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55448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33"/>
    <p:restoredTop sz="94621"/>
  </p:normalViewPr>
  <p:slideViewPr>
    <p:cSldViewPr snapToGrid="0" snapToObjects="1">
      <p:cViewPr>
        <p:scale>
          <a:sx n="114" d="100"/>
          <a:sy n="114" d="100"/>
        </p:scale>
        <p:origin x="-1104" y="-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E7A3A-B581-5544-8193-BAB1BA83122F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1143000"/>
            <a:ext cx="524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B6F75-41FD-F242-B896-E58C9BDF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8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6450" y="1143000"/>
            <a:ext cx="5245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B6F75-41FD-F242-B896-E58C9BDF2C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496484"/>
            <a:ext cx="11658600" cy="3183467"/>
          </a:xfrm>
        </p:spPr>
        <p:txBody>
          <a:bodyPr anchor="b"/>
          <a:lstStyle>
            <a:lvl1pPr algn="ctr">
              <a:defRPr sz="76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4802717"/>
            <a:ext cx="11658600" cy="2207683"/>
          </a:xfrm>
        </p:spPr>
        <p:txBody>
          <a:bodyPr/>
          <a:lstStyle>
            <a:lvl1pPr marL="0" indent="0" algn="ctr">
              <a:buNone/>
              <a:defRPr sz="3060"/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9DE-8540-084D-BBBB-AB6332F54758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FFDE-2BA4-3E4E-A4B8-3A6A4BB66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9DE-8540-084D-BBBB-AB6332F54758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FFDE-2BA4-3E4E-A4B8-3A6A4BB66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486834"/>
            <a:ext cx="3351848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486834"/>
            <a:ext cx="9861233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9DE-8540-084D-BBBB-AB6332F54758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FFDE-2BA4-3E4E-A4B8-3A6A4BB66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9DE-8540-084D-BBBB-AB6332F54758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FFDE-2BA4-3E4E-A4B8-3A6A4BB66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2279652"/>
            <a:ext cx="13407390" cy="3803649"/>
          </a:xfrm>
        </p:spPr>
        <p:txBody>
          <a:bodyPr anchor="b"/>
          <a:lstStyle>
            <a:lvl1pPr>
              <a:defRPr sz="76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6119285"/>
            <a:ext cx="13407390" cy="2000249"/>
          </a:xfrm>
        </p:spPr>
        <p:txBody>
          <a:bodyPr/>
          <a:lstStyle>
            <a:lvl1pPr marL="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1pPr>
            <a:lvl2pPr marL="582930" indent="0">
              <a:buNone/>
              <a:defRPr sz="2550">
                <a:solidFill>
                  <a:schemeClr val="tx1">
                    <a:tint val="75000"/>
                  </a:schemeClr>
                </a:solidFill>
              </a:defRPr>
            </a:lvl2pPr>
            <a:lvl3pPr marL="1165860" indent="0">
              <a:buNone/>
              <a:defRPr sz="2295">
                <a:solidFill>
                  <a:schemeClr val="tx1">
                    <a:tint val="75000"/>
                  </a:schemeClr>
                </a:solidFill>
              </a:defRPr>
            </a:lvl3pPr>
            <a:lvl4pPr marL="17487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4pPr>
            <a:lvl5pPr marL="233172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5pPr>
            <a:lvl6pPr marL="291465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6pPr>
            <a:lvl7pPr marL="349758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7pPr>
            <a:lvl8pPr marL="408051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8pPr>
            <a:lvl9pPr marL="466344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9DE-8540-084D-BBBB-AB6332F54758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FFDE-2BA4-3E4E-A4B8-3A6A4BB66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434167"/>
            <a:ext cx="660654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434167"/>
            <a:ext cx="660654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9DE-8540-084D-BBBB-AB6332F54758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FFDE-2BA4-3E4E-A4B8-3A6A4BB66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86834"/>
            <a:ext cx="1340739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241551"/>
            <a:ext cx="6576178" cy="1098549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340100"/>
            <a:ext cx="657617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2241551"/>
            <a:ext cx="6608565" cy="1098549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3340100"/>
            <a:ext cx="660856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9DE-8540-084D-BBBB-AB6332F54758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FFDE-2BA4-3E4E-A4B8-3A6A4BB66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9DE-8540-084D-BBBB-AB6332F54758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FFDE-2BA4-3E4E-A4B8-3A6A4BB66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9DE-8540-084D-BBBB-AB6332F54758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FFDE-2BA4-3E4E-A4B8-3A6A4BB66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09600"/>
            <a:ext cx="5013602" cy="213360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316567"/>
            <a:ext cx="7869555" cy="6498167"/>
          </a:xfrm>
        </p:spPr>
        <p:txBody>
          <a:bodyPr/>
          <a:lstStyle>
            <a:lvl1pPr>
              <a:defRPr sz="4080"/>
            </a:lvl1pPr>
            <a:lvl2pPr>
              <a:defRPr sz="3570"/>
            </a:lvl2pPr>
            <a:lvl3pPr>
              <a:defRPr sz="3060"/>
            </a:lvl3pPr>
            <a:lvl4pPr>
              <a:defRPr sz="2550"/>
            </a:lvl4pPr>
            <a:lvl5pPr>
              <a:defRPr sz="2550"/>
            </a:lvl5pPr>
            <a:lvl6pPr>
              <a:defRPr sz="2550"/>
            </a:lvl6pPr>
            <a:lvl7pPr>
              <a:defRPr sz="2550"/>
            </a:lvl7pPr>
            <a:lvl8pPr>
              <a:defRPr sz="2550"/>
            </a:lvl8pPr>
            <a:lvl9pPr>
              <a:defRPr sz="25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743200"/>
            <a:ext cx="5013602" cy="5082117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9DE-8540-084D-BBBB-AB6332F54758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FFDE-2BA4-3E4E-A4B8-3A6A4BB66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09600"/>
            <a:ext cx="5013602" cy="213360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316567"/>
            <a:ext cx="7869555" cy="6498167"/>
          </a:xfrm>
        </p:spPr>
        <p:txBody>
          <a:bodyPr anchor="t"/>
          <a:lstStyle>
            <a:lvl1pPr marL="0" indent="0">
              <a:buNone/>
              <a:defRPr sz="4080"/>
            </a:lvl1pPr>
            <a:lvl2pPr marL="582930" indent="0">
              <a:buNone/>
              <a:defRPr sz="3570"/>
            </a:lvl2pPr>
            <a:lvl3pPr marL="1165860" indent="0">
              <a:buNone/>
              <a:defRPr sz="3060"/>
            </a:lvl3pPr>
            <a:lvl4pPr marL="1748790" indent="0">
              <a:buNone/>
              <a:defRPr sz="2550"/>
            </a:lvl4pPr>
            <a:lvl5pPr marL="2331720" indent="0">
              <a:buNone/>
              <a:defRPr sz="2550"/>
            </a:lvl5pPr>
            <a:lvl6pPr marL="2914650" indent="0">
              <a:buNone/>
              <a:defRPr sz="2550"/>
            </a:lvl6pPr>
            <a:lvl7pPr marL="3497580" indent="0">
              <a:buNone/>
              <a:defRPr sz="2550"/>
            </a:lvl7pPr>
            <a:lvl8pPr marL="4080510" indent="0">
              <a:buNone/>
              <a:defRPr sz="2550"/>
            </a:lvl8pPr>
            <a:lvl9pPr marL="4663440" indent="0">
              <a:buNone/>
              <a:defRPr sz="25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743200"/>
            <a:ext cx="5013602" cy="5082117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89DE-8540-084D-BBBB-AB6332F54758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FFDE-2BA4-3E4E-A4B8-3A6A4BB66A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486834"/>
            <a:ext cx="1340739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434167"/>
            <a:ext cx="1340739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8475134"/>
            <a:ext cx="34975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89DE-8540-084D-BBBB-AB6332F54758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8475134"/>
            <a:ext cx="52463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8475134"/>
            <a:ext cx="34975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6FFDE-2BA4-3E4E-A4B8-3A6A4BB6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1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65860" rtl="0" eaLnBrk="1" latinLnBrk="0" hangingPunct="1">
        <a:lnSpc>
          <a:spcPct val="90000"/>
        </a:lnSpc>
        <a:spcBef>
          <a:spcPct val="0"/>
        </a:spcBef>
        <a:buNone/>
        <a:defRPr sz="56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465" indent="-291465" algn="l" defTabSz="1165860" rtl="0" eaLnBrk="1" latinLnBrk="0" hangingPunct="1">
        <a:lnSpc>
          <a:spcPct val="90000"/>
        </a:lnSpc>
        <a:spcBef>
          <a:spcPts val="1275"/>
        </a:spcBef>
        <a:buFont typeface="Arial" panose="020B0604020202020204" pitchFamily="34" charset="0"/>
        <a:buChar char="•"/>
        <a:defRPr sz="3570" kern="1200">
          <a:solidFill>
            <a:schemeClr val="tx1"/>
          </a:solidFill>
          <a:latin typeface="+mn-lt"/>
          <a:ea typeface="+mn-ea"/>
          <a:cs typeface="+mn-cs"/>
        </a:defRPr>
      </a:lvl1pPr>
      <a:lvl2pPr marL="87439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45732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204025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62318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320611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78904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37197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95490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2pPr>
      <a:lvl3pPr marL="116586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3pPr>
      <a:lvl4pPr marL="174879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33172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291465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49758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08051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Box 461"/>
          <p:cNvSpPr txBox="1"/>
          <p:nvPr/>
        </p:nvSpPr>
        <p:spPr>
          <a:xfrm>
            <a:off x="9420470" y="4779516"/>
            <a:ext cx="793444" cy="2308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r"/>
            <a:r>
              <a:rPr lang="en-US" sz="900"/>
              <a:t>display_count</a:t>
            </a:r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27850" y="4155460"/>
            <a:ext cx="9097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Input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74164" y="1590040"/>
            <a:ext cx="11596354" cy="6568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23769" y="7881878"/>
            <a:ext cx="14151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MCLK (on board)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89331" y="7881877"/>
            <a:ext cx="17294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clock_divider </a:t>
            </a:r>
            <a:r>
              <a:rPr lang="en-US" sz="1200"/>
              <a:t>(</a:t>
            </a:r>
            <a:r>
              <a:rPr lang="en-US" sz="1200" smtClean="0"/>
              <a:t>10 </a:t>
            </a:r>
            <a:r>
              <a:rPr lang="en-US" sz="1200" dirty="0"/>
              <a:t>MHz)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69178" y="7881877"/>
            <a:ext cx="14151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slow_clock_buffer</a:t>
            </a:r>
          </a:p>
        </p:txBody>
      </p:sp>
      <p:cxnSp>
        <p:nvCxnSpPr>
          <p:cNvPr id="24" name="Elbow Connector 23"/>
          <p:cNvCxnSpPr>
            <a:stCxn id="16" idx="3"/>
            <a:endCxn id="17" idx="1"/>
          </p:cNvCxnSpPr>
          <p:nvPr/>
        </p:nvCxnSpPr>
        <p:spPr>
          <a:xfrm flipV="1">
            <a:off x="4738908" y="8020377"/>
            <a:ext cx="55042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40915" y="6766886"/>
            <a:ext cx="654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CLK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55728" y="4967352"/>
            <a:ext cx="1422450" cy="286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Monopulser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72971" y="6277629"/>
            <a:ext cx="6449289" cy="123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17" idx="3"/>
            <a:endCxn id="18" idx="1"/>
          </p:cNvCxnSpPr>
          <p:nvPr/>
        </p:nvCxnSpPr>
        <p:spPr>
          <a:xfrm>
            <a:off x="7018760" y="8020374"/>
            <a:ext cx="550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8" idx="3"/>
            <a:endCxn id="34" idx="1"/>
          </p:cNvCxnSpPr>
          <p:nvPr/>
        </p:nvCxnSpPr>
        <p:spPr>
          <a:xfrm flipH="1" flipV="1">
            <a:off x="3772971" y="6895207"/>
            <a:ext cx="5211345" cy="1125170"/>
          </a:xfrm>
          <a:prstGeom prst="bentConnector5">
            <a:avLst>
              <a:gd name="adj1" fmla="val -4387"/>
              <a:gd name="adj2" fmla="val 28711"/>
              <a:gd name="adj3" fmla="val 1043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31337" y="4180412"/>
            <a:ext cx="906216" cy="1325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7" name="Group 306"/>
          <p:cNvGrpSpPr/>
          <p:nvPr/>
        </p:nvGrpSpPr>
        <p:grpSpPr>
          <a:xfrm>
            <a:off x="1701813" y="5202956"/>
            <a:ext cx="1072350" cy="276999"/>
            <a:chOff x="585788" y="5259076"/>
            <a:chExt cx="1510780" cy="207640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585788" y="5429194"/>
              <a:ext cx="1510780" cy="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95292" y="5259076"/>
              <a:ext cx="932874" cy="20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on/off</a:t>
              </a:r>
            </a:p>
          </p:txBody>
        </p:sp>
      </p:grpSp>
      <p:cxnSp>
        <p:nvCxnSpPr>
          <p:cNvPr id="86" name="Straight Arrow Connector 85"/>
          <p:cNvCxnSpPr>
            <a:endCxn id="90" idx="3"/>
          </p:cNvCxnSpPr>
          <p:nvPr/>
        </p:nvCxnSpPr>
        <p:spPr>
          <a:xfrm flipH="1">
            <a:off x="4727128" y="5505069"/>
            <a:ext cx="0" cy="772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16200000">
            <a:off x="4229593" y="6659386"/>
            <a:ext cx="995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correct_input</a:t>
            </a:r>
          </a:p>
        </p:txBody>
      </p:sp>
      <p:cxnSp>
        <p:nvCxnSpPr>
          <p:cNvPr id="106" name="Straight Arrow Connector 105"/>
          <p:cNvCxnSpPr>
            <a:stCxn id="114" idx="3"/>
          </p:cNvCxnSpPr>
          <p:nvPr/>
        </p:nvCxnSpPr>
        <p:spPr>
          <a:xfrm flipV="1">
            <a:off x="4273476" y="5505073"/>
            <a:ext cx="5481" cy="766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3833347" y="6596418"/>
            <a:ext cx="880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input_en</a:t>
            </a:r>
          </a:p>
        </p:txBody>
      </p:sp>
      <p:cxnSp>
        <p:nvCxnSpPr>
          <p:cNvPr id="120" name="Straight Arrow Connector 119"/>
          <p:cNvCxnSpPr>
            <a:endCxn id="121" idx="3"/>
          </p:cNvCxnSpPr>
          <p:nvPr/>
        </p:nvCxnSpPr>
        <p:spPr>
          <a:xfrm>
            <a:off x="4499637" y="5505072"/>
            <a:ext cx="925" cy="767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16200000">
            <a:off x="4003027" y="6654618"/>
            <a:ext cx="995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input_done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1711962" y="4485219"/>
            <a:ext cx="1069373" cy="276999"/>
            <a:chOff x="577995" y="3342216"/>
            <a:chExt cx="1069373" cy="276999"/>
          </a:xfrm>
        </p:grpSpPr>
        <p:cxnSp>
          <p:nvCxnSpPr>
            <p:cNvPr id="123" name="Straight Arrow Connector 122"/>
            <p:cNvCxnSpPr/>
            <p:nvPr/>
          </p:nvCxnSpPr>
          <p:spPr>
            <a:xfrm>
              <a:off x="585788" y="3550112"/>
              <a:ext cx="1061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577995" y="3342216"/>
              <a:ext cx="439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B0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718104" y="4665100"/>
            <a:ext cx="1072199" cy="276999"/>
            <a:chOff x="584137" y="3620711"/>
            <a:chExt cx="1072199" cy="276999"/>
          </a:xfrm>
        </p:grpSpPr>
        <p:cxnSp>
          <p:nvCxnSpPr>
            <p:cNvPr id="125" name="Straight Arrow Connector 124"/>
            <p:cNvCxnSpPr/>
            <p:nvPr/>
          </p:nvCxnSpPr>
          <p:spPr>
            <a:xfrm>
              <a:off x="594756" y="3828015"/>
              <a:ext cx="1061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584137" y="3620711"/>
              <a:ext cx="439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B1</a:t>
              </a:r>
              <a:endParaRPr lang="en-US" sz="12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718470" y="4842962"/>
            <a:ext cx="1071830" cy="276999"/>
            <a:chOff x="584506" y="3897185"/>
            <a:chExt cx="1071830" cy="276999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594756" y="4104195"/>
              <a:ext cx="1061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84506" y="3897185"/>
              <a:ext cx="439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B2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718104" y="5022774"/>
            <a:ext cx="1063231" cy="276999"/>
            <a:chOff x="584137" y="4184573"/>
            <a:chExt cx="1063231" cy="276999"/>
          </a:xfrm>
        </p:grpSpPr>
        <p:cxnSp>
          <p:nvCxnSpPr>
            <p:cNvPr id="127" name="Straight Arrow Connector 126"/>
            <p:cNvCxnSpPr/>
            <p:nvPr/>
          </p:nvCxnSpPr>
          <p:spPr>
            <a:xfrm>
              <a:off x="585788" y="4395314"/>
              <a:ext cx="10615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584137" y="4184573"/>
              <a:ext cx="439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B3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3610231" y="4690726"/>
            <a:ext cx="422535" cy="537278"/>
            <a:chOff x="1933828" y="3547726"/>
            <a:chExt cx="422535" cy="537278"/>
          </a:xfrm>
        </p:grpSpPr>
        <p:cxnSp>
          <p:nvCxnSpPr>
            <p:cNvPr id="137" name="Straight Arrow Connector 136"/>
            <p:cNvCxnSpPr/>
            <p:nvPr/>
          </p:nvCxnSpPr>
          <p:spPr>
            <a:xfrm flipV="1">
              <a:off x="1933828" y="4083510"/>
              <a:ext cx="421107" cy="1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V="1">
              <a:off x="1935249" y="3906316"/>
              <a:ext cx="421107" cy="1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1935253" y="3727021"/>
              <a:ext cx="421107" cy="1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V="1">
              <a:off x="1935256" y="3547726"/>
              <a:ext cx="421107" cy="1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4930894" y="4020095"/>
            <a:ext cx="3996853" cy="876623"/>
            <a:chOff x="3062505" y="3324429"/>
            <a:chExt cx="2035495" cy="429286"/>
          </a:xfrm>
        </p:grpSpPr>
        <p:cxnSp>
          <p:nvCxnSpPr>
            <p:cNvPr id="150" name="Elbow Connector 149"/>
            <p:cNvCxnSpPr/>
            <p:nvPr/>
          </p:nvCxnSpPr>
          <p:spPr>
            <a:xfrm flipV="1">
              <a:off x="3062505" y="3324429"/>
              <a:ext cx="1923342" cy="429286"/>
            </a:xfrm>
            <a:prstGeom prst="bentConnector3">
              <a:avLst>
                <a:gd name="adj1" fmla="val 30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4985847" y="3324429"/>
              <a:ext cx="2" cy="2129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4985847" y="3537422"/>
              <a:ext cx="1121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>
            <a:off x="5641521" y="4189373"/>
            <a:ext cx="1352964" cy="2971556"/>
            <a:chOff x="3464377" y="3046373"/>
            <a:chExt cx="1352964" cy="2971556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4555440" y="4301124"/>
              <a:ext cx="921" cy="833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16200000">
              <a:off x="3858377" y="5343681"/>
              <a:ext cx="6927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final_level</a:t>
              </a:r>
              <a:endParaRPr lang="en-US" sz="900" dirty="0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 flipV="1">
              <a:off x="3586181" y="4310235"/>
              <a:ext cx="0" cy="820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3966106" y="4310235"/>
              <a:ext cx="0" cy="8257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 rot="16200000">
              <a:off x="3140538" y="5454291"/>
              <a:ext cx="8785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/>
                <a:t>update_en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 rot="16200000">
              <a:off x="3331585" y="5452580"/>
              <a:ext cx="8819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/>
                <a:t>input_en</a:t>
              </a:r>
            </a:p>
          </p:txBody>
        </p:sp>
        <p:cxnSp>
          <p:nvCxnSpPr>
            <p:cNvPr id="118" name="Straight Arrow Connector 117"/>
            <p:cNvCxnSpPr>
              <a:stCxn id="117" idx="3"/>
            </p:cNvCxnSpPr>
            <p:nvPr/>
          </p:nvCxnSpPr>
          <p:spPr>
            <a:xfrm flipV="1">
              <a:off x="3772551" y="4300380"/>
              <a:ext cx="0" cy="8266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 rot="16200000">
              <a:off x="3520926" y="5461547"/>
              <a:ext cx="8819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/>
                <a:t>reset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473355" y="3067849"/>
              <a:ext cx="1343986" cy="12403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504624" y="3046373"/>
              <a:ext cx="11499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Sequence Array</a:t>
              </a: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4291845" y="4775815"/>
            <a:ext cx="751958" cy="23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button_out</a:t>
            </a:r>
            <a:endParaRPr lang="en-US" sz="900" dirty="0"/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4937553" y="5119958"/>
            <a:ext cx="712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258479" y="5010123"/>
            <a:ext cx="832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input_count</a:t>
            </a:r>
            <a:endParaRPr lang="en-US" sz="900" dirty="0"/>
          </a:p>
        </p:txBody>
      </p:sp>
      <p:grpSp>
        <p:nvGrpSpPr>
          <p:cNvPr id="228" name="Group 227"/>
          <p:cNvGrpSpPr/>
          <p:nvPr/>
        </p:nvGrpSpPr>
        <p:grpSpPr>
          <a:xfrm>
            <a:off x="3981567" y="5274237"/>
            <a:ext cx="871137" cy="230832"/>
            <a:chOff x="2305164" y="4131237"/>
            <a:chExt cx="871137" cy="230832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2305164" y="4250231"/>
              <a:ext cx="92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2344123" y="4131237"/>
              <a:ext cx="8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CLK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610228" y="2773420"/>
            <a:ext cx="1327324" cy="735968"/>
            <a:chOff x="2148104" y="1900311"/>
            <a:chExt cx="878118" cy="782812"/>
          </a:xfrm>
        </p:grpSpPr>
        <p:sp>
          <p:nvSpPr>
            <p:cNvPr id="187" name="Rectangle 186"/>
            <p:cNvSpPr/>
            <p:nvPr/>
          </p:nvSpPr>
          <p:spPr>
            <a:xfrm>
              <a:off x="2148105" y="1900311"/>
              <a:ext cx="878117" cy="7828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48104" y="1900311"/>
              <a:ext cx="878117" cy="491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Random-number-generator</a:t>
              </a: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3989032" y="4405400"/>
            <a:ext cx="931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data_sequence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5662125" y="4690104"/>
            <a:ext cx="751958" cy="235144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900" dirty="0" err="1"/>
              <a:t>data_in</a:t>
            </a:r>
            <a:endParaRPr lang="en-US" sz="900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5613010" y="5226993"/>
            <a:ext cx="871137" cy="230832"/>
            <a:chOff x="2305164" y="4131237"/>
            <a:chExt cx="871137" cy="230832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2305164" y="4250231"/>
              <a:ext cx="92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2344123" y="4131237"/>
              <a:ext cx="8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CLK</a:t>
              </a:r>
            </a:p>
          </p:txBody>
        </p:sp>
      </p:grpSp>
      <p:cxnSp>
        <p:nvCxnSpPr>
          <p:cNvPr id="235" name="Elbow Connector 234"/>
          <p:cNvCxnSpPr/>
          <p:nvPr/>
        </p:nvCxnSpPr>
        <p:spPr>
          <a:xfrm>
            <a:off x="1725544" y="3851192"/>
            <a:ext cx="3924594" cy="1120455"/>
          </a:xfrm>
          <a:prstGeom prst="bentConnector3">
            <a:avLst>
              <a:gd name="adj1" fmla="val 8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297" idx="3"/>
            <a:endCxn id="175" idx="1"/>
          </p:cNvCxnSpPr>
          <p:nvPr/>
        </p:nvCxnSpPr>
        <p:spPr>
          <a:xfrm>
            <a:off x="4936715" y="3390990"/>
            <a:ext cx="713787" cy="14400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5656119" y="4854073"/>
            <a:ext cx="751958" cy="235144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900"/>
              <a:t>difficulty</a:t>
            </a:r>
            <a:endParaRPr lang="en-US" sz="900" dirty="0"/>
          </a:p>
        </p:txBody>
      </p:sp>
      <p:sp>
        <p:nvSpPr>
          <p:cNvPr id="294" name="TextBox 293"/>
          <p:cNvSpPr txBox="1"/>
          <p:nvPr/>
        </p:nvSpPr>
        <p:spPr>
          <a:xfrm>
            <a:off x="5659292" y="5005734"/>
            <a:ext cx="824515" cy="230832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900"/>
              <a:t>input_count</a:t>
            </a:r>
            <a:endParaRPr lang="en-US" sz="900" dirty="0"/>
          </a:p>
        </p:txBody>
      </p:sp>
      <p:sp>
        <p:nvSpPr>
          <p:cNvPr id="297" name="TextBox 296"/>
          <p:cNvSpPr txBox="1"/>
          <p:nvPr/>
        </p:nvSpPr>
        <p:spPr>
          <a:xfrm>
            <a:off x="4074134" y="3275571"/>
            <a:ext cx="862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/>
              <a:t>random_out</a:t>
            </a:r>
            <a:endParaRPr lang="en-US" sz="900" dirty="0"/>
          </a:p>
        </p:txBody>
      </p:sp>
      <p:sp>
        <p:nvSpPr>
          <p:cNvPr id="306" name="TextBox 305"/>
          <p:cNvSpPr txBox="1"/>
          <p:nvPr/>
        </p:nvSpPr>
        <p:spPr>
          <a:xfrm>
            <a:off x="1718346" y="3633395"/>
            <a:ext cx="755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difficulty</a:t>
            </a:r>
          </a:p>
        </p:txBody>
      </p:sp>
      <p:cxnSp>
        <p:nvCxnSpPr>
          <p:cNvPr id="309" name="Elbow Connector 308"/>
          <p:cNvCxnSpPr/>
          <p:nvPr/>
        </p:nvCxnSpPr>
        <p:spPr>
          <a:xfrm rot="16200000" flipH="1">
            <a:off x="3365410" y="6129362"/>
            <a:ext cx="561377" cy="249051"/>
          </a:xfrm>
          <a:prstGeom prst="bentConnector3">
            <a:avLst>
              <a:gd name="adj1" fmla="val 999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3663573" y="6411669"/>
            <a:ext cx="556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on/off</a:t>
            </a:r>
          </a:p>
        </p:txBody>
      </p:sp>
      <p:cxnSp>
        <p:nvCxnSpPr>
          <p:cNvPr id="313" name="Straight Arrow Connector 312"/>
          <p:cNvCxnSpPr/>
          <p:nvPr/>
        </p:nvCxnSpPr>
        <p:spPr>
          <a:xfrm flipH="1">
            <a:off x="6370919" y="5443380"/>
            <a:ext cx="921" cy="833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H="1">
            <a:off x="6550706" y="5442044"/>
            <a:ext cx="921" cy="833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 rot="16200000">
            <a:off x="6175773" y="6524406"/>
            <a:ext cx="743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input_done</a:t>
            </a:r>
          </a:p>
        </p:txBody>
      </p:sp>
      <p:sp>
        <p:nvSpPr>
          <p:cNvPr id="316" name="TextBox 315"/>
          <p:cNvSpPr txBox="1"/>
          <p:nvPr/>
        </p:nvSpPr>
        <p:spPr>
          <a:xfrm rot="16200000">
            <a:off x="6289067" y="6526700"/>
            <a:ext cx="889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display_done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6500031" y="4481435"/>
            <a:ext cx="568331" cy="230832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900"/>
              <a:t>data_out</a:t>
            </a:r>
            <a:endParaRPr lang="en-US" sz="900" dirty="0"/>
          </a:p>
        </p:txBody>
      </p:sp>
      <p:grpSp>
        <p:nvGrpSpPr>
          <p:cNvPr id="338" name="Group 337"/>
          <p:cNvGrpSpPr/>
          <p:nvPr/>
        </p:nvGrpSpPr>
        <p:grpSpPr>
          <a:xfrm>
            <a:off x="3568715" y="3299494"/>
            <a:ext cx="871137" cy="230832"/>
            <a:chOff x="2305164" y="4131237"/>
            <a:chExt cx="871137" cy="230832"/>
          </a:xfrm>
        </p:grpSpPr>
        <p:cxnSp>
          <p:nvCxnSpPr>
            <p:cNvPr id="339" name="Straight Connector 338"/>
            <p:cNvCxnSpPr/>
            <p:nvPr/>
          </p:nvCxnSpPr>
          <p:spPr>
            <a:xfrm>
              <a:off x="2305164" y="4250231"/>
              <a:ext cx="92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2344123" y="4131237"/>
              <a:ext cx="8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CLK</a:t>
              </a: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3281574" y="5590789"/>
            <a:ext cx="871137" cy="230832"/>
            <a:chOff x="2305164" y="4131237"/>
            <a:chExt cx="871137" cy="230832"/>
          </a:xfrm>
        </p:grpSpPr>
        <p:cxnSp>
          <p:nvCxnSpPr>
            <p:cNvPr id="342" name="Straight Connector 341"/>
            <p:cNvCxnSpPr/>
            <p:nvPr/>
          </p:nvCxnSpPr>
          <p:spPr>
            <a:xfrm>
              <a:off x="2305164" y="4250231"/>
              <a:ext cx="92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TextBox 342"/>
            <p:cNvSpPr txBox="1"/>
            <p:nvPr/>
          </p:nvSpPr>
          <p:spPr>
            <a:xfrm>
              <a:off x="2344123" y="4131237"/>
              <a:ext cx="8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CLK</a:t>
              </a:r>
            </a:p>
          </p:txBody>
        </p:sp>
      </p:grpSp>
      <p:cxnSp>
        <p:nvCxnSpPr>
          <p:cNvPr id="351" name="Straight Connector 350"/>
          <p:cNvCxnSpPr/>
          <p:nvPr/>
        </p:nvCxnSpPr>
        <p:spPr>
          <a:xfrm>
            <a:off x="3614995" y="5433387"/>
            <a:ext cx="205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820781" y="5429896"/>
            <a:ext cx="0" cy="543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>
            <a:off x="3521571" y="5973198"/>
            <a:ext cx="299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TextBox 378"/>
          <p:cNvSpPr txBox="1"/>
          <p:nvPr/>
        </p:nvSpPr>
        <p:spPr>
          <a:xfrm>
            <a:off x="6596611" y="4651361"/>
            <a:ext cx="398849" cy="2308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r"/>
            <a:r>
              <a:rPr lang="en-US" sz="900" dirty="0"/>
              <a:t>level</a:t>
            </a:r>
          </a:p>
        </p:txBody>
      </p:sp>
      <p:grpSp>
        <p:nvGrpSpPr>
          <p:cNvPr id="426" name="Group 425"/>
          <p:cNvGrpSpPr/>
          <p:nvPr/>
        </p:nvGrpSpPr>
        <p:grpSpPr>
          <a:xfrm>
            <a:off x="7344157" y="4648447"/>
            <a:ext cx="1129614" cy="802789"/>
            <a:chOff x="5667620" y="3550917"/>
            <a:chExt cx="943747" cy="748807"/>
          </a:xfrm>
        </p:grpSpPr>
        <p:grpSp>
          <p:nvGrpSpPr>
            <p:cNvPr id="337" name="Group 336"/>
            <p:cNvGrpSpPr/>
            <p:nvPr/>
          </p:nvGrpSpPr>
          <p:grpSpPr>
            <a:xfrm>
              <a:off x="5712256" y="3550917"/>
              <a:ext cx="899111" cy="739844"/>
              <a:chOff x="4807401" y="1604004"/>
              <a:chExt cx="731402" cy="759399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4807404" y="1630420"/>
                <a:ext cx="731399" cy="732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5" name="TextBox 334"/>
              <p:cNvSpPr txBox="1"/>
              <p:nvPr/>
            </p:nvSpPr>
            <p:spPr>
              <a:xfrm>
                <a:off x="4807401" y="1604004"/>
                <a:ext cx="731401" cy="265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Won-lost</a:t>
                </a:r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>
              <a:off x="5667620" y="4084414"/>
              <a:ext cx="871137" cy="215310"/>
              <a:chOff x="2305164" y="4131237"/>
              <a:chExt cx="871137" cy="215310"/>
            </a:xfrm>
          </p:grpSpPr>
          <p:cxnSp>
            <p:nvCxnSpPr>
              <p:cNvPr id="387" name="Straight Connector 386"/>
              <p:cNvCxnSpPr/>
              <p:nvPr/>
            </p:nvCxnSpPr>
            <p:spPr>
              <a:xfrm>
                <a:off x="2305164" y="4250231"/>
                <a:ext cx="925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8" name="TextBox 387"/>
              <p:cNvSpPr txBox="1"/>
              <p:nvPr/>
            </p:nvSpPr>
            <p:spPr>
              <a:xfrm>
                <a:off x="2344123" y="4131237"/>
                <a:ext cx="832178" cy="215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CLK</a:t>
                </a:r>
              </a:p>
            </p:txBody>
          </p:sp>
        </p:grpSp>
      </p:grpSp>
      <p:grpSp>
        <p:nvGrpSpPr>
          <p:cNvPr id="443" name="Group 442"/>
          <p:cNvGrpSpPr/>
          <p:nvPr/>
        </p:nvGrpSpPr>
        <p:grpSpPr>
          <a:xfrm>
            <a:off x="6995457" y="3206269"/>
            <a:ext cx="581578" cy="1560511"/>
            <a:chOff x="5319057" y="2063266"/>
            <a:chExt cx="581578" cy="1560511"/>
          </a:xfrm>
        </p:grpSpPr>
        <p:cxnSp>
          <p:nvCxnSpPr>
            <p:cNvPr id="391" name="Elbow Connector 390"/>
            <p:cNvCxnSpPr>
              <a:stCxn id="379" idx="3"/>
            </p:cNvCxnSpPr>
            <p:nvPr/>
          </p:nvCxnSpPr>
          <p:spPr>
            <a:xfrm flipV="1">
              <a:off x="5319057" y="2063266"/>
              <a:ext cx="307608" cy="156051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/>
            <p:nvPr/>
          </p:nvCxnSpPr>
          <p:spPr>
            <a:xfrm>
              <a:off x="5630513" y="2063664"/>
              <a:ext cx="270122" cy="37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Group 406"/>
          <p:cNvGrpSpPr/>
          <p:nvPr/>
        </p:nvGrpSpPr>
        <p:grpSpPr>
          <a:xfrm>
            <a:off x="7540952" y="2577483"/>
            <a:ext cx="1260069" cy="1080757"/>
            <a:chOff x="5573237" y="1630421"/>
            <a:chExt cx="1260069" cy="1080757"/>
          </a:xfrm>
        </p:grpSpPr>
        <p:grpSp>
          <p:nvGrpSpPr>
            <p:cNvPr id="374" name="Group 373"/>
            <p:cNvGrpSpPr/>
            <p:nvPr/>
          </p:nvGrpSpPr>
          <p:grpSpPr>
            <a:xfrm>
              <a:off x="5617566" y="1630421"/>
              <a:ext cx="1215740" cy="1059688"/>
              <a:chOff x="4807400" y="1628322"/>
              <a:chExt cx="988971" cy="735081"/>
            </a:xfrm>
          </p:grpSpPr>
          <p:sp>
            <p:nvSpPr>
              <p:cNvPr id="375" name="Rectangle 374"/>
              <p:cNvSpPr/>
              <p:nvPr/>
            </p:nvSpPr>
            <p:spPr>
              <a:xfrm>
                <a:off x="4807404" y="1630420"/>
                <a:ext cx="988967" cy="7329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6" name="TextBox 375"/>
              <p:cNvSpPr txBox="1"/>
              <p:nvPr/>
            </p:nvSpPr>
            <p:spPr>
              <a:xfrm>
                <a:off x="4807400" y="1628322"/>
                <a:ext cx="988970" cy="192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Binary-to-BCD</a:t>
                </a:r>
              </a:p>
            </p:txBody>
          </p:sp>
        </p:grpSp>
        <p:grpSp>
          <p:nvGrpSpPr>
            <p:cNvPr id="380" name="Group 379"/>
            <p:cNvGrpSpPr/>
            <p:nvPr/>
          </p:nvGrpSpPr>
          <p:grpSpPr>
            <a:xfrm>
              <a:off x="5573237" y="2480346"/>
              <a:ext cx="871137" cy="230832"/>
              <a:chOff x="2305164" y="4131237"/>
              <a:chExt cx="871137" cy="230832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>
                <a:off x="2305164" y="4250231"/>
                <a:ext cx="925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2" name="TextBox 381"/>
              <p:cNvSpPr txBox="1"/>
              <p:nvPr/>
            </p:nvSpPr>
            <p:spPr>
              <a:xfrm>
                <a:off x="2344123" y="4131237"/>
                <a:ext cx="8321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CLK</a:t>
                </a:r>
              </a:p>
            </p:txBody>
          </p:sp>
        </p:grpSp>
        <p:grpSp>
          <p:nvGrpSpPr>
            <p:cNvPr id="383" name="Group 382"/>
            <p:cNvGrpSpPr/>
            <p:nvPr/>
          </p:nvGrpSpPr>
          <p:grpSpPr>
            <a:xfrm>
              <a:off x="5573237" y="2300018"/>
              <a:ext cx="871137" cy="230832"/>
              <a:chOff x="2305164" y="4131237"/>
              <a:chExt cx="871137" cy="230832"/>
            </a:xfrm>
          </p:grpSpPr>
          <p:cxnSp>
            <p:nvCxnSpPr>
              <p:cNvPr id="384" name="Straight Connector 383"/>
              <p:cNvCxnSpPr/>
              <p:nvPr/>
            </p:nvCxnSpPr>
            <p:spPr>
              <a:xfrm>
                <a:off x="2305164" y="4250231"/>
                <a:ext cx="925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5" name="TextBox 384"/>
              <p:cNvSpPr txBox="1"/>
              <p:nvPr/>
            </p:nvSpPr>
            <p:spPr>
              <a:xfrm>
                <a:off x="2344123" y="4131237"/>
                <a:ext cx="8321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update_en</a:t>
                </a:r>
              </a:p>
            </p:txBody>
          </p:sp>
        </p:grpSp>
        <p:sp>
          <p:nvSpPr>
            <p:cNvPr id="399" name="TextBox 398"/>
            <p:cNvSpPr txBox="1"/>
            <p:nvPr/>
          </p:nvSpPr>
          <p:spPr>
            <a:xfrm>
              <a:off x="5613723" y="2142246"/>
              <a:ext cx="930779" cy="230832"/>
            </a:xfrm>
            <a:prstGeom prst="rect">
              <a:avLst/>
            </a:prstGeom>
            <a:noFill/>
          </p:spPr>
          <p:txBody>
            <a:bodyPr wrap="square" lIns="45720" rtlCol="0">
              <a:spAutoFit/>
            </a:bodyPr>
            <a:lstStyle/>
            <a:p>
              <a:r>
                <a:rPr lang="en-US" sz="900" dirty="0" err="1"/>
                <a:t>binary_in</a:t>
              </a:r>
              <a:endParaRPr lang="en-US" sz="900" dirty="0"/>
            </a:p>
          </p:txBody>
        </p:sp>
      </p:grpSp>
      <p:grpSp>
        <p:nvGrpSpPr>
          <p:cNvPr id="422" name="Group 421"/>
          <p:cNvGrpSpPr/>
          <p:nvPr/>
        </p:nvGrpSpPr>
        <p:grpSpPr>
          <a:xfrm>
            <a:off x="3846676" y="3686804"/>
            <a:ext cx="5060701" cy="918431"/>
            <a:chOff x="2170273" y="2543801"/>
            <a:chExt cx="4854293" cy="918431"/>
          </a:xfrm>
        </p:grpSpPr>
        <p:grpSp>
          <p:nvGrpSpPr>
            <p:cNvPr id="221" name="Group 220"/>
            <p:cNvGrpSpPr/>
            <p:nvPr/>
          </p:nvGrpSpPr>
          <p:grpSpPr>
            <a:xfrm>
              <a:off x="2170273" y="2543801"/>
              <a:ext cx="3016318" cy="918431"/>
              <a:chOff x="2170273" y="2973574"/>
              <a:chExt cx="3016318" cy="438086"/>
            </a:xfrm>
          </p:grpSpPr>
          <p:cxnSp>
            <p:nvCxnSpPr>
              <p:cNvPr id="199" name="Elbow Connector 198"/>
              <p:cNvCxnSpPr/>
              <p:nvPr/>
            </p:nvCxnSpPr>
            <p:spPr>
              <a:xfrm rot="10800000">
                <a:off x="2170275" y="2973575"/>
                <a:ext cx="3016316" cy="438085"/>
              </a:xfrm>
              <a:prstGeom prst="bentConnector3">
                <a:avLst>
                  <a:gd name="adj1" fmla="val -528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2170273" y="2973574"/>
                <a:ext cx="0" cy="4042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/>
              <p:cNvCxnSpPr/>
              <p:nvPr/>
            </p:nvCxnSpPr>
            <p:spPr>
              <a:xfrm>
                <a:off x="2170273" y="3377802"/>
                <a:ext cx="1811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1" name="Straight Arrow Connector 400"/>
            <p:cNvCxnSpPr/>
            <p:nvPr/>
          </p:nvCxnSpPr>
          <p:spPr>
            <a:xfrm>
              <a:off x="5335226" y="3457892"/>
              <a:ext cx="16893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4" name="Group 403"/>
          <p:cNvGrpSpPr/>
          <p:nvPr/>
        </p:nvGrpSpPr>
        <p:grpSpPr>
          <a:xfrm>
            <a:off x="9178539" y="2571381"/>
            <a:ext cx="1350130" cy="1061490"/>
            <a:chOff x="4807401" y="1628322"/>
            <a:chExt cx="731402" cy="735081"/>
          </a:xfrm>
        </p:grpSpPr>
        <p:sp>
          <p:nvSpPr>
            <p:cNvPr id="405" name="Rectangle 404"/>
            <p:cNvSpPr/>
            <p:nvPr/>
          </p:nvSpPr>
          <p:spPr>
            <a:xfrm>
              <a:off x="4807404" y="1630420"/>
              <a:ext cx="731399" cy="732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4807401" y="1628322"/>
              <a:ext cx="731401" cy="319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MUX-7-segment-display</a:t>
              </a: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5431974" y="3899505"/>
            <a:ext cx="4974601" cy="992668"/>
            <a:chOff x="3755571" y="2756505"/>
            <a:chExt cx="4197396" cy="992668"/>
          </a:xfrm>
        </p:grpSpPr>
        <p:cxnSp>
          <p:nvCxnSpPr>
            <p:cNvPr id="411" name="Straight Connector 410"/>
            <p:cNvCxnSpPr/>
            <p:nvPr/>
          </p:nvCxnSpPr>
          <p:spPr>
            <a:xfrm>
              <a:off x="7794642" y="3749173"/>
              <a:ext cx="158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flipV="1">
              <a:off x="7946917" y="2756505"/>
              <a:ext cx="0" cy="992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flipH="1">
              <a:off x="3755571" y="2756505"/>
              <a:ext cx="41973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3755571" y="2756505"/>
              <a:ext cx="0" cy="744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>
              <a:endCxn id="423" idx="1"/>
            </p:cNvCxnSpPr>
            <p:nvPr/>
          </p:nvCxnSpPr>
          <p:spPr>
            <a:xfrm>
              <a:off x="3755571" y="3493232"/>
              <a:ext cx="185900" cy="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3" name="TextBox 422"/>
          <p:cNvSpPr txBox="1"/>
          <p:nvPr/>
        </p:nvSpPr>
        <p:spPr>
          <a:xfrm>
            <a:off x="5652293" y="4526851"/>
            <a:ext cx="801242" cy="230832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900" dirty="0" err="1"/>
              <a:t>display_count</a:t>
            </a:r>
            <a:endParaRPr lang="en-US" sz="900" dirty="0"/>
          </a:p>
        </p:txBody>
      </p:sp>
      <p:cxnSp>
        <p:nvCxnSpPr>
          <p:cNvPr id="429" name="Straight Arrow Connector 428"/>
          <p:cNvCxnSpPr/>
          <p:nvPr/>
        </p:nvCxnSpPr>
        <p:spPr>
          <a:xfrm flipH="1" flipV="1">
            <a:off x="7579908" y="5438307"/>
            <a:ext cx="0" cy="839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/>
          <p:cNvCxnSpPr/>
          <p:nvPr/>
        </p:nvCxnSpPr>
        <p:spPr>
          <a:xfrm flipH="1" flipV="1">
            <a:off x="7782548" y="5439987"/>
            <a:ext cx="0" cy="839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8215297" y="2848037"/>
            <a:ext cx="585723" cy="2308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r"/>
            <a:r>
              <a:rPr lang="en-US" sz="900" dirty="0" err="1"/>
              <a:t>tens_out</a:t>
            </a:r>
            <a:endParaRPr lang="en-US" sz="900" dirty="0"/>
          </a:p>
        </p:txBody>
      </p:sp>
      <p:sp>
        <p:nvSpPr>
          <p:cNvPr id="432" name="TextBox 431"/>
          <p:cNvSpPr txBox="1"/>
          <p:nvPr/>
        </p:nvSpPr>
        <p:spPr>
          <a:xfrm>
            <a:off x="8203297" y="3010018"/>
            <a:ext cx="596111" cy="231253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r"/>
            <a:r>
              <a:rPr lang="en-US" sz="900" dirty="0" err="1"/>
              <a:t>ones_out</a:t>
            </a:r>
            <a:endParaRPr lang="en-US" sz="900" dirty="0"/>
          </a:p>
        </p:txBody>
      </p:sp>
      <p:cxnSp>
        <p:nvCxnSpPr>
          <p:cNvPr id="434" name="Straight Arrow Connector 433"/>
          <p:cNvCxnSpPr>
            <a:stCxn id="431" idx="3"/>
          </p:cNvCxnSpPr>
          <p:nvPr/>
        </p:nvCxnSpPr>
        <p:spPr>
          <a:xfrm>
            <a:off x="8801017" y="2963453"/>
            <a:ext cx="377520" cy="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/>
          <p:nvPr/>
        </p:nvCxnSpPr>
        <p:spPr>
          <a:xfrm>
            <a:off x="8802697" y="3145997"/>
            <a:ext cx="377520" cy="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/>
          <p:cNvSpPr txBox="1"/>
          <p:nvPr/>
        </p:nvSpPr>
        <p:spPr>
          <a:xfrm rot="16200000">
            <a:off x="7182515" y="6562616"/>
            <a:ext cx="805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/>
              <a:t>won_en</a:t>
            </a:r>
            <a:endParaRPr lang="en-US" sz="900" dirty="0"/>
          </a:p>
        </p:txBody>
      </p:sp>
      <p:sp>
        <p:nvSpPr>
          <p:cNvPr id="445" name="TextBox 444"/>
          <p:cNvSpPr txBox="1"/>
          <p:nvPr/>
        </p:nvSpPr>
        <p:spPr>
          <a:xfrm rot="16200000">
            <a:off x="7384965" y="6568803"/>
            <a:ext cx="805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/>
              <a:t>lost_en</a:t>
            </a:r>
            <a:endParaRPr lang="en-US" sz="900" dirty="0"/>
          </a:p>
        </p:txBody>
      </p:sp>
      <p:cxnSp>
        <p:nvCxnSpPr>
          <p:cNvPr id="446" name="Straight Arrow Connector 445"/>
          <p:cNvCxnSpPr/>
          <p:nvPr/>
        </p:nvCxnSpPr>
        <p:spPr>
          <a:xfrm flipH="1">
            <a:off x="7980255" y="5445799"/>
            <a:ext cx="921" cy="833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/>
          <p:cNvCxnSpPr/>
          <p:nvPr/>
        </p:nvCxnSpPr>
        <p:spPr>
          <a:xfrm flipH="1">
            <a:off x="8162799" y="5447479"/>
            <a:ext cx="921" cy="833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/>
          <p:cNvSpPr txBox="1"/>
          <p:nvPr/>
        </p:nvSpPr>
        <p:spPr>
          <a:xfrm rot="16200000">
            <a:off x="7576558" y="6570459"/>
            <a:ext cx="805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/>
              <a:t>won_done</a:t>
            </a:r>
            <a:endParaRPr lang="en-US" sz="900" dirty="0"/>
          </a:p>
        </p:txBody>
      </p:sp>
      <p:sp>
        <p:nvSpPr>
          <p:cNvPr id="449" name="TextBox 448"/>
          <p:cNvSpPr txBox="1"/>
          <p:nvPr/>
        </p:nvSpPr>
        <p:spPr>
          <a:xfrm rot="16200000">
            <a:off x="7760299" y="6572663"/>
            <a:ext cx="805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/>
              <a:t>lost_done</a:t>
            </a:r>
            <a:endParaRPr lang="en-US" sz="900" dirty="0"/>
          </a:p>
        </p:txBody>
      </p:sp>
      <p:grpSp>
        <p:nvGrpSpPr>
          <p:cNvPr id="465" name="Group 464"/>
          <p:cNvGrpSpPr/>
          <p:nvPr/>
        </p:nvGrpSpPr>
        <p:grpSpPr>
          <a:xfrm>
            <a:off x="8875723" y="4056793"/>
            <a:ext cx="1346537" cy="1419968"/>
            <a:chOff x="6919920" y="2895383"/>
            <a:chExt cx="1308930" cy="1419968"/>
          </a:xfrm>
        </p:grpSpPr>
        <p:grpSp>
          <p:nvGrpSpPr>
            <p:cNvPr id="452" name="Group 451"/>
            <p:cNvGrpSpPr/>
            <p:nvPr/>
          </p:nvGrpSpPr>
          <p:grpSpPr>
            <a:xfrm>
              <a:off x="6919920" y="3780907"/>
              <a:ext cx="871137" cy="230832"/>
              <a:chOff x="2305164" y="4131237"/>
              <a:chExt cx="871137" cy="230832"/>
            </a:xfrm>
          </p:grpSpPr>
          <p:cxnSp>
            <p:nvCxnSpPr>
              <p:cNvPr id="453" name="Straight Connector 452"/>
              <p:cNvCxnSpPr/>
              <p:nvPr/>
            </p:nvCxnSpPr>
            <p:spPr>
              <a:xfrm>
                <a:off x="2305164" y="4250231"/>
                <a:ext cx="925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4" name="TextBox 453"/>
              <p:cNvSpPr txBox="1"/>
              <p:nvPr/>
            </p:nvSpPr>
            <p:spPr>
              <a:xfrm>
                <a:off x="2344123" y="4131237"/>
                <a:ext cx="8321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/>
                  <a:t>won_en</a:t>
                </a:r>
                <a:endParaRPr lang="en-US" sz="900" dirty="0"/>
              </a:p>
            </p:txBody>
          </p:sp>
        </p:grpSp>
        <p:grpSp>
          <p:nvGrpSpPr>
            <p:cNvPr id="464" name="Group 463"/>
            <p:cNvGrpSpPr/>
            <p:nvPr/>
          </p:nvGrpSpPr>
          <p:grpSpPr>
            <a:xfrm>
              <a:off x="6921211" y="2895383"/>
              <a:ext cx="1307639" cy="1419968"/>
              <a:chOff x="6921211" y="2895383"/>
              <a:chExt cx="1307639" cy="1419968"/>
            </a:xfrm>
          </p:grpSpPr>
          <p:grpSp>
            <p:nvGrpSpPr>
              <p:cNvPr id="336" name="Group 335"/>
              <p:cNvGrpSpPr/>
              <p:nvPr/>
            </p:nvGrpSpPr>
            <p:grpSpPr>
              <a:xfrm>
                <a:off x="6921211" y="2895383"/>
                <a:ext cx="1307639" cy="1419968"/>
                <a:chOff x="5585437" y="3032867"/>
                <a:chExt cx="1307639" cy="1419968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627465" y="3032867"/>
                  <a:ext cx="125750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/>
                    <a:t>Display</a:t>
                  </a:r>
                  <a:endParaRPr lang="en-US" sz="12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5626103" y="3317233"/>
                  <a:ext cx="654356" cy="230832"/>
                </a:xfrm>
                <a:prstGeom prst="rect">
                  <a:avLst/>
                </a:prstGeom>
                <a:noFill/>
              </p:spPr>
              <p:txBody>
                <a:bodyPr wrap="square" lIns="45720" rtlCol="0">
                  <a:spAutoFit/>
                </a:bodyPr>
                <a:lstStyle/>
                <a:p>
                  <a:r>
                    <a:rPr lang="en-US" sz="900" dirty="0"/>
                    <a:t>button_in</a:t>
                  </a: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5627465" y="3046373"/>
                  <a:ext cx="1265611" cy="13939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TextBox 318"/>
                <p:cNvSpPr txBox="1"/>
                <p:nvPr/>
              </p:nvSpPr>
              <p:spPr>
                <a:xfrm>
                  <a:off x="5622143" y="3455365"/>
                  <a:ext cx="930779" cy="230832"/>
                </a:xfrm>
                <a:prstGeom prst="rect">
                  <a:avLst/>
                </a:prstGeom>
                <a:noFill/>
              </p:spPr>
              <p:txBody>
                <a:bodyPr wrap="square" lIns="45720" rtlCol="0">
                  <a:spAutoFit/>
                </a:bodyPr>
                <a:lstStyle/>
                <a:p>
                  <a:r>
                    <a:rPr lang="en-US" sz="900" dirty="0"/>
                    <a:t>data_sequence</a:t>
                  </a:r>
                </a:p>
              </p:txBody>
            </p:sp>
            <p:grpSp>
              <p:nvGrpSpPr>
                <p:cNvPr id="331" name="Group 330"/>
                <p:cNvGrpSpPr/>
                <p:nvPr/>
              </p:nvGrpSpPr>
              <p:grpSpPr>
                <a:xfrm>
                  <a:off x="5585437" y="4222003"/>
                  <a:ext cx="882911" cy="230832"/>
                  <a:chOff x="2293390" y="4281958"/>
                  <a:chExt cx="882911" cy="230832"/>
                </a:xfrm>
              </p:grpSpPr>
              <p:sp>
                <p:nvSpPr>
                  <p:cNvPr id="333" name="TextBox 332"/>
                  <p:cNvSpPr txBox="1"/>
                  <p:nvPr/>
                </p:nvSpPr>
                <p:spPr>
                  <a:xfrm>
                    <a:off x="2344123" y="4281958"/>
                    <a:ext cx="83217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/>
                      <a:t>CLK</a:t>
                    </a:r>
                  </a:p>
                </p:txBody>
              </p:sp>
              <p:cxnSp>
                <p:nvCxnSpPr>
                  <p:cNvPr id="332" name="Straight Connector 331"/>
                  <p:cNvCxnSpPr/>
                  <p:nvPr/>
                </p:nvCxnSpPr>
                <p:spPr>
                  <a:xfrm>
                    <a:off x="2293390" y="4400956"/>
                    <a:ext cx="92567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55" name="Group 454"/>
              <p:cNvGrpSpPr/>
              <p:nvPr/>
            </p:nvGrpSpPr>
            <p:grpSpPr>
              <a:xfrm>
                <a:off x="6921815" y="3933244"/>
                <a:ext cx="871137" cy="230832"/>
                <a:chOff x="2305164" y="4131237"/>
                <a:chExt cx="871137" cy="230832"/>
              </a:xfrm>
            </p:grpSpPr>
            <p:sp>
              <p:nvSpPr>
                <p:cNvPr id="457" name="TextBox 456"/>
                <p:cNvSpPr txBox="1"/>
                <p:nvPr/>
              </p:nvSpPr>
              <p:spPr>
                <a:xfrm>
                  <a:off x="2344123" y="4131237"/>
                  <a:ext cx="83217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err="1"/>
                    <a:t>lost_en</a:t>
                  </a:r>
                  <a:endParaRPr lang="en-US" sz="900" dirty="0"/>
                </a:p>
              </p:txBody>
            </p: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2305164" y="4250231"/>
                  <a:ext cx="9256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459" name="Straight Arrow Connector 458"/>
          <p:cNvCxnSpPr/>
          <p:nvPr/>
        </p:nvCxnSpPr>
        <p:spPr>
          <a:xfrm>
            <a:off x="8460732" y="4949545"/>
            <a:ext cx="467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TextBox 459"/>
          <p:cNvSpPr txBox="1"/>
          <p:nvPr/>
        </p:nvSpPr>
        <p:spPr>
          <a:xfrm>
            <a:off x="7456358" y="4817492"/>
            <a:ext cx="1147047" cy="230832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900" dirty="0" err="1"/>
              <a:t>won_lost_sequence</a:t>
            </a:r>
            <a:endParaRPr lang="en-US" sz="900" dirty="0"/>
          </a:p>
        </p:txBody>
      </p:sp>
      <p:cxnSp>
        <p:nvCxnSpPr>
          <p:cNvPr id="473" name="Straight Arrow Connector 472"/>
          <p:cNvCxnSpPr/>
          <p:nvPr/>
        </p:nvCxnSpPr>
        <p:spPr>
          <a:xfrm>
            <a:off x="9690930" y="5464209"/>
            <a:ext cx="0" cy="817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 rot="16200000">
            <a:off x="9280793" y="6557114"/>
            <a:ext cx="805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err="1"/>
              <a:t>wait_done</a:t>
            </a:r>
            <a:endParaRPr lang="en-US" sz="900" dirty="0"/>
          </a:p>
        </p:txBody>
      </p:sp>
      <p:grpSp>
        <p:nvGrpSpPr>
          <p:cNvPr id="2" name="Group 1"/>
          <p:cNvGrpSpPr/>
          <p:nvPr/>
        </p:nvGrpSpPr>
        <p:grpSpPr>
          <a:xfrm>
            <a:off x="9355179" y="5453237"/>
            <a:ext cx="230832" cy="1630082"/>
            <a:chOff x="9232516" y="5453237"/>
            <a:chExt cx="230832" cy="1630082"/>
          </a:xfrm>
        </p:grpSpPr>
        <p:cxnSp>
          <p:nvCxnSpPr>
            <p:cNvPr id="477" name="Straight Arrow Connector 476"/>
            <p:cNvCxnSpPr/>
            <p:nvPr/>
          </p:nvCxnSpPr>
          <p:spPr>
            <a:xfrm flipV="1">
              <a:off x="9343842" y="5453237"/>
              <a:ext cx="0" cy="828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TextBox 478"/>
            <p:cNvSpPr txBox="1"/>
            <p:nvPr/>
          </p:nvSpPr>
          <p:spPr>
            <a:xfrm rot="16200000">
              <a:off x="8945431" y="6565403"/>
              <a:ext cx="8050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err="1"/>
                <a:t>wait_en</a:t>
              </a:r>
              <a:endParaRPr lang="en-US" sz="900" dirty="0"/>
            </a:p>
          </p:txBody>
        </p:sp>
      </p:grpSp>
      <p:grpSp>
        <p:nvGrpSpPr>
          <p:cNvPr id="508" name="Group 507"/>
          <p:cNvGrpSpPr/>
          <p:nvPr/>
        </p:nvGrpSpPr>
        <p:grpSpPr>
          <a:xfrm>
            <a:off x="2774165" y="4405402"/>
            <a:ext cx="297643" cy="1420387"/>
            <a:chOff x="1859763" y="3262400"/>
            <a:chExt cx="297643" cy="1420387"/>
          </a:xfrm>
        </p:grpSpPr>
        <p:sp>
          <p:nvSpPr>
            <p:cNvPr id="480" name="Rectangle 479"/>
            <p:cNvSpPr/>
            <p:nvPr/>
          </p:nvSpPr>
          <p:spPr>
            <a:xfrm>
              <a:off x="1859763" y="3262401"/>
              <a:ext cx="284264" cy="141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1" name="TextBox 480"/>
            <p:cNvSpPr txBox="1"/>
            <p:nvPr/>
          </p:nvSpPr>
          <p:spPr>
            <a:xfrm rot="16200000">
              <a:off x="1308713" y="3834094"/>
              <a:ext cx="1420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PMOD Header JA</a:t>
              </a:r>
            </a:p>
          </p:txBody>
        </p:sp>
      </p:grpSp>
      <p:grpSp>
        <p:nvGrpSpPr>
          <p:cNvPr id="483" name="Group 482"/>
          <p:cNvGrpSpPr/>
          <p:nvPr/>
        </p:nvGrpSpPr>
        <p:grpSpPr>
          <a:xfrm>
            <a:off x="3048543" y="4693059"/>
            <a:ext cx="280722" cy="537278"/>
            <a:chOff x="1933828" y="3547726"/>
            <a:chExt cx="422535" cy="537278"/>
          </a:xfrm>
        </p:grpSpPr>
        <p:cxnSp>
          <p:nvCxnSpPr>
            <p:cNvPr id="484" name="Straight Arrow Connector 483"/>
            <p:cNvCxnSpPr/>
            <p:nvPr/>
          </p:nvCxnSpPr>
          <p:spPr>
            <a:xfrm flipV="1">
              <a:off x="1933828" y="4083510"/>
              <a:ext cx="421107" cy="1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Arrow Connector 484"/>
            <p:cNvCxnSpPr/>
            <p:nvPr/>
          </p:nvCxnSpPr>
          <p:spPr>
            <a:xfrm flipV="1">
              <a:off x="1935249" y="3906316"/>
              <a:ext cx="421107" cy="1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Arrow Connector 485"/>
            <p:cNvCxnSpPr/>
            <p:nvPr/>
          </p:nvCxnSpPr>
          <p:spPr>
            <a:xfrm flipV="1">
              <a:off x="1935253" y="3727021"/>
              <a:ext cx="421107" cy="1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/>
            <p:nvPr/>
          </p:nvCxnSpPr>
          <p:spPr>
            <a:xfrm flipV="1">
              <a:off x="1935256" y="3547726"/>
              <a:ext cx="421107" cy="1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9" name="Straight Arrow Connector 488"/>
          <p:cNvCxnSpPr/>
          <p:nvPr/>
        </p:nvCxnSpPr>
        <p:spPr>
          <a:xfrm>
            <a:off x="3065496" y="5429896"/>
            <a:ext cx="256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TextBox 492"/>
          <p:cNvSpPr txBox="1"/>
          <p:nvPr/>
        </p:nvSpPr>
        <p:spPr>
          <a:xfrm>
            <a:off x="9431322" y="4958948"/>
            <a:ext cx="793444" cy="2308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r"/>
            <a:r>
              <a:rPr lang="en-US" sz="900" dirty="0" err="1"/>
              <a:t>LED_out</a:t>
            </a:r>
            <a:endParaRPr lang="en-US" sz="900" dirty="0"/>
          </a:p>
        </p:txBody>
      </p:sp>
      <p:cxnSp>
        <p:nvCxnSpPr>
          <p:cNvPr id="503" name="Elbow Connector 502"/>
          <p:cNvCxnSpPr/>
          <p:nvPr/>
        </p:nvCxnSpPr>
        <p:spPr>
          <a:xfrm flipV="1">
            <a:off x="10224766" y="4024655"/>
            <a:ext cx="3890128" cy="1075122"/>
          </a:xfrm>
          <a:prstGeom prst="bentConnector3">
            <a:avLst>
              <a:gd name="adj1" fmla="val 111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9" name="Group 508"/>
          <p:cNvGrpSpPr/>
          <p:nvPr/>
        </p:nvGrpSpPr>
        <p:grpSpPr>
          <a:xfrm>
            <a:off x="14091737" y="3713840"/>
            <a:ext cx="297643" cy="1420387"/>
            <a:chOff x="1859763" y="3262400"/>
            <a:chExt cx="297643" cy="1420387"/>
          </a:xfrm>
        </p:grpSpPr>
        <p:sp>
          <p:nvSpPr>
            <p:cNvPr id="510" name="Rectangle 509"/>
            <p:cNvSpPr/>
            <p:nvPr/>
          </p:nvSpPr>
          <p:spPr>
            <a:xfrm>
              <a:off x="1859763" y="3262401"/>
              <a:ext cx="284264" cy="141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1" name="TextBox 510"/>
            <p:cNvSpPr txBox="1"/>
            <p:nvPr/>
          </p:nvSpPr>
          <p:spPr>
            <a:xfrm rot="16200000">
              <a:off x="1308713" y="3834094"/>
              <a:ext cx="1420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PMOD Header JA</a:t>
              </a:r>
            </a:p>
          </p:txBody>
        </p:sp>
      </p:grpSp>
      <p:grpSp>
        <p:nvGrpSpPr>
          <p:cNvPr id="533" name="Group 532"/>
          <p:cNvGrpSpPr/>
          <p:nvPr/>
        </p:nvGrpSpPr>
        <p:grpSpPr>
          <a:xfrm>
            <a:off x="10911257" y="4262788"/>
            <a:ext cx="1056673" cy="1160487"/>
            <a:chOff x="9996006" y="3055013"/>
            <a:chExt cx="1056673" cy="1160487"/>
          </a:xfrm>
        </p:grpSpPr>
        <p:grpSp>
          <p:nvGrpSpPr>
            <p:cNvPr id="527" name="Group 526"/>
            <p:cNvGrpSpPr/>
            <p:nvPr/>
          </p:nvGrpSpPr>
          <p:grpSpPr>
            <a:xfrm>
              <a:off x="10055257" y="3067849"/>
              <a:ext cx="997422" cy="1147651"/>
              <a:chOff x="9920438" y="3009120"/>
              <a:chExt cx="997422" cy="1147651"/>
            </a:xfrm>
          </p:grpSpPr>
          <p:grpSp>
            <p:nvGrpSpPr>
              <p:cNvPr id="515" name="Group 514"/>
              <p:cNvGrpSpPr/>
              <p:nvPr/>
            </p:nvGrpSpPr>
            <p:grpSpPr>
              <a:xfrm>
                <a:off x="10236839" y="3009120"/>
                <a:ext cx="681021" cy="1147651"/>
                <a:chOff x="10104320" y="3055335"/>
                <a:chExt cx="681021" cy="1147651"/>
              </a:xfrm>
            </p:grpSpPr>
            <p:sp>
              <p:nvSpPr>
                <p:cNvPr id="50" name="Trapezoid 49"/>
                <p:cNvSpPr/>
                <p:nvPr/>
              </p:nvSpPr>
              <p:spPr>
                <a:xfrm rot="5400000">
                  <a:off x="9895197" y="3312843"/>
                  <a:ext cx="1147651" cy="632636"/>
                </a:xfrm>
                <a:prstGeom prst="trapezoi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TextBox 513"/>
                <p:cNvSpPr txBox="1"/>
                <p:nvPr/>
              </p:nvSpPr>
              <p:spPr>
                <a:xfrm>
                  <a:off x="10104320" y="3059443"/>
                  <a:ext cx="446392" cy="11310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900" dirty="0"/>
                    <a:t>0000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900" dirty="0"/>
                    <a:t>0001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900" dirty="0"/>
                    <a:t>0010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900" dirty="0"/>
                    <a:t>0100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900" dirty="0"/>
                    <a:t>1000</a:t>
                  </a:r>
                </a:p>
              </p:txBody>
            </p:sp>
          </p:grpSp>
          <p:cxnSp>
            <p:nvCxnSpPr>
              <p:cNvPr id="517" name="Straight Arrow Connector 516"/>
              <p:cNvCxnSpPr/>
              <p:nvPr/>
            </p:nvCxnSpPr>
            <p:spPr>
              <a:xfrm>
                <a:off x="9923646" y="3161939"/>
                <a:ext cx="3615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Arrow Connector 518"/>
              <p:cNvCxnSpPr/>
              <p:nvPr/>
            </p:nvCxnSpPr>
            <p:spPr>
              <a:xfrm>
                <a:off x="9922042" y="3372091"/>
                <a:ext cx="3615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Arrow Connector 520"/>
              <p:cNvCxnSpPr/>
              <p:nvPr/>
            </p:nvCxnSpPr>
            <p:spPr>
              <a:xfrm>
                <a:off x="9922043" y="3583846"/>
                <a:ext cx="3615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Arrow Connector 522"/>
              <p:cNvCxnSpPr/>
              <p:nvPr/>
            </p:nvCxnSpPr>
            <p:spPr>
              <a:xfrm>
                <a:off x="9920440" y="3793996"/>
                <a:ext cx="3615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>
                <a:off x="9920438" y="4005754"/>
                <a:ext cx="3615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8" name="TextBox 527"/>
            <p:cNvSpPr txBox="1"/>
            <p:nvPr/>
          </p:nvSpPr>
          <p:spPr>
            <a:xfrm>
              <a:off x="9996006" y="3250728"/>
              <a:ext cx="412758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1,34</a:t>
              </a:r>
            </a:p>
          </p:txBody>
        </p:sp>
        <p:sp>
          <p:nvSpPr>
            <p:cNvPr id="529" name="TextBox 528"/>
            <p:cNvSpPr txBox="1"/>
            <p:nvPr/>
          </p:nvSpPr>
          <p:spPr>
            <a:xfrm>
              <a:off x="10006461" y="3460880"/>
              <a:ext cx="4006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1,45</a:t>
              </a:r>
              <a:endParaRPr lang="en-US" sz="900" dirty="0"/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10003144" y="3680655"/>
              <a:ext cx="412036" cy="23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1,57</a:t>
              </a:r>
              <a:endParaRPr lang="en-US" sz="900" dirty="0"/>
            </a:p>
          </p:txBody>
        </p:sp>
        <p:sp>
          <p:nvSpPr>
            <p:cNvPr id="531" name="TextBox 530"/>
            <p:cNvSpPr txBox="1"/>
            <p:nvPr/>
          </p:nvSpPr>
          <p:spPr>
            <a:xfrm>
              <a:off x="10003144" y="3890803"/>
              <a:ext cx="410432" cy="23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1,67</a:t>
              </a:r>
              <a:endParaRPr lang="en-US" sz="900" dirty="0"/>
            </a:p>
          </p:txBody>
        </p:sp>
        <p:sp>
          <p:nvSpPr>
            <p:cNvPr id="532" name="TextBox 531"/>
            <p:cNvSpPr txBox="1"/>
            <p:nvPr/>
          </p:nvSpPr>
          <p:spPr>
            <a:xfrm>
              <a:off x="9998261" y="3055013"/>
              <a:ext cx="4650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0, 0</a:t>
              </a:r>
            </a:p>
          </p:txBody>
        </p:sp>
      </p:grpSp>
      <p:cxnSp>
        <p:nvCxnSpPr>
          <p:cNvPr id="535" name="Straight Arrow Connector 534"/>
          <p:cNvCxnSpPr>
            <a:endCxn id="540" idx="1"/>
          </p:cNvCxnSpPr>
          <p:nvPr/>
        </p:nvCxnSpPr>
        <p:spPr>
          <a:xfrm flipV="1">
            <a:off x="11967930" y="4659480"/>
            <a:ext cx="3924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50" idx="0"/>
            <a:endCxn id="541" idx="1"/>
          </p:cNvCxnSpPr>
          <p:nvPr/>
        </p:nvCxnSpPr>
        <p:spPr>
          <a:xfrm>
            <a:off x="11967930" y="4849449"/>
            <a:ext cx="388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2" name="Group 541"/>
          <p:cNvGrpSpPr/>
          <p:nvPr/>
        </p:nvGrpSpPr>
        <p:grpSpPr>
          <a:xfrm>
            <a:off x="12345857" y="4275622"/>
            <a:ext cx="1204392" cy="1147652"/>
            <a:chOff x="11414796" y="3067849"/>
            <a:chExt cx="913551" cy="1147652"/>
          </a:xfrm>
        </p:grpSpPr>
        <p:sp>
          <p:nvSpPr>
            <p:cNvPr id="538" name="Rectangle 537"/>
            <p:cNvSpPr/>
            <p:nvPr/>
          </p:nvSpPr>
          <p:spPr>
            <a:xfrm>
              <a:off x="11414796" y="3067849"/>
              <a:ext cx="913551" cy="11476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9" name="TextBox 538"/>
            <p:cNvSpPr txBox="1"/>
            <p:nvPr/>
          </p:nvSpPr>
          <p:spPr>
            <a:xfrm>
              <a:off x="11414797" y="3067849"/>
              <a:ext cx="913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Buzzer</a:t>
              </a:r>
            </a:p>
          </p:txBody>
        </p:sp>
        <p:sp>
          <p:nvSpPr>
            <p:cNvPr id="540" name="TextBox 539"/>
            <p:cNvSpPr txBox="1"/>
            <p:nvPr/>
          </p:nvSpPr>
          <p:spPr>
            <a:xfrm>
              <a:off x="11425811" y="3336291"/>
              <a:ext cx="683394" cy="230832"/>
            </a:xfrm>
            <a:prstGeom prst="rect">
              <a:avLst/>
            </a:prstGeom>
            <a:noFill/>
          </p:spPr>
          <p:txBody>
            <a:bodyPr wrap="square" lIns="45720" rtlCol="0">
              <a:spAutoFit/>
            </a:bodyPr>
            <a:lstStyle/>
            <a:p>
              <a:r>
                <a:rPr lang="en-US" sz="900" dirty="0" err="1"/>
                <a:t>c</a:t>
              </a:r>
              <a:r>
                <a:rPr lang="en-US" sz="900" dirty="0" err="1" smtClean="0"/>
                <a:t>ounter_step</a:t>
              </a:r>
              <a:endParaRPr lang="en-US" sz="900" dirty="0"/>
            </a:p>
          </p:txBody>
        </p:sp>
        <p:sp>
          <p:nvSpPr>
            <p:cNvPr id="541" name="TextBox 540"/>
            <p:cNvSpPr txBox="1"/>
            <p:nvPr/>
          </p:nvSpPr>
          <p:spPr>
            <a:xfrm>
              <a:off x="11422876" y="3537400"/>
              <a:ext cx="861190" cy="230832"/>
            </a:xfrm>
            <a:prstGeom prst="rect">
              <a:avLst/>
            </a:prstGeom>
            <a:noFill/>
          </p:spPr>
          <p:txBody>
            <a:bodyPr wrap="square" lIns="45720" rtlCol="0">
              <a:spAutoFit/>
            </a:bodyPr>
            <a:lstStyle/>
            <a:p>
              <a:r>
                <a:rPr lang="en-US" sz="900" dirty="0" err="1"/>
                <a:t>b</a:t>
              </a:r>
              <a:r>
                <a:rPr lang="en-US" sz="900" dirty="0" err="1" smtClean="0"/>
                <a:t>uzzer_en</a:t>
              </a:r>
              <a:endParaRPr lang="en-US" sz="900" dirty="0"/>
            </a:p>
          </p:txBody>
        </p:sp>
      </p:grpSp>
      <p:cxnSp>
        <p:nvCxnSpPr>
          <p:cNvPr id="549" name="Straight Arrow Connector 548"/>
          <p:cNvCxnSpPr/>
          <p:nvPr/>
        </p:nvCxnSpPr>
        <p:spPr>
          <a:xfrm flipH="1">
            <a:off x="11635625" y="4020093"/>
            <a:ext cx="1318" cy="346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Oval 549"/>
          <p:cNvSpPr/>
          <p:nvPr/>
        </p:nvSpPr>
        <p:spPr>
          <a:xfrm>
            <a:off x="11612765" y="400737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6" name="Elbow Connector 555"/>
          <p:cNvCxnSpPr>
            <a:stCxn id="567" idx="3"/>
            <a:endCxn id="573" idx="1"/>
          </p:cNvCxnSpPr>
          <p:nvPr/>
        </p:nvCxnSpPr>
        <p:spPr>
          <a:xfrm flipH="1">
            <a:off x="10596083" y="5189780"/>
            <a:ext cx="2955942" cy="993995"/>
          </a:xfrm>
          <a:prstGeom prst="bentConnector5">
            <a:avLst>
              <a:gd name="adj1" fmla="val -7734"/>
              <a:gd name="adj2" fmla="val 38781"/>
              <a:gd name="adj3" fmla="val 105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0" name="Group 559"/>
          <p:cNvGrpSpPr/>
          <p:nvPr/>
        </p:nvGrpSpPr>
        <p:grpSpPr>
          <a:xfrm>
            <a:off x="12298493" y="5214724"/>
            <a:ext cx="871137" cy="230832"/>
            <a:chOff x="2305164" y="4131237"/>
            <a:chExt cx="871137" cy="230832"/>
          </a:xfrm>
        </p:grpSpPr>
        <p:cxnSp>
          <p:nvCxnSpPr>
            <p:cNvPr id="561" name="Straight Connector 560"/>
            <p:cNvCxnSpPr/>
            <p:nvPr/>
          </p:nvCxnSpPr>
          <p:spPr>
            <a:xfrm>
              <a:off x="2305164" y="4250231"/>
              <a:ext cx="92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2" name="TextBox 561"/>
            <p:cNvSpPr txBox="1"/>
            <p:nvPr/>
          </p:nvSpPr>
          <p:spPr>
            <a:xfrm>
              <a:off x="2344123" y="4131237"/>
              <a:ext cx="8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CLK</a:t>
              </a:r>
            </a:p>
          </p:txBody>
        </p:sp>
      </p:grpSp>
      <p:sp>
        <p:nvSpPr>
          <p:cNvPr id="567" name="TextBox 566"/>
          <p:cNvSpPr txBox="1"/>
          <p:nvPr/>
        </p:nvSpPr>
        <p:spPr>
          <a:xfrm>
            <a:off x="12635989" y="5074364"/>
            <a:ext cx="916036" cy="230832"/>
          </a:xfrm>
          <a:prstGeom prst="rect">
            <a:avLst/>
          </a:prstGeom>
          <a:noFill/>
        </p:spPr>
        <p:txBody>
          <a:bodyPr wrap="square" rIns="45720" rtlCol="0">
            <a:spAutoFit/>
          </a:bodyPr>
          <a:lstStyle/>
          <a:p>
            <a:pPr algn="r"/>
            <a:r>
              <a:rPr lang="en-US" sz="900" dirty="0" err="1"/>
              <a:t>LUT_addr</a:t>
            </a:r>
            <a:endParaRPr lang="en-US" sz="900" dirty="0"/>
          </a:p>
        </p:txBody>
      </p:sp>
      <p:cxnSp>
        <p:nvCxnSpPr>
          <p:cNvPr id="581" name="Straight Arrow Connector 580"/>
          <p:cNvCxnSpPr/>
          <p:nvPr/>
        </p:nvCxnSpPr>
        <p:spPr>
          <a:xfrm>
            <a:off x="11688283" y="6526010"/>
            <a:ext cx="336482" cy="5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8" name="Group 607"/>
          <p:cNvGrpSpPr/>
          <p:nvPr/>
        </p:nvGrpSpPr>
        <p:grpSpPr>
          <a:xfrm>
            <a:off x="10545198" y="5832027"/>
            <a:ext cx="1143705" cy="975094"/>
            <a:chOff x="10812234" y="4689027"/>
            <a:chExt cx="1143705" cy="975094"/>
          </a:xfrm>
        </p:grpSpPr>
        <p:grpSp>
          <p:nvGrpSpPr>
            <p:cNvPr id="565" name="Group 564"/>
            <p:cNvGrpSpPr/>
            <p:nvPr/>
          </p:nvGrpSpPr>
          <p:grpSpPr>
            <a:xfrm>
              <a:off x="10849445" y="4689027"/>
              <a:ext cx="1105874" cy="948413"/>
              <a:chOff x="10106413" y="4678621"/>
              <a:chExt cx="1105874" cy="948413"/>
            </a:xfrm>
          </p:grpSpPr>
          <p:sp>
            <p:nvSpPr>
              <p:cNvPr id="563" name="Rectangle 562"/>
              <p:cNvSpPr/>
              <p:nvPr/>
            </p:nvSpPr>
            <p:spPr>
              <a:xfrm>
                <a:off x="10106836" y="4678621"/>
                <a:ext cx="1105450" cy="94841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4" name="TextBox 563"/>
              <p:cNvSpPr txBox="1"/>
              <p:nvPr/>
            </p:nvSpPr>
            <p:spPr>
              <a:xfrm>
                <a:off x="10106413" y="4686854"/>
                <a:ext cx="11058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Sine-wave-LUT</a:t>
                </a:r>
              </a:p>
            </p:txBody>
          </p:sp>
        </p:grpSp>
        <p:sp>
          <p:nvSpPr>
            <p:cNvPr id="573" name="TextBox 572"/>
            <p:cNvSpPr txBox="1"/>
            <p:nvPr/>
          </p:nvSpPr>
          <p:spPr>
            <a:xfrm>
              <a:off x="10863119" y="4925359"/>
              <a:ext cx="1019469" cy="230832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900" dirty="0" err="1" smtClean="0"/>
                <a:t>s_axis_phase_tdata</a:t>
              </a:r>
              <a:endParaRPr lang="en-US" sz="900" dirty="0"/>
            </a:p>
          </p:txBody>
        </p:sp>
        <p:sp>
          <p:nvSpPr>
            <p:cNvPr id="582" name="TextBox 581"/>
            <p:cNvSpPr txBox="1"/>
            <p:nvPr/>
          </p:nvSpPr>
          <p:spPr>
            <a:xfrm>
              <a:off x="10858909" y="5269701"/>
              <a:ext cx="1097030" cy="230832"/>
            </a:xfrm>
            <a:prstGeom prst="rect">
              <a:avLst/>
            </a:prstGeom>
            <a:noFill/>
          </p:spPr>
          <p:txBody>
            <a:bodyPr wrap="square" rIns="45720" rtlCol="0">
              <a:spAutoFit/>
            </a:bodyPr>
            <a:lstStyle/>
            <a:p>
              <a:pPr algn="r"/>
              <a:r>
                <a:rPr lang="en-US" sz="900" dirty="0" err="1" smtClean="0"/>
                <a:t>m_axis_data_tdata</a:t>
              </a:r>
              <a:endParaRPr lang="en-US" sz="900" dirty="0"/>
            </a:p>
          </p:txBody>
        </p:sp>
        <p:grpSp>
          <p:nvGrpSpPr>
            <p:cNvPr id="583" name="Group 582"/>
            <p:cNvGrpSpPr/>
            <p:nvPr/>
          </p:nvGrpSpPr>
          <p:grpSpPr>
            <a:xfrm>
              <a:off x="10812234" y="5433289"/>
              <a:ext cx="871137" cy="230832"/>
              <a:chOff x="2305164" y="4131237"/>
              <a:chExt cx="871137" cy="230832"/>
            </a:xfrm>
          </p:grpSpPr>
          <p:cxnSp>
            <p:nvCxnSpPr>
              <p:cNvPr id="584" name="Straight Connector 583"/>
              <p:cNvCxnSpPr/>
              <p:nvPr/>
            </p:nvCxnSpPr>
            <p:spPr>
              <a:xfrm>
                <a:off x="2305164" y="4250231"/>
                <a:ext cx="925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5" name="TextBox 584"/>
              <p:cNvSpPr txBox="1"/>
              <p:nvPr/>
            </p:nvSpPr>
            <p:spPr>
              <a:xfrm>
                <a:off x="2344123" y="4131237"/>
                <a:ext cx="8321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CLK</a:t>
                </a:r>
              </a:p>
            </p:txBody>
          </p:sp>
        </p:grpSp>
      </p:grpSp>
      <p:sp>
        <p:nvSpPr>
          <p:cNvPr id="590" name="TextBox 589"/>
          <p:cNvSpPr txBox="1"/>
          <p:nvPr/>
        </p:nvSpPr>
        <p:spPr>
          <a:xfrm>
            <a:off x="12866649" y="4911972"/>
            <a:ext cx="687877" cy="230832"/>
          </a:xfrm>
          <a:prstGeom prst="rect">
            <a:avLst/>
          </a:prstGeom>
          <a:noFill/>
        </p:spPr>
        <p:txBody>
          <a:bodyPr wrap="square" rIns="45720" rtlCol="0">
            <a:spAutoFit/>
          </a:bodyPr>
          <a:lstStyle/>
          <a:p>
            <a:pPr algn="r"/>
            <a:r>
              <a:rPr lang="en-US" sz="900" dirty="0"/>
              <a:t>start</a:t>
            </a:r>
          </a:p>
        </p:txBody>
      </p:sp>
      <p:cxnSp>
        <p:nvCxnSpPr>
          <p:cNvPr id="594" name="Elbow Connector 593"/>
          <p:cNvCxnSpPr>
            <a:stCxn id="590" idx="3"/>
            <a:endCxn id="576" idx="1"/>
          </p:cNvCxnSpPr>
          <p:nvPr/>
        </p:nvCxnSpPr>
        <p:spPr>
          <a:xfrm flipH="1">
            <a:off x="12029833" y="5027389"/>
            <a:ext cx="1524693" cy="1287079"/>
          </a:xfrm>
          <a:prstGeom prst="bentConnector5">
            <a:avLst>
              <a:gd name="adj1" fmla="val -24546"/>
              <a:gd name="adj2" fmla="val 53037"/>
              <a:gd name="adj3" fmla="val 1109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Group 606"/>
          <p:cNvGrpSpPr/>
          <p:nvPr/>
        </p:nvGrpSpPr>
        <p:grpSpPr>
          <a:xfrm>
            <a:off x="11962707" y="5840260"/>
            <a:ext cx="1588263" cy="976234"/>
            <a:chOff x="12367306" y="4697260"/>
            <a:chExt cx="1588263" cy="976234"/>
          </a:xfrm>
        </p:grpSpPr>
        <p:grpSp>
          <p:nvGrpSpPr>
            <p:cNvPr id="575" name="Group 574"/>
            <p:cNvGrpSpPr/>
            <p:nvPr/>
          </p:nvGrpSpPr>
          <p:grpSpPr>
            <a:xfrm>
              <a:off x="12367306" y="4697260"/>
              <a:ext cx="1588263" cy="948413"/>
              <a:chOff x="10039709" y="4678621"/>
              <a:chExt cx="1588263" cy="948413"/>
            </a:xfrm>
          </p:grpSpPr>
          <p:sp>
            <p:nvSpPr>
              <p:cNvPr id="576" name="Rectangle 575"/>
              <p:cNvSpPr/>
              <p:nvPr/>
            </p:nvSpPr>
            <p:spPr>
              <a:xfrm>
                <a:off x="10106835" y="4678621"/>
                <a:ext cx="1418021" cy="94841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7" name="TextBox 576"/>
              <p:cNvSpPr txBox="1"/>
              <p:nvPr/>
            </p:nvSpPr>
            <p:spPr>
              <a:xfrm>
                <a:off x="10039709" y="4686854"/>
                <a:ext cx="1588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PMOD DA2 Interface</a:t>
                </a:r>
              </a:p>
            </p:txBody>
          </p:sp>
        </p:grpSp>
        <p:sp>
          <p:nvSpPr>
            <p:cNvPr id="591" name="TextBox 590"/>
            <p:cNvSpPr txBox="1"/>
            <p:nvPr/>
          </p:nvSpPr>
          <p:spPr>
            <a:xfrm>
              <a:off x="12438692" y="5058435"/>
              <a:ext cx="533639" cy="230832"/>
            </a:xfrm>
            <a:prstGeom prst="rect">
              <a:avLst/>
            </a:prstGeom>
            <a:noFill/>
          </p:spPr>
          <p:txBody>
            <a:bodyPr wrap="square" lIns="45720" rtlCol="0">
              <a:spAutoFit/>
            </a:bodyPr>
            <a:lstStyle/>
            <a:p>
              <a:r>
                <a:rPr lang="en-US" sz="900" dirty="0"/>
                <a:t>start</a:t>
              </a:r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12442257" y="5265990"/>
              <a:ext cx="533639" cy="230832"/>
            </a:xfrm>
            <a:prstGeom prst="rect">
              <a:avLst/>
            </a:prstGeom>
            <a:noFill/>
          </p:spPr>
          <p:txBody>
            <a:bodyPr wrap="square" lIns="45720" rtlCol="0">
              <a:spAutoFit/>
            </a:bodyPr>
            <a:lstStyle/>
            <a:p>
              <a:r>
                <a:rPr lang="en-US" sz="900" dirty="0" err="1"/>
                <a:t>data_in</a:t>
              </a:r>
              <a:endParaRPr lang="en-US" sz="900" dirty="0"/>
            </a:p>
          </p:txBody>
        </p:sp>
        <p:grpSp>
          <p:nvGrpSpPr>
            <p:cNvPr id="601" name="Group 600"/>
            <p:cNvGrpSpPr/>
            <p:nvPr/>
          </p:nvGrpSpPr>
          <p:grpSpPr>
            <a:xfrm>
              <a:off x="12397717" y="5442662"/>
              <a:ext cx="871137" cy="230832"/>
              <a:chOff x="2305164" y="4131237"/>
              <a:chExt cx="871137" cy="230832"/>
            </a:xfrm>
          </p:grpSpPr>
          <p:cxnSp>
            <p:nvCxnSpPr>
              <p:cNvPr id="602" name="Straight Connector 601"/>
              <p:cNvCxnSpPr/>
              <p:nvPr/>
            </p:nvCxnSpPr>
            <p:spPr>
              <a:xfrm>
                <a:off x="2305164" y="4250231"/>
                <a:ext cx="925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3" name="TextBox 602"/>
              <p:cNvSpPr txBox="1"/>
              <p:nvPr/>
            </p:nvSpPr>
            <p:spPr>
              <a:xfrm>
                <a:off x="2344123" y="4131237"/>
                <a:ext cx="8321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CLK</a:t>
                </a:r>
              </a:p>
            </p:txBody>
          </p:sp>
        </p:grpSp>
        <p:sp>
          <p:nvSpPr>
            <p:cNvPr id="604" name="TextBox 603"/>
            <p:cNvSpPr txBox="1"/>
            <p:nvPr/>
          </p:nvSpPr>
          <p:spPr>
            <a:xfrm>
              <a:off x="13290178" y="5084178"/>
              <a:ext cx="562276" cy="230832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r"/>
              <a:r>
                <a:rPr lang="en-US" sz="900"/>
                <a:t>spi_sclk</a:t>
              </a:r>
              <a:endParaRPr lang="en-US" sz="900" dirty="0"/>
            </a:p>
          </p:txBody>
        </p:sp>
        <p:sp>
          <p:nvSpPr>
            <p:cNvPr id="605" name="TextBox 604"/>
            <p:cNvSpPr txBox="1"/>
            <p:nvPr/>
          </p:nvSpPr>
          <p:spPr>
            <a:xfrm>
              <a:off x="13280738" y="5236578"/>
              <a:ext cx="562276" cy="230832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r"/>
              <a:r>
                <a:rPr lang="en-US" sz="900" dirty="0" err="1"/>
                <a:t>spi_cs</a:t>
              </a:r>
              <a:endParaRPr lang="en-US" sz="900" dirty="0"/>
            </a:p>
          </p:txBody>
        </p:sp>
        <p:sp>
          <p:nvSpPr>
            <p:cNvPr id="606" name="TextBox 605"/>
            <p:cNvSpPr txBox="1"/>
            <p:nvPr/>
          </p:nvSpPr>
          <p:spPr>
            <a:xfrm>
              <a:off x="13279390" y="5388978"/>
              <a:ext cx="562276" cy="230832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r"/>
              <a:r>
                <a:rPr lang="en-US" sz="900" dirty="0" err="1"/>
                <a:t>spi_sdata</a:t>
              </a:r>
              <a:endParaRPr lang="en-US" sz="900" dirty="0"/>
            </a:p>
          </p:txBody>
        </p:sp>
      </p:grpSp>
      <p:grpSp>
        <p:nvGrpSpPr>
          <p:cNvPr id="612" name="Group 611"/>
          <p:cNvGrpSpPr/>
          <p:nvPr/>
        </p:nvGrpSpPr>
        <p:grpSpPr>
          <a:xfrm>
            <a:off x="14089921" y="5832028"/>
            <a:ext cx="297643" cy="1420387"/>
            <a:chOff x="1859763" y="3262400"/>
            <a:chExt cx="297643" cy="1420387"/>
          </a:xfrm>
        </p:grpSpPr>
        <p:sp>
          <p:nvSpPr>
            <p:cNvPr id="613" name="Rectangle 612"/>
            <p:cNvSpPr/>
            <p:nvPr/>
          </p:nvSpPr>
          <p:spPr>
            <a:xfrm>
              <a:off x="1859763" y="3262401"/>
              <a:ext cx="284264" cy="141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4" name="TextBox 613"/>
            <p:cNvSpPr txBox="1"/>
            <p:nvPr/>
          </p:nvSpPr>
          <p:spPr>
            <a:xfrm rot="16200000">
              <a:off x="1308713" y="3834094"/>
              <a:ext cx="1420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PMOD Header JB</a:t>
              </a:r>
            </a:p>
          </p:txBody>
        </p:sp>
      </p:grpSp>
      <p:grpSp>
        <p:nvGrpSpPr>
          <p:cNvPr id="615" name="Group 614"/>
          <p:cNvGrpSpPr/>
          <p:nvPr/>
        </p:nvGrpSpPr>
        <p:grpSpPr>
          <a:xfrm>
            <a:off x="9131532" y="3421930"/>
            <a:ext cx="871137" cy="230832"/>
            <a:chOff x="2305164" y="4131237"/>
            <a:chExt cx="871137" cy="230832"/>
          </a:xfrm>
        </p:grpSpPr>
        <p:cxnSp>
          <p:nvCxnSpPr>
            <p:cNvPr id="616" name="Straight Connector 615"/>
            <p:cNvCxnSpPr/>
            <p:nvPr/>
          </p:nvCxnSpPr>
          <p:spPr>
            <a:xfrm>
              <a:off x="2305164" y="4250231"/>
              <a:ext cx="92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7" name="TextBox 616"/>
            <p:cNvSpPr txBox="1"/>
            <p:nvPr/>
          </p:nvSpPr>
          <p:spPr>
            <a:xfrm>
              <a:off x="2344123" y="4131237"/>
              <a:ext cx="8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CLK</a:t>
              </a:r>
            </a:p>
          </p:txBody>
        </p:sp>
      </p:grpSp>
      <p:sp>
        <p:nvSpPr>
          <p:cNvPr id="618" name="TextBox 617"/>
          <p:cNvSpPr txBox="1"/>
          <p:nvPr/>
        </p:nvSpPr>
        <p:spPr>
          <a:xfrm>
            <a:off x="9183040" y="2840693"/>
            <a:ext cx="295926" cy="2308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900"/>
              <a:t>y0</a:t>
            </a:r>
            <a:endParaRPr lang="en-US" sz="900" dirty="0"/>
          </a:p>
        </p:txBody>
      </p:sp>
      <p:sp>
        <p:nvSpPr>
          <p:cNvPr id="619" name="TextBox 618"/>
          <p:cNvSpPr txBox="1"/>
          <p:nvPr/>
        </p:nvSpPr>
        <p:spPr>
          <a:xfrm>
            <a:off x="9173267" y="3043945"/>
            <a:ext cx="295926" cy="2308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900" dirty="0"/>
              <a:t>y1</a:t>
            </a:r>
          </a:p>
        </p:txBody>
      </p:sp>
      <p:grpSp>
        <p:nvGrpSpPr>
          <p:cNvPr id="620" name="Group 619"/>
          <p:cNvGrpSpPr/>
          <p:nvPr/>
        </p:nvGrpSpPr>
        <p:grpSpPr>
          <a:xfrm>
            <a:off x="9133212" y="3262833"/>
            <a:ext cx="871137" cy="230832"/>
            <a:chOff x="2305164" y="4131237"/>
            <a:chExt cx="871137" cy="230832"/>
          </a:xfrm>
        </p:grpSpPr>
        <p:cxnSp>
          <p:nvCxnSpPr>
            <p:cNvPr id="621" name="Straight Connector 620"/>
            <p:cNvCxnSpPr/>
            <p:nvPr/>
          </p:nvCxnSpPr>
          <p:spPr>
            <a:xfrm>
              <a:off x="2305164" y="4250231"/>
              <a:ext cx="925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2" name="TextBox 621"/>
            <p:cNvSpPr txBox="1"/>
            <p:nvPr/>
          </p:nvSpPr>
          <p:spPr>
            <a:xfrm>
              <a:off x="2344123" y="4131237"/>
              <a:ext cx="8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dp_set</a:t>
              </a:r>
              <a:endParaRPr lang="en-US" sz="900" dirty="0"/>
            </a:p>
          </p:txBody>
        </p:sp>
      </p:grpSp>
      <p:sp>
        <p:nvSpPr>
          <p:cNvPr id="623" name="TextBox 622"/>
          <p:cNvSpPr txBox="1"/>
          <p:nvPr/>
        </p:nvSpPr>
        <p:spPr>
          <a:xfrm>
            <a:off x="10232338" y="2863436"/>
            <a:ext cx="295926" cy="2308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r"/>
            <a:r>
              <a:rPr lang="en-US" sz="900" dirty="0" err="1"/>
              <a:t>seg</a:t>
            </a:r>
            <a:endParaRPr lang="en-US" sz="900" dirty="0"/>
          </a:p>
        </p:txBody>
      </p:sp>
      <p:sp>
        <p:nvSpPr>
          <p:cNvPr id="624" name="TextBox 623"/>
          <p:cNvSpPr txBox="1"/>
          <p:nvPr/>
        </p:nvSpPr>
        <p:spPr>
          <a:xfrm>
            <a:off x="10232332" y="3028537"/>
            <a:ext cx="295926" cy="2308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r"/>
            <a:r>
              <a:rPr lang="en-US" sz="900" dirty="0" err="1"/>
              <a:t>dp</a:t>
            </a:r>
            <a:endParaRPr lang="en-US" sz="900" dirty="0"/>
          </a:p>
        </p:txBody>
      </p:sp>
      <p:sp>
        <p:nvSpPr>
          <p:cNvPr id="625" name="TextBox 624"/>
          <p:cNvSpPr txBox="1"/>
          <p:nvPr/>
        </p:nvSpPr>
        <p:spPr>
          <a:xfrm>
            <a:off x="10232329" y="3197871"/>
            <a:ext cx="295926" cy="2308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r"/>
            <a:r>
              <a:rPr lang="en-US" sz="900" dirty="0"/>
              <a:t>an</a:t>
            </a:r>
          </a:p>
        </p:txBody>
      </p:sp>
      <p:cxnSp>
        <p:nvCxnSpPr>
          <p:cNvPr id="628" name="Straight Arrow Connector 627"/>
          <p:cNvCxnSpPr/>
          <p:nvPr/>
        </p:nvCxnSpPr>
        <p:spPr>
          <a:xfrm flipV="1">
            <a:off x="13447854" y="6348335"/>
            <a:ext cx="6336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Arrow Connector 628"/>
          <p:cNvCxnSpPr/>
          <p:nvPr/>
        </p:nvCxnSpPr>
        <p:spPr>
          <a:xfrm flipV="1">
            <a:off x="13447850" y="6509202"/>
            <a:ext cx="6336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Arrow Connector 629"/>
          <p:cNvCxnSpPr/>
          <p:nvPr/>
        </p:nvCxnSpPr>
        <p:spPr>
          <a:xfrm flipV="1">
            <a:off x="13447846" y="6661602"/>
            <a:ext cx="6336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9" name="Group 638"/>
          <p:cNvGrpSpPr/>
          <p:nvPr/>
        </p:nvGrpSpPr>
        <p:grpSpPr>
          <a:xfrm>
            <a:off x="14091738" y="2139736"/>
            <a:ext cx="297643" cy="1420387"/>
            <a:chOff x="1859763" y="3262400"/>
            <a:chExt cx="297643" cy="1420387"/>
          </a:xfrm>
        </p:grpSpPr>
        <p:sp>
          <p:nvSpPr>
            <p:cNvPr id="640" name="Rectangle 639"/>
            <p:cNvSpPr/>
            <p:nvPr/>
          </p:nvSpPr>
          <p:spPr>
            <a:xfrm>
              <a:off x="1859763" y="3262401"/>
              <a:ext cx="284264" cy="141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1" name="TextBox 640"/>
            <p:cNvSpPr txBox="1"/>
            <p:nvPr/>
          </p:nvSpPr>
          <p:spPr>
            <a:xfrm rot="16200000">
              <a:off x="1308713" y="3834094"/>
              <a:ext cx="1420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7-Segment-Display</a:t>
              </a:r>
            </a:p>
          </p:txBody>
        </p:sp>
      </p:grpSp>
      <p:cxnSp>
        <p:nvCxnSpPr>
          <p:cNvPr id="643" name="Straight Arrow Connector 642"/>
          <p:cNvCxnSpPr/>
          <p:nvPr/>
        </p:nvCxnSpPr>
        <p:spPr>
          <a:xfrm>
            <a:off x="10528256" y="2981509"/>
            <a:ext cx="3565995" cy="7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Arrow Connector 643"/>
          <p:cNvCxnSpPr/>
          <p:nvPr/>
        </p:nvCxnSpPr>
        <p:spPr>
          <a:xfrm>
            <a:off x="10528256" y="3146609"/>
            <a:ext cx="3565995" cy="7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Arrow Connector 644"/>
          <p:cNvCxnSpPr/>
          <p:nvPr/>
        </p:nvCxnSpPr>
        <p:spPr>
          <a:xfrm>
            <a:off x="10528256" y="3311709"/>
            <a:ext cx="3565995" cy="7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/>
          <p:cNvCxnSpPr/>
          <p:nvPr/>
        </p:nvCxnSpPr>
        <p:spPr>
          <a:xfrm>
            <a:off x="14378514" y="4030230"/>
            <a:ext cx="759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Arrow Connector 648"/>
          <p:cNvCxnSpPr/>
          <p:nvPr/>
        </p:nvCxnSpPr>
        <p:spPr>
          <a:xfrm flipV="1">
            <a:off x="14378514" y="3331753"/>
            <a:ext cx="759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649"/>
          <p:cNvCxnSpPr/>
          <p:nvPr/>
        </p:nvCxnSpPr>
        <p:spPr>
          <a:xfrm flipV="1">
            <a:off x="14378514" y="3145997"/>
            <a:ext cx="759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/>
          <p:cNvCxnSpPr/>
          <p:nvPr/>
        </p:nvCxnSpPr>
        <p:spPr>
          <a:xfrm flipV="1">
            <a:off x="14378514" y="2988853"/>
            <a:ext cx="7598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/>
          <p:nvPr/>
        </p:nvCxnSpPr>
        <p:spPr>
          <a:xfrm flipV="1">
            <a:off x="14375756" y="6355294"/>
            <a:ext cx="762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/>
          <p:cNvCxnSpPr/>
          <p:nvPr/>
        </p:nvCxnSpPr>
        <p:spPr>
          <a:xfrm flipV="1">
            <a:off x="14375756" y="6509201"/>
            <a:ext cx="762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/>
          <p:cNvCxnSpPr/>
          <p:nvPr/>
        </p:nvCxnSpPr>
        <p:spPr>
          <a:xfrm flipV="1">
            <a:off x="14375756" y="6674301"/>
            <a:ext cx="762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14546051" y="3854282"/>
            <a:ext cx="507669" cy="2308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r"/>
            <a:r>
              <a:rPr lang="en-US" sz="900" dirty="0" err="1"/>
              <a:t>LED_out</a:t>
            </a:r>
            <a:endParaRPr lang="en-US" sz="900" dirty="0"/>
          </a:p>
        </p:txBody>
      </p:sp>
      <p:sp>
        <p:nvSpPr>
          <p:cNvPr id="661" name="TextBox 660"/>
          <p:cNvSpPr txBox="1"/>
          <p:nvPr/>
        </p:nvSpPr>
        <p:spPr>
          <a:xfrm>
            <a:off x="14758849" y="2812636"/>
            <a:ext cx="295926" cy="2308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900" dirty="0" err="1"/>
              <a:t>seg</a:t>
            </a:r>
            <a:endParaRPr lang="en-US" sz="900" dirty="0"/>
          </a:p>
        </p:txBody>
      </p:sp>
      <p:sp>
        <p:nvSpPr>
          <p:cNvPr id="662" name="TextBox 661"/>
          <p:cNvSpPr txBox="1"/>
          <p:nvPr/>
        </p:nvSpPr>
        <p:spPr>
          <a:xfrm>
            <a:off x="14758841" y="2977737"/>
            <a:ext cx="295926" cy="2308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900" dirty="0" err="1"/>
              <a:t>dp</a:t>
            </a:r>
            <a:endParaRPr lang="en-US" sz="900" dirty="0"/>
          </a:p>
        </p:txBody>
      </p:sp>
      <p:sp>
        <p:nvSpPr>
          <p:cNvPr id="663" name="TextBox 662"/>
          <p:cNvSpPr txBox="1"/>
          <p:nvPr/>
        </p:nvSpPr>
        <p:spPr>
          <a:xfrm>
            <a:off x="14758838" y="3159771"/>
            <a:ext cx="295926" cy="2308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900" dirty="0"/>
              <a:t>an</a:t>
            </a:r>
          </a:p>
        </p:txBody>
      </p:sp>
      <p:sp>
        <p:nvSpPr>
          <p:cNvPr id="667" name="TextBox 666"/>
          <p:cNvSpPr txBox="1"/>
          <p:nvPr/>
        </p:nvSpPr>
        <p:spPr>
          <a:xfrm>
            <a:off x="14450514" y="6178158"/>
            <a:ext cx="507669" cy="2308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900" dirty="0" err="1"/>
              <a:t>spi_sclk</a:t>
            </a:r>
            <a:endParaRPr lang="en-US" sz="900" dirty="0"/>
          </a:p>
        </p:txBody>
      </p:sp>
      <p:sp>
        <p:nvSpPr>
          <p:cNvPr id="668" name="TextBox 667"/>
          <p:cNvSpPr txBox="1"/>
          <p:nvPr/>
        </p:nvSpPr>
        <p:spPr>
          <a:xfrm>
            <a:off x="14463214" y="6343258"/>
            <a:ext cx="507669" cy="2308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900" dirty="0" err="1"/>
              <a:t>spi_cs</a:t>
            </a:r>
            <a:endParaRPr lang="en-US" sz="900" dirty="0"/>
          </a:p>
        </p:txBody>
      </p:sp>
      <p:sp>
        <p:nvSpPr>
          <p:cNvPr id="669" name="TextBox 668"/>
          <p:cNvSpPr txBox="1"/>
          <p:nvPr/>
        </p:nvSpPr>
        <p:spPr>
          <a:xfrm>
            <a:off x="14448609" y="6506510"/>
            <a:ext cx="562276" cy="2308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900" dirty="0" err="1"/>
              <a:t>spi_sdata</a:t>
            </a:r>
            <a:endParaRPr lang="en-US" sz="900" dirty="0"/>
          </a:p>
        </p:txBody>
      </p:sp>
      <p:sp>
        <p:nvSpPr>
          <p:cNvPr id="673" name="TextBox 672"/>
          <p:cNvSpPr txBox="1"/>
          <p:nvPr/>
        </p:nvSpPr>
        <p:spPr>
          <a:xfrm>
            <a:off x="5932622" y="7149663"/>
            <a:ext cx="1777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Controller (FSM)</a:t>
            </a:r>
            <a:endParaRPr lang="en-US" sz="1200" dirty="0"/>
          </a:p>
        </p:txBody>
      </p:sp>
      <p:grpSp>
        <p:nvGrpSpPr>
          <p:cNvPr id="681" name="Group 680"/>
          <p:cNvGrpSpPr/>
          <p:nvPr/>
        </p:nvGrpSpPr>
        <p:grpSpPr>
          <a:xfrm>
            <a:off x="5465308" y="3481398"/>
            <a:ext cx="236343" cy="261168"/>
            <a:chOff x="5465308" y="3481398"/>
            <a:chExt cx="236343" cy="261168"/>
          </a:xfrm>
        </p:grpSpPr>
        <p:cxnSp>
          <p:nvCxnSpPr>
            <p:cNvPr id="676" name="Straight Connector 675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0" name="TextBox 679"/>
            <p:cNvSpPr txBox="1"/>
            <p:nvPr/>
          </p:nvSpPr>
          <p:spPr>
            <a:xfrm>
              <a:off x="5465308" y="3481398"/>
              <a:ext cx="236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/>
                <a:t>4</a:t>
              </a:r>
              <a:endParaRPr lang="en-US" sz="800" dirty="0"/>
            </a:p>
          </p:txBody>
        </p:sp>
      </p:grpSp>
      <p:grpSp>
        <p:nvGrpSpPr>
          <p:cNvPr id="685" name="Group 684"/>
          <p:cNvGrpSpPr/>
          <p:nvPr/>
        </p:nvGrpSpPr>
        <p:grpSpPr>
          <a:xfrm>
            <a:off x="4969840" y="4921536"/>
            <a:ext cx="236343" cy="261168"/>
            <a:chOff x="5465308" y="3481398"/>
            <a:chExt cx="236343" cy="261168"/>
          </a:xfrm>
        </p:grpSpPr>
        <p:cxnSp>
          <p:nvCxnSpPr>
            <p:cNvPr id="686" name="Straight Connector 685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7" name="TextBox 686"/>
            <p:cNvSpPr txBox="1"/>
            <p:nvPr/>
          </p:nvSpPr>
          <p:spPr>
            <a:xfrm>
              <a:off x="5465308" y="3481398"/>
              <a:ext cx="236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/>
                <a:t>5</a:t>
              </a:r>
            </a:p>
          </p:txBody>
        </p:sp>
      </p:grpSp>
      <p:grpSp>
        <p:nvGrpSpPr>
          <p:cNvPr id="688" name="Group 687"/>
          <p:cNvGrpSpPr/>
          <p:nvPr/>
        </p:nvGrpSpPr>
        <p:grpSpPr>
          <a:xfrm>
            <a:off x="7603493" y="3687857"/>
            <a:ext cx="236343" cy="261168"/>
            <a:chOff x="5465308" y="3481398"/>
            <a:chExt cx="236343" cy="261168"/>
          </a:xfrm>
        </p:grpSpPr>
        <p:cxnSp>
          <p:nvCxnSpPr>
            <p:cNvPr id="689" name="Straight Connector 688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TextBox 689"/>
            <p:cNvSpPr txBox="1"/>
            <p:nvPr/>
          </p:nvSpPr>
          <p:spPr>
            <a:xfrm>
              <a:off x="5465308" y="3481398"/>
              <a:ext cx="236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/>
                <a:t>5</a:t>
              </a:r>
            </a:p>
          </p:txBody>
        </p:sp>
      </p:grpSp>
      <p:grpSp>
        <p:nvGrpSpPr>
          <p:cNvPr id="691" name="Group 690"/>
          <p:cNvGrpSpPr/>
          <p:nvPr/>
        </p:nvGrpSpPr>
        <p:grpSpPr>
          <a:xfrm>
            <a:off x="5007800" y="3183434"/>
            <a:ext cx="236343" cy="261168"/>
            <a:chOff x="5465308" y="3481398"/>
            <a:chExt cx="236343" cy="261168"/>
          </a:xfrm>
        </p:grpSpPr>
        <p:cxnSp>
          <p:nvCxnSpPr>
            <p:cNvPr id="692" name="Straight Connector 691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TextBox 692"/>
            <p:cNvSpPr txBox="1"/>
            <p:nvPr/>
          </p:nvSpPr>
          <p:spPr>
            <a:xfrm>
              <a:off x="5465308" y="3481398"/>
              <a:ext cx="236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/>
                <a:t>4</a:t>
              </a:r>
              <a:endParaRPr lang="en-US" sz="800" dirty="0"/>
            </a:p>
          </p:txBody>
        </p:sp>
      </p:grpSp>
      <p:grpSp>
        <p:nvGrpSpPr>
          <p:cNvPr id="694" name="Group 693"/>
          <p:cNvGrpSpPr/>
          <p:nvPr/>
        </p:nvGrpSpPr>
        <p:grpSpPr>
          <a:xfrm>
            <a:off x="7368347" y="3972387"/>
            <a:ext cx="236343" cy="269769"/>
            <a:chOff x="5413873" y="3645785"/>
            <a:chExt cx="236343" cy="269769"/>
          </a:xfrm>
        </p:grpSpPr>
        <p:cxnSp>
          <p:nvCxnSpPr>
            <p:cNvPr id="695" name="Straight Connector 694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" name="TextBox 695"/>
            <p:cNvSpPr txBox="1"/>
            <p:nvPr/>
          </p:nvSpPr>
          <p:spPr>
            <a:xfrm>
              <a:off x="5413873" y="3700110"/>
              <a:ext cx="236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/>
                <a:t>4</a:t>
              </a:r>
              <a:endParaRPr lang="en-US" sz="800" dirty="0"/>
            </a:p>
          </p:txBody>
        </p:sp>
      </p:grpSp>
      <p:grpSp>
        <p:nvGrpSpPr>
          <p:cNvPr id="697" name="Group 696"/>
          <p:cNvGrpSpPr/>
          <p:nvPr/>
        </p:nvGrpSpPr>
        <p:grpSpPr>
          <a:xfrm>
            <a:off x="7294702" y="2997584"/>
            <a:ext cx="236343" cy="261168"/>
            <a:chOff x="5465308" y="3481398"/>
            <a:chExt cx="236343" cy="261168"/>
          </a:xfrm>
        </p:grpSpPr>
        <p:cxnSp>
          <p:nvCxnSpPr>
            <p:cNvPr id="698" name="Straight Connector 697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" name="TextBox 698"/>
            <p:cNvSpPr txBox="1"/>
            <p:nvPr/>
          </p:nvSpPr>
          <p:spPr>
            <a:xfrm>
              <a:off x="5465308" y="3481398"/>
              <a:ext cx="236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/>
                <a:t>8</a:t>
              </a:r>
            </a:p>
          </p:txBody>
        </p:sp>
      </p:grpSp>
      <p:grpSp>
        <p:nvGrpSpPr>
          <p:cNvPr id="703" name="Group 702"/>
          <p:cNvGrpSpPr/>
          <p:nvPr/>
        </p:nvGrpSpPr>
        <p:grpSpPr>
          <a:xfrm>
            <a:off x="8568614" y="4725896"/>
            <a:ext cx="236343" cy="261168"/>
            <a:chOff x="5465308" y="3481398"/>
            <a:chExt cx="236343" cy="261168"/>
          </a:xfrm>
        </p:grpSpPr>
        <p:cxnSp>
          <p:nvCxnSpPr>
            <p:cNvPr id="704" name="Straight Connector 703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" name="TextBox 704"/>
            <p:cNvSpPr txBox="1"/>
            <p:nvPr/>
          </p:nvSpPr>
          <p:spPr>
            <a:xfrm>
              <a:off x="5465308" y="3481398"/>
              <a:ext cx="236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/>
                <a:t>4</a:t>
              </a:r>
              <a:endParaRPr lang="en-US" sz="800" dirty="0"/>
            </a:p>
          </p:txBody>
        </p:sp>
      </p:grpSp>
      <p:grpSp>
        <p:nvGrpSpPr>
          <p:cNvPr id="706" name="Group 705"/>
          <p:cNvGrpSpPr/>
          <p:nvPr/>
        </p:nvGrpSpPr>
        <p:grpSpPr>
          <a:xfrm>
            <a:off x="10355529" y="4881341"/>
            <a:ext cx="236343" cy="261168"/>
            <a:chOff x="5465308" y="3481398"/>
            <a:chExt cx="236343" cy="261168"/>
          </a:xfrm>
        </p:grpSpPr>
        <p:cxnSp>
          <p:nvCxnSpPr>
            <p:cNvPr id="707" name="Straight Connector 706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" name="TextBox 707"/>
            <p:cNvSpPr txBox="1"/>
            <p:nvPr/>
          </p:nvSpPr>
          <p:spPr>
            <a:xfrm>
              <a:off x="5465308" y="3481398"/>
              <a:ext cx="236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/>
                <a:t>4</a:t>
              </a:r>
              <a:endParaRPr lang="en-US" sz="800" dirty="0"/>
            </a:p>
          </p:txBody>
        </p:sp>
      </p:grpSp>
      <p:grpSp>
        <p:nvGrpSpPr>
          <p:cNvPr id="709" name="Group 708"/>
          <p:cNvGrpSpPr/>
          <p:nvPr/>
        </p:nvGrpSpPr>
        <p:grpSpPr>
          <a:xfrm>
            <a:off x="8484931" y="4392485"/>
            <a:ext cx="236343" cy="261168"/>
            <a:chOff x="5465308" y="3481398"/>
            <a:chExt cx="236343" cy="261168"/>
          </a:xfrm>
        </p:grpSpPr>
        <p:cxnSp>
          <p:nvCxnSpPr>
            <p:cNvPr id="710" name="Straight Connector 709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1" name="TextBox 710"/>
            <p:cNvSpPr txBox="1"/>
            <p:nvPr/>
          </p:nvSpPr>
          <p:spPr>
            <a:xfrm>
              <a:off x="5465308" y="3481398"/>
              <a:ext cx="236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/>
                <a:t>4</a:t>
              </a:r>
              <a:endParaRPr lang="en-US" sz="800" dirty="0"/>
            </a:p>
          </p:txBody>
        </p:sp>
      </p:grpSp>
      <p:grpSp>
        <p:nvGrpSpPr>
          <p:cNvPr id="712" name="Group 711"/>
          <p:cNvGrpSpPr/>
          <p:nvPr/>
        </p:nvGrpSpPr>
        <p:grpSpPr>
          <a:xfrm>
            <a:off x="12035056" y="4436548"/>
            <a:ext cx="236343" cy="261168"/>
            <a:chOff x="5465308" y="3481398"/>
            <a:chExt cx="236343" cy="261168"/>
          </a:xfrm>
        </p:grpSpPr>
        <p:cxnSp>
          <p:nvCxnSpPr>
            <p:cNvPr id="713" name="Straight Connector 712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4" name="TextBox 713"/>
            <p:cNvSpPr txBox="1"/>
            <p:nvPr/>
          </p:nvSpPr>
          <p:spPr>
            <a:xfrm>
              <a:off x="5465308" y="3481398"/>
              <a:ext cx="236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/>
                <a:t>7</a:t>
              </a:r>
            </a:p>
          </p:txBody>
        </p:sp>
      </p:grpSp>
      <p:grpSp>
        <p:nvGrpSpPr>
          <p:cNvPr id="715" name="Group 714"/>
          <p:cNvGrpSpPr/>
          <p:nvPr/>
        </p:nvGrpSpPr>
        <p:grpSpPr>
          <a:xfrm>
            <a:off x="13526303" y="5352551"/>
            <a:ext cx="293201" cy="261168"/>
            <a:chOff x="5434135" y="3481398"/>
            <a:chExt cx="293201" cy="261168"/>
          </a:xfrm>
        </p:grpSpPr>
        <p:cxnSp>
          <p:nvCxnSpPr>
            <p:cNvPr id="716" name="Straight Connector 715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" name="TextBox 716"/>
            <p:cNvSpPr txBox="1"/>
            <p:nvPr/>
          </p:nvSpPr>
          <p:spPr>
            <a:xfrm>
              <a:off x="5434135" y="3481398"/>
              <a:ext cx="293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/>
                <a:t>16</a:t>
              </a:r>
              <a:endParaRPr lang="en-US" sz="800" dirty="0"/>
            </a:p>
          </p:txBody>
        </p:sp>
      </p:grpSp>
      <p:grpSp>
        <p:nvGrpSpPr>
          <p:cNvPr id="718" name="Group 717"/>
          <p:cNvGrpSpPr/>
          <p:nvPr/>
        </p:nvGrpSpPr>
        <p:grpSpPr>
          <a:xfrm>
            <a:off x="11692916" y="6304644"/>
            <a:ext cx="293201" cy="261168"/>
            <a:chOff x="5434135" y="3481398"/>
            <a:chExt cx="293201" cy="261168"/>
          </a:xfrm>
        </p:grpSpPr>
        <p:cxnSp>
          <p:nvCxnSpPr>
            <p:cNvPr id="719" name="Straight Connector 718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0" name="TextBox 719"/>
            <p:cNvSpPr txBox="1"/>
            <p:nvPr/>
          </p:nvSpPr>
          <p:spPr>
            <a:xfrm>
              <a:off x="5434135" y="3481398"/>
              <a:ext cx="293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/>
                <a:t>12</a:t>
              </a:r>
              <a:endParaRPr lang="en-US" sz="800" dirty="0"/>
            </a:p>
          </p:txBody>
        </p:sp>
      </p:grpSp>
      <p:grpSp>
        <p:nvGrpSpPr>
          <p:cNvPr id="721" name="Group 720"/>
          <p:cNvGrpSpPr/>
          <p:nvPr/>
        </p:nvGrpSpPr>
        <p:grpSpPr>
          <a:xfrm>
            <a:off x="14401242" y="3820313"/>
            <a:ext cx="236343" cy="261168"/>
            <a:chOff x="5465308" y="3481398"/>
            <a:chExt cx="236343" cy="261168"/>
          </a:xfrm>
        </p:grpSpPr>
        <p:cxnSp>
          <p:nvCxnSpPr>
            <p:cNvPr id="722" name="Straight Connector 721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TextBox 722"/>
            <p:cNvSpPr txBox="1"/>
            <p:nvPr/>
          </p:nvSpPr>
          <p:spPr>
            <a:xfrm>
              <a:off x="5465308" y="3481398"/>
              <a:ext cx="236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/>
                <a:t>4</a:t>
              </a:r>
              <a:endParaRPr lang="en-US" sz="800" dirty="0"/>
            </a:p>
          </p:txBody>
        </p:sp>
      </p:grpSp>
      <p:grpSp>
        <p:nvGrpSpPr>
          <p:cNvPr id="724" name="Group 723"/>
          <p:cNvGrpSpPr/>
          <p:nvPr/>
        </p:nvGrpSpPr>
        <p:grpSpPr>
          <a:xfrm>
            <a:off x="8855261" y="2739072"/>
            <a:ext cx="236343" cy="261168"/>
            <a:chOff x="5465308" y="3481398"/>
            <a:chExt cx="236343" cy="261168"/>
          </a:xfrm>
        </p:grpSpPr>
        <p:cxnSp>
          <p:nvCxnSpPr>
            <p:cNvPr id="725" name="Straight Connector 724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6" name="TextBox 725"/>
            <p:cNvSpPr txBox="1"/>
            <p:nvPr/>
          </p:nvSpPr>
          <p:spPr>
            <a:xfrm>
              <a:off x="5465308" y="3481398"/>
              <a:ext cx="236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/>
                <a:t>4</a:t>
              </a:r>
              <a:endParaRPr lang="en-US" sz="800" dirty="0"/>
            </a:p>
          </p:txBody>
        </p:sp>
      </p:grpSp>
      <p:grpSp>
        <p:nvGrpSpPr>
          <p:cNvPr id="727" name="Group 726"/>
          <p:cNvGrpSpPr/>
          <p:nvPr/>
        </p:nvGrpSpPr>
        <p:grpSpPr>
          <a:xfrm>
            <a:off x="8855261" y="2945295"/>
            <a:ext cx="236343" cy="261168"/>
            <a:chOff x="5465308" y="3481398"/>
            <a:chExt cx="236343" cy="261168"/>
          </a:xfrm>
        </p:grpSpPr>
        <p:cxnSp>
          <p:nvCxnSpPr>
            <p:cNvPr id="728" name="Straight Connector 727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TextBox 728"/>
            <p:cNvSpPr txBox="1"/>
            <p:nvPr/>
          </p:nvSpPr>
          <p:spPr>
            <a:xfrm>
              <a:off x="5465308" y="3481398"/>
              <a:ext cx="236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/>
                <a:t>4</a:t>
              </a:r>
              <a:endParaRPr lang="en-US" sz="800" dirty="0"/>
            </a:p>
          </p:txBody>
        </p:sp>
      </p:grpSp>
      <p:grpSp>
        <p:nvGrpSpPr>
          <p:cNvPr id="730" name="Group 729"/>
          <p:cNvGrpSpPr/>
          <p:nvPr/>
        </p:nvGrpSpPr>
        <p:grpSpPr>
          <a:xfrm>
            <a:off x="10642042" y="3114002"/>
            <a:ext cx="236343" cy="261168"/>
            <a:chOff x="5465308" y="3481398"/>
            <a:chExt cx="236343" cy="261168"/>
          </a:xfrm>
        </p:grpSpPr>
        <p:cxnSp>
          <p:nvCxnSpPr>
            <p:cNvPr id="731" name="Straight Connector 730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2" name="TextBox 731"/>
            <p:cNvSpPr txBox="1"/>
            <p:nvPr/>
          </p:nvSpPr>
          <p:spPr>
            <a:xfrm>
              <a:off x="5465308" y="3481398"/>
              <a:ext cx="236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/>
                <a:t>4</a:t>
              </a:r>
              <a:endParaRPr lang="en-US" sz="800" dirty="0"/>
            </a:p>
          </p:txBody>
        </p:sp>
      </p:grpSp>
      <p:grpSp>
        <p:nvGrpSpPr>
          <p:cNvPr id="733" name="Group 732"/>
          <p:cNvGrpSpPr/>
          <p:nvPr/>
        </p:nvGrpSpPr>
        <p:grpSpPr>
          <a:xfrm>
            <a:off x="14404731" y="2765772"/>
            <a:ext cx="236343" cy="261168"/>
            <a:chOff x="5465308" y="3481398"/>
            <a:chExt cx="236343" cy="261168"/>
          </a:xfrm>
        </p:grpSpPr>
        <p:cxnSp>
          <p:nvCxnSpPr>
            <p:cNvPr id="734" name="Straight Connector 733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5" name="TextBox 734"/>
            <p:cNvSpPr txBox="1"/>
            <p:nvPr/>
          </p:nvSpPr>
          <p:spPr>
            <a:xfrm>
              <a:off x="5465308" y="3481398"/>
              <a:ext cx="236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/>
                <a:t>7</a:t>
              </a:r>
            </a:p>
          </p:txBody>
        </p:sp>
      </p:grpSp>
      <p:grpSp>
        <p:nvGrpSpPr>
          <p:cNvPr id="736" name="Group 735"/>
          <p:cNvGrpSpPr/>
          <p:nvPr/>
        </p:nvGrpSpPr>
        <p:grpSpPr>
          <a:xfrm>
            <a:off x="14398718" y="3108748"/>
            <a:ext cx="236343" cy="261168"/>
            <a:chOff x="5465308" y="3481398"/>
            <a:chExt cx="236343" cy="261168"/>
          </a:xfrm>
        </p:grpSpPr>
        <p:cxnSp>
          <p:nvCxnSpPr>
            <p:cNvPr id="737" name="Straight Connector 736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TextBox 737"/>
            <p:cNvSpPr txBox="1"/>
            <p:nvPr/>
          </p:nvSpPr>
          <p:spPr>
            <a:xfrm>
              <a:off x="5465308" y="3481398"/>
              <a:ext cx="236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 smtClean="0"/>
                <a:t>4</a:t>
              </a:r>
              <a:endParaRPr lang="en-US" sz="800" dirty="0"/>
            </a:p>
          </p:txBody>
        </p:sp>
      </p:grpSp>
      <p:grpSp>
        <p:nvGrpSpPr>
          <p:cNvPr id="739" name="Group 738"/>
          <p:cNvGrpSpPr/>
          <p:nvPr/>
        </p:nvGrpSpPr>
        <p:grpSpPr>
          <a:xfrm>
            <a:off x="10638204" y="2754606"/>
            <a:ext cx="236343" cy="261168"/>
            <a:chOff x="5465308" y="3481398"/>
            <a:chExt cx="236343" cy="261168"/>
          </a:xfrm>
        </p:grpSpPr>
        <p:cxnSp>
          <p:nvCxnSpPr>
            <p:cNvPr id="740" name="Straight Connector 739"/>
            <p:cNvCxnSpPr/>
            <p:nvPr/>
          </p:nvCxnSpPr>
          <p:spPr>
            <a:xfrm flipH="1">
              <a:off x="5532692" y="3645785"/>
              <a:ext cx="51288" cy="967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TextBox 740"/>
            <p:cNvSpPr txBox="1"/>
            <p:nvPr/>
          </p:nvSpPr>
          <p:spPr>
            <a:xfrm>
              <a:off x="5465308" y="3481398"/>
              <a:ext cx="2363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/>
                <a:t>7</a:t>
              </a: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9128440" y="5449523"/>
            <a:ext cx="230832" cy="1630082"/>
            <a:chOff x="9232516" y="5453237"/>
            <a:chExt cx="230832" cy="1630082"/>
          </a:xfrm>
        </p:grpSpPr>
        <p:cxnSp>
          <p:nvCxnSpPr>
            <p:cNvPr id="328" name="Straight Arrow Connector 327"/>
            <p:cNvCxnSpPr/>
            <p:nvPr/>
          </p:nvCxnSpPr>
          <p:spPr>
            <a:xfrm flipV="1">
              <a:off x="9343842" y="5453237"/>
              <a:ext cx="0" cy="828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/>
            <p:cNvSpPr txBox="1"/>
            <p:nvPr/>
          </p:nvSpPr>
          <p:spPr>
            <a:xfrm rot="16200000">
              <a:off x="8945431" y="6565403"/>
              <a:ext cx="8050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err="1" smtClean="0"/>
                <a:t>display_en</a:t>
              </a:r>
              <a:endParaRPr lang="en-US" sz="900" dirty="0"/>
            </a:p>
          </p:txBody>
        </p:sp>
      </p:grpSp>
      <p:cxnSp>
        <p:nvCxnSpPr>
          <p:cNvPr id="6" name="Elbow Connector 5"/>
          <p:cNvCxnSpPr>
            <a:stCxn id="50" idx="0"/>
            <a:endCxn id="344" idx="1"/>
          </p:cNvCxnSpPr>
          <p:nvPr/>
        </p:nvCxnSpPr>
        <p:spPr>
          <a:xfrm flipH="1">
            <a:off x="10581255" y="4849451"/>
            <a:ext cx="1386675" cy="1530246"/>
          </a:xfrm>
          <a:prstGeom prst="bentConnector5">
            <a:avLst>
              <a:gd name="adj1" fmla="val -11660"/>
              <a:gd name="adj2" fmla="val 39803"/>
              <a:gd name="adj3" fmla="val 1213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10581255" y="6264281"/>
            <a:ext cx="1019469" cy="2308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900" dirty="0" err="1" smtClean="0"/>
              <a:t>s_axis_phase_tvalid</a:t>
            </a:r>
            <a:endParaRPr lang="en-US" sz="900" dirty="0"/>
          </a:p>
        </p:txBody>
      </p:sp>
      <p:sp>
        <p:nvSpPr>
          <p:cNvPr id="345" name="TextBox 344"/>
          <p:cNvSpPr txBox="1"/>
          <p:nvPr/>
        </p:nvSpPr>
        <p:spPr>
          <a:xfrm rot="16200000">
            <a:off x="11194160" y="4716477"/>
            <a:ext cx="1204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Buzzer MUX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95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1118</TotalTime>
  <Words>154</Words>
  <Application>Microsoft Macintosh PowerPoint</Application>
  <PresentationFormat>Custom</PresentationFormat>
  <Paragraphs>131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167</cp:revision>
  <dcterms:created xsi:type="dcterms:W3CDTF">2018-06-03T13:20:35Z</dcterms:created>
  <dcterms:modified xsi:type="dcterms:W3CDTF">2018-06-05T11:40:23Z</dcterms:modified>
</cp:coreProperties>
</file>