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191B95-2B38-4C22-A9AD-67F9E5011D67}" v="8" dt="2021-06-28T03:38:51.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0662-4459-4BEC-975C-B2C71961F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3EF13-8E78-44CB-8FD5-176F8843A0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964C80-26F4-4FC0-9CBB-A11A0DE91655}"/>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5" name="Footer Placeholder 4">
            <a:extLst>
              <a:ext uri="{FF2B5EF4-FFF2-40B4-BE49-F238E27FC236}">
                <a16:creationId xmlns:a16="http://schemas.microsoft.com/office/drawing/2014/main" id="{9F8C9164-A9A4-4DD5-A2D8-0082C8C425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A0532-C5AD-417C-981B-7F374C74D706}"/>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14909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9585-6D45-4335-99D3-416AB0384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BEBA5-0F3B-41FD-B4A4-F70DE5028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3F70C-9364-49F8-9794-A7F68308D0B2}"/>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5" name="Footer Placeholder 4">
            <a:extLst>
              <a:ext uri="{FF2B5EF4-FFF2-40B4-BE49-F238E27FC236}">
                <a16:creationId xmlns:a16="http://schemas.microsoft.com/office/drawing/2014/main" id="{A89C9D91-16C7-40FD-95E1-06491F884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7582A-E1AC-48D4-A667-B9A6344BA105}"/>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1956286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62DA86-E61A-40E6-B879-34354595BD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E142AA-E05A-4648-B4BF-C235D0C825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D3A82-5FE8-4C8B-9CEB-E72627406B27}"/>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5" name="Footer Placeholder 4">
            <a:extLst>
              <a:ext uri="{FF2B5EF4-FFF2-40B4-BE49-F238E27FC236}">
                <a16:creationId xmlns:a16="http://schemas.microsoft.com/office/drawing/2014/main" id="{44D180FA-F3BF-4892-9571-13F663EBCA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A22BC-D692-421A-B7F6-2BF9AF78C5DE}"/>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370205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3BD7-6CC6-4A1D-8F69-57DD2C4334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131A7-4A30-4F91-AECA-08180C9523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DBED0-BC2B-4FF4-84C7-F34F7A25D3C1}"/>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5" name="Footer Placeholder 4">
            <a:extLst>
              <a:ext uri="{FF2B5EF4-FFF2-40B4-BE49-F238E27FC236}">
                <a16:creationId xmlns:a16="http://schemas.microsoft.com/office/drawing/2014/main" id="{D9EBA33A-E3C1-4D19-AF7F-99C53AD1D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131F7-5D46-47B8-9048-7BA2EC23BAA2}"/>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69742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A3DF-F949-455E-8D1B-81EEAC7AEA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68277-FF27-4548-A07A-BA278B0DC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0782F-F0E4-4C11-8410-DEE09E35D9B1}"/>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5" name="Footer Placeholder 4">
            <a:extLst>
              <a:ext uri="{FF2B5EF4-FFF2-40B4-BE49-F238E27FC236}">
                <a16:creationId xmlns:a16="http://schemas.microsoft.com/office/drawing/2014/main" id="{0F355EE7-CFA4-4938-87E0-2CFB2451E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C1A76-DD52-4017-B933-CF6A624D1F40}"/>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39486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AB57-9E86-4C5C-9D1B-9E4CE1952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0A1E2D-A598-4532-88E0-8B47B1313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6C564-B2A1-4FF4-A543-DB016B605D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7AC299-2B26-4274-AC6E-169ADCDC4591}"/>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6" name="Footer Placeholder 5">
            <a:extLst>
              <a:ext uri="{FF2B5EF4-FFF2-40B4-BE49-F238E27FC236}">
                <a16:creationId xmlns:a16="http://schemas.microsoft.com/office/drawing/2014/main" id="{E94FF812-0284-418A-8175-4CB155B65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A9996-5A1A-47E3-8F6D-60E4DC1D21DD}"/>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7263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5FE3-DA25-4E2A-9FBA-D38B495F4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800C9B-0F96-4F32-8740-877B052C7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92CA9-0AD1-497C-AFB2-D616F8552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331C4-9B3F-4BC4-88A4-6C6C9EC3C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E393D6-828B-4F77-A0B0-3742ECA8E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BAA9B6-E684-42DA-B7D4-8A755A478E4F}"/>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8" name="Footer Placeholder 7">
            <a:extLst>
              <a:ext uri="{FF2B5EF4-FFF2-40B4-BE49-F238E27FC236}">
                <a16:creationId xmlns:a16="http://schemas.microsoft.com/office/drawing/2014/main" id="{B1B83D1A-BAC6-4C45-BEE5-515823377F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AABCF4-8ABB-4EE5-8FA8-902E77914B94}"/>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3007386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770D9-370B-4D61-B04A-5A7901A429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FAD45-8297-4012-9991-5E19EF019D09}"/>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4" name="Footer Placeholder 3">
            <a:extLst>
              <a:ext uri="{FF2B5EF4-FFF2-40B4-BE49-F238E27FC236}">
                <a16:creationId xmlns:a16="http://schemas.microsoft.com/office/drawing/2014/main" id="{7022C9FF-02F9-45E7-9078-B44C393AF1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6A9025-B1C4-488D-9C9E-10ED7D38E45D}"/>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3057974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B6BA1-D1AD-4D19-8F47-181CFF306F44}"/>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3" name="Footer Placeholder 2">
            <a:extLst>
              <a:ext uri="{FF2B5EF4-FFF2-40B4-BE49-F238E27FC236}">
                <a16:creationId xmlns:a16="http://schemas.microsoft.com/office/drawing/2014/main" id="{A1633725-B265-452D-9E5B-FED5C2BF3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25CF4C-4315-4262-9B9A-CD8326E78B5F}"/>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234746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E0A8C-D6FC-419A-A385-614DF9A61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9773BB-29EE-4876-A2D9-CD87A1605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F3DA53-ADD7-4CE8-811E-FCC0D4046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0F2345-9037-4C9D-AFAC-256C17DE61DF}"/>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6" name="Footer Placeholder 5">
            <a:extLst>
              <a:ext uri="{FF2B5EF4-FFF2-40B4-BE49-F238E27FC236}">
                <a16:creationId xmlns:a16="http://schemas.microsoft.com/office/drawing/2014/main" id="{707423D0-B9AC-4F7F-886D-CA814A0E5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1BB62A-457A-461E-A320-C91DFA7499A8}"/>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71014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1047-9BAF-4245-97DC-62C2C7093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CAA643-2B04-4D30-BDA4-62B3A2912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992B43-2BAD-4E8C-A5A5-F4EEE82A9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42AF8-7EBF-477D-A2F8-A7E84D5FB176}"/>
              </a:ext>
            </a:extLst>
          </p:cNvPr>
          <p:cNvSpPr>
            <a:spLocks noGrp="1"/>
          </p:cNvSpPr>
          <p:nvPr>
            <p:ph type="dt" sz="half" idx="10"/>
          </p:nvPr>
        </p:nvSpPr>
        <p:spPr/>
        <p:txBody>
          <a:bodyPr/>
          <a:lstStyle/>
          <a:p>
            <a:fld id="{B9CE2466-4910-49A7-93E1-F8399033DCEA}" type="datetimeFigureOut">
              <a:rPr lang="en-US" smtClean="0"/>
              <a:t>6/27/2021</a:t>
            </a:fld>
            <a:endParaRPr lang="en-US"/>
          </a:p>
        </p:txBody>
      </p:sp>
      <p:sp>
        <p:nvSpPr>
          <p:cNvPr id="6" name="Footer Placeholder 5">
            <a:extLst>
              <a:ext uri="{FF2B5EF4-FFF2-40B4-BE49-F238E27FC236}">
                <a16:creationId xmlns:a16="http://schemas.microsoft.com/office/drawing/2014/main" id="{95C800EF-3C17-49AD-B38C-32DE184D35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2DA43-D6F2-4750-BEC2-568509F34A91}"/>
              </a:ext>
            </a:extLst>
          </p:cNvPr>
          <p:cNvSpPr>
            <a:spLocks noGrp="1"/>
          </p:cNvSpPr>
          <p:nvPr>
            <p:ph type="sldNum" sz="quarter" idx="12"/>
          </p:nvPr>
        </p:nvSpPr>
        <p:spPr/>
        <p:txBody>
          <a:bodyPr/>
          <a:lstStyle/>
          <a:p>
            <a:fld id="{F33017FE-383D-4BFA-A0BA-8AC5CFF4DA17}" type="slidenum">
              <a:rPr lang="en-US" smtClean="0"/>
              <a:t>‹#›</a:t>
            </a:fld>
            <a:endParaRPr lang="en-US"/>
          </a:p>
        </p:txBody>
      </p:sp>
    </p:spTree>
    <p:extLst>
      <p:ext uri="{BB962C8B-B14F-4D97-AF65-F5344CB8AC3E}">
        <p14:creationId xmlns:p14="http://schemas.microsoft.com/office/powerpoint/2010/main" val="40557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DC9E61-7D35-49A5-9853-62B17C7A8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F388A5-12E2-4D19-9777-EB40AA039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A490E-4304-4268-9EC6-8BBA8AD01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E2466-4910-49A7-93E1-F8399033DCEA}" type="datetimeFigureOut">
              <a:rPr lang="en-US" smtClean="0"/>
              <a:t>6/27/2021</a:t>
            </a:fld>
            <a:endParaRPr lang="en-US"/>
          </a:p>
        </p:txBody>
      </p:sp>
      <p:sp>
        <p:nvSpPr>
          <p:cNvPr id="5" name="Footer Placeholder 4">
            <a:extLst>
              <a:ext uri="{FF2B5EF4-FFF2-40B4-BE49-F238E27FC236}">
                <a16:creationId xmlns:a16="http://schemas.microsoft.com/office/drawing/2014/main" id="{CD0D0308-5D36-43DD-A280-6799D377F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13BC6-8F21-412B-806E-6F0F09A908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3017FE-383D-4BFA-A0BA-8AC5CFF4DA17}" type="slidenum">
              <a:rPr lang="en-US" smtClean="0"/>
              <a:t>‹#›</a:t>
            </a:fld>
            <a:endParaRPr lang="en-US"/>
          </a:p>
        </p:txBody>
      </p:sp>
    </p:spTree>
    <p:extLst>
      <p:ext uri="{BB962C8B-B14F-4D97-AF65-F5344CB8AC3E}">
        <p14:creationId xmlns:p14="http://schemas.microsoft.com/office/powerpoint/2010/main" val="1859747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superoffice.com/blog/customer-retention-tips-with-crm-software/" TargetMode="External"/><Relationship Id="rId2" Type="http://schemas.openxmlformats.org/officeDocument/2006/relationships/hyperlink" Target="https://newsroom.accenture.com/news/us-companies-losing-customers-as-consumers-demand-more-human-interaction-accenture-strategy-study-finds.htm" TargetMode="Externa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EB2E-5335-4C1D-9BC5-A37EDD46A84D}"/>
              </a:ext>
            </a:extLst>
          </p:cNvPr>
          <p:cNvSpPr>
            <a:spLocks noGrp="1"/>
          </p:cNvSpPr>
          <p:nvPr>
            <p:ph type="title"/>
          </p:nvPr>
        </p:nvSpPr>
        <p:spPr>
          <a:xfrm>
            <a:off x="657137" y="0"/>
            <a:ext cx="10515600" cy="562062"/>
          </a:xfrm>
        </p:spPr>
        <p:txBody>
          <a:bodyPr>
            <a:normAutofit/>
          </a:bodyPr>
          <a:lstStyle/>
          <a:p>
            <a:pPr algn="ctr"/>
            <a:r>
              <a:rPr kumimoji="0" lang="en-US" altLang="en-US" sz="2800" b="1" i="0" u="none" strike="noStrike" cap="none" normalizeH="0" baseline="0" dirty="0">
                <a:ln>
                  <a:noFill/>
                </a:ln>
                <a:solidFill>
                  <a:schemeClr val="tx1"/>
                </a:solidFill>
                <a:effectLst/>
                <a:latin typeface="Arial" panose="020B0604020202020204" pitchFamily="34" charset="0"/>
              </a:rPr>
              <a:t>Companies lose </a:t>
            </a:r>
            <a:r>
              <a:rPr kumimoji="0" lang="en-US" altLang="en-US" sz="2800" b="1" i="0" u="none" strike="noStrike" cap="none" normalizeH="0" baseline="0" dirty="0">
                <a:ln>
                  <a:noFill/>
                </a:ln>
                <a:solidFill>
                  <a:srgbClr val="92D050"/>
                </a:solidFill>
                <a:effectLst/>
                <a:latin typeface="Arial" panose="020B0604020202020204" pitchFamily="34" charset="0"/>
                <a:hlinkClick r:id="rId2">
                  <a:extLst>
                    <a:ext uri="{A12FA001-AC4F-418D-AE19-62706E023703}">
                      <ahyp:hlinkClr xmlns:ahyp="http://schemas.microsoft.com/office/drawing/2018/hyperlinkcolor" val="tx"/>
                    </a:ext>
                  </a:extLst>
                </a:hlinkClick>
              </a:rPr>
              <a:t>$1.6 trillion</a:t>
            </a:r>
            <a:r>
              <a:rPr kumimoji="0" lang="en-US" altLang="en-US" sz="2800" b="1" i="0" u="none" strike="noStrike" cap="none" normalizeH="0" baseline="0" dirty="0">
                <a:ln>
                  <a:noFill/>
                </a:ln>
                <a:solidFill>
                  <a:schemeClr val="tx1"/>
                </a:solidFill>
                <a:effectLst/>
                <a:latin typeface="Arial" panose="020B0604020202020204" pitchFamily="34" charset="0"/>
              </a:rPr>
              <a:t> per year due to customer churn!</a:t>
            </a:r>
            <a:endParaRPr lang="en-US" sz="2800" dirty="0"/>
          </a:p>
        </p:txBody>
      </p:sp>
      <p:sp>
        <p:nvSpPr>
          <p:cNvPr id="3" name="Content Placeholder 2">
            <a:extLst>
              <a:ext uri="{FF2B5EF4-FFF2-40B4-BE49-F238E27FC236}">
                <a16:creationId xmlns:a16="http://schemas.microsoft.com/office/drawing/2014/main" id="{F17A70ED-7126-4805-ABBB-604D5ACDABF7}"/>
              </a:ext>
            </a:extLst>
          </p:cNvPr>
          <p:cNvSpPr>
            <a:spLocks noGrp="1"/>
          </p:cNvSpPr>
          <p:nvPr>
            <p:ph sz="half" idx="1"/>
          </p:nvPr>
        </p:nvSpPr>
        <p:spPr>
          <a:xfrm>
            <a:off x="628475" y="936392"/>
            <a:ext cx="5181600" cy="4351338"/>
          </a:xfrm>
        </p:spPr>
        <p:txBody>
          <a:bodyPr>
            <a:normAutofit fontScale="55000" lnSpcReduction="20000"/>
          </a:bodyPr>
          <a:lstStyle/>
          <a:p>
            <a:pPr marL="342900" indent="-342900" algn="l">
              <a:buFont typeface="Arial" panose="020B0604020202020204" pitchFamily="34" charset="0"/>
              <a:buChar char="•"/>
            </a:pPr>
            <a:r>
              <a:rPr lang="en-US" sz="2800" dirty="0"/>
              <a:t>And according to the Forrester, it costs </a:t>
            </a:r>
            <a:r>
              <a:rPr lang="en-US" sz="2800" b="1" dirty="0">
                <a:solidFill>
                  <a:srgbClr val="FFC000"/>
                </a:solidFill>
              </a:rPr>
              <a:t>5 TIMES MORE</a:t>
            </a:r>
            <a:r>
              <a:rPr lang="en-US" sz="2800" b="1" dirty="0"/>
              <a:t> </a:t>
            </a:r>
            <a:r>
              <a:rPr lang="en-US" sz="2800" dirty="0"/>
              <a:t>to acquire new customers than it does to keep an existing one.</a:t>
            </a:r>
          </a:p>
          <a:p>
            <a:pPr marL="342900" indent="-342900" algn="l">
              <a:buFont typeface="Arial" panose="020B0604020202020204" pitchFamily="34" charset="0"/>
              <a:buChar char="•"/>
            </a:pPr>
            <a:r>
              <a:rPr lang="en-US" sz="2800" dirty="0"/>
              <a:t>It will cost you </a:t>
            </a:r>
            <a:r>
              <a:rPr lang="en-US" sz="2800" b="1" dirty="0">
                <a:solidFill>
                  <a:srgbClr val="FFC000"/>
                </a:solidFill>
              </a:rPr>
              <a:t>16 times more to bring a new customer up to the same level</a:t>
            </a:r>
            <a:r>
              <a:rPr lang="en-US" sz="2800" dirty="0"/>
              <a:t> as an existing customer.</a:t>
            </a:r>
          </a:p>
          <a:p>
            <a:pPr marL="342900" indent="-342900" algn="l">
              <a:buFont typeface="Arial" panose="020B0604020202020204" pitchFamily="34" charset="0"/>
              <a:buChar char="•"/>
            </a:pPr>
            <a:r>
              <a:rPr lang="en-US" sz="2800" dirty="0"/>
              <a:t>The second reason lies in the fact that the more customers a business retains, the more revenue it makes! </a:t>
            </a:r>
          </a:p>
          <a:p>
            <a:pPr marL="342900" indent="-342900" algn="l">
              <a:buFont typeface="Arial" panose="020B0604020202020204" pitchFamily="34" charset="0"/>
              <a:buChar char="•"/>
            </a:pPr>
            <a:r>
              <a:rPr lang="en-US" sz="2800" dirty="0"/>
              <a:t>For example, the Harvard Business School Report </a:t>
            </a:r>
            <a:r>
              <a:rPr lang="en-US" dirty="0"/>
              <a:t>c</a:t>
            </a:r>
            <a:r>
              <a:rPr lang="en-US" sz="2800" dirty="0"/>
              <a:t>laims that on average, </a:t>
            </a:r>
            <a:r>
              <a:rPr lang="en-US" sz="2800" b="1" dirty="0">
                <a:solidFill>
                  <a:srgbClr val="92D050"/>
                </a:solidFill>
              </a:rPr>
              <a:t>a 5% increase in customer retention rates results in 25% – 95% increase of profits.</a:t>
            </a:r>
            <a:r>
              <a:rPr lang="en-US" sz="2800" b="1" dirty="0"/>
              <a:t> </a:t>
            </a:r>
            <a:r>
              <a:rPr lang="en-US" sz="2800" dirty="0"/>
              <a:t>And the lion’s share – </a:t>
            </a:r>
            <a:r>
              <a:rPr lang="en-US" sz="2800" b="1" dirty="0">
                <a:solidFill>
                  <a:srgbClr val="92D050"/>
                </a:solidFill>
                <a:hlinkClick r:id="rId3">
                  <a:extLst>
                    <a:ext uri="{A12FA001-AC4F-418D-AE19-62706E023703}">
                      <ahyp:hlinkClr xmlns:ahyp="http://schemas.microsoft.com/office/drawing/2018/hyperlinkcolor" val="tx"/>
                    </a:ext>
                  </a:extLst>
                </a:hlinkClick>
              </a:rPr>
              <a:t>65% of a company’s business</a:t>
            </a:r>
            <a:r>
              <a:rPr lang="en-US" sz="2800" b="1" dirty="0"/>
              <a:t> </a:t>
            </a:r>
            <a:r>
              <a:rPr lang="en-US" sz="2800" dirty="0"/>
              <a:t>comes from </a:t>
            </a:r>
            <a:r>
              <a:rPr lang="en-US" sz="2800" b="1" dirty="0">
                <a:solidFill>
                  <a:srgbClr val="92D050"/>
                </a:solidFill>
              </a:rPr>
              <a:t>existing customers! </a:t>
            </a:r>
          </a:p>
          <a:p>
            <a:pPr marL="342900" indent="-342900" algn="l">
              <a:buFont typeface="Arial" panose="020B0604020202020204" pitchFamily="34" charset="0"/>
              <a:buChar char="•"/>
            </a:pPr>
            <a:r>
              <a:rPr lang="en-US" sz="2800" dirty="0"/>
              <a:t>The same truths are revealed by KPMG, who found that </a:t>
            </a:r>
            <a:r>
              <a:rPr lang="en-US" sz="2800" b="1" dirty="0">
                <a:solidFill>
                  <a:srgbClr val="92D050"/>
                </a:solidFill>
              </a:rPr>
              <a:t>customer retention is the main driver of a company’s revenue. </a:t>
            </a:r>
          </a:p>
          <a:p>
            <a:pPr marL="342900" indent="-342900" algn="l">
              <a:buFont typeface="Arial" panose="020B0604020202020204" pitchFamily="34" charset="0"/>
              <a:buChar char="•"/>
            </a:pPr>
            <a:r>
              <a:rPr lang="en-US" sz="2800" dirty="0"/>
              <a:t>According to Gartner, a staggering </a:t>
            </a:r>
            <a:r>
              <a:rPr lang="en-US" sz="2800" b="1" dirty="0">
                <a:solidFill>
                  <a:srgbClr val="92D050"/>
                </a:solidFill>
              </a:rPr>
              <a:t>80% of a company’s future revenue will come from just 20% of its existing customers</a:t>
            </a:r>
            <a:r>
              <a:rPr lang="en-US" sz="2800" dirty="0"/>
              <a:t>. Meanwhile, Marketing Metrics claims that the probability of </a:t>
            </a:r>
            <a:r>
              <a:rPr lang="en-US" sz="2800" b="1" dirty="0">
                <a:solidFill>
                  <a:srgbClr val="92D050"/>
                </a:solidFill>
              </a:rPr>
              <a:t>selling product to an existing customer is 60-70%,</a:t>
            </a:r>
            <a:r>
              <a:rPr lang="en-US" sz="2800" b="1" dirty="0"/>
              <a:t> </a:t>
            </a:r>
            <a:r>
              <a:rPr lang="en-US" sz="2800" dirty="0"/>
              <a:t>and</a:t>
            </a:r>
            <a:r>
              <a:rPr lang="en-US" sz="2800" b="1" dirty="0"/>
              <a:t> </a:t>
            </a:r>
            <a:r>
              <a:rPr lang="en-US" sz="2800" b="1" dirty="0">
                <a:solidFill>
                  <a:srgbClr val="FFC000"/>
                </a:solidFill>
              </a:rPr>
              <a:t>only 5-20% </a:t>
            </a:r>
            <a:r>
              <a:rPr lang="en-US" sz="2800" dirty="0"/>
              <a:t>to sell to a </a:t>
            </a:r>
            <a:r>
              <a:rPr lang="en-US" sz="2800" b="1" dirty="0">
                <a:solidFill>
                  <a:srgbClr val="FFC000"/>
                </a:solidFill>
              </a:rPr>
              <a:t>new customer.</a:t>
            </a:r>
            <a:endParaRPr lang="en-US" sz="2800" b="1" dirty="0"/>
          </a:p>
          <a:p>
            <a:endParaRPr lang="en-US" dirty="0"/>
          </a:p>
          <a:p>
            <a:endParaRPr lang="en-US" dirty="0"/>
          </a:p>
        </p:txBody>
      </p:sp>
      <p:sp>
        <p:nvSpPr>
          <p:cNvPr id="4" name="Content Placeholder 3">
            <a:extLst>
              <a:ext uri="{FF2B5EF4-FFF2-40B4-BE49-F238E27FC236}">
                <a16:creationId xmlns:a16="http://schemas.microsoft.com/office/drawing/2014/main" id="{B949ED50-2293-400E-9AB3-326234ED1A54}"/>
              </a:ext>
            </a:extLst>
          </p:cNvPr>
          <p:cNvSpPr>
            <a:spLocks noGrp="1"/>
          </p:cNvSpPr>
          <p:nvPr>
            <p:ph sz="half" idx="2"/>
          </p:nvPr>
        </p:nvSpPr>
        <p:spPr>
          <a:xfrm>
            <a:off x="5991137" y="931178"/>
            <a:ext cx="5181600" cy="3733101"/>
          </a:xfrm>
        </p:spPr>
        <p:txBody>
          <a:bodyPr>
            <a:normAutofit fontScale="55000" lnSpcReduction="20000"/>
          </a:bodyPr>
          <a:lstStyle/>
          <a:p>
            <a:r>
              <a:rPr lang="en-US" dirty="0"/>
              <a:t>Based on prediction with high </a:t>
            </a:r>
            <a:r>
              <a:rPr lang="en-US" b="1" dirty="0">
                <a:solidFill>
                  <a:srgbClr val="92D050"/>
                </a:solidFill>
              </a:rPr>
              <a:t>accuracy</a:t>
            </a:r>
            <a:r>
              <a:rPr lang="en-US" dirty="0"/>
              <a:t> model up to </a:t>
            </a:r>
            <a:r>
              <a:rPr lang="en-US" b="1" dirty="0">
                <a:solidFill>
                  <a:srgbClr val="92D050"/>
                </a:solidFill>
              </a:rPr>
              <a:t>82%, with statistically significant result</a:t>
            </a:r>
            <a:r>
              <a:rPr lang="en-US" dirty="0"/>
              <a:t>. We can offer promotion to valuable customer and retain them, which can eventually give profit to bank.</a:t>
            </a:r>
          </a:p>
          <a:p>
            <a:r>
              <a:rPr lang="en-US" dirty="0"/>
              <a:t>From analyzing the model, we can focus on the areas where we can advertise more on offers, educate them on investment plans and communicate more frequently so that we can retain potential customers </a:t>
            </a:r>
            <a:br>
              <a:rPr lang="en-US" dirty="0"/>
            </a:b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23CABE6-09C8-4830-A144-7263FD683662}"/>
              </a:ext>
            </a:extLst>
          </p:cNvPr>
          <p:cNvPicPr>
            <a:picLocks noChangeAspect="1"/>
          </p:cNvPicPr>
          <p:nvPr/>
        </p:nvPicPr>
        <p:blipFill>
          <a:blip r:embed="rId4"/>
          <a:stretch>
            <a:fillRect/>
          </a:stretch>
        </p:blipFill>
        <p:spPr>
          <a:xfrm>
            <a:off x="78296" y="4916149"/>
            <a:ext cx="2614570" cy="1853767"/>
          </a:xfrm>
          <a:prstGeom prst="rect">
            <a:avLst/>
          </a:prstGeom>
        </p:spPr>
      </p:pic>
      <p:pic>
        <p:nvPicPr>
          <p:cNvPr id="6" name="Picture 5">
            <a:extLst>
              <a:ext uri="{FF2B5EF4-FFF2-40B4-BE49-F238E27FC236}">
                <a16:creationId xmlns:a16="http://schemas.microsoft.com/office/drawing/2014/main" id="{3F403B88-ECB7-4ABE-AB2B-1C06A8BABA75}"/>
              </a:ext>
            </a:extLst>
          </p:cNvPr>
          <p:cNvPicPr>
            <a:picLocks noChangeAspect="1"/>
          </p:cNvPicPr>
          <p:nvPr/>
        </p:nvPicPr>
        <p:blipFill>
          <a:blip r:embed="rId5"/>
          <a:stretch>
            <a:fillRect/>
          </a:stretch>
        </p:blipFill>
        <p:spPr>
          <a:xfrm>
            <a:off x="2873928" y="4916149"/>
            <a:ext cx="2786814" cy="1853767"/>
          </a:xfrm>
          <a:prstGeom prst="rect">
            <a:avLst/>
          </a:prstGeom>
        </p:spPr>
      </p:pic>
      <p:pic>
        <p:nvPicPr>
          <p:cNvPr id="10" name="Picture 9" descr="Chart, bar chart&#10;&#10;Description automatically generated">
            <a:extLst>
              <a:ext uri="{FF2B5EF4-FFF2-40B4-BE49-F238E27FC236}">
                <a16:creationId xmlns:a16="http://schemas.microsoft.com/office/drawing/2014/main" id="{BB10853C-8543-4B9E-91D7-E9FF08F267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2739006"/>
            <a:ext cx="5125985" cy="4118994"/>
          </a:xfrm>
          <a:prstGeom prst="rect">
            <a:avLst/>
          </a:prstGeom>
        </p:spPr>
      </p:pic>
    </p:spTree>
    <p:extLst>
      <p:ext uri="{BB962C8B-B14F-4D97-AF65-F5344CB8AC3E}">
        <p14:creationId xmlns:p14="http://schemas.microsoft.com/office/powerpoint/2010/main" val="1280016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273</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Companies lose $1.6 trillion per year due to customer churn!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dc:title>
  <dc:creator>Parveen Rana</dc:creator>
  <cp:lastModifiedBy>Parveen Rana</cp:lastModifiedBy>
  <cp:revision>4</cp:revision>
  <dcterms:created xsi:type="dcterms:W3CDTF">2021-06-28T00:45:17Z</dcterms:created>
  <dcterms:modified xsi:type="dcterms:W3CDTF">2021-06-28T04:58:23Z</dcterms:modified>
</cp:coreProperties>
</file>