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1.jpeg" ContentType="image/jpeg"/>
  <Override PartName="/ppt/media/image10.jpeg" ContentType="image/jpeg"/>
  <Override PartName="/ppt/media/image12.png" ContentType="image/png"/>
  <Override PartName="/ppt/media/image9.jpeg" ContentType="image/jpeg"/>
  <Override PartName="/ppt/media/image8.jpeg" ContentType="image/jpeg"/>
  <Override PartName="/ppt/media/image7.png" ContentType="image/png"/>
  <Override PartName="/ppt/media/image6.wmf" ContentType="image/x-wmf"/>
  <Override PartName="/ppt/media/image1.png" ContentType="image/png"/>
  <Override PartName="/ppt/media/image3.wmf" ContentType="image/x-wmf"/>
  <Override PartName="/ppt/media/image5.png" ContentType="image/png"/>
  <Override PartName="/ppt/media/image2.png" ContentType="image/png"/>
  <Override PartName="/ppt/media/image4.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单击鼠标移动幻灯片</a:t>
            </a:r>
            <a:endParaRPr b="0" lang="en-US" sz="4400" spc="-1" strike="noStrike">
              <a:latin typeface="Arial"/>
            </a:endParaRPr>
          </a:p>
        </p:txBody>
      </p:sp>
      <p:sp>
        <p:nvSpPr>
          <p:cNvPr id="84"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单击编辑备注格式</a:t>
            </a:r>
            <a:endParaRPr b="0" lang="en-US" sz="2000" spc="-1" strike="noStrike">
              <a:latin typeface="Arial"/>
            </a:endParaRPr>
          </a:p>
        </p:txBody>
      </p:sp>
      <p:sp>
        <p:nvSpPr>
          <p:cNvPr id="85"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&lt;页眉&gt;</a:t>
            </a:r>
            <a:endParaRPr b="0" lang="en-US" sz="1400" spc="-1" strike="noStrike">
              <a:latin typeface="Times New Roman"/>
            </a:endParaRPr>
          </a:p>
        </p:txBody>
      </p:sp>
      <p:sp>
        <p:nvSpPr>
          <p:cNvPr id="86"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&lt;日期/时间&gt;</a:t>
            </a:r>
            <a:endParaRPr b="0" lang="en-US" sz="1400" spc="-1" strike="noStrike">
              <a:latin typeface="Times New Roman"/>
            </a:endParaRPr>
          </a:p>
        </p:txBody>
      </p:sp>
      <p:sp>
        <p:nvSpPr>
          <p:cNvPr id="87"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&lt;页脚&gt;</a:t>
            </a:r>
            <a:endParaRPr b="0" lang="en-US" sz="1400" spc="-1" strike="noStrike">
              <a:latin typeface="Times New Roman"/>
            </a:endParaRPr>
          </a:p>
        </p:txBody>
      </p:sp>
      <p:sp>
        <p:nvSpPr>
          <p:cNvPr id="88" name="PlaceHolder 6"/>
          <p:cNvSpPr>
            <a:spLocks noGrp="1"/>
          </p:cNvSpPr>
          <p:nvPr>
            <p:ph type="sldNum"/>
          </p:nvPr>
        </p:nvSpPr>
        <p:spPr>
          <a:xfrm>
            <a:off x="4278960" y="10157400"/>
            <a:ext cx="3280680" cy="534240"/>
          </a:xfrm>
          <a:prstGeom prst="rect">
            <a:avLst/>
          </a:prstGeom>
        </p:spPr>
        <p:txBody>
          <a:bodyPr lIns="0" rIns="0" tIns="0" bIns="0" anchor="b"/>
          <a:p>
            <a:pPr algn="r"/>
            <a:fld id="{2793CB08-D116-4C9C-B7AC-349DB6A1A1A1}"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685800" y="1143000"/>
            <a:ext cx="5484960" cy="3084840"/>
          </a:xfrm>
          <a:prstGeom prst="rect">
            <a:avLst/>
          </a:prstGeom>
        </p:spPr>
      </p:sp>
      <p:sp>
        <p:nvSpPr>
          <p:cNvPr id="356"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57"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325AE992-D1A4-4F46-A300-6E9D05643041}"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685800" y="1143000"/>
            <a:ext cx="5484960" cy="3084840"/>
          </a:xfrm>
          <a:prstGeom prst="rect">
            <a:avLst/>
          </a:prstGeom>
        </p:spPr>
      </p:sp>
      <p:sp>
        <p:nvSpPr>
          <p:cNvPr id="383"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84"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22705F12-F567-44C3-B9C7-757253E1D5E3}"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685800" y="1143000"/>
            <a:ext cx="5484960" cy="3084840"/>
          </a:xfrm>
          <a:prstGeom prst="rect">
            <a:avLst/>
          </a:prstGeom>
        </p:spPr>
      </p:sp>
      <p:sp>
        <p:nvSpPr>
          <p:cNvPr id="386"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87"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661231E2-991D-4D0D-83EF-037E2BC16449}"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685800" y="1143000"/>
            <a:ext cx="5484960" cy="3084840"/>
          </a:xfrm>
          <a:prstGeom prst="rect">
            <a:avLst/>
          </a:prstGeom>
        </p:spPr>
      </p:sp>
      <p:sp>
        <p:nvSpPr>
          <p:cNvPr id="389"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90"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02D7463B-D15E-48B1-AF1D-4B51624555D0}"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685800" y="1143000"/>
            <a:ext cx="5484960" cy="3084840"/>
          </a:xfrm>
          <a:prstGeom prst="rect">
            <a:avLst/>
          </a:prstGeom>
        </p:spPr>
      </p:sp>
      <p:sp>
        <p:nvSpPr>
          <p:cNvPr id="392"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93"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B0F7758B-3E3D-4915-8B2D-ADD406C2B43D}"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685800" y="1143000"/>
            <a:ext cx="5484960" cy="3084840"/>
          </a:xfrm>
          <a:prstGeom prst="rect">
            <a:avLst/>
          </a:prstGeom>
        </p:spPr>
      </p:sp>
      <p:sp>
        <p:nvSpPr>
          <p:cNvPr id="395"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96"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3024E28F-F63E-40DE-AD35-FE2184F235EA}"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685800" y="1143000"/>
            <a:ext cx="5484960" cy="3084840"/>
          </a:xfrm>
          <a:prstGeom prst="rect">
            <a:avLst/>
          </a:prstGeom>
        </p:spPr>
      </p:sp>
      <p:sp>
        <p:nvSpPr>
          <p:cNvPr id="398"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99"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7C81E421-7CDA-4227-A667-B9EEB11FCA0F}"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685800" y="1143000"/>
            <a:ext cx="5484960" cy="3084840"/>
          </a:xfrm>
          <a:prstGeom prst="rect">
            <a:avLst/>
          </a:prstGeom>
        </p:spPr>
      </p:sp>
      <p:sp>
        <p:nvSpPr>
          <p:cNvPr id="401"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402"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C46E505D-9AB6-42E0-A6B4-6D3F4EF0137D}"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685800" y="1143000"/>
            <a:ext cx="5484960" cy="3084840"/>
          </a:xfrm>
          <a:prstGeom prst="rect">
            <a:avLst/>
          </a:prstGeom>
        </p:spPr>
      </p:sp>
      <p:sp>
        <p:nvSpPr>
          <p:cNvPr id="404"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405"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C32C5E8A-0B1F-4142-99F3-C4F9FB008BE7}"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685800" y="1143000"/>
            <a:ext cx="5484960" cy="3084840"/>
          </a:xfrm>
          <a:prstGeom prst="rect">
            <a:avLst/>
          </a:prstGeom>
        </p:spPr>
      </p:sp>
      <p:sp>
        <p:nvSpPr>
          <p:cNvPr id="407"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408"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D720D52E-B9D3-4D57-9F54-2A0D5D1D92F7}"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685800" y="1143000"/>
            <a:ext cx="5484960" cy="3084840"/>
          </a:xfrm>
          <a:prstGeom prst="rect">
            <a:avLst/>
          </a:prstGeom>
        </p:spPr>
      </p:sp>
      <p:sp>
        <p:nvSpPr>
          <p:cNvPr id="410"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411"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02D322DE-04D3-4EE6-A25F-21A82864808A}"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4960" cy="3084840"/>
          </a:xfrm>
          <a:prstGeom prst="rect">
            <a:avLst/>
          </a:prstGeom>
        </p:spPr>
      </p:sp>
      <p:sp>
        <p:nvSpPr>
          <p:cNvPr id="359"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60"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763BCBA2-F6EC-4637-AF6F-7FAAE4039E38}"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685800" y="1143000"/>
            <a:ext cx="5484960" cy="3084840"/>
          </a:xfrm>
          <a:prstGeom prst="rect">
            <a:avLst/>
          </a:prstGeom>
        </p:spPr>
      </p:sp>
      <p:sp>
        <p:nvSpPr>
          <p:cNvPr id="413"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414"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7ABC4041-A421-4C2D-8F7B-A89F9917C0FC}"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685800" y="1143000"/>
            <a:ext cx="5484960" cy="3084840"/>
          </a:xfrm>
          <a:prstGeom prst="rect">
            <a:avLst/>
          </a:prstGeom>
        </p:spPr>
      </p:sp>
      <p:sp>
        <p:nvSpPr>
          <p:cNvPr id="416"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417"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8BBD25DB-73C1-41FD-9519-A06C8EF2C8B1}"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685800" y="1143000"/>
            <a:ext cx="5484960" cy="3084840"/>
          </a:xfrm>
          <a:prstGeom prst="rect">
            <a:avLst/>
          </a:prstGeom>
        </p:spPr>
      </p:sp>
      <p:sp>
        <p:nvSpPr>
          <p:cNvPr id="419"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420"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94113363-1DD6-4D49-8C32-85A9B16F3B3C}"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4960" cy="3084840"/>
          </a:xfrm>
          <a:prstGeom prst="rect">
            <a:avLst/>
          </a:prstGeom>
        </p:spPr>
      </p:sp>
      <p:sp>
        <p:nvSpPr>
          <p:cNvPr id="362"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63"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94C6E6A0-1C1F-4FD0-9F3B-A60F457B9A26}"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685800" y="1143000"/>
            <a:ext cx="5484960" cy="3084840"/>
          </a:xfrm>
          <a:prstGeom prst="rect">
            <a:avLst/>
          </a:prstGeom>
        </p:spPr>
      </p:sp>
      <p:sp>
        <p:nvSpPr>
          <p:cNvPr id="365"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66"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AAFA0ECB-74C5-4CF2-9BDB-1D534C5DCA65}"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685800" y="1143000"/>
            <a:ext cx="5484960" cy="3084840"/>
          </a:xfrm>
          <a:prstGeom prst="rect">
            <a:avLst/>
          </a:prstGeom>
        </p:spPr>
      </p:sp>
      <p:sp>
        <p:nvSpPr>
          <p:cNvPr id="368"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69"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406C994F-CE03-4450-8A27-5C3260857DF9}"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685800" y="1143000"/>
            <a:ext cx="5484960" cy="3084840"/>
          </a:xfrm>
          <a:prstGeom prst="rect">
            <a:avLst/>
          </a:prstGeom>
        </p:spPr>
      </p:sp>
      <p:sp>
        <p:nvSpPr>
          <p:cNvPr id="371"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72"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471623A2-D79C-45DE-BAE5-A0C2762B8FAC}"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685800" y="1143000"/>
            <a:ext cx="5484960" cy="3084840"/>
          </a:xfrm>
          <a:prstGeom prst="rect">
            <a:avLst/>
          </a:prstGeom>
        </p:spPr>
      </p:sp>
      <p:sp>
        <p:nvSpPr>
          <p:cNvPr id="374"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75"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0CB64010-CCB4-4948-9A23-298DEDFB96E9}"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685800" y="1143000"/>
            <a:ext cx="5484960" cy="3084840"/>
          </a:xfrm>
          <a:prstGeom prst="rect">
            <a:avLst/>
          </a:prstGeom>
        </p:spPr>
      </p:sp>
      <p:sp>
        <p:nvSpPr>
          <p:cNvPr id="377"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78"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90B169D0-F98B-4770-855D-5FFC63BACB88}"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685800" y="1143000"/>
            <a:ext cx="5484960" cy="3084840"/>
          </a:xfrm>
          <a:prstGeom prst="rect">
            <a:avLst/>
          </a:prstGeom>
        </p:spPr>
      </p:sp>
      <p:sp>
        <p:nvSpPr>
          <p:cNvPr id="380" name="PlaceHolder 2"/>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381"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C77FAB93-F564-40A5-905A-7B504E78896B}"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alpha val="57000"/>
          </a:srgbClr>
        </a:solidFill>
      </p:bgPr>
    </p:bg>
    <p:spTree>
      <p:nvGrpSpPr>
        <p:cNvPr id="1" name=""/>
        <p:cNvGrpSpPr/>
        <p:nvPr/>
      </p:nvGrpSpPr>
      <p:grpSpPr>
        <a:xfrm>
          <a:off x="0" y="0"/>
          <a:ext cx="0" cy="0"/>
          <a:chOff x="0" y="0"/>
          <a:chExt cx="0" cy="0"/>
        </a:xfrm>
      </p:grpSpPr>
      <p:pic>
        <p:nvPicPr>
          <p:cNvPr id="0" name="图片 5" descr=""/>
          <p:cNvPicPr/>
          <p:nvPr/>
        </p:nvPicPr>
        <p:blipFill>
          <a:blip r:embed="rId2"/>
          <a:stretch/>
        </p:blipFill>
        <p:spPr>
          <a:xfrm>
            <a:off x="0" y="3600"/>
            <a:ext cx="12190680" cy="6852960"/>
          </a:xfrm>
          <a:prstGeom prst="rect">
            <a:avLst/>
          </a:prstGeom>
          <a:ln>
            <a:noFill/>
          </a:ln>
        </p:spPr>
      </p:pic>
      <p:pic>
        <p:nvPicPr>
          <p:cNvPr id="1" name="图片 6" descr=""/>
          <p:cNvPicPr/>
          <p:nvPr/>
        </p:nvPicPr>
        <p:blipFill>
          <a:blip r:embed="rId3"/>
          <a:stretch/>
        </p:blipFill>
        <p:spPr>
          <a:xfrm>
            <a:off x="6642720" y="0"/>
            <a:ext cx="5548320" cy="3301560"/>
          </a:xfrm>
          <a:prstGeom prst="rect">
            <a:avLst/>
          </a:prstGeom>
          <a:ln>
            <a:noFill/>
          </a:ln>
        </p:spPr>
      </p:pic>
      <p:pic>
        <p:nvPicPr>
          <p:cNvPr id="2" name="图片 7" descr=""/>
          <p:cNvPicPr/>
          <p:nvPr/>
        </p:nvPicPr>
        <p:blipFill>
          <a:blip r:embed="rId4"/>
          <a:srcRect l="0" t="0" r="0" b="67551"/>
          <a:stretch/>
        </p:blipFill>
        <p:spPr>
          <a:xfrm rot="2551800">
            <a:off x="-4744080" y="3396600"/>
            <a:ext cx="8535600" cy="2771280"/>
          </a:xfrm>
          <a:prstGeom prst="rect">
            <a:avLst/>
          </a:prstGeom>
          <a:ln>
            <a:noFill/>
          </a:ln>
        </p:spPr>
      </p:pic>
      <p:pic>
        <p:nvPicPr>
          <p:cNvPr id="3" name="图片 9" descr=""/>
          <p:cNvPicPr/>
          <p:nvPr/>
        </p:nvPicPr>
        <p:blipFill>
          <a:blip r:embed="rId5"/>
          <a:stretch/>
        </p:blipFill>
        <p:spPr>
          <a:xfrm>
            <a:off x="3121920" y="452160"/>
            <a:ext cx="5946840" cy="5952240"/>
          </a:xfrm>
          <a:prstGeom prst="rect">
            <a:avLst/>
          </a:prstGeom>
          <a:ln>
            <a:noFill/>
          </a:ln>
        </p:spPr>
      </p:pic>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单击鼠</a:t>
            </a:r>
            <a:r>
              <a:rPr b="0" lang="en-US" sz="4400" spc="-1" strike="noStrike">
                <a:latin typeface="Arial"/>
              </a:rPr>
              <a:t>标编辑</a:t>
            </a:r>
            <a:r>
              <a:rPr b="0" lang="en-US" sz="4400" spc="-1" strike="noStrike">
                <a:latin typeface="Arial"/>
              </a:rPr>
              <a:t>标题文</a:t>
            </a:r>
            <a:r>
              <a:rPr b="0" lang="en-US" sz="4400" spc="-1" strike="noStrike">
                <a:latin typeface="Arial"/>
              </a:rPr>
              <a:t>字格式</a:t>
            </a: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图片 7" descr=""/>
          <p:cNvPicPr/>
          <p:nvPr/>
        </p:nvPicPr>
        <p:blipFill>
          <a:blip r:embed="rId2"/>
          <a:stretch/>
        </p:blipFill>
        <p:spPr>
          <a:xfrm>
            <a:off x="0" y="1800"/>
            <a:ext cx="12190680" cy="6852960"/>
          </a:xfrm>
          <a:prstGeom prst="rect">
            <a:avLst/>
          </a:prstGeom>
          <a:ln>
            <a:noFill/>
          </a:ln>
        </p:spPr>
      </p:pic>
      <p:sp>
        <p:nvSpPr>
          <p:cNvPr id="43" name="CustomShape 1"/>
          <p:cNvSpPr/>
          <p:nvPr/>
        </p:nvSpPr>
        <p:spPr>
          <a:xfrm flipH="1">
            <a:off x="688680" y="293400"/>
            <a:ext cx="44280" cy="550800"/>
          </a:xfrm>
          <a:prstGeom prst="rect">
            <a:avLst/>
          </a:prstGeom>
          <a:solidFill>
            <a:schemeClr val="tx1">
              <a:lumMod val="65000"/>
              <a:lumOff val="35000"/>
            </a:schemeClr>
          </a:solidFill>
          <a:ln w="12600">
            <a:noFill/>
          </a:ln>
        </p:spPr>
        <p:style>
          <a:lnRef idx="0"/>
          <a:fillRef idx="0"/>
          <a:effectRef idx="0"/>
          <a:fontRef idx="minor"/>
        </p:style>
      </p:sp>
      <p:pic>
        <p:nvPicPr>
          <p:cNvPr id="44" name="图片 5" descr=""/>
          <p:cNvPicPr/>
          <p:nvPr/>
        </p:nvPicPr>
        <p:blipFill>
          <a:blip r:embed="rId3"/>
          <a:srcRect l="0" t="76969" r="2434" b="0"/>
          <a:stretch/>
        </p:blipFill>
        <p:spPr>
          <a:xfrm>
            <a:off x="1152720" y="-43560"/>
            <a:ext cx="9644760" cy="2277720"/>
          </a:xfrm>
          <a:prstGeom prst="rect">
            <a:avLst/>
          </a:prstGeom>
          <a:ln>
            <a:noFill/>
          </a:ln>
        </p:spPr>
      </p:pic>
      <p:sp>
        <p:nvSpPr>
          <p:cNvPr id="45"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4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940200" y="2239920"/>
            <a:ext cx="431064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800" spc="-1" strike="noStrike">
                <a:solidFill>
                  <a:srgbClr val="262626"/>
                </a:solidFill>
                <a:latin typeface="微软雅黑"/>
                <a:ea typeface="微软雅黑"/>
              </a:rPr>
              <a:t>面向对象</a:t>
            </a:r>
            <a:endParaRPr b="0" lang="en-US" sz="4800" spc="-1" strike="noStrike">
              <a:latin typeface="Arial"/>
            </a:endParaRPr>
          </a:p>
        </p:txBody>
      </p:sp>
      <p:sp>
        <p:nvSpPr>
          <p:cNvPr id="90" name="CustomShape 2"/>
          <p:cNvSpPr/>
          <p:nvPr/>
        </p:nvSpPr>
        <p:spPr>
          <a:xfrm>
            <a:off x="5160240" y="3070800"/>
            <a:ext cx="1870200" cy="36360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latin typeface="微软雅黑"/>
                <a:ea typeface="微软雅黑"/>
              </a:rPr>
              <a:t>Object Oriented</a:t>
            </a:r>
            <a:endParaRPr b="0" lang="en-US" sz="1800" spc="-1" strike="noStrike">
              <a:latin typeface="Arial"/>
            </a:endParaRPr>
          </a:p>
        </p:txBody>
      </p:sp>
      <p:sp>
        <p:nvSpPr>
          <p:cNvPr id="91" name="CustomShape 3"/>
          <p:cNvSpPr/>
          <p:nvPr/>
        </p:nvSpPr>
        <p:spPr>
          <a:xfrm>
            <a:off x="5770440" y="5438160"/>
            <a:ext cx="649440" cy="316440"/>
          </a:xfrm>
          <a:prstGeom prst="rect">
            <a:avLst/>
          </a:prstGeom>
          <a:noFill/>
          <a:ln>
            <a:noFill/>
          </a:ln>
        </p:spPr>
        <p:style>
          <a:lnRef idx="0"/>
          <a:fillRef idx="0"/>
          <a:effectRef idx="0"/>
          <a:fontRef idx="minor"/>
        </p:style>
        <p:txBody>
          <a:bodyPr wrap="none" lIns="90000" rIns="90000" tIns="45000" bIns="45000"/>
          <a:p>
            <a:pPr algn="ctr">
              <a:lnSpc>
                <a:spcPct val="125000"/>
              </a:lnSpc>
            </a:pPr>
            <a:r>
              <a:rPr b="0" lang="en-US" sz="1200" spc="-1" strike="noStrike">
                <a:solidFill>
                  <a:srgbClr val="000000"/>
                </a:solidFill>
                <a:latin typeface="微软雅黑"/>
                <a:ea typeface="微软雅黑"/>
              </a:rPr>
              <a:t>2019.6</a:t>
            </a:r>
            <a:endParaRPr b="0" lang="en-US" sz="1200" spc="-1" strike="noStrike">
              <a:latin typeface="Arial"/>
            </a:endParaRPr>
          </a:p>
        </p:txBody>
      </p:sp>
    </p:spTree>
  </p:cSld>
  <p:transition spd="med">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8">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repl">
                                        <p:cTn id="7" dur="1250" fill="hold"/>
                                        <p:tgtEl>
                                          <p:spTgt spid="89"/>
                                        </p:tgtEl>
                                        <p:attrNameLst>
                                          <p:attrName>ppt_x</p:attrName>
                                        </p:attrNameLst>
                                      </p:cBhvr>
                                      <p:tavLst>
                                        <p:tav tm="0">
                                          <p:val>
                                            <p:strVal val="0-#ppt_w/2"/>
                                          </p:val>
                                        </p:tav>
                                        <p:tav tm="100000">
                                          <p:val>
                                            <p:strVal val="#ppt_x"/>
                                          </p:val>
                                        </p:tav>
                                      </p:tavLst>
                                    </p:anim>
                                    <p:anim calcmode="lin" valueType="num">
                                      <p:cBhvr additive="repl">
                                        <p:cTn id="8" dur="125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additive="repl">
                                        <p:cTn id="13" dur="500" fill="hold"/>
                                        <p:tgtEl>
                                          <p:spTgt spid="90"/>
                                        </p:tgtEl>
                                        <p:attrNameLst>
                                          <p:attrName>ppt_x</p:attrName>
                                        </p:attrNameLst>
                                      </p:cBhvr>
                                      <p:tavLst>
                                        <p:tav tm="0">
                                          <p:val>
                                            <p:strVal val="#ppt_x"/>
                                          </p:val>
                                        </p:tav>
                                        <p:tav tm="100000">
                                          <p:val>
                                            <p:strVal val="#ppt_x"/>
                                          </p:val>
                                        </p:tav>
                                      </p:tavLst>
                                    </p:anim>
                                    <p:anim calcmode="lin" valueType="num">
                                      <p:cBhvr additive="repl">
                                        <p:cTn id="1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0">
                                  <p:stCondLst>
                                    <p:cond delay="0"/>
                                  </p:stCondLst>
                                  <p:childTnLst>
                                    <p:set>
                                      <p:cBhvr>
                                        <p:cTn id="18" dur="1" fill="hold">
                                          <p:stCondLst>
                                            <p:cond delay="0"/>
                                          </p:stCondLst>
                                        </p:cTn>
                                        <p:tgtEl>
                                          <p:spTgt spid="91"/>
                                        </p:tgtEl>
                                        <p:attrNameLst>
                                          <p:attrName>style.visibility</p:attrName>
                                        </p:attrNameLst>
                                      </p:cBhvr>
                                      <p:to>
                                        <p:strVal val="visible"/>
                                      </p:to>
                                    </p:set>
                                    <p:animEffect filter="fade" transition="in">
                                      <p:cBhvr additive="repl">
                                        <p:cTn id="19" dur="500"/>
                                        <p:tgtEl>
                                          <p:spTgt spid="9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8" name="Group 1"/>
          <p:cNvGrpSpPr/>
          <p:nvPr/>
        </p:nvGrpSpPr>
        <p:grpSpPr>
          <a:xfrm>
            <a:off x="1569600" y="1761840"/>
            <a:ext cx="2018520" cy="2018880"/>
            <a:chOff x="1569600" y="1761840"/>
            <a:chExt cx="2018520" cy="2018880"/>
          </a:xfrm>
        </p:grpSpPr>
        <p:sp>
          <p:nvSpPr>
            <p:cNvPr id="169" name="CustomShape 2"/>
            <p:cNvSpPr/>
            <p:nvPr/>
          </p:nvSpPr>
          <p:spPr>
            <a:xfrm rot="8100000">
              <a:off x="1864800" y="2057400"/>
              <a:ext cx="1427400" cy="1427400"/>
            </a:xfrm>
            <a:prstGeom prst="teardrop">
              <a:avLst>
                <a:gd name="adj" fmla="val 100000"/>
              </a:avLst>
            </a:prstGeom>
            <a:solidFill>
              <a:schemeClr val="tx1">
                <a:lumMod val="75000"/>
                <a:lumOff val="25000"/>
              </a:schemeClr>
            </a:solidFill>
            <a:ln w="9360">
              <a:noFill/>
            </a:ln>
          </p:spPr>
          <p:style>
            <a:lnRef idx="0"/>
            <a:fillRef idx="0"/>
            <a:effectRef idx="0"/>
            <a:fontRef idx="minor"/>
          </p:style>
        </p:sp>
        <p:sp>
          <p:nvSpPr>
            <p:cNvPr id="170" name="CustomShape 3"/>
            <p:cNvSpPr/>
            <p:nvPr/>
          </p:nvSpPr>
          <p:spPr>
            <a:xfrm>
              <a:off x="2181240" y="2484720"/>
              <a:ext cx="754200" cy="573120"/>
            </a:xfrm>
            <a:custGeom>
              <a:avLst/>
              <a:gdLst/>
              <a:ahLst/>
              <a:rect l="l" t="t" r="r" b="b"/>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rgbClr val="ffffff"/>
            </a:solidFill>
            <a:ln w="9360">
              <a:noFill/>
            </a:ln>
          </p:spPr>
          <p:style>
            <a:lnRef idx="0"/>
            <a:fillRef idx="0"/>
            <a:effectRef idx="0"/>
            <a:fontRef idx="minor"/>
          </p:style>
        </p:sp>
      </p:grpSp>
      <p:grpSp>
        <p:nvGrpSpPr>
          <p:cNvPr id="171" name="Group 4"/>
          <p:cNvGrpSpPr/>
          <p:nvPr/>
        </p:nvGrpSpPr>
        <p:grpSpPr>
          <a:xfrm>
            <a:off x="5074560" y="1761840"/>
            <a:ext cx="2018520" cy="2018880"/>
            <a:chOff x="5074560" y="1761840"/>
            <a:chExt cx="2018520" cy="2018880"/>
          </a:xfrm>
        </p:grpSpPr>
        <p:sp>
          <p:nvSpPr>
            <p:cNvPr id="172" name="CustomShape 5"/>
            <p:cNvSpPr/>
            <p:nvPr/>
          </p:nvSpPr>
          <p:spPr>
            <a:xfrm rot="8100000">
              <a:off x="5369760" y="2057400"/>
              <a:ext cx="1427400" cy="1427400"/>
            </a:xfrm>
            <a:prstGeom prst="teardrop">
              <a:avLst>
                <a:gd name="adj" fmla="val 100000"/>
              </a:avLst>
            </a:prstGeom>
            <a:solidFill>
              <a:schemeClr val="tx1">
                <a:lumMod val="75000"/>
                <a:lumOff val="25000"/>
              </a:schemeClr>
            </a:solidFill>
            <a:ln w="9360">
              <a:noFill/>
            </a:ln>
          </p:spPr>
          <p:style>
            <a:lnRef idx="0"/>
            <a:fillRef idx="0"/>
            <a:effectRef idx="0"/>
            <a:fontRef idx="minor"/>
          </p:style>
        </p:sp>
        <p:sp>
          <p:nvSpPr>
            <p:cNvPr id="173" name="CustomShape 6"/>
            <p:cNvSpPr/>
            <p:nvPr/>
          </p:nvSpPr>
          <p:spPr>
            <a:xfrm>
              <a:off x="5764680" y="2436840"/>
              <a:ext cx="669240" cy="669240"/>
            </a:xfrm>
            <a:custGeom>
              <a:avLst/>
              <a:gdLst/>
              <a:ahLst/>
              <a:rect l="l" t="t"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rgbClr val="ffffff"/>
            </a:solidFill>
            <a:ln w="9360">
              <a:noFill/>
            </a:ln>
          </p:spPr>
          <p:style>
            <a:lnRef idx="0"/>
            <a:fillRef idx="0"/>
            <a:effectRef idx="0"/>
            <a:fontRef idx="minor"/>
          </p:style>
        </p:sp>
      </p:grpSp>
      <p:grpSp>
        <p:nvGrpSpPr>
          <p:cNvPr id="174" name="Group 7"/>
          <p:cNvGrpSpPr/>
          <p:nvPr/>
        </p:nvGrpSpPr>
        <p:grpSpPr>
          <a:xfrm>
            <a:off x="8605440" y="1761840"/>
            <a:ext cx="2018520" cy="2018880"/>
            <a:chOff x="8605440" y="1761840"/>
            <a:chExt cx="2018520" cy="2018880"/>
          </a:xfrm>
        </p:grpSpPr>
        <p:sp>
          <p:nvSpPr>
            <p:cNvPr id="175" name="CustomShape 8"/>
            <p:cNvSpPr/>
            <p:nvPr/>
          </p:nvSpPr>
          <p:spPr>
            <a:xfrm rot="8100000">
              <a:off x="8900640" y="2057400"/>
              <a:ext cx="1427400" cy="1427400"/>
            </a:xfrm>
            <a:prstGeom prst="teardrop">
              <a:avLst>
                <a:gd name="adj" fmla="val 100000"/>
              </a:avLst>
            </a:prstGeom>
            <a:solidFill>
              <a:schemeClr val="tx1">
                <a:lumMod val="75000"/>
                <a:lumOff val="25000"/>
              </a:schemeClr>
            </a:solidFill>
            <a:ln w="9360">
              <a:noFill/>
            </a:ln>
          </p:spPr>
          <p:style>
            <a:lnRef idx="0"/>
            <a:fillRef idx="0"/>
            <a:effectRef idx="0"/>
            <a:fontRef idx="minor"/>
          </p:style>
        </p:sp>
        <p:sp>
          <p:nvSpPr>
            <p:cNvPr id="176" name="CustomShape 9"/>
            <p:cNvSpPr/>
            <p:nvPr/>
          </p:nvSpPr>
          <p:spPr>
            <a:xfrm>
              <a:off x="9326520" y="2407320"/>
              <a:ext cx="640800" cy="726840"/>
            </a:xfrm>
            <a:custGeom>
              <a:avLst/>
              <a:gdLst/>
              <a:ahLst/>
              <a:rect l="l" t="t" r="r" b="b"/>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rgbClr val="ffffff"/>
            </a:solidFill>
            <a:ln w="9360">
              <a:noFill/>
            </a:ln>
          </p:spPr>
          <p:style>
            <a:lnRef idx="0"/>
            <a:fillRef idx="0"/>
            <a:effectRef idx="0"/>
            <a:fontRef idx="minor"/>
          </p:style>
        </p:sp>
      </p:grpSp>
      <p:sp>
        <p:nvSpPr>
          <p:cNvPr id="177" name="CustomShape 10"/>
          <p:cNvSpPr/>
          <p:nvPr/>
        </p:nvSpPr>
        <p:spPr>
          <a:xfrm>
            <a:off x="2305800" y="3956400"/>
            <a:ext cx="542880" cy="311040"/>
          </a:xfrm>
          <a:prstGeom prst="rect">
            <a:avLst/>
          </a:prstGeom>
          <a:noFill/>
          <a:ln w="9360">
            <a:noFill/>
          </a:ln>
        </p:spPr>
        <p:style>
          <a:lnRef idx="0"/>
          <a:fillRef idx="0"/>
          <a:effectRef idx="0"/>
          <a:fontRef idx="minor"/>
        </p:style>
        <p:txBody>
          <a:bodyPr wrap="none" lIns="68760" rIns="68760" tIns="34200" bIns="34200"/>
          <a:p>
            <a:pPr algn="ctr">
              <a:lnSpc>
                <a:spcPct val="100000"/>
              </a:lnSpc>
            </a:pPr>
            <a:r>
              <a:rPr b="1" lang="en-US" sz="1600" spc="-1" strike="noStrike">
                <a:solidFill>
                  <a:srgbClr val="404040"/>
                </a:solidFill>
                <a:latin typeface="思源黑体 CN Bold"/>
                <a:ea typeface="思源黑体 CN Bold"/>
              </a:rPr>
              <a:t>封装</a:t>
            </a:r>
            <a:endParaRPr b="0" lang="en-US" sz="1600" spc="-1" strike="noStrike">
              <a:latin typeface="Arial"/>
            </a:endParaRPr>
          </a:p>
        </p:txBody>
      </p:sp>
      <p:sp>
        <p:nvSpPr>
          <p:cNvPr id="178" name="CustomShape 11"/>
          <p:cNvSpPr/>
          <p:nvPr/>
        </p:nvSpPr>
        <p:spPr>
          <a:xfrm>
            <a:off x="5810760" y="3956400"/>
            <a:ext cx="542880" cy="311040"/>
          </a:xfrm>
          <a:prstGeom prst="rect">
            <a:avLst/>
          </a:prstGeom>
          <a:noFill/>
          <a:ln w="9360">
            <a:noFill/>
          </a:ln>
        </p:spPr>
        <p:style>
          <a:lnRef idx="0"/>
          <a:fillRef idx="0"/>
          <a:effectRef idx="0"/>
          <a:fontRef idx="minor"/>
        </p:style>
        <p:txBody>
          <a:bodyPr wrap="none" lIns="68760" rIns="68760" tIns="34200" bIns="34200"/>
          <a:p>
            <a:pPr algn="ctr">
              <a:lnSpc>
                <a:spcPct val="100000"/>
              </a:lnSpc>
            </a:pPr>
            <a:r>
              <a:rPr b="1" lang="en-US" sz="1600" spc="-1" strike="noStrike">
                <a:solidFill>
                  <a:srgbClr val="404040"/>
                </a:solidFill>
                <a:latin typeface="思源黑体 CN Bold"/>
                <a:ea typeface="思源黑体 CN Bold"/>
              </a:rPr>
              <a:t>继承</a:t>
            </a:r>
            <a:endParaRPr b="0" lang="en-US" sz="1600" spc="-1" strike="noStrike">
              <a:latin typeface="Arial"/>
            </a:endParaRPr>
          </a:p>
        </p:txBody>
      </p:sp>
      <p:sp>
        <p:nvSpPr>
          <p:cNvPr id="179" name="CustomShape 12"/>
          <p:cNvSpPr/>
          <p:nvPr/>
        </p:nvSpPr>
        <p:spPr>
          <a:xfrm>
            <a:off x="9341640" y="3956400"/>
            <a:ext cx="542880" cy="311040"/>
          </a:xfrm>
          <a:prstGeom prst="rect">
            <a:avLst/>
          </a:prstGeom>
          <a:noFill/>
          <a:ln w="9360">
            <a:noFill/>
          </a:ln>
        </p:spPr>
        <p:style>
          <a:lnRef idx="0"/>
          <a:fillRef idx="0"/>
          <a:effectRef idx="0"/>
          <a:fontRef idx="minor"/>
        </p:style>
        <p:txBody>
          <a:bodyPr wrap="none" lIns="68760" rIns="68760" tIns="34200" bIns="34200"/>
          <a:p>
            <a:pPr algn="ctr">
              <a:lnSpc>
                <a:spcPct val="100000"/>
              </a:lnSpc>
            </a:pPr>
            <a:r>
              <a:rPr b="1" lang="en-US" sz="1600" spc="-1" strike="noStrike">
                <a:solidFill>
                  <a:srgbClr val="404040"/>
                </a:solidFill>
                <a:latin typeface="思源黑体 CN Bold"/>
                <a:ea typeface="思源黑体 CN Bold"/>
              </a:rPr>
              <a:t>多态</a:t>
            </a:r>
            <a:endParaRPr b="0" lang="en-US" sz="1600" spc="-1" strike="noStrike">
              <a:latin typeface="Arial"/>
            </a:endParaRPr>
          </a:p>
        </p:txBody>
      </p:sp>
      <p:sp>
        <p:nvSpPr>
          <p:cNvPr id="180" name="CustomShape 13"/>
          <p:cNvSpPr/>
          <p:nvPr/>
        </p:nvSpPr>
        <p:spPr>
          <a:xfrm>
            <a:off x="819000" y="274320"/>
            <a:ext cx="10514160" cy="600120"/>
          </a:xfrm>
          <a:prstGeom prst="rect">
            <a:avLst/>
          </a:prstGeom>
          <a:noFill/>
          <a:ln>
            <a:noFill/>
          </a:ln>
        </p:spPr>
        <p:style>
          <a:lnRef idx="0"/>
          <a:fillRef idx="0"/>
          <a:effectRef idx="0"/>
          <a:fontRef idx="minor"/>
        </p:style>
        <p:txBody>
          <a:bodyPr lIns="90000" rIns="90000" tIns="45000" bIns="45000" anchor="ctr"/>
          <a:p>
            <a:pPr>
              <a:lnSpc>
                <a:spcPct val="130000"/>
              </a:lnSpc>
            </a:pPr>
            <a:r>
              <a:rPr b="0" lang="en-US" sz="4000" spc="-1" strike="noStrike">
                <a:solidFill>
                  <a:srgbClr val="808080"/>
                </a:solidFill>
                <a:latin typeface="微软雅黑"/>
                <a:ea typeface="微软雅黑"/>
              </a:rPr>
              <a:t>面向对象的三大特征</a:t>
            </a:r>
            <a:endParaRPr b="0" lang="en-US" sz="4000" spc="-1" strike="noStrike">
              <a:latin typeface="Arial"/>
            </a:endParaRPr>
          </a:p>
        </p:txBody>
      </p:sp>
    </p:spTree>
  </p:cSld>
  <p:transition spd="slow">
    <p:push dir="u"/>
  </p:transition>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2" presetSubtype="4">
                                  <p:stCondLst>
                                    <p:cond delay="0"/>
                                  </p:stCondLst>
                                  <p:childTnLst>
                                    <p:set>
                                      <p:cBhvr>
                                        <p:cTn id="80" dur="1" fill="hold">
                                          <p:stCondLst>
                                            <p:cond delay="0"/>
                                          </p:stCondLst>
                                        </p:cTn>
                                        <p:tgtEl>
                                          <p:spTgt spid="168"/>
                                        </p:tgtEl>
                                        <p:attrNameLst>
                                          <p:attrName>style.visibility</p:attrName>
                                        </p:attrNameLst>
                                      </p:cBhvr>
                                      <p:to>
                                        <p:strVal val="visible"/>
                                      </p:to>
                                    </p:set>
                                    <p:anim calcmode="lin" valueType="num">
                                      <p:cBhvr additive="repl">
                                        <p:cTn id="81" dur="500" fill="hold"/>
                                        <p:tgtEl>
                                          <p:spTgt spid="168"/>
                                        </p:tgtEl>
                                        <p:attrNameLst>
                                          <p:attrName>ppt_x</p:attrName>
                                        </p:attrNameLst>
                                      </p:cBhvr>
                                      <p:tavLst>
                                        <p:tav tm="0">
                                          <p:val>
                                            <p:strVal val="#ppt_x"/>
                                          </p:val>
                                        </p:tav>
                                        <p:tav tm="100000">
                                          <p:val>
                                            <p:strVal val="#ppt_x"/>
                                          </p:val>
                                        </p:tav>
                                      </p:tavLst>
                                    </p:anim>
                                    <p:anim calcmode="lin" valueType="num">
                                      <p:cBhvr additive="repl">
                                        <p:cTn id="82" dur="500" fill="hold"/>
                                        <p:tgtEl>
                                          <p:spTgt spid="168"/>
                                        </p:tgtEl>
                                        <p:attrNameLst>
                                          <p:attrName>ppt_y</p:attrName>
                                        </p:attrNameLst>
                                      </p:cBhvr>
                                      <p:tavLst>
                                        <p:tav tm="0">
                                          <p:val>
                                            <p:strVal val="1+#ppt_h/2"/>
                                          </p:val>
                                        </p:tav>
                                        <p:tav tm="100000">
                                          <p:val>
                                            <p:strVal val="#ppt_y"/>
                                          </p:val>
                                        </p:tav>
                                      </p:tavLst>
                                    </p:anim>
                                  </p:childTnLst>
                                </p:cTn>
                              </p:par>
                              <p:par>
                                <p:cTn id="83" nodeType="withEffect" fill="hold" presetClass="entr" presetID="2" presetSubtype="4">
                                  <p:stCondLst>
                                    <p:cond delay="0"/>
                                  </p:stCondLst>
                                  <p:childTnLst>
                                    <p:set>
                                      <p:cBhvr>
                                        <p:cTn id="84" dur="1" fill="hold">
                                          <p:stCondLst>
                                            <p:cond delay="0"/>
                                          </p:stCondLst>
                                        </p:cTn>
                                        <p:tgtEl>
                                          <p:spTgt spid="177"/>
                                        </p:tgtEl>
                                        <p:attrNameLst>
                                          <p:attrName>style.visibility</p:attrName>
                                        </p:attrNameLst>
                                      </p:cBhvr>
                                      <p:to>
                                        <p:strVal val="visible"/>
                                      </p:to>
                                    </p:set>
                                    <p:anim calcmode="lin" valueType="num">
                                      <p:cBhvr additive="repl">
                                        <p:cTn id="85" dur="500" fill="hold"/>
                                        <p:tgtEl>
                                          <p:spTgt spid="177"/>
                                        </p:tgtEl>
                                        <p:attrNameLst>
                                          <p:attrName>ppt_x</p:attrName>
                                        </p:attrNameLst>
                                      </p:cBhvr>
                                      <p:tavLst>
                                        <p:tav tm="0">
                                          <p:val>
                                            <p:strVal val="#ppt_x"/>
                                          </p:val>
                                        </p:tav>
                                        <p:tav tm="100000">
                                          <p:val>
                                            <p:strVal val="#ppt_x"/>
                                          </p:val>
                                        </p:tav>
                                      </p:tavLst>
                                    </p:anim>
                                    <p:anim calcmode="lin" valueType="num">
                                      <p:cBhvr additive="repl">
                                        <p:cTn id="86"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 presetSubtype="4">
                                  <p:stCondLst>
                                    <p:cond delay="0"/>
                                  </p:stCondLst>
                                  <p:childTnLst>
                                    <p:set>
                                      <p:cBhvr>
                                        <p:cTn id="90" dur="1" fill="hold">
                                          <p:stCondLst>
                                            <p:cond delay="0"/>
                                          </p:stCondLst>
                                        </p:cTn>
                                        <p:tgtEl>
                                          <p:spTgt spid="171"/>
                                        </p:tgtEl>
                                        <p:attrNameLst>
                                          <p:attrName>style.visibility</p:attrName>
                                        </p:attrNameLst>
                                      </p:cBhvr>
                                      <p:to>
                                        <p:strVal val="visible"/>
                                      </p:to>
                                    </p:set>
                                    <p:anim calcmode="lin" valueType="num">
                                      <p:cBhvr additive="repl">
                                        <p:cTn id="91" dur="500" fill="hold"/>
                                        <p:tgtEl>
                                          <p:spTgt spid="171"/>
                                        </p:tgtEl>
                                        <p:attrNameLst>
                                          <p:attrName>ppt_x</p:attrName>
                                        </p:attrNameLst>
                                      </p:cBhvr>
                                      <p:tavLst>
                                        <p:tav tm="0">
                                          <p:val>
                                            <p:strVal val="#ppt_x"/>
                                          </p:val>
                                        </p:tav>
                                        <p:tav tm="100000">
                                          <p:val>
                                            <p:strVal val="#ppt_x"/>
                                          </p:val>
                                        </p:tav>
                                      </p:tavLst>
                                    </p:anim>
                                    <p:anim calcmode="lin" valueType="num">
                                      <p:cBhvr additive="repl">
                                        <p:cTn id="92" dur="500" fill="hold"/>
                                        <p:tgtEl>
                                          <p:spTgt spid="171"/>
                                        </p:tgtEl>
                                        <p:attrNameLst>
                                          <p:attrName>ppt_y</p:attrName>
                                        </p:attrNameLst>
                                      </p:cBhvr>
                                      <p:tavLst>
                                        <p:tav tm="0">
                                          <p:val>
                                            <p:strVal val="1+#ppt_h/2"/>
                                          </p:val>
                                        </p:tav>
                                        <p:tav tm="100000">
                                          <p:val>
                                            <p:strVal val="#ppt_y"/>
                                          </p:val>
                                        </p:tav>
                                      </p:tavLst>
                                    </p:anim>
                                  </p:childTnLst>
                                </p:cTn>
                              </p:par>
                              <p:par>
                                <p:cTn id="93" nodeType="withEffect" fill="hold" presetClass="entr" presetID="2" presetSubtype="4">
                                  <p:stCondLst>
                                    <p:cond delay="0"/>
                                  </p:stCondLst>
                                  <p:childTnLst>
                                    <p:set>
                                      <p:cBhvr>
                                        <p:cTn id="94" dur="1" fill="hold">
                                          <p:stCondLst>
                                            <p:cond delay="0"/>
                                          </p:stCondLst>
                                        </p:cTn>
                                        <p:tgtEl>
                                          <p:spTgt spid="178"/>
                                        </p:tgtEl>
                                        <p:attrNameLst>
                                          <p:attrName>style.visibility</p:attrName>
                                        </p:attrNameLst>
                                      </p:cBhvr>
                                      <p:to>
                                        <p:strVal val="visible"/>
                                      </p:to>
                                    </p:set>
                                    <p:anim calcmode="lin" valueType="num">
                                      <p:cBhvr additive="repl">
                                        <p:cTn id="95" dur="500" fill="hold"/>
                                        <p:tgtEl>
                                          <p:spTgt spid="178"/>
                                        </p:tgtEl>
                                        <p:attrNameLst>
                                          <p:attrName>ppt_x</p:attrName>
                                        </p:attrNameLst>
                                      </p:cBhvr>
                                      <p:tavLst>
                                        <p:tav tm="0">
                                          <p:val>
                                            <p:strVal val="#ppt_x"/>
                                          </p:val>
                                        </p:tav>
                                        <p:tav tm="100000">
                                          <p:val>
                                            <p:strVal val="#ppt_x"/>
                                          </p:val>
                                        </p:tav>
                                      </p:tavLst>
                                    </p:anim>
                                    <p:anim calcmode="lin" valueType="num">
                                      <p:cBhvr additive="repl">
                                        <p:cTn id="96"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2" presetSubtype="4">
                                  <p:stCondLst>
                                    <p:cond delay="0"/>
                                  </p:stCondLst>
                                  <p:childTnLst>
                                    <p:set>
                                      <p:cBhvr>
                                        <p:cTn id="100" dur="1" fill="hold">
                                          <p:stCondLst>
                                            <p:cond delay="0"/>
                                          </p:stCondLst>
                                        </p:cTn>
                                        <p:tgtEl>
                                          <p:spTgt spid="174"/>
                                        </p:tgtEl>
                                        <p:attrNameLst>
                                          <p:attrName>style.visibility</p:attrName>
                                        </p:attrNameLst>
                                      </p:cBhvr>
                                      <p:to>
                                        <p:strVal val="visible"/>
                                      </p:to>
                                    </p:set>
                                    <p:anim calcmode="lin" valueType="num">
                                      <p:cBhvr additive="repl">
                                        <p:cTn id="101" dur="500" fill="hold"/>
                                        <p:tgtEl>
                                          <p:spTgt spid="174"/>
                                        </p:tgtEl>
                                        <p:attrNameLst>
                                          <p:attrName>ppt_x</p:attrName>
                                        </p:attrNameLst>
                                      </p:cBhvr>
                                      <p:tavLst>
                                        <p:tav tm="0">
                                          <p:val>
                                            <p:strVal val="#ppt_x"/>
                                          </p:val>
                                        </p:tav>
                                        <p:tav tm="100000">
                                          <p:val>
                                            <p:strVal val="#ppt_x"/>
                                          </p:val>
                                        </p:tav>
                                      </p:tavLst>
                                    </p:anim>
                                    <p:anim calcmode="lin" valueType="num">
                                      <p:cBhvr additive="repl">
                                        <p:cTn id="102" dur="500" fill="hold"/>
                                        <p:tgtEl>
                                          <p:spTgt spid="174"/>
                                        </p:tgtEl>
                                        <p:attrNameLst>
                                          <p:attrName>ppt_y</p:attrName>
                                        </p:attrNameLst>
                                      </p:cBhvr>
                                      <p:tavLst>
                                        <p:tav tm="0">
                                          <p:val>
                                            <p:strVal val="1+#ppt_h/2"/>
                                          </p:val>
                                        </p:tav>
                                        <p:tav tm="100000">
                                          <p:val>
                                            <p:strVal val="#ppt_y"/>
                                          </p:val>
                                        </p:tav>
                                      </p:tavLst>
                                    </p:anim>
                                  </p:childTnLst>
                                </p:cTn>
                              </p:par>
                              <p:par>
                                <p:cTn id="103" nodeType="withEffect" fill="hold" presetClass="entr" presetID="2" presetSubtype="4">
                                  <p:stCondLst>
                                    <p:cond delay="0"/>
                                  </p:stCondLst>
                                  <p:childTnLst>
                                    <p:set>
                                      <p:cBhvr>
                                        <p:cTn id="104" dur="1" fill="hold">
                                          <p:stCondLst>
                                            <p:cond delay="0"/>
                                          </p:stCondLst>
                                        </p:cTn>
                                        <p:tgtEl>
                                          <p:spTgt spid="179"/>
                                        </p:tgtEl>
                                        <p:attrNameLst>
                                          <p:attrName>style.visibility</p:attrName>
                                        </p:attrNameLst>
                                      </p:cBhvr>
                                      <p:to>
                                        <p:strVal val="visible"/>
                                      </p:to>
                                    </p:set>
                                    <p:anim calcmode="lin" valueType="num">
                                      <p:cBhvr additive="repl">
                                        <p:cTn id="105" dur="500" fill="hold"/>
                                        <p:tgtEl>
                                          <p:spTgt spid="179"/>
                                        </p:tgtEl>
                                        <p:attrNameLst>
                                          <p:attrName>ppt_x</p:attrName>
                                        </p:attrNameLst>
                                      </p:cBhvr>
                                      <p:tavLst>
                                        <p:tav tm="0">
                                          <p:val>
                                            <p:strVal val="#ppt_x"/>
                                          </p:val>
                                        </p:tav>
                                        <p:tav tm="100000">
                                          <p:val>
                                            <p:strVal val="#ppt_x"/>
                                          </p:val>
                                        </p:tav>
                                      </p:tavLst>
                                    </p:anim>
                                    <p:anim calcmode="lin" valueType="num">
                                      <p:cBhvr additive="repl">
                                        <p:cTn id="106"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1" name="Group 1"/>
          <p:cNvGrpSpPr/>
          <p:nvPr/>
        </p:nvGrpSpPr>
        <p:grpSpPr>
          <a:xfrm>
            <a:off x="7655040" y="5567040"/>
            <a:ext cx="647280" cy="647280"/>
            <a:chOff x="7655040" y="5567040"/>
            <a:chExt cx="647280" cy="647280"/>
          </a:xfrm>
        </p:grpSpPr>
        <p:sp>
          <p:nvSpPr>
            <p:cNvPr id="182" name="CustomShape 2"/>
            <p:cNvSpPr/>
            <p:nvPr/>
          </p:nvSpPr>
          <p:spPr>
            <a:xfrm>
              <a:off x="7655040" y="5567040"/>
              <a:ext cx="647280" cy="647280"/>
            </a:xfrm>
            <a:prstGeom prst="ellipse">
              <a:avLst/>
            </a:prstGeom>
            <a:solidFill>
              <a:schemeClr val="tx1">
                <a:lumMod val="75000"/>
                <a:lumOff val="25000"/>
              </a:schemeClr>
            </a:solidFill>
            <a:ln w="9360">
              <a:noFill/>
            </a:ln>
          </p:spPr>
          <p:style>
            <a:lnRef idx="0"/>
            <a:fillRef idx="0"/>
            <a:effectRef idx="0"/>
            <a:fontRef idx="minor"/>
          </p:style>
        </p:sp>
        <p:grpSp>
          <p:nvGrpSpPr>
            <p:cNvPr id="183" name="Group 3"/>
            <p:cNvGrpSpPr/>
            <p:nvPr/>
          </p:nvGrpSpPr>
          <p:grpSpPr>
            <a:xfrm>
              <a:off x="7791120" y="5691960"/>
              <a:ext cx="415800" cy="414720"/>
              <a:chOff x="7791120" y="5691960"/>
              <a:chExt cx="415800" cy="414720"/>
            </a:xfrm>
          </p:grpSpPr>
          <p:sp>
            <p:nvSpPr>
              <p:cNvPr id="184" name="CustomShape 4"/>
              <p:cNvSpPr/>
              <p:nvPr/>
            </p:nvSpPr>
            <p:spPr>
              <a:xfrm>
                <a:off x="8042400" y="5944680"/>
                <a:ext cx="164520" cy="162000"/>
              </a:xfrm>
              <a:custGeom>
                <a:avLst/>
                <a:gdLst/>
                <a:ahLst/>
                <a:rect l="l" t="t"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noFill/>
              <a:ln w="9360">
                <a:noFill/>
              </a:ln>
            </p:spPr>
            <p:style>
              <a:lnRef idx="0"/>
              <a:fillRef idx="0"/>
              <a:effectRef idx="0"/>
              <a:fontRef idx="minor"/>
            </p:style>
          </p:sp>
          <p:sp>
            <p:nvSpPr>
              <p:cNvPr id="185" name="CustomShape 5"/>
              <p:cNvSpPr/>
              <p:nvPr/>
            </p:nvSpPr>
            <p:spPr>
              <a:xfrm>
                <a:off x="7791120" y="5691960"/>
                <a:ext cx="306720" cy="308520"/>
              </a:xfrm>
              <a:custGeom>
                <a:avLst/>
                <a:gdLst/>
                <a:ahLst/>
                <a:rect l="l" t="t"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noFill/>
              <a:ln w="9360">
                <a:noFill/>
              </a:ln>
            </p:spPr>
            <p:style>
              <a:lnRef idx="0"/>
              <a:fillRef idx="0"/>
              <a:effectRef idx="0"/>
              <a:fontRef idx="minor"/>
            </p:style>
          </p:sp>
          <p:sp>
            <p:nvSpPr>
              <p:cNvPr id="186" name="CustomShape 6"/>
              <p:cNvSpPr/>
              <p:nvPr/>
            </p:nvSpPr>
            <p:spPr>
              <a:xfrm>
                <a:off x="7855920" y="5756400"/>
                <a:ext cx="90000" cy="88920"/>
              </a:xfrm>
              <a:custGeom>
                <a:avLst/>
                <a:gdLst/>
                <a:ahLst/>
                <a:rect l="l" t="t"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noFill/>
              <a:ln w="9360">
                <a:noFill/>
              </a:ln>
            </p:spPr>
            <p:style>
              <a:lnRef idx="0"/>
              <a:fillRef idx="0"/>
              <a:effectRef idx="0"/>
              <a:fontRef idx="minor"/>
            </p:style>
          </p:sp>
        </p:grpSp>
      </p:grpSp>
      <p:grpSp>
        <p:nvGrpSpPr>
          <p:cNvPr id="187" name="Group 7"/>
          <p:cNvGrpSpPr/>
          <p:nvPr/>
        </p:nvGrpSpPr>
        <p:grpSpPr>
          <a:xfrm>
            <a:off x="7633440" y="2343960"/>
            <a:ext cx="647280" cy="647280"/>
            <a:chOff x="7633440" y="2343960"/>
            <a:chExt cx="647280" cy="647280"/>
          </a:xfrm>
        </p:grpSpPr>
        <p:sp>
          <p:nvSpPr>
            <p:cNvPr id="188" name="CustomShape 8"/>
            <p:cNvSpPr/>
            <p:nvPr/>
          </p:nvSpPr>
          <p:spPr>
            <a:xfrm>
              <a:off x="7633440" y="2343960"/>
              <a:ext cx="647280" cy="647280"/>
            </a:xfrm>
            <a:prstGeom prst="ellipse">
              <a:avLst/>
            </a:prstGeom>
            <a:solidFill>
              <a:schemeClr val="tx1">
                <a:lumMod val="75000"/>
                <a:lumOff val="25000"/>
              </a:schemeClr>
            </a:solidFill>
            <a:ln w="9360">
              <a:noFill/>
            </a:ln>
          </p:spPr>
          <p:style>
            <a:lnRef idx="0"/>
            <a:fillRef idx="0"/>
            <a:effectRef idx="0"/>
            <a:fontRef idx="minor"/>
          </p:style>
        </p:sp>
        <p:sp>
          <p:nvSpPr>
            <p:cNvPr id="189" name="CustomShape 9"/>
            <p:cNvSpPr/>
            <p:nvPr/>
          </p:nvSpPr>
          <p:spPr>
            <a:xfrm>
              <a:off x="7711920" y="2451600"/>
              <a:ext cx="477720" cy="392400"/>
            </a:xfrm>
            <a:custGeom>
              <a:avLst/>
              <a:gdLst/>
              <a:ahLst/>
              <a:rect l="l" t="t"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rgbClr val="ffffff"/>
            </a:solidFill>
            <a:ln>
              <a:noFill/>
            </a:ln>
          </p:spPr>
          <p:style>
            <a:lnRef idx="0"/>
            <a:fillRef idx="0"/>
            <a:effectRef idx="0"/>
            <a:fontRef idx="minor"/>
          </p:style>
        </p:sp>
      </p:grpSp>
      <p:grpSp>
        <p:nvGrpSpPr>
          <p:cNvPr id="190" name="Group 10"/>
          <p:cNvGrpSpPr/>
          <p:nvPr/>
        </p:nvGrpSpPr>
        <p:grpSpPr>
          <a:xfrm>
            <a:off x="7651800" y="4546080"/>
            <a:ext cx="654120" cy="654120"/>
            <a:chOff x="7651800" y="4546080"/>
            <a:chExt cx="654120" cy="654120"/>
          </a:xfrm>
        </p:grpSpPr>
        <p:sp>
          <p:nvSpPr>
            <p:cNvPr id="191" name="CustomShape 11"/>
            <p:cNvSpPr/>
            <p:nvPr/>
          </p:nvSpPr>
          <p:spPr>
            <a:xfrm>
              <a:off x="7651800" y="4546080"/>
              <a:ext cx="654120" cy="654120"/>
            </a:xfrm>
            <a:prstGeom prst="ellipse">
              <a:avLst/>
            </a:prstGeom>
            <a:solidFill>
              <a:schemeClr val="tx1">
                <a:lumMod val="75000"/>
                <a:lumOff val="25000"/>
              </a:schemeClr>
            </a:solidFill>
            <a:ln w="9360">
              <a:noFill/>
            </a:ln>
          </p:spPr>
          <p:style>
            <a:lnRef idx="0"/>
            <a:fillRef idx="0"/>
            <a:effectRef idx="0"/>
            <a:fontRef idx="minor"/>
          </p:style>
        </p:sp>
        <p:grpSp>
          <p:nvGrpSpPr>
            <p:cNvPr id="192" name="Group 12"/>
            <p:cNvGrpSpPr/>
            <p:nvPr/>
          </p:nvGrpSpPr>
          <p:grpSpPr>
            <a:xfrm>
              <a:off x="7747920" y="4654080"/>
              <a:ext cx="403200" cy="380880"/>
              <a:chOff x="7747920" y="4654080"/>
              <a:chExt cx="403200" cy="380880"/>
            </a:xfrm>
          </p:grpSpPr>
          <p:sp>
            <p:nvSpPr>
              <p:cNvPr id="193" name="CustomShape 13"/>
              <p:cNvSpPr/>
              <p:nvPr/>
            </p:nvSpPr>
            <p:spPr>
              <a:xfrm>
                <a:off x="7747920" y="4804560"/>
                <a:ext cx="112680" cy="230400"/>
              </a:xfrm>
              <a:custGeom>
                <a:avLst/>
                <a:gdLst/>
                <a:ahLst/>
                <a:rect l="l" t="t"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noFill/>
              <a:ln>
                <a:noFill/>
              </a:ln>
            </p:spPr>
            <p:style>
              <a:lnRef idx="0"/>
              <a:fillRef idx="0"/>
              <a:effectRef idx="0"/>
              <a:fontRef idx="minor"/>
            </p:style>
          </p:sp>
          <p:sp>
            <p:nvSpPr>
              <p:cNvPr id="194" name="CustomShape 14"/>
              <p:cNvSpPr/>
              <p:nvPr/>
            </p:nvSpPr>
            <p:spPr>
              <a:xfrm>
                <a:off x="7890120" y="4749840"/>
                <a:ext cx="114480" cy="285120"/>
              </a:xfrm>
              <a:custGeom>
                <a:avLst/>
                <a:gdLst/>
                <a:ahLst/>
                <a:rect l="l" t="t"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noFill/>
              <a:ln>
                <a:noFill/>
              </a:ln>
            </p:spPr>
            <p:style>
              <a:lnRef idx="0"/>
              <a:fillRef idx="0"/>
              <a:effectRef idx="0"/>
              <a:fontRef idx="minor"/>
            </p:style>
          </p:sp>
          <p:sp>
            <p:nvSpPr>
              <p:cNvPr id="195" name="CustomShape 15"/>
              <p:cNvSpPr/>
              <p:nvPr/>
            </p:nvSpPr>
            <p:spPr>
              <a:xfrm>
                <a:off x="8035920" y="4654080"/>
                <a:ext cx="115200" cy="380520"/>
              </a:xfrm>
              <a:custGeom>
                <a:avLst/>
                <a:gdLst/>
                <a:ahLst/>
                <a:rect l="l" t="t"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noFill/>
              <a:ln>
                <a:noFill/>
              </a:ln>
            </p:spPr>
            <p:style>
              <a:lnRef idx="0"/>
              <a:fillRef idx="0"/>
              <a:effectRef idx="0"/>
              <a:fontRef idx="minor"/>
            </p:style>
          </p:sp>
        </p:grpSp>
      </p:grpSp>
      <p:grpSp>
        <p:nvGrpSpPr>
          <p:cNvPr id="196" name="Group 16"/>
          <p:cNvGrpSpPr/>
          <p:nvPr/>
        </p:nvGrpSpPr>
        <p:grpSpPr>
          <a:xfrm>
            <a:off x="7623720" y="3474000"/>
            <a:ext cx="654120" cy="654120"/>
            <a:chOff x="7623720" y="3474000"/>
            <a:chExt cx="654120" cy="654120"/>
          </a:xfrm>
        </p:grpSpPr>
        <p:sp>
          <p:nvSpPr>
            <p:cNvPr id="197" name="CustomShape 17"/>
            <p:cNvSpPr/>
            <p:nvPr/>
          </p:nvSpPr>
          <p:spPr>
            <a:xfrm>
              <a:off x="7623720" y="3474000"/>
              <a:ext cx="654120" cy="654120"/>
            </a:xfrm>
            <a:prstGeom prst="ellipse">
              <a:avLst/>
            </a:prstGeom>
            <a:solidFill>
              <a:schemeClr val="tx1">
                <a:lumMod val="75000"/>
                <a:lumOff val="25000"/>
              </a:schemeClr>
            </a:solidFill>
            <a:ln w="9360">
              <a:noFill/>
            </a:ln>
          </p:spPr>
          <p:style>
            <a:lnRef idx="0"/>
            <a:fillRef idx="0"/>
            <a:effectRef idx="0"/>
            <a:fontRef idx="minor"/>
          </p:style>
        </p:sp>
        <p:grpSp>
          <p:nvGrpSpPr>
            <p:cNvPr id="198" name="Group 18"/>
            <p:cNvGrpSpPr/>
            <p:nvPr/>
          </p:nvGrpSpPr>
          <p:grpSpPr>
            <a:xfrm>
              <a:off x="7776720" y="3569040"/>
              <a:ext cx="348480" cy="415080"/>
              <a:chOff x="7776720" y="3569040"/>
              <a:chExt cx="348480" cy="415080"/>
            </a:xfrm>
          </p:grpSpPr>
          <p:sp>
            <p:nvSpPr>
              <p:cNvPr id="199" name="CustomShape 19"/>
              <p:cNvSpPr/>
              <p:nvPr/>
            </p:nvSpPr>
            <p:spPr>
              <a:xfrm>
                <a:off x="7776720" y="3569040"/>
                <a:ext cx="348480" cy="415080"/>
              </a:xfrm>
              <a:custGeom>
                <a:avLst/>
                <a:gdLst/>
                <a:ahLst/>
                <a:rect l="l" t="t"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noFill/>
              <a:ln>
                <a:noFill/>
              </a:ln>
            </p:spPr>
            <p:style>
              <a:lnRef idx="0"/>
              <a:fillRef idx="0"/>
              <a:effectRef idx="0"/>
              <a:fontRef idx="minor"/>
            </p:style>
          </p:sp>
          <p:sp>
            <p:nvSpPr>
              <p:cNvPr id="200" name="CustomShape 20"/>
              <p:cNvSpPr/>
              <p:nvPr/>
            </p:nvSpPr>
            <p:spPr>
              <a:xfrm>
                <a:off x="7877520" y="3646800"/>
                <a:ext cx="148680" cy="23760"/>
              </a:xfrm>
              <a:custGeom>
                <a:avLst/>
                <a:gdLst/>
                <a:ahLst/>
                <a:rect l="l" t="t"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noFill/>
              <a:ln>
                <a:noFill/>
              </a:ln>
            </p:spPr>
            <p:style>
              <a:lnRef idx="0"/>
              <a:fillRef idx="0"/>
              <a:effectRef idx="0"/>
              <a:fontRef idx="minor"/>
            </p:style>
          </p:sp>
          <p:sp>
            <p:nvSpPr>
              <p:cNvPr id="201" name="CustomShape 21"/>
              <p:cNvSpPr/>
              <p:nvPr/>
            </p:nvSpPr>
            <p:spPr>
              <a:xfrm>
                <a:off x="7825320" y="3726360"/>
                <a:ext cx="200880" cy="23760"/>
              </a:xfrm>
              <a:custGeom>
                <a:avLst/>
                <a:gdLst/>
                <a:ahLst/>
                <a:rect l="l" t="t"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noFill/>
              <a:ln>
                <a:noFill/>
              </a:ln>
            </p:spPr>
            <p:style>
              <a:lnRef idx="0"/>
              <a:fillRef idx="0"/>
              <a:effectRef idx="0"/>
              <a:fontRef idx="minor"/>
            </p:style>
          </p:sp>
          <p:sp>
            <p:nvSpPr>
              <p:cNvPr id="202" name="CustomShape 22"/>
              <p:cNvSpPr/>
              <p:nvPr/>
            </p:nvSpPr>
            <p:spPr>
              <a:xfrm>
                <a:off x="7825320" y="3777840"/>
                <a:ext cx="200880" cy="23760"/>
              </a:xfrm>
              <a:custGeom>
                <a:avLst/>
                <a:gdLst/>
                <a:ahLst/>
                <a:rect l="l" t="t"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noFill/>
              <a:ln>
                <a:noFill/>
              </a:ln>
            </p:spPr>
            <p:style>
              <a:lnRef idx="0"/>
              <a:fillRef idx="0"/>
              <a:effectRef idx="0"/>
              <a:fontRef idx="minor"/>
            </p:style>
          </p:sp>
          <p:sp>
            <p:nvSpPr>
              <p:cNvPr id="203" name="CustomShape 23"/>
              <p:cNvSpPr/>
              <p:nvPr/>
            </p:nvSpPr>
            <p:spPr>
              <a:xfrm>
                <a:off x="7825320" y="3828240"/>
                <a:ext cx="200880" cy="26640"/>
              </a:xfrm>
              <a:custGeom>
                <a:avLst/>
                <a:gdLst/>
                <a:ahLst/>
                <a:rect l="l" t="t"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noFill/>
              <a:ln>
                <a:noFill/>
              </a:ln>
            </p:spPr>
            <p:style>
              <a:lnRef idx="0"/>
              <a:fillRef idx="0"/>
              <a:effectRef idx="0"/>
              <a:fontRef idx="minor"/>
            </p:style>
          </p:sp>
        </p:grpSp>
      </p:grpSp>
      <p:grpSp>
        <p:nvGrpSpPr>
          <p:cNvPr id="204" name="Group 24"/>
          <p:cNvGrpSpPr/>
          <p:nvPr/>
        </p:nvGrpSpPr>
        <p:grpSpPr>
          <a:xfrm>
            <a:off x="8302320" y="2537640"/>
            <a:ext cx="3709080" cy="564480"/>
            <a:chOff x="8302320" y="2537640"/>
            <a:chExt cx="3709080" cy="564480"/>
          </a:xfrm>
        </p:grpSpPr>
        <p:sp>
          <p:nvSpPr>
            <p:cNvPr id="205" name="CustomShape 25"/>
            <p:cNvSpPr/>
            <p:nvPr/>
          </p:nvSpPr>
          <p:spPr>
            <a:xfrm>
              <a:off x="8302320" y="2537640"/>
              <a:ext cx="1243800" cy="311040"/>
            </a:xfrm>
            <a:prstGeom prst="rect">
              <a:avLst/>
            </a:prstGeom>
            <a:noFill/>
            <a:ln w="9360">
              <a:noFill/>
            </a:ln>
          </p:spPr>
          <p:style>
            <a:lnRef idx="0"/>
            <a:fillRef idx="0"/>
            <a:effectRef idx="0"/>
            <a:fontRef idx="minor"/>
          </p:style>
          <p:txBody>
            <a:bodyPr wrap="none" lIns="68760" rIns="68760" tIns="34200" bIns="34200"/>
            <a:p>
              <a:pPr>
                <a:lnSpc>
                  <a:spcPct val="100000"/>
                </a:lnSpc>
              </a:pPr>
              <a:r>
                <a:rPr b="1" lang="en-US" sz="1600" spc="-1" strike="noStrike">
                  <a:solidFill>
                    <a:srgbClr val="404040"/>
                  </a:solidFill>
                  <a:latin typeface="思源黑体 CN Bold"/>
                  <a:ea typeface="思源黑体 CN Bold"/>
                </a:rPr>
                <a:t> </a:t>
              </a:r>
              <a:r>
                <a:rPr b="1" lang="en-US" sz="1600" spc="-1" strike="noStrike">
                  <a:solidFill>
                    <a:srgbClr val="404040"/>
                  </a:solidFill>
                  <a:latin typeface="思源黑体 CN Bold"/>
                  <a:ea typeface="思源黑体 CN Bold"/>
                </a:rPr>
                <a:t>将变化隔离</a:t>
              </a:r>
              <a:endParaRPr b="0" lang="en-US" sz="1600" spc="-1" strike="noStrike">
                <a:latin typeface="Arial"/>
              </a:endParaRPr>
            </a:p>
          </p:txBody>
        </p:sp>
        <p:sp>
          <p:nvSpPr>
            <p:cNvPr id="206" name="CustomShape 26"/>
            <p:cNvSpPr/>
            <p:nvPr/>
          </p:nvSpPr>
          <p:spPr>
            <a:xfrm>
              <a:off x="8314560" y="2856600"/>
              <a:ext cx="3696840" cy="245520"/>
            </a:xfrm>
            <a:prstGeom prst="rect">
              <a:avLst/>
            </a:prstGeom>
            <a:noFill/>
            <a:ln>
              <a:noFill/>
            </a:ln>
          </p:spPr>
          <p:style>
            <a:lnRef idx="0"/>
            <a:fillRef idx="0"/>
            <a:effectRef idx="0"/>
            <a:fontRef idx="minor"/>
          </p:style>
        </p:sp>
      </p:grpSp>
      <p:sp>
        <p:nvSpPr>
          <p:cNvPr id="207" name="CustomShape 27"/>
          <p:cNvSpPr/>
          <p:nvPr/>
        </p:nvSpPr>
        <p:spPr>
          <a:xfrm>
            <a:off x="8496000" y="3658320"/>
            <a:ext cx="948240" cy="311040"/>
          </a:xfrm>
          <a:prstGeom prst="rect">
            <a:avLst/>
          </a:prstGeom>
          <a:noFill/>
          <a:ln w="9360">
            <a:noFill/>
          </a:ln>
        </p:spPr>
        <p:style>
          <a:lnRef idx="0"/>
          <a:fillRef idx="0"/>
          <a:effectRef idx="0"/>
          <a:fontRef idx="minor"/>
        </p:style>
        <p:txBody>
          <a:bodyPr wrap="none" lIns="68760" rIns="68760" tIns="34200" bIns="34200"/>
          <a:p>
            <a:pPr>
              <a:lnSpc>
                <a:spcPct val="100000"/>
              </a:lnSpc>
            </a:pPr>
            <a:r>
              <a:rPr b="1" lang="en-US" sz="1600" spc="-1" strike="noStrike">
                <a:solidFill>
                  <a:srgbClr val="404040"/>
                </a:solidFill>
                <a:latin typeface="思源黑体 CN Bold"/>
                <a:ea typeface="思源黑体 CN Bold"/>
              </a:rPr>
              <a:t>便于使用</a:t>
            </a:r>
            <a:endParaRPr b="0" lang="en-US" sz="1600" spc="-1" strike="noStrike">
              <a:latin typeface="Arial"/>
            </a:endParaRPr>
          </a:p>
        </p:txBody>
      </p:sp>
      <p:sp>
        <p:nvSpPr>
          <p:cNvPr id="208" name="CustomShape 28"/>
          <p:cNvSpPr/>
          <p:nvPr/>
        </p:nvSpPr>
        <p:spPr>
          <a:xfrm>
            <a:off x="8497440" y="4734720"/>
            <a:ext cx="1150920" cy="311040"/>
          </a:xfrm>
          <a:prstGeom prst="rect">
            <a:avLst/>
          </a:prstGeom>
          <a:noFill/>
          <a:ln w="9360">
            <a:noFill/>
          </a:ln>
        </p:spPr>
        <p:style>
          <a:lnRef idx="0"/>
          <a:fillRef idx="0"/>
          <a:effectRef idx="0"/>
          <a:fontRef idx="minor"/>
        </p:style>
        <p:txBody>
          <a:bodyPr wrap="none" lIns="68760" rIns="68760" tIns="34200" bIns="34200"/>
          <a:p>
            <a:pPr>
              <a:lnSpc>
                <a:spcPct val="100000"/>
              </a:lnSpc>
            </a:pPr>
            <a:r>
              <a:rPr b="1" lang="en-US" sz="1600" spc="-1" strike="noStrike">
                <a:solidFill>
                  <a:srgbClr val="404040"/>
                </a:solidFill>
                <a:latin typeface="思源黑体 CN Bold"/>
                <a:ea typeface="思源黑体 CN Bold"/>
              </a:rPr>
              <a:t>提高复用性</a:t>
            </a:r>
            <a:endParaRPr b="0" lang="en-US" sz="1600" spc="-1" strike="noStrike">
              <a:latin typeface="Arial"/>
            </a:endParaRPr>
          </a:p>
        </p:txBody>
      </p:sp>
      <p:grpSp>
        <p:nvGrpSpPr>
          <p:cNvPr id="209" name="Group 29"/>
          <p:cNvGrpSpPr/>
          <p:nvPr/>
        </p:nvGrpSpPr>
        <p:grpSpPr>
          <a:xfrm>
            <a:off x="8235360" y="5730120"/>
            <a:ext cx="3696840" cy="311040"/>
            <a:chOff x="8235360" y="5730120"/>
            <a:chExt cx="3696840" cy="311040"/>
          </a:xfrm>
        </p:grpSpPr>
        <p:sp>
          <p:nvSpPr>
            <p:cNvPr id="210" name="CustomShape 30"/>
            <p:cNvSpPr/>
            <p:nvPr/>
          </p:nvSpPr>
          <p:spPr>
            <a:xfrm>
              <a:off x="8451000" y="5730120"/>
              <a:ext cx="1150920" cy="311040"/>
            </a:xfrm>
            <a:prstGeom prst="rect">
              <a:avLst/>
            </a:prstGeom>
            <a:noFill/>
            <a:ln w="9360">
              <a:noFill/>
            </a:ln>
          </p:spPr>
          <p:style>
            <a:lnRef idx="0"/>
            <a:fillRef idx="0"/>
            <a:effectRef idx="0"/>
            <a:fontRef idx="minor"/>
          </p:style>
          <p:txBody>
            <a:bodyPr wrap="none" lIns="68760" rIns="68760" tIns="34200" bIns="34200"/>
            <a:p>
              <a:pPr>
                <a:lnSpc>
                  <a:spcPct val="100000"/>
                </a:lnSpc>
              </a:pPr>
              <a:r>
                <a:rPr b="1" lang="en-US" sz="1600" spc="-1" strike="noStrike">
                  <a:solidFill>
                    <a:srgbClr val="404040"/>
                  </a:solidFill>
                  <a:latin typeface="思源黑体 CN Bold"/>
                  <a:ea typeface="思源黑体 CN Bold"/>
                </a:rPr>
                <a:t>提高安全性</a:t>
              </a:r>
              <a:endParaRPr b="0" lang="en-US" sz="1600" spc="-1" strike="noStrike">
                <a:latin typeface="Arial"/>
              </a:endParaRPr>
            </a:p>
          </p:txBody>
        </p:sp>
        <p:sp>
          <p:nvSpPr>
            <p:cNvPr id="211" name="CustomShape 31"/>
            <p:cNvSpPr/>
            <p:nvPr/>
          </p:nvSpPr>
          <p:spPr>
            <a:xfrm>
              <a:off x="8235360" y="5794560"/>
              <a:ext cx="3696840" cy="245520"/>
            </a:xfrm>
            <a:prstGeom prst="rect">
              <a:avLst/>
            </a:prstGeom>
            <a:noFill/>
            <a:ln>
              <a:noFill/>
            </a:ln>
          </p:spPr>
          <p:style>
            <a:lnRef idx="0"/>
            <a:fillRef idx="0"/>
            <a:effectRef idx="0"/>
            <a:fontRef idx="minor"/>
          </p:style>
        </p:sp>
      </p:grpSp>
      <p:sp>
        <p:nvSpPr>
          <p:cNvPr id="212" name="CustomShape 32"/>
          <p:cNvSpPr/>
          <p:nvPr/>
        </p:nvSpPr>
        <p:spPr>
          <a:xfrm>
            <a:off x="819000" y="274320"/>
            <a:ext cx="10514160" cy="600120"/>
          </a:xfrm>
          <a:prstGeom prst="rect">
            <a:avLst/>
          </a:prstGeom>
          <a:noFill/>
          <a:ln>
            <a:noFill/>
          </a:ln>
        </p:spPr>
        <p:style>
          <a:lnRef idx="0"/>
          <a:fillRef idx="0"/>
          <a:effectRef idx="0"/>
          <a:fontRef idx="minor"/>
        </p:style>
        <p:txBody>
          <a:bodyPr lIns="90000" rIns="90000" tIns="45000" bIns="45000" anchor="ctr">
            <a:normAutofit/>
          </a:bodyPr>
          <a:p>
            <a:pPr>
              <a:lnSpc>
                <a:spcPct val="130000"/>
              </a:lnSpc>
            </a:pPr>
            <a:r>
              <a:rPr b="0" lang="en-US" sz="2400" spc="-1" strike="noStrike">
                <a:solidFill>
                  <a:srgbClr val="808080"/>
                </a:solidFill>
                <a:latin typeface="微软雅黑"/>
                <a:ea typeface="微软雅黑"/>
              </a:rPr>
              <a:t>封装</a:t>
            </a:r>
            <a:endParaRPr b="0" lang="en-US" sz="2400" spc="-1" strike="noStrike">
              <a:latin typeface="Arial"/>
            </a:endParaRPr>
          </a:p>
        </p:txBody>
      </p:sp>
      <p:sp>
        <p:nvSpPr>
          <p:cNvPr id="213" name="CustomShape 33"/>
          <p:cNvSpPr/>
          <p:nvPr/>
        </p:nvSpPr>
        <p:spPr>
          <a:xfrm>
            <a:off x="925920" y="2343960"/>
            <a:ext cx="4342320" cy="1530720"/>
          </a:xfrm>
          <a:prstGeom prst="rect">
            <a:avLst/>
          </a:prstGeom>
          <a:noFill/>
          <a:ln w="9360">
            <a:noFill/>
          </a:ln>
        </p:spPr>
        <p:style>
          <a:lnRef idx="0"/>
          <a:fillRef idx="0"/>
          <a:effectRef idx="0"/>
          <a:fontRef idx="minor"/>
        </p:style>
        <p:txBody>
          <a:bodyPr lIns="68760" rIns="68760" tIns="34200" bIns="34200"/>
          <a:p>
            <a:pPr>
              <a:lnSpc>
                <a:spcPct val="100000"/>
              </a:lnSpc>
            </a:pPr>
            <a:r>
              <a:rPr b="0" lang="en-US" sz="2400" spc="-1" strike="noStrike">
                <a:solidFill>
                  <a:srgbClr val="000000"/>
                </a:solidFill>
                <a:latin typeface="黑体"/>
                <a:ea typeface="黑体"/>
              </a:rPr>
              <a:t>·</a:t>
            </a:r>
            <a:r>
              <a:rPr b="0" lang="en-US" sz="2400" spc="-1" strike="noStrike">
                <a:solidFill>
                  <a:srgbClr val="000000"/>
                </a:solidFill>
                <a:latin typeface="黑体"/>
                <a:ea typeface="黑体"/>
              </a:rPr>
              <a:t>隐藏对象的属性和实现细节</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黑体"/>
                <a:ea typeface="黑体"/>
              </a:rPr>
              <a:t>·</a:t>
            </a:r>
            <a:r>
              <a:rPr b="0" lang="en-US" sz="2400" spc="-1" strike="noStrike">
                <a:solidFill>
                  <a:srgbClr val="000000"/>
                </a:solidFill>
                <a:latin typeface="黑体"/>
                <a:ea typeface="黑体"/>
              </a:rPr>
              <a:t>仅对外提供公共访问方式</a:t>
            </a:r>
            <a:endParaRPr b="0" lang="en-US" sz="2400" spc="-1" strike="noStrike">
              <a:latin typeface="Arial"/>
            </a:endParaRPr>
          </a:p>
        </p:txBody>
      </p:sp>
      <p:sp>
        <p:nvSpPr>
          <p:cNvPr id="214" name="CustomShape 34"/>
          <p:cNvSpPr/>
          <p:nvPr/>
        </p:nvSpPr>
        <p:spPr>
          <a:xfrm>
            <a:off x="7197120" y="1164240"/>
            <a:ext cx="4342320" cy="433440"/>
          </a:xfrm>
          <a:prstGeom prst="rect">
            <a:avLst/>
          </a:prstGeom>
          <a:noFill/>
          <a:ln w="9360">
            <a:noFill/>
          </a:ln>
        </p:spPr>
        <p:style>
          <a:lnRef idx="0"/>
          <a:fillRef idx="0"/>
          <a:effectRef idx="0"/>
          <a:fontRef idx="minor"/>
        </p:style>
        <p:txBody>
          <a:bodyPr lIns="68760" rIns="68760" tIns="34200" bIns="34200"/>
          <a:p>
            <a:pPr>
              <a:lnSpc>
                <a:spcPct val="100000"/>
              </a:lnSpc>
            </a:pPr>
            <a:r>
              <a:rPr b="0" lang="en-US" sz="2400" spc="-1" strike="noStrike">
                <a:solidFill>
                  <a:srgbClr val="000000"/>
                </a:solidFill>
                <a:latin typeface="黑体"/>
                <a:ea typeface="黑体"/>
              </a:rPr>
              <a:t>优点</a:t>
            </a:r>
            <a:endParaRPr b="0" lang="en-US" sz="2400" spc="-1" strike="noStrike">
              <a:latin typeface="Arial"/>
            </a:endParaRPr>
          </a:p>
        </p:txBody>
      </p:sp>
    </p:spTree>
  </p:cSld>
  <p:transition spd="slow">
    <p:push dir="u"/>
  </p:transition>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2" presetSubtype="4">
                                  <p:stCondLst>
                                    <p:cond delay="0"/>
                                  </p:stCondLst>
                                  <p:childTnLst>
                                    <p:set>
                                      <p:cBhvr>
                                        <p:cTn id="112" dur="1" fill="hold">
                                          <p:stCondLst>
                                            <p:cond delay="0"/>
                                          </p:stCondLst>
                                        </p:cTn>
                                        <p:tgtEl>
                                          <p:spTgt spid="204"/>
                                        </p:tgtEl>
                                        <p:attrNameLst>
                                          <p:attrName>style.visibility</p:attrName>
                                        </p:attrNameLst>
                                      </p:cBhvr>
                                      <p:to>
                                        <p:strVal val="visible"/>
                                      </p:to>
                                    </p:set>
                                    <p:anim calcmode="lin" valueType="num">
                                      <p:cBhvr additive="repl">
                                        <p:cTn id="113" dur="500" fill="hold"/>
                                        <p:tgtEl>
                                          <p:spTgt spid="204"/>
                                        </p:tgtEl>
                                        <p:attrNameLst>
                                          <p:attrName>ppt_x</p:attrName>
                                        </p:attrNameLst>
                                      </p:cBhvr>
                                      <p:tavLst>
                                        <p:tav tm="0">
                                          <p:val>
                                            <p:strVal val="#ppt_x"/>
                                          </p:val>
                                        </p:tav>
                                        <p:tav tm="100000">
                                          <p:val>
                                            <p:strVal val="#ppt_x"/>
                                          </p:val>
                                        </p:tav>
                                      </p:tavLst>
                                    </p:anim>
                                    <p:anim calcmode="lin" valueType="num">
                                      <p:cBhvr additive="repl">
                                        <p:cTn id="114"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0">
                                  <p:stCondLst>
                                    <p:cond delay="0"/>
                                  </p:stCondLst>
                                  <p:childTnLst>
                                    <p:set>
                                      <p:cBhvr>
                                        <p:cTn id="118" dur="1" fill="hold">
                                          <p:stCondLst>
                                            <p:cond delay="0"/>
                                          </p:stCondLst>
                                        </p:cTn>
                                        <p:tgtEl>
                                          <p:spTgt spid="196"/>
                                        </p:tgtEl>
                                        <p:attrNameLst>
                                          <p:attrName>style.visibility</p:attrName>
                                        </p:attrNameLst>
                                      </p:cBhvr>
                                      <p:to>
                                        <p:strVal val="visible"/>
                                      </p:to>
                                    </p:set>
                                    <p:animEffect filter="fade" transition="in">
                                      <p:cBhvr additive="repl">
                                        <p:cTn id="119" dur="500"/>
                                        <p:tgtEl>
                                          <p:spTgt spid="196"/>
                                        </p:tgtEl>
                                      </p:cBhvr>
                                    </p:animEffec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0">
                                  <p:stCondLst>
                                    <p:cond delay="0"/>
                                  </p:stCondLst>
                                  <p:childTnLst>
                                    <p:set>
                                      <p:cBhvr>
                                        <p:cTn id="123" dur="1" fill="hold">
                                          <p:stCondLst>
                                            <p:cond delay="0"/>
                                          </p:stCondLst>
                                        </p:cTn>
                                        <p:tgtEl>
                                          <p:spTgt spid="187"/>
                                        </p:tgtEl>
                                        <p:attrNameLst>
                                          <p:attrName>style.visibility</p:attrName>
                                        </p:attrNameLst>
                                      </p:cBhvr>
                                      <p:to>
                                        <p:strVal val="visible"/>
                                      </p:to>
                                    </p:set>
                                    <p:animEffect filter="fade" transition="in">
                                      <p:cBhvr additive="repl">
                                        <p:cTn id="124" dur="500"/>
                                        <p:tgtEl>
                                          <p:spTgt spid="187"/>
                                        </p:tgtEl>
                                      </p:cBhvr>
                                    </p:animEffec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0">
                                  <p:stCondLst>
                                    <p:cond delay="0"/>
                                  </p:stCondLst>
                                  <p:childTnLst>
                                    <p:set>
                                      <p:cBhvr>
                                        <p:cTn id="128" dur="1" fill="hold">
                                          <p:stCondLst>
                                            <p:cond delay="0"/>
                                          </p:stCondLst>
                                        </p:cTn>
                                        <p:tgtEl>
                                          <p:spTgt spid="190"/>
                                        </p:tgtEl>
                                        <p:attrNameLst>
                                          <p:attrName>style.visibility</p:attrName>
                                        </p:attrNameLst>
                                      </p:cBhvr>
                                      <p:to>
                                        <p:strVal val="visible"/>
                                      </p:to>
                                    </p:set>
                                    <p:animEffect filter="fade" transition="in">
                                      <p:cBhvr additive="repl">
                                        <p:cTn id="129" dur="500"/>
                                        <p:tgtEl>
                                          <p:spTgt spid="190"/>
                                        </p:tgtEl>
                                      </p:cBhvr>
                                    </p:animEffec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0">
                                  <p:stCondLst>
                                    <p:cond delay="0"/>
                                  </p:stCondLst>
                                  <p:childTnLst>
                                    <p:set>
                                      <p:cBhvr>
                                        <p:cTn id="133" dur="1" fill="hold">
                                          <p:stCondLst>
                                            <p:cond delay="0"/>
                                          </p:stCondLst>
                                        </p:cTn>
                                        <p:tgtEl>
                                          <p:spTgt spid="181"/>
                                        </p:tgtEl>
                                        <p:attrNameLst>
                                          <p:attrName>style.visibility</p:attrName>
                                        </p:attrNameLst>
                                      </p:cBhvr>
                                      <p:to>
                                        <p:strVal val="visible"/>
                                      </p:to>
                                    </p:set>
                                    <p:animEffect filter="fade" transition="in">
                                      <p:cBhvr additive="repl">
                                        <p:cTn id="134" dur="500"/>
                                        <p:tgtEl>
                                          <p:spTgt spid="181"/>
                                        </p:tgtEl>
                                      </p:cBhvr>
                                    </p:animEffec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2" presetSubtype="4">
                                  <p:stCondLst>
                                    <p:cond delay="0"/>
                                  </p:stCondLst>
                                  <p:childTnLst>
                                    <p:set>
                                      <p:cBhvr>
                                        <p:cTn id="138" dur="1" fill="hold">
                                          <p:stCondLst>
                                            <p:cond delay="0"/>
                                          </p:stCondLst>
                                        </p:cTn>
                                        <p:tgtEl>
                                          <p:spTgt spid="209"/>
                                        </p:tgtEl>
                                        <p:attrNameLst>
                                          <p:attrName>style.visibility</p:attrName>
                                        </p:attrNameLst>
                                      </p:cBhvr>
                                      <p:to>
                                        <p:strVal val="visible"/>
                                      </p:to>
                                    </p:set>
                                    <p:anim calcmode="lin" valueType="num">
                                      <p:cBhvr additive="repl">
                                        <p:cTn id="139" dur="500" fill="hold"/>
                                        <p:tgtEl>
                                          <p:spTgt spid="209"/>
                                        </p:tgtEl>
                                        <p:attrNameLst>
                                          <p:attrName>ppt_x</p:attrName>
                                        </p:attrNameLst>
                                      </p:cBhvr>
                                      <p:tavLst>
                                        <p:tav tm="0">
                                          <p:val>
                                            <p:strVal val="#ppt_x"/>
                                          </p:val>
                                        </p:tav>
                                        <p:tav tm="100000">
                                          <p:val>
                                            <p:strVal val="#ppt_x"/>
                                          </p:val>
                                        </p:tav>
                                      </p:tavLst>
                                    </p:anim>
                                    <p:anim calcmode="lin" valueType="num">
                                      <p:cBhvr additive="repl">
                                        <p:cTn id="140"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5" name="Group 1"/>
          <p:cNvGrpSpPr/>
          <p:nvPr/>
        </p:nvGrpSpPr>
        <p:grpSpPr>
          <a:xfrm>
            <a:off x="5400720" y="1983600"/>
            <a:ext cx="5501880" cy="743040"/>
            <a:chOff x="5400720" y="1983600"/>
            <a:chExt cx="5501880" cy="743040"/>
          </a:xfrm>
        </p:grpSpPr>
        <p:sp>
          <p:nvSpPr>
            <p:cNvPr id="216" name="CustomShape 2"/>
            <p:cNvSpPr/>
            <p:nvPr/>
          </p:nvSpPr>
          <p:spPr>
            <a:xfrm>
              <a:off x="5400720" y="1983600"/>
              <a:ext cx="1110240" cy="743040"/>
            </a:xfrm>
            <a:prstGeom prst="ellipse">
              <a:avLst/>
            </a:prstGeom>
            <a:solidFill>
              <a:schemeClr val="tx1">
                <a:lumMod val="75000"/>
                <a:lumOff val="25000"/>
              </a:schemeClr>
            </a:solidFill>
            <a:ln w="9360">
              <a:noFill/>
            </a:ln>
          </p:spPr>
          <p:style>
            <a:lnRef idx="0"/>
            <a:fillRef idx="0"/>
            <a:effectRef idx="0"/>
            <a:fontRef idx="minor"/>
          </p:style>
        </p:sp>
        <p:sp>
          <p:nvSpPr>
            <p:cNvPr id="217" name="CustomShape 3"/>
            <p:cNvSpPr/>
            <p:nvPr/>
          </p:nvSpPr>
          <p:spPr>
            <a:xfrm>
              <a:off x="9540360" y="1983600"/>
              <a:ext cx="1362240" cy="743040"/>
            </a:xfrm>
            <a:prstGeom prst="ellipse">
              <a:avLst/>
            </a:prstGeom>
            <a:solidFill>
              <a:schemeClr val="tx1">
                <a:lumMod val="75000"/>
                <a:lumOff val="25000"/>
              </a:schemeClr>
            </a:solidFill>
            <a:ln w="9360">
              <a:noFill/>
            </a:ln>
          </p:spPr>
          <p:style>
            <a:lnRef idx="0"/>
            <a:fillRef idx="0"/>
            <a:effectRef idx="0"/>
            <a:fontRef idx="minor"/>
          </p:style>
        </p:sp>
      </p:grpSp>
      <p:sp>
        <p:nvSpPr>
          <p:cNvPr id="218" name="CustomShape 4"/>
          <p:cNvSpPr/>
          <p:nvPr/>
        </p:nvSpPr>
        <p:spPr>
          <a:xfrm>
            <a:off x="7412040" y="3917520"/>
            <a:ext cx="1356480" cy="1085760"/>
          </a:xfrm>
          <a:prstGeom prst="ellipse">
            <a:avLst/>
          </a:prstGeom>
          <a:solidFill>
            <a:schemeClr val="tx1">
              <a:lumMod val="75000"/>
              <a:lumOff val="25000"/>
            </a:schemeClr>
          </a:solidFill>
          <a:ln w="9360">
            <a:noFill/>
          </a:ln>
        </p:spPr>
        <p:style>
          <a:lnRef idx="0"/>
          <a:fillRef idx="0"/>
          <a:effectRef idx="0"/>
          <a:fontRef idx="minor"/>
        </p:style>
      </p:sp>
      <p:sp>
        <p:nvSpPr>
          <p:cNvPr id="219" name="CustomShape 5"/>
          <p:cNvSpPr/>
          <p:nvPr/>
        </p:nvSpPr>
        <p:spPr>
          <a:xfrm>
            <a:off x="7543800" y="4276080"/>
            <a:ext cx="13975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数据模型</a:t>
            </a:r>
            <a:endParaRPr b="0" lang="en-US" sz="1800" spc="-1" strike="noStrike">
              <a:latin typeface="Arial"/>
            </a:endParaRPr>
          </a:p>
        </p:txBody>
      </p:sp>
      <p:sp>
        <p:nvSpPr>
          <p:cNvPr id="220" name="CustomShape 6"/>
          <p:cNvSpPr/>
          <p:nvPr/>
        </p:nvSpPr>
        <p:spPr>
          <a:xfrm>
            <a:off x="275040" y="2078280"/>
            <a:ext cx="4204080" cy="2648160"/>
          </a:xfrm>
          <a:prstGeom prst="rect">
            <a:avLst/>
          </a:prstGeom>
          <a:noFill/>
          <a:ln>
            <a:noFill/>
          </a:ln>
        </p:spPr>
        <p:style>
          <a:lnRef idx="0"/>
          <a:fillRef idx="0"/>
          <a:effectRef idx="0"/>
          <a:fontRef idx="minor"/>
        </p:style>
        <p:txBody>
          <a:bodyPr lIns="90000" rIns="90000" tIns="45000" bIns="45000"/>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封装在于明确区分内外</a:t>
            </a:r>
            <a:endParaRPr b="0" lang="en-US" sz="2800" spc="-1" strike="noStrike">
              <a:latin typeface="Arial"/>
            </a:endParaRPr>
          </a:p>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使得类实现者可以修改封装内的东西而不影响外部调用者的代码</a:t>
            </a:r>
            <a:endParaRPr b="0" lang="en-US" sz="2800" spc="-1" strike="noStrike">
              <a:latin typeface="Arial"/>
            </a:endParaRPr>
          </a:p>
        </p:txBody>
      </p:sp>
      <p:sp>
        <p:nvSpPr>
          <p:cNvPr id="221" name="CustomShape 7"/>
          <p:cNvSpPr/>
          <p:nvPr/>
        </p:nvSpPr>
        <p:spPr>
          <a:xfrm>
            <a:off x="9698040" y="2139840"/>
            <a:ext cx="13975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处理数据</a:t>
            </a:r>
            <a:endParaRPr b="0" lang="en-US" sz="1800" spc="-1" strike="noStrike">
              <a:latin typeface="Arial"/>
            </a:endParaRPr>
          </a:p>
        </p:txBody>
      </p:sp>
      <p:sp>
        <p:nvSpPr>
          <p:cNvPr id="222" name="CustomShape 8"/>
          <p:cNvSpPr/>
          <p:nvPr/>
        </p:nvSpPr>
        <p:spPr>
          <a:xfrm>
            <a:off x="5400720" y="2171160"/>
            <a:ext cx="13975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获取数据</a:t>
            </a:r>
            <a:endParaRPr b="0" lang="en-US" sz="1800" spc="-1" strike="noStrike">
              <a:latin typeface="Arial"/>
            </a:endParaRPr>
          </a:p>
        </p:txBody>
      </p:sp>
      <p:sp>
        <p:nvSpPr>
          <p:cNvPr id="223" name="Line 9"/>
          <p:cNvSpPr/>
          <p:nvPr/>
        </p:nvSpPr>
        <p:spPr>
          <a:xfrm>
            <a:off x="6799320" y="2355480"/>
            <a:ext cx="2425680" cy="360"/>
          </a:xfrm>
          <a:prstGeom prst="line">
            <a:avLst/>
          </a:prstGeom>
          <a:ln w="57240">
            <a:round/>
          </a:ln>
        </p:spPr>
        <p:style>
          <a:lnRef idx="1">
            <a:schemeClr val="dk1"/>
          </a:lnRef>
          <a:fillRef idx="0">
            <a:schemeClr val="dk1"/>
          </a:fillRef>
          <a:effectRef idx="0">
            <a:schemeClr val="dk1"/>
          </a:effectRef>
          <a:fontRef idx="minor"/>
        </p:style>
      </p:sp>
      <p:sp>
        <p:nvSpPr>
          <p:cNvPr id="224" name="Line 10"/>
          <p:cNvSpPr/>
          <p:nvPr/>
        </p:nvSpPr>
        <p:spPr>
          <a:xfrm>
            <a:off x="6217920" y="2834640"/>
            <a:ext cx="1097280" cy="1218960"/>
          </a:xfrm>
          <a:prstGeom prst="line">
            <a:avLst/>
          </a:prstGeom>
          <a:ln w="57240">
            <a:round/>
          </a:ln>
        </p:spPr>
        <p:style>
          <a:lnRef idx="1">
            <a:schemeClr val="dk1"/>
          </a:lnRef>
          <a:fillRef idx="0">
            <a:schemeClr val="dk1"/>
          </a:fillRef>
          <a:effectRef idx="0">
            <a:schemeClr val="dk1"/>
          </a:effectRef>
          <a:fontRef idx="minor"/>
        </p:style>
      </p:sp>
      <p:sp>
        <p:nvSpPr>
          <p:cNvPr id="225" name="Line 11"/>
          <p:cNvSpPr/>
          <p:nvPr/>
        </p:nvSpPr>
        <p:spPr>
          <a:xfrm flipH="1">
            <a:off x="8859240" y="2890800"/>
            <a:ext cx="1026360" cy="1026360"/>
          </a:xfrm>
          <a:prstGeom prst="line">
            <a:avLst/>
          </a:prstGeom>
          <a:ln w="57240">
            <a:round/>
          </a:ln>
        </p:spPr>
        <p:style>
          <a:lnRef idx="1">
            <a:schemeClr val="dk1"/>
          </a:lnRef>
          <a:fillRef idx="0">
            <a:schemeClr val="dk1"/>
          </a:fillRef>
          <a:effectRef idx="0">
            <a:schemeClr val="dk1"/>
          </a:effectRef>
          <a:fontRef idx="minor"/>
        </p:style>
      </p:sp>
      <p:sp>
        <p:nvSpPr>
          <p:cNvPr id="226" name="CustomShape 12"/>
          <p:cNvSpPr/>
          <p:nvPr/>
        </p:nvSpPr>
        <p:spPr>
          <a:xfrm>
            <a:off x="7381800" y="1301400"/>
            <a:ext cx="184176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MVC</a:t>
            </a:r>
            <a:r>
              <a:rPr b="0" lang="en-US" sz="1800" spc="-1" strike="noStrike">
                <a:solidFill>
                  <a:srgbClr val="000000"/>
                </a:solidFill>
                <a:latin typeface="黑体"/>
                <a:ea typeface="黑体"/>
              </a:rPr>
              <a:t>设计模式</a:t>
            </a:r>
            <a:endParaRPr b="0" lang="en-US" sz="1800" spc="-1" strike="noStrike">
              <a:latin typeface="Arial"/>
            </a:endParaRPr>
          </a:p>
        </p:txBody>
      </p:sp>
    </p:spTree>
  </p:cSld>
  <p:transition spd="med">
    <p:fade/>
  </p:transition>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mph" presetID="26">
                                  <p:stCondLst>
                                    <p:cond delay="0"/>
                                  </p:stCondLst>
                                  <p:childTnLst>
                                    <p:animEffect filter="fade" transition="out">
                                      <p:cBhvr additive="repl">
                                        <p:cTn id="146" dur="500"/>
                                        <p:tgtEl>
                                          <p:spTgt spid="21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7" name="Group 1"/>
          <p:cNvGrpSpPr/>
          <p:nvPr/>
        </p:nvGrpSpPr>
        <p:grpSpPr>
          <a:xfrm>
            <a:off x="4812480" y="1506240"/>
            <a:ext cx="6502320" cy="756000"/>
            <a:chOff x="4812480" y="1506240"/>
            <a:chExt cx="6502320" cy="756000"/>
          </a:xfrm>
        </p:grpSpPr>
        <p:sp>
          <p:nvSpPr>
            <p:cNvPr id="228" name="CustomShape 2"/>
            <p:cNvSpPr/>
            <p:nvPr/>
          </p:nvSpPr>
          <p:spPr>
            <a:xfrm>
              <a:off x="7692120" y="1506240"/>
              <a:ext cx="743040" cy="743040"/>
            </a:xfrm>
            <a:prstGeom prst="ellipse">
              <a:avLst/>
            </a:prstGeom>
            <a:solidFill>
              <a:schemeClr val="tx1">
                <a:lumMod val="75000"/>
                <a:lumOff val="25000"/>
              </a:schemeClr>
            </a:solidFill>
            <a:ln w="9360">
              <a:noFill/>
            </a:ln>
          </p:spPr>
          <p:style>
            <a:lnRef idx="0"/>
            <a:fillRef idx="0"/>
            <a:effectRef idx="0"/>
            <a:fontRef idx="minor"/>
          </p:style>
        </p:sp>
        <p:sp>
          <p:nvSpPr>
            <p:cNvPr id="229" name="CustomShape 3"/>
            <p:cNvSpPr/>
            <p:nvPr/>
          </p:nvSpPr>
          <p:spPr>
            <a:xfrm>
              <a:off x="6293160" y="1506240"/>
              <a:ext cx="743040" cy="743040"/>
            </a:xfrm>
            <a:prstGeom prst="ellipse">
              <a:avLst/>
            </a:prstGeom>
            <a:solidFill>
              <a:schemeClr val="tx1">
                <a:lumMod val="75000"/>
                <a:lumOff val="25000"/>
              </a:schemeClr>
            </a:solidFill>
            <a:ln w="9360">
              <a:noFill/>
            </a:ln>
          </p:spPr>
          <p:style>
            <a:lnRef idx="0"/>
            <a:fillRef idx="0"/>
            <a:effectRef idx="0"/>
            <a:fontRef idx="minor"/>
          </p:style>
        </p:sp>
        <p:sp>
          <p:nvSpPr>
            <p:cNvPr id="230" name="CustomShape 4"/>
            <p:cNvSpPr/>
            <p:nvPr/>
          </p:nvSpPr>
          <p:spPr>
            <a:xfrm>
              <a:off x="10571760" y="1519200"/>
              <a:ext cx="743040" cy="743040"/>
            </a:xfrm>
            <a:prstGeom prst="ellipse">
              <a:avLst/>
            </a:prstGeom>
            <a:solidFill>
              <a:schemeClr val="tx1">
                <a:lumMod val="75000"/>
                <a:lumOff val="25000"/>
              </a:schemeClr>
            </a:solidFill>
            <a:ln w="9360">
              <a:noFill/>
            </a:ln>
          </p:spPr>
          <p:style>
            <a:lnRef idx="0"/>
            <a:fillRef idx="0"/>
            <a:effectRef idx="0"/>
            <a:fontRef idx="minor"/>
          </p:style>
        </p:sp>
        <p:sp>
          <p:nvSpPr>
            <p:cNvPr id="231" name="CustomShape 5"/>
            <p:cNvSpPr/>
            <p:nvPr/>
          </p:nvSpPr>
          <p:spPr>
            <a:xfrm>
              <a:off x="4812480" y="1518120"/>
              <a:ext cx="743040" cy="743040"/>
            </a:xfrm>
            <a:prstGeom prst="ellipse">
              <a:avLst/>
            </a:prstGeom>
            <a:solidFill>
              <a:schemeClr val="tx1">
                <a:lumMod val="75000"/>
                <a:lumOff val="25000"/>
              </a:schemeClr>
            </a:solidFill>
            <a:ln w="9360">
              <a:noFill/>
            </a:ln>
          </p:spPr>
          <p:style>
            <a:lnRef idx="0"/>
            <a:fillRef idx="0"/>
            <a:effectRef idx="0"/>
            <a:fontRef idx="minor"/>
          </p:style>
        </p:sp>
        <p:sp>
          <p:nvSpPr>
            <p:cNvPr id="232" name="CustomShape 6"/>
            <p:cNvSpPr/>
            <p:nvPr/>
          </p:nvSpPr>
          <p:spPr>
            <a:xfrm>
              <a:off x="9091080" y="1506240"/>
              <a:ext cx="743040" cy="743040"/>
            </a:xfrm>
            <a:prstGeom prst="ellipse">
              <a:avLst/>
            </a:prstGeom>
            <a:solidFill>
              <a:schemeClr val="tx1">
                <a:lumMod val="75000"/>
                <a:lumOff val="25000"/>
              </a:schemeClr>
            </a:solidFill>
            <a:ln w="9360">
              <a:noFill/>
            </a:ln>
          </p:spPr>
          <p:style>
            <a:lnRef idx="0"/>
            <a:fillRef idx="0"/>
            <a:effectRef idx="0"/>
            <a:fontRef idx="minor"/>
          </p:style>
        </p:sp>
      </p:grpSp>
      <p:sp>
        <p:nvSpPr>
          <p:cNvPr id="233" name="CustomShape 7"/>
          <p:cNvSpPr/>
          <p:nvPr/>
        </p:nvSpPr>
        <p:spPr>
          <a:xfrm>
            <a:off x="7385400" y="3917520"/>
            <a:ext cx="1356480" cy="1085760"/>
          </a:xfrm>
          <a:prstGeom prst="ellipse">
            <a:avLst/>
          </a:prstGeom>
          <a:solidFill>
            <a:schemeClr val="tx1">
              <a:lumMod val="75000"/>
              <a:lumOff val="25000"/>
            </a:schemeClr>
          </a:solidFill>
          <a:ln w="9360">
            <a:noFill/>
          </a:ln>
        </p:spPr>
        <p:style>
          <a:lnRef idx="0"/>
          <a:fillRef idx="0"/>
          <a:effectRef idx="0"/>
          <a:fontRef idx="minor"/>
        </p:style>
      </p:sp>
      <p:sp>
        <p:nvSpPr>
          <p:cNvPr id="234" name="CustomShape 8"/>
          <p:cNvSpPr/>
          <p:nvPr/>
        </p:nvSpPr>
        <p:spPr>
          <a:xfrm>
            <a:off x="4853520" y="1693800"/>
            <a:ext cx="743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添加</a:t>
            </a:r>
            <a:endParaRPr b="0" lang="en-US" sz="1800" spc="-1" strike="noStrike">
              <a:latin typeface="Arial"/>
            </a:endParaRPr>
          </a:p>
        </p:txBody>
      </p:sp>
      <p:sp>
        <p:nvSpPr>
          <p:cNvPr id="235" name="CustomShape 9"/>
          <p:cNvSpPr/>
          <p:nvPr/>
        </p:nvSpPr>
        <p:spPr>
          <a:xfrm>
            <a:off x="7543800" y="4276080"/>
            <a:ext cx="13975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数据成员</a:t>
            </a:r>
            <a:endParaRPr b="0" lang="en-US" sz="1800" spc="-1" strike="noStrike">
              <a:latin typeface="Arial"/>
            </a:endParaRPr>
          </a:p>
        </p:txBody>
      </p:sp>
      <p:sp>
        <p:nvSpPr>
          <p:cNvPr id="236" name="CustomShape 10"/>
          <p:cNvSpPr/>
          <p:nvPr/>
        </p:nvSpPr>
        <p:spPr>
          <a:xfrm>
            <a:off x="9156960" y="1693800"/>
            <a:ext cx="743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修改</a:t>
            </a:r>
            <a:endParaRPr b="0" lang="en-US" sz="1800" spc="-1" strike="noStrike">
              <a:latin typeface="Arial"/>
            </a:endParaRPr>
          </a:p>
        </p:txBody>
      </p:sp>
      <p:sp>
        <p:nvSpPr>
          <p:cNvPr id="237" name="CustomShape 11"/>
          <p:cNvSpPr/>
          <p:nvPr/>
        </p:nvSpPr>
        <p:spPr>
          <a:xfrm>
            <a:off x="10637640" y="1670040"/>
            <a:ext cx="743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排序</a:t>
            </a:r>
            <a:endParaRPr b="0" lang="en-US" sz="1800" spc="-1" strike="noStrike">
              <a:latin typeface="Arial"/>
            </a:endParaRPr>
          </a:p>
        </p:txBody>
      </p:sp>
      <p:sp>
        <p:nvSpPr>
          <p:cNvPr id="238" name="CustomShape 12"/>
          <p:cNvSpPr/>
          <p:nvPr/>
        </p:nvSpPr>
        <p:spPr>
          <a:xfrm>
            <a:off x="6334200" y="1677600"/>
            <a:ext cx="743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显示</a:t>
            </a:r>
            <a:endParaRPr b="0" lang="en-US" sz="1800" spc="-1" strike="noStrike">
              <a:latin typeface="Arial"/>
            </a:endParaRPr>
          </a:p>
        </p:txBody>
      </p:sp>
      <p:sp>
        <p:nvSpPr>
          <p:cNvPr id="239" name="CustomShape 13"/>
          <p:cNvSpPr/>
          <p:nvPr/>
        </p:nvSpPr>
        <p:spPr>
          <a:xfrm>
            <a:off x="7758000" y="1677600"/>
            <a:ext cx="743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删除</a:t>
            </a:r>
            <a:endParaRPr b="0" lang="en-US" sz="1800" spc="-1" strike="noStrike">
              <a:latin typeface="Arial"/>
            </a:endParaRPr>
          </a:p>
        </p:txBody>
      </p:sp>
      <p:sp>
        <p:nvSpPr>
          <p:cNvPr id="240" name="CustomShape 14"/>
          <p:cNvSpPr/>
          <p:nvPr/>
        </p:nvSpPr>
        <p:spPr>
          <a:xfrm>
            <a:off x="526320" y="1693800"/>
            <a:ext cx="3753720" cy="328788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外部使用用者只知道一个接口</a:t>
            </a: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函数</a:t>
            </a:r>
            <a:r>
              <a:rPr b="0" lang="en-US" sz="2800" spc="-1" strike="noStrike">
                <a:solidFill>
                  <a:srgbClr val="000000"/>
                </a:solidFill>
                <a:latin typeface="黑体"/>
                <a:ea typeface="黑体"/>
              </a:rPr>
              <a:t>)</a:t>
            </a:r>
            <a:endParaRPr b="0" lang="en-US" sz="2800" spc="-1" strike="noStrike">
              <a:latin typeface="Arial"/>
            </a:endParaRPr>
          </a:p>
          <a:p>
            <a:pPr algn="just">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只要接口（函数）名、参数不变，使用者的代码永远无需改变</a:t>
            </a:r>
            <a:endParaRPr b="0" lang="en-US" sz="2800" spc="-1" strike="noStrike">
              <a:latin typeface="Arial"/>
            </a:endParaRPr>
          </a:p>
        </p:txBody>
      </p:sp>
      <p:sp>
        <p:nvSpPr>
          <p:cNvPr id="241" name="CustomShape 15"/>
          <p:cNvSpPr/>
          <p:nvPr/>
        </p:nvSpPr>
        <p:spPr>
          <a:xfrm>
            <a:off x="11570040" y="1670040"/>
            <a:ext cx="9637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t>
            </a:r>
            <a:endParaRPr b="0" lang="en-US" sz="1800" spc="-1" strike="noStrike">
              <a:latin typeface="Arial"/>
            </a:endParaRPr>
          </a:p>
        </p:txBody>
      </p:sp>
      <p:sp>
        <p:nvSpPr>
          <p:cNvPr id="242" name="Line 16"/>
          <p:cNvSpPr/>
          <p:nvPr/>
        </p:nvSpPr>
        <p:spPr>
          <a:xfrm>
            <a:off x="5556600" y="2367000"/>
            <a:ext cx="1717920" cy="1757880"/>
          </a:xfrm>
          <a:prstGeom prst="line">
            <a:avLst/>
          </a:prstGeom>
          <a:ln>
            <a:round/>
          </a:ln>
        </p:spPr>
        <p:style>
          <a:lnRef idx="1">
            <a:schemeClr val="dk1"/>
          </a:lnRef>
          <a:fillRef idx="0">
            <a:schemeClr val="dk1"/>
          </a:fillRef>
          <a:effectRef idx="0">
            <a:schemeClr val="dk1"/>
          </a:effectRef>
          <a:fontRef idx="minor"/>
        </p:style>
      </p:sp>
      <p:sp>
        <p:nvSpPr>
          <p:cNvPr id="243" name="Line 17"/>
          <p:cNvSpPr/>
          <p:nvPr/>
        </p:nvSpPr>
        <p:spPr>
          <a:xfrm>
            <a:off x="6918840" y="2421720"/>
            <a:ext cx="838800" cy="1418760"/>
          </a:xfrm>
          <a:prstGeom prst="line">
            <a:avLst/>
          </a:prstGeom>
          <a:ln>
            <a:round/>
          </a:ln>
        </p:spPr>
        <p:style>
          <a:lnRef idx="1">
            <a:schemeClr val="dk1"/>
          </a:lnRef>
          <a:fillRef idx="0">
            <a:schemeClr val="dk1"/>
          </a:fillRef>
          <a:effectRef idx="0">
            <a:schemeClr val="dk1"/>
          </a:effectRef>
          <a:fontRef idx="minor"/>
        </p:style>
      </p:sp>
      <p:sp>
        <p:nvSpPr>
          <p:cNvPr id="244" name="Line 18"/>
          <p:cNvSpPr/>
          <p:nvPr/>
        </p:nvSpPr>
        <p:spPr>
          <a:xfrm>
            <a:off x="8129880" y="2374560"/>
            <a:ext cx="360" cy="1365480"/>
          </a:xfrm>
          <a:prstGeom prst="line">
            <a:avLst/>
          </a:prstGeom>
          <a:ln>
            <a:round/>
          </a:ln>
        </p:spPr>
        <p:style>
          <a:lnRef idx="1">
            <a:schemeClr val="dk1"/>
          </a:lnRef>
          <a:fillRef idx="0">
            <a:schemeClr val="dk1"/>
          </a:fillRef>
          <a:effectRef idx="0">
            <a:schemeClr val="dk1"/>
          </a:effectRef>
          <a:fontRef idx="minor"/>
        </p:style>
      </p:sp>
      <p:sp>
        <p:nvSpPr>
          <p:cNvPr id="245" name="Line 19"/>
          <p:cNvSpPr/>
          <p:nvPr/>
        </p:nvSpPr>
        <p:spPr>
          <a:xfrm flipH="1">
            <a:off x="8584920" y="2367000"/>
            <a:ext cx="878040" cy="1550160"/>
          </a:xfrm>
          <a:prstGeom prst="line">
            <a:avLst/>
          </a:prstGeom>
          <a:ln>
            <a:round/>
          </a:ln>
        </p:spPr>
        <p:style>
          <a:lnRef idx="1">
            <a:schemeClr val="dk1"/>
          </a:lnRef>
          <a:fillRef idx="0">
            <a:schemeClr val="dk1"/>
          </a:fillRef>
          <a:effectRef idx="0">
            <a:schemeClr val="dk1"/>
          </a:effectRef>
          <a:fontRef idx="minor"/>
        </p:style>
      </p:sp>
      <p:sp>
        <p:nvSpPr>
          <p:cNvPr id="246" name="Line 20"/>
          <p:cNvSpPr/>
          <p:nvPr/>
        </p:nvSpPr>
        <p:spPr>
          <a:xfrm flipH="1">
            <a:off x="8853840" y="2374560"/>
            <a:ext cx="1985760" cy="1750320"/>
          </a:xfrm>
          <a:prstGeom prst="line">
            <a:avLst/>
          </a:prstGeom>
          <a:ln>
            <a:round/>
          </a:ln>
        </p:spPr>
        <p:style>
          <a:lnRef idx="1">
            <a:schemeClr val="dk1"/>
          </a:lnRef>
          <a:fillRef idx="0">
            <a:schemeClr val="dk1"/>
          </a:fillRef>
          <a:effectRef idx="0">
            <a:schemeClr val="dk1"/>
          </a:effectRef>
          <a:fontRef idx="minor"/>
        </p:style>
      </p:sp>
    </p:spTree>
  </p:cSld>
  <p:transition spd="med">
    <p:fade/>
  </p:transition>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mph" presetID="26">
                                  <p:stCondLst>
                                    <p:cond delay="0"/>
                                  </p:stCondLst>
                                  <p:childTnLst>
                                    <p:animEffect filter="fade" transition="out">
                                      <p:cBhvr additive="repl">
                                        <p:cTn id="152" dur="500"/>
                                        <p:tgtEl>
                                          <p:spTgt spid="2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7" name="Group 1"/>
          <p:cNvGrpSpPr/>
          <p:nvPr/>
        </p:nvGrpSpPr>
        <p:grpSpPr>
          <a:xfrm>
            <a:off x="4726800" y="1703160"/>
            <a:ext cx="5393880" cy="1996560"/>
            <a:chOff x="4726800" y="1703160"/>
            <a:chExt cx="5393880" cy="1996560"/>
          </a:xfrm>
        </p:grpSpPr>
        <p:sp>
          <p:nvSpPr>
            <p:cNvPr id="248" name="CustomShape 2"/>
            <p:cNvSpPr/>
            <p:nvPr/>
          </p:nvSpPr>
          <p:spPr>
            <a:xfrm>
              <a:off x="4726800" y="1703160"/>
              <a:ext cx="1959120" cy="1996560"/>
            </a:xfrm>
            <a:prstGeom prst="ellipse">
              <a:avLst/>
            </a:prstGeom>
            <a:solidFill>
              <a:schemeClr val="tx1">
                <a:lumMod val="75000"/>
                <a:lumOff val="25000"/>
              </a:schemeClr>
            </a:solidFill>
            <a:ln w="9360">
              <a:noFill/>
            </a:ln>
          </p:spPr>
          <p:style>
            <a:lnRef idx="0"/>
            <a:fillRef idx="0"/>
            <a:effectRef idx="0"/>
            <a:fontRef idx="minor"/>
          </p:style>
        </p:sp>
        <p:sp>
          <p:nvSpPr>
            <p:cNvPr id="249" name="CustomShape 3"/>
            <p:cNvSpPr/>
            <p:nvPr/>
          </p:nvSpPr>
          <p:spPr>
            <a:xfrm>
              <a:off x="8372520" y="1979280"/>
              <a:ext cx="1748160" cy="1443600"/>
            </a:xfrm>
            <a:prstGeom prst="ellipse">
              <a:avLst/>
            </a:prstGeom>
            <a:solidFill>
              <a:schemeClr val="tx1">
                <a:lumMod val="75000"/>
                <a:lumOff val="25000"/>
              </a:schemeClr>
            </a:solidFill>
            <a:ln w="9360">
              <a:noFill/>
            </a:ln>
          </p:spPr>
          <p:style>
            <a:lnRef idx="0"/>
            <a:fillRef idx="0"/>
            <a:effectRef idx="0"/>
            <a:fontRef idx="minor"/>
          </p:style>
        </p:sp>
      </p:grpSp>
      <p:sp>
        <p:nvSpPr>
          <p:cNvPr id="250" name="CustomShape 4"/>
          <p:cNvSpPr/>
          <p:nvPr/>
        </p:nvSpPr>
        <p:spPr>
          <a:xfrm>
            <a:off x="1441800" y="1917720"/>
            <a:ext cx="1647360" cy="1635480"/>
          </a:xfrm>
          <a:prstGeom prst="ellipse">
            <a:avLst/>
          </a:prstGeom>
          <a:solidFill>
            <a:schemeClr val="tx1">
              <a:lumMod val="75000"/>
              <a:lumOff val="25000"/>
            </a:schemeClr>
          </a:solidFill>
          <a:ln w="9360">
            <a:noFill/>
          </a:ln>
        </p:spPr>
        <p:style>
          <a:lnRef idx="0"/>
          <a:fillRef idx="0"/>
          <a:effectRef idx="0"/>
          <a:fontRef idx="minor"/>
        </p:style>
      </p:sp>
      <p:sp>
        <p:nvSpPr>
          <p:cNvPr id="251" name="CustomShape 5"/>
          <p:cNvSpPr/>
          <p:nvPr/>
        </p:nvSpPr>
        <p:spPr>
          <a:xfrm>
            <a:off x="1480680" y="2361600"/>
            <a:ext cx="17348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   </a:t>
            </a:r>
            <a:r>
              <a:rPr b="0" lang="en-US" sz="1800" spc="-1" strike="noStrike">
                <a:solidFill>
                  <a:srgbClr val="ffffff"/>
                </a:solidFill>
                <a:latin typeface="黑体"/>
                <a:ea typeface="黑体"/>
              </a:rPr>
              <a:t>XX</a:t>
            </a:r>
            <a:r>
              <a:rPr b="0" lang="en-US" sz="1800" spc="-1" strike="noStrike">
                <a:solidFill>
                  <a:srgbClr val="ffffff"/>
                </a:solidFill>
                <a:latin typeface="黑体"/>
                <a:ea typeface="黑体"/>
              </a:rPr>
              <a:t>联盟</a:t>
            </a:r>
            <a:endParaRPr b="0" lang="en-US" sz="1800" spc="-1" strike="noStrike">
              <a:latin typeface="Arial"/>
            </a:endParaRPr>
          </a:p>
          <a:p>
            <a:pPr>
              <a:lnSpc>
                <a:spcPct val="100000"/>
              </a:lnSpc>
            </a:pPr>
            <a:r>
              <a:rPr b="0" lang="en-US" sz="1800" spc="-1" strike="noStrike">
                <a:solidFill>
                  <a:srgbClr val="ffffff"/>
                </a:solidFill>
                <a:latin typeface="黑体"/>
                <a:ea typeface="黑体"/>
              </a:rPr>
              <a:t>耻辱黑铁段位</a:t>
            </a:r>
            <a:endParaRPr b="0" lang="en-US" sz="1800" spc="-1" strike="noStrike">
              <a:latin typeface="Arial"/>
            </a:endParaRPr>
          </a:p>
        </p:txBody>
      </p:sp>
      <p:sp>
        <p:nvSpPr>
          <p:cNvPr id="252" name="CustomShape 6"/>
          <p:cNvSpPr/>
          <p:nvPr/>
        </p:nvSpPr>
        <p:spPr>
          <a:xfrm>
            <a:off x="11570040" y="1670040"/>
            <a:ext cx="9637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t>
            </a:r>
            <a:endParaRPr b="0" lang="en-US" sz="1800" spc="-1" strike="noStrike">
              <a:latin typeface="Arial"/>
            </a:endParaRPr>
          </a:p>
        </p:txBody>
      </p:sp>
      <p:sp>
        <p:nvSpPr>
          <p:cNvPr id="253" name="CustomShape 7"/>
          <p:cNvSpPr/>
          <p:nvPr/>
        </p:nvSpPr>
        <p:spPr>
          <a:xfrm>
            <a:off x="1502640" y="4500360"/>
            <a:ext cx="9978840" cy="1064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黑体"/>
                <a:ea typeface="黑体"/>
              </a:rPr>
              <a:t>·</a:t>
            </a:r>
            <a:r>
              <a:rPr b="0" lang="en-US" sz="3200" spc="-1" strike="noStrike">
                <a:solidFill>
                  <a:srgbClr val="000000"/>
                </a:solidFill>
                <a:latin typeface="黑体"/>
                <a:ea typeface="黑体"/>
              </a:rPr>
              <a:t>封装好比游戏代练过程</a:t>
            </a:r>
            <a:endParaRPr b="0" lang="en-US" sz="3200" spc="-1" strike="noStrike">
              <a:latin typeface="Arial"/>
            </a:endParaRPr>
          </a:p>
          <a:p>
            <a:pPr>
              <a:lnSpc>
                <a:spcPct val="100000"/>
              </a:lnSpc>
            </a:pPr>
            <a:r>
              <a:rPr b="0" lang="en-US" sz="3200" spc="-1" strike="noStrike">
                <a:solidFill>
                  <a:srgbClr val="000000"/>
                </a:solidFill>
                <a:latin typeface="黑体"/>
                <a:ea typeface="黑体"/>
              </a:rPr>
              <a:t>·</a:t>
            </a:r>
            <a:r>
              <a:rPr b="0" lang="en-US" sz="3200" spc="-1" strike="noStrike">
                <a:solidFill>
                  <a:srgbClr val="000000"/>
                </a:solidFill>
                <a:latin typeface="黑体"/>
                <a:ea typeface="黑体"/>
              </a:rPr>
              <a:t>调用者无需关心“代练”过程，只需要输出结果</a:t>
            </a:r>
            <a:endParaRPr b="0" lang="en-US" sz="3200" spc="-1" strike="noStrike">
              <a:latin typeface="Arial"/>
            </a:endParaRPr>
          </a:p>
        </p:txBody>
      </p:sp>
      <p:sp>
        <p:nvSpPr>
          <p:cNvPr id="254" name="CustomShape 8"/>
          <p:cNvSpPr/>
          <p:nvPr/>
        </p:nvSpPr>
        <p:spPr>
          <a:xfrm>
            <a:off x="5012640" y="2101680"/>
            <a:ext cx="1734840" cy="1186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XX</a:t>
            </a:r>
            <a:r>
              <a:rPr b="0" lang="en-US" sz="1800" spc="-1" strike="noStrike">
                <a:solidFill>
                  <a:srgbClr val="ffffff"/>
                </a:solidFill>
                <a:latin typeface="黑体"/>
                <a:ea typeface="黑体"/>
              </a:rPr>
              <a:t>代练</a:t>
            </a:r>
            <a:endParaRPr b="0" lang="en-US" sz="1800" spc="-1" strike="noStrike">
              <a:latin typeface="Arial"/>
            </a:endParaRPr>
          </a:p>
          <a:p>
            <a:pPr>
              <a:lnSpc>
                <a:spcPct val="100000"/>
              </a:lnSpc>
            </a:pPr>
            <a:r>
              <a:rPr b="0" lang="en-US" sz="1800" spc="-1" strike="noStrike">
                <a:solidFill>
                  <a:srgbClr val="ffffff"/>
                </a:solidFill>
                <a:latin typeface="黑体"/>
                <a:ea typeface="黑体"/>
              </a:rPr>
              <a:t>双十一打八折</a:t>
            </a:r>
            <a:endParaRPr b="0" lang="en-US" sz="1800" spc="-1" strike="noStrike">
              <a:latin typeface="Arial"/>
            </a:endParaRPr>
          </a:p>
          <a:p>
            <a:pPr>
              <a:lnSpc>
                <a:spcPct val="100000"/>
              </a:lnSpc>
            </a:pPr>
            <a:r>
              <a:rPr b="0" lang="en-US" sz="1800" spc="-1" strike="noStrike">
                <a:solidFill>
                  <a:srgbClr val="ffffff"/>
                </a:solidFill>
                <a:latin typeface="黑体"/>
                <a:ea typeface="黑体"/>
              </a:rPr>
              <a:t>十天光速上分</a:t>
            </a:r>
            <a:endParaRPr b="0" lang="en-US" sz="1800" spc="-1" strike="noStrike">
              <a:latin typeface="Arial"/>
            </a:endParaRPr>
          </a:p>
          <a:p>
            <a:pPr>
              <a:lnSpc>
                <a:spcPct val="100000"/>
              </a:lnSpc>
            </a:pPr>
            <a:r>
              <a:rPr b="0" lang="en-US" sz="1800" spc="-1" strike="noStrike">
                <a:solidFill>
                  <a:srgbClr val="ffffff"/>
                </a:solidFill>
                <a:latin typeface="黑体"/>
                <a:ea typeface="黑体"/>
              </a:rPr>
              <a:t>…</a:t>
            </a:r>
            <a:endParaRPr b="0" lang="en-US" sz="1800" spc="-1" strike="noStrike">
              <a:latin typeface="Arial"/>
            </a:endParaRPr>
          </a:p>
        </p:txBody>
      </p:sp>
      <p:sp>
        <p:nvSpPr>
          <p:cNvPr id="255" name="CustomShape 9"/>
          <p:cNvSpPr/>
          <p:nvPr/>
        </p:nvSpPr>
        <p:spPr>
          <a:xfrm>
            <a:off x="8653680" y="2504880"/>
            <a:ext cx="17348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钻石段位</a:t>
            </a:r>
            <a:endParaRPr b="0" lang="en-US" sz="1800" spc="-1" strike="noStrike">
              <a:latin typeface="Arial"/>
            </a:endParaRPr>
          </a:p>
        </p:txBody>
      </p:sp>
      <p:sp>
        <p:nvSpPr>
          <p:cNvPr id="256" name="CustomShape 10"/>
          <p:cNvSpPr/>
          <p:nvPr/>
        </p:nvSpPr>
        <p:spPr>
          <a:xfrm>
            <a:off x="3192480" y="2369520"/>
            <a:ext cx="1431000" cy="638640"/>
          </a:xfrm>
          <a:prstGeom prst="rightArrow">
            <a:avLst>
              <a:gd name="adj1" fmla="val 50000"/>
              <a:gd name="adj2" fmla="val 50000"/>
            </a:avLst>
          </a:prstGeom>
          <a:ln>
            <a:round/>
          </a:ln>
        </p:spPr>
        <p:style>
          <a:lnRef idx="2">
            <a:schemeClr val="dk1">
              <a:shade val="50000"/>
            </a:schemeClr>
          </a:lnRef>
          <a:fillRef idx="1">
            <a:schemeClr val="dk1"/>
          </a:fillRef>
          <a:effectRef idx="0">
            <a:schemeClr val="dk1"/>
          </a:effectRef>
          <a:fontRef idx="minor"/>
        </p:style>
      </p:sp>
      <p:sp>
        <p:nvSpPr>
          <p:cNvPr id="257" name="CustomShape 11"/>
          <p:cNvSpPr/>
          <p:nvPr/>
        </p:nvSpPr>
        <p:spPr>
          <a:xfrm>
            <a:off x="6812640" y="2369520"/>
            <a:ext cx="1431000" cy="638640"/>
          </a:xfrm>
          <a:prstGeom prst="rightArrow">
            <a:avLst>
              <a:gd name="adj1" fmla="val 50000"/>
              <a:gd name="adj2" fmla="val 50000"/>
            </a:avLst>
          </a:prstGeom>
          <a:ln>
            <a:round/>
          </a:ln>
        </p:spPr>
        <p:style>
          <a:lnRef idx="2">
            <a:schemeClr val="dk1">
              <a:shade val="50000"/>
            </a:schemeClr>
          </a:lnRef>
          <a:fillRef idx="1">
            <a:schemeClr val="dk1"/>
          </a:fillRef>
          <a:effectRef idx="0">
            <a:schemeClr val="dk1"/>
          </a:effectRef>
          <a:fontRef idx="minor"/>
        </p:style>
      </p:sp>
      <p:sp>
        <p:nvSpPr>
          <p:cNvPr id="258" name="CustomShape 12"/>
          <p:cNvSpPr/>
          <p:nvPr/>
        </p:nvSpPr>
        <p:spPr>
          <a:xfrm>
            <a:off x="6657480" y="219600"/>
            <a:ext cx="2630160" cy="1918800"/>
          </a:xfrm>
          <a:prstGeom prst="wedgeEllipseCallout">
            <a:avLst>
              <a:gd name="adj1" fmla="val -20833"/>
              <a:gd name="adj2" fmla="val 62500"/>
            </a:avLst>
          </a:prstGeom>
          <a:ln>
            <a:round/>
          </a:ln>
        </p:spPr>
        <p:style>
          <a:lnRef idx="2">
            <a:schemeClr val="accent3">
              <a:shade val="50000"/>
            </a:schemeClr>
          </a:lnRef>
          <a:fillRef idx="1">
            <a:schemeClr val="accent3"/>
          </a:fillRef>
          <a:effectRef idx="0">
            <a:schemeClr val="accent3"/>
          </a:effectRef>
          <a:fontRef idx="minor"/>
        </p:style>
      </p:sp>
      <p:sp>
        <p:nvSpPr>
          <p:cNvPr id="259" name="CustomShape 13"/>
          <p:cNvSpPr/>
          <p:nvPr/>
        </p:nvSpPr>
        <p:spPr>
          <a:xfrm>
            <a:off x="7017480" y="865800"/>
            <a:ext cx="21250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私有化”：控制信息的传输</a:t>
            </a:r>
            <a:endParaRPr b="0" lang="en-US" sz="1800" spc="-1" strike="noStrike">
              <a:latin typeface="Arial"/>
            </a:endParaRPr>
          </a:p>
        </p:txBody>
      </p:sp>
    </p:spTree>
  </p:cSld>
  <p:transition spd="med">
    <p:fade/>
  </p:transition>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mph" presetID="26">
                                  <p:stCondLst>
                                    <p:cond delay="0"/>
                                  </p:stCondLst>
                                  <p:childTnLst>
                                    <p:animEffect filter="fade" transition="out">
                                      <p:cBhvr additive="repl">
                                        <p:cTn id="158" dur="500"/>
                                        <p:tgtEl>
                                          <p:spTgt spid="24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571880" y="2208600"/>
            <a:ext cx="1225800" cy="1145520"/>
          </a:xfrm>
          <a:prstGeom prst="ellipse">
            <a:avLst/>
          </a:prstGeom>
          <a:solidFill>
            <a:schemeClr val="tx1">
              <a:lumMod val="75000"/>
              <a:lumOff val="25000"/>
            </a:schemeClr>
          </a:solidFill>
          <a:ln w="9360">
            <a:noFill/>
          </a:ln>
        </p:spPr>
        <p:style>
          <a:lnRef idx="0"/>
          <a:fillRef idx="0"/>
          <a:effectRef idx="0"/>
          <a:fontRef idx="minor"/>
        </p:style>
      </p:sp>
      <p:sp>
        <p:nvSpPr>
          <p:cNvPr id="261" name="CustomShape 2"/>
          <p:cNvSpPr/>
          <p:nvPr/>
        </p:nvSpPr>
        <p:spPr>
          <a:xfrm>
            <a:off x="7588080" y="5451840"/>
            <a:ext cx="1320840" cy="1143720"/>
          </a:xfrm>
          <a:prstGeom prst="ellipse">
            <a:avLst/>
          </a:prstGeom>
          <a:solidFill>
            <a:schemeClr val="tx1">
              <a:lumMod val="75000"/>
              <a:lumOff val="25000"/>
            </a:schemeClr>
          </a:solidFill>
          <a:ln w="9360">
            <a:noFill/>
          </a:ln>
        </p:spPr>
        <p:style>
          <a:lnRef idx="0"/>
          <a:fillRef idx="0"/>
          <a:effectRef idx="0"/>
          <a:fontRef idx="minor"/>
        </p:style>
      </p:sp>
      <p:sp>
        <p:nvSpPr>
          <p:cNvPr id="262" name="CustomShape 3"/>
          <p:cNvSpPr/>
          <p:nvPr/>
        </p:nvSpPr>
        <p:spPr>
          <a:xfrm>
            <a:off x="7931520" y="5839920"/>
            <a:ext cx="13975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数据</a:t>
            </a:r>
            <a:endParaRPr b="0" lang="en-US" sz="1800" spc="-1" strike="noStrike">
              <a:latin typeface="Arial"/>
            </a:endParaRPr>
          </a:p>
        </p:txBody>
      </p:sp>
      <p:sp>
        <p:nvSpPr>
          <p:cNvPr id="263" name="CustomShape 4"/>
          <p:cNvSpPr/>
          <p:nvPr/>
        </p:nvSpPr>
        <p:spPr>
          <a:xfrm>
            <a:off x="7551000" y="2597400"/>
            <a:ext cx="1666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逻辑处理器</a:t>
            </a:r>
            <a:endParaRPr b="0" lang="en-US" sz="1800" spc="-1" strike="noStrike">
              <a:latin typeface="Arial"/>
            </a:endParaRPr>
          </a:p>
        </p:txBody>
      </p:sp>
      <p:sp>
        <p:nvSpPr>
          <p:cNvPr id="264" name="CustomShape 5"/>
          <p:cNvSpPr/>
          <p:nvPr/>
        </p:nvSpPr>
        <p:spPr>
          <a:xfrm>
            <a:off x="526320" y="1693800"/>
            <a:ext cx="3753720" cy="328788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提供一个良好的合作基础。</a:t>
            </a:r>
            <a:endParaRPr b="0" lang="en-US" sz="2800" spc="-1" strike="noStrike">
              <a:latin typeface="Arial"/>
            </a:endParaRPr>
          </a:p>
          <a:p>
            <a:pPr algn="just">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或者说，只要接口这个基础约定不变，则代码改变不足为虑。</a:t>
            </a:r>
            <a:endParaRPr b="0" lang="en-US" sz="2800" spc="-1" strike="noStrike">
              <a:latin typeface="Arial"/>
            </a:endParaRPr>
          </a:p>
        </p:txBody>
      </p:sp>
      <p:sp>
        <p:nvSpPr>
          <p:cNvPr id="265" name="CustomShape 6"/>
          <p:cNvSpPr/>
          <p:nvPr/>
        </p:nvSpPr>
        <p:spPr>
          <a:xfrm>
            <a:off x="7514640" y="3614040"/>
            <a:ext cx="523800" cy="1639800"/>
          </a:xfrm>
          <a:prstGeom prst="upArrow">
            <a:avLst>
              <a:gd name="adj1" fmla="val 50000"/>
              <a:gd name="adj2" fmla="val 50000"/>
            </a:avLst>
          </a:prstGeom>
          <a:ln>
            <a:round/>
          </a:ln>
          <a:effectLst>
            <a:outerShdw blurRad="40000" dir="5400000" dist="20000" rotWithShape="0">
              <a:srgbClr val="000000">
                <a:alpha val="38000"/>
              </a:srgbClr>
            </a:outerShdw>
          </a:effectLst>
        </p:spPr>
        <p:style>
          <a:lnRef idx="3">
            <a:schemeClr val="lt1"/>
          </a:lnRef>
          <a:fillRef idx="1">
            <a:schemeClr val="accent3"/>
          </a:fillRef>
          <a:effectRef idx="1">
            <a:schemeClr val="accent3"/>
          </a:effectRef>
          <a:fontRef idx="minor"/>
        </p:style>
      </p:sp>
      <p:sp>
        <p:nvSpPr>
          <p:cNvPr id="266" name="CustomShape 7"/>
          <p:cNvSpPr/>
          <p:nvPr/>
        </p:nvSpPr>
        <p:spPr>
          <a:xfrm>
            <a:off x="8392320" y="3614040"/>
            <a:ext cx="435600" cy="1639800"/>
          </a:xfrm>
          <a:prstGeom prst="downArrow">
            <a:avLst>
              <a:gd name="adj1" fmla="val 50000"/>
              <a:gd name="adj2" fmla="val 50000"/>
            </a:avLst>
          </a:prstGeom>
          <a:ln>
            <a:round/>
          </a:ln>
        </p:spPr>
        <p:style>
          <a:lnRef idx="2">
            <a:schemeClr val="accent3">
              <a:shade val="50000"/>
            </a:schemeClr>
          </a:lnRef>
          <a:fillRef idx="1">
            <a:schemeClr val="accent3"/>
          </a:fillRef>
          <a:effectRef idx="0">
            <a:schemeClr val="accent3"/>
          </a:effectRef>
          <a:fontRef idx="minor"/>
        </p:style>
      </p:sp>
      <p:sp>
        <p:nvSpPr>
          <p:cNvPr id="267" name="CustomShape 8"/>
          <p:cNvSpPr/>
          <p:nvPr/>
        </p:nvSpPr>
        <p:spPr>
          <a:xfrm>
            <a:off x="5516280" y="88776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68" name="CustomShape 9"/>
          <p:cNvSpPr/>
          <p:nvPr/>
        </p:nvSpPr>
        <p:spPr>
          <a:xfrm>
            <a:off x="9978480" y="88776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69" name="CustomShape 10"/>
          <p:cNvSpPr/>
          <p:nvPr/>
        </p:nvSpPr>
        <p:spPr>
          <a:xfrm>
            <a:off x="8459640" y="88776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70" name="CustomShape 11"/>
          <p:cNvSpPr/>
          <p:nvPr/>
        </p:nvSpPr>
        <p:spPr>
          <a:xfrm>
            <a:off x="7034760" y="86688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71" name="CustomShape 12"/>
          <p:cNvSpPr/>
          <p:nvPr/>
        </p:nvSpPr>
        <p:spPr>
          <a:xfrm>
            <a:off x="5516280" y="39276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A</a:t>
            </a:r>
            <a:endParaRPr b="0" lang="en-US" sz="1800" spc="-1" strike="noStrike">
              <a:latin typeface="Arial"/>
            </a:endParaRPr>
          </a:p>
        </p:txBody>
      </p:sp>
      <p:sp>
        <p:nvSpPr>
          <p:cNvPr id="272" name="CustomShape 13"/>
          <p:cNvSpPr/>
          <p:nvPr/>
        </p:nvSpPr>
        <p:spPr>
          <a:xfrm>
            <a:off x="9978480" y="42012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D</a:t>
            </a:r>
            <a:endParaRPr b="0" lang="en-US" sz="1800" spc="-1" strike="noStrike">
              <a:latin typeface="Arial"/>
            </a:endParaRPr>
          </a:p>
        </p:txBody>
      </p:sp>
      <p:sp>
        <p:nvSpPr>
          <p:cNvPr id="273" name="CustomShape 14"/>
          <p:cNvSpPr/>
          <p:nvPr/>
        </p:nvSpPr>
        <p:spPr>
          <a:xfrm>
            <a:off x="8384760" y="42012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C</a:t>
            </a:r>
            <a:endParaRPr b="0" lang="en-US" sz="1800" spc="-1" strike="noStrike">
              <a:latin typeface="Arial"/>
            </a:endParaRPr>
          </a:p>
        </p:txBody>
      </p:sp>
      <p:sp>
        <p:nvSpPr>
          <p:cNvPr id="274" name="CustomShape 15"/>
          <p:cNvSpPr/>
          <p:nvPr/>
        </p:nvSpPr>
        <p:spPr>
          <a:xfrm>
            <a:off x="6978960" y="39276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B</a:t>
            </a:r>
            <a:endParaRPr b="0" lang="en-US" sz="1800" spc="-1" strike="noStrike">
              <a:latin typeface="Arial"/>
            </a:endParaRPr>
          </a:p>
        </p:txBody>
      </p:sp>
      <p:sp>
        <p:nvSpPr>
          <p:cNvPr id="275" name="Line 16"/>
          <p:cNvSpPr/>
          <p:nvPr/>
        </p:nvSpPr>
        <p:spPr>
          <a:xfrm>
            <a:off x="6075360" y="1513800"/>
            <a:ext cx="1284840" cy="843120"/>
          </a:xfrm>
          <a:prstGeom prst="line">
            <a:avLst/>
          </a:prstGeom>
          <a:ln w="19080">
            <a:round/>
          </a:ln>
        </p:spPr>
        <p:style>
          <a:lnRef idx="1">
            <a:schemeClr val="dk1"/>
          </a:lnRef>
          <a:fillRef idx="0">
            <a:schemeClr val="dk1"/>
          </a:fillRef>
          <a:effectRef idx="0">
            <a:schemeClr val="dk1"/>
          </a:effectRef>
          <a:fontRef idx="minor"/>
        </p:style>
      </p:sp>
      <p:sp>
        <p:nvSpPr>
          <p:cNvPr id="276" name="Line 17"/>
          <p:cNvSpPr/>
          <p:nvPr/>
        </p:nvSpPr>
        <p:spPr>
          <a:xfrm>
            <a:off x="7514640" y="1618200"/>
            <a:ext cx="262440" cy="433800"/>
          </a:xfrm>
          <a:prstGeom prst="line">
            <a:avLst/>
          </a:prstGeom>
          <a:ln w="19080">
            <a:round/>
          </a:ln>
        </p:spPr>
        <p:style>
          <a:lnRef idx="1">
            <a:schemeClr val="dk1"/>
          </a:lnRef>
          <a:fillRef idx="0">
            <a:schemeClr val="dk1"/>
          </a:fillRef>
          <a:effectRef idx="0">
            <a:schemeClr val="dk1"/>
          </a:effectRef>
          <a:fontRef idx="minor"/>
        </p:style>
      </p:sp>
      <p:sp>
        <p:nvSpPr>
          <p:cNvPr id="277" name="Line 18"/>
          <p:cNvSpPr/>
          <p:nvPr/>
        </p:nvSpPr>
        <p:spPr>
          <a:xfrm flipH="1">
            <a:off x="8610480" y="1605600"/>
            <a:ext cx="174600" cy="451080"/>
          </a:xfrm>
          <a:prstGeom prst="line">
            <a:avLst/>
          </a:prstGeom>
          <a:ln w="19080">
            <a:round/>
          </a:ln>
        </p:spPr>
        <p:style>
          <a:lnRef idx="1">
            <a:schemeClr val="dk1"/>
          </a:lnRef>
          <a:fillRef idx="0">
            <a:schemeClr val="dk1"/>
          </a:fillRef>
          <a:effectRef idx="0">
            <a:schemeClr val="dk1"/>
          </a:effectRef>
          <a:fontRef idx="minor"/>
        </p:style>
      </p:sp>
      <p:sp>
        <p:nvSpPr>
          <p:cNvPr id="278" name="Line 19"/>
          <p:cNvSpPr/>
          <p:nvPr/>
        </p:nvSpPr>
        <p:spPr>
          <a:xfrm flipH="1">
            <a:off x="8910000" y="1670040"/>
            <a:ext cx="1310760" cy="860760"/>
          </a:xfrm>
          <a:prstGeom prst="line">
            <a:avLst/>
          </a:prstGeom>
          <a:ln w="19080">
            <a:round/>
          </a:ln>
        </p:spPr>
        <p:style>
          <a:lnRef idx="1">
            <a:schemeClr val="dk1"/>
          </a:lnRef>
          <a:fillRef idx="0">
            <a:schemeClr val="dk1"/>
          </a:fillRef>
          <a:effectRef idx="0">
            <a:schemeClr val="dk1"/>
          </a:effectRef>
          <a:fontRef idx="minor"/>
        </p:style>
      </p:sp>
      <p:sp>
        <p:nvSpPr>
          <p:cNvPr id="279" name="CustomShape 20"/>
          <p:cNvSpPr/>
          <p:nvPr/>
        </p:nvSpPr>
        <p:spPr>
          <a:xfrm>
            <a:off x="8976240" y="4168800"/>
            <a:ext cx="761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输出</a:t>
            </a:r>
            <a:endParaRPr b="0" lang="en-US" sz="1800" spc="-1" strike="noStrike">
              <a:latin typeface="Arial"/>
            </a:endParaRPr>
          </a:p>
        </p:txBody>
      </p:sp>
      <p:sp>
        <p:nvSpPr>
          <p:cNvPr id="280" name="CustomShape 21"/>
          <p:cNvSpPr/>
          <p:nvPr/>
        </p:nvSpPr>
        <p:spPr>
          <a:xfrm>
            <a:off x="6717960" y="4161960"/>
            <a:ext cx="761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输入</a:t>
            </a:r>
            <a:endParaRPr b="0" lang="en-US" sz="1800" spc="-1" strike="noStrike">
              <a:latin typeface="Arial"/>
            </a:endParaRPr>
          </a:p>
        </p:txBody>
      </p:sp>
    </p:spTree>
  </p:cSld>
  <p:transition spd="med">
    <p:fade/>
  </p:transition>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7571880" y="2208600"/>
            <a:ext cx="1225800" cy="1145520"/>
          </a:xfrm>
          <a:prstGeom prst="ellipse">
            <a:avLst/>
          </a:prstGeom>
          <a:solidFill>
            <a:schemeClr val="tx1">
              <a:lumMod val="75000"/>
              <a:lumOff val="25000"/>
            </a:schemeClr>
          </a:solidFill>
          <a:ln w="9360">
            <a:noFill/>
          </a:ln>
        </p:spPr>
        <p:style>
          <a:lnRef idx="0"/>
          <a:fillRef idx="0"/>
          <a:effectRef idx="0"/>
          <a:fontRef idx="minor"/>
        </p:style>
      </p:sp>
      <p:sp>
        <p:nvSpPr>
          <p:cNvPr id="282" name="CustomShape 2"/>
          <p:cNvSpPr/>
          <p:nvPr/>
        </p:nvSpPr>
        <p:spPr>
          <a:xfrm>
            <a:off x="7588080" y="5451840"/>
            <a:ext cx="1320840" cy="1143720"/>
          </a:xfrm>
          <a:prstGeom prst="ellipse">
            <a:avLst/>
          </a:prstGeom>
          <a:solidFill>
            <a:schemeClr val="tx1">
              <a:lumMod val="75000"/>
              <a:lumOff val="25000"/>
            </a:schemeClr>
          </a:solidFill>
          <a:ln w="9360">
            <a:noFill/>
          </a:ln>
        </p:spPr>
        <p:style>
          <a:lnRef idx="0"/>
          <a:fillRef idx="0"/>
          <a:effectRef idx="0"/>
          <a:fontRef idx="minor"/>
        </p:style>
      </p:sp>
      <p:sp>
        <p:nvSpPr>
          <p:cNvPr id="283" name="CustomShape 3"/>
          <p:cNvSpPr/>
          <p:nvPr/>
        </p:nvSpPr>
        <p:spPr>
          <a:xfrm>
            <a:off x="7931520" y="5839920"/>
            <a:ext cx="13975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数据</a:t>
            </a:r>
            <a:endParaRPr b="0" lang="en-US" sz="1800" spc="-1" strike="noStrike">
              <a:latin typeface="Arial"/>
            </a:endParaRPr>
          </a:p>
        </p:txBody>
      </p:sp>
      <p:sp>
        <p:nvSpPr>
          <p:cNvPr id="284" name="CustomShape 4"/>
          <p:cNvSpPr/>
          <p:nvPr/>
        </p:nvSpPr>
        <p:spPr>
          <a:xfrm>
            <a:off x="7551000" y="2597400"/>
            <a:ext cx="1666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逻辑处理器</a:t>
            </a:r>
            <a:endParaRPr b="0" lang="en-US" sz="1800" spc="-1" strike="noStrike">
              <a:latin typeface="Arial"/>
            </a:endParaRPr>
          </a:p>
        </p:txBody>
      </p:sp>
      <p:sp>
        <p:nvSpPr>
          <p:cNvPr id="285" name="CustomShape 5"/>
          <p:cNvSpPr/>
          <p:nvPr/>
        </p:nvSpPr>
        <p:spPr>
          <a:xfrm>
            <a:off x="526320" y="1693800"/>
            <a:ext cx="3753720" cy="3287880"/>
          </a:xfrm>
          <a:prstGeom prst="rect">
            <a:avLst/>
          </a:prstGeom>
          <a:noFill/>
          <a:ln>
            <a:noFill/>
          </a:ln>
        </p:spPr>
        <p:style>
          <a:lnRef idx="0"/>
          <a:fillRef idx="0"/>
          <a:effectRef idx="0"/>
          <a:fontRef idx="minor"/>
        </p:style>
        <p:txBody>
          <a:bodyPr lIns="90000" rIns="90000" tIns="45000" bIns="45000"/>
          <a:p>
            <a:pPr algn="just">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这就提供一个良好的合作基础。</a:t>
            </a:r>
            <a:endParaRPr b="0" lang="en-US" sz="2800" spc="-1" strike="noStrike">
              <a:latin typeface="Arial"/>
            </a:endParaRPr>
          </a:p>
          <a:p>
            <a:pPr algn="just">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或者说，只要接口这个基础约定不变，则代码改变不足为虑。</a:t>
            </a:r>
            <a:endParaRPr b="0" lang="en-US" sz="2800" spc="-1" strike="noStrike">
              <a:latin typeface="Arial"/>
            </a:endParaRPr>
          </a:p>
        </p:txBody>
      </p:sp>
      <p:sp>
        <p:nvSpPr>
          <p:cNvPr id="286" name="CustomShape 6"/>
          <p:cNvSpPr/>
          <p:nvPr/>
        </p:nvSpPr>
        <p:spPr>
          <a:xfrm>
            <a:off x="7514640" y="3614040"/>
            <a:ext cx="523800" cy="1639800"/>
          </a:xfrm>
          <a:prstGeom prst="upArrow">
            <a:avLst>
              <a:gd name="adj1" fmla="val 50000"/>
              <a:gd name="adj2" fmla="val 50000"/>
            </a:avLst>
          </a:prstGeom>
          <a:ln>
            <a:round/>
          </a:ln>
          <a:effectLst>
            <a:outerShdw blurRad="40000" dir="5400000" dist="20000" rotWithShape="0">
              <a:srgbClr val="000000">
                <a:alpha val="38000"/>
              </a:srgbClr>
            </a:outerShdw>
          </a:effectLst>
        </p:spPr>
        <p:style>
          <a:lnRef idx="3">
            <a:schemeClr val="lt1"/>
          </a:lnRef>
          <a:fillRef idx="1">
            <a:schemeClr val="accent3"/>
          </a:fillRef>
          <a:effectRef idx="1">
            <a:schemeClr val="accent3"/>
          </a:effectRef>
          <a:fontRef idx="minor"/>
        </p:style>
      </p:sp>
      <p:sp>
        <p:nvSpPr>
          <p:cNvPr id="287" name="CustomShape 7"/>
          <p:cNvSpPr/>
          <p:nvPr/>
        </p:nvSpPr>
        <p:spPr>
          <a:xfrm>
            <a:off x="8392320" y="3614040"/>
            <a:ext cx="435600" cy="1639800"/>
          </a:xfrm>
          <a:prstGeom prst="downArrow">
            <a:avLst>
              <a:gd name="adj1" fmla="val 50000"/>
              <a:gd name="adj2" fmla="val 50000"/>
            </a:avLst>
          </a:prstGeom>
          <a:ln>
            <a:round/>
          </a:ln>
        </p:spPr>
        <p:style>
          <a:lnRef idx="2">
            <a:schemeClr val="accent3">
              <a:shade val="50000"/>
            </a:schemeClr>
          </a:lnRef>
          <a:fillRef idx="1">
            <a:schemeClr val="accent3"/>
          </a:fillRef>
          <a:effectRef idx="0">
            <a:schemeClr val="accent3"/>
          </a:effectRef>
          <a:fontRef idx="minor"/>
        </p:style>
      </p:sp>
      <p:sp>
        <p:nvSpPr>
          <p:cNvPr id="288" name="CustomShape 8"/>
          <p:cNvSpPr/>
          <p:nvPr/>
        </p:nvSpPr>
        <p:spPr>
          <a:xfrm>
            <a:off x="5516280" y="88776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89" name="CustomShape 9"/>
          <p:cNvSpPr/>
          <p:nvPr/>
        </p:nvSpPr>
        <p:spPr>
          <a:xfrm>
            <a:off x="9978480" y="88776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90" name="CustomShape 10"/>
          <p:cNvSpPr/>
          <p:nvPr/>
        </p:nvSpPr>
        <p:spPr>
          <a:xfrm>
            <a:off x="8459640" y="88776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91" name="CustomShape 11"/>
          <p:cNvSpPr/>
          <p:nvPr/>
        </p:nvSpPr>
        <p:spPr>
          <a:xfrm>
            <a:off x="7034760" y="86688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292" name="CustomShape 12"/>
          <p:cNvSpPr/>
          <p:nvPr/>
        </p:nvSpPr>
        <p:spPr>
          <a:xfrm>
            <a:off x="5516280" y="39276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A</a:t>
            </a:r>
            <a:endParaRPr b="0" lang="en-US" sz="1800" spc="-1" strike="noStrike">
              <a:latin typeface="Arial"/>
            </a:endParaRPr>
          </a:p>
        </p:txBody>
      </p:sp>
      <p:sp>
        <p:nvSpPr>
          <p:cNvPr id="293" name="CustomShape 13"/>
          <p:cNvSpPr/>
          <p:nvPr/>
        </p:nvSpPr>
        <p:spPr>
          <a:xfrm>
            <a:off x="9978480" y="42012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D</a:t>
            </a:r>
            <a:endParaRPr b="0" lang="en-US" sz="1800" spc="-1" strike="noStrike">
              <a:latin typeface="Arial"/>
            </a:endParaRPr>
          </a:p>
        </p:txBody>
      </p:sp>
      <p:sp>
        <p:nvSpPr>
          <p:cNvPr id="294" name="CustomShape 14"/>
          <p:cNvSpPr/>
          <p:nvPr/>
        </p:nvSpPr>
        <p:spPr>
          <a:xfrm>
            <a:off x="8384760" y="42012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C</a:t>
            </a:r>
            <a:endParaRPr b="0" lang="en-US" sz="1800" spc="-1" strike="noStrike">
              <a:latin typeface="Arial"/>
            </a:endParaRPr>
          </a:p>
        </p:txBody>
      </p:sp>
      <p:sp>
        <p:nvSpPr>
          <p:cNvPr id="295" name="CustomShape 15"/>
          <p:cNvSpPr/>
          <p:nvPr/>
        </p:nvSpPr>
        <p:spPr>
          <a:xfrm>
            <a:off x="6978960" y="392760"/>
            <a:ext cx="7610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模块</a:t>
            </a:r>
            <a:r>
              <a:rPr b="0" lang="en-US" sz="1800" spc="-1" strike="noStrike">
                <a:solidFill>
                  <a:srgbClr val="000000"/>
                </a:solidFill>
                <a:latin typeface="黑体"/>
                <a:ea typeface="黑体"/>
              </a:rPr>
              <a:t>B</a:t>
            </a:r>
            <a:endParaRPr b="0" lang="en-US" sz="1800" spc="-1" strike="noStrike">
              <a:latin typeface="Arial"/>
            </a:endParaRPr>
          </a:p>
        </p:txBody>
      </p:sp>
      <p:sp>
        <p:nvSpPr>
          <p:cNvPr id="296" name="Line 16"/>
          <p:cNvSpPr/>
          <p:nvPr/>
        </p:nvSpPr>
        <p:spPr>
          <a:xfrm>
            <a:off x="6075360" y="1513800"/>
            <a:ext cx="1284840" cy="843120"/>
          </a:xfrm>
          <a:prstGeom prst="line">
            <a:avLst/>
          </a:prstGeom>
          <a:ln w="19080">
            <a:round/>
          </a:ln>
        </p:spPr>
        <p:style>
          <a:lnRef idx="1">
            <a:schemeClr val="dk1"/>
          </a:lnRef>
          <a:fillRef idx="0">
            <a:schemeClr val="dk1"/>
          </a:fillRef>
          <a:effectRef idx="0">
            <a:schemeClr val="dk1"/>
          </a:effectRef>
          <a:fontRef idx="minor"/>
        </p:style>
      </p:sp>
      <p:sp>
        <p:nvSpPr>
          <p:cNvPr id="297" name="Line 17"/>
          <p:cNvSpPr/>
          <p:nvPr/>
        </p:nvSpPr>
        <p:spPr>
          <a:xfrm>
            <a:off x="7514640" y="1618200"/>
            <a:ext cx="262440" cy="433800"/>
          </a:xfrm>
          <a:prstGeom prst="line">
            <a:avLst/>
          </a:prstGeom>
          <a:ln w="19080">
            <a:round/>
          </a:ln>
        </p:spPr>
        <p:style>
          <a:lnRef idx="1">
            <a:schemeClr val="dk1"/>
          </a:lnRef>
          <a:fillRef idx="0">
            <a:schemeClr val="dk1"/>
          </a:fillRef>
          <a:effectRef idx="0">
            <a:schemeClr val="dk1"/>
          </a:effectRef>
          <a:fontRef idx="minor"/>
        </p:style>
      </p:sp>
      <p:sp>
        <p:nvSpPr>
          <p:cNvPr id="298" name="Line 18"/>
          <p:cNvSpPr/>
          <p:nvPr/>
        </p:nvSpPr>
        <p:spPr>
          <a:xfrm flipH="1">
            <a:off x="8610480" y="1605600"/>
            <a:ext cx="174600" cy="451080"/>
          </a:xfrm>
          <a:prstGeom prst="line">
            <a:avLst/>
          </a:prstGeom>
          <a:ln w="19080">
            <a:round/>
          </a:ln>
        </p:spPr>
        <p:style>
          <a:lnRef idx="1">
            <a:schemeClr val="dk1"/>
          </a:lnRef>
          <a:fillRef idx="0">
            <a:schemeClr val="dk1"/>
          </a:fillRef>
          <a:effectRef idx="0">
            <a:schemeClr val="dk1"/>
          </a:effectRef>
          <a:fontRef idx="minor"/>
        </p:style>
      </p:sp>
      <p:sp>
        <p:nvSpPr>
          <p:cNvPr id="299" name="Line 19"/>
          <p:cNvSpPr/>
          <p:nvPr/>
        </p:nvSpPr>
        <p:spPr>
          <a:xfrm flipH="1">
            <a:off x="8910000" y="1670040"/>
            <a:ext cx="1310760" cy="860760"/>
          </a:xfrm>
          <a:prstGeom prst="line">
            <a:avLst/>
          </a:prstGeom>
          <a:ln w="19080">
            <a:round/>
          </a:ln>
        </p:spPr>
        <p:style>
          <a:lnRef idx="1">
            <a:schemeClr val="dk1"/>
          </a:lnRef>
          <a:fillRef idx="0">
            <a:schemeClr val="dk1"/>
          </a:fillRef>
          <a:effectRef idx="0">
            <a:schemeClr val="dk1"/>
          </a:effectRef>
          <a:fontRef idx="minor"/>
        </p:style>
      </p:sp>
      <p:sp>
        <p:nvSpPr>
          <p:cNvPr id="300" name="CustomShape 20"/>
          <p:cNvSpPr/>
          <p:nvPr/>
        </p:nvSpPr>
        <p:spPr>
          <a:xfrm>
            <a:off x="8976240" y="4168800"/>
            <a:ext cx="761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输出</a:t>
            </a:r>
            <a:endParaRPr b="0" lang="en-US" sz="1800" spc="-1" strike="noStrike">
              <a:latin typeface="Arial"/>
            </a:endParaRPr>
          </a:p>
        </p:txBody>
      </p:sp>
      <p:sp>
        <p:nvSpPr>
          <p:cNvPr id="301" name="CustomShape 21"/>
          <p:cNvSpPr/>
          <p:nvPr/>
        </p:nvSpPr>
        <p:spPr>
          <a:xfrm>
            <a:off x="6717960" y="4161960"/>
            <a:ext cx="761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输入</a:t>
            </a:r>
            <a:endParaRPr b="0" lang="en-US" sz="1800" spc="-1" strike="noStrike">
              <a:latin typeface="Arial"/>
            </a:endParaRPr>
          </a:p>
        </p:txBody>
      </p:sp>
    </p:spTree>
  </p:cSld>
  <p:transition spd="med">
    <p:fade/>
  </p:transition>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2" name="图片 1" descr=""/>
          <p:cNvPicPr/>
          <p:nvPr/>
        </p:nvPicPr>
        <p:blipFill>
          <a:blip r:embed="rId1"/>
          <a:stretch/>
        </p:blipFill>
        <p:spPr>
          <a:xfrm>
            <a:off x="340200" y="0"/>
            <a:ext cx="10793520" cy="6864120"/>
          </a:xfrm>
          <a:prstGeom prst="rect">
            <a:avLst/>
          </a:prstGeom>
          <a:ln>
            <a:noFill/>
          </a:ln>
        </p:spPr>
      </p:pic>
      <p:sp>
        <p:nvSpPr>
          <p:cNvPr id="303" name="CustomShape 1"/>
          <p:cNvSpPr/>
          <p:nvPr/>
        </p:nvSpPr>
        <p:spPr>
          <a:xfrm>
            <a:off x="1264320" y="1035720"/>
            <a:ext cx="4962240" cy="2283840"/>
          </a:xfrm>
          <a:prstGeom prst="rect">
            <a:avLst/>
          </a:prstGeom>
          <a:no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功夫达到至高境界，可根据对方招数随</a:t>
            </a:r>
            <a:endParaRPr b="0" lang="en-US" sz="1800" spc="-1" strike="noStrike">
              <a:latin typeface="Arial"/>
            </a:endParaRPr>
          </a:p>
          <a:p>
            <a:pPr>
              <a:lnSpc>
                <a:spcPct val="150000"/>
              </a:lnSpc>
            </a:pPr>
            <a:r>
              <a:rPr b="0" lang="en-US" sz="1800" spc="-1" strike="noStrike">
                <a:solidFill>
                  <a:srgbClr val="000000"/>
                </a:solidFill>
                <a:latin typeface="黑体"/>
                <a:ea typeface="黑体"/>
              </a:rPr>
              <a:t>  </a:t>
            </a:r>
            <a:r>
              <a:rPr b="0" lang="en-US" sz="1800" spc="-1" strike="noStrike">
                <a:solidFill>
                  <a:srgbClr val="000000"/>
                </a:solidFill>
                <a:latin typeface="黑体"/>
                <a:ea typeface="黑体"/>
              </a:rPr>
              <a:t>意使出高妙的破解招数</a:t>
            </a:r>
            <a:endParaRPr b="0" lang="en-US" sz="1800" spc="-1" strike="noStrike">
              <a:latin typeface="Arial"/>
            </a:endParaRPr>
          </a:p>
          <a:p>
            <a:pPr>
              <a:lnSpc>
                <a:spcPct val="15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以不变应万变，无招胜有招</a:t>
            </a:r>
            <a:endParaRPr b="0" lang="en-US" sz="1800" spc="-1" strike="noStrike">
              <a:latin typeface="Arial"/>
            </a:endParaRPr>
          </a:p>
          <a:p>
            <a:pPr>
              <a:lnSpc>
                <a:spcPct val="15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化整为零</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04" name="CustomShape 2"/>
          <p:cNvSpPr/>
          <p:nvPr/>
        </p:nvSpPr>
        <p:spPr>
          <a:xfrm>
            <a:off x="2254680" y="4693320"/>
            <a:ext cx="3539520" cy="2120040"/>
          </a:xfrm>
          <a:prstGeom prst="ellipse">
            <a:avLst/>
          </a:prstGeom>
          <a:solidFill>
            <a:schemeClr val="tx1">
              <a:lumMod val="75000"/>
              <a:lumOff val="25000"/>
            </a:schemeClr>
          </a:solidFill>
          <a:ln w="9360">
            <a:noFill/>
          </a:ln>
        </p:spPr>
        <p:style>
          <a:lnRef idx="0"/>
          <a:fillRef idx="0"/>
          <a:effectRef idx="0"/>
          <a:fontRef idx="minor"/>
        </p:style>
      </p:sp>
      <p:sp>
        <p:nvSpPr>
          <p:cNvPr id="305" name="CustomShape 3"/>
          <p:cNvSpPr/>
          <p:nvPr/>
        </p:nvSpPr>
        <p:spPr>
          <a:xfrm>
            <a:off x="1458000" y="334728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306" name="CustomShape 4"/>
          <p:cNvSpPr/>
          <p:nvPr/>
        </p:nvSpPr>
        <p:spPr>
          <a:xfrm>
            <a:off x="5920200" y="334728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307" name="CustomShape 5"/>
          <p:cNvSpPr/>
          <p:nvPr/>
        </p:nvSpPr>
        <p:spPr>
          <a:xfrm>
            <a:off x="4401360" y="334728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308" name="CustomShape 6"/>
          <p:cNvSpPr/>
          <p:nvPr/>
        </p:nvSpPr>
        <p:spPr>
          <a:xfrm>
            <a:off x="2976840" y="332640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309" name="Line 7"/>
          <p:cNvSpPr/>
          <p:nvPr/>
        </p:nvSpPr>
        <p:spPr>
          <a:xfrm>
            <a:off x="2017440" y="3973320"/>
            <a:ext cx="1284480" cy="843120"/>
          </a:xfrm>
          <a:prstGeom prst="line">
            <a:avLst/>
          </a:prstGeom>
          <a:ln w="19080">
            <a:round/>
          </a:ln>
        </p:spPr>
        <p:style>
          <a:lnRef idx="1">
            <a:schemeClr val="dk1"/>
          </a:lnRef>
          <a:fillRef idx="0">
            <a:schemeClr val="dk1"/>
          </a:fillRef>
          <a:effectRef idx="0">
            <a:schemeClr val="dk1"/>
          </a:effectRef>
          <a:fontRef idx="minor"/>
        </p:style>
      </p:sp>
      <p:sp>
        <p:nvSpPr>
          <p:cNvPr id="310" name="Line 8"/>
          <p:cNvSpPr/>
          <p:nvPr/>
        </p:nvSpPr>
        <p:spPr>
          <a:xfrm>
            <a:off x="3456360" y="4077720"/>
            <a:ext cx="262440" cy="433800"/>
          </a:xfrm>
          <a:prstGeom prst="line">
            <a:avLst/>
          </a:prstGeom>
          <a:ln w="19080">
            <a:round/>
          </a:ln>
        </p:spPr>
        <p:style>
          <a:lnRef idx="1">
            <a:schemeClr val="dk1"/>
          </a:lnRef>
          <a:fillRef idx="0">
            <a:schemeClr val="dk1"/>
          </a:fillRef>
          <a:effectRef idx="0">
            <a:schemeClr val="dk1"/>
          </a:effectRef>
          <a:fontRef idx="minor"/>
        </p:style>
      </p:sp>
      <p:sp>
        <p:nvSpPr>
          <p:cNvPr id="311" name="Line 9"/>
          <p:cNvSpPr/>
          <p:nvPr/>
        </p:nvSpPr>
        <p:spPr>
          <a:xfrm flipH="1">
            <a:off x="4552200" y="4065120"/>
            <a:ext cx="174600" cy="451080"/>
          </a:xfrm>
          <a:prstGeom prst="line">
            <a:avLst/>
          </a:prstGeom>
          <a:ln w="19080">
            <a:round/>
          </a:ln>
        </p:spPr>
        <p:style>
          <a:lnRef idx="1">
            <a:schemeClr val="dk1"/>
          </a:lnRef>
          <a:fillRef idx="0">
            <a:schemeClr val="dk1"/>
          </a:fillRef>
          <a:effectRef idx="0">
            <a:schemeClr val="dk1"/>
          </a:effectRef>
          <a:fontRef idx="minor"/>
        </p:style>
      </p:sp>
      <p:sp>
        <p:nvSpPr>
          <p:cNvPr id="312" name="Line 10"/>
          <p:cNvSpPr/>
          <p:nvPr/>
        </p:nvSpPr>
        <p:spPr>
          <a:xfrm flipH="1">
            <a:off x="4852080" y="4129560"/>
            <a:ext cx="1310400" cy="860760"/>
          </a:xfrm>
          <a:prstGeom prst="line">
            <a:avLst/>
          </a:prstGeom>
          <a:ln w="19080">
            <a:round/>
          </a:ln>
        </p:spPr>
        <p:style>
          <a:lnRef idx="1">
            <a:schemeClr val="dk1"/>
          </a:lnRef>
          <a:fillRef idx="0">
            <a:schemeClr val="dk1"/>
          </a:fillRef>
          <a:effectRef idx="0">
            <a:schemeClr val="dk1"/>
          </a:effectRef>
          <a:fontRef idx="minor"/>
        </p:style>
      </p:sp>
      <p:sp>
        <p:nvSpPr>
          <p:cNvPr id="313" name="CustomShape 11"/>
          <p:cNvSpPr/>
          <p:nvPr/>
        </p:nvSpPr>
        <p:spPr>
          <a:xfrm>
            <a:off x="1458000" y="4065480"/>
            <a:ext cx="7952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汽车</a:t>
            </a:r>
            <a:endParaRPr b="0" lang="en-US" sz="1800" spc="-1" strike="noStrike">
              <a:latin typeface="Arial"/>
            </a:endParaRPr>
          </a:p>
        </p:txBody>
      </p:sp>
      <p:sp>
        <p:nvSpPr>
          <p:cNvPr id="314" name="CustomShape 12"/>
          <p:cNvSpPr/>
          <p:nvPr/>
        </p:nvSpPr>
        <p:spPr>
          <a:xfrm>
            <a:off x="6233760" y="3973320"/>
            <a:ext cx="7952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轮船</a:t>
            </a:r>
            <a:endParaRPr b="0" lang="en-US" sz="1800" spc="-1" strike="noStrike">
              <a:latin typeface="Arial"/>
            </a:endParaRPr>
          </a:p>
        </p:txBody>
      </p:sp>
      <p:sp>
        <p:nvSpPr>
          <p:cNvPr id="315" name="CustomShape 13"/>
          <p:cNvSpPr/>
          <p:nvPr/>
        </p:nvSpPr>
        <p:spPr>
          <a:xfrm>
            <a:off x="4689360" y="3964680"/>
            <a:ext cx="7952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飞机</a:t>
            </a:r>
            <a:endParaRPr b="0" lang="en-US" sz="1800" spc="-1" strike="noStrike">
              <a:latin typeface="Arial"/>
            </a:endParaRPr>
          </a:p>
        </p:txBody>
      </p:sp>
      <p:sp>
        <p:nvSpPr>
          <p:cNvPr id="316" name="CustomShape 14"/>
          <p:cNvSpPr/>
          <p:nvPr/>
        </p:nvSpPr>
        <p:spPr>
          <a:xfrm>
            <a:off x="2945880" y="3957840"/>
            <a:ext cx="7952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火车</a:t>
            </a:r>
            <a:endParaRPr b="0" lang="en-US" sz="1800" spc="-1" strike="noStrike">
              <a:latin typeface="Arial"/>
            </a:endParaRPr>
          </a:p>
        </p:txBody>
      </p:sp>
      <p:sp>
        <p:nvSpPr>
          <p:cNvPr id="317" name="CustomShape 15"/>
          <p:cNvSpPr/>
          <p:nvPr/>
        </p:nvSpPr>
        <p:spPr>
          <a:xfrm>
            <a:off x="3117240" y="5249160"/>
            <a:ext cx="2367720" cy="911520"/>
          </a:xfrm>
          <a:prstGeom prst="rect">
            <a:avLst/>
          </a:prstGeom>
          <a:noFill/>
          <a:ln>
            <a:noFill/>
          </a:ln>
        </p:spPr>
        <p:style>
          <a:lnRef idx="0"/>
          <a:fillRef idx="0"/>
          <a:effectRef idx="0"/>
          <a:fontRef idx="minor"/>
        </p:style>
        <p:txBody>
          <a:bodyPr lIns="90000" rIns="90000" tIns="45000" bIns="45000"/>
          <a:p>
            <a:pPr>
              <a:lnSpc>
                <a:spcPct val="150000"/>
              </a:lnSpc>
            </a:pPr>
            <a:r>
              <a:rPr b="0" lang="en-US" sz="1800" spc="-1" strike="noStrike">
                <a:solidFill>
                  <a:srgbClr val="ffffff"/>
                </a:solidFill>
                <a:latin typeface="Calibri"/>
                <a:ea typeface="DejaVu Sans"/>
              </a:rPr>
              <a:t>抽象为：交通工具</a:t>
            </a:r>
            <a:endParaRPr b="0" lang="en-US" sz="1800" spc="-1" strike="noStrike">
              <a:latin typeface="Arial"/>
            </a:endParaRPr>
          </a:p>
          <a:p>
            <a:pPr>
              <a:lnSpc>
                <a:spcPct val="150000"/>
              </a:lnSpc>
            </a:pPr>
            <a:r>
              <a:rPr b="0" lang="en-US" sz="1800" spc="-1" strike="noStrike">
                <a:solidFill>
                  <a:srgbClr val="ffffff"/>
                </a:solidFill>
                <a:latin typeface="Calibri"/>
                <a:ea typeface="DejaVu Sans"/>
              </a:rPr>
              <a:t>行为：运输</a:t>
            </a:r>
            <a:endParaRPr b="0" lang="en-US" sz="1800" spc="-1" strike="noStrike">
              <a:latin typeface="Arial"/>
            </a:endParaRPr>
          </a:p>
        </p:txBody>
      </p:sp>
      <p:sp>
        <p:nvSpPr>
          <p:cNvPr id="318" name="CustomShape 16"/>
          <p:cNvSpPr/>
          <p:nvPr/>
        </p:nvSpPr>
        <p:spPr>
          <a:xfrm>
            <a:off x="819000" y="274320"/>
            <a:ext cx="10514160" cy="600120"/>
          </a:xfrm>
          <a:prstGeom prst="rect">
            <a:avLst/>
          </a:prstGeom>
          <a:noFill/>
          <a:ln>
            <a:noFill/>
          </a:ln>
        </p:spPr>
        <p:style>
          <a:lnRef idx="0"/>
          <a:fillRef idx="0"/>
          <a:effectRef idx="0"/>
          <a:fontRef idx="minor"/>
        </p:style>
        <p:txBody>
          <a:bodyPr lIns="90000" rIns="90000" tIns="45000" bIns="45000" anchor="ctr">
            <a:normAutofit/>
          </a:bodyPr>
          <a:p>
            <a:pPr>
              <a:lnSpc>
                <a:spcPct val="130000"/>
              </a:lnSpc>
            </a:pPr>
            <a:r>
              <a:rPr b="0" lang="en-US" sz="2400" spc="-1" strike="noStrike">
                <a:solidFill>
                  <a:srgbClr val="808080"/>
                </a:solidFill>
                <a:latin typeface="微软雅黑"/>
                <a:ea typeface="微软雅黑"/>
              </a:rPr>
              <a:t>继承</a:t>
            </a:r>
            <a:endParaRPr b="0" lang="en-US" sz="2400" spc="-1" strike="noStrike">
              <a:latin typeface="Arial"/>
            </a:endParaRPr>
          </a:p>
        </p:txBody>
      </p:sp>
    </p:spTree>
  </p:cSld>
  <p:transition spd="med">
    <p:fade/>
  </p:transition>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1264320" y="1035720"/>
            <a:ext cx="4962240" cy="637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20" name="CustomShape 2"/>
          <p:cNvSpPr/>
          <p:nvPr/>
        </p:nvSpPr>
        <p:spPr>
          <a:xfrm>
            <a:off x="819000" y="274320"/>
            <a:ext cx="10514160" cy="600120"/>
          </a:xfrm>
          <a:prstGeom prst="rect">
            <a:avLst/>
          </a:prstGeom>
          <a:noFill/>
          <a:ln>
            <a:noFill/>
          </a:ln>
        </p:spPr>
        <p:style>
          <a:lnRef idx="0"/>
          <a:fillRef idx="0"/>
          <a:effectRef idx="0"/>
          <a:fontRef idx="minor"/>
        </p:style>
        <p:txBody>
          <a:bodyPr lIns="90000" rIns="90000" tIns="45000" bIns="45000" anchor="ctr">
            <a:normAutofit/>
          </a:bodyPr>
          <a:p>
            <a:pPr>
              <a:lnSpc>
                <a:spcPct val="130000"/>
              </a:lnSpc>
            </a:pPr>
            <a:r>
              <a:rPr b="0" lang="en-US" sz="2400" spc="-1" strike="noStrike">
                <a:solidFill>
                  <a:srgbClr val="808080"/>
                </a:solidFill>
                <a:latin typeface="微软雅黑"/>
                <a:ea typeface="微软雅黑"/>
              </a:rPr>
              <a:t>多态</a:t>
            </a:r>
            <a:endParaRPr b="0" lang="en-US" sz="2400" spc="-1" strike="noStrike">
              <a:latin typeface="Arial"/>
            </a:endParaRPr>
          </a:p>
        </p:txBody>
      </p:sp>
      <p:pic>
        <p:nvPicPr>
          <p:cNvPr id="321" name="图片 6" descr=""/>
          <p:cNvPicPr/>
          <p:nvPr/>
        </p:nvPicPr>
        <p:blipFill>
          <a:blip r:embed="rId1"/>
          <a:stretch/>
        </p:blipFill>
        <p:spPr>
          <a:xfrm>
            <a:off x="4578120" y="418680"/>
            <a:ext cx="7493400" cy="6197760"/>
          </a:xfrm>
          <a:prstGeom prst="rect">
            <a:avLst/>
          </a:prstGeom>
          <a:ln>
            <a:noFill/>
          </a:ln>
        </p:spPr>
      </p:pic>
      <p:sp>
        <p:nvSpPr>
          <p:cNvPr id="322" name="CustomShape 3"/>
          <p:cNvSpPr/>
          <p:nvPr/>
        </p:nvSpPr>
        <p:spPr>
          <a:xfrm>
            <a:off x="1624320" y="3518280"/>
            <a:ext cx="1225800" cy="1145520"/>
          </a:xfrm>
          <a:prstGeom prst="ellipse">
            <a:avLst/>
          </a:prstGeom>
          <a:solidFill>
            <a:schemeClr val="tx1">
              <a:lumMod val="75000"/>
              <a:lumOff val="25000"/>
            </a:schemeClr>
          </a:solidFill>
          <a:ln w="9360">
            <a:noFill/>
          </a:ln>
        </p:spPr>
        <p:style>
          <a:lnRef idx="0"/>
          <a:fillRef idx="0"/>
          <a:effectRef idx="0"/>
          <a:fontRef idx="minor"/>
        </p:style>
      </p:sp>
      <p:sp>
        <p:nvSpPr>
          <p:cNvPr id="323" name="CustomShape 4"/>
          <p:cNvSpPr/>
          <p:nvPr/>
        </p:nvSpPr>
        <p:spPr>
          <a:xfrm>
            <a:off x="497520" y="197820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324" name="CustomShape 5"/>
          <p:cNvSpPr/>
          <p:nvPr/>
        </p:nvSpPr>
        <p:spPr>
          <a:xfrm>
            <a:off x="3324960" y="204156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325" name="CustomShape 6"/>
          <p:cNvSpPr/>
          <p:nvPr/>
        </p:nvSpPr>
        <p:spPr>
          <a:xfrm>
            <a:off x="1886760" y="1986480"/>
            <a:ext cx="649440" cy="624600"/>
          </a:xfrm>
          <a:prstGeom prst="ellipse">
            <a:avLst/>
          </a:prstGeom>
          <a:solidFill>
            <a:schemeClr val="tx1">
              <a:lumMod val="75000"/>
              <a:lumOff val="25000"/>
            </a:schemeClr>
          </a:solidFill>
          <a:ln w="9360">
            <a:noFill/>
          </a:ln>
        </p:spPr>
        <p:style>
          <a:lnRef idx="0"/>
          <a:fillRef idx="0"/>
          <a:effectRef idx="0"/>
          <a:fontRef idx="minor"/>
        </p:style>
      </p:sp>
      <p:sp>
        <p:nvSpPr>
          <p:cNvPr id="326" name="CustomShape 7"/>
          <p:cNvSpPr/>
          <p:nvPr/>
        </p:nvSpPr>
        <p:spPr>
          <a:xfrm>
            <a:off x="130680" y="1492200"/>
            <a:ext cx="169776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埃辛诺斯壁垒</a:t>
            </a:r>
            <a:endParaRPr b="0" lang="en-US" sz="1800" spc="-1" strike="noStrike">
              <a:latin typeface="Arial"/>
            </a:endParaRPr>
          </a:p>
        </p:txBody>
      </p:sp>
      <p:sp>
        <p:nvSpPr>
          <p:cNvPr id="327" name="CustomShape 8"/>
          <p:cNvSpPr/>
          <p:nvPr/>
        </p:nvSpPr>
        <p:spPr>
          <a:xfrm>
            <a:off x="3366000" y="1510200"/>
            <a:ext cx="761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木盾</a:t>
            </a:r>
            <a:endParaRPr b="0" lang="en-US" sz="1800" spc="-1" strike="noStrike">
              <a:latin typeface="Arial"/>
            </a:endParaRPr>
          </a:p>
        </p:txBody>
      </p:sp>
      <p:sp>
        <p:nvSpPr>
          <p:cNvPr id="328" name="CustomShape 9"/>
          <p:cNvSpPr/>
          <p:nvPr/>
        </p:nvSpPr>
        <p:spPr>
          <a:xfrm>
            <a:off x="1960200" y="1482840"/>
            <a:ext cx="7610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骨火</a:t>
            </a:r>
            <a:endParaRPr b="0" lang="en-US" sz="1800" spc="-1" strike="noStrike">
              <a:latin typeface="Arial"/>
            </a:endParaRPr>
          </a:p>
        </p:txBody>
      </p:sp>
      <p:sp>
        <p:nvSpPr>
          <p:cNvPr id="329" name="Line 10"/>
          <p:cNvSpPr/>
          <p:nvPr/>
        </p:nvSpPr>
        <p:spPr>
          <a:xfrm>
            <a:off x="949680" y="2613600"/>
            <a:ext cx="853920" cy="1072440"/>
          </a:xfrm>
          <a:prstGeom prst="line">
            <a:avLst/>
          </a:prstGeom>
          <a:ln w="19080">
            <a:round/>
          </a:ln>
        </p:spPr>
        <p:style>
          <a:lnRef idx="1">
            <a:schemeClr val="dk1"/>
          </a:lnRef>
          <a:fillRef idx="0">
            <a:schemeClr val="dk1"/>
          </a:fillRef>
          <a:effectRef idx="0">
            <a:schemeClr val="dk1"/>
          </a:effectRef>
          <a:fontRef idx="minor"/>
        </p:style>
      </p:sp>
      <p:sp>
        <p:nvSpPr>
          <p:cNvPr id="330" name="Line 11"/>
          <p:cNvSpPr/>
          <p:nvPr/>
        </p:nvSpPr>
        <p:spPr>
          <a:xfrm>
            <a:off x="2212200" y="2612520"/>
            <a:ext cx="25200" cy="905760"/>
          </a:xfrm>
          <a:prstGeom prst="line">
            <a:avLst/>
          </a:prstGeom>
          <a:ln w="19080">
            <a:round/>
          </a:ln>
        </p:spPr>
        <p:style>
          <a:lnRef idx="1">
            <a:schemeClr val="dk1"/>
          </a:lnRef>
          <a:fillRef idx="0">
            <a:schemeClr val="dk1"/>
          </a:fillRef>
          <a:effectRef idx="0">
            <a:schemeClr val="dk1"/>
          </a:effectRef>
          <a:fontRef idx="minor"/>
        </p:style>
      </p:sp>
      <p:sp>
        <p:nvSpPr>
          <p:cNvPr id="331" name="Line 12"/>
          <p:cNvSpPr/>
          <p:nvPr/>
        </p:nvSpPr>
        <p:spPr>
          <a:xfrm flipH="1">
            <a:off x="2671200" y="2575440"/>
            <a:ext cx="748800" cy="1110600"/>
          </a:xfrm>
          <a:prstGeom prst="line">
            <a:avLst/>
          </a:prstGeom>
          <a:ln w="19080">
            <a:round/>
          </a:ln>
        </p:spPr>
        <p:style>
          <a:lnRef idx="1">
            <a:schemeClr val="dk1"/>
          </a:lnRef>
          <a:fillRef idx="0">
            <a:schemeClr val="dk1"/>
          </a:fillRef>
          <a:effectRef idx="0">
            <a:schemeClr val="dk1"/>
          </a:effectRef>
          <a:fontRef idx="minor"/>
        </p:style>
      </p:sp>
      <p:sp>
        <p:nvSpPr>
          <p:cNvPr id="332" name="CustomShape 13"/>
          <p:cNvSpPr/>
          <p:nvPr/>
        </p:nvSpPr>
        <p:spPr>
          <a:xfrm>
            <a:off x="1662480" y="5389920"/>
            <a:ext cx="1225800" cy="1145520"/>
          </a:xfrm>
          <a:prstGeom prst="ellipse">
            <a:avLst/>
          </a:prstGeom>
          <a:solidFill>
            <a:schemeClr val="tx1">
              <a:lumMod val="75000"/>
              <a:lumOff val="25000"/>
            </a:schemeClr>
          </a:solidFill>
          <a:ln w="9360">
            <a:noFill/>
          </a:ln>
        </p:spPr>
        <p:style>
          <a:lnRef idx="0"/>
          <a:fillRef idx="0"/>
          <a:effectRef idx="0"/>
          <a:fontRef idx="minor"/>
        </p:style>
      </p:sp>
      <p:sp>
        <p:nvSpPr>
          <p:cNvPr id="333" name="Line 14"/>
          <p:cNvSpPr/>
          <p:nvPr/>
        </p:nvSpPr>
        <p:spPr>
          <a:xfrm>
            <a:off x="2237400" y="4665240"/>
            <a:ext cx="38520" cy="724320"/>
          </a:xfrm>
          <a:prstGeom prst="line">
            <a:avLst/>
          </a:prstGeom>
          <a:ln w="19080">
            <a:round/>
          </a:ln>
        </p:spPr>
        <p:style>
          <a:lnRef idx="1">
            <a:schemeClr val="dk1"/>
          </a:lnRef>
          <a:fillRef idx="0">
            <a:schemeClr val="dk1"/>
          </a:fillRef>
          <a:effectRef idx="0">
            <a:schemeClr val="dk1"/>
          </a:effectRef>
          <a:fontRef idx="minor"/>
        </p:style>
      </p:sp>
      <p:sp>
        <p:nvSpPr>
          <p:cNvPr id="334" name="CustomShape 15"/>
          <p:cNvSpPr/>
          <p:nvPr/>
        </p:nvSpPr>
        <p:spPr>
          <a:xfrm>
            <a:off x="3276000" y="2140920"/>
            <a:ext cx="1666440" cy="3024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ffffff"/>
                </a:solidFill>
                <a:latin typeface="黑体"/>
                <a:ea typeface="黑体"/>
              </a:rPr>
              <a:t>开盾墙</a:t>
            </a:r>
            <a:endParaRPr b="0" lang="en-US" sz="1400" spc="-1" strike="noStrike">
              <a:latin typeface="Arial"/>
            </a:endParaRPr>
          </a:p>
        </p:txBody>
      </p:sp>
      <p:sp>
        <p:nvSpPr>
          <p:cNvPr id="335" name="CustomShape 16"/>
          <p:cNvSpPr/>
          <p:nvPr/>
        </p:nvSpPr>
        <p:spPr>
          <a:xfrm>
            <a:off x="1666080" y="5730480"/>
            <a:ext cx="1666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防御上升</a:t>
            </a:r>
            <a:endParaRPr b="0" lang="en-US" sz="1800" spc="-1" strike="noStrike">
              <a:latin typeface="Arial"/>
            </a:endParaRPr>
          </a:p>
        </p:txBody>
      </p:sp>
      <p:sp>
        <p:nvSpPr>
          <p:cNvPr id="336" name="CustomShape 17"/>
          <p:cNvSpPr/>
          <p:nvPr/>
        </p:nvSpPr>
        <p:spPr>
          <a:xfrm>
            <a:off x="1010160" y="5625720"/>
            <a:ext cx="1666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latin typeface="黑体"/>
                <a:ea typeface="黑体"/>
              </a:rPr>
              <a:t>需求</a:t>
            </a:r>
            <a:endParaRPr b="0" lang="en-US" sz="1800" spc="-1" strike="noStrike">
              <a:latin typeface="Arial"/>
            </a:endParaRPr>
          </a:p>
        </p:txBody>
      </p:sp>
      <p:sp>
        <p:nvSpPr>
          <p:cNvPr id="337" name="CustomShape 18"/>
          <p:cNvSpPr/>
          <p:nvPr/>
        </p:nvSpPr>
        <p:spPr>
          <a:xfrm>
            <a:off x="969840" y="3881880"/>
            <a:ext cx="1666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latin typeface="黑体"/>
                <a:ea typeface="黑体"/>
              </a:rPr>
              <a:t>方法</a:t>
            </a:r>
            <a:endParaRPr b="0" lang="en-US" sz="1800" spc="-1" strike="noStrike">
              <a:latin typeface="Arial"/>
            </a:endParaRPr>
          </a:p>
        </p:txBody>
      </p:sp>
      <p:sp>
        <p:nvSpPr>
          <p:cNvPr id="338" name="CustomShape 19"/>
          <p:cNvSpPr/>
          <p:nvPr/>
        </p:nvSpPr>
        <p:spPr>
          <a:xfrm>
            <a:off x="1365840" y="2646000"/>
            <a:ext cx="22219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latin typeface="黑体"/>
                <a:ea typeface="黑体"/>
              </a:rPr>
              <a:t>调用对象：重写</a:t>
            </a:r>
            <a:endParaRPr b="0" lang="en-US" sz="1800" spc="-1" strike="noStrike">
              <a:latin typeface="Arial"/>
            </a:endParaRPr>
          </a:p>
        </p:txBody>
      </p:sp>
      <p:sp>
        <p:nvSpPr>
          <p:cNvPr id="339" name="CustomShape 20"/>
          <p:cNvSpPr/>
          <p:nvPr/>
        </p:nvSpPr>
        <p:spPr>
          <a:xfrm>
            <a:off x="1851480" y="3907440"/>
            <a:ext cx="1666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黑体"/>
                <a:ea typeface="黑体"/>
              </a:rPr>
              <a:t>开盾墙</a:t>
            </a:r>
            <a:endParaRPr b="0" lang="en-US" sz="1800" spc="-1" strike="noStrike">
              <a:latin typeface="Arial"/>
            </a:endParaRPr>
          </a:p>
        </p:txBody>
      </p:sp>
      <p:sp>
        <p:nvSpPr>
          <p:cNvPr id="340" name="CustomShape 21"/>
          <p:cNvSpPr/>
          <p:nvPr/>
        </p:nvSpPr>
        <p:spPr>
          <a:xfrm>
            <a:off x="1839960" y="2112840"/>
            <a:ext cx="1666440" cy="3024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ffffff"/>
                </a:solidFill>
                <a:latin typeface="黑体"/>
                <a:ea typeface="黑体"/>
              </a:rPr>
              <a:t>开盾墙</a:t>
            </a:r>
            <a:endParaRPr b="0" lang="en-US" sz="1400" spc="-1" strike="noStrike">
              <a:latin typeface="Arial"/>
            </a:endParaRPr>
          </a:p>
        </p:txBody>
      </p:sp>
      <p:sp>
        <p:nvSpPr>
          <p:cNvPr id="341" name="CustomShape 22"/>
          <p:cNvSpPr/>
          <p:nvPr/>
        </p:nvSpPr>
        <p:spPr>
          <a:xfrm>
            <a:off x="461880" y="2098800"/>
            <a:ext cx="1666440" cy="3024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ffffff"/>
                </a:solidFill>
                <a:latin typeface="黑体"/>
                <a:ea typeface="黑体"/>
              </a:rPr>
              <a:t>开盾墙</a:t>
            </a:r>
            <a:endParaRPr b="0" lang="en-US" sz="1400" spc="-1" strike="noStrike">
              <a:latin typeface="Arial"/>
            </a:endParaRPr>
          </a:p>
        </p:txBody>
      </p:sp>
    </p:spTree>
  </p:cSld>
  <p:transition spd="med">
    <p:fade/>
  </p:transition>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2" name="图片 1" descr=""/>
          <p:cNvPicPr/>
          <p:nvPr/>
        </p:nvPicPr>
        <p:blipFill>
          <a:blip r:embed="rId1"/>
          <a:stretch/>
        </p:blipFill>
        <p:spPr>
          <a:xfrm>
            <a:off x="340200" y="0"/>
            <a:ext cx="10793520" cy="6864120"/>
          </a:xfrm>
          <a:prstGeom prst="rect">
            <a:avLst/>
          </a:prstGeom>
          <a:ln>
            <a:noFill/>
          </a:ln>
        </p:spPr>
      </p:pic>
      <p:sp>
        <p:nvSpPr>
          <p:cNvPr id="343" name="CustomShape 1"/>
          <p:cNvSpPr/>
          <p:nvPr/>
        </p:nvSpPr>
        <p:spPr>
          <a:xfrm>
            <a:off x="1430640" y="1773360"/>
            <a:ext cx="5405400" cy="3105720"/>
          </a:xfrm>
          <a:prstGeom prst="rect">
            <a:avLst/>
          </a:prstGeom>
          <a:noFill/>
          <a:ln>
            <a:noFill/>
          </a:ln>
        </p:spPr>
        <p:style>
          <a:lnRef idx="0"/>
          <a:fillRef idx="0"/>
          <a:effectRef idx="0"/>
          <a:fontRef idx="minor"/>
        </p:style>
        <p:txBody>
          <a:bodyPr lIns="90000" rIns="90000" tIns="45000" bIns="45000"/>
          <a:p>
            <a:pPr>
              <a:lnSpc>
                <a:spcPct val="150000"/>
              </a:lnSpc>
            </a:pPr>
            <a:r>
              <a:rPr b="0" lang="en-US" sz="4000" spc="-1" strike="noStrike">
                <a:solidFill>
                  <a:srgbClr val="000000"/>
                </a:solidFill>
                <a:latin typeface="黑体"/>
                <a:ea typeface="黑体"/>
              </a:rPr>
              <a:t>·</a:t>
            </a:r>
            <a:r>
              <a:rPr b="0" lang="en-US" sz="4000" spc="-1" strike="noStrike">
                <a:solidFill>
                  <a:srgbClr val="000000"/>
                </a:solidFill>
                <a:latin typeface="黑体"/>
                <a:ea typeface="黑体"/>
              </a:rPr>
              <a:t>让程序变得灵活</a:t>
            </a:r>
            <a:endParaRPr b="0" lang="en-US" sz="4000" spc="-1" strike="noStrike">
              <a:latin typeface="Arial"/>
            </a:endParaRPr>
          </a:p>
          <a:p>
            <a:pPr>
              <a:lnSpc>
                <a:spcPct val="150000"/>
              </a:lnSpc>
            </a:pPr>
            <a:r>
              <a:rPr b="0" lang="en-US" sz="4000" spc="-1" strike="noStrike">
                <a:solidFill>
                  <a:srgbClr val="000000"/>
                </a:solidFill>
                <a:latin typeface="黑体"/>
                <a:ea typeface="黑体"/>
              </a:rPr>
              <a:t>·</a:t>
            </a:r>
            <a:r>
              <a:rPr b="0" lang="en-US" sz="4000" spc="-1" strike="noStrike">
                <a:solidFill>
                  <a:srgbClr val="000000"/>
                </a:solidFill>
                <a:latin typeface="黑体"/>
                <a:ea typeface="黑体"/>
              </a:rPr>
              <a:t>让代码能应对可能的变化</a:t>
            </a:r>
            <a:endParaRPr b="0" lang="en-US" sz="4000" spc="-1" strike="noStrike">
              <a:latin typeface="Arial"/>
            </a:endParaRPr>
          </a:p>
          <a:p>
            <a:pPr>
              <a:lnSpc>
                <a:spcPct val="100000"/>
              </a:lnSpc>
            </a:pPr>
            <a:endParaRPr b="0" lang="en-US" sz="4000" spc="-1" strike="noStrike">
              <a:latin typeface="Arial"/>
            </a:endParaRPr>
          </a:p>
        </p:txBody>
      </p:sp>
    </p:spTree>
  </p:cSld>
  <p:transition spd="med">
    <p:fade/>
  </p:transition>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940200" y="2239920"/>
            <a:ext cx="4310640" cy="820440"/>
          </a:xfrm>
          <a:prstGeom prst="rect">
            <a:avLst/>
          </a:prstGeom>
          <a:noFill/>
          <a:ln>
            <a:noFill/>
          </a:ln>
        </p:spPr>
        <p:style>
          <a:lnRef idx="0"/>
          <a:fillRef idx="0"/>
          <a:effectRef idx="0"/>
          <a:fontRef idx="minor"/>
        </p:style>
      </p:sp>
      <p:sp>
        <p:nvSpPr>
          <p:cNvPr id="93" name="CustomShape 2"/>
          <p:cNvSpPr/>
          <p:nvPr/>
        </p:nvSpPr>
        <p:spPr>
          <a:xfrm>
            <a:off x="5770440" y="5438160"/>
            <a:ext cx="649440" cy="316440"/>
          </a:xfrm>
          <a:prstGeom prst="rect">
            <a:avLst/>
          </a:prstGeom>
          <a:noFill/>
          <a:ln>
            <a:noFill/>
          </a:ln>
        </p:spPr>
        <p:style>
          <a:lnRef idx="0"/>
          <a:fillRef idx="0"/>
          <a:effectRef idx="0"/>
          <a:fontRef idx="minor"/>
        </p:style>
        <p:txBody>
          <a:bodyPr wrap="none" lIns="90000" rIns="90000" tIns="45000" bIns="45000"/>
          <a:p>
            <a:pPr algn="ctr">
              <a:lnSpc>
                <a:spcPct val="125000"/>
              </a:lnSpc>
            </a:pPr>
            <a:r>
              <a:rPr b="0" lang="en-US" sz="1200" spc="-1" strike="noStrike">
                <a:solidFill>
                  <a:srgbClr val="000000"/>
                </a:solidFill>
                <a:latin typeface="微软雅黑"/>
                <a:ea typeface="微软雅黑"/>
              </a:rPr>
              <a:t>2019.6</a:t>
            </a:r>
            <a:endParaRPr b="0" lang="en-US" sz="1200" spc="-1" strike="noStrike">
              <a:latin typeface="Arial"/>
            </a:endParaRPr>
          </a:p>
        </p:txBody>
      </p:sp>
      <p:pic>
        <p:nvPicPr>
          <p:cNvPr id="94" name="" descr=""/>
          <p:cNvPicPr/>
          <p:nvPr/>
        </p:nvPicPr>
        <p:blipFill>
          <a:blip r:embed="rId1"/>
          <a:stretch/>
        </p:blipFill>
        <p:spPr>
          <a:xfrm>
            <a:off x="0" y="0"/>
            <a:ext cx="12192120" cy="6790320"/>
          </a:xfrm>
          <a:prstGeom prst="rect">
            <a:avLst/>
          </a:prstGeom>
          <a:ln>
            <a:noFill/>
          </a:ln>
        </p:spPr>
      </p:pic>
    </p:spTree>
  </p:cSld>
  <p:transition spd="med">
    <p:fade/>
  </p:transition>
  <p:timing>
    <p:tnLst>
      <p:par>
        <p:cTn id="20" dur="indefinite" restart="never" nodeType="tmRoot">
          <p:childTnLst>
            <p:seq>
              <p:cTn id="21" dur="indefinite" nodeType="mainSeq">
                <p:childTnLst>
                  <p:par>
                    <p:cTn id="22" fill="hold">
                      <p:stCondLst>
                        <p:cond delay="0"/>
                      </p:stCondLst>
                      <p:childTnLst>
                        <p:par>
                          <p:cTn id="23" fill="hold">
                            <p:stCondLst>
                              <p:cond delay="0"/>
                            </p:stCondLst>
                            <p:childTnLst>
                              <p:par>
                                <p:cTn id="24" nodeType="afterEffect" fill="hold" presetClass="entr" presetID="2" presetSubtype="8">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additive="repl">
                                        <p:cTn id="26" dur="1250" fill="hold"/>
                                        <p:tgtEl>
                                          <p:spTgt spid="92"/>
                                        </p:tgtEl>
                                        <p:attrNameLst>
                                          <p:attrName>ppt_x</p:attrName>
                                        </p:attrNameLst>
                                      </p:cBhvr>
                                      <p:tavLst>
                                        <p:tav tm="0">
                                          <p:val>
                                            <p:strVal val="0-#ppt_w/2"/>
                                          </p:val>
                                        </p:tav>
                                        <p:tav tm="100000">
                                          <p:val>
                                            <p:strVal val="#ppt_x"/>
                                          </p:val>
                                        </p:tav>
                                      </p:tavLst>
                                    </p:anim>
                                    <p:anim calcmode="lin" valueType="num">
                                      <p:cBhvr additive="repl">
                                        <p:cTn id="27" dur="125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dur="1" fill="hold">
                                          <p:stCondLst>
                                            <p:cond delay="0"/>
                                          </p:stCondLst>
                                        </p:cTn>
                                        <p:tgtEl>
                                          <p:spTgt spid="93"/>
                                        </p:tgtEl>
                                        <p:attrNameLst>
                                          <p:attrName>style.visibility</p:attrName>
                                        </p:attrNameLst>
                                      </p:cBhvr>
                                      <p:to>
                                        <p:strVal val="visible"/>
                                      </p:to>
                                    </p:set>
                                    <p:animEffect filter="fade" transition="in">
                                      <p:cBhvr additive="repl">
                                        <p:cTn id="32" dur="500"/>
                                        <p:tgtEl>
                                          <p:spTgt spid="9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4310640" y="1071000"/>
            <a:ext cx="3569040" cy="4463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700" spc="-1" strike="noStrike">
                <a:solidFill>
                  <a:srgbClr val="262626"/>
                </a:solidFill>
                <a:latin typeface="思源黑体 CN Heavy"/>
                <a:ea typeface="思源黑体 CN Heavy"/>
              </a:rPr>
              <a:t>C</a:t>
            </a:r>
            <a:endParaRPr b="0" lang="en-US" sz="28700" spc="-1" strike="noStrike">
              <a:latin typeface="Arial"/>
            </a:endParaRPr>
          </a:p>
        </p:txBody>
      </p:sp>
      <p:sp>
        <p:nvSpPr>
          <p:cNvPr id="345" name="CustomShape 2"/>
          <p:cNvSpPr/>
          <p:nvPr/>
        </p:nvSpPr>
        <p:spPr>
          <a:xfrm>
            <a:off x="4497840" y="3002040"/>
            <a:ext cx="3194640" cy="637920"/>
          </a:xfrm>
          <a:prstGeom prst="rect">
            <a:avLst/>
          </a:prstGeom>
          <a:solidFill>
            <a:srgbClr val="efefef"/>
          </a:solid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262626"/>
                </a:solidFill>
                <a:latin typeface="微软雅黑"/>
                <a:ea typeface="微软雅黑"/>
              </a:rPr>
              <a:t>总结</a:t>
            </a:r>
            <a:endParaRPr b="0" lang="en-US" sz="3600" spc="-1" strike="noStrike">
              <a:latin typeface="Arial"/>
            </a:endParaRPr>
          </a:p>
        </p:txBody>
      </p:sp>
    </p:spTree>
  </p:cSld>
  <p:transition spd="slow">
    <p:blinds dir="vert"/>
  </p:transition>
  <p:timing>
    <p:tnLst>
      <p:par>
        <p:cTn id="169" dur="indefinite" restart="never" nodeType="tmRoot">
          <p:childTnLst>
            <p:seq>
              <p:cTn id="170" dur="indefinite" nodeType="mainSeq">
                <p:childTnLst>
                  <p:par>
                    <p:cTn id="171" fill="hold">
                      <p:stCondLst>
                        <p:cond delay="0"/>
                      </p:stCondLst>
                      <p:childTnLst>
                        <p:par>
                          <p:cTn id="172" fill="hold">
                            <p:stCondLst>
                              <p:cond delay="0"/>
                            </p:stCondLst>
                            <p:childTnLst>
                              <p:par>
                                <p:cTn id="173" nodeType="afterEffect" fill="hold" presetClass="entr" presetID="53" presetSubtype="16">
                                  <p:stCondLst>
                                    <p:cond delay="0"/>
                                  </p:stCondLst>
                                  <p:childTnLst>
                                    <p:set>
                                      <p:cBhvr>
                                        <p:cTn id="174" dur="1" fill="hold">
                                          <p:stCondLst>
                                            <p:cond delay="0"/>
                                          </p:stCondLst>
                                        </p:cTn>
                                        <p:tgtEl>
                                          <p:spTgt spid="344"/>
                                        </p:tgtEl>
                                        <p:attrNameLst>
                                          <p:attrName>style.visibility</p:attrName>
                                        </p:attrNameLst>
                                      </p:cBhvr>
                                      <p:to>
                                        <p:strVal val="visible"/>
                                      </p:to>
                                    </p:set>
                                    <p:anim calcmode="lin" valueType="num">
                                      <p:cBhvr additive="repl">
                                        <p:cTn id="175" dur="500" fill="hold"/>
                                        <p:tgtEl>
                                          <p:spTgt spid="344"/>
                                        </p:tgtEl>
                                        <p:attrNameLst>
                                          <p:attrName>ppt_w</p:attrName>
                                        </p:attrNameLst>
                                      </p:cBhvr>
                                      <p:tavLst>
                                        <p:tav tm="0">
                                          <p:val>
                                            <p:fltVal val="0"/>
                                          </p:val>
                                        </p:tav>
                                        <p:tav tm="100000">
                                          <p:val>
                                            <p:strVal val="#ppt_w"/>
                                          </p:val>
                                        </p:tav>
                                      </p:tavLst>
                                    </p:anim>
                                    <p:anim calcmode="lin" valueType="num">
                                      <p:cBhvr additive="repl">
                                        <p:cTn id="176" dur="500" fill="hold"/>
                                        <p:tgtEl>
                                          <p:spTgt spid="344"/>
                                        </p:tgtEl>
                                        <p:attrNameLst>
                                          <p:attrName>ppt_h</p:attrName>
                                        </p:attrNameLst>
                                      </p:cBhvr>
                                      <p:tavLst>
                                        <p:tav tm="0">
                                          <p:val>
                                            <p:fltVal val="0"/>
                                          </p:val>
                                        </p:tav>
                                        <p:tav tm="100000">
                                          <p:val>
                                            <p:strVal val="#ppt_h"/>
                                          </p:val>
                                        </p:tav>
                                      </p:tavLst>
                                    </p:anim>
                                    <p:animEffect filter="fade" transition="in">
                                      <p:cBhvr additive="repl">
                                        <p:cTn id="177" dur="500"/>
                                        <p:tgtEl>
                                          <p:spTgt spid="344"/>
                                        </p:tgtEl>
                                      </p:cBhvr>
                                    </p:animEffect>
                                  </p:childTnLst>
                                </p:cTn>
                              </p:par>
                            </p:childTnLst>
                          </p:cTn>
                        </p:par>
                        <p:par>
                          <p:cTn id="178" fill="hold">
                            <p:stCondLst>
                              <p:cond delay="500"/>
                            </p:stCondLst>
                            <p:childTnLst>
                              <p:par>
                                <p:cTn id="179" nodeType="afterEffect" fill="hold" presetClass="entr" presetID="2" presetSubtype="2">
                                  <p:stCondLst>
                                    <p:cond delay="0"/>
                                  </p:stCondLst>
                                  <p:childTnLst>
                                    <p:set>
                                      <p:cBhvr>
                                        <p:cTn id="180" dur="1" fill="hold">
                                          <p:stCondLst>
                                            <p:cond delay="0"/>
                                          </p:stCondLst>
                                        </p:cTn>
                                        <p:tgtEl>
                                          <p:spTgt spid="345"/>
                                        </p:tgtEl>
                                        <p:attrNameLst>
                                          <p:attrName>style.visibility</p:attrName>
                                        </p:attrNameLst>
                                      </p:cBhvr>
                                      <p:to>
                                        <p:strVal val="visible"/>
                                      </p:to>
                                    </p:set>
                                    <p:anim calcmode="lin" valueType="num">
                                      <p:cBhvr additive="repl">
                                        <p:cTn id="181" dur="1000" fill="hold"/>
                                        <p:tgtEl>
                                          <p:spTgt spid="345"/>
                                        </p:tgtEl>
                                        <p:attrNameLst>
                                          <p:attrName>ppt_x</p:attrName>
                                        </p:attrNameLst>
                                      </p:cBhvr>
                                      <p:tavLst>
                                        <p:tav tm="0">
                                          <p:val>
                                            <p:strVal val="1+#ppt_w/2"/>
                                          </p:val>
                                        </p:tav>
                                        <p:tav tm="100000">
                                          <p:val>
                                            <p:strVal val="#ppt_x"/>
                                          </p:val>
                                        </p:tav>
                                      </p:tavLst>
                                    </p:anim>
                                    <p:anim calcmode="lin" valueType="num">
                                      <p:cBhvr additive="repl">
                                        <p:cTn id="182" dur="1000" fill="hold"/>
                                        <p:tgtEl>
                                          <p:spTgt spid="345"/>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4310640" y="1071000"/>
            <a:ext cx="3569040" cy="4463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700" spc="-1" strike="noStrike">
                <a:solidFill>
                  <a:srgbClr val="262626"/>
                </a:solidFill>
                <a:latin typeface="思源黑体 CN Heavy"/>
                <a:ea typeface="思源黑体 CN Heavy"/>
              </a:rPr>
              <a:t>C</a:t>
            </a:r>
            <a:endParaRPr b="0" lang="en-US" sz="28700" spc="-1" strike="noStrike">
              <a:latin typeface="Arial"/>
            </a:endParaRPr>
          </a:p>
        </p:txBody>
      </p:sp>
      <p:pic>
        <p:nvPicPr>
          <p:cNvPr id="347" name="图片 3" descr=""/>
          <p:cNvPicPr/>
          <p:nvPr/>
        </p:nvPicPr>
        <p:blipFill>
          <a:blip r:embed="rId1"/>
          <a:stretch/>
        </p:blipFill>
        <p:spPr>
          <a:xfrm>
            <a:off x="1038960" y="0"/>
            <a:ext cx="9485640" cy="6927840"/>
          </a:xfrm>
          <a:prstGeom prst="rect">
            <a:avLst/>
          </a:prstGeom>
          <a:ln>
            <a:noFill/>
          </a:ln>
        </p:spPr>
      </p:pic>
      <p:sp>
        <p:nvSpPr>
          <p:cNvPr id="348" name="CustomShape 2"/>
          <p:cNvSpPr/>
          <p:nvPr/>
        </p:nvSpPr>
        <p:spPr>
          <a:xfrm>
            <a:off x="1163880" y="5933160"/>
            <a:ext cx="4518720" cy="673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349" name="CustomShape 3"/>
          <p:cNvSpPr/>
          <p:nvPr/>
        </p:nvSpPr>
        <p:spPr>
          <a:xfrm>
            <a:off x="5683680" y="5402520"/>
            <a:ext cx="4518720" cy="11113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350" name="CustomShape 4"/>
          <p:cNvSpPr/>
          <p:nvPr/>
        </p:nvSpPr>
        <p:spPr>
          <a:xfrm>
            <a:off x="5714640" y="5308920"/>
            <a:ext cx="488268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黑体"/>
                <a:ea typeface="黑体"/>
              </a:rPr>
              <a:t>开闭：换扫把很</a:t>
            </a:r>
            <a:r>
              <a:rPr b="0" lang="en-US" sz="1600" spc="-1" strike="noStrike">
                <a:solidFill>
                  <a:srgbClr val="000000"/>
                </a:solidFill>
                <a:latin typeface="黑体"/>
                <a:ea typeface="黑体"/>
              </a:rPr>
              <a:t>OK</a:t>
            </a:r>
            <a:r>
              <a:rPr b="0" lang="en-US" sz="1600" spc="-1" strike="noStrike">
                <a:solidFill>
                  <a:srgbClr val="000000"/>
                </a:solidFill>
                <a:latin typeface="黑体"/>
                <a:ea typeface="黑体"/>
              </a:rPr>
              <a:t>，但改发动机很艰难，一般不动</a:t>
            </a:r>
            <a:endParaRPr b="0" lang="en-US" sz="1600" spc="-1" strike="noStrike">
              <a:latin typeface="Arial"/>
            </a:endParaRPr>
          </a:p>
        </p:txBody>
      </p:sp>
      <p:sp>
        <p:nvSpPr>
          <p:cNvPr id="351" name="CustomShape 5"/>
          <p:cNvSpPr/>
          <p:nvPr/>
        </p:nvSpPr>
        <p:spPr>
          <a:xfrm>
            <a:off x="5714640" y="5673240"/>
            <a:ext cx="488268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黑体"/>
                <a:ea typeface="黑体"/>
              </a:rPr>
              <a:t>单一：一个扫把转一圈扫一次，互不干涉</a:t>
            </a:r>
            <a:endParaRPr b="0" lang="en-US" sz="1600" spc="-1" strike="noStrike">
              <a:latin typeface="Arial"/>
            </a:endParaRPr>
          </a:p>
        </p:txBody>
      </p:sp>
      <p:sp>
        <p:nvSpPr>
          <p:cNvPr id="352" name="CustomShape 6"/>
          <p:cNvSpPr/>
          <p:nvPr/>
        </p:nvSpPr>
        <p:spPr>
          <a:xfrm>
            <a:off x="5714640" y="6037920"/>
            <a:ext cx="488268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黑体"/>
                <a:ea typeface="黑体"/>
              </a:rPr>
              <a:t>组合复用：拖拉机与扫把有机结合，浑然天成</a:t>
            </a:r>
            <a:endParaRPr b="0" lang="en-US" sz="1600" spc="-1" strike="noStrike">
              <a:latin typeface="Arial"/>
            </a:endParaRPr>
          </a:p>
        </p:txBody>
      </p:sp>
    </p:spTree>
  </p:cSld>
  <p:transition spd="slow">
    <p:blinds dir="vert"/>
  </p:transition>
  <p:timing>
    <p:tnLst>
      <p:par>
        <p:cTn id="183" dur="indefinite" restart="never" nodeType="tmRoot">
          <p:childTnLst>
            <p:seq>
              <p:cTn id="184" dur="indefinite" nodeType="mainSeq">
                <p:childTnLst>
                  <p:par>
                    <p:cTn id="185" fill="hold">
                      <p:stCondLst>
                        <p:cond delay="0"/>
                      </p:stCondLst>
                      <p:childTnLst>
                        <p:par>
                          <p:cTn id="186" fill="hold">
                            <p:stCondLst>
                              <p:cond delay="0"/>
                            </p:stCondLst>
                            <p:childTnLst>
                              <p:par>
                                <p:cTn id="187" nodeType="afterEffect" fill="hold" presetClass="entr" presetID="53" presetSubtype="16">
                                  <p:stCondLst>
                                    <p:cond delay="0"/>
                                  </p:stCondLst>
                                  <p:childTnLst>
                                    <p:set>
                                      <p:cBhvr>
                                        <p:cTn id="188" dur="1" fill="hold">
                                          <p:stCondLst>
                                            <p:cond delay="0"/>
                                          </p:stCondLst>
                                        </p:cTn>
                                        <p:tgtEl>
                                          <p:spTgt spid="346"/>
                                        </p:tgtEl>
                                        <p:attrNameLst>
                                          <p:attrName>style.visibility</p:attrName>
                                        </p:attrNameLst>
                                      </p:cBhvr>
                                      <p:to>
                                        <p:strVal val="visible"/>
                                      </p:to>
                                    </p:set>
                                    <p:anim calcmode="lin" valueType="num">
                                      <p:cBhvr additive="repl">
                                        <p:cTn id="189" dur="500" fill="hold"/>
                                        <p:tgtEl>
                                          <p:spTgt spid="346"/>
                                        </p:tgtEl>
                                        <p:attrNameLst>
                                          <p:attrName>ppt_w</p:attrName>
                                        </p:attrNameLst>
                                      </p:cBhvr>
                                      <p:tavLst>
                                        <p:tav tm="0">
                                          <p:val>
                                            <p:fltVal val="0"/>
                                          </p:val>
                                        </p:tav>
                                        <p:tav tm="100000">
                                          <p:val>
                                            <p:strVal val="#ppt_w"/>
                                          </p:val>
                                        </p:tav>
                                      </p:tavLst>
                                    </p:anim>
                                    <p:anim calcmode="lin" valueType="num">
                                      <p:cBhvr additive="repl">
                                        <p:cTn id="190" dur="500" fill="hold"/>
                                        <p:tgtEl>
                                          <p:spTgt spid="346"/>
                                        </p:tgtEl>
                                        <p:attrNameLst>
                                          <p:attrName>ppt_h</p:attrName>
                                        </p:attrNameLst>
                                      </p:cBhvr>
                                      <p:tavLst>
                                        <p:tav tm="0">
                                          <p:val>
                                            <p:fltVal val="0"/>
                                          </p:val>
                                        </p:tav>
                                        <p:tav tm="100000">
                                          <p:val>
                                            <p:strVal val="#ppt_h"/>
                                          </p:val>
                                        </p:tav>
                                      </p:tavLst>
                                    </p:anim>
                                    <p:animEffect filter="fade" transition="in">
                                      <p:cBhvr additive="repl">
                                        <p:cTn id="191" dur="500"/>
                                        <p:tgtEl>
                                          <p:spTgt spid="3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3940200" y="2810160"/>
            <a:ext cx="4310640" cy="912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400" spc="-1" strike="noStrike">
                <a:solidFill>
                  <a:srgbClr val="262626"/>
                </a:solidFill>
                <a:latin typeface="思源黑体 CN Light"/>
                <a:ea typeface="思源黑体 CN Light"/>
              </a:rPr>
              <a:t>谢谢！</a:t>
            </a:r>
            <a:endParaRPr b="0" lang="en-US" sz="5400" spc="-1" strike="noStrike">
              <a:latin typeface="Arial"/>
            </a:endParaRPr>
          </a:p>
        </p:txBody>
      </p:sp>
      <p:sp>
        <p:nvSpPr>
          <p:cNvPr id="354" name="CustomShape 2"/>
          <p:cNvSpPr/>
          <p:nvPr/>
        </p:nvSpPr>
        <p:spPr>
          <a:xfrm>
            <a:off x="5262840" y="3733200"/>
            <a:ext cx="1438920" cy="36360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latin typeface="思源黑体 CN Light"/>
                <a:ea typeface="思源黑体 CN Light"/>
              </a:rPr>
              <a:t>-Thank You-</a:t>
            </a:r>
            <a:endParaRPr b="0" lang="en-US" sz="1800" spc="-1" strike="noStrike">
              <a:latin typeface="Arial"/>
            </a:endParaRPr>
          </a:p>
        </p:txBody>
      </p:sp>
    </p:spTree>
  </p:cSld>
  <p:transition spd="med">
    <p:fade/>
  </p:transition>
  <p:timing>
    <p:tnLst>
      <p:par>
        <p:cTn id="192" dur="indefinite" restart="never" nodeType="tmRoot">
          <p:childTnLst>
            <p:seq>
              <p:cTn id="193" dur="indefinite" nodeType="mainSeq">
                <p:childTnLst>
                  <p:par>
                    <p:cTn id="194" fill="hold">
                      <p:stCondLst>
                        <p:cond delay="0"/>
                      </p:stCondLst>
                      <p:childTnLst>
                        <p:par>
                          <p:cTn id="195" fill="hold">
                            <p:stCondLst>
                              <p:cond delay="0"/>
                            </p:stCondLst>
                            <p:childTnLst>
                              <p:par>
                                <p:cTn id="196" nodeType="afterEffect" fill="hold" presetClass="entr" presetID="2" presetSubtype="8">
                                  <p:stCondLst>
                                    <p:cond delay="0"/>
                                  </p:stCondLst>
                                  <p:childTnLst>
                                    <p:set>
                                      <p:cBhvr>
                                        <p:cTn id="197" dur="1" fill="hold">
                                          <p:stCondLst>
                                            <p:cond delay="0"/>
                                          </p:stCondLst>
                                        </p:cTn>
                                        <p:tgtEl>
                                          <p:spTgt spid="353"/>
                                        </p:tgtEl>
                                        <p:attrNameLst>
                                          <p:attrName>style.visibility</p:attrName>
                                        </p:attrNameLst>
                                      </p:cBhvr>
                                      <p:to>
                                        <p:strVal val="visible"/>
                                      </p:to>
                                    </p:set>
                                    <p:anim calcmode="lin" valueType="num">
                                      <p:cBhvr additive="repl">
                                        <p:cTn id="198" dur="1250" fill="hold"/>
                                        <p:tgtEl>
                                          <p:spTgt spid="353"/>
                                        </p:tgtEl>
                                        <p:attrNameLst>
                                          <p:attrName>ppt_x</p:attrName>
                                        </p:attrNameLst>
                                      </p:cBhvr>
                                      <p:tavLst>
                                        <p:tav tm="0">
                                          <p:val>
                                            <p:strVal val="0-#ppt_w/2"/>
                                          </p:val>
                                        </p:tav>
                                        <p:tav tm="100000">
                                          <p:val>
                                            <p:strVal val="#ppt_x"/>
                                          </p:val>
                                        </p:tav>
                                      </p:tavLst>
                                    </p:anim>
                                    <p:anim calcmode="lin" valueType="num">
                                      <p:cBhvr additive="repl">
                                        <p:cTn id="199" dur="1250" fill="hold"/>
                                        <p:tgtEl>
                                          <p:spTgt spid="353"/>
                                        </p:tgtEl>
                                        <p:attrNameLst>
                                          <p:attrName>ppt_y</p:attrName>
                                        </p:attrNameLst>
                                      </p:cBhvr>
                                      <p:tavLst>
                                        <p:tav tm="0">
                                          <p:val>
                                            <p:strVal val="#ppt_y"/>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2" presetSubtype="4">
                                  <p:stCondLst>
                                    <p:cond delay="0"/>
                                  </p:stCondLst>
                                  <p:childTnLst>
                                    <p:set>
                                      <p:cBhvr>
                                        <p:cTn id="203" dur="1" fill="hold">
                                          <p:stCondLst>
                                            <p:cond delay="0"/>
                                          </p:stCondLst>
                                        </p:cTn>
                                        <p:tgtEl>
                                          <p:spTgt spid="354"/>
                                        </p:tgtEl>
                                        <p:attrNameLst>
                                          <p:attrName>style.visibility</p:attrName>
                                        </p:attrNameLst>
                                      </p:cBhvr>
                                      <p:to>
                                        <p:strVal val="visible"/>
                                      </p:to>
                                    </p:set>
                                    <p:anim calcmode="lin" valueType="num">
                                      <p:cBhvr additive="repl">
                                        <p:cTn id="204" dur="500" fill="hold"/>
                                        <p:tgtEl>
                                          <p:spTgt spid="354"/>
                                        </p:tgtEl>
                                        <p:attrNameLst>
                                          <p:attrName>ppt_x</p:attrName>
                                        </p:attrNameLst>
                                      </p:cBhvr>
                                      <p:tavLst>
                                        <p:tav tm="0">
                                          <p:val>
                                            <p:strVal val="#ppt_x"/>
                                          </p:val>
                                        </p:tav>
                                        <p:tav tm="100000">
                                          <p:val>
                                            <p:strVal val="#ppt_x"/>
                                          </p:val>
                                        </p:tav>
                                      </p:tavLst>
                                    </p:anim>
                                    <p:anim calcmode="lin" valueType="num">
                                      <p:cBhvr additive="repl">
                                        <p:cTn id="205" dur="500" fill="hold"/>
                                        <p:tgtEl>
                                          <p:spTgt spid="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304000" y="114480"/>
            <a:ext cx="704664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800" spc="-1" strike="noStrike">
                <a:solidFill>
                  <a:srgbClr val="262626"/>
                </a:solidFill>
                <a:latin typeface="微软雅黑"/>
                <a:ea typeface="微软雅黑"/>
              </a:rPr>
              <a:t>面向对象六原则</a:t>
            </a:r>
            <a:endParaRPr b="0" lang="en-US" sz="4800" spc="-1" strike="noStrike">
              <a:latin typeface="Arial"/>
            </a:endParaRPr>
          </a:p>
        </p:txBody>
      </p:sp>
      <p:sp>
        <p:nvSpPr>
          <p:cNvPr id="96" name="CustomShape 2"/>
          <p:cNvSpPr/>
          <p:nvPr/>
        </p:nvSpPr>
        <p:spPr>
          <a:xfrm>
            <a:off x="360000" y="1050480"/>
            <a:ext cx="2230920" cy="45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62626"/>
                </a:solidFill>
                <a:latin typeface="微软雅黑"/>
                <a:ea typeface="微软雅黑"/>
              </a:rPr>
              <a:t>1.</a:t>
            </a:r>
            <a:r>
              <a:rPr b="0" lang="en-US" sz="2400" spc="-1" strike="noStrike">
                <a:solidFill>
                  <a:srgbClr val="262626"/>
                </a:solidFill>
                <a:latin typeface="微软雅黑"/>
                <a:ea typeface="微软雅黑"/>
              </a:rPr>
              <a:t>开闭原则</a:t>
            </a:r>
            <a:r>
              <a:rPr b="0" lang="en-US" sz="2400" spc="-1" strike="noStrike">
                <a:solidFill>
                  <a:srgbClr val="262626"/>
                </a:solidFill>
                <a:latin typeface="微软雅黑"/>
                <a:ea typeface="微软雅黑"/>
              </a:rPr>
              <a:t>:</a:t>
            </a:r>
            <a:endParaRPr b="0" lang="en-US" sz="2400" spc="-1" strike="noStrike">
              <a:latin typeface="Arial"/>
            </a:endParaRPr>
          </a:p>
        </p:txBody>
      </p:sp>
      <p:sp>
        <p:nvSpPr>
          <p:cNvPr id="97" name="CustomShape 3"/>
          <p:cNvSpPr/>
          <p:nvPr/>
        </p:nvSpPr>
        <p:spPr>
          <a:xfrm>
            <a:off x="360000" y="3528000"/>
            <a:ext cx="2806920" cy="45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62626"/>
                </a:solidFill>
                <a:latin typeface="微软雅黑"/>
                <a:ea typeface="微软雅黑"/>
              </a:rPr>
              <a:t>4.</a:t>
            </a:r>
            <a:r>
              <a:rPr b="0" lang="en-US" sz="2400" spc="-1" strike="noStrike">
                <a:solidFill>
                  <a:srgbClr val="262626"/>
                </a:solidFill>
                <a:latin typeface="微软雅黑"/>
                <a:ea typeface="微软雅黑"/>
              </a:rPr>
              <a:t>组合复用原则</a:t>
            </a:r>
            <a:r>
              <a:rPr b="0" lang="en-US" sz="2400" spc="-1" strike="noStrike">
                <a:solidFill>
                  <a:srgbClr val="262626"/>
                </a:solidFill>
                <a:latin typeface="微软雅黑"/>
                <a:ea typeface="微软雅黑"/>
              </a:rPr>
              <a:t>:</a:t>
            </a:r>
            <a:endParaRPr b="0" lang="en-US" sz="2400" spc="-1" strike="noStrike">
              <a:latin typeface="Arial"/>
            </a:endParaRPr>
          </a:p>
        </p:txBody>
      </p:sp>
      <p:sp>
        <p:nvSpPr>
          <p:cNvPr id="98" name="CustomShape 4"/>
          <p:cNvSpPr/>
          <p:nvPr/>
        </p:nvSpPr>
        <p:spPr>
          <a:xfrm>
            <a:off x="360000" y="1920240"/>
            <a:ext cx="2806920" cy="45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62626"/>
                </a:solidFill>
                <a:latin typeface="微软雅黑"/>
                <a:ea typeface="微软雅黑"/>
              </a:rPr>
              <a:t>2.</a:t>
            </a:r>
            <a:r>
              <a:rPr b="0" lang="en-US" sz="2400" spc="-1" strike="noStrike">
                <a:solidFill>
                  <a:srgbClr val="262626"/>
                </a:solidFill>
                <a:latin typeface="微软雅黑"/>
                <a:ea typeface="微软雅黑"/>
              </a:rPr>
              <a:t>类的单一职责</a:t>
            </a:r>
            <a:r>
              <a:rPr b="0" lang="en-US" sz="2400" spc="-1" strike="noStrike">
                <a:solidFill>
                  <a:srgbClr val="262626"/>
                </a:solidFill>
                <a:latin typeface="微软雅黑"/>
                <a:ea typeface="微软雅黑"/>
              </a:rPr>
              <a:t>:</a:t>
            </a:r>
            <a:endParaRPr b="0" lang="en-US" sz="2400" spc="-1" strike="noStrike">
              <a:latin typeface="Arial"/>
            </a:endParaRPr>
          </a:p>
        </p:txBody>
      </p:sp>
      <p:sp>
        <p:nvSpPr>
          <p:cNvPr id="99" name="CustomShape 5"/>
          <p:cNvSpPr/>
          <p:nvPr/>
        </p:nvSpPr>
        <p:spPr>
          <a:xfrm>
            <a:off x="360000" y="4320000"/>
            <a:ext cx="2230920" cy="45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62626"/>
                </a:solidFill>
                <a:latin typeface="微软雅黑"/>
                <a:ea typeface="微软雅黑"/>
              </a:rPr>
              <a:t>5.</a:t>
            </a:r>
            <a:r>
              <a:rPr b="0" lang="en-US" sz="2400" spc="-1" strike="noStrike">
                <a:solidFill>
                  <a:srgbClr val="262626"/>
                </a:solidFill>
                <a:latin typeface="微软雅黑"/>
                <a:ea typeface="微软雅黑"/>
              </a:rPr>
              <a:t>里氏替换</a:t>
            </a:r>
            <a:r>
              <a:rPr b="0" lang="en-US" sz="2400" spc="-1" strike="noStrike">
                <a:solidFill>
                  <a:srgbClr val="262626"/>
                </a:solidFill>
                <a:latin typeface="微软雅黑"/>
                <a:ea typeface="微软雅黑"/>
              </a:rPr>
              <a:t>:</a:t>
            </a:r>
            <a:endParaRPr b="0" lang="en-US" sz="2400" spc="-1" strike="noStrike">
              <a:latin typeface="Arial"/>
            </a:endParaRPr>
          </a:p>
        </p:txBody>
      </p:sp>
      <p:sp>
        <p:nvSpPr>
          <p:cNvPr id="100" name="CustomShape 6"/>
          <p:cNvSpPr/>
          <p:nvPr/>
        </p:nvSpPr>
        <p:spPr>
          <a:xfrm>
            <a:off x="504000" y="5184000"/>
            <a:ext cx="2302920" cy="45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62626"/>
                </a:solidFill>
                <a:latin typeface="微软雅黑"/>
                <a:ea typeface="微软雅黑"/>
              </a:rPr>
              <a:t>6.</a:t>
            </a:r>
            <a:r>
              <a:rPr b="0" lang="en-US" sz="2400" spc="-1" strike="noStrike">
                <a:solidFill>
                  <a:srgbClr val="262626"/>
                </a:solidFill>
                <a:latin typeface="微软雅黑"/>
                <a:ea typeface="微软雅黑"/>
              </a:rPr>
              <a:t>迪米特法则</a:t>
            </a:r>
            <a:r>
              <a:rPr b="0" lang="en-US" sz="2400" spc="-1" strike="noStrike">
                <a:solidFill>
                  <a:srgbClr val="262626"/>
                </a:solidFill>
                <a:latin typeface="微软雅黑"/>
                <a:ea typeface="微软雅黑"/>
              </a:rPr>
              <a:t>:</a:t>
            </a:r>
            <a:endParaRPr b="0" lang="en-US" sz="2400" spc="-1" strike="noStrike">
              <a:latin typeface="Arial"/>
            </a:endParaRPr>
          </a:p>
        </p:txBody>
      </p:sp>
      <p:sp>
        <p:nvSpPr>
          <p:cNvPr id="101" name="CustomShape 7"/>
          <p:cNvSpPr/>
          <p:nvPr/>
        </p:nvSpPr>
        <p:spPr>
          <a:xfrm>
            <a:off x="360000" y="2712240"/>
            <a:ext cx="2230920" cy="45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262626"/>
                </a:solidFill>
                <a:latin typeface="微软雅黑"/>
                <a:ea typeface="微软雅黑"/>
              </a:rPr>
              <a:t>3.</a:t>
            </a:r>
            <a:r>
              <a:rPr b="0" lang="en-US" sz="2400" spc="-1" strike="noStrike">
                <a:solidFill>
                  <a:srgbClr val="262626"/>
                </a:solidFill>
                <a:latin typeface="微软雅黑"/>
                <a:ea typeface="微软雅黑"/>
              </a:rPr>
              <a:t>依赖倒置</a:t>
            </a:r>
            <a:r>
              <a:rPr b="0" lang="en-US" sz="2400" spc="-1" strike="noStrike">
                <a:solidFill>
                  <a:srgbClr val="262626"/>
                </a:solidFill>
                <a:latin typeface="微软雅黑"/>
                <a:ea typeface="微软雅黑"/>
              </a:rPr>
              <a:t>:</a:t>
            </a:r>
            <a:endParaRPr b="0" lang="en-US" sz="2400" spc="-1" strike="noStrike">
              <a:latin typeface="Arial"/>
            </a:endParaRPr>
          </a:p>
        </p:txBody>
      </p:sp>
      <p:sp>
        <p:nvSpPr>
          <p:cNvPr id="102" name="CustomShape 8"/>
          <p:cNvSpPr/>
          <p:nvPr/>
        </p:nvSpPr>
        <p:spPr>
          <a:xfrm>
            <a:off x="2376000" y="4320000"/>
            <a:ext cx="9070920" cy="766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Noto Sans CJK SC Regular"/>
              </a:rPr>
              <a:t>父类出现的地方可以被子类替换，在替换后依然保持原功能</a:t>
            </a:r>
            <a:r>
              <a:rPr b="0" lang="en-US" sz="1400" spc="-1" strike="noStrike">
                <a:solidFill>
                  <a:srgbClr val="000000"/>
                </a:solidFill>
                <a:latin typeface="Arial"/>
                <a:ea typeface="Noto Sans CJK SC Regular"/>
              </a:rPr>
              <a:t>.</a:t>
            </a:r>
            <a:endParaRPr b="0" lang="en-US" sz="1400" spc="-1" strike="noStrike">
              <a:latin typeface="Arial"/>
            </a:endParaRPr>
          </a:p>
          <a:p>
            <a:pPr>
              <a:lnSpc>
                <a:spcPct val="100000"/>
              </a:lnSpc>
            </a:pPr>
            <a:r>
              <a:rPr b="0" lang="en-US" sz="1400" spc="-1" strike="noStrike">
                <a:solidFill>
                  <a:srgbClr val="000000"/>
                </a:solidFill>
                <a:latin typeface="Arial"/>
                <a:ea typeface="Noto Sans CJK SC Regular"/>
              </a:rPr>
              <a:t>从继承讲</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子类是在保持父类原有的功能上</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进行的扩写</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继承了父类全部的参数和功能</a:t>
            </a:r>
            <a:r>
              <a:rPr b="0" lang="en-US" sz="1400" spc="-1" strike="noStrike">
                <a:solidFill>
                  <a:srgbClr val="000000"/>
                </a:solidFill>
                <a:latin typeface="Arial"/>
                <a:ea typeface="Noto Sans CJK SC Regular"/>
              </a:rPr>
              <a:t>.</a:t>
            </a:r>
            <a:endParaRPr b="0" lang="en-US" sz="1400" spc="-1" strike="noStrike">
              <a:latin typeface="Arial"/>
            </a:endParaRPr>
          </a:p>
        </p:txBody>
      </p:sp>
      <p:sp>
        <p:nvSpPr>
          <p:cNvPr id="103" name="CustomShape 9"/>
          <p:cNvSpPr/>
          <p:nvPr/>
        </p:nvSpPr>
        <p:spPr>
          <a:xfrm>
            <a:off x="2952000" y="1896840"/>
            <a:ext cx="9070920" cy="766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单一</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指功能单一</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最好一个类只完成一个功能</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或者说是引起这个类修改的原因只有一个</a:t>
            </a:r>
            <a:endParaRPr b="0" lang="en-US" sz="1400" spc="-1" strike="noStrike">
              <a:latin typeface="Arial"/>
            </a:endParaRPr>
          </a:p>
          <a:p>
            <a:pPr>
              <a:lnSpc>
                <a:spcPct val="100000"/>
              </a:lnSpc>
            </a:pPr>
            <a:r>
              <a:rPr b="0" lang="en-US" sz="1400" spc="-1" strike="noStrike">
                <a:solidFill>
                  <a:srgbClr val="000000"/>
                </a:solidFill>
                <a:latin typeface="Arial"/>
                <a:ea typeface="DejaVu Sans"/>
              </a:rPr>
              <a:t>优势</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降低耦合</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减少后续维护是代码改动量</a:t>
            </a:r>
            <a:r>
              <a:rPr b="0" lang="en-US" sz="1400" spc="-1" strike="noStrike">
                <a:solidFill>
                  <a:srgbClr val="000000"/>
                </a:solidFill>
                <a:latin typeface="Arial"/>
                <a:ea typeface="DejaVu Sans"/>
              </a:rPr>
              <a:t>.</a:t>
            </a:r>
            <a:endParaRPr b="0" lang="en-US" sz="1400" spc="-1" strike="noStrike">
              <a:latin typeface="Arial"/>
            </a:endParaRPr>
          </a:p>
        </p:txBody>
      </p:sp>
      <p:sp>
        <p:nvSpPr>
          <p:cNvPr id="104" name="CustomShape 10"/>
          <p:cNvSpPr/>
          <p:nvPr/>
        </p:nvSpPr>
        <p:spPr>
          <a:xfrm>
            <a:off x="2376000" y="2553480"/>
            <a:ext cx="9070920" cy="11419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Noto Sans CJK SC Regular"/>
              </a:rPr>
              <a:t>客户端代码</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调用的类</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尽量依赖</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使用</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抽象的组件。把多个子类的共性提取出来</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形成一个抽象的组件</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父</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在客户端调用的时候</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通过抽象的组件</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再调用具体的类</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子</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相比较而言</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抽象</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父类</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的是更稳定的</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而实现</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子类</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是根据需求来变动的</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为了在后期维护</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增添功能时</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减少代码改动量</a:t>
            </a:r>
            <a:r>
              <a:rPr b="0" lang="en-US" sz="1400" spc="-1" strike="noStrike">
                <a:solidFill>
                  <a:srgbClr val="000000"/>
                </a:solidFill>
                <a:latin typeface="Arial"/>
                <a:ea typeface="Noto Sans CJK SC Regular"/>
              </a:rPr>
              <a:t>.</a:t>
            </a:r>
            <a:endParaRPr b="0" lang="en-US" sz="1400" spc="-1" strike="noStrike">
              <a:latin typeface="Arial"/>
            </a:endParaRPr>
          </a:p>
          <a:p>
            <a:pPr>
              <a:lnSpc>
                <a:spcPct val="100000"/>
              </a:lnSpc>
            </a:pPr>
            <a:endParaRPr b="0" lang="en-US" sz="1400" spc="-1" strike="noStrike">
              <a:latin typeface="Arial"/>
            </a:endParaRPr>
          </a:p>
        </p:txBody>
      </p:sp>
      <p:sp>
        <p:nvSpPr>
          <p:cNvPr id="105" name="CustomShape 11"/>
          <p:cNvSpPr/>
          <p:nvPr/>
        </p:nvSpPr>
        <p:spPr>
          <a:xfrm>
            <a:off x="2952000" y="3431160"/>
            <a:ext cx="9070920" cy="766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Noto Sans CJK SC Regular"/>
              </a:rPr>
              <a:t>如果仅仅为了代码复用优先选择组合复用，而非继承复用</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组合的耦合性相对继承低</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组合复用是把</a:t>
            </a:r>
            <a:r>
              <a:rPr b="0" lang="en-US" sz="1400" spc="-1" strike="noStrike">
                <a:solidFill>
                  <a:srgbClr val="000000"/>
                </a:solidFill>
                <a:latin typeface="Arial"/>
                <a:ea typeface="Noto Sans CJK SC Regular"/>
              </a:rPr>
              <a:t>B</a:t>
            </a:r>
            <a:r>
              <a:rPr b="0" lang="en-US" sz="1400" spc="-1" strike="noStrike">
                <a:solidFill>
                  <a:srgbClr val="000000"/>
                </a:solidFill>
                <a:latin typeface="Arial"/>
                <a:ea typeface="Noto Sans CJK SC Regular"/>
              </a:rPr>
              <a:t>类作为</a:t>
            </a:r>
            <a:r>
              <a:rPr b="0" lang="en-US" sz="1400" spc="-1" strike="noStrike">
                <a:solidFill>
                  <a:srgbClr val="000000"/>
                </a:solidFill>
                <a:latin typeface="Arial"/>
                <a:ea typeface="Noto Sans CJK SC Regular"/>
              </a:rPr>
              <a:t>A</a:t>
            </a:r>
            <a:r>
              <a:rPr b="0" lang="en-US" sz="1400" spc="-1" strike="noStrike">
                <a:solidFill>
                  <a:srgbClr val="000000"/>
                </a:solidFill>
                <a:latin typeface="Arial"/>
                <a:ea typeface="Noto Sans CJK SC Regular"/>
              </a:rPr>
              <a:t>类的参数使用</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而继承是把参数和方法完全调用</a:t>
            </a:r>
            <a:r>
              <a:rPr b="0" lang="en-US" sz="1400" spc="-1" strike="noStrike">
                <a:solidFill>
                  <a:srgbClr val="000000"/>
                </a:solidFill>
                <a:latin typeface="Arial"/>
                <a:ea typeface="Noto Sans CJK SC Regular"/>
              </a:rPr>
              <a:t>.</a:t>
            </a:r>
            <a:endParaRPr b="0" lang="en-US" sz="1400" spc="-1" strike="noStrike">
              <a:latin typeface="Arial"/>
            </a:endParaRPr>
          </a:p>
        </p:txBody>
      </p:sp>
      <p:sp>
        <p:nvSpPr>
          <p:cNvPr id="106" name="CustomShape 12"/>
          <p:cNvSpPr/>
          <p:nvPr/>
        </p:nvSpPr>
        <p:spPr>
          <a:xfrm>
            <a:off x="2304000" y="872280"/>
            <a:ext cx="9070920" cy="87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开</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针对后续扩展</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可以加入新的需求</a:t>
            </a:r>
            <a:endParaRPr b="0" lang="en-US" sz="1400" spc="-1" strike="noStrike">
              <a:latin typeface="Arial"/>
            </a:endParaRPr>
          </a:p>
          <a:p>
            <a:pPr>
              <a:lnSpc>
                <a:spcPct val="100000"/>
              </a:lnSpc>
            </a:pPr>
            <a:r>
              <a:rPr b="0" lang="en-US" sz="1400" spc="-1" strike="noStrike">
                <a:solidFill>
                  <a:srgbClr val="000000"/>
                </a:solidFill>
                <a:latin typeface="Arial"/>
                <a:ea typeface="DejaVu Sans"/>
              </a:rPr>
              <a:t>闭</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在修改或者加入新需求的时候</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不改动更底层的代码</a:t>
            </a:r>
            <a:endParaRPr b="0" lang="en-US" sz="1400" spc="-1" strike="noStrike">
              <a:latin typeface="Arial"/>
            </a:endParaRPr>
          </a:p>
          <a:p>
            <a:pPr>
              <a:lnSpc>
                <a:spcPct val="100000"/>
              </a:lnSpc>
            </a:pPr>
            <a:r>
              <a:rPr b="0" lang="en-US" sz="1400" spc="-1" strike="noStrike">
                <a:solidFill>
                  <a:srgbClr val="000000"/>
                </a:solidFill>
                <a:latin typeface="Arial"/>
                <a:ea typeface="DejaVu Sans"/>
              </a:rPr>
              <a:t>优势</a:t>
            </a:r>
            <a:r>
              <a:rPr b="0" lang="en-US" sz="1400" spc="-1" strike="noStrike">
                <a:solidFill>
                  <a:srgbClr val="000000"/>
                </a:solidFill>
                <a:latin typeface="Arial"/>
                <a:ea typeface="DejaVu Sans"/>
              </a:rPr>
              <a:t>:</a:t>
            </a:r>
            <a:r>
              <a:rPr b="0" lang="en-US" sz="1400" spc="-1" strike="noStrike">
                <a:solidFill>
                  <a:srgbClr val="000000"/>
                </a:solidFill>
                <a:latin typeface="Arial"/>
                <a:ea typeface="DejaVu Sans"/>
              </a:rPr>
              <a:t>方便以后的修改维护</a:t>
            </a:r>
            <a:endParaRPr b="0" lang="en-US" sz="1400" spc="-1" strike="noStrike">
              <a:latin typeface="Arial"/>
            </a:endParaRPr>
          </a:p>
        </p:txBody>
      </p:sp>
      <p:sp>
        <p:nvSpPr>
          <p:cNvPr id="107" name="CustomShape 13"/>
          <p:cNvSpPr/>
          <p:nvPr/>
        </p:nvSpPr>
        <p:spPr>
          <a:xfrm>
            <a:off x="2664000" y="5184000"/>
            <a:ext cx="9070920" cy="766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Noto Sans CJK SC Regular"/>
              </a:rPr>
              <a:t>在满足功能要求的基础上，尽量减少数据的传递</a:t>
            </a:r>
            <a:endParaRPr b="0" lang="en-US" sz="1400" spc="-1" strike="noStrike">
              <a:latin typeface="Arial"/>
            </a:endParaRPr>
          </a:p>
          <a:p>
            <a:pPr>
              <a:lnSpc>
                <a:spcPct val="100000"/>
              </a:lnSpc>
            </a:pPr>
            <a:r>
              <a:rPr b="0" lang="en-US" sz="1400" spc="-1" strike="noStrike">
                <a:solidFill>
                  <a:srgbClr val="000000"/>
                </a:solidFill>
                <a:latin typeface="Arial"/>
                <a:ea typeface="Noto Sans CJK SC Regular"/>
              </a:rPr>
              <a:t>目的</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减少内与内之间的耦合</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最终在后期维护时</a:t>
            </a:r>
            <a:r>
              <a:rPr b="0" lang="en-US" sz="1400" spc="-1" strike="noStrike">
                <a:solidFill>
                  <a:srgbClr val="000000"/>
                </a:solidFill>
                <a:latin typeface="Arial"/>
                <a:ea typeface="Noto Sans CJK SC Regular"/>
              </a:rPr>
              <a:t>,</a:t>
            </a:r>
            <a:r>
              <a:rPr b="0" lang="en-US" sz="1400" spc="-1" strike="noStrike">
                <a:solidFill>
                  <a:srgbClr val="000000"/>
                </a:solidFill>
                <a:latin typeface="Arial"/>
                <a:ea typeface="Noto Sans CJK SC Regular"/>
              </a:rPr>
              <a:t>减少维护量</a:t>
            </a:r>
            <a:endParaRPr b="0" lang="en-US" sz="1400" spc="-1" strike="noStrike">
              <a:latin typeface="Arial"/>
            </a:endParaRPr>
          </a:p>
        </p:txBody>
      </p:sp>
    </p:spTree>
  </p:cSld>
  <p:transition spd="med">
    <p:fade/>
  </p:transition>
  <p:timing>
    <p:tnLst>
      <p:par>
        <p:cTn id="33" dur="indefinite" restart="never" nodeType="tmRoot">
          <p:childTnLst>
            <p:seq>
              <p:cTn id="34" dur="indefinite" nodeType="mainSeq">
                <p:childTnLst>
                  <p:par>
                    <p:cTn id="35" fill="hold">
                      <p:stCondLst>
                        <p:cond delay="0"/>
                      </p:stCondLst>
                      <p:childTnLst>
                        <p:par>
                          <p:cTn id="36" fill="hold">
                            <p:stCondLst>
                              <p:cond delay="0"/>
                            </p:stCondLst>
                            <p:childTnLst>
                              <p:par>
                                <p:cTn id="37" nodeType="afterEffect" fill="hold" presetClass="entr" presetID="2" presetSubtype="8">
                                  <p:stCondLst>
                                    <p:cond delay="0"/>
                                  </p:stCondLst>
                                  <p:childTnLst>
                                    <p:set>
                                      <p:cBhvr>
                                        <p:cTn id="38" dur="1" fill="hold">
                                          <p:stCondLst>
                                            <p:cond delay="0"/>
                                          </p:stCondLst>
                                        </p:cTn>
                                        <p:tgtEl>
                                          <p:spTgt spid="95"/>
                                        </p:tgtEl>
                                        <p:attrNameLst>
                                          <p:attrName>style.visibility</p:attrName>
                                        </p:attrNameLst>
                                      </p:cBhvr>
                                      <p:to>
                                        <p:strVal val="visible"/>
                                      </p:to>
                                    </p:set>
                                    <p:anim calcmode="lin" valueType="num">
                                      <p:cBhvr additive="repl">
                                        <p:cTn id="39" dur="1250" fill="hold"/>
                                        <p:tgtEl>
                                          <p:spTgt spid="95"/>
                                        </p:tgtEl>
                                        <p:attrNameLst>
                                          <p:attrName>ppt_x</p:attrName>
                                        </p:attrNameLst>
                                      </p:cBhvr>
                                      <p:tavLst>
                                        <p:tav tm="0">
                                          <p:val>
                                            <p:strVal val="0-#ppt_w/2"/>
                                          </p:val>
                                        </p:tav>
                                        <p:tav tm="100000">
                                          <p:val>
                                            <p:strVal val="#ppt_x"/>
                                          </p:val>
                                        </p:tav>
                                      </p:tavLst>
                                    </p:anim>
                                    <p:anim calcmode="lin" valueType="num">
                                      <p:cBhvr additive="repl">
                                        <p:cTn id="40" dur="125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127880" y="735120"/>
            <a:ext cx="10117800" cy="4567320"/>
          </a:xfrm>
          <a:prstGeom prst="rect">
            <a:avLst/>
          </a:prstGeom>
          <a:noFill/>
          <a:ln>
            <a:noFill/>
          </a:ln>
        </p:spPr>
        <p:style>
          <a:lnRef idx="0"/>
          <a:fillRef idx="0"/>
          <a:effectRef idx="0"/>
          <a:fontRef idx="minor"/>
        </p:style>
        <p:txBody>
          <a:bodyPr lIns="90000" rIns="90000" tIns="45000" bIns="45000"/>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面向对象的设计</a:t>
            </a:r>
            <a:endParaRPr b="0" lang="en-US" sz="2800" spc="-1" strike="noStrike">
              <a:latin typeface="Arial"/>
            </a:endParaRPr>
          </a:p>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优点是：解决了程序的扩展性</a:t>
            </a:r>
            <a:endParaRPr b="0" lang="en-US" sz="2800" spc="-1" strike="noStrike">
              <a:latin typeface="Arial"/>
            </a:endParaRPr>
          </a:p>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如对游戏中一个人物参数的特征和技能修改都很容易。</a:t>
            </a:r>
            <a:endParaRPr b="0" lang="en-US" sz="2800" spc="-1" strike="noStrike">
              <a:latin typeface="Arial"/>
            </a:endParaRPr>
          </a:p>
          <a:p>
            <a:pPr>
              <a:lnSpc>
                <a:spcPct val="150000"/>
              </a:lnSpc>
            </a:pPr>
            <a:endParaRPr b="0" lang="en-US" sz="2800" spc="-1" strike="noStrike">
              <a:latin typeface="Arial"/>
            </a:endParaRPr>
          </a:p>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缺点：可控性差，无法向面向过程的程序设计流水线式的可以很精准的预测问题的处理流程与结果</a:t>
            </a:r>
            <a:endParaRPr b="0" lang="en-US" sz="2800" spc="-1" strike="noStrike">
              <a:latin typeface="Arial"/>
            </a:endParaRPr>
          </a:p>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如游戏人某一参数的修改极有可能导致</a:t>
            </a:r>
            <a:r>
              <a:rPr b="0" lang="en-US" sz="2800" spc="-1" strike="noStrike">
                <a:solidFill>
                  <a:srgbClr val="000000"/>
                </a:solidFill>
                <a:latin typeface="黑体"/>
                <a:ea typeface="黑体"/>
              </a:rPr>
              <a:t>imba</a:t>
            </a:r>
            <a:r>
              <a:rPr b="0" lang="en-US" sz="2800" spc="-1" strike="noStrike">
                <a:solidFill>
                  <a:srgbClr val="000000"/>
                </a:solidFill>
                <a:latin typeface="黑体"/>
                <a:ea typeface="黑体"/>
              </a:rPr>
              <a:t>的技能出现</a:t>
            </a:r>
            <a:endParaRPr b="0" lang="en-US" sz="2800" spc="-1" strike="noStrike">
              <a:latin typeface="Arial"/>
            </a:endParaRPr>
          </a:p>
        </p:txBody>
      </p:sp>
    </p:spTree>
  </p:cSld>
  <p:transition spd="med">
    <p:fade/>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9" name="Group 1"/>
          <p:cNvGrpSpPr/>
          <p:nvPr/>
        </p:nvGrpSpPr>
        <p:grpSpPr>
          <a:xfrm>
            <a:off x="1107360" y="537840"/>
            <a:ext cx="2233800" cy="2272680"/>
            <a:chOff x="1107360" y="537840"/>
            <a:chExt cx="2233800" cy="2272680"/>
          </a:xfrm>
        </p:grpSpPr>
        <p:grpSp>
          <p:nvGrpSpPr>
            <p:cNvPr id="110" name="Group 2"/>
            <p:cNvGrpSpPr/>
            <p:nvPr/>
          </p:nvGrpSpPr>
          <p:grpSpPr>
            <a:xfrm>
              <a:off x="1107360" y="537840"/>
              <a:ext cx="2233800" cy="2272680"/>
              <a:chOff x="1107360" y="537840"/>
              <a:chExt cx="2233800" cy="2272680"/>
            </a:xfrm>
          </p:grpSpPr>
          <p:sp>
            <p:nvSpPr>
              <p:cNvPr id="111" name="CustomShape 3"/>
              <p:cNvSpPr/>
              <p:nvPr/>
            </p:nvSpPr>
            <p:spPr>
              <a:xfrm>
                <a:off x="1933560" y="1596960"/>
                <a:ext cx="435960" cy="416520"/>
              </a:xfrm>
              <a:custGeom>
                <a:avLst/>
                <a:gdLst/>
                <a:ahLst/>
                <a:rect l="l" t="t" r="r" b="b"/>
                <a:pathLst>
                  <a:path w="45" h="43">
                    <a:moveTo>
                      <a:pt x="45" y="17"/>
                    </a:moveTo>
                    <a:lnTo>
                      <a:pt x="17" y="43"/>
                    </a:lnTo>
                    <a:lnTo>
                      <a:pt x="0" y="26"/>
                    </a:lnTo>
                    <a:lnTo>
                      <a:pt x="29" y="0"/>
                    </a:lnTo>
                    <a:lnTo>
                      <a:pt x="45" y="17"/>
                    </a:lnTo>
                    <a:close/>
                  </a:path>
                </a:pathLst>
              </a:custGeom>
              <a:solidFill>
                <a:schemeClr val="tx1">
                  <a:lumMod val="75000"/>
                  <a:lumOff val="25000"/>
                </a:schemeClr>
              </a:solidFill>
              <a:ln w="9360">
                <a:noFill/>
              </a:ln>
            </p:spPr>
            <p:style>
              <a:lnRef idx="2">
                <a:schemeClr val="accent1">
                  <a:shade val="50000"/>
                </a:schemeClr>
              </a:lnRef>
              <a:fillRef idx="1">
                <a:schemeClr val="accent1"/>
              </a:fillRef>
              <a:effectRef idx="0">
                <a:schemeClr val="accent1"/>
              </a:effectRef>
              <a:fontRef idx="minor"/>
            </p:style>
          </p:sp>
          <p:sp>
            <p:nvSpPr>
              <p:cNvPr id="112" name="CustomShape 4"/>
              <p:cNvSpPr/>
              <p:nvPr/>
            </p:nvSpPr>
            <p:spPr>
              <a:xfrm>
                <a:off x="1962720" y="537840"/>
                <a:ext cx="1378440" cy="1378440"/>
              </a:xfrm>
              <a:custGeom>
                <a:avLst/>
                <a:gdLst/>
                <a:ahLst/>
                <a:rect l="l" t="t"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chemeClr val="tx1">
                  <a:lumMod val="75000"/>
                  <a:lumOff val="25000"/>
                </a:schemeClr>
              </a:solidFill>
              <a:ln w="9360">
                <a:noFill/>
              </a:ln>
            </p:spPr>
            <p:style>
              <a:lnRef idx="2">
                <a:schemeClr val="accent1">
                  <a:shade val="50000"/>
                </a:schemeClr>
              </a:lnRef>
              <a:fillRef idx="1">
                <a:schemeClr val="accent1"/>
              </a:fillRef>
              <a:effectRef idx="0">
                <a:schemeClr val="accent1"/>
              </a:effectRef>
              <a:fontRef idx="minor"/>
            </p:style>
          </p:sp>
          <p:sp>
            <p:nvSpPr>
              <p:cNvPr id="113" name="CustomShape 5"/>
              <p:cNvSpPr/>
              <p:nvPr/>
            </p:nvSpPr>
            <p:spPr>
              <a:xfrm>
                <a:off x="1107360" y="1869120"/>
                <a:ext cx="970560" cy="941400"/>
              </a:xfrm>
              <a:custGeom>
                <a:avLst/>
                <a:gdLst/>
                <a:ahLst/>
                <a:rect l="l" t="t"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chemeClr val="tx1">
                  <a:lumMod val="75000"/>
                  <a:lumOff val="25000"/>
                </a:schemeClr>
              </a:solidFill>
              <a:ln w="9360">
                <a:noFill/>
              </a:ln>
            </p:spPr>
            <p:style>
              <a:lnRef idx="2">
                <a:schemeClr val="accent1">
                  <a:shade val="50000"/>
                </a:schemeClr>
              </a:lnRef>
              <a:fillRef idx="1">
                <a:schemeClr val="accent1"/>
              </a:fillRef>
              <a:effectRef idx="0">
                <a:schemeClr val="accent1"/>
              </a:effectRef>
              <a:fontRef idx="minor"/>
            </p:style>
          </p:sp>
        </p:grpSp>
        <p:grpSp>
          <p:nvGrpSpPr>
            <p:cNvPr id="114" name="Group 6"/>
            <p:cNvGrpSpPr/>
            <p:nvPr/>
          </p:nvGrpSpPr>
          <p:grpSpPr>
            <a:xfrm>
              <a:off x="2416680" y="985320"/>
              <a:ext cx="477000" cy="483120"/>
              <a:chOff x="2416680" y="985320"/>
              <a:chExt cx="477000" cy="483120"/>
            </a:xfrm>
          </p:grpSpPr>
          <p:sp>
            <p:nvSpPr>
              <p:cNvPr id="115" name="CustomShape 7"/>
              <p:cNvSpPr/>
              <p:nvPr/>
            </p:nvSpPr>
            <p:spPr>
              <a:xfrm>
                <a:off x="2416680" y="985320"/>
                <a:ext cx="477000" cy="483120"/>
              </a:xfrm>
              <a:custGeom>
                <a:avLst/>
                <a:gdLst/>
                <a:ahLst/>
                <a:rect l="l" t="t"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solidFill>
                <a:schemeClr val="tx1">
                  <a:lumMod val="75000"/>
                  <a:lumOff val="25000"/>
                </a:schemeClr>
              </a:solidFill>
              <a:ln w="9360">
                <a:noFill/>
              </a:ln>
            </p:spPr>
            <p:style>
              <a:lnRef idx="2">
                <a:schemeClr val="accent1">
                  <a:shade val="50000"/>
                </a:schemeClr>
              </a:lnRef>
              <a:fillRef idx="1">
                <a:schemeClr val="accent1"/>
              </a:fillRef>
              <a:effectRef idx="0">
                <a:schemeClr val="accent1"/>
              </a:effectRef>
              <a:fontRef idx="minor"/>
            </p:style>
          </p:sp>
          <p:sp>
            <p:nvSpPr>
              <p:cNvPr id="116" name="CustomShape 8"/>
              <p:cNvSpPr/>
              <p:nvPr/>
            </p:nvSpPr>
            <p:spPr>
              <a:xfrm>
                <a:off x="2470680" y="1043640"/>
                <a:ext cx="369360" cy="367200"/>
              </a:xfrm>
              <a:custGeom>
                <a:avLst/>
                <a:gdLst/>
                <a:ahLst/>
                <a:rect l="l" t="t" r="r" b="b"/>
                <a:pathLst>
                  <a:path w="179" h="178">
                    <a:moveTo>
                      <a:pt x="179" y="12"/>
                    </a:moveTo>
                    <a:lnTo>
                      <a:pt x="14" y="178"/>
                    </a:lnTo>
                    <a:lnTo>
                      <a:pt x="0" y="166"/>
                    </a:lnTo>
                    <a:lnTo>
                      <a:pt x="165" y="0"/>
                    </a:lnTo>
                    <a:lnTo>
                      <a:pt x="179" y="12"/>
                    </a:lnTo>
                    <a:close/>
                  </a:path>
                </a:pathLst>
              </a:custGeom>
              <a:solidFill>
                <a:schemeClr val="tx1">
                  <a:lumMod val="75000"/>
                  <a:lumOff val="25000"/>
                </a:schemeClr>
              </a:solidFill>
              <a:ln w="9360">
                <a:noFill/>
              </a:ln>
            </p:spPr>
            <p:style>
              <a:lnRef idx="2">
                <a:schemeClr val="accent1">
                  <a:shade val="50000"/>
                </a:schemeClr>
              </a:lnRef>
              <a:fillRef idx="1">
                <a:schemeClr val="accent1"/>
              </a:fillRef>
              <a:effectRef idx="0">
                <a:schemeClr val="accent1"/>
              </a:effectRef>
              <a:fontRef idx="minor"/>
            </p:style>
          </p:sp>
        </p:grpSp>
      </p:grpSp>
      <p:grpSp>
        <p:nvGrpSpPr>
          <p:cNvPr id="117" name="Group 9"/>
          <p:cNvGrpSpPr/>
          <p:nvPr/>
        </p:nvGrpSpPr>
        <p:grpSpPr>
          <a:xfrm>
            <a:off x="1238040" y="3948840"/>
            <a:ext cx="2233800" cy="2273040"/>
            <a:chOff x="1238040" y="3948840"/>
            <a:chExt cx="2233800" cy="2273040"/>
          </a:xfrm>
        </p:grpSpPr>
        <p:grpSp>
          <p:nvGrpSpPr>
            <p:cNvPr id="118" name="Group 10"/>
            <p:cNvGrpSpPr/>
            <p:nvPr/>
          </p:nvGrpSpPr>
          <p:grpSpPr>
            <a:xfrm>
              <a:off x="2601000" y="4339800"/>
              <a:ext cx="378000" cy="595080"/>
              <a:chOff x="2601000" y="4339800"/>
              <a:chExt cx="378000" cy="595080"/>
            </a:xfrm>
          </p:grpSpPr>
          <p:sp>
            <p:nvSpPr>
              <p:cNvPr id="119" name="CustomShape 11"/>
              <p:cNvSpPr/>
              <p:nvPr/>
            </p:nvSpPr>
            <p:spPr>
              <a:xfrm>
                <a:off x="2601000" y="4339800"/>
                <a:ext cx="378000" cy="387720"/>
              </a:xfrm>
              <a:custGeom>
                <a:avLst/>
                <a:gdLst/>
                <a:ahLst/>
                <a:rect l="l" t="t"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solidFill>
                <a:schemeClr val="tx1">
                  <a:lumMod val="75000"/>
                  <a:lumOff val="25000"/>
                </a:schemeClr>
              </a:solidFill>
              <a:ln w="9360">
                <a:noFill/>
              </a:ln>
            </p:spPr>
            <p:style>
              <a:lnRef idx="0"/>
              <a:fillRef idx="0"/>
              <a:effectRef idx="0"/>
              <a:fontRef idx="minor"/>
            </p:style>
          </p:sp>
          <p:sp>
            <p:nvSpPr>
              <p:cNvPr id="120" name="CustomShape 12"/>
              <p:cNvSpPr/>
              <p:nvPr/>
            </p:nvSpPr>
            <p:spPr>
              <a:xfrm>
                <a:off x="2691000" y="4729320"/>
                <a:ext cx="205560" cy="205560"/>
              </a:xfrm>
              <a:custGeom>
                <a:avLst/>
                <a:gdLst/>
                <a:ahLst/>
                <a:rect l="l" t="t"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solidFill>
                <a:schemeClr val="tx1">
                  <a:lumMod val="75000"/>
                  <a:lumOff val="25000"/>
                </a:schemeClr>
              </a:solidFill>
              <a:ln w="9360">
                <a:noFill/>
              </a:ln>
            </p:spPr>
            <p:style>
              <a:lnRef idx="0"/>
              <a:fillRef idx="0"/>
              <a:effectRef idx="0"/>
              <a:fontRef idx="minor"/>
            </p:style>
          </p:sp>
        </p:grpSp>
        <p:grpSp>
          <p:nvGrpSpPr>
            <p:cNvPr id="121" name="Group 13"/>
            <p:cNvGrpSpPr/>
            <p:nvPr/>
          </p:nvGrpSpPr>
          <p:grpSpPr>
            <a:xfrm>
              <a:off x="1238040" y="3948840"/>
              <a:ext cx="2233800" cy="2273040"/>
              <a:chOff x="1238040" y="3948840"/>
              <a:chExt cx="2233800" cy="2273040"/>
            </a:xfrm>
          </p:grpSpPr>
          <p:sp>
            <p:nvSpPr>
              <p:cNvPr id="122" name="CustomShape 14"/>
              <p:cNvSpPr/>
              <p:nvPr/>
            </p:nvSpPr>
            <p:spPr>
              <a:xfrm>
                <a:off x="2064240" y="5008320"/>
                <a:ext cx="435960" cy="416520"/>
              </a:xfrm>
              <a:custGeom>
                <a:avLst/>
                <a:gdLst/>
                <a:ahLst/>
                <a:rect l="l" t="t" r="r" b="b"/>
                <a:pathLst>
                  <a:path w="45" h="43">
                    <a:moveTo>
                      <a:pt x="45" y="17"/>
                    </a:moveTo>
                    <a:lnTo>
                      <a:pt x="17" y="43"/>
                    </a:lnTo>
                    <a:lnTo>
                      <a:pt x="0" y="26"/>
                    </a:lnTo>
                    <a:lnTo>
                      <a:pt x="29" y="0"/>
                    </a:lnTo>
                    <a:lnTo>
                      <a:pt x="45" y="17"/>
                    </a:lnTo>
                    <a:close/>
                  </a:path>
                </a:pathLst>
              </a:custGeom>
              <a:solidFill>
                <a:schemeClr val="tx1">
                  <a:lumMod val="75000"/>
                  <a:lumOff val="25000"/>
                </a:schemeClr>
              </a:solidFill>
              <a:ln w="9360">
                <a:noFill/>
              </a:ln>
            </p:spPr>
            <p:style>
              <a:lnRef idx="0"/>
              <a:fillRef idx="0"/>
              <a:effectRef idx="0"/>
              <a:fontRef idx="minor"/>
            </p:style>
          </p:sp>
          <p:sp>
            <p:nvSpPr>
              <p:cNvPr id="123" name="CustomShape 15"/>
              <p:cNvSpPr/>
              <p:nvPr/>
            </p:nvSpPr>
            <p:spPr>
              <a:xfrm>
                <a:off x="2093400" y="3948840"/>
                <a:ext cx="1378440" cy="1378440"/>
              </a:xfrm>
              <a:custGeom>
                <a:avLst/>
                <a:gdLst/>
                <a:ahLst/>
                <a:rect l="l" t="t"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chemeClr val="tx1">
                  <a:lumMod val="75000"/>
                  <a:lumOff val="25000"/>
                </a:schemeClr>
              </a:solidFill>
              <a:ln w="9360">
                <a:noFill/>
              </a:ln>
            </p:spPr>
            <p:style>
              <a:lnRef idx="0"/>
              <a:fillRef idx="0"/>
              <a:effectRef idx="0"/>
              <a:fontRef idx="minor"/>
            </p:style>
          </p:sp>
          <p:sp>
            <p:nvSpPr>
              <p:cNvPr id="124" name="CustomShape 16"/>
              <p:cNvSpPr/>
              <p:nvPr/>
            </p:nvSpPr>
            <p:spPr>
              <a:xfrm>
                <a:off x="1238040" y="5280480"/>
                <a:ext cx="970560" cy="941400"/>
              </a:xfrm>
              <a:custGeom>
                <a:avLst/>
                <a:gdLst/>
                <a:ahLst/>
                <a:rect l="l" t="t"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chemeClr val="tx1">
                  <a:lumMod val="75000"/>
                  <a:lumOff val="25000"/>
                </a:schemeClr>
              </a:solidFill>
              <a:ln w="9360">
                <a:noFill/>
              </a:ln>
            </p:spPr>
            <p:style>
              <a:lnRef idx="0"/>
              <a:fillRef idx="0"/>
              <a:effectRef idx="0"/>
              <a:fontRef idx="minor"/>
            </p:style>
          </p:sp>
        </p:grpSp>
      </p:grpSp>
      <p:grpSp>
        <p:nvGrpSpPr>
          <p:cNvPr id="125" name="Group 17"/>
          <p:cNvGrpSpPr/>
          <p:nvPr/>
        </p:nvGrpSpPr>
        <p:grpSpPr>
          <a:xfrm>
            <a:off x="3342600" y="451080"/>
            <a:ext cx="8136720" cy="1883520"/>
            <a:chOff x="3342600" y="451080"/>
            <a:chExt cx="8136720" cy="1883520"/>
          </a:xfrm>
        </p:grpSpPr>
        <p:grpSp>
          <p:nvGrpSpPr>
            <p:cNvPr id="126" name="Group 18"/>
            <p:cNvGrpSpPr/>
            <p:nvPr/>
          </p:nvGrpSpPr>
          <p:grpSpPr>
            <a:xfrm>
              <a:off x="3342600" y="911880"/>
              <a:ext cx="3785760" cy="419760"/>
              <a:chOff x="3342600" y="911880"/>
              <a:chExt cx="3785760" cy="419760"/>
            </a:xfrm>
          </p:grpSpPr>
          <p:grpSp>
            <p:nvGrpSpPr>
              <p:cNvPr id="127" name="Group 19"/>
              <p:cNvGrpSpPr/>
              <p:nvPr/>
            </p:nvGrpSpPr>
            <p:grpSpPr>
              <a:xfrm>
                <a:off x="3342600" y="911880"/>
                <a:ext cx="3785760" cy="324000"/>
                <a:chOff x="3342600" y="911880"/>
                <a:chExt cx="3785760" cy="324000"/>
              </a:xfrm>
            </p:grpSpPr>
            <p:sp>
              <p:nvSpPr>
                <p:cNvPr id="128" name="CustomShape 20"/>
                <p:cNvSpPr/>
                <p:nvPr/>
              </p:nvSpPr>
              <p:spPr>
                <a:xfrm>
                  <a:off x="3342600" y="911880"/>
                  <a:ext cx="3785760" cy="324000"/>
                </a:xfrm>
                <a:prstGeom prst="roundRect">
                  <a:avLst>
                    <a:gd name="adj" fmla="val 50000"/>
                  </a:avLst>
                </a:prstGeom>
                <a:solidFill>
                  <a:schemeClr val="bg1">
                    <a:lumMod val="95000"/>
                  </a:schemeClr>
                </a:solidFill>
                <a:ln w="9360">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p:style>
            </p:sp>
            <p:sp>
              <p:nvSpPr>
                <p:cNvPr id="129" name="CustomShape 21"/>
                <p:cNvSpPr/>
                <p:nvPr/>
              </p:nvSpPr>
              <p:spPr>
                <a:xfrm>
                  <a:off x="3342600" y="911880"/>
                  <a:ext cx="2665080" cy="324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sp>
            <p:nvSpPr>
              <p:cNvPr id="130" name="CustomShape 22"/>
              <p:cNvSpPr/>
              <p:nvPr/>
            </p:nvSpPr>
            <p:spPr>
              <a:xfrm>
                <a:off x="5987520" y="914040"/>
                <a:ext cx="1005120" cy="41760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800" spc="-1" strike="noStrike" baseline="-3000">
                    <a:solidFill>
                      <a:srgbClr val="404040"/>
                    </a:solidFill>
                    <a:latin typeface="Arial"/>
                    <a:ea typeface="微软雅黑"/>
                  </a:rPr>
                  <a:t>开发速度</a:t>
                </a:r>
                <a:endParaRPr b="0" lang="en-US" sz="1800" spc="-1" strike="noStrike">
                  <a:latin typeface="Arial"/>
                </a:endParaRPr>
              </a:p>
            </p:txBody>
          </p:sp>
        </p:grpSp>
        <p:grpSp>
          <p:nvGrpSpPr>
            <p:cNvPr id="131" name="Group 23"/>
            <p:cNvGrpSpPr/>
            <p:nvPr/>
          </p:nvGrpSpPr>
          <p:grpSpPr>
            <a:xfrm>
              <a:off x="3342600" y="1328400"/>
              <a:ext cx="3785760" cy="339120"/>
              <a:chOff x="3342600" y="1328400"/>
              <a:chExt cx="3785760" cy="339120"/>
            </a:xfrm>
          </p:grpSpPr>
          <p:grpSp>
            <p:nvGrpSpPr>
              <p:cNvPr id="132" name="Group 24"/>
              <p:cNvGrpSpPr/>
              <p:nvPr/>
            </p:nvGrpSpPr>
            <p:grpSpPr>
              <a:xfrm>
                <a:off x="3342600" y="1328400"/>
                <a:ext cx="3785760" cy="324360"/>
                <a:chOff x="3342600" y="1328400"/>
                <a:chExt cx="3785760" cy="324360"/>
              </a:xfrm>
            </p:grpSpPr>
            <p:sp>
              <p:nvSpPr>
                <p:cNvPr id="133" name="CustomShape 25"/>
                <p:cNvSpPr/>
                <p:nvPr/>
              </p:nvSpPr>
              <p:spPr>
                <a:xfrm>
                  <a:off x="3342600" y="1328760"/>
                  <a:ext cx="3785760" cy="324000"/>
                </a:xfrm>
                <a:prstGeom prst="roundRect">
                  <a:avLst>
                    <a:gd name="adj" fmla="val 50000"/>
                  </a:avLst>
                </a:prstGeom>
                <a:solidFill>
                  <a:schemeClr val="bg1">
                    <a:lumMod val="95000"/>
                  </a:schemeClr>
                </a:solidFill>
                <a:ln w="9360">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p:style>
            </p:sp>
            <p:sp>
              <p:nvSpPr>
                <p:cNvPr id="134" name="CustomShape 26"/>
                <p:cNvSpPr/>
                <p:nvPr/>
              </p:nvSpPr>
              <p:spPr>
                <a:xfrm>
                  <a:off x="3342600" y="1328400"/>
                  <a:ext cx="1123200" cy="324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sp>
            <p:nvSpPr>
              <p:cNvPr id="135" name="CustomShape 27"/>
              <p:cNvSpPr/>
              <p:nvPr/>
            </p:nvSpPr>
            <p:spPr>
              <a:xfrm>
                <a:off x="4467240" y="1360080"/>
                <a:ext cx="850680" cy="30744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200" spc="-1" strike="noStrike">
                    <a:solidFill>
                      <a:srgbClr val="404040"/>
                    </a:solidFill>
                    <a:latin typeface="Arial"/>
                    <a:ea typeface="微软雅黑"/>
                  </a:rPr>
                  <a:t>灵活性</a:t>
                </a:r>
                <a:endParaRPr b="0" lang="en-US" sz="1200" spc="-1" strike="noStrike">
                  <a:latin typeface="Arial"/>
                </a:endParaRPr>
              </a:p>
            </p:txBody>
          </p:sp>
        </p:grpSp>
        <p:sp>
          <p:nvSpPr>
            <p:cNvPr id="136" name="CustomShape 28"/>
            <p:cNvSpPr/>
            <p:nvPr/>
          </p:nvSpPr>
          <p:spPr>
            <a:xfrm>
              <a:off x="3468960" y="451080"/>
              <a:ext cx="1051200" cy="342000"/>
            </a:xfrm>
            <a:prstGeom prst="rect">
              <a:avLst/>
            </a:prstGeom>
            <a:noFill/>
            <a:ln>
              <a:noFill/>
            </a:ln>
          </p:spPr>
          <p:style>
            <a:lnRef idx="0"/>
            <a:fillRef idx="0"/>
            <a:effectRef idx="0"/>
            <a:fontRef idx="minor"/>
          </p:style>
          <p:txBody>
            <a:bodyPr wrap="none" lIns="68400" rIns="68400" tIns="34200" bIns="34200"/>
            <a:p>
              <a:pPr>
                <a:lnSpc>
                  <a:spcPct val="100000"/>
                </a:lnSpc>
              </a:pPr>
              <a:r>
                <a:rPr b="1" lang="en-US" sz="1800" spc="-1" strike="noStrike">
                  <a:solidFill>
                    <a:srgbClr val="404040"/>
                  </a:solidFill>
                  <a:latin typeface="思源黑体 CN Bold"/>
                  <a:ea typeface="思源黑体 CN Bold"/>
                </a:rPr>
                <a:t>面向过程</a:t>
              </a:r>
              <a:endParaRPr b="0" lang="en-US" sz="1800" spc="-1" strike="noStrike">
                <a:latin typeface="Arial"/>
              </a:endParaRPr>
            </a:p>
          </p:txBody>
        </p:sp>
        <p:sp>
          <p:nvSpPr>
            <p:cNvPr id="137" name="CustomShape 29"/>
            <p:cNvSpPr/>
            <p:nvPr/>
          </p:nvSpPr>
          <p:spPr>
            <a:xfrm>
              <a:off x="7779600" y="621720"/>
              <a:ext cx="3699720" cy="1712880"/>
            </a:xfrm>
            <a:prstGeom prst="rect">
              <a:avLst/>
            </a:prstGeom>
            <a:noFill/>
            <a:ln>
              <a:noFill/>
            </a:ln>
          </p:spPr>
          <p:style>
            <a:lnRef idx="0"/>
            <a:fillRef idx="0"/>
            <a:effectRef idx="0"/>
            <a:fontRef idx="minor"/>
          </p:style>
          <p:txBody>
            <a:bodyPr lIns="68400" rIns="68400" tIns="34200" bIns="34200"/>
            <a:p>
              <a:pPr>
                <a:lnSpc>
                  <a:spcPct val="120000"/>
                </a:lnSpc>
              </a:pPr>
              <a:r>
                <a:rPr b="0" lang="en-US" sz="1800" spc="-140" strike="noStrike">
                  <a:solidFill>
                    <a:srgbClr val="404040"/>
                  </a:solidFill>
                  <a:latin typeface="黑体"/>
                  <a:ea typeface="黑体"/>
                </a:rPr>
                <a:t>·</a:t>
              </a:r>
              <a:r>
                <a:rPr b="0" lang="en-US" sz="1800" spc="-140" strike="noStrike">
                  <a:solidFill>
                    <a:srgbClr val="404040"/>
                  </a:solidFill>
                  <a:latin typeface="黑体"/>
                  <a:ea typeface="黑体"/>
                </a:rPr>
                <a:t>面向过程的程序设计的核心是过程（流水线式思维）</a:t>
              </a:r>
              <a:endParaRPr b="0" lang="en-US" sz="1800" spc="-1" strike="noStrike">
                <a:latin typeface="Arial"/>
              </a:endParaRPr>
            </a:p>
            <a:p>
              <a:pPr>
                <a:lnSpc>
                  <a:spcPct val="120000"/>
                </a:lnSpc>
              </a:pPr>
              <a:r>
                <a:rPr b="0" lang="en-US" sz="1800" spc="-140" strike="noStrike">
                  <a:solidFill>
                    <a:srgbClr val="404040"/>
                  </a:solidFill>
                  <a:latin typeface="黑体"/>
                  <a:ea typeface="黑体"/>
                </a:rPr>
                <a:t>·</a:t>
              </a:r>
              <a:r>
                <a:rPr b="0" lang="en-US" sz="1800" spc="-140" strike="noStrike">
                  <a:solidFill>
                    <a:srgbClr val="404040"/>
                  </a:solidFill>
                  <a:latin typeface="黑体"/>
                  <a:ea typeface="黑体"/>
                </a:rPr>
                <a:t>过程即解决问题的步骤，面向过程的设计就好比精心设计好一条流水线，考虑周全什么时候处理什么东西。</a:t>
              </a:r>
              <a:endParaRPr b="0" lang="en-US" sz="1800" spc="-1" strike="noStrike">
                <a:latin typeface="Arial"/>
              </a:endParaRPr>
            </a:p>
          </p:txBody>
        </p:sp>
      </p:grpSp>
      <p:grpSp>
        <p:nvGrpSpPr>
          <p:cNvPr id="138" name="Group 30"/>
          <p:cNvGrpSpPr/>
          <p:nvPr/>
        </p:nvGrpSpPr>
        <p:grpSpPr>
          <a:xfrm>
            <a:off x="3257640" y="3838680"/>
            <a:ext cx="8221680" cy="1970280"/>
            <a:chOff x="3257640" y="3838680"/>
            <a:chExt cx="8221680" cy="1970280"/>
          </a:xfrm>
        </p:grpSpPr>
        <p:grpSp>
          <p:nvGrpSpPr>
            <p:cNvPr id="139" name="Group 31"/>
            <p:cNvGrpSpPr/>
            <p:nvPr/>
          </p:nvGrpSpPr>
          <p:grpSpPr>
            <a:xfrm>
              <a:off x="3257640" y="4264920"/>
              <a:ext cx="3327120" cy="417600"/>
              <a:chOff x="3257640" y="4264920"/>
              <a:chExt cx="3327120" cy="417600"/>
            </a:xfrm>
          </p:grpSpPr>
          <p:sp>
            <p:nvSpPr>
              <p:cNvPr id="140" name="CustomShape 32"/>
              <p:cNvSpPr/>
              <p:nvPr/>
            </p:nvSpPr>
            <p:spPr>
              <a:xfrm>
                <a:off x="3277080" y="4269600"/>
                <a:ext cx="3307680" cy="324000"/>
              </a:xfrm>
              <a:prstGeom prst="roundRect">
                <a:avLst>
                  <a:gd name="adj" fmla="val 50000"/>
                </a:avLst>
              </a:prstGeom>
              <a:solidFill>
                <a:schemeClr val="bg1">
                  <a:lumMod val="95000"/>
                </a:schemeClr>
              </a:solidFill>
              <a:ln w="9360">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p:style>
          </p:sp>
          <p:sp>
            <p:nvSpPr>
              <p:cNvPr id="141" name="CustomShape 33"/>
              <p:cNvSpPr/>
              <p:nvPr/>
            </p:nvSpPr>
            <p:spPr>
              <a:xfrm>
                <a:off x="3257640" y="4269600"/>
                <a:ext cx="1326960" cy="324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42" name="CustomShape 34"/>
              <p:cNvSpPr/>
              <p:nvPr/>
            </p:nvSpPr>
            <p:spPr>
              <a:xfrm>
                <a:off x="4467240" y="4264920"/>
                <a:ext cx="1001880" cy="41760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800" spc="-1" strike="noStrike" baseline="-3000">
                    <a:solidFill>
                      <a:srgbClr val="404040"/>
                    </a:solidFill>
                    <a:latin typeface="Arial"/>
                    <a:ea typeface="微软雅黑"/>
                  </a:rPr>
                  <a:t>开发速度</a:t>
                </a:r>
                <a:endParaRPr b="0" lang="en-US" sz="1800" spc="-1" strike="noStrike">
                  <a:latin typeface="Arial"/>
                </a:endParaRPr>
              </a:p>
            </p:txBody>
          </p:sp>
        </p:grpSp>
        <p:grpSp>
          <p:nvGrpSpPr>
            <p:cNvPr id="143" name="Group 35"/>
            <p:cNvGrpSpPr/>
            <p:nvPr/>
          </p:nvGrpSpPr>
          <p:grpSpPr>
            <a:xfrm>
              <a:off x="3257640" y="4674600"/>
              <a:ext cx="3323880" cy="324360"/>
              <a:chOff x="3257640" y="4674600"/>
              <a:chExt cx="3323880" cy="324360"/>
            </a:xfrm>
          </p:grpSpPr>
          <p:sp>
            <p:nvSpPr>
              <p:cNvPr id="144" name="CustomShape 36"/>
              <p:cNvSpPr/>
              <p:nvPr/>
            </p:nvSpPr>
            <p:spPr>
              <a:xfrm>
                <a:off x="3273840" y="4674600"/>
                <a:ext cx="3307680" cy="324000"/>
              </a:xfrm>
              <a:prstGeom prst="roundRect">
                <a:avLst>
                  <a:gd name="adj" fmla="val 50000"/>
                </a:avLst>
              </a:prstGeom>
              <a:solidFill>
                <a:schemeClr val="bg1">
                  <a:lumMod val="95000"/>
                </a:schemeClr>
              </a:solidFill>
              <a:ln w="9360">
                <a:solidFill>
                  <a:schemeClr val="tx1">
                    <a:lumMod val="65000"/>
                    <a:lumOff val="35000"/>
                  </a:schemeClr>
                </a:solidFill>
                <a:round/>
              </a:ln>
            </p:spPr>
            <p:style>
              <a:lnRef idx="2">
                <a:schemeClr val="accent1">
                  <a:shade val="50000"/>
                </a:schemeClr>
              </a:lnRef>
              <a:fillRef idx="1">
                <a:schemeClr val="accent1"/>
              </a:fillRef>
              <a:effectRef idx="0">
                <a:schemeClr val="accent1"/>
              </a:effectRef>
              <a:fontRef idx="minor"/>
            </p:style>
          </p:sp>
          <p:sp>
            <p:nvSpPr>
              <p:cNvPr id="145" name="CustomShape 37"/>
              <p:cNvSpPr/>
              <p:nvPr/>
            </p:nvSpPr>
            <p:spPr>
              <a:xfrm>
                <a:off x="3257640" y="4674960"/>
                <a:ext cx="2328480" cy="324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46" name="CustomShape 38"/>
              <p:cNvSpPr/>
              <p:nvPr/>
            </p:nvSpPr>
            <p:spPr>
              <a:xfrm>
                <a:off x="5559120" y="4686480"/>
                <a:ext cx="743040" cy="30744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200" spc="-1" strike="noStrike">
                    <a:solidFill>
                      <a:srgbClr val="404040"/>
                    </a:solidFill>
                    <a:latin typeface="Arial"/>
                    <a:ea typeface="微软雅黑"/>
                  </a:rPr>
                  <a:t>灵活性</a:t>
                </a:r>
                <a:endParaRPr b="0" lang="en-US" sz="1200" spc="-1" strike="noStrike">
                  <a:latin typeface="Arial"/>
                </a:endParaRPr>
              </a:p>
            </p:txBody>
          </p:sp>
        </p:grpSp>
        <p:sp>
          <p:nvSpPr>
            <p:cNvPr id="147" name="CustomShape 39"/>
            <p:cNvSpPr/>
            <p:nvPr/>
          </p:nvSpPr>
          <p:spPr>
            <a:xfrm>
              <a:off x="3374280" y="3838680"/>
              <a:ext cx="1051200" cy="342000"/>
            </a:xfrm>
            <a:prstGeom prst="rect">
              <a:avLst/>
            </a:prstGeom>
            <a:noFill/>
            <a:ln>
              <a:noFill/>
            </a:ln>
          </p:spPr>
          <p:style>
            <a:lnRef idx="0"/>
            <a:fillRef idx="0"/>
            <a:effectRef idx="0"/>
            <a:fontRef idx="minor"/>
          </p:style>
          <p:txBody>
            <a:bodyPr wrap="none" lIns="68400" rIns="68400" tIns="34200" bIns="34200"/>
            <a:p>
              <a:pPr>
                <a:lnSpc>
                  <a:spcPct val="100000"/>
                </a:lnSpc>
              </a:pPr>
              <a:r>
                <a:rPr b="1" lang="en-US" sz="1800" spc="-1" strike="noStrike">
                  <a:solidFill>
                    <a:srgbClr val="404040"/>
                  </a:solidFill>
                  <a:latin typeface="思源黑体 CN Bold"/>
                  <a:ea typeface="思源黑体 CN Bold"/>
                </a:rPr>
                <a:t>面向对象</a:t>
              </a:r>
              <a:endParaRPr b="0" lang="en-US" sz="1800" spc="-1" strike="noStrike">
                <a:latin typeface="Arial"/>
              </a:endParaRPr>
            </a:p>
          </p:txBody>
        </p:sp>
        <p:sp>
          <p:nvSpPr>
            <p:cNvPr id="148" name="CustomShape 40"/>
            <p:cNvSpPr/>
            <p:nvPr/>
          </p:nvSpPr>
          <p:spPr>
            <a:xfrm>
              <a:off x="7859520" y="4096080"/>
              <a:ext cx="3619800" cy="1712880"/>
            </a:xfrm>
            <a:prstGeom prst="rect">
              <a:avLst/>
            </a:prstGeom>
            <a:noFill/>
            <a:ln>
              <a:noFill/>
            </a:ln>
          </p:spPr>
          <p:style>
            <a:lnRef idx="0"/>
            <a:fillRef idx="0"/>
            <a:effectRef idx="0"/>
            <a:fontRef idx="minor"/>
          </p:style>
          <p:txBody>
            <a:bodyPr lIns="68400" rIns="68400" tIns="34200" bIns="34200"/>
            <a:p>
              <a:pPr>
                <a:lnSpc>
                  <a:spcPct val="120000"/>
                </a:lnSpc>
              </a:pPr>
              <a:r>
                <a:rPr b="0" lang="en-US" sz="1800" spc="-140" strike="noStrike">
                  <a:solidFill>
                    <a:srgbClr val="404040"/>
                  </a:solidFill>
                  <a:latin typeface="黑体"/>
                  <a:ea typeface="黑体"/>
                </a:rPr>
                <a:t>·</a:t>
              </a:r>
              <a:r>
                <a:rPr b="0" lang="en-US" sz="1800" spc="-140" strike="noStrike">
                  <a:solidFill>
                    <a:srgbClr val="404040"/>
                  </a:solidFill>
                  <a:latin typeface="黑体"/>
                  <a:ea typeface="黑体"/>
                </a:rPr>
                <a:t>面向对象的程序设计的核心是对象（上帝式思维），理解对象为何物</a:t>
              </a:r>
              <a:endParaRPr b="0" lang="en-US" sz="1800" spc="-1" strike="noStrike">
                <a:latin typeface="Arial"/>
              </a:endParaRPr>
            </a:p>
            <a:p>
              <a:pPr>
                <a:lnSpc>
                  <a:spcPct val="120000"/>
                </a:lnSpc>
              </a:pPr>
              <a:r>
                <a:rPr b="0" lang="en-US" sz="1800" spc="-140" strike="noStrike">
                  <a:solidFill>
                    <a:srgbClr val="404040"/>
                  </a:solidFill>
                  <a:latin typeface="黑体"/>
                  <a:ea typeface="黑体"/>
                </a:rPr>
                <a:t>·</a:t>
              </a:r>
              <a:r>
                <a:rPr b="0" lang="en-US" sz="1800" spc="-140" strike="noStrike">
                  <a:solidFill>
                    <a:srgbClr val="404040"/>
                  </a:solidFill>
                  <a:latin typeface="黑体"/>
                  <a:ea typeface="黑体"/>
                </a:rPr>
                <a:t>把自己当成上帝，上帝眼里世间存在的万物皆为对象，不存在的也可以创造出来</a:t>
              </a:r>
              <a:endParaRPr b="0" lang="en-US" sz="1800" spc="-1" strike="noStrike">
                <a:latin typeface="Arial"/>
              </a:endParaRPr>
            </a:p>
          </p:txBody>
        </p:sp>
      </p:grpSp>
    </p:spTree>
  </p:cSld>
  <p:transition spd="med">
    <p:pull dir="l"/>
  </p:transition>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109"/>
                                        </p:tgtEl>
                                        <p:attrNameLst>
                                          <p:attrName>style.visibility</p:attrName>
                                        </p:attrNameLst>
                                      </p:cBhvr>
                                      <p:to>
                                        <p:strVal val="visible"/>
                                      </p:to>
                                    </p:set>
                                    <p:animEffect filter="fade" transition="in">
                                      <p:cBhvr additive="repl">
                                        <p:cTn id="49" dur="500"/>
                                        <p:tgtEl>
                                          <p:spTgt spid="109"/>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2" presetSubtype="8">
                                  <p:stCondLst>
                                    <p:cond delay="0"/>
                                  </p:stCondLst>
                                  <p:childTnLst>
                                    <p:set>
                                      <p:cBhvr>
                                        <p:cTn id="53" dur="1" fill="hold">
                                          <p:stCondLst>
                                            <p:cond delay="0"/>
                                          </p:stCondLst>
                                        </p:cTn>
                                        <p:tgtEl>
                                          <p:spTgt spid="125"/>
                                        </p:tgtEl>
                                        <p:attrNameLst>
                                          <p:attrName>style.visibility</p:attrName>
                                        </p:attrNameLst>
                                      </p:cBhvr>
                                      <p:to>
                                        <p:strVal val="visible"/>
                                      </p:to>
                                    </p:set>
                                    <p:anim calcmode="lin" valueType="num">
                                      <p:cBhvr additive="repl">
                                        <p:cTn id="54" dur="500" fill="hold"/>
                                        <p:tgtEl>
                                          <p:spTgt spid="125"/>
                                        </p:tgtEl>
                                        <p:attrNameLst>
                                          <p:attrName>ppt_x</p:attrName>
                                        </p:attrNameLst>
                                      </p:cBhvr>
                                      <p:tavLst>
                                        <p:tav tm="0">
                                          <p:val>
                                            <p:strVal val="0-#ppt_w/2"/>
                                          </p:val>
                                        </p:tav>
                                        <p:tav tm="100000">
                                          <p:val>
                                            <p:strVal val="#ppt_x"/>
                                          </p:val>
                                        </p:tav>
                                      </p:tavLst>
                                    </p:anim>
                                    <p:anim calcmode="lin" valueType="num">
                                      <p:cBhvr additive="repl">
                                        <p:cTn id="55"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117"/>
                                        </p:tgtEl>
                                        <p:attrNameLst>
                                          <p:attrName>style.visibility</p:attrName>
                                        </p:attrNameLst>
                                      </p:cBhvr>
                                      <p:to>
                                        <p:strVal val="visible"/>
                                      </p:to>
                                    </p:set>
                                    <p:animEffect filter="fade" transition="in">
                                      <p:cBhvr additive="repl">
                                        <p:cTn id="60" dur="500"/>
                                        <p:tgtEl>
                                          <p:spTgt spid="117"/>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2" presetSubtype="8">
                                  <p:stCondLst>
                                    <p:cond delay="0"/>
                                  </p:stCondLst>
                                  <p:childTnLst>
                                    <p:set>
                                      <p:cBhvr>
                                        <p:cTn id="64" dur="1" fill="hold">
                                          <p:stCondLst>
                                            <p:cond delay="0"/>
                                          </p:stCondLst>
                                        </p:cTn>
                                        <p:tgtEl>
                                          <p:spTgt spid="138"/>
                                        </p:tgtEl>
                                        <p:attrNameLst>
                                          <p:attrName>style.visibility</p:attrName>
                                        </p:attrNameLst>
                                      </p:cBhvr>
                                      <p:to>
                                        <p:strVal val="visible"/>
                                      </p:to>
                                    </p:set>
                                    <p:anim calcmode="lin" valueType="num">
                                      <p:cBhvr additive="repl">
                                        <p:cTn id="65" dur="500" fill="hold"/>
                                        <p:tgtEl>
                                          <p:spTgt spid="138"/>
                                        </p:tgtEl>
                                        <p:attrNameLst>
                                          <p:attrName>ppt_x</p:attrName>
                                        </p:attrNameLst>
                                      </p:cBhvr>
                                      <p:tavLst>
                                        <p:tav tm="0">
                                          <p:val>
                                            <p:strVal val="0-#ppt_w/2"/>
                                          </p:val>
                                        </p:tav>
                                        <p:tav tm="100000">
                                          <p:val>
                                            <p:strVal val="#ppt_x"/>
                                          </p:val>
                                        </p:tav>
                                      </p:tavLst>
                                    </p:anim>
                                    <p:anim calcmode="lin" valueType="num">
                                      <p:cBhvr additive="repl">
                                        <p:cTn id="66" dur="500" fill="hold"/>
                                        <p:tgtEl>
                                          <p:spTgt spid="138"/>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1066320"/>
            <a:ext cx="9365760" cy="4725000"/>
          </a:xfrm>
          <a:custGeom>
            <a:avLst/>
            <a:gdLst/>
            <a:ahLst/>
            <a:rect l="l" t="t" r="r" b="b"/>
            <a:pathLst>
              <a:path w="9367144" h="4726550">
                <a:moveTo>
                  <a:pt x="0" y="2276249"/>
                </a:moveTo>
                <a:cubicBezTo>
                  <a:pt x="2722033" y="2482835"/>
                  <a:pt x="5444067" y="2689422"/>
                  <a:pt x="6136640" y="2316889"/>
                </a:cubicBezTo>
                <a:cubicBezTo>
                  <a:pt x="6829213" y="1944356"/>
                  <a:pt x="4612640" y="-331484"/>
                  <a:pt x="4155440" y="41049"/>
                </a:cubicBezTo>
                <a:cubicBezTo>
                  <a:pt x="3698240" y="413582"/>
                  <a:pt x="2584027" y="3984822"/>
                  <a:pt x="3393440" y="4552089"/>
                </a:cubicBezTo>
                <a:cubicBezTo>
                  <a:pt x="4202853" y="5119356"/>
                  <a:pt x="8119533" y="4184636"/>
                  <a:pt x="9011920" y="3444649"/>
                </a:cubicBezTo>
                <a:cubicBezTo>
                  <a:pt x="9904307" y="2704662"/>
                  <a:pt x="8845973" y="745476"/>
                  <a:pt x="8747760" y="112169"/>
                </a:cubicBezTo>
              </a:path>
            </a:pathLst>
          </a:custGeom>
          <a:noFill/>
          <a:ln w="76320">
            <a:round/>
          </a:ln>
        </p:spPr>
        <p:style>
          <a:lnRef idx="1">
            <a:schemeClr val="dk1"/>
          </a:lnRef>
          <a:fillRef idx="0">
            <a:schemeClr val="dk1"/>
          </a:fillRef>
          <a:effectRef idx="0">
            <a:schemeClr val="dk1"/>
          </a:effectRef>
          <a:fontRef idx="minor"/>
        </p:style>
      </p:sp>
      <p:sp>
        <p:nvSpPr>
          <p:cNvPr id="150" name="CustomShape 2"/>
          <p:cNvSpPr/>
          <p:nvPr/>
        </p:nvSpPr>
        <p:spPr>
          <a:xfrm>
            <a:off x="1188720" y="3196080"/>
            <a:ext cx="272880" cy="313560"/>
          </a:xfrm>
          <a:prstGeom prst="ellipse">
            <a:avLst/>
          </a:prstGeom>
          <a:ln>
            <a:round/>
          </a:ln>
        </p:spPr>
        <p:style>
          <a:lnRef idx="2">
            <a:schemeClr val="dk1">
              <a:shade val="50000"/>
            </a:schemeClr>
          </a:lnRef>
          <a:fillRef idx="1">
            <a:schemeClr val="dk1"/>
          </a:fillRef>
          <a:effectRef idx="0">
            <a:schemeClr val="dk1"/>
          </a:effectRef>
          <a:fontRef idx="minor"/>
        </p:style>
      </p:sp>
      <p:sp>
        <p:nvSpPr>
          <p:cNvPr id="151" name="CustomShape 3"/>
          <p:cNvSpPr/>
          <p:nvPr/>
        </p:nvSpPr>
        <p:spPr>
          <a:xfrm>
            <a:off x="10027800" y="909000"/>
            <a:ext cx="272880" cy="313560"/>
          </a:xfrm>
          <a:prstGeom prst="ellipse">
            <a:avLst/>
          </a:prstGeom>
          <a:ln>
            <a:round/>
          </a:ln>
        </p:spPr>
        <p:style>
          <a:lnRef idx="2">
            <a:schemeClr val="dk1">
              <a:shade val="50000"/>
            </a:schemeClr>
          </a:lnRef>
          <a:fillRef idx="1">
            <a:schemeClr val="dk1"/>
          </a:fillRef>
          <a:effectRef idx="0">
            <a:schemeClr val="dk1"/>
          </a:effectRef>
          <a:fontRef idx="minor"/>
        </p:style>
      </p:sp>
      <p:sp>
        <p:nvSpPr>
          <p:cNvPr id="152" name="CustomShape 4"/>
          <p:cNvSpPr/>
          <p:nvPr/>
        </p:nvSpPr>
        <p:spPr>
          <a:xfrm>
            <a:off x="840600" y="3516840"/>
            <a:ext cx="1243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数据输入</a:t>
            </a:r>
            <a:endParaRPr b="0" lang="en-US" sz="1800" spc="-1" strike="noStrike">
              <a:latin typeface="Arial"/>
            </a:endParaRPr>
          </a:p>
        </p:txBody>
      </p:sp>
      <p:sp>
        <p:nvSpPr>
          <p:cNvPr id="153" name="CustomShape 5"/>
          <p:cNvSpPr/>
          <p:nvPr/>
        </p:nvSpPr>
        <p:spPr>
          <a:xfrm>
            <a:off x="9585360" y="539640"/>
            <a:ext cx="1243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数据输出</a:t>
            </a:r>
            <a:endParaRPr b="0" lang="en-US" sz="1800" spc="-1" strike="noStrike">
              <a:latin typeface="Arial"/>
            </a:endParaRPr>
          </a:p>
        </p:txBody>
      </p:sp>
      <p:sp>
        <p:nvSpPr>
          <p:cNvPr id="154" name="CustomShape 6"/>
          <p:cNvSpPr/>
          <p:nvPr/>
        </p:nvSpPr>
        <p:spPr>
          <a:xfrm>
            <a:off x="4541400" y="3386520"/>
            <a:ext cx="272880" cy="313560"/>
          </a:xfrm>
          <a:prstGeom prst="ellipse">
            <a:avLst/>
          </a:prstGeom>
          <a:ln>
            <a:round/>
          </a:ln>
        </p:spPr>
        <p:style>
          <a:lnRef idx="2">
            <a:schemeClr val="dk1">
              <a:shade val="50000"/>
            </a:schemeClr>
          </a:lnRef>
          <a:fillRef idx="1">
            <a:schemeClr val="dk1"/>
          </a:fillRef>
          <a:effectRef idx="0">
            <a:schemeClr val="dk1"/>
          </a:effectRef>
          <a:fontRef idx="minor"/>
        </p:style>
      </p:sp>
      <p:sp>
        <p:nvSpPr>
          <p:cNvPr id="155" name="CustomShape 7"/>
          <p:cNvSpPr/>
          <p:nvPr/>
        </p:nvSpPr>
        <p:spPr>
          <a:xfrm>
            <a:off x="4678560" y="3706200"/>
            <a:ext cx="4199760" cy="912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方法交叉点，可能是一个函数的重新调用，也可能是一个数据的重新使用</a:t>
            </a:r>
            <a:endParaRPr b="0" lang="en-US" sz="1800" spc="-1" strike="noStrike">
              <a:latin typeface="Arial"/>
            </a:endParaRPr>
          </a:p>
          <a:p>
            <a:pPr>
              <a:lnSpc>
                <a:spcPct val="100000"/>
              </a:lnSpc>
            </a:pPr>
            <a:endParaRPr b="0" lang="en-US" sz="1800" spc="-1" strike="noStrike">
              <a:latin typeface="Arial"/>
            </a:endParaRPr>
          </a:p>
        </p:txBody>
      </p:sp>
      <p:sp>
        <p:nvSpPr>
          <p:cNvPr id="156" name="CustomShape 8"/>
          <p:cNvSpPr/>
          <p:nvPr/>
        </p:nvSpPr>
        <p:spPr>
          <a:xfrm>
            <a:off x="1059120" y="1337400"/>
            <a:ext cx="4235400" cy="9424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黑体"/>
                <a:ea typeface="黑体"/>
              </a:rPr>
              <a:t>简单的面向过程式设计</a:t>
            </a:r>
            <a:endParaRPr b="0" lang="en-US" sz="2800" spc="-1" strike="noStrike">
              <a:latin typeface="Arial"/>
            </a:endParaRPr>
          </a:p>
          <a:p>
            <a:pPr>
              <a:lnSpc>
                <a:spcPct val="100000"/>
              </a:lnSpc>
            </a:pPr>
            <a:r>
              <a:rPr b="0" lang="en-US" sz="2800" spc="-1" strike="noStrike">
                <a:solidFill>
                  <a:srgbClr val="000000"/>
                </a:solidFill>
                <a:latin typeface="黑体"/>
                <a:ea typeface="黑体"/>
              </a:rPr>
              <a:t>思维是线性的</a:t>
            </a:r>
            <a:endParaRPr b="0" lang="en-US" sz="2800" spc="-1" strike="noStrike">
              <a:latin typeface="Arial"/>
            </a:endParaRPr>
          </a:p>
        </p:txBody>
      </p:sp>
    </p:spTree>
  </p:cSld>
  <p:transition spd="med">
    <p:fade/>
  </p:transition>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188720" y="3196080"/>
            <a:ext cx="272880" cy="313560"/>
          </a:xfrm>
          <a:prstGeom prst="ellipse">
            <a:avLst/>
          </a:prstGeom>
          <a:ln>
            <a:round/>
          </a:ln>
        </p:spPr>
        <p:style>
          <a:lnRef idx="2">
            <a:schemeClr val="dk1">
              <a:shade val="50000"/>
            </a:schemeClr>
          </a:lnRef>
          <a:fillRef idx="1">
            <a:schemeClr val="dk1"/>
          </a:fillRef>
          <a:effectRef idx="0">
            <a:schemeClr val="dk1"/>
          </a:effectRef>
          <a:fontRef idx="minor"/>
        </p:style>
      </p:sp>
      <p:sp>
        <p:nvSpPr>
          <p:cNvPr id="158" name="CustomShape 2"/>
          <p:cNvSpPr/>
          <p:nvPr/>
        </p:nvSpPr>
        <p:spPr>
          <a:xfrm>
            <a:off x="6901200" y="967320"/>
            <a:ext cx="1243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数据输出</a:t>
            </a:r>
            <a:endParaRPr b="0" lang="en-US" sz="1800" spc="-1" strike="noStrike">
              <a:latin typeface="Arial"/>
            </a:endParaRPr>
          </a:p>
        </p:txBody>
      </p:sp>
      <p:sp>
        <p:nvSpPr>
          <p:cNvPr id="159" name="CustomShape 3"/>
          <p:cNvSpPr/>
          <p:nvPr/>
        </p:nvSpPr>
        <p:spPr>
          <a:xfrm>
            <a:off x="1330920" y="1120320"/>
            <a:ext cx="7920000" cy="4736880"/>
          </a:xfrm>
          <a:custGeom>
            <a:avLst/>
            <a:gdLst/>
            <a:ahLst/>
            <a:rect l="l" t="t" r="r" b="b"/>
            <a:pathLst>
              <a:path w="7921321" h="4738336">
                <a:moveTo>
                  <a:pt x="0" y="2252755"/>
                </a:moveTo>
                <a:cubicBezTo>
                  <a:pt x="587586" y="2649841"/>
                  <a:pt x="1175173" y="3046928"/>
                  <a:pt x="1960880" y="3045235"/>
                </a:cubicBezTo>
                <a:cubicBezTo>
                  <a:pt x="2746587" y="3043542"/>
                  <a:pt x="4580467" y="2647302"/>
                  <a:pt x="4714240" y="2242595"/>
                </a:cubicBezTo>
                <a:cubicBezTo>
                  <a:pt x="4848013" y="1837888"/>
                  <a:pt x="3034453" y="318968"/>
                  <a:pt x="2763520" y="616995"/>
                </a:cubicBezTo>
                <a:cubicBezTo>
                  <a:pt x="2492587" y="915022"/>
                  <a:pt x="2572173" y="3786915"/>
                  <a:pt x="3088640" y="4030755"/>
                </a:cubicBezTo>
                <a:cubicBezTo>
                  <a:pt x="3605107" y="4274595"/>
                  <a:pt x="5991013" y="2740435"/>
                  <a:pt x="5862320" y="2080035"/>
                </a:cubicBezTo>
                <a:cubicBezTo>
                  <a:pt x="5733627" y="1419635"/>
                  <a:pt x="2907453" y="-370218"/>
                  <a:pt x="2316480" y="68355"/>
                </a:cubicBezTo>
                <a:cubicBezTo>
                  <a:pt x="1725507" y="506928"/>
                  <a:pt x="1407160" y="4404982"/>
                  <a:pt x="2316480" y="4711475"/>
                </a:cubicBezTo>
                <a:cubicBezTo>
                  <a:pt x="3225800" y="5017968"/>
                  <a:pt x="7108613" y="2615128"/>
                  <a:pt x="7772400" y="1907315"/>
                </a:cubicBezTo>
                <a:cubicBezTo>
                  <a:pt x="8436187" y="1199502"/>
                  <a:pt x="6688667" y="799875"/>
                  <a:pt x="6299200" y="464595"/>
                </a:cubicBezTo>
              </a:path>
            </a:pathLst>
          </a:custGeom>
          <a:noFill/>
          <a:ln w="76320">
            <a:round/>
          </a:ln>
        </p:spPr>
        <p:style>
          <a:lnRef idx="1">
            <a:schemeClr val="dk1"/>
          </a:lnRef>
          <a:fillRef idx="0">
            <a:schemeClr val="dk1"/>
          </a:fillRef>
          <a:effectRef idx="0">
            <a:schemeClr val="dk1"/>
          </a:effectRef>
          <a:fontRef idx="minor"/>
        </p:style>
      </p:sp>
      <p:sp>
        <p:nvSpPr>
          <p:cNvPr id="160" name="CustomShape 4"/>
          <p:cNvSpPr/>
          <p:nvPr/>
        </p:nvSpPr>
        <p:spPr>
          <a:xfrm>
            <a:off x="7386480" y="1336680"/>
            <a:ext cx="272880" cy="313560"/>
          </a:xfrm>
          <a:prstGeom prst="ellipse">
            <a:avLst/>
          </a:prstGeom>
          <a:ln>
            <a:round/>
          </a:ln>
        </p:spPr>
        <p:style>
          <a:lnRef idx="2">
            <a:schemeClr val="dk1">
              <a:shade val="50000"/>
            </a:schemeClr>
          </a:lnRef>
          <a:fillRef idx="1">
            <a:schemeClr val="dk1"/>
          </a:fillRef>
          <a:effectRef idx="0">
            <a:schemeClr val="dk1"/>
          </a:effectRef>
          <a:fontRef idx="minor"/>
        </p:style>
      </p:sp>
      <p:sp>
        <p:nvSpPr>
          <p:cNvPr id="161" name="CustomShape 5"/>
          <p:cNvSpPr/>
          <p:nvPr/>
        </p:nvSpPr>
        <p:spPr>
          <a:xfrm>
            <a:off x="992880" y="3669120"/>
            <a:ext cx="124344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数据输入</a:t>
            </a:r>
            <a:endParaRPr b="0" lang="en-US" sz="1800" spc="-1" strike="noStrike">
              <a:latin typeface="Arial"/>
            </a:endParaRPr>
          </a:p>
        </p:txBody>
      </p:sp>
      <p:sp>
        <p:nvSpPr>
          <p:cNvPr id="162" name="CustomShape 6"/>
          <p:cNvSpPr/>
          <p:nvPr/>
        </p:nvSpPr>
        <p:spPr>
          <a:xfrm>
            <a:off x="7245720" y="4226400"/>
            <a:ext cx="4011840" cy="2132280"/>
          </a:xfrm>
          <a:prstGeom prst="wedgeEllipseCallout">
            <a:avLst>
              <a:gd name="adj1" fmla="val -7364"/>
              <a:gd name="adj2" fmla="val -91368"/>
            </a:avLst>
          </a:prstGeom>
          <a:ln>
            <a:round/>
          </a:ln>
        </p:spPr>
        <p:style>
          <a:lnRef idx="2">
            <a:schemeClr val="accent3">
              <a:shade val="50000"/>
            </a:schemeClr>
          </a:lnRef>
          <a:fillRef idx="1">
            <a:schemeClr val="accent3"/>
          </a:fillRef>
          <a:effectRef idx="0">
            <a:schemeClr val="accent3"/>
          </a:effectRef>
          <a:fontRef idx="minor"/>
        </p:style>
      </p:sp>
      <p:sp>
        <p:nvSpPr>
          <p:cNvPr id="163" name="CustomShape 7"/>
          <p:cNvSpPr/>
          <p:nvPr/>
        </p:nvSpPr>
        <p:spPr>
          <a:xfrm>
            <a:off x="8146080" y="4500720"/>
            <a:ext cx="3025080" cy="1460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我是谁？</a:t>
            </a:r>
            <a:endParaRPr b="0" lang="en-US" sz="1800" spc="-1" strike="noStrike">
              <a:latin typeface="Arial"/>
            </a:endParaRPr>
          </a:p>
          <a:p>
            <a:pPr>
              <a:lnSpc>
                <a:spcPct val="100000"/>
              </a:lnSpc>
            </a:pPr>
            <a:r>
              <a:rPr b="0" lang="en-US" sz="1800" spc="-1" strike="noStrike">
                <a:solidFill>
                  <a:srgbClr val="000000"/>
                </a:solidFill>
                <a:latin typeface="黑体"/>
                <a:ea typeface="黑体"/>
              </a:rPr>
              <a:t>我在哪儿？</a:t>
            </a:r>
            <a:endParaRPr b="0" lang="en-US" sz="1800" spc="-1" strike="noStrike">
              <a:latin typeface="Arial"/>
            </a:endParaRPr>
          </a:p>
          <a:p>
            <a:pPr>
              <a:lnSpc>
                <a:spcPct val="100000"/>
              </a:lnSpc>
            </a:pPr>
            <a:r>
              <a:rPr b="0" lang="en-US" sz="1800" spc="-1" strike="noStrike">
                <a:solidFill>
                  <a:srgbClr val="000000"/>
                </a:solidFill>
                <a:latin typeface="黑体"/>
                <a:ea typeface="黑体"/>
              </a:rPr>
              <a:t>需求是什么？</a:t>
            </a:r>
            <a:endParaRPr b="0" lang="en-US" sz="1800" spc="-1" strike="noStrike">
              <a:latin typeface="Arial"/>
            </a:endParaRPr>
          </a:p>
          <a:p>
            <a:pPr>
              <a:lnSpc>
                <a:spcPct val="100000"/>
              </a:lnSpc>
            </a:pPr>
            <a:r>
              <a:rPr b="0" lang="en-US" sz="1800" spc="-1" strike="noStrike">
                <a:solidFill>
                  <a:srgbClr val="000000"/>
                </a:solidFill>
                <a:latin typeface="黑体"/>
                <a:ea typeface="黑体"/>
              </a:rPr>
              <a:t>我算到哪儿了？</a:t>
            </a:r>
            <a:endParaRPr b="0" lang="en-US" sz="1800" spc="-1" strike="noStrike">
              <a:latin typeface="Arial"/>
            </a:endParaRPr>
          </a:p>
          <a:p>
            <a:pPr>
              <a:lnSpc>
                <a:spcPct val="10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a:t>
            </a:r>
            <a:endParaRPr b="0" lang="en-US" sz="1800" spc="-1" strike="noStrike">
              <a:latin typeface="Arial"/>
            </a:endParaRPr>
          </a:p>
        </p:txBody>
      </p:sp>
      <p:sp>
        <p:nvSpPr>
          <p:cNvPr id="164" name="CustomShape 8"/>
          <p:cNvSpPr/>
          <p:nvPr/>
        </p:nvSpPr>
        <p:spPr>
          <a:xfrm>
            <a:off x="223560" y="887760"/>
            <a:ext cx="3016080" cy="2421000"/>
          </a:xfrm>
          <a:prstGeom prst="rect">
            <a:avLst/>
          </a:prstGeom>
          <a:no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面向过程的设计</a:t>
            </a:r>
            <a:endParaRPr b="0" lang="en-US" sz="1800" spc="-1" strike="noStrike">
              <a:latin typeface="Arial"/>
            </a:endParaRPr>
          </a:p>
          <a:p>
            <a:pPr>
              <a:lnSpc>
                <a:spcPct val="15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当过程复杂时，容易混乱</a:t>
            </a:r>
            <a:endParaRPr b="0" lang="en-US" sz="1800" spc="-1" strike="noStrike">
              <a:latin typeface="Arial"/>
            </a:endParaRPr>
          </a:p>
          <a:p>
            <a:pPr>
              <a:lnSpc>
                <a:spcPct val="15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出现异常时难以处理</a:t>
            </a:r>
            <a:endParaRPr b="0" lang="en-US" sz="1800" spc="-1" strike="noStrike">
              <a:latin typeface="Arial"/>
            </a:endParaRPr>
          </a:p>
          <a:p>
            <a:pPr>
              <a:lnSpc>
                <a:spcPct val="15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应用场景：一旦完成基本很少改变的场景</a:t>
            </a:r>
            <a:endParaRPr b="0" lang="en-US" sz="1800" spc="-1" strike="noStrike">
              <a:latin typeface="Arial"/>
            </a:endParaRPr>
          </a:p>
          <a:p>
            <a:pPr>
              <a:lnSpc>
                <a:spcPct val="100000"/>
              </a:lnSpc>
            </a:pPr>
            <a:endParaRPr b="0" lang="en-US" sz="1800" spc="-1" strike="noStrike">
              <a:latin typeface="Arial"/>
            </a:endParaRPr>
          </a:p>
        </p:txBody>
      </p:sp>
    </p:spTree>
  </p:cSld>
  <p:transition spd="med">
    <p:fade/>
  </p:transition>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127880" y="735120"/>
            <a:ext cx="10117800" cy="3927600"/>
          </a:xfrm>
          <a:prstGeom prst="rect">
            <a:avLst/>
          </a:prstGeom>
          <a:noFill/>
          <a:ln>
            <a:noFill/>
          </a:ln>
        </p:spPr>
        <p:style>
          <a:lnRef idx="0"/>
          <a:fillRef idx="0"/>
          <a:effectRef idx="0"/>
          <a:fontRef idx="minor"/>
        </p:style>
        <p:txBody>
          <a:bodyPr lIns="90000" rIns="90000" tIns="45000" bIns="45000"/>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面向过程的设计</a:t>
            </a:r>
            <a:endParaRPr b="0" lang="en-US" sz="2800" spc="-1" strike="noStrike">
              <a:latin typeface="Arial"/>
            </a:endParaRPr>
          </a:p>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优点是：极大的降低了写程序的复杂度，只需要顺着要执行的步骤，堆叠代码即可。</a:t>
            </a:r>
            <a:endParaRPr b="0" lang="en-US" sz="2800" spc="-1" strike="noStrike">
              <a:latin typeface="Arial"/>
            </a:endParaRPr>
          </a:p>
          <a:p>
            <a:pPr>
              <a:lnSpc>
                <a:spcPct val="150000"/>
              </a:lnSpc>
            </a:pPr>
            <a:endParaRPr b="0" lang="en-US" sz="2800" spc="-1" strike="noStrike">
              <a:latin typeface="Arial"/>
            </a:endParaRPr>
          </a:p>
          <a:p>
            <a:pPr>
              <a:lnSpc>
                <a:spcPct val="150000"/>
              </a:lnSpc>
            </a:pPr>
            <a:r>
              <a:rPr b="0" lang="en-US" sz="2800" spc="-1" strike="noStrike">
                <a:solidFill>
                  <a:srgbClr val="000000"/>
                </a:solidFill>
                <a:latin typeface="黑体"/>
                <a:ea typeface="黑体"/>
              </a:rPr>
              <a:t>·</a:t>
            </a:r>
            <a:r>
              <a:rPr b="0" lang="en-US" sz="2800" spc="-1" strike="noStrike">
                <a:solidFill>
                  <a:srgbClr val="000000"/>
                </a:solidFill>
                <a:latin typeface="黑体"/>
                <a:ea typeface="黑体"/>
              </a:rPr>
              <a:t>缺点：一套流水线或者流程就是用来解决一个问题，代码牵一发而动全身。</a:t>
            </a:r>
            <a:endParaRPr b="0" lang="en-US" sz="2800" spc="-1" strike="noStrike">
              <a:latin typeface="Arial"/>
            </a:endParaRPr>
          </a:p>
        </p:txBody>
      </p:sp>
    </p:spTree>
  </p:cSld>
  <p:transition spd="med">
    <p:fade/>
  </p:transition>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图片 3" descr=""/>
          <p:cNvPicPr/>
          <p:nvPr/>
        </p:nvPicPr>
        <p:blipFill>
          <a:blip r:embed="rId1"/>
          <a:stretch/>
        </p:blipFill>
        <p:spPr>
          <a:xfrm>
            <a:off x="2916000" y="0"/>
            <a:ext cx="9154440" cy="6865560"/>
          </a:xfrm>
          <a:prstGeom prst="rect">
            <a:avLst/>
          </a:prstGeom>
          <a:ln>
            <a:noFill/>
          </a:ln>
        </p:spPr>
      </p:pic>
      <p:sp>
        <p:nvSpPr>
          <p:cNvPr id="167" name="CustomShape 1"/>
          <p:cNvSpPr/>
          <p:nvPr/>
        </p:nvSpPr>
        <p:spPr>
          <a:xfrm>
            <a:off x="365760" y="904320"/>
            <a:ext cx="2304720" cy="3929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面向对象设计接近于树状</a:t>
            </a:r>
            <a:endParaRPr b="0" lang="en-US" sz="1800" spc="-1" strike="noStrike">
              <a:latin typeface="Arial"/>
            </a:endParaRPr>
          </a:p>
          <a:p>
            <a:pPr>
              <a:lnSpc>
                <a:spcPct val="10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框架结构</a:t>
            </a:r>
            <a:endParaRPr b="0" lang="en-US" sz="1800" spc="-1" strike="noStrike">
              <a:latin typeface="Arial"/>
            </a:endParaRPr>
          </a:p>
          <a:p>
            <a:pPr>
              <a:lnSpc>
                <a:spcPct val="10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解决了程序的扩展性。对某一个对象单独修改，会立刻反映到整个体系中</a:t>
            </a:r>
            <a:endParaRPr b="0" lang="en-US" sz="1800" spc="-1" strike="noStrike">
              <a:latin typeface="Arial"/>
            </a:endParaRPr>
          </a:p>
          <a:p>
            <a:pPr>
              <a:lnSpc>
                <a:spcPct val="100000"/>
              </a:lnSpc>
            </a:pP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应用场景：需求经常变化的软件，一般需求的变化都集中在用户层，互联网应用，企业内部软件，游戏等</a:t>
            </a:r>
            <a:endParaRPr b="0" lang="en-US" sz="1800" spc="-1" strike="noStrike">
              <a:latin typeface="Arial"/>
            </a:endParaRPr>
          </a:p>
          <a:p>
            <a:pPr>
              <a:lnSpc>
                <a:spcPct val="100000"/>
              </a:lnSpc>
            </a:pPr>
            <a:endParaRPr b="0" lang="en-US" sz="1800" spc="-1" strike="noStrike">
              <a:latin typeface="Arial"/>
            </a:endParaRPr>
          </a:p>
        </p:txBody>
      </p:sp>
    </p:spTree>
  </p:cSld>
  <p:transition spd="med">
    <p:fade/>
  </p:transition>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419</TotalTime>
  <Application>LibreOffice/6.0.7.3$Linux_X86_64 LibreOffice_project/00m0$Build-3</Application>
  <Words>741</Words>
  <Paragraphs>156</Paragraphs>
  <Company>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2018-09-11T09:25:09Z</dcterms:created>
  <dc:creator>USER</dc:creator>
  <dc:description>USER</dc:description>
  <cp:keywords>USER</cp:keywords>
  <dc:language>zh-CN</dc:language>
  <cp:lastModifiedBy/>
  <dcterms:modified xsi:type="dcterms:W3CDTF">2019-06-22T14:15:05Z</dcterms:modified>
  <cp:revision>108</cp:revision>
  <dc:subject/>
  <dc:title>粒子点线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20</vt:i4>
  </property>
  <property fmtid="{D5CDD505-2E9C-101B-9397-08002B2CF9AE}" pid="9" name="PresentationFormat">
    <vt:lpwstr>宽屏</vt:lpwstr>
  </property>
  <property fmtid="{D5CDD505-2E9C-101B-9397-08002B2CF9AE}" pid="10" name="ScaleCrop">
    <vt:bool>0</vt:bool>
  </property>
  <property fmtid="{D5CDD505-2E9C-101B-9397-08002B2CF9AE}" pid="11" name="ShareDoc">
    <vt:bool>0</vt:bool>
  </property>
  <property fmtid="{D5CDD505-2E9C-101B-9397-08002B2CF9AE}" pid="12" name="Slides">
    <vt:i4>20</vt:i4>
  </property>
</Properties>
</file>