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3.jpeg" ContentType="image/jpeg"/>
  <Override PartName="/ppt/media/image12.jpeg" ContentType="image/jpeg"/>
  <Override PartName="/ppt/media/image11.jpeg" ContentType="image/jpeg"/>
  <Override PartName="/ppt/media/image10.jpeg" ContentType="image/jpeg"/>
  <Override PartName="/ppt/media/image9.jpeg" ContentType="image/jpeg"/>
  <Override PartName="/ppt/media/image8.jpeg" ContentType="image/jpeg"/>
  <Override PartName="/ppt/media/image7.jpeg" ContentType="image/jpeg"/>
  <Override PartName="/ppt/media/image2.jpeg" ContentType="image/jpeg"/>
  <Override PartName="/ppt/media/image1.jpeg" ContentType="image/jpeg"/>
  <Override PartName="/ppt/media/image3.jpeg" ContentType="image/jpeg"/>
  <Override PartName="/ppt/media/image4.jpeg" ContentType="image/jpeg"/>
  <Override PartName="/ppt/media/image5.jpeg" ContentType="image/jpeg"/>
  <Override PartName="/ppt/media/image6.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87EDA071-C369-424F-A9EA-3560CBB1C603}" type="datetime">
              <a:rPr b="0" lang="en-US" sz="1200" spc="-1" strike="noStrike">
                <a:solidFill>
                  <a:srgbClr val="8b8b8b"/>
                </a:solidFill>
                <a:latin typeface="Calibri"/>
              </a:rPr>
              <a:t>6/24/19</a:t>
            </a:fld>
            <a:endParaRPr b="0" lang="en-US"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9326744D-BE9C-4290-8552-0B6DA404B3A2}" type="slidenum">
              <a:rPr b="0" lang="en-US" sz="1200" spc="-1" strike="noStrike">
                <a:solidFill>
                  <a:srgbClr val="8b8b8b"/>
                </a:solidFill>
                <a:latin typeface="Calibri"/>
              </a:rPr>
              <a:t>&lt;编号&gt;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单击鼠标编辑大纲文字格式</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第二个大纲级</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第三大纲级别</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第四大纲级别</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第五大纲级别</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第六大纲级别</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第七大纲级别</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33352E42-879E-418D-92F1-FB70B19D2738}" type="datetime">
              <a:rPr b="0" lang="en-US" sz="1200" spc="-1" strike="noStrike">
                <a:solidFill>
                  <a:srgbClr val="8b8b8b"/>
                </a:solidFill>
                <a:latin typeface="Calibri"/>
              </a:rPr>
              <a:t>6/24/19</a:t>
            </a:fld>
            <a:endParaRPr b="0" lang="en-US"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B308D68F-3DA0-4BB5-9C29-9517CC95E583}"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2" name="TextShape 1"/>
          <p:cNvSpPr txBox="1"/>
          <p:nvPr/>
        </p:nvSpPr>
        <p:spPr>
          <a:xfrm>
            <a:off x="533520" y="2057400"/>
            <a:ext cx="7772040" cy="1469520"/>
          </a:xfrm>
          <a:prstGeom prst="rect">
            <a:avLst/>
          </a:prstGeom>
          <a:noFill/>
          <a:ln>
            <a:noFill/>
          </a:ln>
        </p:spPr>
        <p:txBody>
          <a:bodyPr anchor="ctr">
            <a:normAutofit/>
          </a:bodyPr>
          <a:p>
            <a:pPr algn="ctr">
              <a:lnSpc>
                <a:spcPct val="100000"/>
              </a:lnSpc>
            </a:pPr>
            <a:r>
              <a:rPr b="0" lang="en-US" sz="4000" spc="-1" strike="noStrike">
                <a:solidFill>
                  <a:srgbClr val="ffffff"/>
                </a:solidFill>
                <a:latin typeface="Viner Hand ITC"/>
              </a:rPr>
              <a:t>面向对象</a:t>
            </a:r>
            <a:br/>
            <a:r>
              <a:rPr b="0" lang="en-US" sz="2800" spc="-1" strike="noStrike">
                <a:solidFill>
                  <a:srgbClr val="ffffff"/>
                </a:solidFill>
                <a:latin typeface="Rockwell"/>
              </a:rPr>
              <a:t>Object Oriented Displaying</a:t>
            </a:r>
            <a:endParaRPr b="0" lang="en-US" sz="2800" spc="-1" strike="noStrike">
              <a:solidFill>
                <a:srgbClr val="000000"/>
              </a:solidFill>
              <a:latin typeface="Calibri"/>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9" name="TextShape 1"/>
          <p:cNvSpPr txBox="1"/>
          <p:nvPr/>
        </p:nvSpPr>
        <p:spPr>
          <a:xfrm>
            <a:off x="457200" y="152280"/>
            <a:ext cx="8229240" cy="761760"/>
          </a:xfrm>
          <a:prstGeom prst="rect">
            <a:avLst/>
          </a:prstGeom>
          <a:noFill/>
          <a:ln>
            <a:noFill/>
          </a:ln>
        </p:spPr>
        <p:txBody>
          <a:bodyPr anchor="ctr">
            <a:normAutofit/>
          </a:bodyPr>
          <a:p>
            <a:pPr algn="ctr">
              <a:lnSpc>
                <a:spcPct val="100000"/>
              </a:lnSpc>
              <a:spcBef>
                <a:spcPts val="660"/>
              </a:spcBef>
            </a:pPr>
            <a:r>
              <a:rPr b="0" lang="en-US" sz="3100" spc="-1" strike="noStrike">
                <a:solidFill>
                  <a:srgbClr val="f2f2f2"/>
                </a:solidFill>
                <a:latin typeface="Rockwell"/>
              </a:rPr>
              <a:t>类的单一职责 </a:t>
            </a:r>
            <a:r>
              <a:rPr b="0" lang="en-US" sz="3100" spc="-1" strike="noStrike">
                <a:solidFill>
                  <a:srgbClr val="f2f2f2"/>
                </a:solidFill>
                <a:latin typeface="Rockwell"/>
              </a:rPr>
              <a:t>Single Responsibility Principle</a:t>
            </a:r>
            <a:br/>
            <a:endParaRPr b="0" lang="en-US" sz="3100" spc="-1" strike="noStrike">
              <a:solidFill>
                <a:srgbClr val="000000"/>
              </a:solidFill>
              <a:latin typeface="Calibri"/>
            </a:endParaRPr>
          </a:p>
        </p:txBody>
      </p:sp>
      <p:sp>
        <p:nvSpPr>
          <p:cNvPr id="100" name="TextShape 2"/>
          <p:cNvSpPr txBox="1"/>
          <p:nvPr/>
        </p:nvSpPr>
        <p:spPr>
          <a:xfrm>
            <a:off x="457200" y="838080"/>
            <a:ext cx="8229240" cy="6019560"/>
          </a:xfrm>
          <a:prstGeom prst="rect">
            <a:avLst/>
          </a:prstGeom>
          <a:noFill/>
          <a:ln>
            <a:noFill/>
          </a:ln>
        </p:spPr>
        <p:txBody>
          <a:bodyPr>
            <a:normAutofit/>
          </a:bodyPr>
          <a:p>
            <a:pPr>
              <a:lnSpc>
                <a:spcPct val="100000"/>
              </a:lnSpc>
              <a:spcBef>
                <a:spcPts val="400"/>
              </a:spcBef>
            </a:pPr>
            <a:r>
              <a:rPr b="0" lang="en-US" sz="2000" spc="-1" strike="noStrike">
                <a:solidFill>
                  <a:srgbClr val="ffffff"/>
                </a:solidFill>
                <a:latin typeface="Calibri"/>
              </a:rPr>
              <a:t>Which states every module, class or function should have responsibility over a single part of function provided, which should be entirely encapsulated by the class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As a principle introduced by Robert Martin, he defines a responsibility as a reason to change and concludes a class or module should have only one reason to be changed</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Which is a principle lower the risk of mistakenly printing code to raise some errors</a:t>
            </a:r>
            <a:endParaRPr b="0" lang="en-US" sz="2000" spc="-1" strike="noStrike">
              <a:solidFill>
                <a:srgbClr val="000000"/>
              </a:solidFill>
              <a:latin typeface="Calibri"/>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1" name="TextShape 1"/>
          <p:cNvSpPr txBox="1"/>
          <p:nvPr/>
        </p:nvSpPr>
        <p:spPr>
          <a:xfrm>
            <a:off x="457200" y="76320"/>
            <a:ext cx="8229240" cy="761760"/>
          </a:xfrm>
          <a:prstGeom prst="rect">
            <a:avLst/>
          </a:prstGeom>
          <a:noFill/>
          <a:ln>
            <a:noFill/>
          </a:ln>
        </p:spPr>
        <p:txBody>
          <a:bodyPr anchor="ctr">
            <a:normAutofit/>
          </a:bodyPr>
          <a:p>
            <a:pPr algn="ctr">
              <a:lnSpc>
                <a:spcPct val="100000"/>
              </a:lnSpc>
              <a:spcBef>
                <a:spcPts val="561"/>
              </a:spcBef>
            </a:pPr>
            <a:r>
              <a:rPr b="0" lang="en-US" sz="2800" spc="-1" strike="noStrike">
                <a:solidFill>
                  <a:srgbClr val="ffffff"/>
                </a:solidFill>
                <a:latin typeface="Rockwell"/>
              </a:rPr>
              <a:t>组合复用原则 </a:t>
            </a:r>
            <a:r>
              <a:rPr b="0" lang="en-US" sz="2800" spc="-1" strike="noStrike">
                <a:solidFill>
                  <a:srgbClr val="ffffff"/>
                </a:solidFill>
                <a:latin typeface="Rockwell"/>
              </a:rPr>
              <a:t>Composite Reuse Principle</a:t>
            </a:r>
            <a:endParaRPr b="0" lang="en-US" sz="2800" spc="-1" strike="noStrike">
              <a:solidFill>
                <a:srgbClr val="000000"/>
              </a:solidFill>
              <a:latin typeface="Calibri"/>
            </a:endParaRPr>
          </a:p>
        </p:txBody>
      </p:sp>
      <p:sp>
        <p:nvSpPr>
          <p:cNvPr id="102" name="TextShape 2"/>
          <p:cNvSpPr txBox="1"/>
          <p:nvPr/>
        </p:nvSpPr>
        <p:spPr>
          <a:xfrm>
            <a:off x="457200" y="838080"/>
            <a:ext cx="8229240" cy="5866920"/>
          </a:xfrm>
          <a:prstGeom prst="rect">
            <a:avLst/>
          </a:prstGeom>
          <a:noFill/>
          <a:ln>
            <a:noFill/>
          </a:ln>
        </p:spPr>
        <p:txBody>
          <a:bodyPr>
            <a:normAutofit/>
          </a:bodyPr>
          <a:p>
            <a:pPr>
              <a:lnSpc>
                <a:spcPct val="100000"/>
              </a:lnSpc>
              <a:spcBef>
                <a:spcPts val="400"/>
              </a:spcBef>
            </a:pPr>
            <a:r>
              <a:rPr b="0" lang="en-US" sz="2000" spc="-1" strike="noStrike">
                <a:solidFill>
                  <a:srgbClr val="ffffff"/>
                </a:solidFill>
                <a:latin typeface="Calibri"/>
              </a:rPr>
              <a:t>Which means classes should achieve polymorphic behavior and code reuse by their composition rather than inheritance from parent class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Implement this principle typically begin with creation of various interfaces representing behaviors system must exhibit</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Initial design is simplified by identifying system object behaviors in separate interfaces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Also, this method easily accommodate futures changes would require complete restructuring in inheritance model, some minor changes will influence several levels of classes when using inheritance</a:t>
            </a:r>
            <a:endParaRPr b="0" lang="en-US" sz="2000" spc="-1" strike="noStrike">
              <a:solidFill>
                <a:srgbClr val="000000"/>
              </a:solidFill>
              <a:latin typeface="Calibri"/>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3" name="TextShape 1"/>
          <p:cNvSpPr txBox="1"/>
          <p:nvPr/>
        </p:nvSpPr>
        <p:spPr>
          <a:xfrm>
            <a:off x="457200" y="0"/>
            <a:ext cx="8229240" cy="1066320"/>
          </a:xfrm>
          <a:prstGeom prst="rect">
            <a:avLst/>
          </a:prstGeom>
          <a:noFill/>
          <a:ln>
            <a:noFill/>
          </a:ln>
        </p:spPr>
        <p:txBody>
          <a:bodyPr anchor="ctr">
            <a:normAutofit/>
          </a:bodyPr>
          <a:p>
            <a:pPr algn="ctr">
              <a:lnSpc>
                <a:spcPct val="100000"/>
              </a:lnSpc>
              <a:spcBef>
                <a:spcPts val="641"/>
              </a:spcBef>
            </a:pPr>
            <a:r>
              <a:rPr b="0" lang="en-US" sz="3200" spc="-1" strike="noStrike">
                <a:solidFill>
                  <a:srgbClr val="ffffff"/>
                </a:solidFill>
                <a:latin typeface="Rockwell"/>
              </a:rPr>
              <a:t>里氏替换 </a:t>
            </a:r>
            <a:r>
              <a:rPr b="0" lang="en-US" sz="3200" spc="-1" strike="noStrike">
                <a:solidFill>
                  <a:srgbClr val="ffffff"/>
                </a:solidFill>
                <a:latin typeface="Rockwell"/>
              </a:rPr>
              <a:t>Liskov Substitution Principle</a:t>
            </a:r>
            <a:endParaRPr b="0" lang="en-US" sz="3200" spc="-1" strike="noStrike">
              <a:solidFill>
                <a:srgbClr val="000000"/>
              </a:solidFill>
              <a:latin typeface="Calibri"/>
            </a:endParaRPr>
          </a:p>
        </p:txBody>
      </p:sp>
      <p:sp>
        <p:nvSpPr>
          <p:cNvPr id="104" name="TextShape 2"/>
          <p:cNvSpPr txBox="1"/>
          <p:nvPr/>
        </p:nvSpPr>
        <p:spPr>
          <a:xfrm>
            <a:off x="457200" y="914400"/>
            <a:ext cx="8229240" cy="5866920"/>
          </a:xfrm>
          <a:prstGeom prst="rect">
            <a:avLst/>
          </a:prstGeom>
          <a:noFill/>
          <a:ln>
            <a:noFill/>
          </a:ln>
        </p:spPr>
        <p:txBody>
          <a:bodyPr>
            <a:normAutofit/>
          </a:bodyPr>
          <a:p>
            <a:pPr>
              <a:lnSpc>
                <a:spcPct val="100000"/>
              </a:lnSpc>
              <a:spcBef>
                <a:spcPts val="400"/>
              </a:spcBef>
            </a:pPr>
            <a:r>
              <a:rPr b="0" lang="en-US" sz="2000" spc="-1" strike="noStrike">
                <a:solidFill>
                  <a:srgbClr val="ffffff"/>
                </a:solidFill>
                <a:latin typeface="Calibri"/>
              </a:rPr>
              <a:t>Which is a particular definition of subtyping relation, called behavioral typing</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A semantic relation because it intends to guarantee semantic interoperability of types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Which means if S is a subtype of T, then objects of type S without altering any of properties of that program</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Restrictions on how contracts can interact with inheritance:</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Pre-condition cannot be strengthened in a subtype, post-conditions cannot be weakened in a subtype, invariants of parent type must be preserved in a subtype, history constraints, objects being modifiable only through methods, subtypes might introduce methods that are not in the super type, those changes in subtypes are not allowed in the super type</a:t>
            </a:r>
            <a:endParaRPr b="0" lang="en-US" sz="2000" spc="-1" strike="noStrike">
              <a:solidFill>
                <a:srgbClr val="000000"/>
              </a:solidFill>
              <a:latin typeface="Calibri"/>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5" name="TextShape 1"/>
          <p:cNvSpPr txBox="1"/>
          <p:nvPr/>
        </p:nvSpPr>
        <p:spPr>
          <a:xfrm>
            <a:off x="457200" y="0"/>
            <a:ext cx="8229240" cy="914040"/>
          </a:xfrm>
          <a:prstGeom prst="rect">
            <a:avLst/>
          </a:prstGeom>
          <a:noFill/>
          <a:ln>
            <a:noFill/>
          </a:ln>
        </p:spPr>
        <p:txBody>
          <a:bodyPr anchor="ctr">
            <a:normAutofit/>
          </a:bodyPr>
          <a:p>
            <a:pPr algn="ctr">
              <a:lnSpc>
                <a:spcPct val="100000"/>
              </a:lnSpc>
            </a:pPr>
            <a:r>
              <a:rPr b="0" lang="en-US" sz="2800" spc="-1" strike="noStrike">
                <a:solidFill>
                  <a:srgbClr val="ffffff"/>
                </a:solidFill>
                <a:latin typeface="Rockwell"/>
              </a:rPr>
              <a:t>迪米特法则 </a:t>
            </a:r>
            <a:r>
              <a:rPr b="0" lang="en-US" sz="2800" spc="-1" strike="noStrike">
                <a:solidFill>
                  <a:srgbClr val="ffffff"/>
                </a:solidFill>
                <a:latin typeface="Rockwell"/>
              </a:rPr>
              <a:t>Law of Demeter</a:t>
            </a:r>
            <a:endParaRPr b="0" lang="en-US" sz="2800" spc="-1" strike="noStrike">
              <a:solidFill>
                <a:srgbClr val="000000"/>
              </a:solidFill>
              <a:latin typeface="Calibri"/>
            </a:endParaRPr>
          </a:p>
        </p:txBody>
      </p:sp>
      <p:sp>
        <p:nvSpPr>
          <p:cNvPr id="106" name="TextShape 2"/>
          <p:cNvSpPr txBox="1"/>
          <p:nvPr/>
        </p:nvSpPr>
        <p:spPr>
          <a:xfrm>
            <a:off x="304920" y="838080"/>
            <a:ext cx="8610120" cy="6019560"/>
          </a:xfrm>
          <a:prstGeom prst="rect">
            <a:avLst/>
          </a:prstGeom>
          <a:noFill/>
          <a:ln>
            <a:noFill/>
          </a:ln>
        </p:spPr>
        <p:txBody>
          <a:bodyPr>
            <a:normAutofit/>
          </a:bodyPr>
          <a:p>
            <a:pPr>
              <a:lnSpc>
                <a:spcPct val="100000"/>
              </a:lnSpc>
              <a:spcBef>
                <a:spcPts val="400"/>
              </a:spcBef>
            </a:pPr>
            <a:r>
              <a:rPr b="0" lang="en-US" sz="2000" spc="-1" strike="noStrike">
                <a:solidFill>
                  <a:srgbClr val="ffffff"/>
                </a:solidFill>
                <a:latin typeface="Calibri"/>
              </a:rPr>
              <a:t>The  notion is that a given object should assume as little as possible  about structure or properties of anything else, “information hiding”</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A module only possess information and resources necessary for its legitimate purpose</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The software tend to be more maintainable and adaptable, objects are less dependent on the internal structure of other objects, object containers can be changed without reworking their callers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It may result in having to write many wrapper methods, which add noticeable time, which led to wider interfaces, led to introducing auxiliary methods</a:t>
            </a:r>
            <a:endParaRPr b="0" lang="en-US" sz="2000" spc="-1" strike="noStrike">
              <a:solidFill>
                <a:srgbClr val="000000"/>
              </a:solidFill>
              <a:latin typeface="Calibri"/>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3" name="TextShape 1"/>
          <p:cNvSpPr txBox="1"/>
          <p:nvPr/>
        </p:nvSpPr>
        <p:spPr>
          <a:xfrm>
            <a:off x="457200" y="274680"/>
            <a:ext cx="8229240" cy="563040"/>
          </a:xfrm>
          <a:prstGeom prst="rect">
            <a:avLst/>
          </a:prstGeom>
          <a:noFill/>
          <a:ln>
            <a:noFill/>
          </a:ln>
        </p:spPr>
        <p:txBody>
          <a:bodyPr anchor="ctr"/>
          <a:p>
            <a:pPr algn="ctr">
              <a:lnSpc>
                <a:spcPct val="100000"/>
              </a:lnSpc>
            </a:pPr>
            <a:r>
              <a:rPr b="0" lang="en-US" sz="2800" spc="-1" strike="noStrike">
                <a:solidFill>
                  <a:srgbClr val="ffffff"/>
                </a:solidFill>
                <a:latin typeface="Rockwell"/>
              </a:rPr>
              <a:t>面向过程 </a:t>
            </a:r>
            <a:r>
              <a:rPr b="0" lang="en-US" sz="2800" spc="-1" strike="noStrike">
                <a:solidFill>
                  <a:srgbClr val="ffffff"/>
                </a:solidFill>
                <a:latin typeface="Rockwell"/>
              </a:rPr>
              <a:t>Principle of Procedure Oriented and Why not</a:t>
            </a:r>
            <a:endParaRPr b="0" lang="en-US" sz="2800" spc="-1" strike="noStrike">
              <a:solidFill>
                <a:srgbClr val="000000"/>
              </a:solidFill>
              <a:latin typeface="Calibri"/>
            </a:endParaRPr>
          </a:p>
        </p:txBody>
      </p:sp>
      <p:sp>
        <p:nvSpPr>
          <p:cNvPr id="84" name="TextShape 2"/>
          <p:cNvSpPr txBox="1"/>
          <p:nvPr/>
        </p:nvSpPr>
        <p:spPr>
          <a:xfrm>
            <a:off x="457200" y="990720"/>
            <a:ext cx="8229240" cy="5866920"/>
          </a:xfrm>
          <a:prstGeom prst="rect">
            <a:avLst/>
          </a:prstGeom>
          <a:noFill/>
          <a:ln>
            <a:noFill/>
          </a:ln>
        </p:spPr>
        <p:txBody>
          <a:bodyPr>
            <a:normAutofit/>
          </a:bodyPr>
          <a:p>
            <a:pPr>
              <a:lnSpc>
                <a:spcPct val="100000"/>
              </a:lnSpc>
              <a:spcBef>
                <a:spcPts val="400"/>
              </a:spcBef>
            </a:pPr>
            <a:r>
              <a:rPr b="0" lang="en-US" sz="2000" spc="-1" strike="noStrike">
                <a:solidFill>
                  <a:srgbClr val="ffffff"/>
                </a:solidFill>
                <a:latin typeface="Calibri"/>
              </a:rPr>
              <a:t>A list of instruction each statement tells the computer to perform given task</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An algorithm is needed for step by step procedure to execute</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Programs divided into functions, each function has its clearly defined purpose</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Employs top-down approach in program designing</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Data moves openly from function to function</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r>
              <a:rPr b="1" lang="en-US" sz="2000" spc="-1" strike="noStrike" u="sng">
                <a:solidFill>
                  <a:srgbClr val="ffffff"/>
                </a:solidFill>
                <a:uFillTx/>
                <a:latin typeface="Calibri"/>
              </a:rPr>
              <a:t>Drawbacks: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Difficult to design, components function and data structure not model real world</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All data should change when new data to be added</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Cannot hind data because all variables are global variables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Emphasis on manipulating data or functions, data take less regard even though the real reason for programing is data</a:t>
            </a:r>
            <a:endParaRPr b="0" lang="en-US" sz="20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5" name="TextShape 1"/>
          <p:cNvSpPr txBox="1"/>
          <p:nvPr/>
        </p:nvSpPr>
        <p:spPr>
          <a:xfrm>
            <a:off x="457200" y="152280"/>
            <a:ext cx="8229240" cy="609120"/>
          </a:xfrm>
          <a:prstGeom prst="rect">
            <a:avLst/>
          </a:prstGeom>
          <a:noFill/>
          <a:ln>
            <a:noFill/>
          </a:ln>
        </p:spPr>
        <p:txBody>
          <a:bodyPr anchor="ctr">
            <a:normAutofit/>
          </a:bodyPr>
          <a:p>
            <a:pPr algn="ctr">
              <a:lnSpc>
                <a:spcPct val="100000"/>
              </a:lnSpc>
            </a:pPr>
            <a:r>
              <a:rPr b="0" lang="en-US" sz="2800" spc="-1" strike="noStrike">
                <a:solidFill>
                  <a:srgbClr val="ffffff"/>
                </a:solidFill>
                <a:latin typeface="Rockwell"/>
              </a:rPr>
              <a:t>面向对象 </a:t>
            </a:r>
            <a:r>
              <a:rPr b="0" lang="en-US" sz="2800" spc="-1" strike="noStrike">
                <a:solidFill>
                  <a:srgbClr val="ffffff"/>
                </a:solidFill>
                <a:latin typeface="Rockwell"/>
              </a:rPr>
              <a:t>Principle of Object Oriented and Why</a:t>
            </a:r>
            <a:endParaRPr b="0" lang="en-US" sz="2800" spc="-1" strike="noStrike">
              <a:solidFill>
                <a:srgbClr val="000000"/>
              </a:solidFill>
              <a:latin typeface="Calibri"/>
            </a:endParaRPr>
          </a:p>
        </p:txBody>
      </p:sp>
      <p:sp>
        <p:nvSpPr>
          <p:cNvPr id="86" name="TextShape 2"/>
          <p:cNvSpPr txBox="1"/>
          <p:nvPr/>
        </p:nvSpPr>
        <p:spPr>
          <a:xfrm>
            <a:off x="457200" y="838080"/>
            <a:ext cx="8229240" cy="5866920"/>
          </a:xfrm>
          <a:prstGeom prst="rect">
            <a:avLst/>
          </a:prstGeom>
          <a:noFill/>
          <a:ln>
            <a:noFill/>
          </a:ln>
        </p:spPr>
        <p:txBody>
          <a:bodyPr>
            <a:normAutofit/>
          </a:bodyPr>
          <a:p>
            <a:pPr>
              <a:lnSpc>
                <a:spcPct val="100000"/>
              </a:lnSpc>
              <a:spcBef>
                <a:spcPts val="400"/>
              </a:spcBef>
            </a:pPr>
            <a:r>
              <a:rPr b="0" lang="en-US" sz="2000" spc="-1" strike="noStrike">
                <a:solidFill>
                  <a:srgbClr val="ffffff"/>
                </a:solidFill>
                <a:latin typeface="Calibri"/>
              </a:rPr>
              <a:t>Separate data into objects and describes object contents through declaration of classes, those data cannot be accessed by external classes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Emphasis on data rather than function</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New data and functions can be added easily</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Run in a bottom-up approach</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Provide data hiding, data associated with programming is protected</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r>
              <a:rPr b="1" lang="en-US" sz="2000" spc="-1" strike="noStrike" u="sng">
                <a:solidFill>
                  <a:srgbClr val="ffffff"/>
                </a:solidFill>
                <a:uFillTx/>
                <a:latin typeface="Calibri"/>
              </a:rPr>
              <a:t>Advantages: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Attach to real life: for easily think about what are writing</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Problem-solving: decompose a complex problem into smaller chunks to specialize its use</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Re-usability: reuse some data rather than build it for many times, for better productivity</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Code Maintenance: when incorporate new changes into existing code no need to modify existing code</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Readability: a well-formed structure of classes for demonstration of clear thinking process and better readability</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7" name="TextShape 1"/>
          <p:cNvSpPr txBox="1"/>
          <p:nvPr/>
        </p:nvSpPr>
        <p:spPr>
          <a:xfrm>
            <a:off x="457200" y="152280"/>
            <a:ext cx="8229240" cy="304560"/>
          </a:xfrm>
          <a:prstGeom prst="rect">
            <a:avLst/>
          </a:prstGeom>
          <a:noFill/>
          <a:ln>
            <a:noFill/>
          </a:ln>
        </p:spPr>
        <p:txBody>
          <a:bodyPr anchor="ctr"/>
          <a:p>
            <a:pPr algn="ctr">
              <a:lnSpc>
                <a:spcPct val="100000"/>
              </a:lnSpc>
            </a:pPr>
            <a:r>
              <a:rPr b="0" lang="en-US" sz="2800" spc="-1" strike="noStrike">
                <a:solidFill>
                  <a:srgbClr val="ffffff"/>
                </a:solidFill>
                <a:latin typeface="Rockwell"/>
              </a:rPr>
              <a:t>封装 </a:t>
            </a:r>
            <a:r>
              <a:rPr b="0" lang="en-US" sz="2800" spc="-1" strike="noStrike">
                <a:solidFill>
                  <a:srgbClr val="ffffff"/>
                </a:solidFill>
                <a:latin typeface="Rockwell"/>
              </a:rPr>
              <a:t>Idea of Encapsulation</a:t>
            </a:r>
            <a:endParaRPr b="0" lang="en-US" sz="2800" spc="-1" strike="noStrike">
              <a:solidFill>
                <a:srgbClr val="000000"/>
              </a:solidFill>
              <a:latin typeface="Calibri"/>
            </a:endParaRPr>
          </a:p>
        </p:txBody>
      </p:sp>
      <p:sp>
        <p:nvSpPr>
          <p:cNvPr id="88" name="TextShape 2"/>
          <p:cNvSpPr txBox="1"/>
          <p:nvPr/>
        </p:nvSpPr>
        <p:spPr>
          <a:xfrm>
            <a:off x="0" y="609480"/>
            <a:ext cx="9143640" cy="6171840"/>
          </a:xfrm>
          <a:prstGeom prst="rect">
            <a:avLst/>
          </a:prstGeom>
          <a:noFill/>
          <a:ln>
            <a:noFill/>
          </a:ln>
        </p:spPr>
        <p:txBody>
          <a:bodyPr>
            <a:normAutofit/>
          </a:bodyPr>
          <a:p>
            <a:pPr>
              <a:lnSpc>
                <a:spcPct val="100000"/>
              </a:lnSpc>
              <a:spcBef>
                <a:spcPts val="400"/>
              </a:spcBef>
            </a:pPr>
            <a:r>
              <a:rPr b="0" lang="en-US" sz="2000" spc="-1" strike="noStrike">
                <a:solidFill>
                  <a:srgbClr val="ffffff"/>
                </a:solidFill>
                <a:latin typeface="Calibri"/>
              </a:rPr>
              <a:t>One of fundamental of Object Oriented Programming</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From using data perspective: refers to the bundling of data with the methods that operate on the data</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From how it runs: is used to hind the values or state of structured data object inside a class, preventing unauthorized access </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publicly accessible methods provided in the class to access values, also call these methods to retrieve and modify values within the object</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From perspective of design: separate into various classes, for each class perform its specific feature which make it easy for reusing data, enhance expandability;</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those classes who are divided into should not interfere other classes when running;</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each class runs in specific feature, and those classes should have less enough dependability</a:t>
            </a:r>
            <a:endParaRPr b="0" lang="en-US" sz="20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9" name="TextShape 1"/>
          <p:cNvSpPr txBox="1"/>
          <p:nvPr/>
        </p:nvSpPr>
        <p:spPr>
          <a:xfrm>
            <a:off x="457200" y="0"/>
            <a:ext cx="8229240" cy="685440"/>
          </a:xfrm>
          <a:prstGeom prst="rect">
            <a:avLst/>
          </a:prstGeom>
          <a:noFill/>
          <a:ln>
            <a:noFill/>
          </a:ln>
        </p:spPr>
        <p:txBody>
          <a:bodyPr anchor="ctr">
            <a:normAutofit/>
          </a:bodyPr>
          <a:p>
            <a:pPr algn="ctr">
              <a:lnSpc>
                <a:spcPct val="100000"/>
              </a:lnSpc>
            </a:pPr>
            <a:r>
              <a:rPr b="0" lang="en-US" sz="2800" spc="-1" strike="noStrike">
                <a:solidFill>
                  <a:srgbClr val="ffffff"/>
                </a:solidFill>
                <a:latin typeface="Rockwell"/>
              </a:rPr>
              <a:t>继承 </a:t>
            </a:r>
            <a:r>
              <a:rPr b="0" lang="en-US" sz="2800" spc="-1" strike="noStrike">
                <a:solidFill>
                  <a:srgbClr val="ffffff"/>
                </a:solidFill>
                <a:latin typeface="Rockwell"/>
              </a:rPr>
              <a:t>Idea of Inheritance</a:t>
            </a:r>
            <a:endParaRPr b="0" lang="en-US" sz="2800" spc="-1" strike="noStrike">
              <a:solidFill>
                <a:srgbClr val="000000"/>
              </a:solidFill>
              <a:latin typeface="Calibri"/>
            </a:endParaRPr>
          </a:p>
        </p:txBody>
      </p:sp>
      <p:sp>
        <p:nvSpPr>
          <p:cNvPr id="90" name="TextShape 2"/>
          <p:cNvSpPr txBox="1"/>
          <p:nvPr/>
        </p:nvSpPr>
        <p:spPr>
          <a:xfrm>
            <a:off x="76320" y="609480"/>
            <a:ext cx="8991360" cy="6248160"/>
          </a:xfrm>
          <a:prstGeom prst="rect">
            <a:avLst/>
          </a:prstGeom>
          <a:noFill/>
          <a:ln>
            <a:noFill/>
          </a:ln>
        </p:spPr>
        <p:txBody>
          <a:bodyPr>
            <a:normAutofit/>
          </a:bodyPr>
          <a:p>
            <a:pPr>
              <a:lnSpc>
                <a:spcPct val="100000"/>
              </a:lnSpc>
              <a:spcBef>
                <a:spcPts val="400"/>
              </a:spcBef>
            </a:pPr>
            <a:r>
              <a:rPr b="0" lang="en-US" sz="2000" spc="-1" strike="noStrike">
                <a:solidFill>
                  <a:srgbClr val="ffffff"/>
                </a:solidFill>
                <a:latin typeface="Calibri"/>
              </a:rPr>
              <a:t>From parent classes perspective</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Which is to base a class upon another class, which they have similar implementation</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Derive new classes from existing ones and forming them into hierarchy of classes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Those inheritances for a child class should acquire all properties, behaviors of parent objects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Also for those child classes, those classes can acquire more properties than their parents</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Have several types: single inheritance, multiple inheritance, multilevel inheritance…</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1" name="TextShape 1"/>
          <p:cNvSpPr txBox="1"/>
          <p:nvPr/>
        </p:nvSpPr>
        <p:spPr>
          <a:xfrm>
            <a:off x="457200" y="0"/>
            <a:ext cx="8229240" cy="837720"/>
          </a:xfrm>
          <a:prstGeom prst="rect">
            <a:avLst/>
          </a:prstGeom>
          <a:noFill/>
          <a:ln>
            <a:noFill/>
          </a:ln>
        </p:spPr>
        <p:txBody>
          <a:bodyPr anchor="ctr">
            <a:normAutofit/>
          </a:bodyPr>
          <a:p>
            <a:pPr algn="ctr">
              <a:lnSpc>
                <a:spcPct val="100000"/>
              </a:lnSpc>
            </a:pPr>
            <a:r>
              <a:rPr b="0" lang="en-US" sz="2800" spc="-1" strike="noStrike">
                <a:solidFill>
                  <a:srgbClr val="ffffff"/>
                </a:solidFill>
                <a:latin typeface="Rockwell"/>
              </a:rPr>
              <a:t>多态 </a:t>
            </a:r>
            <a:r>
              <a:rPr b="0" lang="en-US" sz="2800" spc="-1" strike="noStrike">
                <a:solidFill>
                  <a:srgbClr val="ffffff"/>
                </a:solidFill>
                <a:latin typeface="Rockwell"/>
              </a:rPr>
              <a:t>Idea of Polymorphism</a:t>
            </a:r>
            <a:endParaRPr b="0" lang="en-US" sz="2800" spc="-1" strike="noStrike">
              <a:solidFill>
                <a:srgbClr val="000000"/>
              </a:solidFill>
              <a:latin typeface="Calibri"/>
            </a:endParaRPr>
          </a:p>
        </p:txBody>
      </p:sp>
      <p:sp>
        <p:nvSpPr>
          <p:cNvPr id="92" name="TextShape 2"/>
          <p:cNvSpPr txBox="1"/>
          <p:nvPr/>
        </p:nvSpPr>
        <p:spPr>
          <a:xfrm>
            <a:off x="457200" y="914400"/>
            <a:ext cx="8229240" cy="5943240"/>
          </a:xfrm>
          <a:prstGeom prst="rect">
            <a:avLst/>
          </a:prstGeom>
          <a:noFill/>
          <a:ln>
            <a:noFill/>
          </a:ln>
        </p:spPr>
        <p:txBody>
          <a:bodyPr>
            <a:normAutofit/>
          </a:bodyPr>
          <a:p>
            <a:pPr>
              <a:lnSpc>
                <a:spcPct val="100000"/>
              </a:lnSpc>
              <a:spcBef>
                <a:spcPts val="400"/>
              </a:spcBef>
            </a:pPr>
            <a:r>
              <a:rPr b="0" lang="en-US" sz="2000" spc="-1" strike="noStrike">
                <a:solidFill>
                  <a:srgbClr val="ffffff"/>
                </a:solidFill>
                <a:latin typeface="Calibri"/>
              </a:rPr>
              <a:t>From child classes perspective</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To process objects differently depending on their data type or class when derive from their parent classes, which redefine methods for derived classes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A way of displaying something abstract into concrete, from its using the same feature for parent classes, individualize it when displaying with the many different child classes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For following Open Close Principle, polymorphism is to enhance expandability</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Same as so-called Method Overriding, which is a feature allows a child class to provide specific implementation of a method which already provided by its parent class;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the version of a method that executed determine by the object used to invoke it, parent classes executed when parent classes are invoked, also for invoking child classes </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3" name="TextShape 1"/>
          <p:cNvSpPr txBox="1"/>
          <p:nvPr/>
        </p:nvSpPr>
        <p:spPr>
          <a:xfrm>
            <a:off x="457200" y="0"/>
            <a:ext cx="8229240" cy="914040"/>
          </a:xfrm>
          <a:prstGeom prst="rect">
            <a:avLst/>
          </a:prstGeom>
          <a:noFill/>
          <a:ln>
            <a:noFill/>
          </a:ln>
        </p:spPr>
        <p:txBody>
          <a:bodyPr anchor="ctr">
            <a:normAutofit/>
          </a:bodyPr>
          <a:p>
            <a:pPr algn="ctr">
              <a:lnSpc>
                <a:spcPct val="100000"/>
              </a:lnSpc>
            </a:pPr>
            <a:r>
              <a:rPr b="0" lang="en-US" sz="2800" spc="-1" strike="noStrike">
                <a:solidFill>
                  <a:srgbClr val="ffffff"/>
                </a:solidFill>
                <a:latin typeface="Calibri"/>
              </a:rPr>
              <a:t>设计原则 </a:t>
            </a:r>
            <a:r>
              <a:rPr b="0" lang="en-US" sz="2800" spc="-1" strike="noStrike">
                <a:solidFill>
                  <a:srgbClr val="ffffff"/>
                </a:solidFill>
                <a:latin typeface="Rockwell"/>
              </a:rPr>
              <a:t>(Six Principles of Objected Oriented Design)</a:t>
            </a:r>
            <a:endParaRPr b="0" lang="en-US" sz="2800" spc="-1" strike="noStrike">
              <a:solidFill>
                <a:srgbClr val="000000"/>
              </a:solidFill>
              <a:latin typeface="Calibri"/>
            </a:endParaRPr>
          </a:p>
        </p:txBody>
      </p:sp>
      <p:sp>
        <p:nvSpPr>
          <p:cNvPr id="94" name="TextShape 2"/>
          <p:cNvSpPr txBox="1"/>
          <p:nvPr/>
        </p:nvSpPr>
        <p:spPr>
          <a:xfrm>
            <a:off x="457200" y="990720"/>
            <a:ext cx="8229240" cy="5135040"/>
          </a:xfrm>
          <a:prstGeom prst="rect">
            <a:avLst/>
          </a:prstGeom>
          <a:noFill/>
          <a:ln>
            <a:noFill/>
          </a:ln>
        </p:spPr>
        <p:txBody>
          <a:bodyPr>
            <a:normAutofit/>
          </a:bodyPr>
          <a:p>
            <a:pPr>
              <a:lnSpc>
                <a:spcPct val="100000"/>
              </a:lnSpc>
              <a:spcBef>
                <a:spcPts val="641"/>
              </a:spcBef>
            </a:pPr>
            <a:r>
              <a:rPr b="0" lang="en-US" sz="3200" spc="-1" strike="noStrike">
                <a:solidFill>
                  <a:srgbClr val="ffffff"/>
                </a:solidFill>
                <a:latin typeface="Rockwell"/>
              </a:rPr>
              <a:t>开闭原则 </a:t>
            </a:r>
            <a:r>
              <a:rPr b="0" lang="en-US" sz="3200" spc="-1" strike="noStrike">
                <a:solidFill>
                  <a:srgbClr val="ffffff"/>
                </a:solidFill>
                <a:latin typeface="Rockwell"/>
              </a:rPr>
              <a:t>(Open Closed Principle)</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ffffff"/>
                </a:solidFill>
                <a:latin typeface="Rockwell"/>
              </a:rPr>
              <a:t>类的单一职责 </a:t>
            </a:r>
            <a:r>
              <a:rPr b="0" lang="en-US" sz="3200" spc="-1" strike="noStrike">
                <a:solidFill>
                  <a:srgbClr val="ffffff"/>
                </a:solidFill>
                <a:latin typeface="Rockwell"/>
              </a:rPr>
              <a:t>(Single Responsibility Principle)</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ffffff"/>
                </a:solidFill>
                <a:latin typeface="Rockwell"/>
              </a:rPr>
              <a:t>依赖倒置 </a:t>
            </a:r>
            <a:r>
              <a:rPr b="0" lang="en-US" sz="3200" spc="-1" strike="noStrike">
                <a:solidFill>
                  <a:srgbClr val="ffffff"/>
                </a:solidFill>
                <a:latin typeface="Rockwell"/>
              </a:rPr>
              <a:t>(Dependency Inversion Principle)</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ffffff"/>
                </a:solidFill>
                <a:latin typeface="Rockwell"/>
              </a:rPr>
              <a:t>组合复用原则 </a:t>
            </a:r>
            <a:r>
              <a:rPr b="0" lang="en-US" sz="3200" spc="-1" strike="noStrike">
                <a:solidFill>
                  <a:srgbClr val="ffffff"/>
                </a:solidFill>
                <a:latin typeface="Rockwell"/>
              </a:rPr>
              <a:t>(Composite Reuse Principle)</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ffffff"/>
                </a:solidFill>
                <a:latin typeface="Rockwell"/>
              </a:rPr>
              <a:t>里氏替换 </a:t>
            </a:r>
            <a:r>
              <a:rPr b="0" lang="en-US" sz="3200" spc="-1" strike="noStrike">
                <a:solidFill>
                  <a:srgbClr val="ffffff"/>
                </a:solidFill>
                <a:latin typeface="Rockwell"/>
              </a:rPr>
              <a:t>(Liskov Substitution Principle)</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ffffff"/>
                </a:solidFill>
                <a:latin typeface="Rockwell"/>
              </a:rPr>
              <a:t>迪米特法则 </a:t>
            </a:r>
            <a:r>
              <a:rPr b="0" lang="en-US" sz="3200" spc="-1" strike="noStrike">
                <a:solidFill>
                  <a:srgbClr val="ffffff"/>
                </a:solidFill>
                <a:latin typeface="Rockwell"/>
              </a:rPr>
              <a:t>(Law of Demeter)</a:t>
            </a:r>
            <a:endParaRPr b="0" lang="en-US" sz="32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5" name="TextShape 1"/>
          <p:cNvSpPr txBox="1"/>
          <p:nvPr/>
        </p:nvSpPr>
        <p:spPr>
          <a:xfrm>
            <a:off x="457200" y="0"/>
            <a:ext cx="8229240" cy="761760"/>
          </a:xfrm>
          <a:prstGeom prst="rect">
            <a:avLst/>
          </a:prstGeom>
          <a:noFill/>
          <a:ln>
            <a:noFill/>
          </a:ln>
        </p:spPr>
        <p:txBody>
          <a:bodyPr anchor="ctr">
            <a:normAutofit/>
          </a:bodyPr>
          <a:p>
            <a:pPr algn="ctr">
              <a:lnSpc>
                <a:spcPct val="100000"/>
              </a:lnSpc>
            </a:pPr>
            <a:r>
              <a:rPr b="0" lang="en-US" sz="2800" spc="-1" strike="noStrike">
                <a:solidFill>
                  <a:srgbClr val="ffffff"/>
                </a:solidFill>
                <a:latin typeface="Rockwell"/>
              </a:rPr>
              <a:t>开闭原则 </a:t>
            </a:r>
            <a:r>
              <a:rPr b="0" lang="en-US" sz="2800" spc="-1" strike="noStrike">
                <a:solidFill>
                  <a:srgbClr val="ffffff"/>
                </a:solidFill>
                <a:latin typeface="Rockwell"/>
              </a:rPr>
              <a:t>Open Closed Principle</a:t>
            </a:r>
            <a:endParaRPr b="0" lang="en-US" sz="2800" spc="-1" strike="noStrike">
              <a:solidFill>
                <a:srgbClr val="000000"/>
              </a:solidFill>
              <a:latin typeface="Calibri"/>
            </a:endParaRPr>
          </a:p>
        </p:txBody>
      </p:sp>
      <p:sp>
        <p:nvSpPr>
          <p:cNvPr id="96" name="TextShape 2"/>
          <p:cNvSpPr txBox="1"/>
          <p:nvPr/>
        </p:nvSpPr>
        <p:spPr>
          <a:xfrm>
            <a:off x="457200" y="685800"/>
            <a:ext cx="8229240" cy="6171840"/>
          </a:xfrm>
          <a:prstGeom prst="rect">
            <a:avLst/>
          </a:prstGeom>
          <a:noFill/>
          <a:ln>
            <a:noFill/>
          </a:ln>
        </p:spPr>
        <p:txBody>
          <a:bodyPr>
            <a:normAutofit/>
          </a:bodyPr>
          <a:p>
            <a:pPr>
              <a:lnSpc>
                <a:spcPct val="100000"/>
              </a:lnSpc>
              <a:spcBef>
                <a:spcPts val="400"/>
              </a:spcBef>
            </a:pPr>
            <a:r>
              <a:rPr b="0" lang="en-US" sz="2000" spc="-1" strike="noStrike">
                <a:solidFill>
                  <a:srgbClr val="ffffff"/>
                </a:solidFill>
                <a:latin typeface="Calibri"/>
              </a:rPr>
              <a:t>Which state “software entities (classes, modules, functions) should be open for extension, but closed for modification, such an entity can allow its behavior to be extended without modifying its source code</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Which is the five SOILD principle of OOD</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By Bertrand Meyer, who wrote in his book “Object Oriented Software Construction”, 1988, he stated, “a module will be said to be open if it is still available for extension; a module will be said to be closed if is available for use by other modules, those modules were given well-defined description…”</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Which is redefined to refer to the use of abstract interfaces, where implementations can be changed, created, substituted,</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Which advocates inheritance from abstract base classes, the existing interface is closed to modifications and new implementations must implement that interface</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7" name="TextShape 1"/>
          <p:cNvSpPr txBox="1"/>
          <p:nvPr/>
        </p:nvSpPr>
        <p:spPr>
          <a:xfrm>
            <a:off x="457200" y="152280"/>
            <a:ext cx="8229240" cy="761760"/>
          </a:xfrm>
          <a:prstGeom prst="rect">
            <a:avLst/>
          </a:prstGeom>
          <a:noFill/>
          <a:ln>
            <a:noFill/>
          </a:ln>
        </p:spPr>
        <p:txBody>
          <a:bodyPr anchor="ctr"/>
          <a:p>
            <a:pPr algn="ctr">
              <a:lnSpc>
                <a:spcPct val="100000"/>
              </a:lnSpc>
            </a:pPr>
            <a:r>
              <a:rPr b="0" lang="en-US" sz="2800" spc="-1" strike="noStrike">
                <a:solidFill>
                  <a:srgbClr val="ffffff"/>
                </a:solidFill>
                <a:latin typeface="Rockwell"/>
              </a:rPr>
              <a:t>依赖倒置 </a:t>
            </a:r>
            <a:r>
              <a:rPr b="0" lang="en-US" sz="2800" spc="-1" strike="noStrike">
                <a:solidFill>
                  <a:srgbClr val="ffffff"/>
                </a:solidFill>
                <a:latin typeface="Rockwell"/>
              </a:rPr>
              <a:t>Dependency Inversion Principle</a:t>
            </a:r>
            <a:br/>
            <a:endParaRPr b="0" lang="en-US" sz="2800" spc="-1" strike="noStrike">
              <a:solidFill>
                <a:srgbClr val="000000"/>
              </a:solidFill>
              <a:latin typeface="Calibri"/>
            </a:endParaRPr>
          </a:p>
        </p:txBody>
      </p:sp>
      <p:sp>
        <p:nvSpPr>
          <p:cNvPr id="98" name="TextShape 2"/>
          <p:cNvSpPr txBox="1"/>
          <p:nvPr/>
        </p:nvSpPr>
        <p:spPr>
          <a:xfrm>
            <a:off x="457200" y="720360"/>
            <a:ext cx="8229240" cy="5405400"/>
          </a:xfrm>
          <a:prstGeom prst="rect">
            <a:avLst/>
          </a:prstGeom>
          <a:noFill/>
          <a:ln>
            <a:noFill/>
          </a:ln>
        </p:spPr>
        <p:txBody>
          <a:bodyPr>
            <a:normAutofit/>
          </a:bodyPr>
          <a:p>
            <a:pPr>
              <a:lnSpc>
                <a:spcPct val="100000"/>
              </a:lnSpc>
              <a:spcBef>
                <a:spcPts val="400"/>
              </a:spcBef>
            </a:pPr>
            <a:r>
              <a:rPr b="0" lang="en-US" sz="2000" spc="-1" strike="noStrike">
                <a:solidFill>
                  <a:srgbClr val="ffffff"/>
                </a:solidFill>
                <a:latin typeface="Calibri"/>
              </a:rPr>
              <a:t>Which states high level modules should not depend on low level modules, modules should depend on abstractions, abstractions should not depend on details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When designing interaction of a high-level and a low-level-module, the interaction should be abstract interaction</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The low-level module should be designed with the interaction in mind, and it maybe necessary to change its usage interface</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The goal of this principle is to avoid the highly coupled distribution with mediation of an abstraction layer, to increase re-usability of higher layers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ffffff"/>
                </a:solidFill>
                <a:latin typeface="Calibri"/>
              </a:rPr>
              <a:t>Higher –level modules should be easily re-usable and unaffected by changes in low-level modules</a:t>
            </a:r>
            <a:endParaRPr b="0" lang="en-US" sz="20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353</TotalTime>
  <Application>LibreOffice/6.0.7.3$Linux_X86_64 LibreOffice_project/00m0$Build-3</Application>
  <Words>1293</Words>
  <Paragraphs>91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14760</dc:creator>
  <dc:description/>
  <dc:language>zh-CN</dc:language>
  <cp:lastModifiedBy/>
  <dcterms:modified xsi:type="dcterms:W3CDTF">2019-06-24T18:00:42Z</dcterms:modified>
  <cp:revision>33</cp:revision>
  <dc:subject/>
  <dc:title>面向对象</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