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339F62-CCB7-4A02-9235-58BF976D1D50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34D651A-3AC4-4333-8342-EEB97E28E988}" type="datetime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6/22/19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FF0210-8F82-40DB-9D32-944B58F47812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E624EB-68CD-4210-A773-701491EB1ABC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C668605-D300-41FE-BE0D-188C77F6EC85}" type="datetime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6/22/19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F1B63F3-B534-48A8-AEF6-801D64F7716D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968BF6-BBB2-477A-BBCC-2B02708A1D23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F633223-64D6-4CA0-98BB-455C31177B75}" type="datetime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6/22/19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06AAD3-789A-4415-82AE-FF843E9E5E6E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4B6ED8-1E4A-4EC4-AF85-B2AE53AE957D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B9BAC1C-A516-489D-9F02-BBA020041ED6}" type="datetime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6/22/19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E73B50A-CA10-4FB0-A64B-5A37164BBDA5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B8A251-221B-43DF-8479-25EEABB05598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109C29A-0E11-4F34-AE4D-C10CA608E70C}" type="datetime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6/22/19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6467C15-AD64-4781-9100-6FE3AE3A04E8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1BC072-54A7-417D-8444-B5D4043D3520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C04EEAE-6D33-4430-94B8-3ED5F61F4B19}" type="datetime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6/22/19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33D6EEB-988A-4127-A8BA-C29A9E1A001B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5DE544-9B2A-4054-A949-070D67E2ED97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0C5EC7D-3087-48DE-8A16-739122511EBC}" type="datetime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6/22/19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1F41359-623E-4C47-8218-D4C356776425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F20DCB-F410-4812-ADEC-8C15582EDEA1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3150000"/>
            <a:ext cx="9719280" cy="12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80000"/>
            <a:ext cx="9719280" cy="12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7560000" y="6840000"/>
            <a:ext cx="251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900000" y="6840000"/>
            <a:ext cx="647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80000" y="6840000"/>
            <a:ext cx="53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0" y="180000"/>
            <a:ext cx="9719280" cy="12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7560000" y="6840000"/>
            <a:ext cx="251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7"/>
          <p:cNvSpPr/>
          <p:nvPr/>
        </p:nvSpPr>
        <p:spPr>
          <a:xfrm>
            <a:off x="900000" y="6840000"/>
            <a:ext cx="647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8"/>
          <p:cNvSpPr/>
          <p:nvPr/>
        </p:nvSpPr>
        <p:spPr>
          <a:xfrm>
            <a:off x="180000" y="6840000"/>
            <a:ext cx="53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9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10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3265560"/>
            <a:ext cx="969192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4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面向对象 </a:t>
            </a:r>
            <a:r>
              <a:rPr b="1" lang="en-US" sz="44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Object Oriented     </a:t>
            </a:r>
            <a:r>
              <a:rPr b="1" lang="en-US" sz="28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—</a:t>
            </a:r>
            <a:r>
              <a:rPr b="1" lang="en-US" sz="28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方世鑫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latin typeface="Source Sans Pro"/>
                <a:ea typeface="Noto Sans CJK SC Regular"/>
              </a:rPr>
              <a:t>	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85DAF8E-E81E-41D1-811C-8C383155F726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80000" y="2952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Source Sans Pro Black"/>
              </a:rPr>
              <a:t>目录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95" name="Group 3"/>
          <p:cNvGrpSpPr/>
          <p:nvPr/>
        </p:nvGrpSpPr>
        <p:grpSpPr>
          <a:xfrm>
            <a:off x="-3830760" y="695880"/>
            <a:ext cx="12162600" cy="6561000"/>
            <a:chOff x="-3830760" y="695880"/>
            <a:chExt cx="12162600" cy="6561000"/>
          </a:xfrm>
        </p:grpSpPr>
        <p:sp>
          <p:nvSpPr>
            <p:cNvPr id="96" name="CustomShape 4"/>
            <p:cNvSpPr/>
            <p:nvPr/>
          </p:nvSpPr>
          <p:spPr>
            <a:xfrm>
              <a:off x="-3830760" y="695880"/>
              <a:ext cx="6561000" cy="6561000"/>
            </a:xfrm>
            <a:prstGeom prst="blockArc">
              <a:avLst>
                <a:gd name="adj1" fmla="val 18900000"/>
                <a:gd name="adj2" fmla="val 2700000"/>
                <a:gd name="adj3" fmla="val 329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97" name="CustomShape 5"/>
            <p:cNvSpPr/>
            <p:nvPr/>
          </p:nvSpPr>
          <p:spPr>
            <a:xfrm>
              <a:off x="2122560" y="1873080"/>
              <a:ext cx="6192360" cy="60876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83840" rIns="73800" tIns="73800" bIns="7380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类的基本概念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98" name="CustomShape 6"/>
            <p:cNvSpPr/>
            <p:nvPr/>
          </p:nvSpPr>
          <p:spPr>
            <a:xfrm>
              <a:off x="1758600" y="1820160"/>
              <a:ext cx="761040" cy="76104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2576160" y="2758320"/>
              <a:ext cx="5755680" cy="60876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83840" rIns="73800" tIns="73800" bIns="7380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三大特征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00" name="CustomShape 8"/>
            <p:cNvSpPr/>
            <p:nvPr/>
          </p:nvSpPr>
          <p:spPr>
            <a:xfrm>
              <a:off x="2195280" y="2734200"/>
              <a:ext cx="761040" cy="76104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2710440" y="3672000"/>
              <a:ext cx="5621400" cy="60876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83840" rIns="73800" tIns="73800" bIns="7380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六大原则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02" name="CustomShape 10"/>
            <p:cNvSpPr/>
            <p:nvPr/>
          </p:nvSpPr>
          <p:spPr>
            <a:xfrm>
              <a:off x="2329200" y="3648240"/>
              <a:ext cx="761040" cy="76104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03" name="CustomShape 11"/>
            <p:cNvSpPr/>
            <p:nvPr/>
          </p:nvSpPr>
          <p:spPr>
            <a:xfrm>
              <a:off x="2576160" y="4586040"/>
              <a:ext cx="5755680" cy="60876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83840" rIns="73800" tIns="73800" bIns="7380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类与类的关系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04" name="CustomShape 12"/>
            <p:cNvSpPr/>
            <p:nvPr/>
          </p:nvSpPr>
          <p:spPr>
            <a:xfrm>
              <a:off x="2195280" y="4536000"/>
              <a:ext cx="761040" cy="76104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05" name="CustomShape 13"/>
            <p:cNvSpPr/>
            <p:nvPr/>
          </p:nvSpPr>
          <p:spPr>
            <a:xfrm>
              <a:off x="2139480" y="5499720"/>
              <a:ext cx="6192360" cy="60876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83840" rIns="73800" tIns="73800" bIns="7380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面向对象的软件工程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06" name="CustomShape 14"/>
            <p:cNvSpPr/>
            <p:nvPr/>
          </p:nvSpPr>
          <p:spPr>
            <a:xfrm>
              <a:off x="1758600" y="5423760"/>
              <a:ext cx="761040" cy="76104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</p:grpSp>
      <p:grpSp>
        <p:nvGrpSpPr>
          <p:cNvPr id="107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8" name="CustomShape 16"/>
          <p:cNvSpPr/>
          <p:nvPr/>
        </p:nvSpPr>
        <p:spPr>
          <a:xfrm>
            <a:off x="1933200" y="1815840"/>
            <a:ext cx="378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2344680" y="2232000"/>
            <a:ext cx="53496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2455920" y="3680280"/>
            <a:ext cx="397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19"/>
          <p:cNvSpPr/>
          <p:nvPr/>
        </p:nvSpPr>
        <p:spPr>
          <a:xfrm>
            <a:off x="2312280" y="4587120"/>
            <a:ext cx="534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0"/>
          <p:cNvSpPr/>
          <p:nvPr/>
        </p:nvSpPr>
        <p:spPr>
          <a:xfrm>
            <a:off x="1933200" y="5493960"/>
            <a:ext cx="508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ECF16C0-B037-4E17-BC50-044A8B5AC2BE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70000" y="16416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、类的基本概念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15" name="Group 3"/>
          <p:cNvGrpSpPr/>
          <p:nvPr/>
        </p:nvGrpSpPr>
        <p:grpSpPr>
          <a:xfrm>
            <a:off x="182160" y="2726280"/>
            <a:ext cx="4700160" cy="2488680"/>
            <a:chOff x="182160" y="2726280"/>
            <a:chExt cx="4700160" cy="2488680"/>
          </a:xfrm>
        </p:grpSpPr>
        <p:sp>
          <p:nvSpPr>
            <p:cNvPr id="116" name="CustomShape 4"/>
            <p:cNvSpPr/>
            <p:nvPr/>
          </p:nvSpPr>
          <p:spPr>
            <a:xfrm>
              <a:off x="2319120" y="3971160"/>
              <a:ext cx="426600" cy="918000"/>
            </a:xfrm>
            <a:custGeom>
              <a:avLst/>
              <a:gdLst/>
              <a:ahLst/>
              <a:rect l="l" t="t" r="r" b="b"/>
              <a:pathLst>
                <a:path w="427355" h="918814">
                  <a:moveTo>
                    <a:pt x="0" y="0"/>
                  </a:moveTo>
                  <a:lnTo>
                    <a:pt x="213677" y="0"/>
                  </a:lnTo>
                  <a:lnTo>
                    <a:pt x="213677" y="918814"/>
                  </a:lnTo>
                  <a:lnTo>
                    <a:pt x="427355" y="918814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17" name="CustomShape 5"/>
            <p:cNvSpPr/>
            <p:nvPr/>
          </p:nvSpPr>
          <p:spPr>
            <a:xfrm>
              <a:off x="2319120" y="3925440"/>
              <a:ext cx="426600" cy="90720"/>
            </a:xfrm>
            <a:custGeom>
              <a:avLst/>
              <a:gdLst/>
              <a:ahLst/>
              <a:rect l="l" t="t" r="r" b="b"/>
              <a:pathLst>
                <a:path w="427355" h="0">
                  <a:moveTo>
                    <a:pt x="0" y="45720"/>
                  </a:moveTo>
                  <a:lnTo>
                    <a:pt x="427355" y="4572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18" name="CustomShape 6"/>
            <p:cNvSpPr/>
            <p:nvPr/>
          </p:nvSpPr>
          <p:spPr>
            <a:xfrm>
              <a:off x="2319120" y="3052440"/>
              <a:ext cx="426600" cy="918000"/>
            </a:xfrm>
            <a:custGeom>
              <a:avLst/>
              <a:gdLst/>
              <a:ahLst/>
              <a:rect l="l" t="t" r="r" b="b"/>
              <a:pathLst>
                <a:path w="427355" h="918814">
                  <a:moveTo>
                    <a:pt x="0" y="918814"/>
                  </a:moveTo>
                  <a:lnTo>
                    <a:pt x="213677" y="918814"/>
                  </a:lnTo>
                  <a:lnTo>
                    <a:pt x="213677" y="0"/>
                  </a:lnTo>
                  <a:lnTo>
                    <a:pt x="427355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19" name="CustomShape 7"/>
            <p:cNvSpPr/>
            <p:nvPr/>
          </p:nvSpPr>
          <p:spPr>
            <a:xfrm>
              <a:off x="182160" y="3645360"/>
              <a:ext cx="2135880" cy="650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7280" rIns="17280" tIns="17280" bIns="17280" anchor="ctr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US" sz="2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类的基本概念</a:t>
              </a:r>
              <a:endParaRPr b="0" lang="en-US" sz="2700" spc="-1" strike="noStrike">
                <a:latin typeface="Arial"/>
              </a:endParaRPr>
            </a:p>
          </p:txBody>
        </p:sp>
        <p:sp>
          <p:nvSpPr>
            <p:cNvPr id="120" name="CustomShape 8"/>
            <p:cNvSpPr/>
            <p:nvPr/>
          </p:nvSpPr>
          <p:spPr>
            <a:xfrm>
              <a:off x="2746440" y="2726280"/>
              <a:ext cx="2135880" cy="650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7280" rIns="17280" tIns="17280" bIns="17280" anchor="ctr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US" sz="2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实例成员</a:t>
              </a:r>
              <a:endParaRPr b="0" lang="en-US" sz="2700" spc="-1" strike="noStrike">
                <a:latin typeface="Arial"/>
              </a:endParaRPr>
            </a:p>
          </p:txBody>
        </p:sp>
        <p:sp>
          <p:nvSpPr>
            <p:cNvPr id="121" name="CustomShape 9"/>
            <p:cNvSpPr/>
            <p:nvPr/>
          </p:nvSpPr>
          <p:spPr>
            <a:xfrm>
              <a:off x="2746440" y="3645360"/>
              <a:ext cx="2135880" cy="650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7280" rIns="17280" tIns="17280" bIns="17280" anchor="ctr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US" sz="2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类成员</a:t>
              </a:r>
              <a:endParaRPr b="0" lang="en-US" sz="2700" spc="-1" strike="noStrike">
                <a:latin typeface="Arial"/>
              </a:endParaRPr>
            </a:p>
          </p:txBody>
        </p:sp>
        <p:sp>
          <p:nvSpPr>
            <p:cNvPr id="122" name="CustomShape 10"/>
            <p:cNvSpPr/>
            <p:nvPr/>
          </p:nvSpPr>
          <p:spPr>
            <a:xfrm>
              <a:off x="2746440" y="4564080"/>
              <a:ext cx="2135880" cy="650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7280" rIns="17280" tIns="17280" bIns="17280" anchor="ctr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US" sz="2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静态方法</a:t>
              </a:r>
              <a:endParaRPr b="0" lang="en-US" sz="2700" spc="-1" strike="noStrike">
                <a:latin typeface="Arial"/>
              </a:endParaRPr>
            </a:p>
          </p:txBody>
        </p:sp>
      </p:grpSp>
      <p:grpSp>
        <p:nvGrpSpPr>
          <p:cNvPr id="123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4" name="CustomShape 12"/>
          <p:cNvSpPr/>
          <p:nvPr/>
        </p:nvSpPr>
        <p:spPr>
          <a:xfrm>
            <a:off x="4950000" y="2678760"/>
            <a:ext cx="4793400" cy="729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实例变量：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对象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变量名，每个对象存储一份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实例方法：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对象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方法名；至少有一个形参（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），无论创建多少对象，方法只有一份，且被所有对象共享。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4950000" y="3529080"/>
            <a:ext cx="4793400" cy="942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类变量：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类名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变量名；存储在类中，只有一份，被所有对象共享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类方法：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@classmethod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；类名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方法名；类方法中不能访问实例成员，实例方法中可以访问类成员。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4950000" y="4594680"/>
            <a:ext cx="4951080" cy="729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@staticmethod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；类名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方法名；静态方法不能访问实例成员和类成员 ；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作用：表达不需要使用实例成员和类成员时，使用静态方法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CustomShape 15"/>
          <p:cNvSpPr/>
          <p:nvPr/>
        </p:nvSpPr>
        <p:spPr>
          <a:xfrm>
            <a:off x="561600" y="5486400"/>
            <a:ext cx="9067680" cy="1187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面向过程：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分析解决问题的步骤，然后逐步实现            例如：校长管理学生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面向对象：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找出解决问题的人，然后分配职责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类和对象：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类是抽象的概念，对象是类的具体实例，类与类行为不同，对象与对象数据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不同                                                                          例如：动物类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"/>
          <p:cNvGrpSpPr/>
          <p:nvPr/>
        </p:nvGrpSpPr>
        <p:grpSpPr>
          <a:xfrm>
            <a:off x="61200" y="2394720"/>
            <a:ext cx="4365720" cy="2978640"/>
            <a:chOff x="61200" y="2394720"/>
            <a:chExt cx="4365720" cy="2978640"/>
          </a:xfrm>
        </p:grpSpPr>
        <p:sp>
          <p:nvSpPr>
            <p:cNvPr id="129" name="CustomShape 2"/>
            <p:cNvSpPr/>
            <p:nvPr/>
          </p:nvSpPr>
          <p:spPr>
            <a:xfrm>
              <a:off x="1618920" y="3845160"/>
              <a:ext cx="1132560" cy="1102680"/>
            </a:xfrm>
            <a:custGeom>
              <a:avLst/>
              <a:gdLst/>
              <a:ahLst/>
              <a:rect l="l" t="t" r="r" b="b"/>
              <a:pathLst>
                <a:path w="1133187" h="1103268">
                  <a:moveTo>
                    <a:pt x="0" y="0"/>
                  </a:moveTo>
                  <a:lnTo>
                    <a:pt x="566593" y="0"/>
                  </a:lnTo>
                  <a:lnTo>
                    <a:pt x="566593" y="1103268"/>
                  </a:lnTo>
                  <a:lnTo>
                    <a:pt x="1133187" y="1103268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30" name="CustomShape 3"/>
            <p:cNvSpPr/>
            <p:nvPr/>
          </p:nvSpPr>
          <p:spPr>
            <a:xfrm>
              <a:off x="1618920" y="3799440"/>
              <a:ext cx="1132560" cy="90720"/>
            </a:xfrm>
            <a:custGeom>
              <a:avLst/>
              <a:gdLst/>
              <a:ahLst/>
              <a:rect l="l" t="t" r="r" b="b"/>
              <a:pathLst>
                <a:path w="1133187" h="39202">
                  <a:moveTo>
                    <a:pt x="0" y="45720"/>
                  </a:moveTo>
                  <a:lnTo>
                    <a:pt x="566593" y="45720"/>
                  </a:lnTo>
                  <a:lnTo>
                    <a:pt x="566593" y="84922"/>
                  </a:lnTo>
                  <a:lnTo>
                    <a:pt x="1133187" y="84922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31" name="CustomShape 4"/>
            <p:cNvSpPr/>
            <p:nvPr/>
          </p:nvSpPr>
          <p:spPr>
            <a:xfrm>
              <a:off x="1618920" y="2820240"/>
              <a:ext cx="1132560" cy="1024200"/>
            </a:xfrm>
            <a:custGeom>
              <a:avLst/>
              <a:gdLst/>
              <a:ahLst/>
              <a:rect l="l" t="t" r="r" b="b"/>
              <a:pathLst>
                <a:path w="1133187" h="1024863">
                  <a:moveTo>
                    <a:pt x="0" y="1024863"/>
                  </a:moveTo>
                  <a:lnTo>
                    <a:pt x="566593" y="1024863"/>
                  </a:lnTo>
                  <a:lnTo>
                    <a:pt x="566593" y="0"/>
                  </a:lnTo>
                  <a:lnTo>
                    <a:pt x="1133187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32" name="CustomShape 5"/>
            <p:cNvSpPr/>
            <p:nvPr/>
          </p:nvSpPr>
          <p:spPr>
            <a:xfrm>
              <a:off x="61200" y="3261960"/>
              <a:ext cx="1948320" cy="1165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23400" rIns="23400" tIns="23400" bIns="23400" anchor="ctr"/>
            <a:p>
              <a:pPr algn="ctr">
                <a:lnSpc>
                  <a:spcPct val="90000"/>
                </a:lnSpc>
                <a:spcAft>
                  <a:spcPts val="1295"/>
                </a:spcAft>
              </a:pPr>
              <a:r>
                <a:rPr b="0" lang="en-US" sz="3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三大特征</a:t>
              </a:r>
              <a:endParaRPr b="0" lang="en-US" sz="3700" spc="-1" strike="noStrike">
                <a:latin typeface="Arial"/>
              </a:endParaRPr>
            </a:p>
          </p:txBody>
        </p:sp>
        <p:sp>
          <p:nvSpPr>
            <p:cNvPr id="133" name="CustomShape 6"/>
            <p:cNvSpPr/>
            <p:nvPr/>
          </p:nvSpPr>
          <p:spPr>
            <a:xfrm>
              <a:off x="2752200" y="2394720"/>
              <a:ext cx="1674720" cy="850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23400" rIns="23400" tIns="23400" bIns="23400" anchor="ctr"/>
            <a:p>
              <a:pPr algn="ctr">
                <a:lnSpc>
                  <a:spcPct val="90000"/>
                </a:lnSpc>
                <a:spcAft>
                  <a:spcPts val="1295"/>
                </a:spcAft>
              </a:pPr>
              <a:r>
                <a:rPr b="0" lang="en-US" sz="3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封装</a:t>
              </a:r>
              <a:endParaRPr b="0" lang="en-US" sz="3700" spc="-1" strike="noStrike">
                <a:latin typeface="Arial"/>
              </a:endParaRPr>
            </a:p>
          </p:txBody>
        </p:sp>
        <p:sp>
          <p:nvSpPr>
            <p:cNvPr id="134" name="CustomShape 7"/>
            <p:cNvSpPr/>
            <p:nvPr/>
          </p:nvSpPr>
          <p:spPr>
            <a:xfrm>
              <a:off x="2752200" y="3458880"/>
              <a:ext cx="1674720" cy="850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23400" rIns="23400" tIns="23400" bIns="23400" anchor="ctr"/>
            <a:p>
              <a:pPr algn="ctr">
                <a:lnSpc>
                  <a:spcPct val="90000"/>
                </a:lnSpc>
                <a:spcAft>
                  <a:spcPts val="1295"/>
                </a:spcAft>
              </a:pPr>
              <a:r>
                <a:rPr b="0" lang="en-US" sz="3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继承</a:t>
              </a:r>
              <a:endParaRPr b="0" lang="en-US" sz="3700" spc="-1" strike="noStrike">
                <a:latin typeface="Arial"/>
              </a:endParaRPr>
            </a:p>
          </p:txBody>
        </p:sp>
        <p:sp>
          <p:nvSpPr>
            <p:cNvPr id="135" name="CustomShape 8"/>
            <p:cNvSpPr/>
            <p:nvPr/>
          </p:nvSpPr>
          <p:spPr>
            <a:xfrm>
              <a:off x="2752200" y="4522680"/>
              <a:ext cx="1674720" cy="850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23400" rIns="23400" tIns="23400" bIns="23400" anchor="ctr"/>
            <a:p>
              <a:pPr algn="ctr">
                <a:lnSpc>
                  <a:spcPct val="90000"/>
                </a:lnSpc>
                <a:spcAft>
                  <a:spcPts val="1295"/>
                </a:spcAft>
              </a:pPr>
              <a:r>
                <a:rPr b="0" lang="en-US" sz="3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多态</a:t>
              </a:r>
              <a:endParaRPr b="0" lang="en-US" sz="3700" spc="-1" strike="noStrike">
                <a:latin typeface="Arial"/>
              </a:endParaRPr>
            </a:p>
          </p:txBody>
        </p:sp>
      </p:grpSp>
      <p:grpSp>
        <p:nvGrpSpPr>
          <p:cNvPr id="136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7" name="CustomShape 10"/>
          <p:cNvSpPr/>
          <p:nvPr/>
        </p:nvSpPr>
        <p:spPr>
          <a:xfrm>
            <a:off x="235080" y="509400"/>
            <a:ext cx="28861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、三大特征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4480560" y="2394720"/>
            <a:ext cx="5146200" cy="729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、数据角度讲：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将一些基本数据类型复合成一个自定义类型</a:t>
            </a:r>
            <a:endParaRPr b="1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2</a:t>
            </a: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、行为角度讲：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向类外提供必要的功能，隐藏实现的细节。</a:t>
            </a:r>
            <a:endParaRPr b="1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3</a:t>
            </a: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、设计角度讲：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分而治之、变则疏之、高内聚、低耦合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4480560" y="3363120"/>
            <a:ext cx="5394240" cy="942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宋体"/>
              </a:rPr>
              <a:t>1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宋体"/>
              </a:rPr>
              <a:t>、子类拥有父类的所有成员 ；</a:t>
            </a:r>
            <a:endParaRPr b="1" lang="en-US" sz="1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宋体"/>
              </a:rPr>
              <a:t>2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宋体"/>
              </a:rPr>
              <a:t>、子类如果没有构造函数，将自动执行父类的，但如果有构造函数将覆盖父类的。此时必须通过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宋体"/>
              </a:rPr>
              <a:t>super()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宋体"/>
              </a:rPr>
              <a:t>函数调用父类的构造函数，以确保父类属性被正常创建。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40" name="CustomShape 13"/>
          <p:cNvSpPr/>
          <p:nvPr/>
        </p:nvSpPr>
        <p:spPr>
          <a:xfrm>
            <a:off x="4480560" y="4571280"/>
            <a:ext cx="5146200" cy="942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、继承将相关概念的共性进行抽象，多态在共性的基础上，体现类型的个性化（一个行为有不同的实现）。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、子类实现了父类中相同的方法（方法名、参数），在调用该方法时，实际调用的是子类的方法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14"/>
          <p:cNvSpPr/>
          <p:nvPr/>
        </p:nvSpPr>
        <p:spPr>
          <a:xfrm>
            <a:off x="72000" y="5653440"/>
            <a:ext cx="9962280" cy="970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私有成员：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命名使用双下划线开头，作用无需向类外提供的成员。  例如：鹏哥玩吃鸡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多  继  承：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一个子类有两个或两个以上的爸爸，顺序：类自身——父类（由左至右）——再上层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内置函数：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isinstance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（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obj,class)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返回这个对象是否上某个类的对象</a:t>
            </a:r>
            <a:endParaRPr b="1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F1FC51A-914E-4C98-A3A2-D3D61F9B1D81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800" spc="-1" strike="noStrike">
              <a:latin typeface="Arial"/>
            </a:endParaRPr>
          </a:p>
        </p:txBody>
      </p:sp>
      <p:grpSp>
        <p:nvGrpSpPr>
          <p:cNvPr id="143" name="Group 2"/>
          <p:cNvGrpSpPr/>
          <p:nvPr/>
        </p:nvGrpSpPr>
        <p:grpSpPr>
          <a:xfrm>
            <a:off x="108720" y="1764000"/>
            <a:ext cx="4010400" cy="4475520"/>
            <a:chOff x="108720" y="1764000"/>
            <a:chExt cx="4010400" cy="4475520"/>
          </a:xfrm>
        </p:grpSpPr>
        <p:sp>
          <p:nvSpPr>
            <p:cNvPr id="144" name="CustomShape 3"/>
            <p:cNvSpPr/>
            <p:nvPr/>
          </p:nvSpPr>
          <p:spPr>
            <a:xfrm>
              <a:off x="1931760" y="4001760"/>
              <a:ext cx="363960" cy="1959120"/>
            </a:xfrm>
            <a:custGeom>
              <a:avLst/>
              <a:gdLst/>
              <a:ahLst/>
              <a:rect l="l" t="t" r="r" b="b"/>
              <a:pathLst>
                <a:path w="364651" h="1960001">
                  <a:moveTo>
                    <a:pt x="0" y="0"/>
                  </a:moveTo>
                  <a:lnTo>
                    <a:pt x="182325" y="0"/>
                  </a:lnTo>
                  <a:lnTo>
                    <a:pt x="182325" y="1960001"/>
                  </a:lnTo>
                  <a:lnTo>
                    <a:pt x="364651" y="1960001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931760" y="4001760"/>
              <a:ext cx="363960" cy="1175400"/>
            </a:xfrm>
            <a:custGeom>
              <a:avLst/>
              <a:gdLst/>
              <a:ahLst/>
              <a:rect l="l" t="t" r="r" b="b"/>
              <a:pathLst>
                <a:path w="364651" h="1176001">
                  <a:moveTo>
                    <a:pt x="0" y="0"/>
                  </a:moveTo>
                  <a:lnTo>
                    <a:pt x="182325" y="0"/>
                  </a:lnTo>
                  <a:lnTo>
                    <a:pt x="182325" y="1176001"/>
                  </a:lnTo>
                  <a:lnTo>
                    <a:pt x="364651" y="1176001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1931760" y="4001760"/>
              <a:ext cx="363960" cy="391320"/>
            </a:xfrm>
            <a:custGeom>
              <a:avLst/>
              <a:gdLst/>
              <a:ahLst/>
              <a:rect l="l" t="t" r="r" b="b"/>
              <a:pathLst>
                <a:path w="364651" h="392000">
                  <a:moveTo>
                    <a:pt x="0" y="0"/>
                  </a:moveTo>
                  <a:lnTo>
                    <a:pt x="182325" y="0"/>
                  </a:lnTo>
                  <a:lnTo>
                    <a:pt x="182325" y="392000"/>
                  </a:lnTo>
                  <a:lnTo>
                    <a:pt x="364651" y="39200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1931760" y="3610080"/>
              <a:ext cx="363960" cy="391320"/>
            </a:xfrm>
            <a:custGeom>
              <a:avLst/>
              <a:gdLst/>
              <a:ahLst/>
              <a:rect l="l" t="t" r="r" b="b"/>
              <a:pathLst>
                <a:path w="364651" h="392000">
                  <a:moveTo>
                    <a:pt x="0" y="392000"/>
                  </a:moveTo>
                  <a:lnTo>
                    <a:pt x="182325" y="392000"/>
                  </a:lnTo>
                  <a:lnTo>
                    <a:pt x="182325" y="0"/>
                  </a:lnTo>
                  <a:lnTo>
                    <a:pt x="364651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1931760" y="2826000"/>
              <a:ext cx="363960" cy="1175400"/>
            </a:xfrm>
            <a:custGeom>
              <a:avLst/>
              <a:gdLst/>
              <a:ahLst/>
              <a:rect l="l" t="t" r="r" b="b"/>
              <a:pathLst>
                <a:path w="364651" h="1176001">
                  <a:moveTo>
                    <a:pt x="0" y="1176001"/>
                  </a:moveTo>
                  <a:lnTo>
                    <a:pt x="182325" y="1176001"/>
                  </a:lnTo>
                  <a:lnTo>
                    <a:pt x="182325" y="0"/>
                  </a:lnTo>
                  <a:lnTo>
                    <a:pt x="364651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49" name="CustomShape 8"/>
            <p:cNvSpPr/>
            <p:nvPr/>
          </p:nvSpPr>
          <p:spPr>
            <a:xfrm>
              <a:off x="1931760" y="2041920"/>
              <a:ext cx="363960" cy="1959120"/>
            </a:xfrm>
            <a:custGeom>
              <a:avLst/>
              <a:gdLst/>
              <a:ahLst/>
              <a:rect l="l" t="t" r="r" b="b"/>
              <a:pathLst>
                <a:path w="364651" h="1960001">
                  <a:moveTo>
                    <a:pt x="0" y="1960001"/>
                  </a:moveTo>
                  <a:lnTo>
                    <a:pt x="182325" y="1960001"/>
                  </a:lnTo>
                  <a:lnTo>
                    <a:pt x="182325" y="0"/>
                  </a:lnTo>
                  <a:lnTo>
                    <a:pt x="364651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50" name="CustomShape 9"/>
            <p:cNvSpPr/>
            <p:nvPr/>
          </p:nvSpPr>
          <p:spPr>
            <a:xfrm>
              <a:off x="108720" y="3723840"/>
              <a:ext cx="1822680" cy="5554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760" rIns="14760" tIns="14760" bIns="147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六大原则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151" name="CustomShape 10"/>
            <p:cNvSpPr/>
            <p:nvPr/>
          </p:nvSpPr>
          <p:spPr>
            <a:xfrm>
              <a:off x="2296440" y="1764000"/>
              <a:ext cx="1822680" cy="5554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760" rIns="14760" tIns="14760" bIns="147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开闭原则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152" name="CustomShape 11"/>
            <p:cNvSpPr/>
            <p:nvPr/>
          </p:nvSpPr>
          <p:spPr>
            <a:xfrm>
              <a:off x="2296440" y="2547720"/>
              <a:ext cx="1822680" cy="5554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760" rIns="14760" tIns="14760" bIns="147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类的单一职责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153" name="CustomShape 12"/>
            <p:cNvSpPr/>
            <p:nvPr/>
          </p:nvSpPr>
          <p:spPr>
            <a:xfrm>
              <a:off x="2296440" y="3331800"/>
              <a:ext cx="1822680" cy="5554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760" rIns="14760" tIns="14760" bIns="147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依赖倒置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154" name="CustomShape 13"/>
            <p:cNvSpPr/>
            <p:nvPr/>
          </p:nvSpPr>
          <p:spPr>
            <a:xfrm>
              <a:off x="2296440" y="4115880"/>
              <a:ext cx="1822680" cy="5554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760" rIns="14760" tIns="14760" bIns="147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组合复用原则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155" name="CustomShape 14"/>
            <p:cNvSpPr/>
            <p:nvPr/>
          </p:nvSpPr>
          <p:spPr>
            <a:xfrm>
              <a:off x="2296440" y="4899960"/>
              <a:ext cx="1822680" cy="5554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760" rIns="14760" tIns="14760" bIns="147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里氏替换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156" name="CustomShape 15"/>
            <p:cNvSpPr/>
            <p:nvPr/>
          </p:nvSpPr>
          <p:spPr>
            <a:xfrm>
              <a:off x="2296440" y="5684040"/>
              <a:ext cx="1822680" cy="5554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760" rIns="14760" tIns="14760" bIns="147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迪米特法则</a:t>
              </a:r>
              <a:endParaRPr b="0" lang="en-US" sz="2300" spc="-1" strike="noStrike">
                <a:latin typeface="Arial"/>
              </a:endParaRPr>
            </a:p>
          </p:txBody>
        </p:sp>
      </p:grpSp>
      <p:grpSp>
        <p:nvGrpSpPr>
          <p:cNvPr id="157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8" name="CustomShape 17"/>
          <p:cNvSpPr/>
          <p:nvPr/>
        </p:nvSpPr>
        <p:spPr>
          <a:xfrm>
            <a:off x="235080" y="509400"/>
            <a:ext cx="28861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、六大原则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18"/>
          <p:cNvSpPr/>
          <p:nvPr/>
        </p:nvSpPr>
        <p:spPr>
          <a:xfrm rot="12600">
            <a:off x="4231800" y="1906560"/>
            <a:ext cx="5703480" cy="333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对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扩展开放，对修改关闭；增加新功能，不改变原有代码。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19"/>
          <p:cNvSpPr/>
          <p:nvPr/>
        </p:nvSpPr>
        <p:spPr>
          <a:xfrm>
            <a:off x="4273200" y="2583360"/>
            <a:ext cx="3836520" cy="36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一个类有且只有一个改变它的原因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。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61" name="CustomShape 20"/>
          <p:cNvSpPr/>
          <p:nvPr/>
        </p:nvSpPr>
        <p:spPr>
          <a:xfrm>
            <a:off x="4248000" y="3310920"/>
            <a:ext cx="5687640" cy="576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客户端代码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调用的类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尽量依赖抽象的组件；抽象的是稳定的，实现是多变的。父类作为借口，调用父类，执行子类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21"/>
          <p:cNvSpPr/>
          <p:nvPr/>
        </p:nvSpPr>
        <p:spPr>
          <a:xfrm>
            <a:off x="4273200" y="3972600"/>
            <a:ext cx="5536440" cy="8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如果仅仅为了代码复用优先选择组合复用，而非继承复用；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两个类之间不做直接继承，而是将一个类作为另一个类中的一个参数进行连接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163" name="CustomShape 22"/>
          <p:cNvSpPr/>
          <p:nvPr/>
        </p:nvSpPr>
        <p:spPr>
          <a:xfrm>
            <a:off x="4232520" y="4885560"/>
            <a:ext cx="5806800" cy="8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父类出现的地方可以被子类替换，在替换后依然保持原功能。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子类要拥有父类的所有功能；子类在重写父类方法时，尽量选择扩展重写，防止改变了功能。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CustomShape 23"/>
          <p:cNvSpPr/>
          <p:nvPr/>
        </p:nvSpPr>
        <p:spPr>
          <a:xfrm>
            <a:off x="4232520" y="5817600"/>
            <a:ext cx="5381280" cy="333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不要和陌生人说话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25D69FF-AAEA-4572-A177-6AD8F597EC96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5080" y="509400"/>
            <a:ext cx="3539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、类与类的关系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191160" y="1748880"/>
            <a:ext cx="5151600" cy="4479480"/>
            <a:chOff x="191160" y="1748880"/>
            <a:chExt cx="5151600" cy="4479480"/>
          </a:xfrm>
        </p:grpSpPr>
        <p:sp>
          <p:nvSpPr>
            <p:cNvPr id="168" name="CustomShape 4"/>
            <p:cNvSpPr/>
            <p:nvPr/>
          </p:nvSpPr>
          <p:spPr>
            <a:xfrm>
              <a:off x="191160" y="1748880"/>
              <a:ext cx="4479480" cy="4479480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69" name="CustomShape 5"/>
            <p:cNvSpPr/>
            <p:nvPr/>
          </p:nvSpPr>
          <p:spPr>
            <a:xfrm>
              <a:off x="2431440" y="2199240"/>
              <a:ext cx="2911320" cy="10598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  <p:txBody>
            <a:bodyPr lIns="204120" rIns="152280" tIns="204120" bIns="204120" anchor="ctr"/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b="0" lang="en-US" sz="4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泛化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0" name="CustomShape 6"/>
            <p:cNvSpPr/>
            <p:nvPr/>
          </p:nvSpPr>
          <p:spPr>
            <a:xfrm>
              <a:off x="2431440" y="3392280"/>
              <a:ext cx="2911320" cy="10598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  <p:txBody>
            <a:bodyPr lIns="204120" rIns="152280" tIns="204120" bIns="204120" anchor="ctr"/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b="0" lang="en-US" sz="4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关联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1" name="CustomShape 7"/>
            <p:cNvSpPr/>
            <p:nvPr/>
          </p:nvSpPr>
          <p:spPr>
            <a:xfrm>
              <a:off x="2431440" y="4585320"/>
              <a:ext cx="2911320" cy="10598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  <p:txBody>
            <a:bodyPr lIns="204120" rIns="152280" tIns="204120" bIns="204120" anchor="ctr"/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b="0" lang="en-US" sz="4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依赖</a:t>
              </a:r>
              <a:endParaRPr b="0" lang="en-US" sz="4000" spc="-1" strike="noStrike">
                <a:latin typeface="Arial"/>
              </a:endParaRPr>
            </a:p>
          </p:txBody>
        </p:sp>
      </p:grpSp>
      <p:grpSp>
        <p:nvGrpSpPr>
          <p:cNvPr id="172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3" name="CustomShape 9"/>
          <p:cNvSpPr/>
          <p:nvPr/>
        </p:nvSpPr>
        <p:spPr>
          <a:xfrm>
            <a:off x="5381640" y="2325240"/>
            <a:ext cx="3500280" cy="63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本质就是继承，子类与父类的关系，概念的复用，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耦合度最高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5381640" y="3527280"/>
            <a:ext cx="4482000" cy="63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部分与整体的关系，变化影响一个类，做法：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类中包含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类成员，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宋体"/>
              </a:rPr>
              <a:t>耦合度适中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5381640" y="4673160"/>
            <a:ext cx="4411080" cy="8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合作关系，一种相对松散的协作，变化影响一个方法，做法：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类型作为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类中方法的参数，并不是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宋体"/>
              </a:rPr>
              <a:t>的成员，</a:t>
            </a:r>
            <a:r>
              <a:rPr b="1" lang="en-US" sz="1600" spc="-1" strike="noStrike">
                <a:solidFill>
                  <a:srgbClr val="ff0000"/>
                </a:solidFill>
                <a:latin typeface="Calibri"/>
                <a:ea typeface="宋体"/>
              </a:rPr>
              <a:t>耦合度最低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F62EBE0-0EAC-490F-A1EF-BBF53032A78E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、面向对象的软件工程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78" name="Group 3"/>
          <p:cNvGrpSpPr/>
          <p:nvPr/>
        </p:nvGrpSpPr>
        <p:grpSpPr>
          <a:xfrm>
            <a:off x="1680120" y="1539720"/>
            <a:ext cx="6719760" cy="4479480"/>
            <a:chOff x="1680120" y="1539720"/>
            <a:chExt cx="6719760" cy="4479480"/>
          </a:xfrm>
        </p:grpSpPr>
        <p:sp>
          <p:nvSpPr>
            <p:cNvPr id="179" name="CustomShape 4"/>
            <p:cNvSpPr/>
            <p:nvPr/>
          </p:nvSpPr>
          <p:spPr>
            <a:xfrm>
              <a:off x="1680120" y="1539720"/>
              <a:ext cx="5173920" cy="805680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800" rIns="122040" tIns="145800" bIns="145440" anchor="ctr"/>
            <a:p>
              <a:pPr>
                <a:lnSpc>
                  <a:spcPct val="90000"/>
                </a:lnSpc>
                <a:spcAft>
                  <a:spcPts val="1120"/>
                </a:spcAft>
              </a:pP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面向对象分析</a:t>
              </a: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OOA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0" name="CustomShape 5"/>
            <p:cNvSpPr/>
            <p:nvPr/>
          </p:nvSpPr>
          <p:spPr>
            <a:xfrm>
              <a:off x="2066400" y="2458080"/>
              <a:ext cx="5173920" cy="805680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800" rIns="122040" tIns="145800" bIns="145440" anchor="ctr"/>
            <a:p>
              <a:pPr>
                <a:lnSpc>
                  <a:spcPct val="90000"/>
                </a:lnSpc>
                <a:spcAft>
                  <a:spcPts val="1120"/>
                </a:spcAft>
              </a:pP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面向对象设计</a:t>
              </a: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OOD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1" name="CustomShape 6"/>
            <p:cNvSpPr/>
            <p:nvPr/>
          </p:nvSpPr>
          <p:spPr>
            <a:xfrm>
              <a:off x="2453040" y="3376440"/>
              <a:ext cx="5173920" cy="805680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800" rIns="122040" tIns="145800" bIns="145440" anchor="ctr"/>
            <a:p>
              <a:pPr>
                <a:lnSpc>
                  <a:spcPct val="90000"/>
                </a:lnSpc>
                <a:spcAft>
                  <a:spcPts val="1120"/>
                </a:spcAft>
              </a:pP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面向对象编程</a:t>
              </a: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OOP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2" name="CustomShape 7"/>
            <p:cNvSpPr/>
            <p:nvPr/>
          </p:nvSpPr>
          <p:spPr>
            <a:xfrm>
              <a:off x="2839320" y="4295160"/>
              <a:ext cx="5173920" cy="805680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800" rIns="122040" tIns="145800" bIns="145440" anchor="ctr"/>
            <a:p>
              <a:pPr>
                <a:lnSpc>
                  <a:spcPct val="90000"/>
                </a:lnSpc>
                <a:spcAft>
                  <a:spcPts val="1120"/>
                </a:spcAft>
              </a:pP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面向对象测试</a:t>
              </a: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OOT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3" name="CustomShape 8"/>
            <p:cNvSpPr/>
            <p:nvPr/>
          </p:nvSpPr>
          <p:spPr>
            <a:xfrm>
              <a:off x="3225960" y="5213520"/>
              <a:ext cx="5173920" cy="805680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800" rIns="122040" tIns="145800" bIns="145440" anchor="ctr"/>
            <a:p>
              <a:pPr>
                <a:lnSpc>
                  <a:spcPct val="90000"/>
                </a:lnSpc>
                <a:spcAft>
                  <a:spcPts val="1120"/>
                </a:spcAft>
              </a:pP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面向对象维护</a:t>
              </a:r>
              <a:r>
                <a:rPr b="0" lang="en-US" sz="3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OOSM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84" name="CustomShape 9"/>
            <p:cNvSpPr/>
            <p:nvPr/>
          </p:nvSpPr>
          <p:spPr>
            <a:xfrm>
              <a:off x="6330600" y="2128680"/>
              <a:ext cx="523440" cy="52344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85" name="CustomShape 10"/>
            <p:cNvSpPr/>
            <p:nvPr/>
          </p:nvSpPr>
          <p:spPr>
            <a:xfrm>
              <a:off x="6716880" y="3047400"/>
              <a:ext cx="523440" cy="52344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86" name="CustomShape 11"/>
            <p:cNvSpPr/>
            <p:nvPr/>
          </p:nvSpPr>
          <p:spPr>
            <a:xfrm>
              <a:off x="7103520" y="3952440"/>
              <a:ext cx="523440" cy="52344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87" name="CustomShape 12"/>
            <p:cNvSpPr/>
            <p:nvPr/>
          </p:nvSpPr>
          <p:spPr>
            <a:xfrm>
              <a:off x="7489800" y="4879800"/>
              <a:ext cx="523440" cy="52344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</p:grpSp>
      <p:grpSp>
        <p:nvGrpSpPr>
          <p:cNvPr id="188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74920" y="509400"/>
            <a:ext cx="18543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小结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95840" y="1698120"/>
            <a:ext cx="956124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高中校长管理学校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面向过程：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校长管理每个学生，一个学校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4000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人，管不过来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面向对象：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将高中分为高一、高二、高三，每个年级分配年级主任来管理，年级主任将每个年级分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个班，并认定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个班主任，让班主任管理每个班级；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三大特征：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封装：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将每个班级的所有学生作为一个类，满足数据角度、行为角度和设计角度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继承：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设置三个年级，每个年级有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个班类，则年级是父类，班级是子类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多态：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校长安排事情，首先会找年级主任，年级主任再将校长安排的任务分配到   每个班级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六大原则：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开闭原则：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每个班级类增加学生不影响校长给年级主任安排事情；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单一职责：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每个班级的初始人数都是固定的，增加人数或减少人数会改变班级类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依赖倒置：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客户端（校长）调用的是抽象父类（年级主任）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组合复用原则：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班主任一直呆在年级主任办公室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里氏替换：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迪米特法则：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班级与班级之前是相互独立的，一般交流很少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A1CFAB2-AFB8-4C9F-8731-0D6A885E2666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Noto Sans CJK SC Regular"/>
              </a:rPr>
              <a:t>&lt;编号&gt;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580840" y="2978640"/>
            <a:ext cx="464220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Calibri"/>
                <a:ea typeface="DejaVu Sans"/>
              </a:rPr>
              <a:t>Thanks</a:t>
            </a:r>
            <a:r>
              <a:rPr b="1" lang="en-US" sz="7200" spc="-1" strike="noStrike">
                <a:solidFill>
                  <a:srgbClr val="ffffff"/>
                </a:solidFill>
                <a:latin typeface="Calibri"/>
                <a:ea typeface="DejaVu Sans"/>
              </a:rPr>
              <a:t>！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LibreOffice/6.0.7.3$Linux_X86_64 LibreOffice_project/00m0$Build-3</Application>
  <Words>1067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2019-06-21T20:15:29Z</dcterms:created>
  <dc:creator/>
  <dc:description/>
  <dc:language>zh-CN</dc:language>
  <cp:lastModifiedBy/>
  <dcterms:modified xsi:type="dcterms:W3CDTF">2019-06-22T10:30:00Z</dcterms:modified>
  <cp:revision>39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