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59" r:id="rId6"/>
    <p:sldId id="261" r:id="rId7"/>
    <p:sldId id="260" r:id="rId8"/>
    <p:sldId id="264" r:id="rId9"/>
    <p:sldId id="268" r:id="rId10"/>
    <p:sldId id="266" r:id="rId11"/>
    <p:sldId id="273" r:id="rId12"/>
    <p:sldId id="272" r:id="rId13"/>
    <p:sldId id="265" r:id="rId14"/>
    <p:sldId id="274"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21" autoAdjust="0"/>
    <p:restoredTop sz="94660"/>
  </p:normalViewPr>
  <p:slideViewPr>
    <p:cSldViewPr>
      <p:cViewPr>
        <p:scale>
          <a:sx n="100" d="100"/>
          <a:sy n="100" d="100"/>
        </p:scale>
        <p:origin x="-774" y="216"/>
      </p:cViewPr>
      <p:guideLst>
        <p:guide orient="horz" pos="2178"/>
        <p:guide pos="290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8.wmf"/><Relationship Id="rId3" Type="http://schemas.openxmlformats.org/officeDocument/2006/relationships/image" Target="../media/image7.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0D37D4-15BD-458D-AAC4-9A61F6A3248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FF83F4-78A4-45D5-8CBC-971663FEDB4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封面</a:t>
            </a:r>
            <a:endParaRPr lang="zh-CN" altLang="en-US" dirty="0"/>
          </a:p>
        </p:txBody>
      </p:sp>
      <p:sp>
        <p:nvSpPr>
          <p:cNvPr id="4" name="灯片编号占位符 3"/>
          <p:cNvSpPr>
            <a:spLocks noGrp="1"/>
          </p:cNvSpPr>
          <p:nvPr>
            <p:ph type="sldNum" sz="quarter" idx="10"/>
          </p:nvPr>
        </p:nvSpPr>
        <p:spPr/>
        <p:txBody>
          <a:bodyPr/>
          <a:lstStyle/>
          <a:p>
            <a:fld id="{28FF83F4-78A4-45D5-8CBC-971663FEDB4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Ref idx="1003">
        <a:schemeClr val="bg2"/>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3">
            <a:duotone>
              <a:schemeClr val="accent1"/>
              <a:srgbClr val="FFFFFF"/>
            </a:duotone>
            <a:lum bright="35000" contrast="40000"/>
          </a:blip>
          <a:stretch>
            <a:fillRect/>
          </a:stretch>
        </p:blipFill>
        <p:spPr>
          <a:xfrm>
            <a:off x="0" y="6420445"/>
            <a:ext cx="9144000" cy="437555"/>
          </a:xfrm>
          <a:prstGeom prst="rect">
            <a:avLst/>
          </a:prstGeom>
          <a:noFill/>
          <a:ln>
            <a:noFill/>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panose="05020102010507070707"/>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panose="05020102010507070707"/>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panose="05020102010507070707"/>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image" Target="../media/image8.wmf"/><Relationship Id="rId8" Type="http://schemas.openxmlformats.org/officeDocument/2006/relationships/oleObject" Target="../embeddings/oleObject4.bin"/><Relationship Id="rId7" Type="http://schemas.openxmlformats.org/officeDocument/2006/relationships/image" Target="../media/image7.wmf"/><Relationship Id="rId6" Type="http://schemas.openxmlformats.org/officeDocument/2006/relationships/oleObject" Target="../embeddings/oleObject3.bin"/><Relationship Id="rId5" Type="http://schemas.openxmlformats.org/officeDocument/2006/relationships/image" Target="../media/image6.png"/><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2" Type="http://schemas.openxmlformats.org/officeDocument/2006/relationships/notesSlide" Target="../notesSlides/notesSlide2.xml"/><Relationship Id="rId11" Type="http://schemas.openxmlformats.org/officeDocument/2006/relationships/vmlDrawing" Target="../drawings/vmlDrawing1.vml"/><Relationship Id="rId10" Type="http://schemas.openxmlformats.org/officeDocument/2006/relationships/slideLayout" Target="../slideLayouts/slideLayout2.xml"/><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27139" y="1340768"/>
            <a:ext cx="5270500" cy="1353185"/>
          </a:xfrm>
          <a:prstGeom prst="rect">
            <a:avLst/>
          </a:prstGeom>
          <a:noFill/>
        </p:spPr>
        <p:txBody>
          <a:bodyPr wrap="none" lIns="91440" tIns="45720" rIns="91440" bIns="45720">
            <a:spAutoFit/>
          </a:bodyPr>
          <a:lstStyle/>
          <a:p>
            <a:pPr algn="ctr"/>
            <a:r>
              <a:rPr lang="zh-CN" altLang="en-US" sz="5400" b="1" cap="none" spc="0" dirty="0" smtClean="0">
                <a:solidFill>
                  <a:schemeClr val="tx1"/>
                </a:solidFill>
                <a:effectLst>
                  <a:outerShdw blurRad="38100" dist="19050" dir="2700000" algn="tl" rotWithShape="0">
                    <a:schemeClr val="dk1">
                      <a:alpha val="40000"/>
                    </a:schemeClr>
                  </a:outerShdw>
                </a:effectLst>
              </a:rPr>
              <a:t>面向对象</a:t>
            </a:r>
            <a:endPar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r>
              <a:rPr lang="en-US" altLang="zh-CN"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zh-CN" altLang="en-US" sz="2800" b="1" dirty="0" smtClean="0">
                <a:solidFill>
                  <a:schemeClr val="tx1"/>
                </a:solidFill>
                <a:effectLst>
                  <a:outerShdw blurRad="38100" dist="19050" dir="2700000" algn="tl" rotWithShape="0">
                    <a:schemeClr val="dk1">
                      <a:alpha val="40000"/>
                    </a:schemeClr>
                  </a:outerShdw>
                </a:effectLst>
                <a:sym typeface="+mn-ea"/>
              </a:rPr>
              <a:t>体会</a:t>
            </a:r>
            <a:r>
              <a:rPr lang="zh-CN" altLang="en-US" sz="2800" b="1" dirty="0" smtClean="0">
                <a:solidFill>
                  <a:schemeClr val="tx1"/>
                </a:solidFill>
                <a:effectLst>
                  <a:outerShdw blurRad="38100" dist="19050" dir="2700000" algn="tl" rotWithShape="0">
                    <a:schemeClr val="dk1">
                      <a:alpha val="40000"/>
                    </a:schemeClr>
                  </a:outerShdw>
                </a:effectLst>
              </a:rPr>
              <a:t>分享</a:t>
            </a:r>
            <a:endParaRPr lang="zh-CN" altLang="en-US" sz="2800" b="1" cap="none" spc="0" dirty="0" smtClean="0">
              <a:solidFill>
                <a:schemeClr val="tx1"/>
              </a:solidFill>
              <a:effectLst>
                <a:outerShdw blurRad="38100" dist="19050" dir="2700000" algn="tl" rotWithShape="0">
                  <a:schemeClr val="dk1">
                    <a:alpha val="40000"/>
                  </a:schemeClr>
                </a:outerShdw>
              </a:effectLst>
              <a:sym typeface="+mn-ea"/>
            </a:endParaRPr>
          </a:p>
        </p:txBody>
      </p:sp>
      <p:sp>
        <p:nvSpPr>
          <p:cNvPr id="6" name="TextBox 5"/>
          <p:cNvSpPr txBox="1"/>
          <p:nvPr/>
        </p:nvSpPr>
        <p:spPr>
          <a:xfrm>
            <a:off x="1645285" y="3357880"/>
            <a:ext cx="6005195" cy="1476375"/>
          </a:xfrm>
          <a:prstGeom prst="rect">
            <a:avLst/>
          </a:prstGeom>
          <a:noFill/>
        </p:spPr>
        <p:txBody>
          <a:bodyPr wrap="square" rtlCol="0">
            <a:spAutoFit/>
          </a:bodyPr>
          <a:lstStyle/>
          <a:p>
            <a:r>
              <a:rPr lang="en-US" altLang="zh-CN" dirty="0" smtClean="0"/>
              <a:t>Part 1.	</a:t>
            </a:r>
            <a:r>
              <a:rPr lang="zh-CN" altLang="en-US" dirty="0" smtClean="0"/>
              <a:t>我所理解的面向对象（封装）</a:t>
            </a:r>
            <a:endParaRPr lang="en-US" altLang="zh-CN" dirty="0" smtClean="0"/>
          </a:p>
          <a:p>
            <a:r>
              <a:rPr lang="en-US" altLang="zh-CN" dirty="0" smtClean="0"/>
              <a:t>Part 2.	</a:t>
            </a:r>
            <a:r>
              <a:rPr lang="zh-CN" altLang="en-US" dirty="0" smtClean="0"/>
              <a:t>我所理解的类</a:t>
            </a:r>
            <a:endParaRPr lang="zh-CN" altLang="en-US" dirty="0" smtClean="0"/>
          </a:p>
          <a:p>
            <a:r>
              <a:rPr lang="en-US" altLang="zh-CN" dirty="0" smtClean="0"/>
              <a:t>Part 3.	</a:t>
            </a:r>
            <a:r>
              <a:rPr lang="zh-CN" altLang="en-US" dirty="0" smtClean="0"/>
              <a:t>父类（继承、多态）</a:t>
            </a:r>
            <a:endParaRPr lang="zh-CN" altLang="en-US" dirty="0" smtClean="0"/>
          </a:p>
          <a:p>
            <a:r>
              <a:rPr lang="en-US" altLang="zh-CN" dirty="0" smtClean="0"/>
              <a:t>Part 4.	</a:t>
            </a:r>
            <a:r>
              <a:rPr lang="zh-CN" altLang="en-US" dirty="0" smtClean="0"/>
              <a:t>六大原则的体现</a:t>
            </a:r>
            <a:endParaRPr lang="zh-CN" altLang="en-US" dirty="0" smtClean="0"/>
          </a:p>
          <a:p>
            <a:r>
              <a:rPr lang="en-US" altLang="zh-CN" dirty="0" smtClean="0"/>
              <a:t>Part 5.	</a:t>
            </a:r>
            <a:r>
              <a:rPr lang="zh-CN" altLang="en-US" dirty="0" smtClean="0"/>
              <a:t>一些想法和图示</a:t>
            </a:r>
            <a:endParaRPr lang="zh-CN"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p:nvPr/>
        </p:nvSpPr>
        <p:spPr>
          <a:xfrm>
            <a:off x="467544" y="501364"/>
            <a:ext cx="4896544" cy="460375"/>
          </a:xfrm>
          <a:prstGeom prst="rect">
            <a:avLst/>
          </a:prstGeom>
          <a:noFill/>
        </p:spPr>
        <p:txBody>
          <a:bodyPr wrap="square" rtlCol="0">
            <a:spAutoFit/>
          </a:bodyPr>
          <a:p>
            <a:r>
              <a:rPr lang="zh-CN" altLang="en-US" sz="2400" b="1" dirty="0"/>
              <a:t>我认为不好的结构</a:t>
            </a:r>
            <a:endParaRPr lang="zh-CN" altLang="en-US" sz="2400" b="1" dirty="0"/>
          </a:p>
        </p:txBody>
      </p:sp>
      <p:sp>
        <p:nvSpPr>
          <p:cNvPr id="2" name="椭圆 1"/>
          <p:cNvSpPr/>
          <p:nvPr/>
        </p:nvSpPr>
        <p:spPr>
          <a:xfrm>
            <a:off x="6534150" y="1031240"/>
            <a:ext cx="791845" cy="79184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6534150" y="2651760"/>
            <a:ext cx="791845" cy="79184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箭头连接符 6"/>
          <p:cNvCxnSpPr>
            <a:stCxn id="2" idx="4"/>
            <a:endCxn id="5" idx="0"/>
          </p:cNvCxnSpPr>
          <p:nvPr/>
        </p:nvCxnSpPr>
        <p:spPr>
          <a:xfrm>
            <a:off x="6930390" y="1823085"/>
            <a:ext cx="0" cy="8286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5059680" y="4272280"/>
            <a:ext cx="791845" cy="79184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0" name="直接箭头连接符 9"/>
          <p:cNvCxnSpPr>
            <a:stCxn id="9" idx="0"/>
            <a:endCxn id="2" idx="3"/>
          </p:cNvCxnSpPr>
          <p:nvPr/>
        </p:nvCxnSpPr>
        <p:spPr>
          <a:xfrm flipV="1">
            <a:off x="5455920" y="1706880"/>
            <a:ext cx="1194435" cy="2565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3"/>
            <a:endCxn id="9" idx="7"/>
          </p:cNvCxnSpPr>
          <p:nvPr/>
        </p:nvCxnSpPr>
        <p:spPr>
          <a:xfrm flipH="1">
            <a:off x="5735320" y="3327400"/>
            <a:ext cx="915035" cy="106108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992120" y="3841750"/>
            <a:ext cx="791845" cy="79184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1471930" y="2221230"/>
            <a:ext cx="791845" cy="79184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2992120" y="2221230"/>
            <a:ext cx="791845" cy="79184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1471930" y="3841750"/>
            <a:ext cx="791845" cy="79184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6" name="直接箭头连接符 15"/>
          <p:cNvCxnSpPr>
            <a:stCxn id="13" idx="4"/>
          </p:cNvCxnSpPr>
          <p:nvPr/>
        </p:nvCxnSpPr>
        <p:spPr>
          <a:xfrm flipH="1">
            <a:off x="1867535" y="3013075"/>
            <a:ext cx="635" cy="8286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3" idx="5"/>
            <a:endCxn id="12" idx="1"/>
          </p:cNvCxnSpPr>
          <p:nvPr/>
        </p:nvCxnSpPr>
        <p:spPr>
          <a:xfrm>
            <a:off x="2147570" y="2896870"/>
            <a:ext cx="960755" cy="106108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4" idx="3"/>
            <a:endCxn id="15" idx="7"/>
          </p:cNvCxnSpPr>
          <p:nvPr/>
        </p:nvCxnSpPr>
        <p:spPr>
          <a:xfrm flipH="1">
            <a:off x="2147570" y="2896870"/>
            <a:ext cx="960755" cy="106108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4" idx="4"/>
          </p:cNvCxnSpPr>
          <p:nvPr/>
        </p:nvCxnSpPr>
        <p:spPr>
          <a:xfrm>
            <a:off x="3388360" y="3013075"/>
            <a:ext cx="0" cy="8286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367790" y="4844415"/>
            <a:ext cx="2520315" cy="368300"/>
          </a:xfrm>
          <a:prstGeom prst="rect">
            <a:avLst/>
          </a:prstGeom>
          <a:noFill/>
        </p:spPr>
        <p:txBody>
          <a:bodyPr wrap="square" rtlCol="0">
            <a:spAutoFit/>
          </a:bodyPr>
          <a:p>
            <a:pPr algn="ctr"/>
            <a:r>
              <a:rPr lang="zh-CN" altLang="en-US"/>
              <a:t>关联过于紧密</a:t>
            </a:r>
            <a:endParaRPr lang="zh-CN" altLang="en-US"/>
          </a:p>
        </p:txBody>
      </p:sp>
      <p:sp>
        <p:nvSpPr>
          <p:cNvPr id="21" name="文本框 20"/>
          <p:cNvSpPr txBox="1"/>
          <p:nvPr/>
        </p:nvSpPr>
        <p:spPr>
          <a:xfrm>
            <a:off x="4932680" y="5125720"/>
            <a:ext cx="2520315" cy="368300"/>
          </a:xfrm>
          <a:prstGeom prst="rect">
            <a:avLst/>
          </a:prstGeom>
          <a:noFill/>
        </p:spPr>
        <p:txBody>
          <a:bodyPr wrap="square" rtlCol="0">
            <a:spAutoFit/>
          </a:bodyPr>
          <a:p>
            <a:pPr algn="ctr"/>
            <a:r>
              <a:rPr lang="zh-CN" altLang="zh-CN"/>
              <a:t>双向依赖</a:t>
            </a:r>
            <a:endParaRPr lang="zh-CN" altLang="zh-CN"/>
          </a:p>
        </p:txBody>
      </p:sp>
      <p:cxnSp>
        <p:nvCxnSpPr>
          <p:cNvPr id="23" name="直接箭头连接符 22"/>
          <p:cNvCxnSpPr>
            <a:stCxn id="13" idx="6"/>
            <a:endCxn id="14" idx="2"/>
          </p:cNvCxnSpPr>
          <p:nvPr/>
        </p:nvCxnSpPr>
        <p:spPr>
          <a:xfrm>
            <a:off x="2263775" y="2617470"/>
            <a:ext cx="728345"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2" idx="2"/>
            <a:endCxn id="15" idx="6"/>
          </p:cNvCxnSpPr>
          <p:nvPr/>
        </p:nvCxnSpPr>
        <p:spPr>
          <a:xfrm flipH="1">
            <a:off x="2263775" y="4237990"/>
            <a:ext cx="728345"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629285" y="548005"/>
            <a:ext cx="1073785" cy="10052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t>目标</a:t>
            </a:r>
            <a:endParaRPr lang="zh-CN" altLang="en-US" sz="2800"/>
          </a:p>
        </p:txBody>
      </p:sp>
      <p:cxnSp>
        <p:nvCxnSpPr>
          <p:cNvPr id="3" name="直接箭头连接符 2"/>
          <p:cNvCxnSpPr>
            <a:stCxn id="2" idx="5"/>
            <a:endCxn id="5" idx="1"/>
          </p:cNvCxnSpPr>
          <p:nvPr/>
        </p:nvCxnSpPr>
        <p:spPr>
          <a:xfrm>
            <a:off x="1545590" y="1405890"/>
            <a:ext cx="1016635" cy="105219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2404745" y="2310765"/>
            <a:ext cx="1073785" cy="10052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矩形</a:t>
            </a:r>
            <a:r>
              <a:rPr lang="en-US" altLang="zh-CN" sz="1600"/>
              <a:t>1</a:t>
            </a:r>
            <a:endParaRPr lang="zh-CN" altLang="en-US" sz="1600"/>
          </a:p>
        </p:txBody>
      </p:sp>
      <p:sp>
        <p:nvSpPr>
          <p:cNvPr id="7" name="椭圆 6"/>
          <p:cNvSpPr/>
          <p:nvPr/>
        </p:nvSpPr>
        <p:spPr>
          <a:xfrm>
            <a:off x="3743960" y="2310765"/>
            <a:ext cx="1073785" cy="10052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矩形</a:t>
            </a:r>
            <a:r>
              <a:rPr lang="en-US" altLang="zh-CN" sz="1600"/>
              <a:t>2</a:t>
            </a:r>
            <a:endParaRPr lang="en-US" altLang="zh-CN" sz="1600"/>
          </a:p>
        </p:txBody>
      </p:sp>
      <p:sp>
        <p:nvSpPr>
          <p:cNvPr id="8" name="椭圆 7"/>
          <p:cNvSpPr/>
          <p:nvPr/>
        </p:nvSpPr>
        <p:spPr>
          <a:xfrm>
            <a:off x="5083175" y="2310765"/>
            <a:ext cx="1073785" cy="10052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矩形</a:t>
            </a:r>
            <a:r>
              <a:rPr lang="en-US" altLang="zh-CN" sz="1600"/>
              <a:t>3</a:t>
            </a:r>
            <a:endParaRPr lang="en-US" altLang="zh-CN" sz="1600"/>
          </a:p>
        </p:txBody>
      </p:sp>
      <p:grpSp>
        <p:nvGrpSpPr>
          <p:cNvPr id="11" name="组合 10"/>
          <p:cNvGrpSpPr/>
          <p:nvPr/>
        </p:nvGrpSpPr>
        <p:grpSpPr>
          <a:xfrm>
            <a:off x="2404110" y="875030"/>
            <a:ext cx="3752850" cy="1435735"/>
            <a:chOff x="3786" y="1378"/>
            <a:chExt cx="5910" cy="2261"/>
          </a:xfrm>
        </p:grpSpPr>
        <p:sp>
          <p:nvSpPr>
            <p:cNvPr id="9" name="椭圆 8"/>
            <p:cNvSpPr/>
            <p:nvPr/>
          </p:nvSpPr>
          <p:spPr>
            <a:xfrm>
              <a:off x="5896" y="1378"/>
              <a:ext cx="1691" cy="1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zh-CN" altLang="en-US" sz="1600"/>
                <a:t>矩形类</a:t>
              </a:r>
              <a:endParaRPr lang="zh-CN" altLang="en-US" sz="1600"/>
            </a:p>
            <a:p>
              <a:pPr algn="ctr"/>
              <a:r>
                <a:rPr lang="en-US" altLang="zh-CN" sz="1600"/>
                <a:t>———</a:t>
              </a:r>
              <a:endParaRPr lang="en-US" altLang="zh-CN" sz="1600"/>
            </a:p>
            <a:p>
              <a:pPr algn="ctr"/>
              <a:r>
                <a:rPr lang="zh-CN" altLang="en-US" sz="1600"/>
                <a:t>方法</a:t>
              </a:r>
              <a:endParaRPr lang="zh-CN" altLang="en-US" sz="1600"/>
            </a:p>
          </p:txBody>
        </p:sp>
        <p:sp>
          <p:nvSpPr>
            <p:cNvPr id="10" name="空心弧 9"/>
            <p:cNvSpPr/>
            <p:nvPr/>
          </p:nvSpPr>
          <p:spPr>
            <a:xfrm>
              <a:off x="3786" y="3245"/>
              <a:ext cx="5911" cy="394"/>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cxnSp>
        <p:nvCxnSpPr>
          <p:cNvPr id="12" name="直接箭头连接符 11"/>
          <p:cNvCxnSpPr>
            <a:stCxn id="2" idx="5"/>
            <a:endCxn id="7" idx="1"/>
          </p:cNvCxnSpPr>
          <p:nvPr/>
        </p:nvCxnSpPr>
        <p:spPr>
          <a:xfrm>
            <a:off x="1545590" y="1405890"/>
            <a:ext cx="2355850" cy="105219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2" idx="5"/>
            <a:endCxn id="8" idx="1"/>
          </p:cNvCxnSpPr>
          <p:nvPr/>
        </p:nvCxnSpPr>
        <p:spPr>
          <a:xfrm>
            <a:off x="1545590" y="1405890"/>
            <a:ext cx="3695065" cy="105219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2" idx="5"/>
          </p:cNvCxnSpPr>
          <p:nvPr/>
        </p:nvCxnSpPr>
        <p:spPr>
          <a:xfrm>
            <a:off x="1545590" y="1405890"/>
            <a:ext cx="1297940" cy="130302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5240655" y="2560320"/>
            <a:ext cx="3752850" cy="2440305"/>
            <a:chOff x="7623" y="6114"/>
            <a:chExt cx="5910" cy="3843"/>
          </a:xfrm>
        </p:grpSpPr>
        <p:sp>
          <p:nvSpPr>
            <p:cNvPr id="15" name="椭圆 14"/>
            <p:cNvSpPr/>
            <p:nvPr/>
          </p:nvSpPr>
          <p:spPr>
            <a:xfrm>
              <a:off x="7624" y="8375"/>
              <a:ext cx="1691" cy="1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zh-CN" altLang="en-US" sz="1600"/>
                <a:t>三角形</a:t>
              </a:r>
              <a:r>
                <a:rPr lang="en-US" altLang="zh-CN" sz="1600"/>
                <a:t>1</a:t>
              </a:r>
              <a:endParaRPr lang="en-US" sz="1600"/>
            </a:p>
          </p:txBody>
        </p:sp>
        <p:sp>
          <p:nvSpPr>
            <p:cNvPr id="16" name="椭圆 15"/>
            <p:cNvSpPr/>
            <p:nvPr/>
          </p:nvSpPr>
          <p:spPr>
            <a:xfrm>
              <a:off x="9733" y="8375"/>
              <a:ext cx="1691" cy="1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Autofit/>
            </a:bodyPr>
            <a:p>
              <a:pPr lvl="0" algn="ctr"/>
              <a:r>
                <a:rPr lang="zh-CN" altLang="en-US" sz="1600">
                  <a:sym typeface="+mn-ea"/>
                </a:rPr>
                <a:t>三角形</a:t>
              </a:r>
              <a:r>
                <a:rPr lang="en-US" altLang="zh-CN" sz="1600">
                  <a:sym typeface="+mn-ea"/>
                </a:rPr>
                <a:t>2</a:t>
              </a:r>
              <a:endParaRPr lang="en-US" altLang="zh-CN" sz="1600">
                <a:sym typeface="+mn-ea"/>
              </a:endParaRPr>
            </a:p>
          </p:txBody>
        </p:sp>
        <p:sp>
          <p:nvSpPr>
            <p:cNvPr id="17" name="椭圆 16"/>
            <p:cNvSpPr/>
            <p:nvPr/>
          </p:nvSpPr>
          <p:spPr>
            <a:xfrm>
              <a:off x="11842" y="8375"/>
              <a:ext cx="1691" cy="1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Autofit/>
            </a:bodyPr>
            <a:p>
              <a:pPr lvl="0" algn="ctr"/>
              <a:r>
                <a:rPr lang="zh-CN" altLang="en-US" sz="1600">
                  <a:sym typeface="+mn-ea"/>
                </a:rPr>
                <a:t>三角形</a:t>
              </a:r>
              <a:r>
                <a:rPr lang="en-US" altLang="zh-CN" sz="1600">
                  <a:sym typeface="+mn-ea"/>
                </a:rPr>
                <a:t>3</a:t>
              </a:r>
              <a:endParaRPr lang="en-US" altLang="zh-CN" sz="1600">
                <a:sym typeface="+mn-ea"/>
              </a:endParaRPr>
            </a:p>
          </p:txBody>
        </p:sp>
        <p:grpSp>
          <p:nvGrpSpPr>
            <p:cNvPr id="18" name="组合 17"/>
            <p:cNvGrpSpPr/>
            <p:nvPr/>
          </p:nvGrpSpPr>
          <p:grpSpPr>
            <a:xfrm>
              <a:off x="7623" y="6114"/>
              <a:ext cx="5910" cy="2261"/>
              <a:chOff x="3786" y="1378"/>
              <a:chExt cx="5910" cy="2261"/>
            </a:xfrm>
          </p:grpSpPr>
          <p:sp>
            <p:nvSpPr>
              <p:cNvPr id="19" name="椭圆 18"/>
              <p:cNvSpPr/>
              <p:nvPr/>
            </p:nvSpPr>
            <p:spPr>
              <a:xfrm>
                <a:off x="5896" y="1378"/>
                <a:ext cx="1691" cy="1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zh-CN" altLang="en-US" sz="1600"/>
                  <a:t>三角类</a:t>
                </a:r>
                <a:endParaRPr lang="zh-CN" altLang="en-US" sz="1600"/>
              </a:p>
              <a:p>
                <a:pPr algn="ctr"/>
                <a:r>
                  <a:rPr lang="en-US" altLang="zh-CN" sz="1600"/>
                  <a:t>———</a:t>
                </a:r>
                <a:endParaRPr lang="en-US" altLang="zh-CN" sz="1600"/>
              </a:p>
              <a:p>
                <a:pPr algn="ctr"/>
                <a:r>
                  <a:rPr lang="zh-CN" altLang="en-US" sz="1600"/>
                  <a:t>方法</a:t>
                </a:r>
                <a:endParaRPr lang="zh-CN" altLang="en-US" sz="1600"/>
              </a:p>
            </p:txBody>
          </p:sp>
          <p:sp>
            <p:nvSpPr>
              <p:cNvPr id="20" name="空心弧 19"/>
              <p:cNvSpPr/>
              <p:nvPr/>
            </p:nvSpPr>
            <p:spPr>
              <a:xfrm>
                <a:off x="3786" y="3245"/>
                <a:ext cx="5911" cy="394"/>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endParaRPr lang="zh-CN" altLang="en-US">
                  <a:solidFill>
                    <a:schemeClr val="tx1"/>
                  </a:solidFill>
                </a:endParaRPr>
              </a:p>
            </p:txBody>
          </p:sp>
        </p:grpSp>
      </p:grpSp>
      <p:cxnSp>
        <p:nvCxnSpPr>
          <p:cNvPr id="22" name="直接箭头连接符 21"/>
          <p:cNvCxnSpPr>
            <a:stCxn id="2" idx="5"/>
            <a:endCxn id="19" idx="1"/>
          </p:cNvCxnSpPr>
          <p:nvPr/>
        </p:nvCxnSpPr>
        <p:spPr>
          <a:xfrm>
            <a:off x="1545590" y="1405890"/>
            <a:ext cx="5192395" cy="130175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561590" y="1055370"/>
            <a:ext cx="5109210" cy="1402715"/>
            <a:chOff x="3082" y="1378"/>
            <a:chExt cx="8046" cy="2209"/>
          </a:xfrm>
        </p:grpSpPr>
        <p:sp>
          <p:nvSpPr>
            <p:cNvPr id="24" name="椭圆 23"/>
            <p:cNvSpPr/>
            <p:nvPr/>
          </p:nvSpPr>
          <p:spPr>
            <a:xfrm>
              <a:off x="5896" y="1378"/>
              <a:ext cx="1691" cy="1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zh-CN" altLang="en-US" sz="1600"/>
                <a:t>父类</a:t>
              </a:r>
              <a:endParaRPr lang="zh-CN" altLang="en-US" sz="1600"/>
            </a:p>
            <a:p>
              <a:pPr algn="ctr"/>
              <a:r>
                <a:rPr lang="en-US" altLang="zh-CN" sz="1600"/>
                <a:t>———</a:t>
              </a:r>
              <a:endParaRPr lang="en-US" altLang="zh-CN" sz="1600"/>
            </a:p>
            <a:p>
              <a:pPr algn="ctr"/>
              <a:r>
                <a:rPr lang="en-US" altLang="zh-CN" sz="1600"/>
                <a:t>...</a:t>
              </a:r>
              <a:endParaRPr lang="en-US" altLang="zh-CN" sz="1600"/>
            </a:p>
          </p:txBody>
        </p:sp>
        <p:sp>
          <p:nvSpPr>
            <p:cNvPr id="25" name="空心弧 24"/>
            <p:cNvSpPr/>
            <p:nvPr/>
          </p:nvSpPr>
          <p:spPr>
            <a:xfrm>
              <a:off x="3082" y="3245"/>
              <a:ext cx="8046" cy="342"/>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cxnSp>
        <p:nvCxnSpPr>
          <p:cNvPr id="26" name="直接箭头连接符 25"/>
          <p:cNvCxnSpPr>
            <a:stCxn id="2" idx="6"/>
            <a:endCxn id="24" idx="2"/>
          </p:cNvCxnSpPr>
          <p:nvPr/>
        </p:nvCxnSpPr>
        <p:spPr>
          <a:xfrm>
            <a:off x="1703070" y="1050925"/>
            <a:ext cx="2645410" cy="507365"/>
          </a:xfrm>
          <a:prstGeom prst="straightConnector1">
            <a:avLst/>
          </a:prstGeom>
          <a:ln w="38100" cmpd="sng">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strips(downRigh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1" nodeType="clickEffect">
                                  <p:stCondLst>
                                    <p:cond delay="0"/>
                                  </p:stCondLst>
                                  <p:childTnLst>
                                    <p:set>
                                      <p:cBhvr>
                                        <p:cTn id="11" dur="1000" fill="hold">
                                          <p:stCondLst>
                                            <p:cond delay="0"/>
                                          </p:stCondLst>
                                        </p:cTn>
                                        <p:tgtEl>
                                          <p:spTgt spid="5"/>
                                        </p:tgtEl>
                                        <p:attrNameLst>
                                          <p:attrName>style.visibility</p:attrName>
                                        </p:attrNameLst>
                                      </p:cBhvr>
                                      <p:to>
                                        <p:strVal val="visible"/>
                                      </p:to>
                                    </p:set>
                                    <p:animEffect transition="in" filter="strips(downRight)">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000" fill="hold">
                                          <p:stCondLst>
                                            <p:cond delay="0"/>
                                          </p:stCondLst>
                                        </p:cTn>
                                        <p:tgtEl>
                                          <p:spTgt spid="3"/>
                                        </p:tgtEl>
                                        <p:attrNameLst>
                                          <p:attrName>style.visibility</p:attrName>
                                        </p:attrNameLst>
                                      </p:cBhvr>
                                      <p:to>
                                        <p:strVal val="visible"/>
                                      </p:to>
                                    </p:set>
                                    <p:animEffect transition="in" filter="strips(downRight)">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000" fill="hold">
                                          <p:stCondLst>
                                            <p:cond delay="0"/>
                                          </p:stCondLst>
                                        </p:cTn>
                                        <p:tgtEl>
                                          <p:spTgt spid="7"/>
                                        </p:tgtEl>
                                        <p:attrNameLst>
                                          <p:attrName>style.visibility</p:attrName>
                                        </p:attrNameLst>
                                      </p:cBhvr>
                                      <p:to>
                                        <p:strVal val="visible"/>
                                      </p:to>
                                    </p:set>
                                    <p:animEffect transition="in" filter="checkerboard(across)">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000" fill="hold">
                                          <p:stCondLst>
                                            <p:cond delay="0"/>
                                          </p:stCondLst>
                                        </p:cTn>
                                        <p:tgtEl>
                                          <p:spTgt spid="12"/>
                                        </p:tgtEl>
                                        <p:attrNameLst>
                                          <p:attrName>style.visibility</p:attrName>
                                        </p:attrNameLst>
                                      </p:cBhvr>
                                      <p:to>
                                        <p:strVal val="visible"/>
                                      </p:to>
                                    </p:set>
                                    <p:animEffect transition="in" filter="strips(downRight)">
                                      <p:cBhvr>
                                        <p:cTn id="27" dur="1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000" fill="hold">
                                          <p:stCondLst>
                                            <p:cond delay="0"/>
                                          </p:stCondLst>
                                        </p:cTn>
                                        <p:tgtEl>
                                          <p:spTgt spid="8"/>
                                        </p:tgtEl>
                                        <p:attrNameLst>
                                          <p:attrName>style.visibility</p:attrName>
                                        </p:attrNameLst>
                                      </p:cBhvr>
                                      <p:to>
                                        <p:strVal val="visible"/>
                                      </p:to>
                                    </p:set>
                                    <p:animEffect transition="in" filter="checkerboard(across)">
                                      <p:cBhvr>
                                        <p:cTn id="32" dur="10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000" fill="hold">
                                          <p:stCondLst>
                                            <p:cond delay="0"/>
                                          </p:stCondLst>
                                        </p:cTn>
                                        <p:tgtEl>
                                          <p:spTgt spid="13"/>
                                        </p:tgtEl>
                                        <p:attrNameLst>
                                          <p:attrName>style.visibility</p:attrName>
                                        </p:attrNameLst>
                                      </p:cBhvr>
                                      <p:to>
                                        <p:strVal val="visible"/>
                                      </p:to>
                                    </p:set>
                                    <p:animEffect transition="in" filter="strips(downRight)">
                                      <p:cBhvr>
                                        <p:cTn id="37" dur="1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1" fill="hold" nodeType="clickEffect">
                                  <p:stCondLst>
                                    <p:cond delay="0"/>
                                  </p:stCondLst>
                                  <p:childTnLst>
                                    <p:animEffect transition="out" filter="wipe(up)">
                                      <p:cBhvr>
                                        <p:cTn id="41" dur="1000"/>
                                        <p:tgtEl>
                                          <p:spTgt spid="3"/>
                                        </p:tgtEl>
                                      </p:cBhvr>
                                    </p:animEffect>
                                    <p:set>
                                      <p:cBhvr>
                                        <p:cTn id="42" dur="1" fill="hold">
                                          <p:stCondLst>
                                            <p:cond delay="998"/>
                                          </p:stCondLst>
                                        </p:cTn>
                                        <p:tgtEl>
                                          <p:spTgt spid="3"/>
                                        </p:tgtEl>
                                        <p:attrNameLst>
                                          <p:attrName>style.visibility</p:attrName>
                                        </p:attrNameLst>
                                      </p:cBhvr>
                                      <p:to>
                                        <p:strVal val="hidden"/>
                                      </p:to>
                                    </p:set>
                                  </p:childTnLst>
                                </p:cTn>
                              </p:par>
                              <p:par>
                                <p:cTn id="43" presetID="22" presetClass="exit" presetSubtype="1" fill="hold" nodeType="withEffect">
                                  <p:stCondLst>
                                    <p:cond delay="0"/>
                                  </p:stCondLst>
                                  <p:childTnLst>
                                    <p:animEffect transition="out" filter="wipe(up)">
                                      <p:cBhvr>
                                        <p:cTn id="44" dur="1000"/>
                                        <p:tgtEl>
                                          <p:spTgt spid="12"/>
                                        </p:tgtEl>
                                      </p:cBhvr>
                                    </p:animEffect>
                                    <p:set>
                                      <p:cBhvr>
                                        <p:cTn id="45" dur="1" fill="hold">
                                          <p:stCondLst>
                                            <p:cond delay="998"/>
                                          </p:stCondLst>
                                        </p:cTn>
                                        <p:tgtEl>
                                          <p:spTgt spid="12"/>
                                        </p:tgtEl>
                                        <p:attrNameLst>
                                          <p:attrName>style.visibility</p:attrName>
                                        </p:attrNameLst>
                                      </p:cBhvr>
                                      <p:to>
                                        <p:strVal val="hidden"/>
                                      </p:to>
                                    </p:set>
                                  </p:childTnLst>
                                </p:cTn>
                              </p:par>
                              <p:par>
                                <p:cTn id="46" presetID="22" presetClass="exit" presetSubtype="1" fill="hold" nodeType="withEffect">
                                  <p:stCondLst>
                                    <p:cond delay="0"/>
                                  </p:stCondLst>
                                  <p:childTnLst>
                                    <p:animEffect transition="out" filter="wipe(up)">
                                      <p:cBhvr>
                                        <p:cTn id="47" dur="1000"/>
                                        <p:tgtEl>
                                          <p:spTgt spid="13"/>
                                        </p:tgtEl>
                                      </p:cBhvr>
                                    </p:animEffect>
                                    <p:set>
                                      <p:cBhvr>
                                        <p:cTn id="48" dur="1" fill="hold">
                                          <p:stCondLst>
                                            <p:cond delay="998"/>
                                          </p:stCondLst>
                                        </p:cTn>
                                        <p:tgtEl>
                                          <p:spTgt spid="1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nodeType="clickEffect">
                                  <p:stCondLst>
                                    <p:cond delay="0"/>
                                  </p:stCondLst>
                                  <p:childTnLst>
                                    <p:set>
                                      <p:cBhvr>
                                        <p:cTn id="52" dur="1000" fill="hold">
                                          <p:stCondLst>
                                            <p:cond delay="0"/>
                                          </p:stCondLst>
                                        </p:cTn>
                                        <p:tgtEl>
                                          <p:spTgt spid="11"/>
                                        </p:tgtEl>
                                        <p:attrNameLst>
                                          <p:attrName>style.visibility</p:attrName>
                                        </p:attrNameLst>
                                      </p:cBhvr>
                                      <p:to>
                                        <p:strVal val="visible"/>
                                      </p:to>
                                    </p:set>
                                    <p:animEffect transition="in" filter="checkerboard(across)">
                                      <p:cBhvr>
                                        <p:cTn id="53" dur="10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grpId="0" nodeType="clickEffect">
                                  <p:stCondLst>
                                    <p:cond delay="0"/>
                                  </p:stCondLst>
                                  <p:childTnLst>
                                    <p:animMotion origin="layout" path="M 0.000000 0.000000 L -0.118125 0.241481 " pathEditMode="relative" ptsTypes="">
                                      <p:cBhvr>
                                        <p:cTn id="57" dur="2000" fill="hold"/>
                                        <p:tgtEl>
                                          <p:spTgt spid="5"/>
                                        </p:tgtEl>
                                        <p:attrNameLst>
                                          <p:attrName>ppt_x</p:attrName>
                                          <p:attrName>ppt_y</p:attrName>
                                        </p:attrNameLst>
                                      </p:cBhvr>
                                    </p:animMotion>
                                  </p:childTnLst>
                                </p:cTn>
                              </p:par>
                              <p:par>
                                <p:cTn id="58" presetID="0" presetClass="path" presetSubtype="0" accel="50000" decel="50000" fill="hold" grpId="1" nodeType="withEffect">
                                  <p:stCondLst>
                                    <p:cond delay="0"/>
                                  </p:stCondLst>
                                  <p:childTnLst>
                                    <p:animMotion origin="layout" path="M 0.000000 0.000000 L -0.118125 0.241481 " pathEditMode="relative" ptsTypes="">
                                      <p:cBhvr>
                                        <p:cTn id="59" dur="2000" fill="hold"/>
                                        <p:tgtEl>
                                          <p:spTgt spid="7"/>
                                        </p:tgtEl>
                                        <p:attrNameLst>
                                          <p:attrName>ppt_x</p:attrName>
                                          <p:attrName>ppt_y</p:attrName>
                                        </p:attrNameLst>
                                      </p:cBhvr>
                                    </p:animMotion>
                                  </p:childTnLst>
                                </p:cTn>
                              </p:par>
                              <p:par>
                                <p:cTn id="60" presetID="0" presetClass="path" presetSubtype="0" accel="50000" decel="50000" fill="hold" grpId="1" nodeType="withEffect">
                                  <p:stCondLst>
                                    <p:cond delay="0"/>
                                  </p:stCondLst>
                                  <p:childTnLst>
                                    <p:animMotion origin="layout" path="M 0.000000 0.000000 L -0.118125 0.241481 " pathEditMode="relative" ptsTypes="">
                                      <p:cBhvr>
                                        <p:cTn id="61" dur="2000" fill="hold"/>
                                        <p:tgtEl>
                                          <p:spTgt spid="8"/>
                                        </p:tgtEl>
                                        <p:attrNameLst>
                                          <p:attrName>ppt_x</p:attrName>
                                          <p:attrName>ppt_y</p:attrName>
                                        </p:attrNameLst>
                                      </p:cBhvr>
                                    </p:animMotion>
                                  </p:childTnLst>
                                </p:cTn>
                              </p:par>
                              <p:par>
                                <p:cTn id="62" presetID="0" presetClass="path" presetSubtype="0" accel="50000" decel="50000" fill="hold" nodeType="withEffect">
                                  <p:stCondLst>
                                    <p:cond delay="0"/>
                                  </p:stCondLst>
                                  <p:childTnLst>
                                    <p:animMotion origin="layout" path="M 0.000000 0.000000 L -0.117778 0.246852 " pathEditMode="relative" rAng="0" ptsTypes="">
                                      <p:cBhvr>
                                        <p:cTn id="63" dur="2000" fill="hold"/>
                                        <p:tgtEl>
                                          <p:spTgt spid="11"/>
                                        </p:tgtEl>
                                        <p:attrNameLst>
                                          <p:attrName>ppt_x</p:attrName>
                                          <p:attrName>ppt_y</p:attrName>
                                        </p:attrNameLst>
                                      </p:cBhvr>
                                      <p:rCtr x="-59" y="121"/>
                                    </p:animMotion>
                                  </p:childTnLst>
                                </p:cTn>
                              </p:par>
                            </p:childTnLst>
                          </p:cTn>
                        </p:par>
                      </p:childTnLst>
                    </p:cTn>
                  </p:par>
                  <p:par>
                    <p:cTn id="64" fill="hold">
                      <p:stCondLst>
                        <p:cond delay="indefinite"/>
                      </p:stCondLst>
                      <p:childTnLst>
                        <p:par>
                          <p:cTn id="65" fill="hold">
                            <p:stCondLst>
                              <p:cond delay="0"/>
                            </p:stCondLst>
                            <p:childTnLst>
                              <p:par>
                                <p:cTn id="66" presetID="18" presetClass="entr" presetSubtype="6" fill="hold" nodeType="clickEffect">
                                  <p:stCondLst>
                                    <p:cond delay="0"/>
                                  </p:stCondLst>
                                  <p:childTnLst>
                                    <p:set>
                                      <p:cBhvr>
                                        <p:cTn id="67" dur="1000" fill="hold">
                                          <p:stCondLst>
                                            <p:cond delay="0"/>
                                          </p:stCondLst>
                                        </p:cTn>
                                        <p:tgtEl>
                                          <p:spTgt spid="14"/>
                                        </p:tgtEl>
                                        <p:attrNameLst>
                                          <p:attrName>style.visibility</p:attrName>
                                        </p:attrNameLst>
                                      </p:cBhvr>
                                      <p:to>
                                        <p:strVal val="visible"/>
                                      </p:to>
                                    </p:set>
                                    <p:animEffect transition="in" filter="strips(downRight)">
                                      <p:cBhvr>
                                        <p:cTn id="68" dur="10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6" fill="hold" nodeType="clickEffect">
                                  <p:stCondLst>
                                    <p:cond delay="0"/>
                                  </p:stCondLst>
                                  <p:childTnLst>
                                    <p:set>
                                      <p:cBhvr>
                                        <p:cTn id="72" dur="1000" fill="hold">
                                          <p:stCondLst>
                                            <p:cond delay="0"/>
                                          </p:stCondLst>
                                        </p:cTn>
                                        <p:tgtEl>
                                          <p:spTgt spid="21"/>
                                        </p:tgtEl>
                                        <p:attrNameLst>
                                          <p:attrName>style.visibility</p:attrName>
                                        </p:attrNameLst>
                                      </p:cBhvr>
                                      <p:to>
                                        <p:strVal val="visible"/>
                                      </p:to>
                                    </p:set>
                                    <p:animEffect transition="in" filter="strips(downRight)">
                                      <p:cBhvr>
                                        <p:cTn id="73" dur="1000"/>
                                        <p:tgtEl>
                                          <p:spTgt spid="21"/>
                                        </p:tgtEl>
                                      </p:cBhvr>
                                    </p:animEffect>
                                  </p:childTnLst>
                                </p:cTn>
                              </p:par>
                            </p:childTnLst>
                          </p:cTn>
                        </p:par>
                      </p:childTnLst>
                    </p:cTn>
                  </p:par>
                  <p:par>
                    <p:cTn id="74" fill="hold">
                      <p:stCondLst>
                        <p:cond delay="indefinite"/>
                      </p:stCondLst>
                      <p:childTnLst>
                        <p:par>
                          <p:cTn id="75" fill="hold">
                            <p:stCondLst>
                              <p:cond delay="0"/>
                            </p:stCondLst>
                            <p:childTnLst>
                              <p:par>
                                <p:cTn id="76" presetID="18" presetClass="entr" presetSubtype="6" fill="hold" nodeType="clickEffect">
                                  <p:stCondLst>
                                    <p:cond delay="0"/>
                                  </p:stCondLst>
                                  <p:childTnLst>
                                    <p:set>
                                      <p:cBhvr>
                                        <p:cTn id="77" dur="1000" fill="hold">
                                          <p:stCondLst>
                                            <p:cond delay="0"/>
                                          </p:stCondLst>
                                        </p:cTn>
                                        <p:tgtEl>
                                          <p:spTgt spid="22"/>
                                        </p:tgtEl>
                                        <p:attrNameLst>
                                          <p:attrName>style.visibility</p:attrName>
                                        </p:attrNameLst>
                                      </p:cBhvr>
                                      <p:to>
                                        <p:strVal val="visible"/>
                                      </p:to>
                                    </p:set>
                                    <p:animEffect transition="in" filter="strips(downRight)">
                                      <p:cBhvr>
                                        <p:cTn id="78" dur="1000"/>
                                        <p:tgtEl>
                                          <p:spTgt spid="22"/>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xit" presetSubtype="1" fill="hold" nodeType="clickEffect">
                                  <p:stCondLst>
                                    <p:cond delay="0"/>
                                  </p:stCondLst>
                                  <p:childTnLst>
                                    <p:animEffect transition="out" filter="wipe(up)">
                                      <p:cBhvr>
                                        <p:cTn id="82" dur="1000"/>
                                        <p:tgtEl>
                                          <p:spTgt spid="22"/>
                                        </p:tgtEl>
                                      </p:cBhvr>
                                    </p:animEffect>
                                    <p:set>
                                      <p:cBhvr>
                                        <p:cTn id="83" dur="1" fill="hold">
                                          <p:stCondLst>
                                            <p:cond delay="998"/>
                                          </p:stCondLst>
                                        </p:cTn>
                                        <p:tgtEl>
                                          <p:spTgt spid="22"/>
                                        </p:tgtEl>
                                        <p:attrNameLst>
                                          <p:attrName>style.visibility</p:attrName>
                                        </p:attrNameLst>
                                      </p:cBhvr>
                                      <p:to>
                                        <p:strVal val="hidden"/>
                                      </p:to>
                                    </p:set>
                                  </p:childTnLst>
                                </p:cTn>
                              </p:par>
                              <p:par>
                                <p:cTn id="84" presetID="22" presetClass="exit" presetSubtype="1" fill="hold" nodeType="withEffect">
                                  <p:stCondLst>
                                    <p:cond delay="0"/>
                                  </p:stCondLst>
                                  <p:childTnLst>
                                    <p:animEffect transition="out" filter="wipe(up)">
                                      <p:cBhvr>
                                        <p:cTn id="85" dur="1000"/>
                                        <p:tgtEl>
                                          <p:spTgt spid="14"/>
                                        </p:tgtEl>
                                      </p:cBhvr>
                                    </p:animEffect>
                                    <p:set>
                                      <p:cBhvr>
                                        <p:cTn id="86" dur="1" fill="hold">
                                          <p:stCondLst>
                                            <p:cond delay="998"/>
                                          </p:stCondLst>
                                        </p:cTn>
                                        <p:tgtEl>
                                          <p:spTgt spid="14"/>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8" presetClass="entr" presetSubtype="6" fill="hold" nodeType="clickEffect">
                                  <p:stCondLst>
                                    <p:cond delay="0"/>
                                  </p:stCondLst>
                                  <p:childTnLst>
                                    <p:set>
                                      <p:cBhvr>
                                        <p:cTn id="90" dur="1000" fill="hold">
                                          <p:stCondLst>
                                            <p:cond delay="0"/>
                                          </p:stCondLst>
                                        </p:cTn>
                                        <p:tgtEl>
                                          <p:spTgt spid="23"/>
                                        </p:tgtEl>
                                        <p:attrNameLst>
                                          <p:attrName>style.visibility</p:attrName>
                                        </p:attrNameLst>
                                      </p:cBhvr>
                                      <p:to>
                                        <p:strVal val="visible"/>
                                      </p:to>
                                    </p:set>
                                    <p:animEffect transition="in" filter="strips(downRight)">
                                      <p:cBhvr>
                                        <p:cTn id="91" dur="1000"/>
                                        <p:tgtEl>
                                          <p:spTgt spid="23"/>
                                        </p:tgtEl>
                                      </p:cBhvr>
                                    </p:animEffect>
                                  </p:childTnLst>
                                </p:cTn>
                              </p:par>
                            </p:childTnLst>
                          </p:cTn>
                        </p:par>
                      </p:childTnLst>
                    </p:cTn>
                  </p:par>
                  <p:par>
                    <p:cTn id="92" fill="hold">
                      <p:stCondLst>
                        <p:cond delay="indefinite"/>
                      </p:stCondLst>
                      <p:childTnLst>
                        <p:par>
                          <p:cTn id="93" fill="hold">
                            <p:stCondLst>
                              <p:cond delay="0"/>
                            </p:stCondLst>
                            <p:childTnLst>
                              <p:par>
                                <p:cTn id="94" presetID="18" presetClass="entr" presetSubtype="6" fill="hold" nodeType="clickEffect">
                                  <p:stCondLst>
                                    <p:cond delay="0"/>
                                  </p:stCondLst>
                                  <p:childTnLst>
                                    <p:set>
                                      <p:cBhvr>
                                        <p:cTn id="95" dur="1000" fill="hold">
                                          <p:stCondLst>
                                            <p:cond delay="0"/>
                                          </p:stCondLst>
                                        </p:cTn>
                                        <p:tgtEl>
                                          <p:spTgt spid="26"/>
                                        </p:tgtEl>
                                        <p:attrNameLst>
                                          <p:attrName>style.visibility</p:attrName>
                                        </p:attrNameLst>
                                      </p:cBhvr>
                                      <p:to>
                                        <p:strVal val="visible"/>
                                      </p:to>
                                    </p:set>
                                    <p:animEffect transition="in" filter="strips(downRight)">
                                      <p:cBhvr>
                                        <p:cTn id="96"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5" grpId="0" animBg="1"/>
      <p:bldP spid="7" grpId="1" animBg="1"/>
      <p:bldP spid="8" grpId="1" animBg="1"/>
      <p:bldP spid="2" grpId="0" animBg="1"/>
      <p:bldP spid="5"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56194" y="2956208"/>
            <a:ext cx="2631440" cy="829945"/>
          </a:xfrm>
          <a:prstGeom prst="rect">
            <a:avLst/>
          </a:prstGeom>
          <a:noFill/>
        </p:spPr>
        <p:txBody>
          <a:bodyPr wrap="none" lIns="91440" tIns="45720" rIns="91440" bIns="45720">
            <a:spAutoFit/>
          </a:bodyPr>
          <a:p>
            <a:pPr algn="ctr"/>
            <a:r>
              <a:rPr lang="zh-CN" altLang="en-US" sz="4800" b="1" cap="none" spc="0" dirty="0" smtClean="0">
                <a:solidFill>
                  <a:schemeClr val="tx1"/>
                </a:solidFill>
                <a:effectLst>
                  <a:outerShdw blurRad="38100" dist="19050" dir="2700000" algn="tl" rotWithShape="0">
                    <a:schemeClr val="dk1">
                      <a:alpha val="40000"/>
                    </a:schemeClr>
                  </a:outerShdw>
                </a:effectLst>
                <a:sym typeface="+mn-ea"/>
              </a:rPr>
              <a:t>谢谢大家</a:t>
            </a:r>
            <a:endParaRPr lang="zh-CN" altLang="en-US" sz="4800" b="1" cap="none" spc="0" dirty="0" smtClean="0">
              <a:solidFill>
                <a:schemeClr val="tx1"/>
              </a:solidFill>
              <a:effectLst>
                <a:outerShdw blurRad="38100" dist="19050" dir="2700000" algn="tl" rotWithShape="0">
                  <a:schemeClr val="dk1">
                    <a:alpha val="40000"/>
                  </a:schemeClr>
                </a:outerShdw>
              </a:effectLst>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501364"/>
            <a:ext cx="4896544" cy="460375"/>
          </a:xfrm>
          <a:prstGeom prst="rect">
            <a:avLst/>
          </a:prstGeom>
          <a:noFill/>
        </p:spPr>
        <p:txBody>
          <a:bodyPr wrap="square" rtlCol="0">
            <a:spAutoFit/>
          </a:bodyPr>
          <a:lstStyle/>
          <a:p>
            <a:r>
              <a:rPr lang="zh-CN" altLang="en-US" sz="2400" b="1" dirty="0" smtClean="0"/>
              <a:t>‘对象’本就意味着封装</a:t>
            </a:r>
            <a:endParaRPr lang="zh-CN" altLang="en-US" sz="2400" b="1" dirty="0"/>
          </a:p>
        </p:txBody>
      </p:sp>
      <p:sp>
        <p:nvSpPr>
          <p:cNvPr id="3" name="TextBox 2"/>
          <p:cNvSpPr txBox="1"/>
          <p:nvPr/>
        </p:nvSpPr>
        <p:spPr>
          <a:xfrm>
            <a:off x="516313" y="1196752"/>
            <a:ext cx="8291878" cy="4799965"/>
          </a:xfrm>
          <a:prstGeom prst="rect">
            <a:avLst/>
          </a:prstGeom>
          <a:noFill/>
        </p:spPr>
        <p:txBody>
          <a:bodyPr wrap="square" rtlCol="0">
            <a:spAutoFit/>
          </a:bodyPr>
          <a:lstStyle/>
          <a:p>
            <a:r>
              <a:rPr lang="zh-CN" altLang="en-US" dirty="0" smtClean="0"/>
              <a:t>对象是</a:t>
            </a:r>
            <a:r>
              <a:rPr lang="zh-CN" altLang="en-US" dirty="0"/>
              <a:t>根据需求</a:t>
            </a:r>
            <a:r>
              <a:rPr lang="zh-CN" altLang="en-US" dirty="0" smtClean="0"/>
              <a:t>被</a:t>
            </a:r>
            <a:r>
              <a:rPr lang="zh-CN" altLang="en-US" b="1" dirty="0" smtClean="0"/>
              <a:t>视为一个整体</a:t>
            </a:r>
            <a:r>
              <a:rPr lang="zh-CN" altLang="en-US" dirty="0" smtClean="0"/>
              <a:t>，在使用的过程中</a:t>
            </a:r>
            <a:r>
              <a:rPr lang="zh-CN" altLang="en-US" b="1" dirty="0" smtClean="0"/>
              <a:t>不再做分割</a:t>
            </a:r>
            <a:r>
              <a:rPr lang="zh-CN" altLang="en-US" dirty="0" smtClean="0"/>
              <a:t>（封装）的东西。</a:t>
            </a:r>
            <a:endParaRPr lang="en-US" altLang="zh-CN" dirty="0" smtClean="0"/>
          </a:p>
          <a:p>
            <a:r>
              <a:rPr lang="zh-CN" altLang="en-US" dirty="0" smtClean="0"/>
              <a:t>当我们说：经济学研究的‘对象’是人。这意味着</a:t>
            </a:r>
            <a:r>
              <a:rPr lang="zh-CN" altLang="en-US" dirty="0"/>
              <a:t>两</a:t>
            </a:r>
            <a:r>
              <a:rPr lang="zh-CN" altLang="en-US" dirty="0" smtClean="0"/>
              <a:t>件事：</a:t>
            </a:r>
            <a:endParaRPr lang="en-US" altLang="zh-CN" dirty="0" smtClean="0"/>
          </a:p>
          <a:p>
            <a:r>
              <a:rPr lang="zh-CN" altLang="en-US" dirty="0" smtClean="0"/>
              <a:t>其一：经济学研究的是人与人之间的互动，而不必关心某个具体个人的情况。</a:t>
            </a:r>
            <a:endParaRPr lang="en-US" altLang="zh-CN" dirty="0" smtClean="0"/>
          </a:p>
          <a:p>
            <a:r>
              <a:rPr lang="zh-CN" altLang="en-US" dirty="0" smtClean="0"/>
              <a:t>其二：经济学家</a:t>
            </a:r>
            <a:r>
              <a:rPr lang="zh-CN" altLang="en-US" dirty="0" smtClean="0">
                <a:sym typeface="+mn-ea"/>
              </a:rPr>
              <a:t>只需要关心人作为一个整体，对外部信息的反应。而</a:t>
            </a:r>
            <a:r>
              <a:rPr lang="zh-CN" altLang="en-US" dirty="0" smtClean="0"/>
              <a:t>不必对人体内部的细胞的运作了如指掌。</a:t>
            </a:r>
            <a:endParaRPr lang="zh-CN" altLang="en-US" dirty="0" smtClean="0"/>
          </a:p>
          <a:p>
            <a:endParaRPr lang="en-US" altLang="zh-CN" dirty="0" smtClean="0"/>
          </a:p>
          <a:p>
            <a:r>
              <a:rPr lang="zh-CN" altLang="en-US" dirty="0" smtClean="0"/>
              <a:t>同样的，如果我们说生物学研究‘对象’是细胞，化学研究的‘对象’是分子。这其实是在说：生物学家不必了解分子之间是如何反应的，化学家也不必研究原子核内部的物理现象。他们同样只需要从自己研究的对象中抽象出特点，研究它们如何对外部刺激产生反应，既不必去深究这种反应背后的深层次原理，也不必完全的把握每一个具体个体的情况</a:t>
            </a:r>
            <a:endParaRPr lang="en-US" altLang="zh-CN" dirty="0" smtClean="0"/>
          </a:p>
          <a:p>
            <a:endParaRPr lang="en-US" altLang="zh-CN" dirty="0" smtClean="0"/>
          </a:p>
          <a:p>
            <a:r>
              <a:rPr lang="zh-CN" altLang="en-US" dirty="0" smtClean="0"/>
              <a:t>想象这样一个情景，经济学家老李多年潜心研究，成功破解了人的大脑产生各种需求的内在原理，我猜他的研究结果应该不会对现有的经济学体系产生任何实质性的影响，因为早在弄清楚整个过程之前，其他的经济学家们已经把这些需求作为‘人’的特征研究的很透彻了。</a:t>
            </a:r>
            <a:endParaRPr lang="en-US" altLang="zh-CN" dirty="0" smtClean="0"/>
          </a:p>
          <a:p>
            <a:r>
              <a:rPr lang="zh-CN" altLang="en-US" dirty="0" smtClean="0"/>
              <a:t>就算老王的研究值得一份荣誉，大概也会被划分成某个其他领域的成果。</a:t>
            </a: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364168" y="3004830"/>
          <a:ext cx="8620130" cy="1571625"/>
        </p:xfrm>
        <a:graphic>
          <a:graphicData uri="http://schemas.openxmlformats.org/drawingml/2006/table">
            <a:tbl>
              <a:tblPr>
                <a:tableStyleId>{69CF1AB2-1976-4502-BF36-3FF5EA218861}</a:tableStyleId>
              </a:tblPr>
              <a:tblGrid>
                <a:gridCol w="1131298"/>
                <a:gridCol w="935990"/>
                <a:gridCol w="3888546"/>
                <a:gridCol w="2664296"/>
              </a:tblGrid>
              <a:tr h="288032">
                <a:tc>
                  <a:txBody>
                    <a:bodyPr/>
                    <a:lstStyle/>
                    <a:p>
                      <a:pPr algn="ctr" fontAlgn="ctr"/>
                      <a:r>
                        <a:rPr lang="zh-CN" altLang="en-US" sz="2000" u="none" strike="noStrike" dirty="0">
                          <a:effectLst/>
                        </a:rPr>
                        <a:t>名称</a:t>
                      </a:r>
                      <a:endParaRPr lang="zh-CN" altLang="en-US" sz="2000" b="0" i="0" u="none" strike="noStrike" dirty="0">
                        <a:solidFill>
                          <a:srgbClr val="000000"/>
                        </a:solidFill>
                        <a:effectLst/>
                        <a:latin typeface="宋体" panose="02010600030101010101" pitchFamily="2" charset="-122"/>
                      </a:endParaRPr>
                    </a:p>
                  </a:txBody>
                  <a:tcPr marL="9525" marR="9525" marT="9525" marB="0" anchor="ctr"/>
                </a:tc>
                <a:tc>
                  <a:txBody>
                    <a:bodyPr/>
                    <a:lstStyle/>
                    <a:p>
                      <a:pPr algn="ctr" fontAlgn="ctr"/>
                      <a:r>
                        <a:rPr lang="zh-CN" altLang="en-US" sz="2000" u="none" strike="noStrike" dirty="0" smtClean="0">
                          <a:effectLst/>
                        </a:rPr>
                        <a:t>对象</a:t>
                      </a:r>
                      <a:endParaRPr lang="zh-CN" altLang="en-US" sz="2000" b="0" i="0" u="none" strike="noStrike" dirty="0">
                        <a:solidFill>
                          <a:srgbClr val="000000"/>
                        </a:solidFill>
                        <a:effectLst/>
                        <a:latin typeface="宋体" panose="02010600030101010101" pitchFamily="2" charset="-122"/>
                      </a:endParaRPr>
                    </a:p>
                  </a:txBody>
                  <a:tcPr marL="9525" marR="9525" marT="9525" marB="0" anchor="ctr"/>
                </a:tc>
                <a:tc>
                  <a:txBody>
                    <a:bodyPr/>
                    <a:lstStyle/>
                    <a:p>
                      <a:pPr algn="ctr" fontAlgn="ctr"/>
                      <a:r>
                        <a:rPr lang="zh-CN" altLang="en-US" sz="2000" u="none" strike="noStrike" dirty="0" smtClean="0">
                          <a:effectLst/>
                        </a:rPr>
                        <a:t>需要关心</a:t>
                      </a:r>
                      <a:r>
                        <a:rPr lang="zh-CN" altLang="en-US" sz="2000" u="none" strike="noStrike" dirty="0">
                          <a:effectLst/>
                        </a:rPr>
                        <a:t>的</a:t>
                      </a:r>
                      <a:endParaRPr lang="zh-CN" altLang="en-US" sz="2000" b="0" i="0" u="none" strike="noStrike" dirty="0">
                        <a:solidFill>
                          <a:srgbClr val="000000"/>
                        </a:solidFill>
                        <a:effectLst/>
                        <a:latin typeface="宋体" panose="02010600030101010101" pitchFamily="2" charset="-122"/>
                      </a:endParaRPr>
                    </a:p>
                  </a:txBody>
                  <a:tcPr marL="9525" marR="9525" marT="9525" marB="0" anchor="ctr"/>
                </a:tc>
                <a:tc>
                  <a:txBody>
                    <a:bodyPr/>
                    <a:lstStyle/>
                    <a:p>
                      <a:pPr algn="ctr" fontAlgn="ctr"/>
                      <a:r>
                        <a:rPr lang="zh-CN" altLang="en-US" sz="2000" u="none" strike="noStrike" dirty="0">
                          <a:effectLst/>
                        </a:rPr>
                        <a:t>不必关心的</a:t>
                      </a:r>
                      <a:endParaRPr lang="zh-CN" altLang="en-US" sz="2000" b="0" i="0" u="none" strike="noStrike" dirty="0">
                        <a:solidFill>
                          <a:srgbClr val="000000"/>
                        </a:solidFill>
                        <a:effectLst/>
                        <a:latin typeface="宋体" panose="02010600030101010101" pitchFamily="2" charset="-122"/>
                      </a:endParaRPr>
                    </a:p>
                  </a:txBody>
                  <a:tcPr marL="9525" marR="9525" marT="9525" marB="0" anchor="ctr"/>
                </a:tc>
              </a:tr>
              <a:tr h="171450">
                <a:tc>
                  <a:txBody>
                    <a:bodyPr/>
                    <a:lstStyle/>
                    <a:p>
                      <a:pPr algn="ctr" fontAlgn="ctr"/>
                      <a:r>
                        <a:rPr lang="zh-CN" altLang="en-US" sz="2000" u="none" strike="noStrike" dirty="0">
                          <a:effectLst/>
                        </a:rPr>
                        <a:t>经济学</a:t>
                      </a:r>
                      <a:endParaRPr lang="zh-CN" altLang="en-US" sz="2000" b="0" i="0" u="none" strike="noStrike" dirty="0">
                        <a:solidFill>
                          <a:srgbClr val="000000"/>
                        </a:solidFill>
                        <a:effectLst/>
                        <a:latin typeface="宋体" panose="02010600030101010101" pitchFamily="2" charset="-122"/>
                      </a:endParaRPr>
                    </a:p>
                  </a:txBody>
                  <a:tcPr marL="9525" marR="9525" marT="9525" marB="0" anchor="ctr"/>
                </a:tc>
                <a:tc>
                  <a:txBody>
                    <a:bodyPr/>
                    <a:lstStyle/>
                    <a:p>
                      <a:pPr algn="ctr" fontAlgn="ctr"/>
                      <a:r>
                        <a:rPr lang="zh-CN" altLang="en-US" sz="2000" u="none" strike="noStrike" dirty="0">
                          <a:effectLst/>
                        </a:rPr>
                        <a:t>人</a:t>
                      </a:r>
                      <a:endParaRPr lang="zh-CN" altLang="en-US" sz="2000" b="0" i="0" u="none" strike="noStrike" dirty="0">
                        <a:solidFill>
                          <a:srgbClr val="000000"/>
                        </a:solidFill>
                        <a:effectLst/>
                        <a:latin typeface="宋体" panose="02010600030101010101" pitchFamily="2" charset="-122"/>
                      </a:endParaRPr>
                    </a:p>
                  </a:txBody>
                  <a:tcPr marL="9525" marR="9525" marT="9525" marB="0" anchor="ctr"/>
                </a:tc>
                <a:tc>
                  <a:txBody>
                    <a:bodyPr/>
                    <a:lstStyle/>
                    <a:p>
                      <a:pPr algn="ctr" fontAlgn="ctr"/>
                      <a:r>
                        <a:rPr lang="zh-CN" altLang="en-US" sz="2000" u="none" strike="noStrike" dirty="0">
                          <a:effectLst/>
                        </a:rPr>
                        <a:t>人和人的群体对外界信息的反应</a:t>
                      </a:r>
                      <a:endParaRPr lang="zh-CN" altLang="en-US" sz="2000" b="0" i="0" u="none" strike="noStrike" dirty="0">
                        <a:solidFill>
                          <a:srgbClr val="000000"/>
                        </a:solidFill>
                        <a:effectLst/>
                        <a:latin typeface="宋体" panose="02010600030101010101" pitchFamily="2" charset="-122"/>
                      </a:endParaRPr>
                    </a:p>
                  </a:txBody>
                  <a:tcPr marL="9525" marR="9525" marT="9525" marB="0" anchor="ctr"/>
                </a:tc>
                <a:tc>
                  <a:txBody>
                    <a:bodyPr/>
                    <a:lstStyle/>
                    <a:p>
                      <a:pPr algn="ctr" fontAlgn="ctr"/>
                      <a:r>
                        <a:rPr lang="zh-CN" altLang="en-US" sz="2000" u="none" strike="noStrike" dirty="0">
                          <a:effectLst/>
                        </a:rPr>
                        <a:t>人体中的细胞如何运作</a:t>
                      </a:r>
                      <a:endParaRPr lang="zh-CN" altLang="en-US" sz="2000" b="0" i="0" u="none" strike="noStrike" dirty="0">
                        <a:solidFill>
                          <a:srgbClr val="000000"/>
                        </a:solidFill>
                        <a:effectLst/>
                        <a:latin typeface="宋体" panose="02010600030101010101" pitchFamily="2" charset="-122"/>
                      </a:endParaRPr>
                    </a:p>
                  </a:txBody>
                  <a:tcPr marL="9525" marR="9525" marT="9525" marB="0" anchor="ctr"/>
                </a:tc>
              </a:tr>
              <a:tr h="171450">
                <a:tc>
                  <a:txBody>
                    <a:bodyPr/>
                    <a:lstStyle/>
                    <a:p>
                      <a:pPr algn="ctr" fontAlgn="ctr"/>
                      <a:r>
                        <a:rPr lang="zh-CN" altLang="en-US" sz="2000" u="none" strike="noStrike" dirty="0">
                          <a:effectLst/>
                        </a:rPr>
                        <a:t>生物学</a:t>
                      </a:r>
                      <a:endParaRPr lang="zh-CN" altLang="en-US" sz="2000" b="0" i="0" u="none" strike="noStrike" dirty="0">
                        <a:solidFill>
                          <a:srgbClr val="000000"/>
                        </a:solidFill>
                        <a:effectLst/>
                        <a:latin typeface="宋体" panose="02010600030101010101" pitchFamily="2" charset="-122"/>
                      </a:endParaRPr>
                    </a:p>
                  </a:txBody>
                  <a:tcPr marL="9525" marR="9525" marT="9525" marB="0" anchor="ctr"/>
                </a:tc>
                <a:tc>
                  <a:txBody>
                    <a:bodyPr/>
                    <a:lstStyle/>
                    <a:p>
                      <a:pPr algn="ctr" fontAlgn="ctr"/>
                      <a:r>
                        <a:rPr lang="zh-CN" altLang="en-US" sz="2000" u="none" strike="noStrike" dirty="0">
                          <a:effectLst/>
                        </a:rPr>
                        <a:t>细胞</a:t>
                      </a:r>
                      <a:endParaRPr lang="zh-CN" altLang="en-US" sz="2000" b="0" i="0" u="none" strike="noStrike" dirty="0">
                        <a:solidFill>
                          <a:srgbClr val="000000"/>
                        </a:solidFill>
                        <a:effectLst/>
                        <a:latin typeface="宋体" panose="02010600030101010101" pitchFamily="2" charset="-122"/>
                      </a:endParaRPr>
                    </a:p>
                  </a:txBody>
                  <a:tcPr marL="9525" marR="9525" marT="9525" marB="0" anchor="ctr"/>
                </a:tc>
                <a:tc>
                  <a:txBody>
                    <a:bodyPr/>
                    <a:lstStyle/>
                    <a:p>
                      <a:pPr algn="ctr" fontAlgn="ctr"/>
                      <a:r>
                        <a:rPr lang="zh-CN" altLang="en-US" sz="2000" u="none" strike="noStrike" dirty="0">
                          <a:effectLst/>
                        </a:rPr>
                        <a:t>细胞和器官对外界刺激的反馈</a:t>
                      </a:r>
                      <a:endParaRPr lang="zh-CN" altLang="en-US" sz="2000" b="0" i="0" u="none" strike="noStrike" dirty="0">
                        <a:solidFill>
                          <a:srgbClr val="000000"/>
                        </a:solidFill>
                        <a:effectLst/>
                        <a:latin typeface="宋体" panose="02010600030101010101" pitchFamily="2" charset="-122"/>
                      </a:endParaRPr>
                    </a:p>
                  </a:txBody>
                  <a:tcPr marL="9525" marR="9525" marT="9525" marB="0" anchor="ctr"/>
                </a:tc>
                <a:tc>
                  <a:txBody>
                    <a:bodyPr/>
                    <a:lstStyle/>
                    <a:p>
                      <a:pPr algn="ctr" fontAlgn="ctr"/>
                      <a:r>
                        <a:rPr lang="zh-CN" altLang="en-US" sz="2000" u="none" strike="noStrike">
                          <a:effectLst/>
                        </a:rPr>
                        <a:t>分子如何体现特性</a:t>
                      </a:r>
                      <a:endParaRPr lang="zh-CN" altLang="en-US" sz="2000" b="0" i="0" u="none" strike="noStrike">
                        <a:solidFill>
                          <a:srgbClr val="000000"/>
                        </a:solidFill>
                        <a:effectLst/>
                        <a:latin typeface="宋体" panose="02010600030101010101" pitchFamily="2" charset="-122"/>
                      </a:endParaRPr>
                    </a:p>
                  </a:txBody>
                  <a:tcPr marL="9525" marR="9525" marT="9525" marB="0" anchor="ctr"/>
                </a:tc>
              </a:tr>
              <a:tr h="0">
                <a:tc>
                  <a:txBody>
                    <a:bodyPr/>
                    <a:lstStyle/>
                    <a:p>
                      <a:pPr algn="ctr" fontAlgn="ctr"/>
                      <a:r>
                        <a:rPr lang="zh-CN" altLang="en-US" sz="2000" u="none" strike="noStrike">
                          <a:effectLst/>
                        </a:rPr>
                        <a:t>化学</a:t>
                      </a:r>
                      <a:endParaRPr lang="zh-CN" altLang="en-US" sz="2000" b="0" i="0" u="none" strike="noStrike">
                        <a:solidFill>
                          <a:srgbClr val="000000"/>
                        </a:solidFill>
                        <a:effectLst/>
                        <a:latin typeface="宋体" panose="02010600030101010101" pitchFamily="2" charset="-122"/>
                      </a:endParaRPr>
                    </a:p>
                  </a:txBody>
                  <a:tcPr marL="9525" marR="9525" marT="9525" marB="0" anchor="ctr"/>
                </a:tc>
                <a:tc>
                  <a:txBody>
                    <a:bodyPr/>
                    <a:lstStyle/>
                    <a:p>
                      <a:pPr algn="ctr" fontAlgn="ctr"/>
                      <a:r>
                        <a:rPr lang="zh-CN" altLang="en-US" sz="2000" u="none" strike="noStrike" dirty="0">
                          <a:effectLst/>
                        </a:rPr>
                        <a:t>分子</a:t>
                      </a:r>
                      <a:endParaRPr lang="zh-CN" altLang="en-US" sz="2000" b="0" i="0" u="none" strike="noStrike" dirty="0">
                        <a:solidFill>
                          <a:srgbClr val="000000"/>
                        </a:solidFill>
                        <a:effectLst/>
                        <a:latin typeface="宋体" panose="02010600030101010101" pitchFamily="2" charset="-122"/>
                      </a:endParaRPr>
                    </a:p>
                  </a:txBody>
                  <a:tcPr marL="9525" marR="9525" marT="9525" marB="0" anchor="ctr"/>
                </a:tc>
                <a:tc>
                  <a:txBody>
                    <a:bodyPr/>
                    <a:lstStyle/>
                    <a:p>
                      <a:pPr algn="ctr" fontAlgn="ctr"/>
                      <a:r>
                        <a:rPr lang="zh-CN" altLang="en-US" sz="2000" u="none" strike="noStrike" dirty="0" smtClean="0">
                          <a:effectLst/>
                        </a:rPr>
                        <a:t>分子之间</a:t>
                      </a:r>
                      <a:r>
                        <a:rPr lang="zh-CN" altLang="en-US" sz="2000" u="none" strike="noStrike" dirty="0">
                          <a:effectLst/>
                        </a:rPr>
                        <a:t>的反应</a:t>
                      </a:r>
                      <a:endParaRPr lang="zh-CN" altLang="en-US" sz="2000" b="0" i="0" u="none" strike="noStrike" dirty="0">
                        <a:solidFill>
                          <a:srgbClr val="000000"/>
                        </a:solidFill>
                        <a:effectLst/>
                        <a:latin typeface="宋体" panose="02010600030101010101" pitchFamily="2" charset="-122"/>
                      </a:endParaRPr>
                    </a:p>
                  </a:txBody>
                  <a:tcPr marL="9525" marR="9525" marT="9525" marB="0" anchor="ctr"/>
                </a:tc>
                <a:tc>
                  <a:txBody>
                    <a:bodyPr/>
                    <a:lstStyle/>
                    <a:p>
                      <a:pPr algn="ctr" fontAlgn="ctr"/>
                      <a:r>
                        <a:rPr lang="zh-CN" altLang="en-US" sz="2000" u="none" strike="noStrike" dirty="0">
                          <a:effectLst/>
                        </a:rPr>
                        <a:t>原子及其内部结构</a:t>
                      </a:r>
                      <a:endParaRPr lang="zh-CN" altLang="en-US" sz="2000" b="0" i="0" u="none" strike="noStrike" dirty="0">
                        <a:solidFill>
                          <a:srgbClr val="000000"/>
                        </a:solidFill>
                        <a:effectLst/>
                        <a:latin typeface="宋体" panose="02010600030101010101" pitchFamily="2" charset="-122"/>
                      </a:endParaRPr>
                    </a:p>
                  </a:txBody>
                  <a:tcPr marL="9525" marR="9525" marT="9525" marB="0" anchor="ctr"/>
                </a:tc>
              </a:tr>
              <a:tr h="171450">
                <a:tc>
                  <a:txBody>
                    <a:bodyPr/>
                    <a:lstStyle/>
                    <a:p>
                      <a:pPr algn="ctr" fontAlgn="ctr"/>
                      <a:r>
                        <a:rPr lang="zh-CN" altLang="en-US" sz="2000" u="none" strike="noStrike" dirty="0" smtClean="0">
                          <a:effectLst/>
                        </a:rPr>
                        <a:t>面向对象</a:t>
                      </a:r>
                      <a:endParaRPr lang="zh-CN" altLang="en-US" sz="2000" b="0" i="0" u="none" strike="noStrike" dirty="0">
                        <a:solidFill>
                          <a:srgbClr val="000000"/>
                        </a:solidFill>
                        <a:effectLst/>
                        <a:latin typeface="宋体" panose="02010600030101010101" pitchFamily="2" charset="-122"/>
                      </a:endParaRPr>
                    </a:p>
                  </a:txBody>
                  <a:tcPr marL="9525" marR="9525" marT="9525" marB="0" anchor="ctr"/>
                </a:tc>
                <a:tc>
                  <a:txBody>
                    <a:bodyPr/>
                    <a:lstStyle/>
                    <a:p>
                      <a:pPr algn="ctr" fontAlgn="ctr"/>
                      <a:r>
                        <a:rPr lang="zh-CN" altLang="en-US" sz="2000" b="0" i="0" u="none" strike="noStrike" dirty="0" smtClean="0">
                          <a:solidFill>
                            <a:srgbClr val="000000"/>
                          </a:solidFill>
                          <a:effectLst/>
                          <a:latin typeface="宋体" panose="02010600030101010101" pitchFamily="2" charset="-122"/>
                        </a:rPr>
                        <a:t>某功能</a:t>
                      </a:r>
                      <a:endParaRPr lang="zh-CN" altLang="en-US" sz="2000" b="0" i="0" u="none" strike="noStrike" dirty="0">
                        <a:solidFill>
                          <a:srgbClr val="000000"/>
                        </a:solidFill>
                        <a:effectLst/>
                        <a:latin typeface="宋体" panose="02010600030101010101" pitchFamily="2" charset="-122"/>
                      </a:endParaRPr>
                    </a:p>
                  </a:txBody>
                  <a:tcPr marL="9525" marR="9525" marT="9525" marB="0" anchor="ctr"/>
                </a:tc>
                <a:tc>
                  <a:txBody>
                    <a:bodyPr/>
                    <a:lstStyle/>
                    <a:p>
                      <a:pPr algn="ctr" fontAlgn="ctr"/>
                      <a:r>
                        <a:rPr lang="zh-CN" altLang="en-US" sz="2000" u="none" strike="noStrike" dirty="0" smtClean="0">
                          <a:effectLst/>
                        </a:rPr>
                        <a:t>功能的用法（输出和输入）</a:t>
                      </a:r>
                      <a:endParaRPr lang="zh-CN" altLang="en-US" sz="2000" b="0" i="0" u="none" strike="noStrike" dirty="0">
                        <a:solidFill>
                          <a:srgbClr val="000000"/>
                        </a:solidFill>
                        <a:effectLst/>
                        <a:latin typeface="宋体" panose="02010600030101010101" pitchFamily="2" charset="-122"/>
                      </a:endParaRPr>
                    </a:p>
                  </a:txBody>
                  <a:tcPr marL="9525" marR="9525" marT="9525" marB="0" anchor="ctr"/>
                </a:tc>
                <a:tc>
                  <a:txBody>
                    <a:bodyPr/>
                    <a:lstStyle/>
                    <a:p>
                      <a:pPr algn="ctr" fontAlgn="ctr"/>
                      <a:r>
                        <a:rPr lang="zh-CN" altLang="en-US" sz="2000" u="none" strike="noStrike" dirty="0" smtClean="0">
                          <a:effectLst/>
                        </a:rPr>
                        <a:t>功能实现的原理</a:t>
                      </a:r>
                      <a:endParaRPr lang="zh-CN" altLang="en-US" sz="2000" b="0" i="0" u="none" strike="noStrike" dirty="0">
                        <a:solidFill>
                          <a:srgbClr val="000000"/>
                        </a:solidFill>
                        <a:effectLst/>
                        <a:latin typeface="宋体" panose="02010600030101010101" pitchFamily="2" charset="-122"/>
                      </a:endParaRPr>
                    </a:p>
                  </a:txBody>
                  <a:tcPr marL="9525" marR="9525" marT="9525" marB="0" anchor="ctr"/>
                </a:tc>
              </a:tr>
            </a:tbl>
          </a:graphicData>
        </a:graphic>
      </p:graphicFrame>
      <p:sp>
        <p:nvSpPr>
          <p:cNvPr id="3" name="TextBox 2"/>
          <p:cNvSpPr txBox="1"/>
          <p:nvPr/>
        </p:nvSpPr>
        <p:spPr>
          <a:xfrm>
            <a:off x="528594" y="1251824"/>
            <a:ext cx="8291878" cy="1753235"/>
          </a:xfrm>
          <a:prstGeom prst="rect">
            <a:avLst/>
          </a:prstGeom>
          <a:noFill/>
        </p:spPr>
        <p:txBody>
          <a:bodyPr wrap="square" rtlCol="0">
            <a:spAutoFit/>
          </a:bodyPr>
          <a:lstStyle/>
          <a:p>
            <a:r>
              <a:rPr lang="zh-CN" altLang="en-US" dirty="0" smtClean="0"/>
              <a:t>同样的，在编程中使用面向对象的思想，也需要暂时跳过程序实现某个功能的原理和细节，转而专注的思考如何利用功能本身完成我们的目标。</a:t>
            </a:r>
            <a:endParaRPr lang="en-US" altLang="zh-CN" dirty="0" smtClean="0"/>
          </a:p>
          <a:p>
            <a:r>
              <a:rPr lang="zh-CN" altLang="en-US" dirty="0" smtClean="0"/>
              <a:t>而那些能帮助我们实现功能的东西（不管他是一段代码，还是一整个</a:t>
            </a:r>
            <a:r>
              <a:rPr lang="en-US" altLang="zh-CN" dirty="0" smtClean="0"/>
              <a:t>print</a:t>
            </a:r>
            <a:r>
              <a:rPr lang="zh-CN" altLang="en-US" dirty="0" smtClean="0"/>
              <a:t>），被称为类。在我看来，面向对象的本质就是‘整体’的思想。</a:t>
            </a:r>
            <a:endParaRPr lang="zh-CN" altLang="en-US" dirty="0" smtClean="0"/>
          </a:p>
          <a:p>
            <a:r>
              <a:rPr lang="zh-CN" altLang="en-US" dirty="0" smtClean="0"/>
              <a:t>如果让我选择一个操作来代表面向对象的精髓，我会选择</a:t>
            </a:r>
            <a:r>
              <a:rPr lang="en-US" altLang="zh-CN" dirty="0" smtClean="0"/>
              <a:t>ctrl+alt+M</a:t>
            </a:r>
            <a:r>
              <a:rPr lang="zh-CN" altLang="en-US" dirty="0" smtClean="0"/>
              <a:t>。我认为它完美的体现了封装的内涵。</a:t>
            </a:r>
            <a:endParaRPr lang="zh-CN" altLang="en-US" dirty="0" smtClean="0"/>
          </a:p>
        </p:txBody>
      </p:sp>
      <p:sp>
        <p:nvSpPr>
          <p:cNvPr id="4" name="TextBox 3"/>
          <p:cNvSpPr txBox="1"/>
          <p:nvPr/>
        </p:nvSpPr>
        <p:spPr>
          <a:xfrm>
            <a:off x="467544" y="501364"/>
            <a:ext cx="4896544" cy="461665"/>
          </a:xfrm>
          <a:prstGeom prst="rect">
            <a:avLst/>
          </a:prstGeom>
          <a:noFill/>
        </p:spPr>
        <p:txBody>
          <a:bodyPr wrap="square" rtlCol="0">
            <a:spAutoFit/>
          </a:bodyPr>
          <a:lstStyle/>
          <a:p>
            <a:r>
              <a:rPr lang="zh-CN" altLang="en-US" sz="2400" b="1" dirty="0" smtClean="0"/>
              <a:t>编程中的面向对象</a:t>
            </a:r>
            <a:endParaRPr lang="zh-CN" altLang="en-US" sz="2400" b="1" dirty="0"/>
          </a:p>
        </p:txBody>
      </p:sp>
      <p:sp>
        <p:nvSpPr>
          <p:cNvPr id="6" name="TextBox 5"/>
          <p:cNvSpPr txBox="1"/>
          <p:nvPr/>
        </p:nvSpPr>
        <p:spPr>
          <a:xfrm>
            <a:off x="527959" y="4677857"/>
            <a:ext cx="8291878" cy="1476375"/>
          </a:xfrm>
          <a:prstGeom prst="rect">
            <a:avLst/>
          </a:prstGeom>
          <a:noFill/>
        </p:spPr>
        <p:txBody>
          <a:bodyPr wrap="square" rtlCol="0">
            <a:spAutoFit/>
          </a:bodyPr>
          <a:lstStyle/>
          <a:p>
            <a:r>
              <a:rPr lang="zh-CN" altLang="en-US" dirty="0" smtClean="0"/>
              <a:t>另外，就和前面学科划分的例子一样，你要解决的问题越是巨大，你选取的一个对象在尺度上也应该相应的更加宽泛一些。如果你研究的是一个游戏中的技能系统，把某个技能的效果作为一个对象是合适的，但如果你面对的是一个大型游戏中纷繁复杂的几十种不同玩法，那么将整个技能系统当成一个大一些的对象可能就是更好的选择。</a:t>
            </a:r>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78815" y="717550"/>
            <a:ext cx="2618105" cy="368300"/>
          </a:xfrm>
          <a:prstGeom prst="rect">
            <a:avLst/>
          </a:prstGeom>
          <a:noFill/>
        </p:spPr>
        <p:txBody>
          <a:bodyPr wrap="square" rtlCol="0">
            <a:spAutoFit/>
          </a:bodyPr>
          <a:p>
            <a:r>
              <a:rPr lang="zh-CN" altLang="en-US"/>
              <a:t>用面向程序的方式</a:t>
            </a:r>
            <a:r>
              <a:rPr lang="zh-CN" altLang="en-US">
                <a:sym typeface="+mn-ea"/>
              </a:rPr>
              <a:t>画画</a:t>
            </a:r>
            <a:r>
              <a:rPr lang="zh-CN" altLang="en-US"/>
              <a:t>：</a:t>
            </a:r>
            <a:endParaRPr lang="zh-CN" altLang="en-US"/>
          </a:p>
        </p:txBody>
      </p:sp>
      <p:sp>
        <p:nvSpPr>
          <p:cNvPr id="5" name="文本框 4"/>
          <p:cNvSpPr txBox="1"/>
          <p:nvPr/>
        </p:nvSpPr>
        <p:spPr>
          <a:xfrm>
            <a:off x="660400" y="3632200"/>
            <a:ext cx="2618105" cy="368300"/>
          </a:xfrm>
          <a:prstGeom prst="rect">
            <a:avLst/>
          </a:prstGeom>
          <a:noFill/>
        </p:spPr>
        <p:txBody>
          <a:bodyPr wrap="square" rtlCol="0">
            <a:spAutoFit/>
          </a:bodyPr>
          <a:p>
            <a:r>
              <a:rPr lang="zh-CN" altLang="en-US"/>
              <a:t>用面向对象的方式</a:t>
            </a:r>
            <a:r>
              <a:rPr lang="zh-CN" altLang="en-US">
                <a:sym typeface="+mn-ea"/>
              </a:rPr>
              <a:t>画画</a:t>
            </a:r>
            <a:r>
              <a:rPr lang="zh-CN" altLang="en-US"/>
              <a:t>：</a:t>
            </a:r>
            <a:endParaRPr lang="zh-CN" altLang="en-US"/>
          </a:p>
        </p:txBody>
      </p:sp>
      <p:grpSp>
        <p:nvGrpSpPr>
          <p:cNvPr id="30" name="组合 29"/>
          <p:cNvGrpSpPr/>
          <p:nvPr/>
        </p:nvGrpSpPr>
        <p:grpSpPr>
          <a:xfrm>
            <a:off x="683260" y="1085850"/>
            <a:ext cx="2519680" cy="2168525"/>
            <a:chOff x="1528" y="2049"/>
            <a:chExt cx="3968" cy="3415"/>
          </a:xfrm>
        </p:grpSpPr>
        <p:graphicFrame>
          <p:nvGraphicFramePr>
            <p:cNvPr id="6" name="对象 5"/>
            <p:cNvGraphicFramePr/>
            <p:nvPr/>
          </p:nvGraphicFramePr>
          <p:xfrm>
            <a:off x="1528" y="2049"/>
            <a:ext cx="3969" cy="2835"/>
          </p:xfrm>
          <a:graphic>
            <a:graphicData uri="http://schemas.openxmlformats.org/presentationml/2006/ole">
              <mc:AlternateContent xmlns:mc="http://schemas.openxmlformats.org/markup-compatibility/2006">
                <mc:Choice xmlns:v="urn:schemas-microsoft-com:vml" Requires="v">
                  <p:oleObj spid="_x0000_s7" name="" r:id="rId1" imgW="2552700" imgH="1859280" progId="Paint.Picture">
                    <p:embed/>
                  </p:oleObj>
                </mc:Choice>
                <mc:Fallback>
                  <p:oleObj name="" r:id="rId1" imgW="2552700" imgH="1859280" progId="Paint.Picture">
                    <p:embed/>
                    <p:pic>
                      <p:nvPicPr>
                        <p:cNvPr id="0" name="图片 6"/>
                        <p:cNvPicPr/>
                        <p:nvPr/>
                      </p:nvPicPr>
                      <p:blipFill>
                        <a:blip r:embed="rId2"/>
                        <a:stretch>
                          <a:fillRect/>
                        </a:stretch>
                      </p:blipFill>
                      <p:spPr>
                        <a:xfrm>
                          <a:off x="1528" y="2049"/>
                          <a:ext cx="3969" cy="2835"/>
                        </a:xfrm>
                        <a:prstGeom prst="rect">
                          <a:avLst/>
                        </a:prstGeom>
                      </p:spPr>
                    </p:pic>
                  </p:oleObj>
                </mc:Fallback>
              </mc:AlternateContent>
            </a:graphicData>
          </a:graphic>
        </p:graphicFrame>
        <p:sp>
          <p:nvSpPr>
            <p:cNvPr id="10" name="文本框 9"/>
            <p:cNvSpPr txBox="1"/>
            <p:nvPr/>
          </p:nvSpPr>
          <p:spPr>
            <a:xfrm>
              <a:off x="1528" y="4884"/>
              <a:ext cx="3969" cy="580"/>
            </a:xfrm>
            <a:prstGeom prst="rect">
              <a:avLst/>
            </a:prstGeom>
            <a:noFill/>
          </p:spPr>
          <p:txBody>
            <a:bodyPr wrap="square" rtlCol="0">
              <a:spAutoFit/>
            </a:bodyPr>
            <a:p>
              <a:pPr algn="ctr"/>
              <a:r>
                <a:rPr lang="zh-CN" altLang="en-US"/>
                <a:t>图片的本质是色块</a:t>
              </a:r>
              <a:endParaRPr lang="zh-CN" altLang="en-US"/>
            </a:p>
          </p:txBody>
        </p:sp>
      </p:grpSp>
      <p:grpSp>
        <p:nvGrpSpPr>
          <p:cNvPr id="31" name="组合 30"/>
          <p:cNvGrpSpPr/>
          <p:nvPr/>
        </p:nvGrpSpPr>
        <p:grpSpPr>
          <a:xfrm>
            <a:off x="3296920" y="1085850"/>
            <a:ext cx="2519680" cy="2168525"/>
            <a:chOff x="5644" y="2049"/>
            <a:chExt cx="3968" cy="3415"/>
          </a:xfrm>
        </p:grpSpPr>
        <p:graphicFrame>
          <p:nvGraphicFramePr>
            <p:cNvPr id="8" name="对象 7"/>
            <p:cNvGraphicFramePr/>
            <p:nvPr/>
          </p:nvGraphicFramePr>
          <p:xfrm>
            <a:off x="5644" y="2049"/>
            <a:ext cx="3969" cy="2835"/>
          </p:xfrm>
          <a:graphic>
            <a:graphicData uri="http://schemas.openxmlformats.org/presentationml/2006/ole">
              <mc:AlternateContent xmlns:mc="http://schemas.openxmlformats.org/markup-compatibility/2006">
                <mc:Choice xmlns:v="urn:schemas-microsoft-com:vml" Requires="v">
                  <p:oleObj spid="_x0000_s9" name="" r:id="rId3" imgW="2552700" imgH="1844040" progId="Paint.Picture">
                    <p:embed/>
                  </p:oleObj>
                </mc:Choice>
                <mc:Fallback>
                  <p:oleObj name="" r:id="rId3" imgW="2552700" imgH="1844040" progId="Paint.Picture">
                    <p:embed/>
                    <p:pic>
                      <p:nvPicPr>
                        <p:cNvPr id="0" name="图片 8"/>
                        <p:cNvPicPr/>
                        <p:nvPr/>
                      </p:nvPicPr>
                      <p:blipFill>
                        <a:blip r:embed="rId4"/>
                        <a:stretch>
                          <a:fillRect/>
                        </a:stretch>
                      </p:blipFill>
                      <p:spPr>
                        <a:xfrm>
                          <a:off x="5644" y="2049"/>
                          <a:ext cx="3969" cy="2835"/>
                        </a:xfrm>
                        <a:prstGeom prst="rect">
                          <a:avLst/>
                        </a:prstGeom>
                      </p:spPr>
                    </p:pic>
                  </p:oleObj>
                </mc:Fallback>
              </mc:AlternateContent>
            </a:graphicData>
          </a:graphic>
        </p:graphicFrame>
        <p:sp>
          <p:nvSpPr>
            <p:cNvPr id="11" name="文本框 10"/>
            <p:cNvSpPr txBox="1"/>
            <p:nvPr/>
          </p:nvSpPr>
          <p:spPr>
            <a:xfrm>
              <a:off x="5644" y="4884"/>
              <a:ext cx="3969" cy="580"/>
            </a:xfrm>
            <a:prstGeom prst="rect">
              <a:avLst/>
            </a:prstGeom>
            <a:noFill/>
          </p:spPr>
          <p:txBody>
            <a:bodyPr wrap="square" rtlCol="0">
              <a:spAutoFit/>
            </a:bodyPr>
            <a:p>
              <a:pPr algn="ctr"/>
              <a:r>
                <a:rPr lang="zh-CN" altLang="en-US"/>
                <a:t>从左上角开始</a:t>
              </a:r>
              <a:endParaRPr lang="zh-CN" altLang="en-US"/>
            </a:p>
          </p:txBody>
        </p:sp>
      </p:grpSp>
      <p:grpSp>
        <p:nvGrpSpPr>
          <p:cNvPr id="32" name="组合 31"/>
          <p:cNvGrpSpPr/>
          <p:nvPr/>
        </p:nvGrpSpPr>
        <p:grpSpPr>
          <a:xfrm>
            <a:off x="5851525" y="1085850"/>
            <a:ext cx="2585085" cy="2168525"/>
            <a:chOff x="9667" y="2049"/>
            <a:chExt cx="4071" cy="3415"/>
          </a:xfrm>
        </p:grpSpPr>
        <p:pic>
          <p:nvPicPr>
            <p:cNvPr id="4"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70" y="2049"/>
              <a:ext cx="3969" cy="2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文本框 11"/>
            <p:cNvSpPr txBox="1"/>
            <p:nvPr/>
          </p:nvSpPr>
          <p:spPr>
            <a:xfrm>
              <a:off x="9667" y="4884"/>
              <a:ext cx="3969" cy="580"/>
            </a:xfrm>
            <a:prstGeom prst="rect">
              <a:avLst/>
            </a:prstGeom>
            <a:noFill/>
          </p:spPr>
          <p:txBody>
            <a:bodyPr wrap="square" rtlCol="0">
              <a:spAutoFit/>
            </a:bodyPr>
            <a:p>
              <a:pPr algn="ctr"/>
              <a:r>
                <a:rPr lang="zh-CN" altLang="en-US"/>
                <a:t>小心的涂过去</a:t>
              </a:r>
              <a:endParaRPr lang="zh-CN" altLang="en-US"/>
            </a:p>
          </p:txBody>
        </p:sp>
      </p:grpSp>
      <p:grpSp>
        <p:nvGrpSpPr>
          <p:cNvPr id="34" name="组合 33"/>
          <p:cNvGrpSpPr/>
          <p:nvPr/>
        </p:nvGrpSpPr>
        <p:grpSpPr>
          <a:xfrm>
            <a:off x="3331210" y="4000500"/>
            <a:ext cx="2519680" cy="2168525"/>
            <a:chOff x="5651" y="6411"/>
            <a:chExt cx="3968" cy="3415"/>
          </a:xfrm>
        </p:grpSpPr>
        <p:graphicFrame>
          <p:nvGraphicFramePr>
            <p:cNvPr id="13" name="对象 12"/>
            <p:cNvGraphicFramePr/>
            <p:nvPr/>
          </p:nvGraphicFramePr>
          <p:xfrm>
            <a:off x="5651" y="6411"/>
            <a:ext cx="3969" cy="2835"/>
          </p:xfrm>
          <a:graphic>
            <a:graphicData uri="http://schemas.openxmlformats.org/presentationml/2006/ole">
              <mc:AlternateContent xmlns:mc="http://schemas.openxmlformats.org/markup-compatibility/2006">
                <mc:Choice xmlns:v="urn:schemas-microsoft-com:vml" Requires="v">
                  <p:oleObj spid="_x0000_s14" name="" r:id="rId6" imgW="2407920" imgH="1805940" progId="Paint.Picture">
                    <p:embed/>
                  </p:oleObj>
                </mc:Choice>
                <mc:Fallback>
                  <p:oleObj name="" r:id="rId6" imgW="2407920" imgH="1805940" progId="Paint.Picture">
                    <p:embed/>
                    <p:pic>
                      <p:nvPicPr>
                        <p:cNvPr id="0" name="图片 13"/>
                        <p:cNvPicPr/>
                        <p:nvPr/>
                      </p:nvPicPr>
                      <p:blipFill>
                        <a:blip r:embed="rId7"/>
                        <a:stretch>
                          <a:fillRect/>
                        </a:stretch>
                      </p:blipFill>
                      <p:spPr>
                        <a:xfrm>
                          <a:off x="5651" y="6411"/>
                          <a:ext cx="3969" cy="2835"/>
                        </a:xfrm>
                        <a:prstGeom prst="rect">
                          <a:avLst/>
                        </a:prstGeom>
                      </p:spPr>
                    </p:pic>
                  </p:oleObj>
                </mc:Fallback>
              </mc:AlternateContent>
            </a:graphicData>
          </a:graphic>
        </p:graphicFrame>
        <p:sp>
          <p:nvSpPr>
            <p:cNvPr id="15" name="文本框 14"/>
            <p:cNvSpPr txBox="1"/>
            <p:nvPr/>
          </p:nvSpPr>
          <p:spPr>
            <a:xfrm>
              <a:off x="5651" y="9246"/>
              <a:ext cx="3969" cy="580"/>
            </a:xfrm>
            <a:prstGeom prst="rect">
              <a:avLst/>
            </a:prstGeom>
            <a:noFill/>
          </p:spPr>
          <p:txBody>
            <a:bodyPr wrap="square" rtlCol="0">
              <a:spAutoFit/>
            </a:bodyPr>
            <a:p>
              <a:pPr algn="ctr"/>
              <a:r>
                <a:rPr lang="zh-CN" altLang="en-US"/>
                <a:t>勾勒出轮廓</a:t>
              </a:r>
              <a:endParaRPr lang="zh-CN" altLang="en-US"/>
            </a:p>
          </p:txBody>
        </p:sp>
      </p:grpSp>
      <p:grpSp>
        <p:nvGrpSpPr>
          <p:cNvPr id="35" name="组合 34"/>
          <p:cNvGrpSpPr/>
          <p:nvPr/>
        </p:nvGrpSpPr>
        <p:grpSpPr>
          <a:xfrm>
            <a:off x="5942965" y="4000500"/>
            <a:ext cx="2519680" cy="2168525"/>
            <a:chOff x="9770" y="6411"/>
            <a:chExt cx="3968" cy="3415"/>
          </a:xfrm>
        </p:grpSpPr>
        <p:pic>
          <p:nvPicPr>
            <p:cNvPr id="19"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70" y="6411"/>
              <a:ext cx="3969" cy="2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文本框 19"/>
            <p:cNvSpPr txBox="1"/>
            <p:nvPr/>
          </p:nvSpPr>
          <p:spPr>
            <a:xfrm>
              <a:off x="9770" y="9246"/>
              <a:ext cx="3969" cy="580"/>
            </a:xfrm>
            <a:prstGeom prst="rect">
              <a:avLst/>
            </a:prstGeom>
            <a:noFill/>
          </p:spPr>
          <p:txBody>
            <a:bodyPr wrap="square" rtlCol="0">
              <a:spAutoFit/>
            </a:bodyPr>
            <a:p>
              <a:pPr algn="ctr"/>
              <a:r>
                <a:rPr lang="zh-CN" altLang="en-US"/>
                <a:t>加上细节</a:t>
              </a:r>
              <a:endParaRPr lang="zh-CN" altLang="en-US"/>
            </a:p>
          </p:txBody>
        </p:sp>
      </p:grpSp>
      <p:grpSp>
        <p:nvGrpSpPr>
          <p:cNvPr id="33" name="组合 32"/>
          <p:cNvGrpSpPr/>
          <p:nvPr/>
        </p:nvGrpSpPr>
        <p:grpSpPr>
          <a:xfrm>
            <a:off x="683260" y="4000500"/>
            <a:ext cx="2519680" cy="2168525"/>
            <a:chOff x="1528" y="6411"/>
            <a:chExt cx="3968" cy="3415"/>
          </a:xfrm>
        </p:grpSpPr>
        <p:sp>
          <p:nvSpPr>
            <p:cNvPr id="18" name="文本框 17"/>
            <p:cNvSpPr txBox="1"/>
            <p:nvPr/>
          </p:nvSpPr>
          <p:spPr>
            <a:xfrm>
              <a:off x="1528" y="9246"/>
              <a:ext cx="3969" cy="580"/>
            </a:xfrm>
            <a:prstGeom prst="rect">
              <a:avLst/>
            </a:prstGeom>
            <a:noFill/>
          </p:spPr>
          <p:txBody>
            <a:bodyPr wrap="square" rtlCol="0">
              <a:spAutoFit/>
            </a:bodyPr>
            <a:p>
              <a:pPr algn="ctr"/>
              <a:r>
                <a:rPr lang="zh-CN" altLang="en-US"/>
                <a:t>脑内构思</a:t>
              </a:r>
              <a:endParaRPr lang="zh-CN" altLang="en-US"/>
            </a:p>
          </p:txBody>
        </p:sp>
        <p:graphicFrame>
          <p:nvGraphicFramePr>
            <p:cNvPr id="28" name="对象 27"/>
            <p:cNvGraphicFramePr/>
            <p:nvPr/>
          </p:nvGraphicFramePr>
          <p:xfrm>
            <a:off x="1528" y="6411"/>
            <a:ext cx="3969" cy="2835"/>
          </p:xfrm>
          <a:graphic>
            <a:graphicData uri="http://schemas.openxmlformats.org/presentationml/2006/ole">
              <mc:AlternateContent xmlns:mc="http://schemas.openxmlformats.org/markup-compatibility/2006">
                <mc:Choice xmlns:v="urn:schemas-microsoft-com:vml" Requires="v">
                  <p:oleObj spid="_x0000_s29" name="" r:id="rId8" imgW="2491740" imgH="1722120" progId="Paint.Picture">
                    <p:embed/>
                  </p:oleObj>
                </mc:Choice>
                <mc:Fallback>
                  <p:oleObj name="" r:id="rId8" imgW="2491740" imgH="1722120" progId="Paint.Picture">
                    <p:embed/>
                    <p:pic>
                      <p:nvPicPr>
                        <p:cNvPr id="0" name="图片 28"/>
                        <p:cNvPicPr/>
                        <p:nvPr/>
                      </p:nvPicPr>
                      <p:blipFill>
                        <a:blip r:embed="rId9"/>
                        <a:stretch>
                          <a:fillRect/>
                        </a:stretch>
                      </p:blipFill>
                      <p:spPr>
                        <a:xfrm>
                          <a:off x="1528" y="6411"/>
                          <a:ext cx="3969" cy="2835"/>
                        </a:xfrm>
                        <a:prstGeom prst="rect">
                          <a:avLst/>
                        </a:prstGeom>
                      </p:spPr>
                    </p:pic>
                  </p:oleObj>
                </mc:Fallback>
              </mc:AlternateContent>
            </a:graphicData>
          </a:graphic>
        </p:graphicFrame>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501364"/>
            <a:ext cx="4896544" cy="461665"/>
          </a:xfrm>
          <a:prstGeom prst="rect">
            <a:avLst/>
          </a:prstGeom>
          <a:noFill/>
        </p:spPr>
        <p:txBody>
          <a:bodyPr wrap="square" rtlCol="0">
            <a:spAutoFit/>
          </a:bodyPr>
          <a:lstStyle/>
          <a:p>
            <a:r>
              <a:rPr lang="zh-CN" altLang="en-US" sz="2400" b="1" dirty="0" smtClean="0"/>
              <a:t>对象与类</a:t>
            </a:r>
            <a:endParaRPr lang="zh-CN" altLang="en-US" sz="2400" b="1" dirty="0"/>
          </a:p>
        </p:txBody>
      </p:sp>
      <p:sp>
        <p:nvSpPr>
          <p:cNvPr id="6" name="TextBox 5"/>
          <p:cNvSpPr txBox="1"/>
          <p:nvPr/>
        </p:nvSpPr>
        <p:spPr>
          <a:xfrm>
            <a:off x="467544" y="1059448"/>
            <a:ext cx="8291878" cy="5631180"/>
          </a:xfrm>
          <a:prstGeom prst="rect">
            <a:avLst/>
          </a:prstGeom>
          <a:noFill/>
        </p:spPr>
        <p:txBody>
          <a:bodyPr wrap="square" rtlCol="0">
            <a:spAutoFit/>
          </a:bodyPr>
          <a:lstStyle/>
          <a:p>
            <a:r>
              <a:rPr lang="zh-CN" altLang="en-US" dirty="0" smtClean="0"/>
              <a:t>类是对具体对象特性</a:t>
            </a:r>
            <a:r>
              <a:rPr lang="zh-CN" altLang="en-US" dirty="0" smtClean="0">
                <a:sym typeface="+mn-ea"/>
              </a:rPr>
              <a:t>‘有偏向的’</a:t>
            </a:r>
            <a:r>
              <a:rPr lang="zh-CN" altLang="en-US" dirty="0" smtClean="0"/>
              <a:t>概括。当我把某些对象放入同一个类的时候，这意味着我认为：</a:t>
            </a:r>
            <a:endParaRPr lang="zh-CN" altLang="en-US" dirty="0" smtClean="0"/>
          </a:p>
          <a:p>
            <a:r>
              <a:rPr lang="zh-CN" altLang="en-US" dirty="0" smtClean="0"/>
              <a:t>其一：这些对象都具有某些共同的，我关注的属性，并且我希望以一套相同的方法来处理这些属性。换言之，我们首先要有一个</a:t>
            </a:r>
            <a:r>
              <a:rPr lang="zh-CN" altLang="en-US" dirty="0" smtClean="0">
                <a:sym typeface="+mn-ea"/>
              </a:rPr>
              <a:t>（哪怕是假想的）</a:t>
            </a:r>
            <a:r>
              <a:rPr lang="zh-CN" altLang="en-US" dirty="0" smtClean="0"/>
              <a:t>目的，然后才能带着目的去建立类。</a:t>
            </a:r>
            <a:endParaRPr lang="zh-CN" altLang="en-US" dirty="0" smtClean="0"/>
          </a:p>
          <a:p>
            <a:r>
              <a:rPr lang="zh-CN" altLang="en-US" dirty="0" smtClean="0"/>
              <a:t>其二：除了这部分属性之外，这些对象其他方面的异同对我来说都不重要（以至于我甚至不需要去记录它们）。</a:t>
            </a:r>
            <a:endParaRPr lang="zh-CN" altLang="en-US" dirty="0" smtClean="0"/>
          </a:p>
          <a:p>
            <a:r>
              <a:rPr lang="zh-CN" altLang="en-US" dirty="0" smtClean="0"/>
              <a:t>手机和电脑可以被归入</a:t>
            </a:r>
            <a:r>
              <a:rPr lang="zh-CN" altLang="en-US" dirty="0" smtClean="0">
                <a:sym typeface="+mn-ea"/>
              </a:rPr>
              <a:t>‘机械’类中，也可以被归入‘娱乐设施’类中，这完全取决于你将他们归类的目的，没有目的的归类是没有意义的。</a:t>
            </a:r>
            <a:endParaRPr lang="zh-CN" altLang="en-US" dirty="0" smtClean="0"/>
          </a:p>
          <a:p>
            <a:endParaRPr lang="zh-CN" altLang="en-US" dirty="0" smtClean="0"/>
          </a:p>
          <a:p>
            <a:r>
              <a:rPr lang="zh-CN" altLang="en-US" dirty="0" smtClean="0"/>
              <a:t>举一个具体地例子：</a:t>
            </a:r>
            <a:endParaRPr lang="zh-CN" altLang="en-US" dirty="0" smtClean="0"/>
          </a:p>
          <a:p>
            <a:r>
              <a:rPr lang="zh-CN" altLang="en-US" b="1" dirty="0" smtClean="0">
                <a:sym typeface="+mn-ea"/>
              </a:rPr>
              <a:t>目的：</a:t>
            </a:r>
            <a:r>
              <a:rPr lang="zh-CN" altLang="en-US" dirty="0" smtClean="0">
                <a:sym typeface="+mn-ea"/>
              </a:rPr>
              <a:t>计算给定图形的面积。</a:t>
            </a:r>
            <a:endParaRPr lang="zh-CN" altLang="en-US" dirty="0" smtClean="0">
              <a:sym typeface="+mn-ea"/>
            </a:endParaRPr>
          </a:p>
          <a:p>
            <a:r>
              <a:rPr lang="zh-CN" altLang="en-US" b="1" dirty="0" smtClean="0">
                <a:sym typeface="+mn-ea"/>
              </a:rPr>
              <a:t>对象：</a:t>
            </a:r>
            <a:r>
              <a:rPr lang="zh-CN" altLang="en-US" dirty="0" smtClean="0">
                <a:sym typeface="+mn-ea"/>
              </a:rPr>
              <a:t>有一个红色的长方形和一个蓝色的正方形。</a:t>
            </a:r>
            <a:endParaRPr lang="zh-CN" altLang="en-US" dirty="0" smtClean="0">
              <a:sym typeface="+mn-ea"/>
            </a:endParaRPr>
          </a:p>
          <a:p>
            <a:r>
              <a:rPr lang="zh-CN" altLang="en-US" b="1" dirty="0" smtClean="0">
                <a:sym typeface="+mn-ea"/>
              </a:rPr>
              <a:t>处理方法：</a:t>
            </a:r>
            <a:r>
              <a:rPr lang="zh-CN" altLang="en-US" dirty="0" smtClean="0">
                <a:sym typeface="+mn-ea"/>
              </a:rPr>
              <a:t>我们可以把这两个图形都归入‘矩形’类，因为他们在计算面积（目的）上具有相同的属性（长与宽），并且我们将忽略掉它们的颜色差异（因为颜色与目的无关）。</a:t>
            </a:r>
            <a:endParaRPr lang="zh-CN" altLang="en-US" dirty="0" smtClean="0">
              <a:sym typeface="+mn-ea"/>
            </a:endParaRPr>
          </a:p>
          <a:p>
            <a:r>
              <a:rPr lang="zh-CN" altLang="en-US" b="1" dirty="0" smtClean="0"/>
              <a:t>另外：</a:t>
            </a:r>
            <a:r>
              <a:rPr lang="zh-CN" altLang="en-US" dirty="0" smtClean="0"/>
              <a:t>如果我手上还有一个三角形，它不能被放入这个类中，因为它在计算面积这件事上具有不同的属性和方法。</a:t>
            </a:r>
            <a:endParaRPr lang="zh-CN" altLang="en-US" dirty="0" smtClean="0"/>
          </a:p>
          <a:p>
            <a:r>
              <a:rPr lang="zh-CN" altLang="en-US" dirty="0" smtClean="0"/>
              <a:t>能被</a:t>
            </a:r>
            <a:r>
              <a:rPr lang="zh-CN" altLang="en-US" dirty="0" smtClean="0">
                <a:sym typeface="+mn-ea"/>
              </a:rPr>
              <a:t>‘归类’的条件是拥有这个类所关注的所有属性，并且可以按照这个类的方法来完成目的。</a:t>
            </a:r>
            <a:endParaRPr lang="zh-CN" alt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501364"/>
            <a:ext cx="4896544" cy="460375"/>
          </a:xfrm>
          <a:prstGeom prst="rect">
            <a:avLst/>
          </a:prstGeom>
          <a:noFill/>
        </p:spPr>
        <p:txBody>
          <a:bodyPr wrap="square" rtlCol="0">
            <a:spAutoFit/>
          </a:bodyPr>
          <a:lstStyle/>
          <a:p>
            <a:r>
              <a:rPr lang="zh-CN" altLang="en-US" sz="2400" b="1" dirty="0"/>
              <a:t>我对父类的理解</a:t>
            </a:r>
            <a:endParaRPr lang="zh-CN" altLang="en-US" sz="2400" b="1" dirty="0"/>
          </a:p>
        </p:txBody>
      </p:sp>
      <p:sp>
        <p:nvSpPr>
          <p:cNvPr id="6" name="TextBox 5"/>
          <p:cNvSpPr txBox="1"/>
          <p:nvPr/>
        </p:nvSpPr>
        <p:spPr>
          <a:xfrm>
            <a:off x="467544" y="1059448"/>
            <a:ext cx="8291878" cy="5077460"/>
          </a:xfrm>
          <a:prstGeom prst="rect">
            <a:avLst/>
          </a:prstGeom>
          <a:noFill/>
        </p:spPr>
        <p:txBody>
          <a:bodyPr wrap="square" rtlCol="0">
            <a:spAutoFit/>
          </a:bodyPr>
          <a:lstStyle/>
          <a:p>
            <a:r>
              <a:rPr lang="zh-CN" altLang="en-US" dirty="0" smtClean="0"/>
              <a:t>如果很凑巧的，在一段程序中某两个类拥有了相同名字的方法（例如两个图形类都有名为</a:t>
            </a:r>
            <a:r>
              <a:rPr lang="en-US" altLang="zh-CN" dirty="0" smtClean="0"/>
              <a:t>get_area</a:t>
            </a:r>
            <a:r>
              <a:rPr lang="zh-CN" altLang="en-US" dirty="0" smtClean="0"/>
              <a:t>的计算面积方法），以至于当我们调用这两个方法的时候，从外表上竟然无法区分我调用的到底是哪一个方法：</a:t>
            </a:r>
            <a:endParaRPr lang="zh-CN" altLang="en-US" dirty="0" smtClean="0"/>
          </a:p>
          <a:p>
            <a:r>
              <a:rPr lang="zh-CN" altLang="en-US" dirty="0" smtClean="0"/>
              <a:t>例如</a:t>
            </a:r>
            <a:r>
              <a:rPr lang="en-US" altLang="zh-CN" dirty="0" smtClean="0"/>
              <a:t>figure01.get_area</a:t>
            </a:r>
            <a:r>
              <a:rPr lang="zh-CN" altLang="en-US" dirty="0" smtClean="0"/>
              <a:t>：返回的是</a:t>
            </a:r>
            <a:r>
              <a:rPr lang="en-US" altLang="zh-CN" dirty="0" smtClean="0"/>
              <a:t>figure01</a:t>
            </a:r>
            <a:r>
              <a:rPr lang="zh-CN" altLang="en-US" dirty="0" smtClean="0"/>
              <a:t>的面积</a:t>
            </a:r>
            <a:endParaRPr lang="en-US" altLang="zh-CN" dirty="0" smtClean="0"/>
          </a:p>
          <a:p>
            <a:r>
              <a:rPr lang="zh-CN" altLang="en-US" dirty="0" smtClean="0"/>
              <a:t>以及</a:t>
            </a:r>
            <a:r>
              <a:rPr lang="en-US" altLang="zh-CN" dirty="0" smtClean="0"/>
              <a:t>figure02.get_area</a:t>
            </a:r>
            <a:r>
              <a:rPr lang="zh-CN" altLang="en-US" dirty="0" smtClean="0"/>
              <a:t>：返回的是</a:t>
            </a:r>
            <a:r>
              <a:rPr lang="en-US" altLang="zh-CN" dirty="0" smtClean="0"/>
              <a:t>figure02</a:t>
            </a:r>
            <a:r>
              <a:rPr lang="zh-CN" altLang="en-US" dirty="0" smtClean="0"/>
              <a:t>的面积</a:t>
            </a:r>
            <a:endParaRPr lang="en-US" altLang="zh-CN" dirty="0" smtClean="0"/>
          </a:p>
          <a:p>
            <a:r>
              <a:rPr lang="zh-CN" altLang="en-US" dirty="0" smtClean="0"/>
              <a:t>看上去就好像有一个更加强大，更高层次的</a:t>
            </a:r>
            <a:r>
              <a:rPr lang="en-US" altLang="zh-CN" dirty="0" smtClean="0">
                <a:sym typeface="+mn-ea"/>
              </a:rPr>
              <a:t>get_area</a:t>
            </a:r>
            <a:r>
              <a:rPr lang="zh-CN" altLang="en-US" dirty="0" smtClean="0">
                <a:sym typeface="+mn-ea"/>
              </a:rPr>
              <a:t>方法，让我们可以只用这一种方法，就能处理两种不同图形的面积一样。（就好像它隐含了一个</a:t>
            </a:r>
            <a:r>
              <a:rPr lang="en-US" altLang="zh-CN" dirty="0" smtClean="0">
                <a:sym typeface="+mn-ea"/>
              </a:rPr>
              <a:t>if</a:t>
            </a:r>
            <a:r>
              <a:rPr lang="zh-CN" altLang="en-US" dirty="0" smtClean="0">
                <a:sym typeface="+mn-ea"/>
              </a:rPr>
              <a:t>的判断）</a:t>
            </a:r>
            <a:endParaRPr lang="zh-CN" altLang="en-US" dirty="0" smtClean="0">
              <a:sym typeface="+mn-ea"/>
            </a:endParaRPr>
          </a:p>
          <a:p>
            <a:r>
              <a:rPr lang="zh-CN" altLang="en-US" dirty="0" smtClean="0">
                <a:sym typeface="+mn-ea"/>
              </a:rPr>
              <a:t>这暂时还只是表象（或者说巧合），但是对使用方法的人而言，这种统一的好处不言而喻。（多态）</a:t>
            </a:r>
            <a:endParaRPr lang="zh-CN" altLang="en-US" dirty="0" smtClean="0">
              <a:sym typeface="+mn-ea"/>
            </a:endParaRPr>
          </a:p>
          <a:p>
            <a:r>
              <a:rPr lang="zh-CN" altLang="en-US" dirty="0" smtClean="0">
                <a:sym typeface="+mn-ea"/>
              </a:rPr>
              <a:t>那么，能不能制定一个‘行业规范’，让所有人都共同的遵守呢？</a:t>
            </a:r>
            <a:endParaRPr lang="zh-CN" altLang="en-US" dirty="0" smtClean="0">
              <a:sym typeface="+mn-ea"/>
            </a:endParaRPr>
          </a:p>
          <a:p>
            <a:r>
              <a:rPr lang="zh-CN" altLang="en-US" dirty="0" smtClean="0">
                <a:sym typeface="+mn-ea"/>
              </a:rPr>
              <a:t>这种规范就是父类。</a:t>
            </a:r>
            <a:endParaRPr lang="zh-CN" altLang="en-US" dirty="0" smtClean="0">
              <a:sym typeface="+mn-ea"/>
            </a:endParaRPr>
          </a:p>
          <a:p>
            <a:r>
              <a:rPr lang="zh-CN" altLang="en-US" dirty="0" smtClean="0">
                <a:sym typeface="+mn-ea"/>
              </a:rPr>
              <a:t>我认为父类存在的意义，本质上只是一种限制。使用父类代表着我们愿意牺牲一些自由发挥的空间，以换取形式上的统一带来的便利。</a:t>
            </a:r>
            <a:endParaRPr lang="zh-CN" altLang="en-US" dirty="0" smtClean="0">
              <a:sym typeface="+mn-ea"/>
            </a:endParaRPr>
          </a:p>
          <a:p>
            <a:r>
              <a:rPr lang="zh-CN" altLang="en-US" dirty="0" smtClean="0">
                <a:sym typeface="+mn-ea"/>
              </a:rPr>
              <a:t>也正因为如此，这种规范，即可以通过创造一个真实存在的父类（立法保障）来完成，也可以通过自我的约束和统一，靠一个想象中的父类来完成（道德约束），后一种情况也就是我们有时会遇到的所谓‘影藏的父类’，这两者在实际达到的效果上是</a:t>
            </a:r>
            <a:r>
              <a:rPr lang="zh-CN" altLang="en-US" b="1" dirty="0" smtClean="0">
                <a:sym typeface="+mn-ea"/>
              </a:rPr>
              <a:t>一模一样</a:t>
            </a:r>
            <a:r>
              <a:rPr lang="zh-CN" altLang="en-US" dirty="0" smtClean="0">
                <a:sym typeface="+mn-ea"/>
              </a:rPr>
              <a:t>的。</a:t>
            </a:r>
            <a:endParaRPr lang="zh-CN" altLang="en-US" dirty="0" smtClean="0">
              <a:sym typeface="+mn-ea"/>
            </a:endParaRPr>
          </a:p>
          <a:p>
            <a:r>
              <a:rPr lang="zh-CN" altLang="en-US" dirty="0" smtClean="0">
                <a:sym typeface="+mn-ea"/>
              </a:rPr>
              <a:t>至于代码的复用（继承），我暂时只将他看做一点额外的小便利。</a:t>
            </a:r>
            <a:endParaRPr lang="en-US" altLang="zh-CN" dirty="0" smtClean="0">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501364"/>
            <a:ext cx="4896544" cy="460375"/>
          </a:xfrm>
          <a:prstGeom prst="rect">
            <a:avLst/>
          </a:prstGeom>
          <a:noFill/>
        </p:spPr>
        <p:txBody>
          <a:bodyPr wrap="square" rtlCol="0">
            <a:spAutoFit/>
          </a:bodyPr>
          <a:lstStyle/>
          <a:p>
            <a:r>
              <a:rPr lang="zh-CN" altLang="en-US" sz="2400" b="1" dirty="0"/>
              <a:t>为什么要有规矩</a:t>
            </a:r>
            <a:endParaRPr lang="zh-CN" altLang="en-US" sz="2400" b="1" dirty="0"/>
          </a:p>
        </p:txBody>
      </p:sp>
      <p:sp>
        <p:nvSpPr>
          <p:cNvPr id="6" name="TextBox 5"/>
          <p:cNvSpPr txBox="1"/>
          <p:nvPr/>
        </p:nvSpPr>
        <p:spPr>
          <a:xfrm>
            <a:off x="467544" y="1059448"/>
            <a:ext cx="8291878" cy="3415030"/>
          </a:xfrm>
          <a:prstGeom prst="rect">
            <a:avLst/>
          </a:prstGeom>
          <a:noFill/>
        </p:spPr>
        <p:txBody>
          <a:bodyPr wrap="square" rtlCol="0">
            <a:spAutoFit/>
          </a:bodyPr>
          <a:lstStyle/>
          <a:p>
            <a:r>
              <a:rPr lang="zh-CN" altLang="en-US" dirty="0" smtClean="0">
                <a:sym typeface="+mn-ea"/>
              </a:rPr>
              <a:t>所谓的规矩并非限制我们，规矩保护我们。</a:t>
            </a:r>
            <a:endParaRPr lang="zh-CN" altLang="en-US" dirty="0" smtClean="0">
              <a:sym typeface="+mn-ea"/>
            </a:endParaRPr>
          </a:p>
          <a:p>
            <a:r>
              <a:rPr lang="zh-CN" altLang="en-US" b="1" dirty="0" smtClean="0">
                <a:sym typeface="+mn-ea"/>
              </a:rPr>
              <a:t>开闭原则：</a:t>
            </a:r>
            <a:r>
              <a:rPr lang="zh-CN" altLang="en-US" dirty="0" smtClean="0">
                <a:sym typeface="+mn-ea"/>
              </a:rPr>
              <a:t>面向对象的设计过程天然的符合开闭原则，想要增加新的功能，只需要在构思上增加新的模块，想要修改旧的内容，只需要打开封装的盒子进行调整。</a:t>
            </a:r>
            <a:endParaRPr lang="zh-CN" altLang="en-US" dirty="0" smtClean="0">
              <a:sym typeface="+mn-ea"/>
            </a:endParaRPr>
          </a:p>
          <a:p>
            <a:r>
              <a:rPr lang="zh-CN" altLang="en-US" b="1" dirty="0" smtClean="0">
                <a:sym typeface="+mn-ea"/>
              </a:rPr>
              <a:t>单一职责：</a:t>
            </a:r>
            <a:r>
              <a:rPr lang="zh-CN" altLang="en-US" dirty="0" smtClean="0">
                <a:sym typeface="+mn-ea"/>
              </a:rPr>
              <a:t>如果先有目的后有类，则类本就应该为了单一目的服务。</a:t>
            </a:r>
            <a:endParaRPr lang="zh-CN" altLang="en-US" dirty="0" smtClean="0">
              <a:sym typeface="+mn-ea"/>
            </a:endParaRPr>
          </a:p>
          <a:p>
            <a:r>
              <a:rPr lang="zh-CN" altLang="en-US" b="1" dirty="0" smtClean="0">
                <a:sym typeface="+mn-ea"/>
              </a:rPr>
              <a:t>依赖倒置原则：</a:t>
            </a:r>
            <a:r>
              <a:rPr lang="zh-CN" altLang="en-US" dirty="0" smtClean="0">
                <a:sym typeface="+mn-ea"/>
              </a:rPr>
              <a:t>如果编程的过程中足够自律，那么指向具体的过程看上去跟指向抽象就是没有分别的。（表现得就好像有一个隐藏的父类一样）</a:t>
            </a:r>
            <a:endParaRPr lang="zh-CN" altLang="en-US" dirty="0" smtClean="0">
              <a:sym typeface="+mn-ea"/>
            </a:endParaRPr>
          </a:p>
          <a:p>
            <a:r>
              <a:rPr lang="zh-CN" altLang="en-US" b="1" dirty="0" smtClean="0">
                <a:sym typeface="+mn-ea"/>
              </a:rPr>
              <a:t>组合复用原则：</a:t>
            </a:r>
            <a:r>
              <a:rPr lang="zh-CN" altLang="en-US" dirty="0" smtClean="0">
                <a:sym typeface="+mn-ea"/>
              </a:rPr>
              <a:t>应该尽量将继承当做父类的附加功能而不是主要功能，使用继承时需要判断继承者是否有成为子类的资格。</a:t>
            </a:r>
            <a:endParaRPr lang="zh-CN" altLang="en-US" dirty="0" smtClean="0">
              <a:sym typeface="+mn-ea"/>
            </a:endParaRPr>
          </a:p>
          <a:p>
            <a:r>
              <a:rPr lang="zh-CN" altLang="en-US" b="1" dirty="0" smtClean="0">
                <a:sym typeface="+mn-ea"/>
              </a:rPr>
              <a:t>里氏替换原则：</a:t>
            </a:r>
            <a:r>
              <a:rPr lang="zh-CN" altLang="en-US" dirty="0" smtClean="0">
                <a:sym typeface="+mn-ea"/>
              </a:rPr>
              <a:t>如果出现了不能替换的情况，可能是由于没有遵守组合复用原则。（让没有资格继承的类做了子类）</a:t>
            </a:r>
            <a:endParaRPr lang="zh-CN" altLang="en-US" dirty="0" smtClean="0">
              <a:sym typeface="+mn-ea"/>
            </a:endParaRPr>
          </a:p>
          <a:p>
            <a:r>
              <a:rPr lang="zh-CN" altLang="en-US" b="1" dirty="0" smtClean="0">
                <a:sym typeface="+mn-ea"/>
              </a:rPr>
              <a:t>迪米特法则：</a:t>
            </a:r>
            <a:r>
              <a:rPr lang="zh-CN" altLang="en-US" dirty="0" smtClean="0">
                <a:sym typeface="+mn-ea"/>
              </a:rPr>
              <a:t>如果不得不传递过多的数据，可能是因为违反了单一职责原则（一个类想做太多的事情）</a:t>
            </a:r>
            <a:endParaRPr lang="zh-CN" altLang="en-US" dirty="0" smtClean="0">
              <a:sym typeface="+mn-ea"/>
            </a:endParaRPr>
          </a:p>
        </p:txBody>
      </p:sp>
      <p:sp>
        <p:nvSpPr>
          <p:cNvPr id="3" name="TextBox 5"/>
          <p:cNvSpPr txBox="1"/>
          <p:nvPr/>
        </p:nvSpPr>
        <p:spPr>
          <a:xfrm>
            <a:off x="467544" y="4586238"/>
            <a:ext cx="8291878" cy="1476375"/>
          </a:xfrm>
          <a:prstGeom prst="rect">
            <a:avLst/>
          </a:prstGeom>
          <a:noFill/>
        </p:spPr>
        <p:txBody>
          <a:bodyPr wrap="square" rtlCol="0">
            <a:spAutoFit/>
          </a:bodyPr>
          <a:p>
            <a:r>
              <a:rPr lang="zh-CN" altLang="en-US" dirty="0" smtClean="0">
                <a:sym typeface="+mn-ea"/>
              </a:rPr>
              <a:t>如果想象一段理想的程序，它应该具备哪些特点？</a:t>
            </a:r>
            <a:endParaRPr lang="zh-CN" altLang="en-US" dirty="0" smtClean="0">
              <a:sym typeface="+mn-ea"/>
            </a:endParaRPr>
          </a:p>
          <a:p>
            <a:r>
              <a:rPr lang="zh-CN" altLang="en-US" dirty="0" smtClean="0">
                <a:sym typeface="+mn-ea"/>
              </a:rPr>
              <a:t>首先，它应该能够有效地实现设计目的。（基础功能）</a:t>
            </a:r>
            <a:endParaRPr lang="zh-CN" altLang="en-US" dirty="0" smtClean="0">
              <a:sym typeface="+mn-ea"/>
            </a:endParaRPr>
          </a:p>
          <a:p>
            <a:r>
              <a:rPr lang="zh-CN" altLang="en-US" dirty="0" smtClean="0">
                <a:sym typeface="+mn-ea"/>
              </a:rPr>
              <a:t>其次，它应该能够便捷的进行增删改查。（开闭原则，单一职责，迪米特法则）</a:t>
            </a:r>
            <a:endParaRPr lang="zh-CN" altLang="en-US" dirty="0" smtClean="0">
              <a:sym typeface="+mn-ea"/>
            </a:endParaRPr>
          </a:p>
          <a:p>
            <a:r>
              <a:rPr lang="zh-CN" altLang="en-US" dirty="0" smtClean="0">
                <a:sym typeface="+mn-ea"/>
              </a:rPr>
              <a:t>然后，它的操作方式应该简洁直观（封装，多态，依赖倒置）</a:t>
            </a:r>
            <a:endParaRPr lang="zh-CN" altLang="en-US" dirty="0" smtClean="0">
              <a:sym typeface="+mn-ea"/>
            </a:endParaRPr>
          </a:p>
          <a:p>
            <a:r>
              <a:rPr lang="zh-CN" altLang="en-US" dirty="0" smtClean="0">
                <a:sym typeface="+mn-ea"/>
              </a:rPr>
              <a:t>最后，它的代码应该具有逻辑上的美感（组合复用，里氏替换）</a:t>
            </a:r>
            <a:endParaRPr lang="en-US" altLang="zh-CN" dirty="0" smtClean="0">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501364"/>
            <a:ext cx="4896544" cy="460375"/>
          </a:xfrm>
          <a:prstGeom prst="rect">
            <a:avLst/>
          </a:prstGeom>
          <a:noFill/>
        </p:spPr>
        <p:txBody>
          <a:bodyPr wrap="square" rtlCol="0">
            <a:spAutoFit/>
          </a:bodyPr>
          <a:lstStyle/>
          <a:p>
            <a:r>
              <a:rPr lang="zh-CN" altLang="en-US" sz="2400" b="1" dirty="0"/>
              <a:t>关于离散的程度的比喻</a:t>
            </a:r>
            <a:endParaRPr lang="zh-CN" altLang="en-US" sz="2400" b="1" dirty="0"/>
          </a:p>
        </p:txBody>
      </p:sp>
      <p:sp>
        <p:nvSpPr>
          <p:cNvPr id="6" name="TextBox 5"/>
          <p:cNvSpPr txBox="1"/>
          <p:nvPr/>
        </p:nvSpPr>
        <p:spPr>
          <a:xfrm>
            <a:off x="467544" y="1059448"/>
            <a:ext cx="8291878" cy="2584450"/>
          </a:xfrm>
          <a:prstGeom prst="rect">
            <a:avLst/>
          </a:prstGeom>
          <a:noFill/>
        </p:spPr>
        <p:txBody>
          <a:bodyPr wrap="square" rtlCol="0">
            <a:spAutoFit/>
          </a:bodyPr>
          <a:lstStyle/>
          <a:p>
            <a:r>
              <a:rPr lang="zh-CN" altLang="en-US" dirty="0" smtClean="0"/>
              <a:t>如果说函数是将输入加工成输出的机器。（由于函数的输入和输出一一对应）</a:t>
            </a:r>
            <a:endParaRPr lang="zh-CN" altLang="en-US" dirty="0" smtClean="0"/>
          </a:p>
          <a:p>
            <a:r>
              <a:rPr lang="zh-CN" altLang="en-US" dirty="0" smtClean="0"/>
              <a:t>那么类就是一个拥各种不同机器的小工厂。试想在什么样的情况下，两家小工厂才会合并成一家呢？也许这两家工厂加工的是同一种原材料（每个对象有多个方法），或者干脆某一家工厂的产品正好被另一家工厂再加工（方法之间组成了流水线的形式，避免中间产品流入市场）。</a:t>
            </a:r>
            <a:endParaRPr lang="zh-CN" altLang="en-US" dirty="0" smtClean="0"/>
          </a:p>
          <a:p>
            <a:r>
              <a:rPr lang="zh-CN" altLang="en-US" dirty="0" smtClean="0"/>
              <a:t>不论如何，工厂越是庞大，需要承担的故障风险和需要付出的管理成本就会越高。而经验也告诉我们，将工厂扩建一倍不一定能提高一倍的加工能力，但风险和管理成本的提高一定远远不止一倍。</a:t>
            </a:r>
            <a:endParaRPr lang="zh-CN" altLang="en-US" dirty="0" smtClean="0"/>
          </a:p>
          <a:p>
            <a:r>
              <a:rPr lang="zh-CN" altLang="en-US" dirty="0" smtClean="0"/>
              <a:t>因此，只有合理的控制工厂的规模，才能在能力和风险中取得平衡。</a:t>
            </a:r>
            <a:endParaRPr lang="zh-CN" altLang="en-US" dirty="0" smtClean="0"/>
          </a:p>
        </p:txBody>
      </p:sp>
      <p:sp>
        <p:nvSpPr>
          <p:cNvPr id="5" name="文本框 4"/>
          <p:cNvSpPr txBox="1"/>
          <p:nvPr/>
        </p:nvSpPr>
        <p:spPr>
          <a:xfrm>
            <a:off x="467360" y="3643630"/>
            <a:ext cx="3582035" cy="2861310"/>
          </a:xfrm>
          <a:prstGeom prst="rect">
            <a:avLst/>
          </a:prstGeom>
          <a:noFill/>
        </p:spPr>
        <p:txBody>
          <a:bodyPr wrap="square" rtlCol="0" anchor="t">
            <a:spAutoFit/>
          </a:bodyPr>
          <a:p>
            <a:r>
              <a:rPr lang="zh-CN" altLang="en-US" dirty="0" smtClean="0">
                <a:sym typeface="+mn-ea"/>
              </a:rPr>
              <a:t>过于零散则没有效率，过于集中则风险和管理的成本过高。</a:t>
            </a:r>
            <a:endParaRPr lang="zh-CN" altLang="en-US" dirty="0" smtClean="0">
              <a:sym typeface="+mn-ea"/>
            </a:endParaRPr>
          </a:p>
          <a:p>
            <a:r>
              <a:rPr lang="zh-CN" altLang="en-US" dirty="0" smtClean="0">
                <a:sym typeface="+mn-ea"/>
              </a:rPr>
              <a:t>右图中横轴表示集中的程度，纵轴表示量化的指标。</a:t>
            </a:r>
            <a:endParaRPr lang="zh-CN" altLang="en-US" dirty="0" smtClean="0">
              <a:sym typeface="+mn-ea"/>
            </a:endParaRPr>
          </a:p>
          <a:p>
            <a:r>
              <a:rPr lang="zh-CN" altLang="en-US"/>
              <a:t>但是我认为，出现错误并非绝对不可接受的，保持一个合理的出错概率能够避免过度设计。</a:t>
            </a:r>
            <a:endParaRPr lang="zh-CN" altLang="en-US"/>
          </a:p>
          <a:p>
            <a:r>
              <a:rPr lang="zh-CN" altLang="en-US"/>
              <a:t>应该追求的是某个平衡的中间状态：例如图中给出的位置是性能与风险之差最大处。</a:t>
            </a:r>
            <a:endParaRPr lang="en-US" altLang="zh-CN"/>
          </a:p>
        </p:txBody>
      </p:sp>
      <p:graphicFrame>
        <p:nvGraphicFramePr>
          <p:cNvPr id="7" name="对象 6"/>
          <p:cNvGraphicFramePr/>
          <p:nvPr/>
        </p:nvGraphicFramePr>
        <p:xfrm>
          <a:off x="4049395" y="3643313"/>
          <a:ext cx="4709795" cy="2835910"/>
        </p:xfrm>
        <a:graphic>
          <a:graphicData uri="http://schemas.openxmlformats.org/presentationml/2006/ole">
            <mc:AlternateContent xmlns:mc="http://schemas.openxmlformats.org/markup-compatibility/2006">
              <mc:Choice xmlns:v="urn:schemas-microsoft-com:vml" Requires="v">
                <p:oleObj spid="_x0000_s8" name="" r:id="rId1" imgW="8166100" imgH="4838700" progId="Excel.Chart.8">
                  <p:embed/>
                </p:oleObj>
              </mc:Choice>
              <mc:Fallback>
                <p:oleObj name="" r:id="rId1" imgW="8166100" imgH="4838700" progId="Excel.Chart.8">
                  <p:embed/>
                  <p:pic>
                    <p:nvPicPr>
                      <p:cNvPr id="0" name="图片 7"/>
                      <p:cNvPicPr/>
                      <p:nvPr/>
                    </p:nvPicPr>
                    <p:blipFill>
                      <a:blip r:embed="rId2"/>
                      <a:stretch>
                        <a:fillRect/>
                      </a:stretch>
                    </p:blipFill>
                    <p:spPr>
                      <a:xfrm>
                        <a:off x="4049395" y="3643313"/>
                        <a:ext cx="4709795" cy="2835910"/>
                      </a:xfrm>
                      <a:prstGeom prst="rect">
                        <a:avLst/>
                      </a:prstGeom>
                    </p:spPr>
                  </p:pic>
                </p:oleObj>
              </mc:Fallback>
            </mc:AlternateContent>
          </a:graphicData>
        </a:graphic>
      </p:graphicFrame>
      <p:cxnSp>
        <p:nvCxnSpPr>
          <p:cNvPr id="9" name="直接连接符 8"/>
          <p:cNvCxnSpPr/>
          <p:nvPr/>
        </p:nvCxnSpPr>
        <p:spPr>
          <a:xfrm flipH="1">
            <a:off x="5723890" y="5110480"/>
            <a:ext cx="1270" cy="9105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332730" y="548640"/>
            <a:ext cx="791845" cy="79184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3484880" y="2169160"/>
            <a:ext cx="791845" cy="79184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p:nvPr/>
        </p:nvSpPr>
        <p:spPr>
          <a:xfrm>
            <a:off x="5332730" y="2169160"/>
            <a:ext cx="791845" cy="79184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椭圆 27"/>
          <p:cNvSpPr/>
          <p:nvPr/>
        </p:nvSpPr>
        <p:spPr>
          <a:xfrm>
            <a:off x="7180580" y="2169160"/>
            <a:ext cx="791845" cy="79184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9" name="直接箭头连接符 28"/>
          <p:cNvCxnSpPr>
            <a:stCxn id="4" idx="4"/>
            <a:endCxn id="27" idx="0"/>
          </p:cNvCxnSpPr>
          <p:nvPr/>
        </p:nvCxnSpPr>
        <p:spPr>
          <a:xfrm>
            <a:off x="5728970" y="1340485"/>
            <a:ext cx="0" cy="8286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4" idx="3"/>
            <a:endCxn id="6" idx="7"/>
          </p:cNvCxnSpPr>
          <p:nvPr/>
        </p:nvCxnSpPr>
        <p:spPr>
          <a:xfrm flipH="1">
            <a:off x="4160520" y="1224280"/>
            <a:ext cx="1288415" cy="106108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4" idx="5"/>
            <a:endCxn id="28" idx="1"/>
          </p:cNvCxnSpPr>
          <p:nvPr/>
        </p:nvCxnSpPr>
        <p:spPr>
          <a:xfrm>
            <a:off x="6008370" y="1224280"/>
            <a:ext cx="1288415" cy="106108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1637030" y="3789680"/>
            <a:ext cx="791845" cy="79184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椭圆 33"/>
          <p:cNvSpPr/>
          <p:nvPr/>
        </p:nvSpPr>
        <p:spPr>
          <a:xfrm>
            <a:off x="3484880" y="3789680"/>
            <a:ext cx="791845" cy="79184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椭圆 34"/>
          <p:cNvSpPr/>
          <p:nvPr/>
        </p:nvSpPr>
        <p:spPr>
          <a:xfrm>
            <a:off x="5332730" y="3789680"/>
            <a:ext cx="791845" cy="79184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6" name="直接箭头连接符 35"/>
          <p:cNvCxnSpPr>
            <a:stCxn id="6" idx="3"/>
            <a:endCxn id="33" idx="7"/>
          </p:cNvCxnSpPr>
          <p:nvPr/>
        </p:nvCxnSpPr>
        <p:spPr>
          <a:xfrm flipH="1">
            <a:off x="2312670" y="2844800"/>
            <a:ext cx="1288415" cy="106108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7" idx="3"/>
            <a:endCxn id="34" idx="7"/>
          </p:cNvCxnSpPr>
          <p:nvPr/>
        </p:nvCxnSpPr>
        <p:spPr>
          <a:xfrm flipH="1">
            <a:off x="4160520" y="2844800"/>
            <a:ext cx="1288415" cy="106108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7" idx="4"/>
            <a:endCxn id="35" idx="0"/>
          </p:cNvCxnSpPr>
          <p:nvPr/>
        </p:nvCxnSpPr>
        <p:spPr>
          <a:xfrm>
            <a:off x="5728970" y="2961005"/>
            <a:ext cx="0" cy="8286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7180580" y="3789680"/>
            <a:ext cx="791845" cy="79184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7181215" y="5405120"/>
            <a:ext cx="791845" cy="79184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1" name="直接箭头连接符 40"/>
          <p:cNvCxnSpPr>
            <a:stCxn id="28" idx="4"/>
            <a:endCxn id="39" idx="0"/>
          </p:cNvCxnSpPr>
          <p:nvPr/>
        </p:nvCxnSpPr>
        <p:spPr>
          <a:xfrm>
            <a:off x="7576820" y="2961005"/>
            <a:ext cx="0" cy="8286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27" idx="5"/>
            <a:endCxn id="40" idx="0"/>
          </p:cNvCxnSpPr>
          <p:nvPr/>
        </p:nvCxnSpPr>
        <p:spPr>
          <a:xfrm>
            <a:off x="6008370" y="2844800"/>
            <a:ext cx="1569085" cy="256032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3484880" y="5405120"/>
            <a:ext cx="791845" cy="79184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4" name="直接箭头连接符 43"/>
          <p:cNvCxnSpPr>
            <a:stCxn id="34" idx="4"/>
            <a:endCxn id="43" idx="0"/>
          </p:cNvCxnSpPr>
          <p:nvPr/>
        </p:nvCxnSpPr>
        <p:spPr>
          <a:xfrm>
            <a:off x="3881120" y="4581525"/>
            <a:ext cx="0" cy="82359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 name="TextBox 3"/>
          <p:cNvSpPr txBox="1"/>
          <p:nvPr/>
        </p:nvSpPr>
        <p:spPr>
          <a:xfrm>
            <a:off x="467544" y="501364"/>
            <a:ext cx="4896544" cy="460375"/>
          </a:xfrm>
          <a:prstGeom prst="rect">
            <a:avLst/>
          </a:prstGeom>
          <a:noFill/>
        </p:spPr>
        <p:txBody>
          <a:bodyPr wrap="square" rtlCol="0">
            <a:spAutoFit/>
          </a:bodyPr>
          <a:p>
            <a:r>
              <a:rPr lang="zh-CN" altLang="en-US" sz="2400" b="1" dirty="0"/>
              <a:t>我认为的优秀结构</a:t>
            </a:r>
            <a:endParaRPr lang="zh-CN" altLang="en-US" sz="2400" b="1" dirty="0"/>
          </a:p>
        </p:txBody>
      </p:sp>
      <p:sp>
        <p:nvSpPr>
          <p:cNvPr id="46" name="文本框 45"/>
          <p:cNvSpPr txBox="1"/>
          <p:nvPr/>
        </p:nvSpPr>
        <p:spPr>
          <a:xfrm>
            <a:off x="772795" y="2169160"/>
            <a:ext cx="2520315" cy="368300"/>
          </a:xfrm>
          <a:prstGeom prst="rect">
            <a:avLst/>
          </a:prstGeom>
          <a:noFill/>
        </p:spPr>
        <p:txBody>
          <a:bodyPr wrap="square" rtlCol="0">
            <a:spAutoFit/>
          </a:bodyPr>
          <a:p>
            <a:pPr algn="ctr"/>
            <a:r>
              <a:rPr lang="zh-CN" altLang="en-US"/>
              <a:t>条理清晰，层次分明</a:t>
            </a:r>
            <a:endParaRPr lang="zh-CN" altLang="en-US"/>
          </a:p>
        </p:txBody>
      </p:sp>
      <p:cxnSp>
        <p:nvCxnSpPr>
          <p:cNvPr id="47" name="直接箭头连接符 46"/>
          <p:cNvCxnSpPr>
            <a:stCxn id="35" idx="5"/>
            <a:endCxn id="40" idx="1"/>
          </p:cNvCxnSpPr>
          <p:nvPr/>
        </p:nvCxnSpPr>
        <p:spPr>
          <a:xfrm>
            <a:off x="6008370" y="4465320"/>
            <a:ext cx="1289050" cy="105600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0</TotalTime>
  <Words>3015</Words>
  <Application>WPS 演示</Application>
  <PresentationFormat>全屏显示(4:3)</PresentationFormat>
  <Paragraphs>178</Paragraphs>
  <Slides>12</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5</vt:i4>
      </vt:variant>
      <vt:variant>
        <vt:lpstr>幻灯片标题</vt:lpstr>
      </vt:variant>
      <vt:variant>
        <vt:i4>12</vt:i4>
      </vt:variant>
    </vt:vector>
  </HeadingPairs>
  <TitlesOfParts>
    <vt:vector size="28" baseType="lpstr">
      <vt:lpstr>Arial</vt:lpstr>
      <vt:lpstr>宋体</vt:lpstr>
      <vt:lpstr>Wingdings</vt:lpstr>
      <vt:lpstr>Wingdings 2</vt:lpstr>
      <vt:lpstr>Arial</vt:lpstr>
      <vt:lpstr>Cambria</vt:lpstr>
      <vt:lpstr>华文楷体</vt:lpstr>
      <vt:lpstr>微软雅黑</vt:lpstr>
      <vt:lpstr>Arial Unicode MS</vt:lpstr>
      <vt:lpstr>Calibri</vt:lpstr>
      <vt:lpstr>龙腾四海</vt:lpstr>
      <vt:lpstr>Paint.Picture</vt:lpstr>
      <vt:lpstr>Paint.Picture</vt:lpstr>
      <vt:lpstr>Paint.Picture</vt:lpstr>
      <vt:lpstr>Paint.Picture</vt:lpstr>
      <vt:lpstr>Excel.Chart.8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Testing</cp:lastModifiedBy>
  <cp:revision>30</cp:revision>
  <dcterms:created xsi:type="dcterms:W3CDTF">2019-06-22T02:55:00Z</dcterms:created>
  <dcterms:modified xsi:type="dcterms:W3CDTF">2019-06-23T04:07:46Z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