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sldIdLst>
    <p:sldId id="256" r:id="rId4"/>
    <p:sldId id="261" r:id="rId5"/>
    <p:sldId id="257" r:id="rId6"/>
    <p:sldId id="272" r:id="rId7"/>
    <p:sldId id="262" r:id="rId8"/>
    <p:sldId id="259" r:id="rId9"/>
    <p:sldId id="281" r:id="rId10"/>
    <p:sldId id="282" r:id="rId11"/>
    <p:sldId id="260" r:id="rId12"/>
    <p:sldId id="284" r:id="rId13"/>
    <p:sldId id="263" r:id="rId14"/>
    <p:sldId id="265" r:id="rId15"/>
    <p:sldId id="26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99210" y="1694180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面向对象初探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445260" y="400240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汇报人：涂晓东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6571" y="3090620"/>
            <a:ext cx="554888" cy="558173"/>
            <a:chOff x="1725613" y="5727700"/>
            <a:chExt cx="268287" cy="269875"/>
          </a:xfrm>
        </p:grpSpPr>
        <p:sp>
          <p:nvSpPr>
            <p:cNvPr id="19" name="Freeform 10"/>
            <p:cNvSpPr/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72908" y="2691232"/>
            <a:ext cx="424815" cy="430530"/>
            <a:chOff x="9387205" y="3973830"/>
            <a:chExt cx="424815" cy="430530"/>
          </a:xfrm>
          <a:solidFill>
            <a:schemeClr val="bg1"/>
          </a:solidFill>
        </p:grpSpPr>
        <p:sp>
          <p:nvSpPr>
            <p:cNvPr id="66" name="Freeform 73"/>
            <p:cNvSpPr>
              <a:spLocks noEditPoints="1"/>
            </p:cNvSpPr>
            <p:nvPr/>
          </p:nvSpPr>
          <p:spPr bwMode="auto">
            <a:xfrm>
              <a:off x="970597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6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6 w 22"/>
                <a:gd name="T35" fmla="*/ 39 h 89"/>
                <a:gd name="T36" fmla="*/ 6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6" y="77"/>
                    <a:pt x="6" y="74"/>
                  </a:cubicBezTo>
                  <a:cubicBezTo>
                    <a:pt x="6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6" y="41"/>
                    <a:pt x="6" y="3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9545955" y="3973830"/>
              <a:ext cx="107950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38720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6 w 22"/>
                <a:gd name="T25" fmla="*/ 74 h 89"/>
                <a:gd name="T26" fmla="*/ 11 w 22"/>
                <a:gd name="T27" fmla="*/ 80 h 89"/>
                <a:gd name="T28" fmla="*/ 16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6 w 22"/>
                <a:gd name="T43" fmla="*/ 9 h 89"/>
                <a:gd name="T44" fmla="*/ 16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6" y="71"/>
                    <a:pt x="16" y="74"/>
                  </a:cubicBezTo>
                  <a:cubicBezTo>
                    <a:pt x="16" y="77"/>
                    <a:pt x="14" y="80"/>
                    <a:pt x="11" y="80"/>
                  </a:cubicBezTo>
                  <a:close/>
                  <a:moveTo>
                    <a:pt x="16" y="39"/>
                  </a:moveTo>
                  <a:cubicBezTo>
                    <a:pt x="16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6" y="7"/>
                    <a:pt x="16" y="9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957580"/>
            <a:ext cx="76377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是从父类继承来的同样的行为，后代们有多种不同的状态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调用父"抽象的"方法，执行子类"具体的"方法.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多态是个性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如全部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3628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家上市公司，每天都同时开市交易，具有相同的行为。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但有的上涨，有的下跌，有的涨停，有的跌停，有的停牌等等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3000375"/>
            <a:ext cx="4805045" cy="1508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" y="4695825"/>
            <a:ext cx="4899660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55" y="3090545"/>
            <a:ext cx="500634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面向对象与面向过程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2528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 继承 多态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面向对象设计原则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面向对象设计原则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915" y="1420495"/>
            <a:ext cx="1478915" cy="3608705"/>
            <a:chOff x="1882" y="2254"/>
            <a:chExt cx="14188" cy="5683"/>
          </a:xfrm>
        </p:grpSpPr>
        <p:sp>
          <p:nvSpPr>
            <p:cNvPr id="11" name="矩形 10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82" y="6149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82" y="709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30755" y="1421130"/>
            <a:ext cx="7730490" cy="3608705"/>
            <a:chOff x="1882" y="2254"/>
            <a:chExt cx="14188" cy="5683"/>
          </a:xfrm>
        </p:grpSpPr>
        <p:sp>
          <p:nvSpPr>
            <p:cNvPr id="22" name="矩形 21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82" y="6149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882" y="709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17270" y="1503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开闭原则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85365" y="150431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对扩展开放，对修改关闭。让系统在变化中保持稳定，同时有灵活的扩展性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885" y="2117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单一职责原则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948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依赖倒置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0885" y="33528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组合复用原则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7270" y="39763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里氏替换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2970" y="45783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迪米特法则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85365" y="2118360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如果一个类需要改变，改变它的理由永远只有一个。只能有且只有一个职责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85365" y="274256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尽量依赖抽象的类别，不要依赖具体的事物。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85365" y="335280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尽量的使用组合，而不是继承达到复用的目的。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85365" y="397764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使用父类的地方用它的子类所代替，代码还能正常工作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85365" y="4578350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在满足功能要求的基础上，传递的数据量越少越好。可以降低耦合度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35760" y="395414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latin typeface="微软雅黑" panose="020B0503020204020204" charset="-122"/>
                <a:ea typeface="微软雅黑" panose="020B0503020204020204" charset="-122"/>
              </a:rPr>
              <a:t>感谢聆听</a:t>
            </a:r>
            <a:endParaRPr lang="zh-CN" altLang="en-US" sz="5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810" y="242570"/>
            <a:ext cx="289560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面向对象与面向过程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2528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 继承 多态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面向对象设计原则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面向对象与面向过程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90" y="1138555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从日常工作中获得启发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845" y="852805"/>
            <a:ext cx="4314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例如：某日公司基金经理提出，需要我研究成长型上市公司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微信图片_20190621193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630680"/>
            <a:ext cx="7635240" cy="3596640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1578610" y="1845310"/>
            <a:ext cx="2753360" cy="967740"/>
          </a:xfrm>
          <a:prstGeom prst="wedgeEllipseCallout">
            <a:avLst>
              <a:gd name="adj1" fmla="val -44372"/>
              <a:gd name="adj2" fmla="val 574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6735" y="2006600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帮我选一些优秀成长型上市公司。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498715" y="1630680"/>
            <a:ext cx="2880360" cy="207708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80655" y="2256155"/>
            <a:ext cx="231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面对同样一件工作，角度有什么不同？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面向对象与面向过程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7862570" y="15100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950" y="1288415"/>
            <a:ext cx="3746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基金经理：面向对象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62450" y="1288415"/>
            <a:ext cx="3746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研究员：面向过程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7080" y="2233295"/>
            <a:ext cx="32137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在基金经理眼中，我就是对象。他只关注我最后的工作成果能否满足需求，不会关注我是通过什么方式、何种方法得出的成果。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4680" y="2233295"/>
            <a:ext cx="33426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在我眼中，我是面向过程的，我需要构思如何筛选高成长公司，用什么工具去做，一步步的去分析，制定研究的方向和标准都有哪些等等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7935" y="4268470"/>
            <a:ext cx="66046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面向过程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是具体化的，流程化的，解决一个问题，你需要一步一步的分析，一步一步的实现。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是模型化的，你只需抽象出一个类，在这里你拥有数据也拥有解决问题的方法。需要什么功能直接使用就可以。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面向对象与面向过程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2528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 继承 多态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面向对象设计原则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4979956" y="1135225"/>
            <a:ext cx="1921452" cy="4587016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24" tIns="45712" rIns="91424" bIns="45712" numCol="1" anchor="t" anchorCtr="0" compatLnSpc="1"/>
          <a:p>
            <a:endParaRPr lang="zh-CN" altLang="en-US" sz="1280">
              <a:ea typeface="微软雅黑" panose="020B050302020402020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432029" y="139092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731891" y="2503703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6399850" y="357416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732219" y="4554364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箱子"/>
          <p:cNvSpPr/>
          <p:nvPr/>
        </p:nvSpPr>
        <p:spPr>
          <a:xfrm>
            <a:off x="6534150" y="3750945"/>
            <a:ext cx="518795" cy="433705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飞机"/>
          <p:cNvSpPr/>
          <p:nvPr/>
        </p:nvSpPr>
        <p:spPr bwMode="auto">
          <a:xfrm>
            <a:off x="6562725" y="1522730"/>
            <a:ext cx="522605" cy="522605"/>
          </a:xfrm>
          <a:custGeom>
            <a:avLst/>
            <a:gdLst>
              <a:gd name="T0" fmla="*/ 686385 w 13624"/>
              <a:gd name="T1" fmla="*/ 84727 h 15172"/>
              <a:gd name="T2" fmla="*/ 669887 w 13624"/>
              <a:gd name="T3" fmla="*/ 64792 h 15172"/>
              <a:gd name="T4" fmla="*/ 653508 w 13624"/>
              <a:gd name="T5" fmla="*/ 47585 h 15172"/>
              <a:gd name="T6" fmla="*/ 637366 w 13624"/>
              <a:gd name="T7" fmla="*/ 33108 h 15172"/>
              <a:gd name="T8" fmla="*/ 621224 w 13624"/>
              <a:gd name="T9" fmla="*/ 21241 h 15172"/>
              <a:gd name="T10" fmla="*/ 605201 w 13624"/>
              <a:gd name="T11" fmla="*/ 11985 h 15172"/>
              <a:gd name="T12" fmla="*/ 589415 w 13624"/>
              <a:gd name="T13" fmla="*/ 5221 h 15172"/>
              <a:gd name="T14" fmla="*/ 573748 w 13624"/>
              <a:gd name="T15" fmla="*/ 1305 h 15172"/>
              <a:gd name="T16" fmla="*/ 558200 w 13624"/>
              <a:gd name="T17" fmla="*/ 0 h 15172"/>
              <a:gd name="T18" fmla="*/ 149431 w 13624"/>
              <a:gd name="T19" fmla="*/ 580988 h 15172"/>
              <a:gd name="T20" fmla="*/ 149668 w 13624"/>
              <a:gd name="T21" fmla="*/ 1215612 h 15172"/>
              <a:gd name="T22" fmla="*/ 558200 w 13624"/>
              <a:gd name="T23" fmla="*/ 1800397 h 15172"/>
              <a:gd name="T24" fmla="*/ 569831 w 13624"/>
              <a:gd name="T25" fmla="*/ 1799685 h 15172"/>
              <a:gd name="T26" fmla="*/ 585380 w 13624"/>
              <a:gd name="T27" fmla="*/ 1796244 h 15172"/>
              <a:gd name="T28" fmla="*/ 601165 w 13624"/>
              <a:gd name="T29" fmla="*/ 1790310 h 15172"/>
              <a:gd name="T30" fmla="*/ 617189 w 13624"/>
              <a:gd name="T31" fmla="*/ 1781766 h 15172"/>
              <a:gd name="T32" fmla="*/ 633212 w 13624"/>
              <a:gd name="T33" fmla="*/ 1770493 h 15172"/>
              <a:gd name="T34" fmla="*/ 649472 w 13624"/>
              <a:gd name="T35" fmla="*/ 1756609 h 15172"/>
              <a:gd name="T36" fmla="*/ 665733 w 13624"/>
              <a:gd name="T37" fmla="*/ 1739996 h 15172"/>
              <a:gd name="T38" fmla="*/ 682231 w 13624"/>
              <a:gd name="T39" fmla="*/ 1720772 h 15172"/>
              <a:gd name="T40" fmla="*/ 1344403 w 13624"/>
              <a:gd name="T41" fmla="*/ 1051379 h 15172"/>
              <a:gd name="T42" fmla="*/ 1414786 w 13624"/>
              <a:gd name="T43" fmla="*/ 1042360 h 15172"/>
              <a:gd name="T44" fmla="*/ 1449918 w 13624"/>
              <a:gd name="T45" fmla="*/ 1035952 h 15172"/>
              <a:gd name="T46" fmla="*/ 1481965 w 13624"/>
              <a:gd name="T47" fmla="*/ 1028358 h 15172"/>
              <a:gd name="T48" fmla="*/ 1504634 w 13624"/>
              <a:gd name="T49" fmla="*/ 1021119 h 15172"/>
              <a:gd name="T50" fmla="*/ 1527423 w 13624"/>
              <a:gd name="T51" fmla="*/ 1010795 h 15172"/>
              <a:gd name="T52" fmla="*/ 1549855 w 13624"/>
              <a:gd name="T53" fmla="*/ 997148 h 15172"/>
              <a:gd name="T54" fmla="*/ 1572407 w 13624"/>
              <a:gd name="T55" fmla="*/ 980417 h 15172"/>
              <a:gd name="T56" fmla="*/ 1587599 w 13624"/>
              <a:gd name="T57" fmla="*/ 966414 h 15172"/>
              <a:gd name="T58" fmla="*/ 1602910 w 13624"/>
              <a:gd name="T59" fmla="*/ 947071 h 15172"/>
              <a:gd name="T60" fmla="*/ 1610743 w 13624"/>
              <a:gd name="T61" fmla="*/ 931882 h 15172"/>
              <a:gd name="T62" fmla="*/ 1614304 w 13624"/>
              <a:gd name="T63" fmla="*/ 921440 h 15172"/>
              <a:gd name="T64" fmla="*/ 1616322 w 13624"/>
              <a:gd name="T65" fmla="*/ 910878 h 15172"/>
              <a:gd name="T66" fmla="*/ 1617034 w 13624"/>
              <a:gd name="T67" fmla="*/ 900080 h 15172"/>
              <a:gd name="T68" fmla="*/ 1616441 w 13624"/>
              <a:gd name="T69" fmla="*/ 888332 h 15172"/>
              <a:gd name="T70" fmla="*/ 1613711 w 13624"/>
              <a:gd name="T71" fmla="*/ 873380 h 15172"/>
              <a:gd name="T72" fmla="*/ 1609082 w 13624"/>
              <a:gd name="T73" fmla="*/ 859140 h 15172"/>
              <a:gd name="T74" fmla="*/ 1602079 w 13624"/>
              <a:gd name="T75" fmla="*/ 845850 h 15172"/>
              <a:gd name="T76" fmla="*/ 1592940 w 13624"/>
              <a:gd name="T77" fmla="*/ 833271 h 15172"/>
              <a:gd name="T78" fmla="*/ 1581902 w 13624"/>
              <a:gd name="T79" fmla="*/ 821642 h 15172"/>
              <a:gd name="T80" fmla="*/ 1568490 w 13624"/>
              <a:gd name="T81" fmla="*/ 810725 h 15172"/>
              <a:gd name="T82" fmla="*/ 1553060 w 13624"/>
              <a:gd name="T83" fmla="*/ 800638 h 15172"/>
              <a:gd name="T84" fmla="*/ 1535494 w 13624"/>
              <a:gd name="T85" fmla="*/ 791382 h 15172"/>
              <a:gd name="T86" fmla="*/ 1515791 w 13624"/>
              <a:gd name="T87" fmla="*/ 782957 h 15172"/>
              <a:gd name="T88" fmla="*/ 1493952 w 13624"/>
              <a:gd name="T89" fmla="*/ 775481 h 15172"/>
              <a:gd name="T90" fmla="*/ 1463686 w 13624"/>
              <a:gd name="T91" fmla="*/ 767056 h 15172"/>
              <a:gd name="T92" fmla="*/ 1408258 w 13624"/>
              <a:gd name="T93" fmla="*/ 756376 h 15172"/>
              <a:gd name="T94" fmla="*/ 1344403 w 13624"/>
              <a:gd name="T95" fmla="*/ 749018 h 1517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3624" h="15172">
                <a:moveTo>
                  <a:pt x="11327" y="6312"/>
                </a:moveTo>
                <a:lnTo>
                  <a:pt x="10515" y="6254"/>
                </a:lnTo>
                <a:lnTo>
                  <a:pt x="5783" y="714"/>
                </a:lnTo>
                <a:lnTo>
                  <a:pt x="5748" y="670"/>
                </a:lnTo>
                <a:lnTo>
                  <a:pt x="5714" y="628"/>
                </a:lnTo>
                <a:lnTo>
                  <a:pt x="5679" y="586"/>
                </a:lnTo>
                <a:lnTo>
                  <a:pt x="5644" y="546"/>
                </a:lnTo>
                <a:lnTo>
                  <a:pt x="5609" y="508"/>
                </a:lnTo>
                <a:lnTo>
                  <a:pt x="5576" y="471"/>
                </a:lnTo>
                <a:lnTo>
                  <a:pt x="5541" y="436"/>
                </a:lnTo>
                <a:lnTo>
                  <a:pt x="5506" y="401"/>
                </a:lnTo>
                <a:lnTo>
                  <a:pt x="5472" y="369"/>
                </a:lnTo>
                <a:lnTo>
                  <a:pt x="5438" y="338"/>
                </a:lnTo>
                <a:lnTo>
                  <a:pt x="5403" y="308"/>
                </a:lnTo>
                <a:lnTo>
                  <a:pt x="5370" y="279"/>
                </a:lnTo>
                <a:lnTo>
                  <a:pt x="5335" y="252"/>
                </a:lnTo>
                <a:lnTo>
                  <a:pt x="5301" y="225"/>
                </a:lnTo>
                <a:lnTo>
                  <a:pt x="5268" y="201"/>
                </a:lnTo>
                <a:lnTo>
                  <a:pt x="5234" y="179"/>
                </a:lnTo>
                <a:lnTo>
                  <a:pt x="5200" y="157"/>
                </a:lnTo>
                <a:lnTo>
                  <a:pt x="5166" y="137"/>
                </a:lnTo>
                <a:lnTo>
                  <a:pt x="5132" y="117"/>
                </a:lnTo>
                <a:lnTo>
                  <a:pt x="5099" y="101"/>
                </a:lnTo>
                <a:lnTo>
                  <a:pt x="5065" y="84"/>
                </a:lnTo>
                <a:lnTo>
                  <a:pt x="5033" y="69"/>
                </a:lnTo>
                <a:lnTo>
                  <a:pt x="4999" y="56"/>
                </a:lnTo>
                <a:lnTo>
                  <a:pt x="4966" y="44"/>
                </a:lnTo>
                <a:lnTo>
                  <a:pt x="4932" y="34"/>
                </a:lnTo>
                <a:lnTo>
                  <a:pt x="4900" y="25"/>
                </a:lnTo>
                <a:lnTo>
                  <a:pt x="4866" y="17"/>
                </a:lnTo>
                <a:lnTo>
                  <a:pt x="4834" y="11"/>
                </a:lnTo>
                <a:lnTo>
                  <a:pt x="4801" y="6"/>
                </a:lnTo>
                <a:lnTo>
                  <a:pt x="4768" y="2"/>
                </a:lnTo>
                <a:lnTo>
                  <a:pt x="4736" y="0"/>
                </a:lnTo>
                <a:lnTo>
                  <a:pt x="4703" y="0"/>
                </a:lnTo>
                <a:lnTo>
                  <a:pt x="4047" y="0"/>
                </a:lnTo>
                <a:lnTo>
                  <a:pt x="7045" y="6405"/>
                </a:lnTo>
                <a:lnTo>
                  <a:pt x="2884" y="6714"/>
                </a:lnTo>
                <a:lnTo>
                  <a:pt x="1259" y="4896"/>
                </a:lnTo>
                <a:lnTo>
                  <a:pt x="0" y="4896"/>
                </a:lnTo>
                <a:lnTo>
                  <a:pt x="1667" y="7445"/>
                </a:lnTo>
                <a:lnTo>
                  <a:pt x="2" y="10244"/>
                </a:lnTo>
                <a:lnTo>
                  <a:pt x="1261" y="10244"/>
                </a:lnTo>
                <a:lnTo>
                  <a:pt x="2886" y="8425"/>
                </a:lnTo>
                <a:lnTo>
                  <a:pt x="7045" y="8734"/>
                </a:lnTo>
                <a:lnTo>
                  <a:pt x="4047" y="15172"/>
                </a:lnTo>
                <a:lnTo>
                  <a:pt x="4703" y="15172"/>
                </a:lnTo>
                <a:lnTo>
                  <a:pt x="4736" y="15171"/>
                </a:lnTo>
                <a:lnTo>
                  <a:pt x="4768" y="15170"/>
                </a:lnTo>
                <a:lnTo>
                  <a:pt x="4801" y="15166"/>
                </a:lnTo>
                <a:lnTo>
                  <a:pt x="4834" y="15161"/>
                </a:lnTo>
                <a:lnTo>
                  <a:pt x="4866" y="15154"/>
                </a:lnTo>
                <a:lnTo>
                  <a:pt x="4900" y="15147"/>
                </a:lnTo>
                <a:lnTo>
                  <a:pt x="4932" y="15137"/>
                </a:lnTo>
                <a:lnTo>
                  <a:pt x="4966" y="15128"/>
                </a:lnTo>
                <a:lnTo>
                  <a:pt x="4999" y="15116"/>
                </a:lnTo>
                <a:lnTo>
                  <a:pt x="5033" y="15103"/>
                </a:lnTo>
                <a:lnTo>
                  <a:pt x="5065" y="15087"/>
                </a:lnTo>
                <a:lnTo>
                  <a:pt x="5099" y="15071"/>
                </a:lnTo>
                <a:lnTo>
                  <a:pt x="5132" y="15053"/>
                </a:lnTo>
                <a:lnTo>
                  <a:pt x="5166" y="15035"/>
                </a:lnTo>
                <a:lnTo>
                  <a:pt x="5200" y="15015"/>
                </a:lnTo>
                <a:lnTo>
                  <a:pt x="5234" y="14993"/>
                </a:lnTo>
                <a:lnTo>
                  <a:pt x="5268" y="14971"/>
                </a:lnTo>
                <a:lnTo>
                  <a:pt x="5301" y="14946"/>
                </a:lnTo>
                <a:lnTo>
                  <a:pt x="5335" y="14920"/>
                </a:lnTo>
                <a:lnTo>
                  <a:pt x="5370" y="14893"/>
                </a:lnTo>
                <a:lnTo>
                  <a:pt x="5403" y="14864"/>
                </a:lnTo>
                <a:lnTo>
                  <a:pt x="5438" y="14834"/>
                </a:lnTo>
                <a:lnTo>
                  <a:pt x="5472" y="14803"/>
                </a:lnTo>
                <a:lnTo>
                  <a:pt x="5506" y="14769"/>
                </a:lnTo>
                <a:lnTo>
                  <a:pt x="5541" y="14736"/>
                </a:lnTo>
                <a:lnTo>
                  <a:pt x="5576" y="14700"/>
                </a:lnTo>
                <a:lnTo>
                  <a:pt x="5609" y="14663"/>
                </a:lnTo>
                <a:lnTo>
                  <a:pt x="5644" y="14624"/>
                </a:lnTo>
                <a:lnTo>
                  <a:pt x="5679" y="14585"/>
                </a:lnTo>
                <a:lnTo>
                  <a:pt x="5714" y="14544"/>
                </a:lnTo>
                <a:lnTo>
                  <a:pt x="5748" y="14501"/>
                </a:lnTo>
                <a:lnTo>
                  <a:pt x="5783" y="14458"/>
                </a:lnTo>
                <a:lnTo>
                  <a:pt x="10515" y="8918"/>
                </a:lnTo>
                <a:lnTo>
                  <a:pt x="11327" y="8860"/>
                </a:lnTo>
                <a:lnTo>
                  <a:pt x="11604" y="8823"/>
                </a:lnTo>
                <a:lnTo>
                  <a:pt x="11858" y="8792"/>
                </a:lnTo>
                <a:lnTo>
                  <a:pt x="11920" y="8784"/>
                </a:lnTo>
                <a:lnTo>
                  <a:pt x="11987" y="8774"/>
                </a:lnTo>
                <a:lnTo>
                  <a:pt x="12059" y="8761"/>
                </a:lnTo>
                <a:lnTo>
                  <a:pt x="12136" y="8746"/>
                </a:lnTo>
                <a:lnTo>
                  <a:pt x="12216" y="8730"/>
                </a:lnTo>
                <a:lnTo>
                  <a:pt x="12301" y="8710"/>
                </a:lnTo>
                <a:lnTo>
                  <a:pt x="12391" y="8690"/>
                </a:lnTo>
                <a:lnTo>
                  <a:pt x="12486" y="8666"/>
                </a:lnTo>
                <a:lnTo>
                  <a:pt x="12533" y="8654"/>
                </a:lnTo>
                <a:lnTo>
                  <a:pt x="12581" y="8640"/>
                </a:lnTo>
                <a:lnTo>
                  <a:pt x="12629" y="8623"/>
                </a:lnTo>
                <a:lnTo>
                  <a:pt x="12677" y="8605"/>
                </a:lnTo>
                <a:lnTo>
                  <a:pt x="12725" y="8586"/>
                </a:lnTo>
                <a:lnTo>
                  <a:pt x="12773" y="8564"/>
                </a:lnTo>
                <a:lnTo>
                  <a:pt x="12821" y="8542"/>
                </a:lnTo>
                <a:lnTo>
                  <a:pt x="12869" y="8518"/>
                </a:lnTo>
                <a:lnTo>
                  <a:pt x="12916" y="8491"/>
                </a:lnTo>
                <a:lnTo>
                  <a:pt x="12964" y="8464"/>
                </a:lnTo>
                <a:lnTo>
                  <a:pt x="13012" y="8434"/>
                </a:lnTo>
                <a:lnTo>
                  <a:pt x="13058" y="8403"/>
                </a:lnTo>
                <a:lnTo>
                  <a:pt x="13106" y="8370"/>
                </a:lnTo>
                <a:lnTo>
                  <a:pt x="13153" y="8335"/>
                </a:lnTo>
                <a:lnTo>
                  <a:pt x="13201" y="8299"/>
                </a:lnTo>
                <a:lnTo>
                  <a:pt x="13248" y="8262"/>
                </a:lnTo>
                <a:lnTo>
                  <a:pt x="13293" y="8223"/>
                </a:lnTo>
                <a:lnTo>
                  <a:pt x="13336" y="8183"/>
                </a:lnTo>
                <a:lnTo>
                  <a:pt x="13376" y="8144"/>
                </a:lnTo>
                <a:lnTo>
                  <a:pt x="13413" y="8104"/>
                </a:lnTo>
                <a:lnTo>
                  <a:pt x="13447" y="8063"/>
                </a:lnTo>
                <a:lnTo>
                  <a:pt x="13478" y="8022"/>
                </a:lnTo>
                <a:lnTo>
                  <a:pt x="13505" y="7981"/>
                </a:lnTo>
                <a:lnTo>
                  <a:pt x="13530" y="7939"/>
                </a:lnTo>
                <a:lnTo>
                  <a:pt x="13552" y="7896"/>
                </a:lnTo>
                <a:lnTo>
                  <a:pt x="13563" y="7874"/>
                </a:lnTo>
                <a:lnTo>
                  <a:pt x="13571" y="7853"/>
                </a:lnTo>
                <a:lnTo>
                  <a:pt x="13580" y="7831"/>
                </a:lnTo>
                <a:lnTo>
                  <a:pt x="13588" y="7809"/>
                </a:lnTo>
                <a:lnTo>
                  <a:pt x="13595" y="7788"/>
                </a:lnTo>
                <a:lnTo>
                  <a:pt x="13601" y="7765"/>
                </a:lnTo>
                <a:lnTo>
                  <a:pt x="13606" y="7744"/>
                </a:lnTo>
                <a:lnTo>
                  <a:pt x="13611" y="7721"/>
                </a:lnTo>
                <a:lnTo>
                  <a:pt x="13616" y="7699"/>
                </a:lnTo>
                <a:lnTo>
                  <a:pt x="13618" y="7676"/>
                </a:lnTo>
                <a:lnTo>
                  <a:pt x="13622" y="7654"/>
                </a:lnTo>
                <a:lnTo>
                  <a:pt x="13623" y="7631"/>
                </a:lnTo>
                <a:lnTo>
                  <a:pt x="13624" y="7608"/>
                </a:lnTo>
                <a:lnTo>
                  <a:pt x="13624" y="7585"/>
                </a:lnTo>
                <a:lnTo>
                  <a:pt x="13624" y="7552"/>
                </a:lnTo>
                <a:lnTo>
                  <a:pt x="13622" y="7520"/>
                </a:lnTo>
                <a:lnTo>
                  <a:pt x="13619" y="7486"/>
                </a:lnTo>
                <a:lnTo>
                  <a:pt x="13616" y="7454"/>
                </a:lnTo>
                <a:lnTo>
                  <a:pt x="13611" y="7422"/>
                </a:lnTo>
                <a:lnTo>
                  <a:pt x="13604" y="7391"/>
                </a:lnTo>
                <a:lnTo>
                  <a:pt x="13596" y="7360"/>
                </a:lnTo>
                <a:lnTo>
                  <a:pt x="13588" y="7329"/>
                </a:lnTo>
                <a:lnTo>
                  <a:pt x="13578" y="7299"/>
                </a:lnTo>
                <a:lnTo>
                  <a:pt x="13569" y="7270"/>
                </a:lnTo>
                <a:lnTo>
                  <a:pt x="13557" y="7240"/>
                </a:lnTo>
                <a:lnTo>
                  <a:pt x="13544" y="7212"/>
                </a:lnTo>
                <a:lnTo>
                  <a:pt x="13529" y="7183"/>
                </a:lnTo>
                <a:lnTo>
                  <a:pt x="13515" y="7155"/>
                </a:lnTo>
                <a:lnTo>
                  <a:pt x="13498" y="7128"/>
                </a:lnTo>
                <a:lnTo>
                  <a:pt x="13481" y="7101"/>
                </a:lnTo>
                <a:lnTo>
                  <a:pt x="13462" y="7074"/>
                </a:lnTo>
                <a:lnTo>
                  <a:pt x="13443" y="7049"/>
                </a:lnTo>
                <a:lnTo>
                  <a:pt x="13421" y="7022"/>
                </a:lnTo>
                <a:lnTo>
                  <a:pt x="13400" y="6997"/>
                </a:lnTo>
                <a:lnTo>
                  <a:pt x="13377" y="6972"/>
                </a:lnTo>
                <a:lnTo>
                  <a:pt x="13353" y="6948"/>
                </a:lnTo>
                <a:lnTo>
                  <a:pt x="13328" y="6924"/>
                </a:lnTo>
                <a:lnTo>
                  <a:pt x="13302" y="6900"/>
                </a:lnTo>
                <a:lnTo>
                  <a:pt x="13274" y="6877"/>
                </a:lnTo>
                <a:lnTo>
                  <a:pt x="13245" y="6855"/>
                </a:lnTo>
                <a:lnTo>
                  <a:pt x="13215" y="6832"/>
                </a:lnTo>
                <a:lnTo>
                  <a:pt x="13184" y="6810"/>
                </a:lnTo>
                <a:lnTo>
                  <a:pt x="13153" y="6789"/>
                </a:lnTo>
                <a:lnTo>
                  <a:pt x="13119" y="6768"/>
                </a:lnTo>
                <a:lnTo>
                  <a:pt x="13085" y="6747"/>
                </a:lnTo>
                <a:lnTo>
                  <a:pt x="13050" y="6728"/>
                </a:lnTo>
                <a:lnTo>
                  <a:pt x="13014" y="6707"/>
                </a:lnTo>
                <a:lnTo>
                  <a:pt x="12976" y="6688"/>
                </a:lnTo>
                <a:lnTo>
                  <a:pt x="12937" y="6669"/>
                </a:lnTo>
                <a:lnTo>
                  <a:pt x="12898" y="6651"/>
                </a:lnTo>
                <a:lnTo>
                  <a:pt x="12857" y="6633"/>
                </a:lnTo>
                <a:lnTo>
                  <a:pt x="12814" y="6615"/>
                </a:lnTo>
                <a:lnTo>
                  <a:pt x="12771" y="6598"/>
                </a:lnTo>
                <a:lnTo>
                  <a:pt x="12726" y="6581"/>
                </a:lnTo>
                <a:lnTo>
                  <a:pt x="12681" y="6566"/>
                </a:lnTo>
                <a:lnTo>
                  <a:pt x="12635" y="6549"/>
                </a:lnTo>
                <a:lnTo>
                  <a:pt x="12587" y="6535"/>
                </a:lnTo>
                <a:lnTo>
                  <a:pt x="12538" y="6519"/>
                </a:lnTo>
                <a:lnTo>
                  <a:pt x="12488" y="6505"/>
                </a:lnTo>
                <a:lnTo>
                  <a:pt x="12438" y="6490"/>
                </a:lnTo>
                <a:lnTo>
                  <a:pt x="12332" y="6464"/>
                </a:lnTo>
                <a:lnTo>
                  <a:pt x="12222" y="6439"/>
                </a:lnTo>
                <a:lnTo>
                  <a:pt x="12108" y="6416"/>
                </a:lnTo>
                <a:lnTo>
                  <a:pt x="11988" y="6393"/>
                </a:lnTo>
                <a:lnTo>
                  <a:pt x="11865" y="6374"/>
                </a:lnTo>
                <a:lnTo>
                  <a:pt x="11738" y="6356"/>
                </a:lnTo>
                <a:lnTo>
                  <a:pt x="11605" y="6339"/>
                </a:lnTo>
                <a:lnTo>
                  <a:pt x="11468" y="6325"/>
                </a:lnTo>
                <a:lnTo>
                  <a:pt x="11327" y="6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钟"/>
          <p:cNvSpPr/>
          <p:nvPr/>
        </p:nvSpPr>
        <p:spPr bwMode="auto">
          <a:xfrm>
            <a:off x="4852670" y="2625725"/>
            <a:ext cx="534035" cy="534035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沙漏"/>
          <p:cNvSpPr/>
          <p:nvPr/>
        </p:nvSpPr>
        <p:spPr bwMode="auto">
          <a:xfrm>
            <a:off x="4907280" y="4737735"/>
            <a:ext cx="433705" cy="433705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7845" y="1245870"/>
            <a:ext cx="34950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首先利用面向过程方法，制定研究思路和初筛标准。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根据年报财务数据，筛选业绩增速较高公司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营业收入同比增长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&gt;30%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归母净利润同比增长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&gt;30%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扣非净利润同比增长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&gt;30%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销售毛利率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&gt;30%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销售净利率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&gt;10%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资产负债率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&lt;50%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choice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金融终端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2820" y="1245870"/>
            <a:ext cx="33216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筛选完毕后，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将方法存为模板，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方便定期调用，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相当于将策略封装。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业绩高增长：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营业收入：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归母净利润：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毛利率：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净利率：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图片_201906212117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-6350"/>
            <a:ext cx="12171680" cy="6852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图片_20190621212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21590"/>
            <a:ext cx="12138025" cy="6821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6571" y="3090620"/>
            <a:ext cx="554888" cy="558173"/>
            <a:chOff x="1725613" y="5727700"/>
            <a:chExt cx="268287" cy="269875"/>
          </a:xfrm>
        </p:grpSpPr>
        <p:sp>
          <p:nvSpPr>
            <p:cNvPr id="19" name="Freeform 10"/>
            <p:cNvSpPr/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0266" y="3686048"/>
            <a:ext cx="453154" cy="451518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327466" y="4457777"/>
            <a:ext cx="434975" cy="367030"/>
            <a:chOff x="7826375" y="2423160"/>
            <a:chExt cx="434975" cy="367030"/>
          </a:xfrm>
          <a:solidFill>
            <a:schemeClr val="bg1"/>
          </a:solidFill>
        </p:grpSpPr>
        <p:sp>
          <p:nvSpPr>
            <p:cNvPr id="59" name="Freeform 152"/>
            <p:cNvSpPr/>
            <p:nvPr/>
          </p:nvSpPr>
          <p:spPr bwMode="auto">
            <a:xfrm>
              <a:off x="7914005" y="2581910"/>
              <a:ext cx="261620" cy="208280"/>
            </a:xfrm>
            <a:custGeom>
              <a:avLst/>
              <a:gdLst>
                <a:gd name="T0" fmla="*/ 39 w 54"/>
                <a:gd name="T1" fmla="*/ 0 h 43"/>
                <a:gd name="T2" fmla="*/ 32 w 54"/>
                <a:gd name="T3" fmla="*/ 0 h 43"/>
                <a:gd name="T4" fmla="*/ 30 w 54"/>
                <a:gd name="T5" fmla="*/ 6 h 43"/>
                <a:gd name="T6" fmla="*/ 32 w 54"/>
                <a:gd name="T7" fmla="*/ 30 h 43"/>
                <a:gd name="T8" fmla="*/ 27 w 54"/>
                <a:gd name="T9" fmla="*/ 39 h 43"/>
                <a:gd name="T10" fmla="*/ 22 w 54"/>
                <a:gd name="T11" fmla="*/ 30 h 43"/>
                <a:gd name="T12" fmla="*/ 25 w 54"/>
                <a:gd name="T13" fmla="*/ 6 h 43"/>
                <a:gd name="T14" fmla="*/ 23 w 54"/>
                <a:gd name="T15" fmla="*/ 0 h 43"/>
                <a:gd name="T16" fmla="*/ 14 w 54"/>
                <a:gd name="T17" fmla="*/ 0 h 43"/>
                <a:gd name="T18" fmla="*/ 14 w 54"/>
                <a:gd name="T19" fmla="*/ 0 h 43"/>
                <a:gd name="T20" fmla="*/ 1 w 54"/>
                <a:gd name="T21" fmla="*/ 14 h 43"/>
                <a:gd name="T22" fmla="*/ 3 w 54"/>
                <a:gd name="T23" fmla="*/ 29 h 43"/>
                <a:gd name="T24" fmla="*/ 16 w 54"/>
                <a:gd name="T25" fmla="*/ 43 h 43"/>
                <a:gd name="T26" fmla="*/ 37 w 54"/>
                <a:gd name="T27" fmla="*/ 43 h 43"/>
                <a:gd name="T28" fmla="*/ 51 w 54"/>
                <a:gd name="T29" fmla="*/ 29 h 43"/>
                <a:gd name="T30" fmla="*/ 53 w 54"/>
                <a:gd name="T31" fmla="*/ 14 h 43"/>
                <a:gd name="T32" fmla="*/ 39 w 54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3">
                  <a:moveTo>
                    <a:pt x="3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4"/>
                    <a:pt x="30" y="6"/>
                  </a:cubicBezTo>
                  <a:cubicBezTo>
                    <a:pt x="30" y="6"/>
                    <a:pt x="33" y="24"/>
                    <a:pt x="32" y="30"/>
                  </a:cubicBezTo>
                  <a:cubicBezTo>
                    <a:pt x="31" y="32"/>
                    <a:pt x="29" y="39"/>
                    <a:pt x="27" y="39"/>
                  </a:cubicBezTo>
                  <a:cubicBezTo>
                    <a:pt x="24" y="39"/>
                    <a:pt x="22" y="32"/>
                    <a:pt x="22" y="30"/>
                  </a:cubicBezTo>
                  <a:cubicBezTo>
                    <a:pt x="21" y="24"/>
                    <a:pt x="25" y="6"/>
                    <a:pt x="25" y="6"/>
                  </a:cubicBezTo>
                  <a:cubicBezTo>
                    <a:pt x="24" y="6"/>
                    <a:pt x="23" y="5"/>
                    <a:pt x="2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1" y="1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37"/>
                    <a:pt x="9" y="43"/>
                    <a:pt x="16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5" y="43"/>
                    <a:pt x="50" y="37"/>
                    <a:pt x="51" y="2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6"/>
                    <a:pt x="47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Oval 153"/>
            <p:cNvSpPr>
              <a:spLocks noChangeArrowheads="1"/>
            </p:cNvSpPr>
            <p:nvPr/>
          </p:nvSpPr>
          <p:spPr bwMode="auto">
            <a:xfrm>
              <a:off x="7975600" y="2423160"/>
              <a:ext cx="136525" cy="135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154"/>
            <p:cNvSpPr/>
            <p:nvPr/>
          </p:nvSpPr>
          <p:spPr bwMode="auto">
            <a:xfrm>
              <a:off x="8112125" y="2553335"/>
              <a:ext cx="149225" cy="130175"/>
            </a:xfrm>
            <a:custGeom>
              <a:avLst/>
              <a:gdLst>
                <a:gd name="T0" fmla="*/ 21 w 31"/>
                <a:gd name="T1" fmla="*/ 0 h 27"/>
                <a:gd name="T2" fmla="*/ 6 w 31"/>
                <a:gd name="T3" fmla="*/ 0 h 27"/>
                <a:gd name="T4" fmla="*/ 6 w 31"/>
                <a:gd name="T5" fmla="*/ 0 h 27"/>
                <a:gd name="T6" fmla="*/ 0 w 31"/>
                <a:gd name="T7" fmla="*/ 1 h 27"/>
                <a:gd name="T8" fmla="*/ 7 w 31"/>
                <a:gd name="T9" fmla="*/ 3 h 27"/>
                <a:gd name="T10" fmla="*/ 13 w 31"/>
                <a:gd name="T11" fmla="*/ 8 h 27"/>
                <a:gd name="T12" fmla="*/ 17 w 31"/>
                <a:gd name="T13" fmla="*/ 20 h 27"/>
                <a:gd name="T14" fmla="*/ 17 w 31"/>
                <a:gd name="T15" fmla="*/ 20 h 27"/>
                <a:gd name="T16" fmla="*/ 17 w 31"/>
                <a:gd name="T17" fmla="*/ 20 h 27"/>
                <a:gd name="T18" fmla="*/ 16 w 31"/>
                <a:gd name="T19" fmla="*/ 27 h 27"/>
                <a:gd name="T20" fmla="*/ 20 w 31"/>
                <a:gd name="T21" fmla="*/ 27 h 27"/>
                <a:gd name="T22" fmla="*/ 29 w 31"/>
                <a:gd name="T23" fmla="*/ 18 h 27"/>
                <a:gd name="T24" fmla="*/ 30 w 31"/>
                <a:gd name="T25" fmla="*/ 8 h 27"/>
                <a:gd name="T26" fmla="*/ 21 w 31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7">
                  <a:moveTo>
                    <a:pt x="2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2"/>
                    <a:pt x="5" y="2"/>
                    <a:pt x="7" y="3"/>
                  </a:cubicBezTo>
                  <a:cubicBezTo>
                    <a:pt x="9" y="4"/>
                    <a:pt x="11" y="6"/>
                    <a:pt x="13" y="8"/>
                  </a:cubicBezTo>
                  <a:cubicBezTo>
                    <a:pt x="16" y="11"/>
                    <a:pt x="17" y="15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5" y="27"/>
                    <a:pt x="28" y="22"/>
                    <a:pt x="29" y="1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4"/>
                    <a:pt x="26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Oval 155"/>
            <p:cNvSpPr>
              <a:spLocks noChangeArrowheads="1"/>
            </p:cNvSpPr>
            <p:nvPr/>
          </p:nvSpPr>
          <p:spPr bwMode="auto">
            <a:xfrm>
              <a:off x="8136255" y="2451735"/>
              <a:ext cx="82550" cy="876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56"/>
            <p:cNvSpPr/>
            <p:nvPr/>
          </p:nvSpPr>
          <p:spPr bwMode="auto">
            <a:xfrm>
              <a:off x="7826375" y="2553335"/>
              <a:ext cx="144145" cy="130175"/>
            </a:xfrm>
            <a:custGeom>
              <a:avLst/>
              <a:gdLst>
                <a:gd name="T0" fmla="*/ 25 w 30"/>
                <a:gd name="T1" fmla="*/ 0 h 27"/>
                <a:gd name="T2" fmla="*/ 9 w 30"/>
                <a:gd name="T3" fmla="*/ 0 h 27"/>
                <a:gd name="T4" fmla="*/ 9 w 30"/>
                <a:gd name="T5" fmla="*/ 0 h 27"/>
                <a:gd name="T6" fmla="*/ 0 w 30"/>
                <a:gd name="T7" fmla="*/ 8 h 27"/>
                <a:gd name="T8" fmla="*/ 2 w 30"/>
                <a:gd name="T9" fmla="*/ 18 h 27"/>
                <a:gd name="T10" fmla="*/ 10 w 30"/>
                <a:gd name="T11" fmla="*/ 27 h 27"/>
                <a:gd name="T12" fmla="*/ 15 w 30"/>
                <a:gd name="T13" fmla="*/ 27 h 27"/>
                <a:gd name="T14" fmla="*/ 14 w 30"/>
                <a:gd name="T15" fmla="*/ 20 h 27"/>
                <a:gd name="T16" fmla="*/ 14 w 30"/>
                <a:gd name="T17" fmla="*/ 20 h 27"/>
                <a:gd name="T18" fmla="*/ 14 w 30"/>
                <a:gd name="T19" fmla="*/ 20 h 27"/>
                <a:gd name="T20" fmla="*/ 18 w 30"/>
                <a:gd name="T21" fmla="*/ 8 h 27"/>
                <a:gd name="T22" fmla="*/ 24 w 30"/>
                <a:gd name="T23" fmla="*/ 3 h 27"/>
                <a:gd name="T24" fmla="*/ 30 w 30"/>
                <a:gd name="T25" fmla="*/ 1 h 27"/>
                <a:gd name="T26" fmla="*/ 25 w 30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7">
                  <a:moveTo>
                    <a:pt x="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3"/>
                    <a:pt x="5" y="27"/>
                    <a:pt x="1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6"/>
                    <a:pt x="15" y="11"/>
                    <a:pt x="18" y="8"/>
                  </a:cubicBezTo>
                  <a:cubicBezTo>
                    <a:pt x="19" y="6"/>
                    <a:pt x="22" y="4"/>
                    <a:pt x="24" y="3"/>
                  </a:cubicBezTo>
                  <a:cubicBezTo>
                    <a:pt x="26" y="2"/>
                    <a:pt x="28" y="2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Oval 157"/>
            <p:cNvSpPr>
              <a:spLocks noChangeArrowheads="1"/>
            </p:cNvSpPr>
            <p:nvPr/>
          </p:nvSpPr>
          <p:spPr bwMode="auto">
            <a:xfrm>
              <a:off x="7864475" y="2451735"/>
              <a:ext cx="86995" cy="876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72908" y="2691232"/>
            <a:ext cx="424815" cy="430530"/>
            <a:chOff x="9387205" y="3973830"/>
            <a:chExt cx="424815" cy="430530"/>
          </a:xfrm>
          <a:solidFill>
            <a:schemeClr val="bg1"/>
          </a:solidFill>
        </p:grpSpPr>
        <p:sp>
          <p:nvSpPr>
            <p:cNvPr id="66" name="Freeform 73"/>
            <p:cNvSpPr>
              <a:spLocks noEditPoints="1"/>
            </p:cNvSpPr>
            <p:nvPr/>
          </p:nvSpPr>
          <p:spPr bwMode="auto">
            <a:xfrm>
              <a:off x="970597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6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6 w 22"/>
                <a:gd name="T35" fmla="*/ 39 h 89"/>
                <a:gd name="T36" fmla="*/ 6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6" y="77"/>
                    <a:pt x="6" y="74"/>
                  </a:cubicBezTo>
                  <a:cubicBezTo>
                    <a:pt x="6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6" y="41"/>
                    <a:pt x="6" y="3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9545955" y="3973830"/>
              <a:ext cx="107950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7 w 22"/>
                <a:gd name="T25" fmla="*/ 74 h 89"/>
                <a:gd name="T26" fmla="*/ 11 w 22"/>
                <a:gd name="T27" fmla="*/ 80 h 89"/>
                <a:gd name="T28" fmla="*/ 17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7 w 22"/>
                <a:gd name="T43" fmla="*/ 9 h 89"/>
                <a:gd name="T44" fmla="*/ 17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7" y="71"/>
                    <a:pt x="17" y="74"/>
                  </a:cubicBezTo>
                  <a:cubicBezTo>
                    <a:pt x="17" y="77"/>
                    <a:pt x="14" y="80"/>
                    <a:pt x="11" y="80"/>
                  </a:cubicBezTo>
                  <a:close/>
                  <a:moveTo>
                    <a:pt x="17" y="39"/>
                  </a:move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7" y="7"/>
                    <a:pt x="17" y="9"/>
                  </a:cubicBezTo>
                  <a:lnTo>
                    <a:pt x="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387205" y="3973830"/>
              <a:ext cx="106045" cy="430530"/>
            </a:xfrm>
            <a:custGeom>
              <a:avLst/>
              <a:gdLst>
                <a:gd name="T0" fmla="*/ 15 w 22"/>
                <a:gd name="T1" fmla="*/ 0 h 89"/>
                <a:gd name="T2" fmla="*/ 7 w 22"/>
                <a:gd name="T3" fmla="*/ 0 h 89"/>
                <a:gd name="T4" fmla="*/ 0 w 22"/>
                <a:gd name="T5" fmla="*/ 8 h 89"/>
                <a:gd name="T6" fmla="*/ 0 w 22"/>
                <a:gd name="T7" fmla="*/ 80 h 89"/>
                <a:gd name="T8" fmla="*/ 7 w 22"/>
                <a:gd name="T9" fmla="*/ 89 h 89"/>
                <a:gd name="T10" fmla="*/ 15 w 22"/>
                <a:gd name="T11" fmla="*/ 89 h 89"/>
                <a:gd name="T12" fmla="*/ 22 w 22"/>
                <a:gd name="T13" fmla="*/ 80 h 89"/>
                <a:gd name="T14" fmla="*/ 22 w 22"/>
                <a:gd name="T15" fmla="*/ 8 h 89"/>
                <a:gd name="T16" fmla="*/ 15 w 22"/>
                <a:gd name="T17" fmla="*/ 0 h 89"/>
                <a:gd name="T18" fmla="*/ 11 w 22"/>
                <a:gd name="T19" fmla="*/ 80 h 89"/>
                <a:gd name="T20" fmla="*/ 5 w 22"/>
                <a:gd name="T21" fmla="*/ 74 h 89"/>
                <a:gd name="T22" fmla="*/ 11 w 22"/>
                <a:gd name="T23" fmla="*/ 69 h 89"/>
                <a:gd name="T24" fmla="*/ 16 w 22"/>
                <a:gd name="T25" fmla="*/ 74 h 89"/>
                <a:gd name="T26" fmla="*/ 11 w 22"/>
                <a:gd name="T27" fmla="*/ 80 h 89"/>
                <a:gd name="T28" fmla="*/ 16 w 22"/>
                <a:gd name="T29" fmla="*/ 39 h 89"/>
                <a:gd name="T30" fmla="*/ 13 w 22"/>
                <a:gd name="T31" fmla="*/ 42 h 89"/>
                <a:gd name="T32" fmla="*/ 9 w 22"/>
                <a:gd name="T33" fmla="*/ 42 h 89"/>
                <a:gd name="T34" fmla="*/ 5 w 22"/>
                <a:gd name="T35" fmla="*/ 39 h 89"/>
                <a:gd name="T36" fmla="*/ 5 w 22"/>
                <a:gd name="T37" fmla="*/ 9 h 89"/>
                <a:gd name="T38" fmla="*/ 9 w 22"/>
                <a:gd name="T39" fmla="*/ 6 h 89"/>
                <a:gd name="T40" fmla="*/ 13 w 22"/>
                <a:gd name="T41" fmla="*/ 6 h 89"/>
                <a:gd name="T42" fmla="*/ 16 w 22"/>
                <a:gd name="T43" fmla="*/ 9 h 89"/>
                <a:gd name="T44" fmla="*/ 16 w 22"/>
                <a:gd name="T45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9">
                  <a:moveTo>
                    <a:pt x="1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3" y="89"/>
                    <a:pt x="7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9" y="89"/>
                    <a:pt x="22" y="85"/>
                    <a:pt x="22" y="8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9" y="0"/>
                    <a:pt x="15" y="0"/>
                  </a:cubicBezTo>
                  <a:close/>
                  <a:moveTo>
                    <a:pt x="11" y="80"/>
                  </a:moveTo>
                  <a:cubicBezTo>
                    <a:pt x="8" y="80"/>
                    <a:pt x="5" y="77"/>
                    <a:pt x="5" y="74"/>
                  </a:cubicBezTo>
                  <a:cubicBezTo>
                    <a:pt x="5" y="71"/>
                    <a:pt x="8" y="69"/>
                    <a:pt x="11" y="69"/>
                  </a:cubicBezTo>
                  <a:cubicBezTo>
                    <a:pt x="14" y="69"/>
                    <a:pt x="16" y="71"/>
                    <a:pt x="16" y="74"/>
                  </a:cubicBezTo>
                  <a:cubicBezTo>
                    <a:pt x="16" y="77"/>
                    <a:pt x="14" y="80"/>
                    <a:pt x="11" y="80"/>
                  </a:cubicBezTo>
                  <a:close/>
                  <a:moveTo>
                    <a:pt x="16" y="39"/>
                  </a:moveTo>
                  <a:cubicBezTo>
                    <a:pt x="16" y="41"/>
                    <a:pt x="15" y="42"/>
                    <a:pt x="1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2"/>
                    <a:pt x="5" y="41"/>
                    <a:pt x="5" y="3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6" y="7"/>
                    <a:pt x="16" y="9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029972" y="2298963"/>
            <a:ext cx="353695" cy="430530"/>
            <a:chOff x="7864475" y="3195955"/>
            <a:chExt cx="353695" cy="430530"/>
          </a:xfrm>
          <a:solidFill>
            <a:schemeClr val="bg1"/>
          </a:solidFill>
        </p:grpSpPr>
        <p:sp>
          <p:nvSpPr>
            <p:cNvPr id="70" name="Freeform 105"/>
            <p:cNvSpPr/>
            <p:nvPr/>
          </p:nvSpPr>
          <p:spPr bwMode="auto">
            <a:xfrm>
              <a:off x="7980680" y="3297555"/>
              <a:ext cx="127000" cy="24130"/>
            </a:xfrm>
            <a:custGeom>
              <a:avLst/>
              <a:gdLst>
                <a:gd name="T0" fmla="*/ 26 w 26"/>
                <a:gd name="T1" fmla="*/ 2 h 5"/>
                <a:gd name="T2" fmla="*/ 23 w 26"/>
                <a:gd name="T3" fmla="*/ 5 h 5"/>
                <a:gd name="T4" fmla="*/ 2 w 26"/>
                <a:gd name="T5" fmla="*/ 5 h 5"/>
                <a:gd name="T6" fmla="*/ 0 w 26"/>
                <a:gd name="T7" fmla="*/ 2 h 5"/>
                <a:gd name="T8" fmla="*/ 0 w 26"/>
                <a:gd name="T9" fmla="*/ 2 h 5"/>
                <a:gd name="T10" fmla="*/ 2 w 26"/>
                <a:gd name="T11" fmla="*/ 0 h 5"/>
                <a:gd name="T12" fmla="*/ 23 w 26"/>
                <a:gd name="T13" fmla="*/ 0 h 5"/>
                <a:gd name="T14" fmla="*/ 26 w 26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">
                  <a:moveTo>
                    <a:pt x="26" y="2"/>
                  </a:moveTo>
                  <a:cubicBezTo>
                    <a:pt x="26" y="4"/>
                    <a:pt x="25" y="5"/>
                    <a:pt x="2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106"/>
            <p:cNvSpPr/>
            <p:nvPr/>
          </p:nvSpPr>
          <p:spPr bwMode="auto">
            <a:xfrm>
              <a:off x="7971155" y="3195955"/>
              <a:ext cx="146050" cy="81280"/>
            </a:xfrm>
            <a:custGeom>
              <a:avLst/>
              <a:gdLst>
                <a:gd name="T0" fmla="*/ 30 w 30"/>
                <a:gd name="T1" fmla="*/ 9 h 17"/>
                <a:gd name="T2" fmla="*/ 23 w 30"/>
                <a:gd name="T3" fmla="*/ 17 h 17"/>
                <a:gd name="T4" fmla="*/ 6 w 30"/>
                <a:gd name="T5" fmla="*/ 17 h 17"/>
                <a:gd name="T6" fmla="*/ 0 w 30"/>
                <a:gd name="T7" fmla="*/ 9 h 17"/>
                <a:gd name="T8" fmla="*/ 0 w 30"/>
                <a:gd name="T9" fmla="*/ 9 h 17"/>
                <a:gd name="T10" fmla="*/ 6 w 30"/>
                <a:gd name="T11" fmla="*/ 0 h 17"/>
                <a:gd name="T12" fmla="*/ 13 w 30"/>
                <a:gd name="T13" fmla="*/ 5 h 17"/>
                <a:gd name="T14" fmla="*/ 17 w 30"/>
                <a:gd name="T15" fmla="*/ 0 h 17"/>
                <a:gd name="T16" fmla="*/ 21 w 30"/>
                <a:gd name="T17" fmla="*/ 5 h 17"/>
                <a:gd name="T18" fmla="*/ 23 w 30"/>
                <a:gd name="T19" fmla="*/ 0 h 17"/>
                <a:gd name="T20" fmla="*/ 30 w 30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7">
                  <a:moveTo>
                    <a:pt x="30" y="9"/>
                  </a:moveTo>
                  <a:cubicBezTo>
                    <a:pt x="30" y="14"/>
                    <a:pt x="27" y="17"/>
                    <a:pt x="23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6" y="0"/>
                  </a:cubicBezTo>
                  <a:cubicBezTo>
                    <a:pt x="6" y="0"/>
                    <a:pt x="11" y="5"/>
                    <a:pt x="13" y="5"/>
                  </a:cubicBezTo>
                  <a:cubicBezTo>
                    <a:pt x="14" y="4"/>
                    <a:pt x="15" y="0"/>
                    <a:pt x="17" y="0"/>
                  </a:cubicBezTo>
                  <a:cubicBezTo>
                    <a:pt x="18" y="1"/>
                    <a:pt x="20" y="5"/>
                    <a:pt x="21" y="5"/>
                  </a:cubicBezTo>
                  <a:cubicBezTo>
                    <a:pt x="22" y="4"/>
                    <a:pt x="23" y="0"/>
                    <a:pt x="23" y="0"/>
                  </a:cubicBezTo>
                  <a:cubicBezTo>
                    <a:pt x="27" y="0"/>
                    <a:pt x="30" y="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107"/>
            <p:cNvSpPr>
              <a:spLocks noEditPoints="1"/>
            </p:cNvSpPr>
            <p:nvPr/>
          </p:nvSpPr>
          <p:spPr bwMode="auto">
            <a:xfrm>
              <a:off x="7864475" y="3335655"/>
              <a:ext cx="353695" cy="290830"/>
            </a:xfrm>
            <a:custGeom>
              <a:avLst/>
              <a:gdLst>
                <a:gd name="T0" fmla="*/ 73 w 73"/>
                <a:gd name="T1" fmla="*/ 53 h 60"/>
                <a:gd name="T2" fmla="*/ 67 w 73"/>
                <a:gd name="T3" fmla="*/ 60 h 60"/>
                <a:gd name="T4" fmla="*/ 7 w 73"/>
                <a:gd name="T5" fmla="*/ 60 h 60"/>
                <a:gd name="T6" fmla="*/ 0 w 73"/>
                <a:gd name="T7" fmla="*/ 53 h 60"/>
                <a:gd name="T8" fmla="*/ 7 w 73"/>
                <a:gd name="T9" fmla="*/ 47 h 60"/>
                <a:gd name="T10" fmla="*/ 7 w 73"/>
                <a:gd name="T11" fmla="*/ 22 h 60"/>
                <a:gd name="T12" fmla="*/ 28 w 73"/>
                <a:gd name="T13" fmla="*/ 0 h 60"/>
                <a:gd name="T14" fmla="*/ 45 w 73"/>
                <a:gd name="T15" fmla="*/ 0 h 60"/>
                <a:gd name="T16" fmla="*/ 67 w 73"/>
                <a:gd name="T17" fmla="*/ 22 h 60"/>
                <a:gd name="T18" fmla="*/ 67 w 73"/>
                <a:gd name="T19" fmla="*/ 47 h 60"/>
                <a:gd name="T20" fmla="*/ 73 w 73"/>
                <a:gd name="T21" fmla="*/ 53 h 60"/>
                <a:gd name="T22" fmla="*/ 49 w 73"/>
                <a:gd name="T23" fmla="*/ 35 h 60"/>
                <a:gd name="T24" fmla="*/ 40 w 73"/>
                <a:gd name="T25" fmla="*/ 26 h 60"/>
                <a:gd name="T26" fmla="*/ 34 w 73"/>
                <a:gd name="T27" fmla="*/ 21 h 60"/>
                <a:gd name="T28" fmla="*/ 39 w 73"/>
                <a:gd name="T29" fmla="*/ 18 h 60"/>
                <a:gd name="T30" fmla="*/ 46 w 73"/>
                <a:gd name="T31" fmla="*/ 20 h 60"/>
                <a:gd name="T32" fmla="*/ 47 w 73"/>
                <a:gd name="T33" fmla="*/ 15 h 60"/>
                <a:gd name="T34" fmla="*/ 40 w 73"/>
                <a:gd name="T35" fmla="*/ 13 h 60"/>
                <a:gd name="T36" fmla="*/ 40 w 73"/>
                <a:gd name="T37" fmla="*/ 12 h 60"/>
                <a:gd name="T38" fmla="*/ 40 w 73"/>
                <a:gd name="T39" fmla="*/ 12 h 60"/>
                <a:gd name="T40" fmla="*/ 40 w 73"/>
                <a:gd name="T41" fmla="*/ 12 h 60"/>
                <a:gd name="T42" fmla="*/ 37 w 73"/>
                <a:gd name="T43" fmla="*/ 9 h 60"/>
                <a:gd name="T44" fmla="*/ 35 w 73"/>
                <a:gd name="T45" fmla="*/ 12 h 60"/>
                <a:gd name="T46" fmla="*/ 35 w 73"/>
                <a:gd name="T47" fmla="*/ 13 h 60"/>
                <a:gd name="T48" fmla="*/ 35 w 73"/>
                <a:gd name="T49" fmla="*/ 13 h 60"/>
                <a:gd name="T50" fmla="*/ 35 w 73"/>
                <a:gd name="T51" fmla="*/ 13 h 60"/>
                <a:gd name="T52" fmla="*/ 27 w 73"/>
                <a:gd name="T53" fmla="*/ 22 h 60"/>
                <a:gd name="T54" fmla="*/ 36 w 73"/>
                <a:gd name="T55" fmla="*/ 31 h 60"/>
                <a:gd name="T56" fmla="*/ 41 w 73"/>
                <a:gd name="T57" fmla="*/ 36 h 60"/>
                <a:gd name="T58" fmla="*/ 36 w 73"/>
                <a:gd name="T59" fmla="*/ 39 h 60"/>
                <a:gd name="T60" fmla="*/ 28 w 73"/>
                <a:gd name="T61" fmla="*/ 37 h 60"/>
                <a:gd name="T62" fmla="*/ 26 w 73"/>
                <a:gd name="T63" fmla="*/ 43 h 60"/>
                <a:gd name="T64" fmla="*/ 35 w 73"/>
                <a:gd name="T65" fmla="*/ 45 h 60"/>
                <a:gd name="T66" fmla="*/ 35 w 73"/>
                <a:gd name="T67" fmla="*/ 46 h 60"/>
                <a:gd name="T68" fmla="*/ 35 w 73"/>
                <a:gd name="T69" fmla="*/ 46 h 60"/>
                <a:gd name="T70" fmla="*/ 35 w 73"/>
                <a:gd name="T71" fmla="*/ 46 h 60"/>
                <a:gd name="T72" fmla="*/ 37 w 73"/>
                <a:gd name="T73" fmla="*/ 48 h 60"/>
                <a:gd name="T74" fmla="*/ 40 w 73"/>
                <a:gd name="T75" fmla="*/ 46 h 60"/>
                <a:gd name="T76" fmla="*/ 40 w 73"/>
                <a:gd name="T77" fmla="*/ 46 h 60"/>
                <a:gd name="T78" fmla="*/ 40 w 73"/>
                <a:gd name="T79" fmla="*/ 46 h 60"/>
                <a:gd name="T80" fmla="*/ 40 w 73"/>
                <a:gd name="T81" fmla="*/ 44 h 60"/>
                <a:gd name="T82" fmla="*/ 49 w 73"/>
                <a:gd name="T8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" h="60">
                  <a:moveTo>
                    <a:pt x="73" y="53"/>
                  </a:moveTo>
                  <a:cubicBezTo>
                    <a:pt x="73" y="57"/>
                    <a:pt x="70" y="60"/>
                    <a:pt x="6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3" y="60"/>
                    <a:pt x="0" y="57"/>
                    <a:pt x="0" y="53"/>
                  </a:cubicBezTo>
                  <a:cubicBezTo>
                    <a:pt x="0" y="50"/>
                    <a:pt x="3" y="47"/>
                    <a:pt x="7" y="4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0"/>
                    <a:pt x="16" y="0"/>
                    <a:pt x="2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7" y="10"/>
                    <a:pt x="67" y="22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70" y="47"/>
                    <a:pt x="73" y="50"/>
                    <a:pt x="73" y="53"/>
                  </a:cubicBezTo>
                  <a:close/>
                  <a:moveTo>
                    <a:pt x="49" y="35"/>
                  </a:moveTo>
                  <a:cubicBezTo>
                    <a:pt x="49" y="30"/>
                    <a:pt x="46" y="28"/>
                    <a:pt x="40" y="26"/>
                  </a:cubicBezTo>
                  <a:cubicBezTo>
                    <a:pt x="36" y="24"/>
                    <a:pt x="34" y="23"/>
                    <a:pt x="34" y="21"/>
                  </a:cubicBezTo>
                  <a:cubicBezTo>
                    <a:pt x="34" y="20"/>
                    <a:pt x="35" y="18"/>
                    <a:pt x="39" y="18"/>
                  </a:cubicBezTo>
                  <a:cubicBezTo>
                    <a:pt x="42" y="18"/>
                    <a:pt x="45" y="20"/>
                    <a:pt x="46" y="20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3" y="13"/>
                    <a:pt x="40" y="13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39" y="9"/>
                    <a:pt x="37" y="9"/>
                  </a:cubicBezTo>
                  <a:cubicBezTo>
                    <a:pt x="36" y="9"/>
                    <a:pt x="35" y="10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0" y="14"/>
                    <a:pt x="27" y="18"/>
                    <a:pt x="27" y="22"/>
                  </a:cubicBezTo>
                  <a:cubicBezTo>
                    <a:pt x="27" y="27"/>
                    <a:pt x="30" y="30"/>
                    <a:pt x="36" y="31"/>
                  </a:cubicBezTo>
                  <a:cubicBezTo>
                    <a:pt x="39" y="33"/>
                    <a:pt x="41" y="34"/>
                    <a:pt x="41" y="36"/>
                  </a:cubicBezTo>
                  <a:cubicBezTo>
                    <a:pt x="41" y="38"/>
                    <a:pt x="39" y="39"/>
                    <a:pt x="36" y="39"/>
                  </a:cubicBezTo>
                  <a:cubicBezTo>
                    <a:pt x="33" y="39"/>
                    <a:pt x="30" y="38"/>
                    <a:pt x="28" y="37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4"/>
                    <a:pt x="31" y="45"/>
                    <a:pt x="35" y="45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7"/>
                    <a:pt x="36" y="48"/>
                    <a:pt x="37" y="48"/>
                  </a:cubicBezTo>
                  <a:cubicBezTo>
                    <a:pt x="39" y="48"/>
                    <a:pt x="40" y="47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6" y="43"/>
                    <a:pt x="49" y="40"/>
                    <a:pt x="4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6365" y="506095"/>
            <a:ext cx="4655820" cy="4549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93165" y="984250"/>
            <a:ext cx="2770505" cy="53232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父类：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class: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股上市公司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市盈率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涨跌幅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净利润增长率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class: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业绩高增速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class: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区间涨跌幅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class: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低市盈率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5260" y="5108575"/>
            <a:ext cx="6005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：重用现有类的功能和概念，并在此基础上进行扩展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继承是共性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，如上市公司都有市盈率，市净率，每股收益等等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WM_BEAUTIFY_ZORDER_FLAG_TAG" val="1"/>
</p:tagLst>
</file>

<file path=ppt/tags/tag2.xml><?xml version="1.0" encoding="utf-8"?>
<p:tagLst xmlns:p="http://schemas.openxmlformats.org/presentationml/2006/main">
  <p:tag name="WM_BEAUTIFY_ZORDER_FLAG_TAG" val="2"/>
</p:tagLst>
</file>

<file path=ppt/tags/tag3.xml><?xml version="1.0" encoding="utf-8"?>
<p:tagLst xmlns:p="http://schemas.openxmlformats.org/presentationml/2006/main">
  <p:tag name="WM_BEAUTIFY_ZORDER_FLAG_TAG" val="3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宽屏</PresentationFormat>
  <Paragraphs>153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涂晓东</cp:lastModifiedBy>
  <cp:revision>16</cp:revision>
  <dcterms:created xsi:type="dcterms:W3CDTF">2018-04-06T14:47:00Z</dcterms:created>
  <dcterms:modified xsi:type="dcterms:W3CDTF">2019-06-22T01:28:19Z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