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83" r:id="rId4"/>
    <p:sldId id="290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71" r:id="rId15"/>
    <p:sldId id="284" r:id="rId16"/>
    <p:sldId id="285" r:id="rId17"/>
    <p:sldId id="286" r:id="rId18"/>
    <p:sldId id="287" r:id="rId19"/>
    <p:sldId id="289" r:id="rId20"/>
    <p:sldId id="288" r:id="rId2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>
        <p:scale>
          <a:sx n="70" d="100"/>
          <a:sy n="70" d="100"/>
        </p:scale>
        <p:origin x="-14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9C9A5DB-47D5-4ED4-8579-1AD92982EBF2}" type="datetimeFigureOut">
              <a:rPr lang="es-PE" smtClean="0"/>
              <a:t>05/07/2014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3329990" y="3015277"/>
            <a:ext cx="4847038" cy="1787608"/>
          </a:xfrm>
        </p:spPr>
        <p:txBody>
          <a:bodyPr>
            <a:noAutofit/>
          </a:bodyPr>
          <a:lstStyle/>
          <a:p>
            <a:r>
              <a:rPr lang="es-PE" sz="2800" dirty="0" smtClean="0"/>
              <a:t>SISTEMA WEB DE TIEMPO REAL PARA EL APRENDIZAJE COLABORATIVO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By</a:t>
            </a:r>
            <a:r>
              <a:rPr lang="es-PE" dirty="0" smtClean="0"/>
              <a:t> </a:t>
            </a:r>
          </a:p>
          <a:p>
            <a:r>
              <a:rPr lang="es-PE" dirty="0" err="1" smtClean="0"/>
              <a:t>Leibnitz</a:t>
            </a:r>
            <a:r>
              <a:rPr lang="es-PE" dirty="0" smtClean="0"/>
              <a:t> Pavel Rojas Bustamante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69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fivan.org/wp-content/uploads/2011/06/Diana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78304"/>
            <a:ext cx="5103958" cy="47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ESPECÍFICOS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Investigar sobre diferentes </a:t>
            </a:r>
            <a:r>
              <a:rPr lang="es-PE" dirty="0" smtClean="0"/>
              <a:t>técnicas </a:t>
            </a:r>
            <a:r>
              <a:rPr lang="es-PE" dirty="0"/>
              <a:t>y herramientas </a:t>
            </a:r>
            <a:r>
              <a:rPr lang="es-PE" dirty="0" smtClean="0"/>
              <a:t>informáticas </a:t>
            </a:r>
            <a:r>
              <a:rPr lang="es-PE" dirty="0"/>
              <a:t>para </a:t>
            </a:r>
            <a:r>
              <a:rPr lang="es-PE" dirty="0" smtClean="0"/>
              <a:t>el aprendizaje colaborativo.</a:t>
            </a:r>
          </a:p>
          <a:p>
            <a:r>
              <a:rPr lang="es-PE" dirty="0" smtClean="0"/>
              <a:t>Investigar sobre </a:t>
            </a:r>
            <a:r>
              <a:rPr lang="es-PE" dirty="0" err="1" smtClean="0"/>
              <a:t>frameworks</a:t>
            </a:r>
            <a:r>
              <a:rPr lang="es-PE" dirty="0" smtClean="0"/>
              <a:t> que sirven para realizar aplicativos web de tiempo real.</a:t>
            </a:r>
          </a:p>
          <a:p>
            <a:r>
              <a:rPr lang="es-PE" dirty="0" smtClean="0"/>
              <a:t>Definir 3 métricas de calidad para el desarrollo del sistema.</a:t>
            </a:r>
          </a:p>
          <a:p>
            <a:r>
              <a:rPr lang="es-PE" dirty="0" smtClean="0"/>
              <a:t>Aplicar el sistema web a la enseñanza de algoritmos y programación en la FISI – UNMSM.</a:t>
            </a:r>
            <a:endParaRPr lang="es-PE" dirty="0"/>
          </a:p>
        </p:txBody>
      </p:sp>
      <p:sp>
        <p:nvSpPr>
          <p:cNvPr id="4" name="AutoShape 2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93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liderandotuvida.com/wp-content/uploads/2014/05/alcances2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34430"/>
            <a:ext cx="4490442" cy="35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48472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Se investigará sobre las diferentes técnicas y herramientas informáticas usadas para el aprendizaje colaborativo.</a:t>
            </a:r>
          </a:p>
          <a:p>
            <a:pPr algn="just"/>
            <a:r>
              <a:rPr lang="es-PE" dirty="0" smtClean="0"/>
              <a:t>Se investigará sobre los diferentes </a:t>
            </a:r>
            <a:r>
              <a:rPr lang="es-PE" dirty="0" err="1" smtClean="0"/>
              <a:t>frameworks</a:t>
            </a:r>
            <a:r>
              <a:rPr lang="es-PE" dirty="0" smtClean="0"/>
              <a:t> para aplicaciones web de tiempo real.</a:t>
            </a:r>
          </a:p>
          <a:p>
            <a:pPr algn="just"/>
            <a:r>
              <a:rPr lang="es-PE" dirty="0" smtClean="0"/>
              <a:t>Se evaluará el sistema a desarrollar en base a las métricas definidas.</a:t>
            </a:r>
          </a:p>
          <a:p>
            <a:pPr algn="just"/>
            <a:r>
              <a:rPr lang="es-PE" dirty="0" smtClean="0"/>
              <a:t>Se implementará el sistema en la FISI.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0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osicionamiento-eficaz.org/blog/wp-content/uploads/definiciones-rrp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19" y="1484784"/>
            <a:ext cx="4261470" cy="481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MARCO TEÓRICO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6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3.bp.blogspot.com/_g3e4bTfebGw/TGd6hr3D8KI/AAAAAAAAAFo/lYWLN3tP73A/s1600/aprendizaje+colaborati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4984"/>
            <a:ext cx="2846090" cy="28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APRENDIZAJE COLABORATIVO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889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PE" dirty="0" smtClean="0"/>
              <a:t>Definición</a:t>
            </a:r>
          </a:p>
          <a:p>
            <a:pPr algn="just"/>
            <a:r>
              <a:rPr lang="es-PE" dirty="0" smtClean="0"/>
              <a:t>Elementos en el aprendizaje </a:t>
            </a:r>
            <a:r>
              <a:rPr lang="es-PE" dirty="0" smtClean="0"/>
              <a:t>colaborativo</a:t>
            </a:r>
          </a:p>
          <a:p>
            <a:pPr lvl="1" algn="just"/>
            <a:r>
              <a:rPr lang="es-PE" dirty="0" smtClean="0"/>
              <a:t>Interdependencia positiva, interacción </a:t>
            </a:r>
            <a:r>
              <a:rPr lang="es-PE" dirty="0" err="1" smtClean="0"/>
              <a:t>face</a:t>
            </a:r>
            <a:r>
              <a:rPr lang="es-PE" dirty="0" smtClean="0"/>
              <a:t>-to-</a:t>
            </a:r>
            <a:r>
              <a:rPr lang="es-PE" dirty="0" err="1" smtClean="0"/>
              <a:t>face</a:t>
            </a:r>
            <a:r>
              <a:rPr lang="es-PE" dirty="0" smtClean="0"/>
              <a:t>, responsabilidad individual, habilidades sociales, autoevaluación.</a:t>
            </a:r>
            <a:endParaRPr lang="es-PE" dirty="0" smtClean="0"/>
          </a:p>
          <a:p>
            <a:pPr algn="just"/>
            <a:r>
              <a:rPr lang="es-PE" dirty="0" smtClean="0"/>
              <a:t>Beneficios del aprendizaje </a:t>
            </a:r>
            <a:r>
              <a:rPr lang="es-PE" dirty="0" smtClean="0"/>
              <a:t>colaborativo</a:t>
            </a:r>
          </a:p>
          <a:p>
            <a:pPr lvl="1" algn="just"/>
            <a:r>
              <a:rPr lang="es-PE" dirty="0" smtClean="0"/>
              <a:t>Sociales, psicológicos,  académicos</a:t>
            </a:r>
            <a:endParaRPr lang="es-PE" dirty="0" smtClean="0"/>
          </a:p>
          <a:p>
            <a:pPr algn="just"/>
            <a:r>
              <a:rPr lang="es-PE" dirty="0" smtClean="0"/>
              <a:t>Técnicas</a:t>
            </a:r>
            <a:endParaRPr lang="es-PE" dirty="0"/>
          </a:p>
          <a:p>
            <a:pPr lvl="1" algn="just"/>
            <a:r>
              <a:rPr lang="es-PE" dirty="0" smtClean="0"/>
              <a:t>Técnica de </a:t>
            </a:r>
            <a:r>
              <a:rPr lang="es-PE" dirty="0" err="1" smtClean="0"/>
              <a:t>jigsaw</a:t>
            </a:r>
            <a:endParaRPr lang="es-PE" dirty="0" smtClean="0"/>
          </a:p>
          <a:p>
            <a:pPr lvl="1" algn="just"/>
            <a:r>
              <a:rPr lang="es-PE" dirty="0" smtClean="0"/>
              <a:t>Programación en pares</a:t>
            </a:r>
          </a:p>
          <a:p>
            <a:pPr lvl="1" algn="just"/>
            <a:r>
              <a:rPr lang="es-PE" dirty="0" smtClean="0"/>
              <a:t>El estudio de casos</a:t>
            </a:r>
          </a:p>
          <a:p>
            <a:pPr algn="just"/>
            <a:r>
              <a:rPr lang="es-PE" dirty="0" smtClean="0"/>
              <a:t>Tecnologías web</a:t>
            </a:r>
            <a:endParaRPr lang="es-PE" dirty="0"/>
          </a:p>
          <a:p>
            <a:pPr lvl="1" algn="just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83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fedesarrollo.org.co/wp-content/uploads/2011/08/investigacione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39" y="2420888"/>
            <a:ext cx="7388113" cy="36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DEL ARTE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20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26" y="439224"/>
            <a:ext cx="8041440" cy="970517"/>
          </a:xfrm>
        </p:spPr>
        <p:txBody>
          <a:bodyPr/>
          <a:lstStyle/>
          <a:p>
            <a:r>
              <a:rPr lang="es-PE" sz="3200" dirty="0" smtClean="0"/>
              <a:t>Técnicas para el aprendizaje colaborativo</a:t>
            </a:r>
            <a:endParaRPr lang="es-PE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17" y="1415421"/>
            <a:ext cx="6571059" cy="477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42259"/>
            <a:ext cx="8041440" cy="970517"/>
          </a:xfrm>
        </p:spPr>
        <p:txBody>
          <a:bodyPr/>
          <a:lstStyle/>
          <a:p>
            <a:r>
              <a:rPr lang="es-PE" sz="3600" dirty="0" smtClean="0"/>
              <a:t>Herramientas para el aprendizaje colaborativo</a:t>
            </a:r>
            <a:endParaRPr lang="es-PE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771997"/>
            <a:ext cx="67532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1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514267"/>
            <a:ext cx="8041440" cy="970517"/>
          </a:xfrm>
        </p:spPr>
        <p:txBody>
          <a:bodyPr/>
          <a:lstStyle/>
          <a:p>
            <a:r>
              <a:rPr lang="es-PE" sz="3600" dirty="0" smtClean="0"/>
              <a:t>Herramientas para el aprendizaje colaborativo</a:t>
            </a:r>
            <a:endParaRPr lang="es-PE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55" y="1938908"/>
            <a:ext cx="7134637" cy="33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400" dirty="0" err="1" smtClean="0"/>
              <a:t>Frameworks</a:t>
            </a:r>
            <a:r>
              <a:rPr lang="es-PE" sz="4400" dirty="0" smtClean="0"/>
              <a:t> para aplicaciones web de tiempo real</a:t>
            </a:r>
            <a:endParaRPr lang="es-PE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923628"/>
            <a:ext cx="66675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1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72008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848872" cy="4968552"/>
          </a:xfrm>
        </p:spPr>
        <p:txBody>
          <a:bodyPr>
            <a:noAutofit/>
          </a:bodyPr>
          <a:lstStyle/>
          <a:p>
            <a:pPr algn="just"/>
            <a:r>
              <a:rPr lang="es-PE" sz="1500" dirty="0"/>
              <a:t>McCracken, M., </a:t>
            </a:r>
            <a:r>
              <a:rPr lang="es-PE" sz="1500" dirty="0" err="1"/>
              <a:t>Almstrum</a:t>
            </a:r>
            <a:r>
              <a:rPr lang="es-PE" sz="1500" dirty="0"/>
              <a:t>, V., </a:t>
            </a:r>
            <a:r>
              <a:rPr lang="es-PE" sz="1500" dirty="0" err="1"/>
              <a:t>Diaz</a:t>
            </a:r>
            <a:r>
              <a:rPr lang="es-PE" sz="1500" dirty="0"/>
              <a:t>, D., </a:t>
            </a:r>
            <a:r>
              <a:rPr lang="es-PE" sz="1500" dirty="0" err="1"/>
              <a:t>Guzdial</a:t>
            </a:r>
            <a:r>
              <a:rPr lang="es-PE" sz="1500" dirty="0"/>
              <a:t>, M., Hagan, D., </a:t>
            </a:r>
            <a:r>
              <a:rPr lang="es-PE" sz="1500" dirty="0" err="1"/>
              <a:t>Kolikant</a:t>
            </a:r>
            <a:r>
              <a:rPr lang="es-PE" sz="1500" dirty="0" smtClean="0"/>
              <a:t>, Y</a:t>
            </a:r>
            <a:r>
              <a:rPr lang="es-PE" sz="1500" dirty="0"/>
              <a:t>. B.-D., . . . </a:t>
            </a:r>
            <a:r>
              <a:rPr lang="es-PE" sz="1500" dirty="0" err="1"/>
              <a:t>Wilusz</a:t>
            </a:r>
            <a:r>
              <a:rPr lang="es-PE" sz="1500" dirty="0"/>
              <a:t>, T. (2001). A </a:t>
            </a:r>
            <a:r>
              <a:rPr lang="es-PE" sz="1500" dirty="0" err="1"/>
              <a:t>multi-national</a:t>
            </a:r>
            <a:r>
              <a:rPr lang="es-PE" sz="1500" dirty="0"/>
              <a:t>, </a:t>
            </a:r>
            <a:r>
              <a:rPr lang="es-PE" sz="1500" dirty="0" err="1" smtClean="0"/>
              <a:t>multi-institutional</a:t>
            </a:r>
            <a:r>
              <a:rPr lang="es-PE" sz="1500" dirty="0" smtClean="0"/>
              <a:t> </a:t>
            </a:r>
            <a:r>
              <a:rPr lang="en-US" sz="1500" dirty="0" smtClean="0"/>
              <a:t>study </a:t>
            </a:r>
            <a:r>
              <a:rPr lang="en-US" sz="1500" dirty="0"/>
              <a:t>of assessment of programming skills of </a:t>
            </a:r>
            <a:r>
              <a:rPr lang="en-US" sz="1500" dirty="0" err="1"/>
              <a:t>rst</a:t>
            </a:r>
            <a:r>
              <a:rPr lang="en-US" sz="1500" dirty="0"/>
              <a:t>-year CS students</a:t>
            </a:r>
            <a:r>
              <a:rPr lang="en-US" sz="1500" dirty="0" smtClean="0"/>
              <a:t>. In </a:t>
            </a:r>
            <a:r>
              <a:rPr lang="en-US" sz="1500" dirty="0"/>
              <a:t>Working group reports from </a:t>
            </a:r>
            <a:r>
              <a:rPr lang="en-US" sz="1500" dirty="0" err="1"/>
              <a:t>ITiCSE</a:t>
            </a:r>
            <a:r>
              <a:rPr lang="en-US" sz="1500" dirty="0"/>
              <a:t> on innovation and </a:t>
            </a:r>
            <a:r>
              <a:rPr lang="en-US" sz="1500" dirty="0" smtClean="0"/>
              <a:t>technology in </a:t>
            </a:r>
            <a:r>
              <a:rPr lang="en-US" sz="1500" dirty="0"/>
              <a:t>computer science education (p. 125{180). New York, NY, USA</a:t>
            </a:r>
            <a:r>
              <a:rPr lang="en-US" sz="1500" dirty="0" smtClean="0"/>
              <a:t>: </a:t>
            </a:r>
            <a:r>
              <a:rPr lang="es-PE" sz="1500" dirty="0" smtClean="0"/>
              <a:t>ACM.</a:t>
            </a:r>
          </a:p>
          <a:p>
            <a:pPr algn="just"/>
            <a:r>
              <a:rPr lang="pl-PL" sz="1500" dirty="0"/>
              <a:t>Nikula, U., Sajaniemi, J., Tedre, M., &amp; Wray, S. (2007). </a:t>
            </a:r>
            <a:r>
              <a:rPr lang="pl-PL" sz="1500" dirty="0" smtClean="0"/>
              <a:t>Python</a:t>
            </a:r>
            <a:r>
              <a:rPr lang="es-PE" sz="1500" dirty="0" smtClean="0"/>
              <a:t> </a:t>
            </a:r>
            <a:r>
              <a:rPr lang="en-US" sz="1500" dirty="0" smtClean="0"/>
              <a:t>and </a:t>
            </a:r>
            <a:r>
              <a:rPr lang="en-US" sz="1500" dirty="0"/>
              <a:t>roles of variables in introductory programming: </a:t>
            </a:r>
            <a:r>
              <a:rPr lang="en-US" sz="1500" dirty="0" smtClean="0"/>
              <a:t>Experiences from </a:t>
            </a:r>
            <a:r>
              <a:rPr lang="en-US" sz="1500" dirty="0"/>
              <a:t>three educational institutions. JITE, 6 , </a:t>
            </a:r>
            <a:r>
              <a:rPr lang="en-US" sz="1500" dirty="0" smtClean="0"/>
              <a:t>199 - 214.</a:t>
            </a:r>
          </a:p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</a:t>
            </a:r>
            <a:r>
              <a:rPr lang="nn-NO" sz="1500" dirty="0" smtClean="0"/>
              <a:t>67 - 72</a:t>
            </a:r>
            <a:r>
              <a:rPr lang="nn-NO" sz="1500" dirty="0"/>
              <a:t>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 err="1"/>
              <a:t>Blocher</a:t>
            </a:r>
            <a:r>
              <a:rPr lang="en-US" sz="1500" dirty="0"/>
              <a:t>, J. M. (2005). Increasing learner interaction: Using jigsaw online</a:t>
            </a:r>
            <a:r>
              <a:rPr lang="en-US" sz="1500" dirty="0" smtClean="0"/>
              <a:t>. </a:t>
            </a:r>
            <a:r>
              <a:rPr lang="es-PE" sz="1500" dirty="0" err="1" smtClean="0"/>
              <a:t>Educational</a:t>
            </a:r>
            <a:r>
              <a:rPr lang="es-PE" sz="1500" dirty="0" smtClean="0"/>
              <a:t> </a:t>
            </a:r>
            <a:r>
              <a:rPr lang="es-PE" sz="1500" dirty="0"/>
              <a:t>Media International, 42 (3), </a:t>
            </a:r>
            <a:r>
              <a:rPr lang="es-PE" sz="1500" dirty="0" smtClean="0"/>
              <a:t>269 - 278.</a:t>
            </a:r>
          </a:p>
          <a:p>
            <a:pPr algn="just"/>
            <a:r>
              <a:rPr lang="en-US" sz="1500" dirty="0" err="1"/>
              <a:t>Maftei</a:t>
            </a:r>
            <a:r>
              <a:rPr lang="en-US" sz="1500" dirty="0"/>
              <a:t>, G., &amp; </a:t>
            </a:r>
            <a:r>
              <a:rPr lang="en-US" sz="1500" dirty="0" err="1"/>
              <a:t>Maftei</a:t>
            </a:r>
            <a:r>
              <a:rPr lang="en-US" sz="1500" dirty="0"/>
              <a:t>, M. (2011). The strengthen knowledge </a:t>
            </a:r>
            <a:r>
              <a:rPr lang="en-US" sz="1500" dirty="0" smtClean="0"/>
              <a:t>of atomic </a:t>
            </a:r>
            <a:r>
              <a:rPr lang="en-US" sz="1500" dirty="0"/>
              <a:t>physics using the </a:t>
            </a:r>
            <a:r>
              <a:rPr lang="en-US" sz="1500" dirty="0" smtClean="0"/>
              <a:t>“mosaic</a:t>
            </a:r>
            <a:r>
              <a:rPr lang="en-US" sz="1500" dirty="0"/>
              <a:t>" method (the jigsaw method</a:t>
            </a:r>
            <a:r>
              <a:rPr lang="en-US" sz="1500" dirty="0" smtClean="0"/>
              <a:t>). </a:t>
            </a:r>
            <a:r>
              <a:rPr lang="en-US" sz="1500" dirty="0" err="1" smtClean="0"/>
              <a:t>Procedia</a:t>
            </a:r>
            <a:r>
              <a:rPr lang="en-US" sz="1500" dirty="0" smtClean="0"/>
              <a:t> </a:t>
            </a:r>
            <a:r>
              <a:rPr lang="en-US" sz="1500" dirty="0"/>
              <a:t>- Social and Behavioral Sciences, 15 , </a:t>
            </a:r>
            <a:r>
              <a:rPr lang="en-US" sz="1500" dirty="0" smtClean="0"/>
              <a:t>1605 - 1610.</a:t>
            </a:r>
          </a:p>
          <a:p>
            <a:pPr algn="just"/>
            <a:r>
              <a:rPr lang="en-US" sz="1500" dirty="0" err="1"/>
              <a:t>Azizinezhad</a:t>
            </a:r>
            <a:r>
              <a:rPr lang="en-US" sz="1500" dirty="0"/>
              <a:t>, M., </a:t>
            </a:r>
            <a:r>
              <a:rPr lang="en-US" sz="1500" dirty="0" err="1"/>
              <a:t>Hashemi</a:t>
            </a:r>
            <a:r>
              <a:rPr lang="en-US" sz="1500" dirty="0"/>
              <a:t>, M., &amp; </a:t>
            </a:r>
            <a:r>
              <a:rPr lang="en-US" sz="1500" dirty="0" err="1"/>
              <a:t>Darvishi</a:t>
            </a:r>
            <a:r>
              <a:rPr lang="en-US" sz="1500" dirty="0"/>
              <a:t>, S. (2013, October). Application </a:t>
            </a:r>
            <a:r>
              <a:rPr lang="en-US" sz="1500" dirty="0" smtClean="0"/>
              <a:t>of cooperative </a:t>
            </a:r>
            <a:r>
              <a:rPr lang="en-US" sz="1500" dirty="0"/>
              <a:t>learning in EFL classes to enhance the students' </a:t>
            </a:r>
            <a:r>
              <a:rPr lang="en-US" sz="1500" dirty="0" smtClean="0"/>
              <a:t>language learning</a:t>
            </a:r>
            <a:r>
              <a:rPr lang="en-US" sz="1500" dirty="0"/>
              <a:t>. </a:t>
            </a:r>
            <a:r>
              <a:rPr lang="en-US" sz="1500" dirty="0" err="1"/>
              <a:t>Procedia</a:t>
            </a:r>
            <a:r>
              <a:rPr lang="en-US" sz="1500" dirty="0"/>
              <a:t> - Social and Behavioral Sciences, 93 , </a:t>
            </a:r>
            <a:r>
              <a:rPr lang="en-US" sz="1500" dirty="0" smtClean="0"/>
              <a:t>138 - 141.</a:t>
            </a:r>
          </a:p>
          <a:p>
            <a:pPr algn="just"/>
            <a:r>
              <a:rPr lang="es-PE" sz="1500" dirty="0"/>
              <a:t>Pinzas, C., &amp; </a:t>
            </a:r>
            <a:r>
              <a:rPr lang="es-PE" sz="1500" dirty="0" err="1"/>
              <a:t>Yatsen</a:t>
            </a:r>
            <a:r>
              <a:rPr lang="es-PE" sz="1500" dirty="0"/>
              <a:t>, G. (2013, </a:t>
            </a:r>
            <a:r>
              <a:rPr lang="es-PE" sz="1500" dirty="0" err="1"/>
              <a:t>November</a:t>
            </a:r>
            <a:r>
              <a:rPr lang="es-PE" sz="1500" dirty="0"/>
              <a:t>). Desarrollo de un sistema </a:t>
            </a:r>
            <a:r>
              <a:rPr lang="es-PE" sz="1500" dirty="0" smtClean="0"/>
              <a:t>web para </a:t>
            </a:r>
            <a:r>
              <a:rPr lang="es-PE" sz="1500" dirty="0"/>
              <a:t>la </a:t>
            </a:r>
            <a:r>
              <a:rPr lang="es-PE" sz="1500" dirty="0" smtClean="0"/>
              <a:t>enseñanza </a:t>
            </a:r>
            <a:r>
              <a:rPr lang="es-PE" sz="1500" dirty="0"/>
              <a:t>de casos de uso empleando la </a:t>
            </a:r>
            <a:r>
              <a:rPr lang="es-PE" sz="1500" dirty="0" err="1"/>
              <a:t>tecnica</a:t>
            </a:r>
            <a:r>
              <a:rPr lang="es-PE" sz="1500" dirty="0"/>
              <a:t> de </a:t>
            </a:r>
            <a:r>
              <a:rPr lang="es-PE" sz="1500" dirty="0" smtClean="0"/>
              <a:t>aprendizaje cooperativo </a:t>
            </a:r>
            <a:r>
              <a:rPr lang="es-PE" sz="1500" dirty="0"/>
              <a:t>de </a:t>
            </a:r>
            <a:r>
              <a:rPr lang="es-PE" sz="1500" dirty="0" smtClean="0"/>
              <a:t>rompecabezas.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31444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onografias.com/trabajos13/bolsa/Image1552.gif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1027"/>
            <a:ext cx="5316066" cy="46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INTRODUCCIÓN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81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82650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576949"/>
          </a:xfrm>
        </p:spPr>
        <p:txBody>
          <a:bodyPr>
            <a:normAutofit/>
          </a:bodyPr>
          <a:lstStyle/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es-PE" sz="1500" dirty="0" smtClean="0"/>
              <a:t>(</a:t>
            </a:r>
            <a:r>
              <a:rPr lang="es-PE" sz="1500" dirty="0"/>
              <a:t>p. </a:t>
            </a:r>
            <a:r>
              <a:rPr lang="es-PE" sz="1500" dirty="0" smtClean="0"/>
              <a:t>67 - 72).</a:t>
            </a:r>
          </a:p>
          <a:p>
            <a:pPr algn="just"/>
            <a:r>
              <a:rPr lang="en-US" sz="1500" dirty="0"/>
              <a:t>Martinez, A., &amp; Camacho, A. (2011). A cooperative learning-based </a:t>
            </a:r>
            <a:r>
              <a:rPr lang="en-US" sz="1500" dirty="0" smtClean="0"/>
              <a:t>strategy for </a:t>
            </a:r>
            <a:r>
              <a:rPr lang="en-US" sz="1500" dirty="0"/>
              <a:t>teaching relational algebra. In Proceedings of the 16th annual </a:t>
            </a:r>
            <a:r>
              <a:rPr lang="en-US" sz="1500" dirty="0" smtClean="0"/>
              <a:t>joint conference </a:t>
            </a:r>
            <a:r>
              <a:rPr lang="en-US" sz="1500" dirty="0"/>
              <a:t>on innovation and technology in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263{267).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/>
              <a:t>Cliburn, D. C. (2014, May). Team-based learning in a data structures course</a:t>
            </a:r>
            <a:r>
              <a:rPr lang="en-US" sz="1500" dirty="0" smtClean="0"/>
              <a:t>. </a:t>
            </a:r>
            <a:r>
              <a:rPr lang="it-IT" sz="1500" dirty="0" smtClean="0"/>
              <a:t>J</a:t>
            </a:r>
            <a:r>
              <a:rPr lang="it-IT" sz="1500" dirty="0"/>
              <a:t>. Comput. Sci. Coll., 29 (5), </a:t>
            </a:r>
            <a:r>
              <a:rPr lang="it-IT" sz="1500" dirty="0" smtClean="0"/>
              <a:t>194 - 201</a:t>
            </a:r>
            <a:r>
              <a:rPr lang="it-IT" sz="1500" dirty="0"/>
              <a:t>.</a:t>
            </a:r>
            <a:endParaRPr lang="en-US" sz="1500" dirty="0" smtClean="0"/>
          </a:p>
          <a:p>
            <a:pPr algn="just"/>
            <a:r>
              <a:rPr lang="en-US" sz="1500" dirty="0" err="1" smtClean="0"/>
              <a:t>Buhr</a:t>
            </a:r>
            <a:r>
              <a:rPr lang="en-US" sz="1500" dirty="0"/>
              <a:t>, G. T., Hein, M. T., White, H. K., &amp; </a:t>
            </a:r>
            <a:r>
              <a:rPr lang="en-US" sz="1500" dirty="0" err="1"/>
              <a:t>Pinheiro</a:t>
            </a:r>
            <a:r>
              <a:rPr lang="en-US" sz="1500" dirty="0"/>
              <a:t>, S. O. (2014). Using </a:t>
            </a:r>
            <a:r>
              <a:rPr lang="en-US" sz="1500" dirty="0" smtClean="0"/>
              <a:t>the jigsaw </a:t>
            </a:r>
            <a:r>
              <a:rPr lang="en-US" sz="1500" dirty="0"/>
              <a:t>cooperative learning method to teach medical students </a:t>
            </a:r>
            <a:r>
              <a:rPr lang="en-US" sz="1500" dirty="0" smtClean="0"/>
              <a:t>about long-term </a:t>
            </a:r>
            <a:r>
              <a:rPr lang="en-US" sz="1500" dirty="0"/>
              <a:t>and </a:t>
            </a:r>
            <a:r>
              <a:rPr lang="en-US" sz="1500" dirty="0" err="1"/>
              <a:t>postacute</a:t>
            </a:r>
            <a:r>
              <a:rPr lang="en-US" sz="1500" dirty="0"/>
              <a:t> care. Journal of the American Medical </a:t>
            </a:r>
            <a:r>
              <a:rPr lang="en-US" sz="1500" dirty="0" smtClean="0"/>
              <a:t>Directors </a:t>
            </a:r>
            <a:r>
              <a:rPr lang="en-US" sz="1500" dirty="0"/>
              <a:t>Association, 15 (6), 429 - 434. </a:t>
            </a:r>
            <a:endParaRPr lang="en-US" sz="1500" dirty="0" smtClean="0"/>
          </a:p>
          <a:p>
            <a:pPr algn="just"/>
            <a:r>
              <a:rPr lang="de-DE" sz="1500" dirty="0"/>
              <a:t>Miller, R. C., Zhang, H., Gilbert, E., &amp; Gerber, E. (2014). Pair research</a:t>
            </a:r>
            <a:r>
              <a:rPr lang="de-DE" sz="1500" dirty="0" smtClean="0"/>
              <a:t>: </a:t>
            </a:r>
            <a:r>
              <a:rPr lang="en-US" sz="1500" dirty="0" smtClean="0"/>
              <a:t>Matching </a:t>
            </a:r>
            <a:r>
              <a:rPr lang="en-US" sz="1500" dirty="0"/>
              <a:t>people for collaboration, learning, and productivity. In </a:t>
            </a:r>
            <a:r>
              <a:rPr lang="en-US" sz="1500" dirty="0" smtClean="0"/>
              <a:t>Proceedings </a:t>
            </a:r>
            <a:r>
              <a:rPr lang="en-US" sz="1500" dirty="0"/>
              <a:t>of the 17th ACM conference on computer supported </a:t>
            </a:r>
            <a:r>
              <a:rPr lang="en-US" sz="1500" dirty="0" smtClean="0"/>
              <a:t>cooperative </a:t>
            </a:r>
            <a:r>
              <a:rPr lang="en-US" sz="1500" dirty="0"/>
              <a:t>work; social computing (p. </a:t>
            </a:r>
            <a:r>
              <a:rPr lang="en-US" sz="1500" dirty="0" smtClean="0"/>
              <a:t>1043-1048</a:t>
            </a:r>
            <a:r>
              <a:rPr lang="en-US" sz="1500" dirty="0"/>
              <a:t>). New York, NY, </a:t>
            </a:r>
            <a:r>
              <a:rPr lang="en-US" sz="1500" dirty="0" smtClean="0"/>
              <a:t>USA: ACM</a:t>
            </a:r>
            <a:r>
              <a:rPr lang="en-US" sz="1500" dirty="0"/>
              <a:t>. </a:t>
            </a:r>
            <a:endParaRPr lang="en-US" sz="1500" dirty="0" smtClean="0"/>
          </a:p>
          <a:p>
            <a:pPr algn="just"/>
            <a:r>
              <a:rPr lang="en-US" sz="1500" dirty="0" err="1"/>
              <a:t>Lipman</a:t>
            </a:r>
            <a:r>
              <a:rPr lang="en-US" sz="1500" dirty="0"/>
              <a:t>, D. (2014, June). </a:t>
            </a:r>
            <a:r>
              <a:rPr lang="en-US" sz="1500" dirty="0" err="1"/>
              <a:t>LearnCS</a:t>
            </a:r>
            <a:r>
              <a:rPr lang="en-US" sz="1500" dirty="0"/>
              <a:t>!: a new, browser-based c </a:t>
            </a:r>
            <a:r>
              <a:rPr lang="en-US" sz="1500" dirty="0" smtClean="0"/>
              <a:t>programming </a:t>
            </a:r>
            <a:r>
              <a:rPr lang="es-PE" sz="1500" dirty="0" err="1" smtClean="0"/>
              <a:t>environment</a:t>
            </a:r>
            <a:r>
              <a:rPr lang="es-PE" sz="1500" dirty="0" smtClean="0"/>
              <a:t> </a:t>
            </a:r>
            <a:r>
              <a:rPr lang="es-PE" sz="1500" dirty="0" err="1"/>
              <a:t>for</a:t>
            </a:r>
            <a:r>
              <a:rPr lang="es-PE" sz="1500" dirty="0"/>
              <a:t> CS1. J. </a:t>
            </a:r>
            <a:r>
              <a:rPr lang="es-PE" sz="1500" dirty="0" err="1"/>
              <a:t>Comput</a:t>
            </a:r>
            <a:r>
              <a:rPr lang="es-PE" sz="1500" dirty="0"/>
              <a:t>. </a:t>
            </a:r>
            <a:r>
              <a:rPr lang="es-PE" sz="1500" dirty="0" err="1"/>
              <a:t>Sci</a:t>
            </a:r>
            <a:r>
              <a:rPr lang="es-PE" sz="1500" dirty="0"/>
              <a:t>. </a:t>
            </a:r>
            <a:r>
              <a:rPr lang="es-PE" sz="1500" dirty="0" err="1"/>
              <a:t>Coll</a:t>
            </a:r>
            <a:r>
              <a:rPr lang="es-PE" sz="1500" dirty="0"/>
              <a:t>., 29 (6), </a:t>
            </a:r>
            <a:r>
              <a:rPr lang="es-PE" sz="1500" dirty="0" smtClean="0"/>
              <a:t>144 -150</a:t>
            </a:r>
            <a:r>
              <a:rPr lang="es-PE" sz="1500" dirty="0"/>
              <a:t>. 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32048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rena.edu.ve/cuartaEtapa/metodologia/Imagenes/T2img1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547460" cy="50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197184" cy="1048221"/>
          </a:xfrm>
        </p:spPr>
        <p:txBody>
          <a:bodyPr/>
          <a:lstStyle/>
          <a:p>
            <a:r>
              <a:rPr lang="es-PE" sz="4000" dirty="0" smtClean="0"/>
              <a:t>ANTECEDENTES</a:t>
            </a:r>
            <a:endParaRPr lang="es-PE" sz="40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824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PE" dirty="0" smtClean="0"/>
              <a:t>Algunas </a:t>
            </a:r>
            <a:r>
              <a:rPr lang="es-PE" dirty="0" smtClean="0"/>
              <a:t>instituciones han </a:t>
            </a:r>
            <a:r>
              <a:rPr lang="es-PE" dirty="0"/>
              <a:t>logrado mejorar los cursos de </a:t>
            </a:r>
            <a:r>
              <a:rPr lang="es-PE" dirty="0" smtClean="0"/>
              <a:t>programación </a:t>
            </a:r>
            <a:r>
              <a:rPr lang="es-PE" dirty="0"/>
              <a:t>adoptando </a:t>
            </a:r>
            <a:r>
              <a:rPr lang="es-PE" dirty="0" smtClean="0"/>
              <a:t>Python como primer </a:t>
            </a:r>
            <a:r>
              <a:rPr lang="es-PE" dirty="0"/>
              <a:t>lenguaje de </a:t>
            </a:r>
            <a:r>
              <a:rPr lang="es-PE" dirty="0" smtClean="0"/>
              <a:t>programación (</a:t>
            </a:r>
            <a:r>
              <a:rPr lang="es-PE" dirty="0" err="1" smtClean="0"/>
              <a:t>Nikula</a:t>
            </a:r>
            <a:r>
              <a:rPr lang="es-PE" dirty="0"/>
              <a:t>, </a:t>
            </a:r>
            <a:r>
              <a:rPr lang="es-PE" dirty="0" err="1"/>
              <a:t>Sajaniemi</a:t>
            </a:r>
            <a:r>
              <a:rPr lang="es-PE" dirty="0"/>
              <a:t>, </a:t>
            </a:r>
            <a:r>
              <a:rPr lang="es-PE" dirty="0" err="1"/>
              <a:t>Tedre</a:t>
            </a:r>
            <a:r>
              <a:rPr lang="es-PE" dirty="0"/>
              <a:t>, &amp;</a:t>
            </a:r>
            <a:r>
              <a:rPr lang="es-PE" dirty="0" smtClean="0"/>
              <a:t> </a:t>
            </a:r>
            <a:r>
              <a:rPr lang="es-PE" dirty="0" err="1" smtClean="0"/>
              <a:t>Wray</a:t>
            </a:r>
            <a:r>
              <a:rPr lang="es-PE" dirty="0" smtClean="0"/>
              <a:t>, 2007).</a:t>
            </a:r>
          </a:p>
          <a:p>
            <a:pPr algn="just"/>
            <a:r>
              <a:rPr lang="es-PE" dirty="0" smtClean="0"/>
              <a:t>Según </a:t>
            </a:r>
            <a:r>
              <a:rPr lang="es-PE" dirty="0" err="1"/>
              <a:t>Knobelsdorf</a:t>
            </a:r>
            <a:r>
              <a:rPr lang="es-PE" dirty="0"/>
              <a:t>, </a:t>
            </a:r>
            <a:r>
              <a:rPr lang="es-PE" dirty="0" err="1"/>
              <a:t>Kreitz</a:t>
            </a:r>
            <a:r>
              <a:rPr lang="es-PE" dirty="0"/>
              <a:t>, y </a:t>
            </a:r>
            <a:r>
              <a:rPr lang="es-PE" dirty="0" err="1" smtClean="0"/>
              <a:t>Böhne</a:t>
            </a:r>
            <a:r>
              <a:rPr lang="es-PE" dirty="0" smtClean="0"/>
              <a:t> </a:t>
            </a:r>
            <a:r>
              <a:rPr lang="es-PE" dirty="0"/>
              <a:t>(2014), los altos ratios de fracasos </a:t>
            </a:r>
            <a:r>
              <a:rPr lang="es-PE" dirty="0" smtClean="0"/>
              <a:t>en los </a:t>
            </a:r>
            <a:r>
              <a:rPr lang="es-PE" dirty="0"/>
              <a:t>cursos de </a:t>
            </a:r>
            <a:r>
              <a:rPr lang="es-PE" dirty="0" smtClean="0"/>
              <a:t>introducción </a:t>
            </a:r>
            <a:r>
              <a:rPr lang="es-PE" dirty="0"/>
              <a:t>a la </a:t>
            </a:r>
            <a:r>
              <a:rPr lang="es-PE" dirty="0" smtClean="0"/>
              <a:t>teoría </a:t>
            </a:r>
            <a:r>
              <a:rPr lang="es-PE" dirty="0"/>
              <a:t>de las ciencias de la </a:t>
            </a:r>
            <a:r>
              <a:rPr lang="es-PE" dirty="0" smtClean="0"/>
              <a:t>computación </a:t>
            </a:r>
            <a:r>
              <a:rPr lang="es-PE" dirty="0"/>
              <a:t>son </a:t>
            </a:r>
            <a:r>
              <a:rPr lang="es-PE" dirty="0" smtClean="0"/>
              <a:t>un problema común </a:t>
            </a:r>
            <a:r>
              <a:rPr lang="es-PE" dirty="0"/>
              <a:t>en las universidades de Alemania, Europa, y </a:t>
            </a:r>
            <a:r>
              <a:rPr lang="es-PE" dirty="0" smtClean="0"/>
              <a:t>Norte América</a:t>
            </a:r>
            <a:r>
              <a:rPr lang="es-PE" dirty="0" smtClean="0"/>
              <a:t>.</a:t>
            </a:r>
          </a:p>
          <a:p>
            <a:pPr algn="just"/>
            <a:r>
              <a:rPr lang="es-PE" dirty="0" err="1"/>
              <a:t>Azizinezhad</a:t>
            </a:r>
            <a:r>
              <a:rPr lang="es-PE" dirty="0"/>
              <a:t>, </a:t>
            </a:r>
            <a:r>
              <a:rPr lang="es-PE" dirty="0" err="1"/>
              <a:t>Hashemi</a:t>
            </a:r>
            <a:r>
              <a:rPr lang="es-PE" dirty="0"/>
              <a:t>, y </a:t>
            </a:r>
            <a:r>
              <a:rPr lang="es-PE" dirty="0" err="1"/>
              <a:t>Darvishi</a:t>
            </a:r>
            <a:r>
              <a:rPr lang="es-PE" dirty="0"/>
              <a:t> (2013) realizaron un estudio para investigar los efectos del aprendizaje colaborativo en el aprendizaje del idioma inglés como lengua extranjera para los alumnos.</a:t>
            </a:r>
          </a:p>
          <a:p>
            <a:pPr algn="just"/>
            <a:r>
              <a:rPr lang="es-PE" dirty="0"/>
              <a:t>La técnica de </a:t>
            </a:r>
            <a:r>
              <a:rPr lang="es-PE" dirty="0" err="1"/>
              <a:t>Jigsaw</a:t>
            </a:r>
            <a:r>
              <a:rPr lang="es-PE" dirty="0"/>
              <a:t>, fue implementada en un sistema web en el  2013 en la Universidad Pontificia Católica del Perú con el n de automatizar los procesos que se requiere aplicar dicha técnica al aprendizaje colaborativo (Pinzas &amp; </a:t>
            </a:r>
            <a:r>
              <a:rPr lang="es-PE" dirty="0" err="1"/>
              <a:t>Yatsen</a:t>
            </a:r>
            <a:r>
              <a:rPr lang="es-PE" dirty="0"/>
              <a:t>, 2013).</a:t>
            </a:r>
          </a:p>
          <a:p>
            <a:pPr marL="0" indent="0" algn="just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089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197184" cy="1048221"/>
          </a:xfrm>
        </p:spPr>
        <p:txBody>
          <a:bodyPr/>
          <a:lstStyle/>
          <a:p>
            <a:r>
              <a:rPr lang="es-PE" sz="4000" dirty="0" smtClean="0"/>
              <a:t>ANTECEDENTES DEL PROBLEMA</a:t>
            </a:r>
            <a:endParaRPr lang="es-PE" sz="40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608512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 smtClean="0"/>
              <a:t>Existen </a:t>
            </a:r>
            <a:r>
              <a:rPr lang="es-PE" dirty="0"/>
              <a:t>muchos </a:t>
            </a:r>
            <a:r>
              <a:rPr lang="es-PE" dirty="0" smtClean="0"/>
              <a:t>estudios </a:t>
            </a:r>
            <a:r>
              <a:rPr lang="es-PE" dirty="0" err="1" smtClean="0"/>
              <a:t>multi</a:t>
            </a:r>
            <a:r>
              <a:rPr lang="es-PE" dirty="0" smtClean="0"/>
              <a:t>-institucionales </a:t>
            </a:r>
            <a:r>
              <a:rPr lang="es-PE" dirty="0"/>
              <a:t>que indican que hay serias </a:t>
            </a:r>
            <a:r>
              <a:rPr lang="es-PE" dirty="0" smtClean="0"/>
              <a:t>deficiencias </a:t>
            </a:r>
            <a:r>
              <a:rPr lang="es-PE" dirty="0"/>
              <a:t>en el </a:t>
            </a:r>
            <a:r>
              <a:rPr lang="es-PE" dirty="0" smtClean="0"/>
              <a:t>aprendizaje de </a:t>
            </a:r>
            <a:r>
              <a:rPr lang="es-PE" dirty="0"/>
              <a:t>alumnos que han pasado uno o mas cursos de </a:t>
            </a:r>
            <a:r>
              <a:rPr lang="es-PE" dirty="0" smtClean="0"/>
              <a:t>programación (McCracken et </a:t>
            </a:r>
            <a:r>
              <a:rPr lang="es-PE" dirty="0"/>
              <a:t>al., 2001; </a:t>
            </a:r>
            <a:r>
              <a:rPr lang="es-PE" dirty="0" err="1"/>
              <a:t>Lister</a:t>
            </a:r>
            <a:r>
              <a:rPr lang="es-PE" dirty="0"/>
              <a:t> et al., 2004; </a:t>
            </a:r>
            <a:r>
              <a:rPr lang="es-PE" dirty="0" err="1"/>
              <a:t>Tenenberg</a:t>
            </a:r>
            <a:r>
              <a:rPr lang="es-PE" dirty="0"/>
              <a:t> et al., 2005</a:t>
            </a:r>
            <a:r>
              <a:rPr lang="es-PE" dirty="0" smtClean="0"/>
              <a:t>).</a:t>
            </a:r>
          </a:p>
          <a:p>
            <a:pPr algn="just"/>
            <a:r>
              <a:rPr lang="es-PE" dirty="0"/>
              <a:t>Algunas </a:t>
            </a:r>
            <a:r>
              <a:rPr lang="es-PE" dirty="0" smtClean="0"/>
              <a:t>instituciones han </a:t>
            </a:r>
            <a:r>
              <a:rPr lang="es-PE" dirty="0"/>
              <a:t>logrado mejorar los cursos de </a:t>
            </a:r>
            <a:r>
              <a:rPr lang="es-PE" dirty="0" smtClean="0"/>
              <a:t>programación </a:t>
            </a:r>
            <a:r>
              <a:rPr lang="es-PE" dirty="0"/>
              <a:t>adoptando </a:t>
            </a:r>
            <a:r>
              <a:rPr lang="es-PE" dirty="0" smtClean="0"/>
              <a:t>Python como primer </a:t>
            </a:r>
            <a:r>
              <a:rPr lang="es-PE" dirty="0"/>
              <a:t>lenguaje de </a:t>
            </a:r>
            <a:r>
              <a:rPr lang="es-PE" dirty="0" smtClean="0"/>
              <a:t>programación (</a:t>
            </a:r>
            <a:r>
              <a:rPr lang="es-PE" dirty="0" err="1" smtClean="0"/>
              <a:t>Nikula</a:t>
            </a:r>
            <a:r>
              <a:rPr lang="es-PE" dirty="0"/>
              <a:t>, </a:t>
            </a:r>
            <a:r>
              <a:rPr lang="es-PE" dirty="0" err="1"/>
              <a:t>Sajaniemi</a:t>
            </a:r>
            <a:r>
              <a:rPr lang="es-PE" dirty="0"/>
              <a:t>, </a:t>
            </a:r>
            <a:r>
              <a:rPr lang="es-PE" dirty="0" err="1"/>
              <a:t>Tedre</a:t>
            </a:r>
            <a:r>
              <a:rPr lang="es-PE" dirty="0"/>
              <a:t>, &amp;</a:t>
            </a:r>
            <a:r>
              <a:rPr lang="es-PE" dirty="0" smtClean="0"/>
              <a:t> </a:t>
            </a:r>
            <a:r>
              <a:rPr lang="es-PE" dirty="0" err="1" smtClean="0"/>
              <a:t>Wray</a:t>
            </a:r>
            <a:r>
              <a:rPr lang="es-PE" dirty="0" smtClean="0"/>
              <a:t>, 2007).</a:t>
            </a:r>
          </a:p>
          <a:p>
            <a:r>
              <a:rPr lang="es-PE" dirty="0" smtClean="0"/>
              <a:t>Según </a:t>
            </a:r>
            <a:r>
              <a:rPr lang="es-PE" dirty="0" err="1"/>
              <a:t>Knobelsdorf</a:t>
            </a:r>
            <a:r>
              <a:rPr lang="es-PE" dirty="0"/>
              <a:t>, </a:t>
            </a:r>
            <a:r>
              <a:rPr lang="es-PE" dirty="0" err="1"/>
              <a:t>Kreitz</a:t>
            </a:r>
            <a:r>
              <a:rPr lang="es-PE" dirty="0"/>
              <a:t>, y </a:t>
            </a:r>
            <a:r>
              <a:rPr lang="es-PE" dirty="0" err="1" smtClean="0"/>
              <a:t>Böhne</a:t>
            </a:r>
            <a:r>
              <a:rPr lang="es-PE" dirty="0" smtClean="0"/>
              <a:t> </a:t>
            </a:r>
            <a:r>
              <a:rPr lang="es-PE" dirty="0"/>
              <a:t>(2014), los altos ratios de fracasos </a:t>
            </a:r>
            <a:r>
              <a:rPr lang="es-PE" dirty="0" smtClean="0"/>
              <a:t>en los </a:t>
            </a:r>
            <a:r>
              <a:rPr lang="es-PE" dirty="0"/>
              <a:t>cursos de </a:t>
            </a:r>
            <a:r>
              <a:rPr lang="es-PE" dirty="0" smtClean="0"/>
              <a:t>introducción </a:t>
            </a:r>
            <a:r>
              <a:rPr lang="es-PE" dirty="0"/>
              <a:t>a la </a:t>
            </a:r>
            <a:r>
              <a:rPr lang="es-PE" dirty="0" smtClean="0"/>
              <a:t>teoría </a:t>
            </a:r>
            <a:r>
              <a:rPr lang="es-PE" dirty="0"/>
              <a:t>de las ciencias de la </a:t>
            </a:r>
            <a:r>
              <a:rPr lang="es-PE" dirty="0" smtClean="0"/>
              <a:t>computación </a:t>
            </a:r>
            <a:r>
              <a:rPr lang="es-PE" dirty="0"/>
              <a:t>son </a:t>
            </a:r>
            <a:r>
              <a:rPr lang="es-PE" dirty="0" smtClean="0"/>
              <a:t>un problema común </a:t>
            </a:r>
            <a:r>
              <a:rPr lang="es-PE" dirty="0"/>
              <a:t>en las universidades de Alemania, Europa, y </a:t>
            </a:r>
            <a:r>
              <a:rPr lang="es-PE" dirty="0" smtClean="0"/>
              <a:t>Norte América.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633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es-PE" sz="4000" dirty="0" smtClean="0"/>
              <a:t>ANTECEDENTES DE LA TÉCNICA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556792"/>
            <a:ext cx="7467600" cy="46805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/>
              <a:t>La técnica de </a:t>
            </a:r>
            <a:r>
              <a:rPr lang="es-PE" dirty="0" err="1"/>
              <a:t>Jigsaw</a:t>
            </a:r>
            <a:r>
              <a:rPr lang="es-PE" dirty="0"/>
              <a:t> fue creada en (1978) por </a:t>
            </a:r>
            <a:r>
              <a:rPr lang="es-PE" dirty="0" err="1"/>
              <a:t>Aronson</a:t>
            </a:r>
            <a:r>
              <a:rPr lang="es-PE" dirty="0"/>
              <a:t> et al. y </a:t>
            </a:r>
            <a:r>
              <a:rPr lang="es-PE" dirty="0" smtClean="0"/>
              <a:t>es </a:t>
            </a:r>
            <a:r>
              <a:rPr lang="es-PE" dirty="0"/>
              <a:t>una de las mas importantes técnicas para fomentar la cooperación y discusión entre miembros de una comunidad de aprendizaje (</a:t>
            </a:r>
            <a:r>
              <a:rPr lang="es-PE" dirty="0" err="1"/>
              <a:t>Blocher</a:t>
            </a:r>
            <a:r>
              <a:rPr lang="es-PE" dirty="0"/>
              <a:t>, 2005</a:t>
            </a:r>
            <a:r>
              <a:rPr lang="es-PE" dirty="0" smtClean="0"/>
              <a:t>).</a:t>
            </a:r>
          </a:p>
          <a:p>
            <a:pPr algn="just"/>
            <a:r>
              <a:rPr lang="es-PE" dirty="0"/>
              <a:t>La técnica de </a:t>
            </a:r>
            <a:r>
              <a:rPr lang="es-PE" dirty="0" err="1"/>
              <a:t>Jigsaw</a:t>
            </a:r>
            <a:r>
              <a:rPr lang="es-PE" dirty="0"/>
              <a:t> ha sido usada en los procesos educacionales en países de todos los continentes y puede mejorar el rendimiento de los alumnos y estudiantes a través del aprendizaje colaborativo (</a:t>
            </a:r>
            <a:r>
              <a:rPr lang="es-PE" dirty="0" err="1"/>
              <a:t>Maftei</a:t>
            </a:r>
            <a:r>
              <a:rPr lang="es-PE" dirty="0"/>
              <a:t> &amp; </a:t>
            </a:r>
            <a:r>
              <a:rPr lang="es-PE" dirty="0" err="1"/>
              <a:t>Maftei</a:t>
            </a:r>
            <a:r>
              <a:rPr lang="es-PE" dirty="0"/>
              <a:t>, 2011).</a:t>
            </a:r>
          </a:p>
          <a:p>
            <a:pPr algn="just"/>
            <a:r>
              <a:rPr lang="es-PE" dirty="0" err="1" smtClean="0"/>
              <a:t>Azizinezhad</a:t>
            </a:r>
            <a:r>
              <a:rPr lang="es-PE" dirty="0"/>
              <a:t>, </a:t>
            </a:r>
            <a:r>
              <a:rPr lang="es-PE" dirty="0" err="1"/>
              <a:t>Hashemi</a:t>
            </a:r>
            <a:r>
              <a:rPr lang="es-PE" dirty="0"/>
              <a:t>, y </a:t>
            </a:r>
            <a:r>
              <a:rPr lang="es-PE" dirty="0" err="1"/>
              <a:t>Darvishi</a:t>
            </a:r>
            <a:r>
              <a:rPr lang="es-PE" dirty="0"/>
              <a:t> (2013) realizaron un estudio para </a:t>
            </a:r>
            <a:r>
              <a:rPr lang="es-PE" dirty="0" smtClean="0"/>
              <a:t>investigar los </a:t>
            </a:r>
            <a:r>
              <a:rPr lang="es-PE" dirty="0"/>
              <a:t>efectos del aprendizaje colaborativo en el aprendizaje del </a:t>
            </a:r>
            <a:r>
              <a:rPr lang="es-PE" dirty="0" smtClean="0"/>
              <a:t>idioma inglés </a:t>
            </a:r>
            <a:r>
              <a:rPr lang="es-PE" dirty="0"/>
              <a:t>como lengua extranjera para los alumnos</a:t>
            </a:r>
            <a:r>
              <a:rPr lang="es-PE" dirty="0" smtClean="0"/>
              <a:t>.</a:t>
            </a:r>
          </a:p>
          <a:p>
            <a:pPr algn="just"/>
            <a:r>
              <a:rPr lang="es-PE" dirty="0"/>
              <a:t>La técnica de </a:t>
            </a:r>
            <a:r>
              <a:rPr lang="es-PE" dirty="0" err="1"/>
              <a:t>Jigsaw</a:t>
            </a:r>
            <a:r>
              <a:rPr lang="es-PE" dirty="0"/>
              <a:t>, fue implementada en un sistema web en el  2013 en la Universidad Pontificia Católica del Perú con el n de automatizar los procesos que se requiere aplicar dicha técnica al aprendizaje colaborativo (Pinzas &amp; </a:t>
            </a:r>
            <a:r>
              <a:rPr lang="es-PE" dirty="0" err="1"/>
              <a:t>Yatsen</a:t>
            </a:r>
            <a:r>
              <a:rPr lang="es-PE" dirty="0"/>
              <a:t>, 2013).</a:t>
            </a:r>
          </a:p>
          <a:p>
            <a:pPr algn="just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48746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btinvestigacion.files.wordpress.com/2011/02/problema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7"/>
            <a:ext cx="3903340" cy="36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 smtClean="0"/>
              <a:t>“Hoy </a:t>
            </a:r>
            <a:r>
              <a:rPr lang="es-PE" dirty="0"/>
              <a:t>en </a:t>
            </a:r>
            <a:r>
              <a:rPr lang="es-PE" dirty="0" smtClean="0"/>
              <a:t>día</a:t>
            </a:r>
            <a:r>
              <a:rPr lang="es-PE" dirty="0"/>
              <a:t>, muchos estudiantes tienen </a:t>
            </a:r>
            <a:r>
              <a:rPr lang="es-PE" dirty="0" smtClean="0"/>
              <a:t>dificultades </a:t>
            </a:r>
            <a:r>
              <a:rPr lang="es-PE" dirty="0"/>
              <a:t>para llevar con </a:t>
            </a:r>
            <a:r>
              <a:rPr lang="es-PE" dirty="0" smtClean="0"/>
              <a:t>éxito los </a:t>
            </a:r>
            <a:r>
              <a:rPr lang="es-PE" dirty="0"/>
              <a:t>cursos de algoritmos y </a:t>
            </a:r>
            <a:r>
              <a:rPr lang="es-PE" dirty="0" smtClean="0"/>
              <a:t>programación, </a:t>
            </a:r>
            <a:r>
              <a:rPr lang="es-PE" dirty="0"/>
              <a:t>problema que se evidencia en </a:t>
            </a:r>
            <a:r>
              <a:rPr lang="es-PE" dirty="0" smtClean="0"/>
              <a:t>el porcentaje </a:t>
            </a:r>
            <a:r>
              <a:rPr lang="es-PE" dirty="0"/>
              <a:t>de alumnos que desaprueban los </a:t>
            </a:r>
            <a:r>
              <a:rPr lang="es-PE" dirty="0" smtClean="0"/>
              <a:t>exámenes, </a:t>
            </a:r>
            <a:r>
              <a:rPr lang="es-PE" dirty="0"/>
              <a:t>que desaprueban </a:t>
            </a:r>
            <a:r>
              <a:rPr lang="es-PE" dirty="0" smtClean="0"/>
              <a:t>el curso </a:t>
            </a:r>
            <a:r>
              <a:rPr lang="es-PE" dirty="0"/>
              <a:t>o que simplemente se retiran a mitad de </a:t>
            </a:r>
            <a:r>
              <a:rPr lang="es-PE" dirty="0" smtClean="0"/>
              <a:t>ciclo”.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4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JUSTIFICACIÓN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6805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PE" dirty="0" smtClean="0"/>
              <a:t>La </a:t>
            </a:r>
            <a:r>
              <a:rPr lang="es-PE" dirty="0"/>
              <a:t>alta tasa de fracaso de los estudiantes de </a:t>
            </a:r>
            <a:r>
              <a:rPr lang="es-PE" dirty="0" smtClean="0"/>
              <a:t>programación </a:t>
            </a:r>
            <a:r>
              <a:rPr lang="es-PE" dirty="0"/>
              <a:t>ha sido </a:t>
            </a:r>
            <a:r>
              <a:rPr lang="es-PE" dirty="0" smtClean="0"/>
              <a:t>durante muchos años </a:t>
            </a:r>
            <a:r>
              <a:rPr lang="es-PE" dirty="0"/>
              <a:t>un tema </a:t>
            </a:r>
            <a:r>
              <a:rPr lang="es-PE" dirty="0" smtClean="0"/>
              <a:t>polémico </a:t>
            </a:r>
            <a:r>
              <a:rPr lang="es-PE" dirty="0"/>
              <a:t>para las instituciones de aprendizaje </a:t>
            </a:r>
            <a:r>
              <a:rPr lang="es-PE" dirty="0" smtClean="0"/>
              <a:t>con reportes </a:t>
            </a:r>
            <a:r>
              <a:rPr lang="es-PE" dirty="0"/>
              <a:t>de ratios de fracasos alrededor de 26% a 40 %. (</a:t>
            </a:r>
            <a:r>
              <a:rPr lang="es-PE" dirty="0" err="1"/>
              <a:t>Sheard</a:t>
            </a:r>
            <a:r>
              <a:rPr lang="es-PE" dirty="0"/>
              <a:t> &amp; Hagan</a:t>
            </a:r>
            <a:r>
              <a:rPr lang="es-PE" dirty="0" smtClean="0"/>
              <a:t>, 1998</a:t>
            </a:r>
            <a:r>
              <a:rPr lang="es-PE" dirty="0"/>
              <a:t>; </a:t>
            </a:r>
            <a:r>
              <a:rPr lang="es-PE" dirty="0" err="1"/>
              <a:t>Truong</a:t>
            </a:r>
            <a:r>
              <a:rPr lang="es-PE" dirty="0"/>
              <a:t>, </a:t>
            </a:r>
            <a:r>
              <a:rPr lang="es-PE" dirty="0" err="1" smtClean="0"/>
              <a:t>Bancroft</a:t>
            </a:r>
            <a:r>
              <a:rPr lang="es-PE" dirty="0"/>
              <a:t>, &amp; Roe, 2003; </a:t>
            </a:r>
            <a:r>
              <a:rPr lang="es-PE" dirty="0" err="1"/>
              <a:t>Lang</a:t>
            </a:r>
            <a:r>
              <a:rPr lang="es-PE" dirty="0"/>
              <a:t>, </a:t>
            </a:r>
            <a:r>
              <a:rPr lang="es-PE" dirty="0" err="1"/>
              <a:t>McKay</a:t>
            </a:r>
            <a:r>
              <a:rPr lang="es-PE" dirty="0"/>
              <a:t>, &amp; Lewis, 2007; Han </a:t>
            </a:r>
            <a:r>
              <a:rPr lang="es-PE" dirty="0" smtClean="0"/>
              <a:t>&amp; </a:t>
            </a:r>
            <a:r>
              <a:rPr lang="es-PE" dirty="0" err="1" smtClean="0"/>
              <a:t>Beheshti</a:t>
            </a:r>
            <a:r>
              <a:rPr lang="es-PE" dirty="0"/>
              <a:t>, 2010</a:t>
            </a:r>
            <a:r>
              <a:rPr lang="es-PE" dirty="0" smtClean="0"/>
              <a:t>).</a:t>
            </a:r>
          </a:p>
          <a:p>
            <a:pPr algn="just"/>
            <a:r>
              <a:rPr lang="es-PE" dirty="0"/>
              <a:t>Los altos porcentajes de fracasos en cursos introductorios de </a:t>
            </a:r>
            <a:r>
              <a:rPr lang="es-PE" dirty="0" smtClean="0"/>
              <a:t>programación son </a:t>
            </a:r>
            <a:r>
              <a:rPr lang="es-PE" dirty="0"/>
              <a:t>un problema </a:t>
            </a:r>
            <a:r>
              <a:rPr lang="es-PE" dirty="0" smtClean="0"/>
              <a:t>común </a:t>
            </a:r>
            <a:r>
              <a:rPr lang="es-PE" dirty="0"/>
              <a:t>en universidades en Alemania, Europa, y </a:t>
            </a:r>
            <a:r>
              <a:rPr lang="es-PE" dirty="0" smtClean="0"/>
              <a:t>Norte América, </a:t>
            </a:r>
            <a:r>
              <a:rPr lang="es-PE" dirty="0"/>
              <a:t>ya que los alumnos tiene problemas para entender los </a:t>
            </a:r>
            <a:r>
              <a:rPr lang="es-PE" dirty="0" smtClean="0"/>
              <a:t>contenidos de </a:t>
            </a:r>
            <a:r>
              <a:rPr lang="es-PE" dirty="0"/>
              <a:t>tales cursos debido a su </a:t>
            </a:r>
            <a:r>
              <a:rPr lang="es-PE" dirty="0" smtClean="0"/>
              <a:t>abstracción </a:t>
            </a:r>
            <a:r>
              <a:rPr lang="es-PE" dirty="0"/>
              <a:t>y naturaleza </a:t>
            </a:r>
            <a:r>
              <a:rPr lang="es-PE" dirty="0" smtClean="0"/>
              <a:t>teórica </a:t>
            </a:r>
            <a:r>
              <a:rPr lang="es-PE" dirty="0"/>
              <a:t>(</a:t>
            </a:r>
            <a:r>
              <a:rPr lang="es-PE" dirty="0" err="1"/>
              <a:t>Knobelsdorf</a:t>
            </a:r>
            <a:r>
              <a:rPr lang="es-PE" dirty="0"/>
              <a:t> </a:t>
            </a:r>
            <a:r>
              <a:rPr lang="es-PE" dirty="0" smtClean="0"/>
              <a:t>et al</a:t>
            </a:r>
            <a:r>
              <a:rPr lang="es-PE" dirty="0"/>
              <a:t>., 2014</a:t>
            </a:r>
            <a:r>
              <a:rPr lang="es-PE" dirty="0" smtClean="0"/>
              <a:t>).</a:t>
            </a:r>
          </a:p>
          <a:p>
            <a:pPr algn="just"/>
            <a:r>
              <a:rPr lang="es-PE" dirty="0"/>
              <a:t>Martínez y Camacho (2011) presentaron el diseño, implementación y evaluación de una estrategia de enseñanza basada en aprendizaje colaborativo para introducir el tema de algebra relacional en un curso de base de datos.</a:t>
            </a:r>
          </a:p>
          <a:p>
            <a:pPr algn="just"/>
            <a:r>
              <a:rPr lang="es-PE" dirty="0" err="1"/>
              <a:t>Cliburn</a:t>
            </a:r>
            <a:r>
              <a:rPr lang="es-PE" dirty="0"/>
              <a:t> (2014) desarrolló el curso de Estructura de Datos a través del aprendizaje basado en equipos y el aprendizaje tradicional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45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JUSTIFICACIÓN TEÓRICA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392488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Martínez </a:t>
            </a:r>
            <a:r>
              <a:rPr lang="es-PE" dirty="0"/>
              <a:t>y Camacho (2011) presentaron el </a:t>
            </a:r>
            <a:r>
              <a:rPr lang="es-PE" dirty="0" smtClean="0"/>
              <a:t>diseño</a:t>
            </a:r>
            <a:r>
              <a:rPr lang="es-PE" dirty="0"/>
              <a:t>, </a:t>
            </a:r>
            <a:r>
              <a:rPr lang="es-PE" dirty="0" smtClean="0"/>
              <a:t>implementación </a:t>
            </a:r>
            <a:r>
              <a:rPr lang="es-PE" dirty="0"/>
              <a:t>y </a:t>
            </a:r>
            <a:r>
              <a:rPr lang="es-PE" dirty="0" smtClean="0"/>
              <a:t>evaluación </a:t>
            </a:r>
            <a:r>
              <a:rPr lang="es-PE" dirty="0"/>
              <a:t>de una estrategia de </a:t>
            </a:r>
            <a:r>
              <a:rPr lang="es-PE" dirty="0" smtClean="0"/>
              <a:t>enseñanza </a:t>
            </a:r>
            <a:r>
              <a:rPr lang="es-PE" dirty="0"/>
              <a:t>basada en </a:t>
            </a:r>
            <a:r>
              <a:rPr lang="es-PE" dirty="0" smtClean="0"/>
              <a:t>aprendizaje colaborativo para </a:t>
            </a:r>
            <a:r>
              <a:rPr lang="es-PE" dirty="0"/>
              <a:t>introducir el tema de algebra relacional en un curso de </a:t>
            </a:r>
            <a:r>
              <a:rPr lang="es-PE" dirty="0" smtClean="0"/>
              <a:t>base de </a:t>
            </a:r>
            <a:r>
              <a:rPr lang="es-PE" dirty="0"/>
              <a:t>datos</a:t>
            </a:r>
            <a:r>
              <a:rPr lang="es-PE" dirty="0" smtClean="0"/>
              <a:t>.</a:t>
            </a:r>
          </a:p>
          <a:p>
            <a:pPr algn="just"/>
            <a:r>
              <a:rPr lang="es-PE" dirty="0" err="1"/>
              <a:t>Cliburn</a:t>
            </a:r>
            <a:r>
              <a:rPr lang="es-PE" dirty="0"/>
              <a:t> (2014) </a:t>
            </a:r>
            <a:r>
              <a:rPr lang="es-PE" dirty="0" smtClean="0"/>
              <a:t>desarrolló </a:t>
            </a:r>
            <a:r>
              <a:rPr lang="es-PE" dirty="0"/>
              <a:t>el curso de Estructura de Datos a </a:t>
            </a:r>
            <a:r>
              <a:rPr lang="es-PE" dirty="0" smtClean="0"/>
              <a:t>través </a:t>
            </a:r>
            <a:r>
              <a:rPr lang="es-PE" dirty="0"/>
              <a:t>del aprendizaje basado </a:t>
            </a:r>
            <a:r>
              <a:rPr lang="es-PE" dirty="0" smtClean="0"/>
              <a:t>en equipos </a:t>
            </a:r>
            <a:r>
              <a:rPr lang="es-PE" dirty="0"/>
              <a:t>y el aprendizaje </a:t>
            </a:r>
            <a:r>
              <a:rPr lang="es-PE" dirty="0" smtClean="0"/>
              <a:t>tradicional.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254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secretosdeprosperidad.net/wp-content/uploads/2010/11/importancia-de-establecer-objetivos-en-los-negoc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57445"/>
            <a:ext cx="5832648" cy="24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Desarrollar un sistema web de tiempo real para promover el </a:t>
            </a:r>
            <a:r>
              <a:rPr lang="es-PE" dirty="0" smtClean="0"/>
              <a:t>aprendizaje colaborativo </a:t>
            </a:r>
            <a:r>
              <a:rPr lang="es-PE" dirty="0"/>
              <a:t>de los estudiantes a </a:t>
            </a:r>
            <a:r>
              <a:rPr lang="es-PE" dirty="0" smtClean="0"/>
              <a:t>través </a:t>
            </a:r>
            <a:r>
              <a:rPr lang="es-PE" dirty="0"/>
              <a:t>de la </a:t>
            </a:r>
            <a:r>
              <a:rPr lang="es-PE" dirty="0" smtClean="0"/>
              <a:t>técnica </a:t>
            </a:r>
            <a:r>
              <a:rPr lang="es-PE" dirty="0"/>
              <a:t>de </a:t>
            </a:r>
            <a:r>
              <a:rPr lang="es-PE" dirty="0" err="1"/>
              <a:t>Jigsaw</a:t>
            </a:r>
            <a:r>
              <a:rPr lang="es-PE" dirty="0"/>
              <a:t> y </a:t>
            </a:r>
            <a:r>
              <a:rPr lang="es-PE" dirty="0" smtClean="0"/>
              <a:t>enfocándolo específicamente </a:t>
            </a:r>
            <a:r>
              <a:rPr lang="es-PE" dirty="0"/>
              <a:t>a la </a:t>
            </a:r>
            <a:r>
              <a:rPr lang="es-PE" dirty="0" smtClean="0"/>
              <a:t>enseñanza </a:t>
            </a:r>
            <a:r>
              <a:rPr lang="es-PE" dirty="0"/>
              <a:t>de cursos de algoritmos y </a:t>
            </a:r>
            <a:r>
              <a:rPr lang="es-PE" dirty="0" smtClean="0"/>
              <a:t>programación.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94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1584</Words>
  <Application>Microsoft Office PowerPoint</Application>
  <PresentationFormat>Presentación en pantalla (4:3)</PresentationFormat>
  <Paragraphs>75</Paragraphs>
  <Slides>20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Sketchbook</vt:lpstr>
      <vt:lpstr>SISTEMA WEB DE TIEMPO REAL PARA EL APRENDIZAJE COLABORATIVO</vt:lpstr>
      <vt:lpstr>INTRODUCCIÓN</vt:lpstr>
      <vt:lpstr>ANTECEDENTES</vt:lpstr>
      <vt:lpstr>ANTECEDENTES DEL PROBLEMA</vt:lpstr>
      <vt:lpstr>ANTECEDENTES DE LA TÉCNICA</vt:lpstr>
      <vt:lpstr>DEFINICIÓN DEL PROBLEMA</vt:lpstr>
      <vt:lpstr>JUSTIFICACIÓN</vt:lpstr>
      <vt:lpstr>JUSTIFICACIÓN TEÓRICA</vt:lpstr>
      <vt:lpstr>OBJETIVO GENERAL</vt:lpstr>
      <vt:lpstr>OBJETIVOS ESPECÍFICOS</vt:lpstr>
      <vt:lpstr>ALCANCES</vt:lpstr>
      <vt:lpstr>MARCO TEÓRICO</vt:lpstr>
      <vt:lpstr>APRENDIZAJE COLABORATIVO</vt:lpstr>
      <vt:lpstr>ESTADO DEL ARTE</vt:lpstr>
      <vt:lpstr>Técnicas para el aprendizaje colaborativo</vt:lpstr>
      <vt:lpstr>Herramientas para el aprendizaje colaborativo</vt:lpstr>
      <vt:lpstr>Herramientas para el aprendizaje colaborativo</vt:lpstr>
      <vt:lpstr>Frameworks para aplicaciones web de tiempo real</vt:lpstr>
      <vt:lpstr>Referencias</vt:lpstr>
      <vt:lpstr>Referencias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DE TIEMPO REAL PARA EL APRENDIZAJE COLABORATIVO</dc:title>
  <dc:creator>LeibnitzPavel</dc:creator>
  <cp:lastModifiedBy>LeibnitzPavel</cp:lastModifiedBy>
  <cp:revision>40</cp:revision>
  <dcterms:created xsi:type="dcterms:W3CDTF">2014-06-06T19:48:26Z</dcterms:created>
  <dcterms:modified xsi:type="dcterms:W3CDTF">2014-07-05T15:22:36Z</dcterms:modified>
</cp:coreProperties>
</file>