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7" r:id="rId3"/>
    <p:sldId id="283" r:id="rId4"/>
    <p:sldId id="260" r:id="rId5"/>
    <p:sldId id="261" r:id="rId6"/>
    <p:sldId id="263" r:id="rId7"/>
    <p:sldId id="264" r:id="rId8"/>
    <p:sldId id="265" r:id="rId9"/>
    <p:sldId id="268" r:id="rId10"/>
    <p:sldId id="266" r:id="rId11"/>
    <p:sldId id="271" r:id="rId12"/>
    <p:sldId id="285" r:id="rId13"/>
    <p:sldId id="284" r:id="rId14"/>
    <p:sldId id="286" r:id="rId15"/>
    <p:sldId id="290" r:id="rId16"/>
    <p:sldId id="294" r:id="rId17"/>
    <p:sldId id="291" r:id="rId18"/>
    <p:sldId id="295" r:id="rId19"/>
    <p:sldId id="292" r:id="rId20"/>
    <p:sldId id="296" r:id="rId21"/>
    <p:sldId id="297" r:id="rId22"/>
    <p:sldId id="298" r:id="rId23"/>
    <p:sldId id="293" r:id="rId24"/>
    <p:sldId id="299" r:id="rId25"/>
    <p:sldId id="300" r:id="rId26"/>
    <p:sldId id="289" r:id="rId27"/>
    <p:sldId id="288" r:id="rId2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413" autoAdjust="0"/>
    <p:restoredTop sz="94660"/>
  </p:normalViewPr>
  <p:slideViewPr>
    <p:cSldViewPr>
      <p:cViewPr>
        <p:scale>
          <a:sx n="60" d="100"/>
          <a:sy n="60" d="100"/>
        </p:scale>
        <p:origin x="-1662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79C9A5DB-47D5-4ED4-8579-1AD92982EBF2}" type="datetimeFigureOut">
              <a:rPr lang="es-PE" smtClean="0"/>
              <a:t>10/12/2014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62B0A09E-08FD-494E-B52B-2C50F1552F5A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jigsawcoding.leibnitzpavel.m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360000">
            <a:off x="3329990" y="3015277"/>
            <a:ext cx="4847038" cy="1787608"/>
          </a:xfrm>
        </p:spPr>
        <p:txBody>
          <a:bodyPr>
            <a:noAutofit/>
          </a:bodyPr>
          <a:lstStyle/>
          <a:p>
            <a:r>
              <a:rPr lang="es-PE" sz="2800" dirty="0" smtClean="0"/>
              <a:t>SISTEMA WEB PARA LA ENSEÑANZA DE ALGORITMOS Y PROGRAMACIÓN USANDO JIGSAW</a:t>
            </a:r>
            <a:endParaRPr lang="es-PE" sz="2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 </a:t>
            </a:r>
          </a:p>
          <a:p>
            <a:r>
              <a:rPr lang="es-PE" dirty="0" err="1" smtClean="0"/>
              <a:t>Leibnitz</a:t>
            </a:r>
            <a:r>
              <a:rPr lang="es-PE" dirty="0" smtClean="0"/>
              <a:t> Pavel Rojas Bustamante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069761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3.bp.blogspot.com/_g3e4bTfebGw/TGd6hr3D8KI/AAAAAAAAAFo/lYWLN3tP73A/s1600/aprendizaje+colaborativ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284984"/>
            <a:ext cx="2846090" cy="284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sz="4000" dirty="0" smtClean="0"/>
              <a:t>APRENDIZAJE COLABORATIVO</a:t>
            </a:r>
            <a:endParaRPr lang="es-PE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700808"/>
            <a:ext cx="7467600" cy="4288917"/>
          </a:xfrm>
        </p:spPr>
        <p:txBody>
          <a:bodyPr>
            <a:normAutofit lnSpcReduction="10000"/>
          </a:bodyPr>
          <a:lstStyle/>
          <a:p>
            <a:pPr algn="just"/>
            <a:r>
              <a:rPr lang="es-PE" dirty="0" smtClean="0"/>
              <a:t>Definición</a:t>
            </a:r>
          </a:p>
          <a:p>
            <a:pPr algn="just"/>
            <a:r>
              <a:rPr lang="es-PE" dirty="0" smtClean="0"/>
              <a:t>Elementos en el aprendizaje colaborativo</a:t>
            </a:r>
          </a:p>
          <a:p>
            <a:pPr lvl="1" algn="just"/>
            <a:r>
              <a:rPr lang="es-PE" dirty="0" smtClean="0"/>
              <a:t>Interdependencia positiva, interacción </a:t>
            </a:r>
            <a:r>
              <a:rPr lang="es-PE" dirty="0" err="1" smtClean="0"/>
              <a:t>face</a:t>
            </a:r>
            <a:r>
              <a:rPr lang="es-PE" dirty="0" smtClean="0"/>
              <a:t>-to-</a:t>
            </a:r>
            <a:r>
              <a:rPr lang="es-PE" dirty="0" err="1" smtClean="0"/>
              <a:t>face</a:t>
            </a:r>
            <a:r>
              <a:rPr lang="es-PE" dirty="0" smtClean="0"/>
              <a:t>, responsabilidad individual, habilidades sociales, autoevaluación.</a:t>
            </a:r>
          </a:p>
          <a:p>
            <a:pPr algn="just"/>
            <a:r>
              <a:rPr lang="es-PE" dirty="0" smtClean="0"/>
              <a:t>Beneficios del aprendizaje colaborativo</a:t>
            </a:r>
          </a:p>
          <a:p>
            <a:pPr lvl="1" algn="just"/>
            <a:r>
              <a:rPr lang="es-PE" dirty="0" smtClean="0"/>
              <a:t>Sociales, psicológicos,  académicos</a:t>
            </a:r>
          </a:p>
          <a:p>
            <a:pPr algn="just"/>
            <a:r>
              <a:rPr lang="es-PE" dirty="0" smtClean="0"/>
              <a:t>Técnicas</a:t>
            </a:r>
            <a:endParaRPr lang="es-PE" dirty="0"/>
          </a:p>
          <a:p>
            <a:pPr lvl="1" algn="just"/>
            <a:r>
              <a:rPr lang="es-PE" dirty="0" smtClean="0"/>
              <a:t>Técnica de </a:t>
            </a:r>
            <a:r>
              <a:rPr lang="es-PE" dirty="0" err="1" smtClean="0"/>
              <a:t>jigsaw</a:t>
            </a:r>
            <a:endParaRPr lang="es-PE" dirty="0" smtClean="0"/>
          </a:p>
          <a:p>
            <a:pPr lvl="1" algn="just"/>
            <a:r>
              <a:rPr lang="es-PE" dirty="0" smtClean="0"/>
              <a:t>Programación en pares</a:t>
            </a:r>
          </a:p>
          <a:p>
            <a:pPr algn="just"/>
            <a:r>
              <a:rPr lang="es-PE" dirty="0" smtClean="0"/>
              <a:t>Tecnologías web</a:t>
            </a:r>
            <a:endParaRPr lang="es-PE" dirty="0"/>
          </a:p>
          <a:p>
            <a:pPr lvl="1" algn="just"/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583874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fedesarrollo.org.co/wp-content/uploads/2011/08/investigaciones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539" y="2420888"/>
            <a:ext cx="7388113" cy="363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ESTADO DEL ARTE</a:t>
            </a:r>
            <a:endParaRPr lang="es-PE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 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420563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7264" y="1844824"/>
            <a:ext cx="3012608" cy="2266661"/>
          </a:xfrm>
        </p:spPr>
        <p:txBody>
          <a:bodyPr/>
          <a:lstStyle/>
          <a:p>
            <a:r>
              <a:rPr lang="es-PE" sz="3600" dirty="0" smtClean="0"/>
              <a:t>Herramientas para el aprendizaje colaborativo</a:t>
            </a:r>
            <a:endParaRPr lang="es-PE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76671"/>
            <a:ext cx="5328592" cy="595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1328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0126" y="439224"/>
            <a:ext cx="8041440" cy="970517"/>
          </a:xfrm>
        </p:spPr>
        <p:txBody>
          <a:bodyPr/>
          <a:lstStyle/>
          <a:p>
            <a:r>
              <a:rPr lang="es-PE" sz="3200" dirty="0" smtClean="0"/>
              <a:t>Técnicas para el aprendizaje colaborativo</a:t>
            </a:r>
            <a:endParaRPr lang="es-PE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6749195" cy="492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2650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514267"/>
            <a:ext cx="8041440" cy="970517"/>
          </a:xfrm>
        </p:spPr>
        <p:txBody>
          <a:bodyPr/>
          <a:lstStyle/>
          <a:p>
            <a:r>
              <a:rPr lang="es-PE" sz="3600" dirty="0" err="1" smtClean="0"/>
              <a:t>Frameworks</a:t>
            </a:r>
            <a:r>
              <a:rPr lang="es-PE" sz="3600" dirty="0" smtClean="0"/>
              <a:t> para aplicaciones web</a:t>
            </a:r>
            <a:endParaRPr lang="es-PE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08534"/>
            <a:ext cx="6840760" cy="471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4930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lh4.googleusercontent.com/-ByNQFUI7DFM/AAAAAAAAAAI/AAAAAAAAAEk/ApngxioX7pE/photo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7853858" cy="41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APORTE PRÁCTICO</a:t>
            </a:r>
            <a:endParaRPr lang="es-PE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CAPÍTULO4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98796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260648"/>
            <a:ext cx="8041440" cy="962011"/>
          </a:xfrm>
        </p:spPr>
        <p:txBody>
          <a:bodyPr/>
          <a:lstStyle/>
          <a:p>
            <a:r>
              <a:rPr lang="es-PE" dirty="0" smtClean="0"/>
              <a:t>SISTEMA JIGSAW CODING</a:t>
            </a:r>
            <a:endParaRPr lang="es-PE" dirty="0"/>
          </a:p>
        </p:txBody>
      </p:sp>
      <p:pic>
        <p:nvPicPr>
          <p:cNvPr id="4099" name="Picture 3" descr="C:\Users\LeibnitzPavel\Documents\tesis\figuras\casosdeuso\casos_de_us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93" y="1124744"/>
            <a:ext cx="8548694" cy="458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1.bp.blogspot.com/-AkCr32mKnno/TmjQ2C3KlDI/AAAAAAAAAAU/lLcze3JEKKA/s1600/RUP1+%25281%25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980783"/>
            <a:ext cx="1403859" cy="124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ttp://upload.wikimedia.org/wikipedia/en/9/9c/Playframewo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1" y="4976182"/>
            <a:ext cx="1666248" cy="65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http://www.unixstickers.com/image/cache/data/stickers/postgresql/postgresql_bumper.sh-600x600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6" r="11890"/>
          <a:stretch/>
        </p:blipFill>
        <p:spPr bwMode="auto">
          <a:xfrm>
            <a:off x="2433024" y="4365104"/>
            <a:ext cx="1418896" cy="186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http://www.codecheese.com/wp-content/uploads/heroku-logo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18" b="34691"/>
          <a:stretch/>
        </p:blipFill>
        <p:spPr bwMode="auto">
          <a:xfrm>
            <a:off x="4283968" y="5559900"/>
            <a:ext cx="2095500" cy="72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150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2.bp.blogspot.com/_0ASvydKO-TQ/S-s4vSlX-mI/AAAAAAAAABM/xnQsfRRxbQA/S740/programacion-java-siemens.gi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280920" cy="416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CASO DE ESTUDIO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 5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185347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832197"/>
          </a:xfrm>
        </p:spPr>
        <p:txBody>
          <a:bodyPr/>
          <a:lstStyle/>
          <a:p>
            <a:r>
              <a:rPr lang="es-PE" dirty="0" smtClean="0"/>
              <a:t>POBLACIÓN Y TEMAS</a:t>
            </a:r>
            <a:endParaRPr lang="es-PE" dirty="0"/>
          </a:p>
        </p:txBody>
      </p:sp>
      <p:pic>
        <p:nvPicPr>
          <p:cNvPr id="5122" name="Picture 2" descr="http://oratoria.files.wordpress.com/2008/07/grupo-de-personas-conectada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49" y="1540844"/>
            <a:ext cx="249627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64813" y="3527680"/>
            <a:ext cx="2045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if</a:t>
            </a:r>
            <a:r>
              <a:rPr lang="es-E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E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else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816268" y="5405248"/>
            <a:ext cx="19428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while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225676" y="4451010"/>
            <a:ext cx="11240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</a:t>
            </a:r>
            <a:endParaRPr lang="es-E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29" y="3126879"/>
            <a:ext cx="5739549" cy="332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578" y="1412776"/>
            <a:ext cx="42100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9925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s://encrypted-tbn2.gstatic.com/images?q=tbn:ANd9GcT2Gh_KTVjfipXe8Xti7ctju__4sEauZp2v8-dEg44BIVn8flMaCw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78" y="1844824"/>
            <a:ext cx="7734680" cy="426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ANÁLISIS DE RESULTADOS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 6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805894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monografias.com/trabajos13/bolsa/Image1552.gif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11027"/>
            <a:ext cx="5316066" cy="461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tx1"/>
                </a:solidFill>
              </a:rPr>
              <a:t>INTRODUCCIÓN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 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81108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904205"/>
          </a:xfrm>
        </p:spPr>
        <p:txBody>
          <a:bodyPr/>
          <a:lstStyle/>
          <a:p>
            <a:r>
              <a:rPr lang="es-PE" sz="4400" dirty="0" smtClean="0"/>
              <a:t>SOLUCIONES A LOS PROBLEMAS</a:t>
            </a:r>
            <a:endParaRPr lang="es-PE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820094" cy="400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521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904205"/>
          </a:xfrm>
        </p:spPr>
        <p:txBody>
          <a:bodyPr/>
          <a:lstStyle/>
          <a:p>
            <a:r>
              <a:rPr lang="es-PE" sz="4400" dirty="0" smtClean="0"/>
              <a:t>SOLUCIONES A LOS PROBLEMAS</a:t>
            </a:r>
            <a:endParaRPr lang="es-PE" sz="4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72" y="1628801"/>
            <a:ext cx="8136084" cy="45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9871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MÉTRICAS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El sistema es fácil de entender para el </a:t>
            </a:r>
            <a:r>
              <a:rPr lang="es-PE" b="1" dirty="0" smtClean="0"/>
              <a:t>66%</a:t>
            </a:r>
            <a:r>
              <a:rPr lang="es-PE" dirty="0" smtClean="0"/>
              <a:t> de los usuarios del caso de estudio.</a:t>
            </a:r>
          </a:p>
          <a:p>
            <a:r>
              <a:rPr lang="es-PE" dirty="0" smtClean="0"/>
              <a:t>El Sistema es compatible y funciona correctamente en 4 navegadores web: </a:t>
            </a:r>
            <a:r>
              <a:rPr lang="es-PE" b="1" dirty="0" smtClean="0"/>
              <a:t>Chrome, Internet Explorer, Ópera y Safari.</a:t>
            </a:r>
          </a:p>
          <a:p>
            <a:r>
              <a:rPr lang="es-PE" dirty="0" smtClean="0"/>
              <a:t>El Sistema posee un tiempo promedio de respuesta de </a:t>
            </a:r>
            <a:r>
              <a:rPr lang="es-PE" b="1" dirty="0" smtClean="0"/>
              <a:t>1.3 segundos</a:t>
            </a:r>
            <a:r>
              <a:rPr lang="es-PE" dirty="0" smtClean="0"/>
              <a:t> para las funcionalidades más importantes.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08056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claroquefunciona.com/wp-content/uploads/2014/06/Conclusiones-Finales-286x3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68760"/>
            <a:ext cx="4752528" cy="498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CONCLUSIONES Y TRABAJOS FUTUROS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 7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332341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832197"/>
          </a:xfrm>
        </p:spPr>
        <p:txBody>
          <a:bodyPr/>
          <a:lstStyle/>
          <a:p>
            <a:r>
              <a:rPr lang="es-PE" dirty="0" smtClean="0"/>
              <a:t>Conclusiones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484784"/>
            <a:ext cx="7467600" cy="4504941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s-PE" dirty="0" smtClean="0"/>
              <a:t>Se desarrolló el Sistema </a:t>
            </a:r>
            <a:r>
              <a:rPr lang="es-PE" dirty="0" err="1" smtClean="0"/>
              <a:t>Jigsaw</a:t>
            </a:r>
            <a:r>
              <a:rPr lang="es-PE" dirty="0" smtClean="0"/>
              <a:t> </a:t>
            </a:r>
            <a:r>
              <a:rPr lang="es-PE" dirty="0" err="1" smtClean="0"/>
              <a:t>Coding</a:t>
            </a:r>
            <a:r>
              <a:rPr lang="es-PE" dirty="0" smtClean="0"/>
              <a:t> el cual se encuentra disponible en la </a:t>
            </a:r>
            <a:r>
              <a:rPr lang="es-PE" dirty="0" err="1" smtClean="0"/>
              <a:t>url</a:t>
            </a:r>
            <a:r>
              <a:rPr lang="es-PE" dirty="0" smtClean="0"/>
              <a:t> </a:t>
            </a:r>
            <a:r>
              <a:rPr lang="es-PE" dirty="0" smtClean="0">
                <a:hlinkClick r:id="rId2"/>
              </a:rPr>
              <a:t>http://jigsawcoding.leibnitzpavel.me</a:t>
            </a:r>
            <a:endParaRPr lang="es-PE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s-PE" dirty="0" smtClean="0"/>
              <a:t>Se desarrolló los antecedentes del problema y de la técnica que se </a:t>
            </a:r>
            <a:r>
              <a:rPr lang="es-PE" dirty="0" err="1" smtClean="0"/>
              <a:t>usuaría</a:t>
            </a:r>
            <a:r>
              <a:rPr lang="es-PE" dirty="0" smtClean="0"/>
              <a:t> en esta tesis. Se planteó la justificación de esta tesis y se definieron cuáles serían los objetivos y alcances de este trabajo de investigación.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PE" dirty="0" smtClean="0"/>
              <a:t>Se detalló algunos conceptos teóricos sobre aprendizaje colaborativo.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PE" dirty="0" smtClean="0"/>
              <a:t>Se desarrolló el estado del arte sobre algunas herramientas y técnicas que permiten el aprendizaje colaborativo.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PE" dirty="0" smtClean="0"/>
              <a:t>Se describió el proceso de desarrollo del Sistema </a:t>
            </a:r>
            <a:r>
              <a:rPr lang="es-PE" dirty="0" err="1" smtClean="0"/>
              <a:t>Jigsaw</a:t>
            </a:r>
            <a:r>
              <a:rPr lang="es-PE" dirty="0" smtClean="0"/>
              <a:t> </a:t>
            </a:r>
            <a:r>
              <a:rPr lang="es-PE" dirty="0" err="1" smtClean="0"/>
              <a:t>Coding</a:t>
            </a:r>
            <a:r>
              <a:rPr lang="es-PE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PE" dirty="0" smtClean="0"/>
              <a:t>Se presentó el caso de estudio incluyendo la población y temas que se usarían en el Sistema </a:t>
            </a:r>
            <a:r>
              <a:rPr lang="es-PE" dirty="0" err="1" smtClean="0"/>
              <a:t>Jigsaw</a:t>
            </a:r>
            <a:r>
              <a:rPr lang="es-PE" dirty="0" smtClean="0"/>
              <a:t> </a:t>
            </a:r>
            <a:r>
              <a:rPr lang="es-PE" dirty="0" err="1" smtClean="0"/>
              <a:t>Coding</a:t>
            </a:r>
            <a:r>
              <a:rPr lang="es-PE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PE" dirty="0" smtClean="0"/>
              <a:t>Se aplicaron las métricas de calidad al Sistema </a:t>
            </a:r>
            <a:r>
              <a:rPr lang="es-PE" dirty="0" err="1" smtClean="0"/>
              <a:t>Jigsaw</a:t>
            </a:r>
            <a:r>
              <a:rPr lang="es-PE" dirty="0" smtClean="0"/>
              <a:t> </a:t>
            </a:r>
            <a:r>
              <a:rPr lang="es-PE" dirty="0" err="1" smtClean="0"/>
              <a:t>Coding</a:t>
            </a:r>
            <a:r>
              <a:rPr lang="es-P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5929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Trabajos futuros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 smtClean="0"/>
              <a:t>Agregar al Sistema </a:t>
            </a:r>
            <a:r>
              <a:rPr lang="es-PE" dirty="0" err="1" smtClean="0"/>
              <a:t>Jigsaw</a:t>
            </a:r>
            <a:r>
              <a:rPr lang="es-PE" dirty="0" smtClean="0"/>
              <a:t> </a:t>
            </a:r>
            <a:r>
              <a:rPr lang="es-PE" dirty="0" err="1" smtClean="0"/>
              <a:t>Coding</a:t>
            </a:r>
            <a:r>
              <a:rPr lang="es-PE" dirty="0" smtClean="0"/>
              <a:t> la funcionalidad de poder realizar conversaciones vía un chat de audio.</a:t>
            </a:r>
          </a:p>
          <a:p>
            <a:pPr algn="just"/>
            <a:r>
              <a:rPr lang="es-PE" dirty="0" smtClean="0"/>
              <a:t>Clasificar los problemas según el tipo de tema y que el examen se genere aleatoriamente.</a:t>
            </a:r>
          </a:p>
          <a:p>
            <a:pPr algn="just"/>
            <a:r>
              <a:rPr lang="es-PE" dirty="0"/>
              <a:t>Aplicar a los alumnos un test para determinar su estilo de aprendizaje y generar los grupos expertos y grupos </a:t>
            </a:r>
            <a:r>
              <a:rPr lang="es-PE" dirty="0" err="1"/>
              <a:t>jigsaw</a:t>
            </a:r>
            <a:r>
              <a:rPr lang="es-PE" dirty="0"/>
              <a:t> según dichos estilos.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6475496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76672"/>
            <a:ext cx="8041440" cy="720081"/>
          </a:xfrm>
        </p:spPr>
        <p:txBody>
          <a:bodyPr/>
          <a:lstStyle/>
          <a:p>
            <a:r>
              <a:rPr lang="es-PE" dirty="0" smtClean="0"/>
              <a:t>Referencias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268760"/>
            <a:ext cx="7848872" cy="4968552"/>
          </a:xfrm>
        </p:spPr>
        <p:txBody>
          <a:bodyPr>
            <a:noAutofit/>
          </a:bodyPr>
          <a:lstStyle/>
          <a:p>
            <a:pPr algn="just"/>
            <a:r>
              <a:rPr lang="es-PE" sz="1500" dirty="0"/>
              <a:t>McCracken, M., </a:t>
            </a:r>
            <a:r>
              <a:rPr lang="es-PE" sz="1500" dirty="0" err="1"/>
              <a:t>Almstrum</a:t>
            </a:r>
            <a:r>
              <a:rPr lang="es-PE" sz="1500" dirty="0"/>
              <a:t>, V., </a:t>
            </a:r>
            <a:r>
              <a:rPr lang="es-PE" sz="1500" dirty="0" err="1"/>
              <a:t>Diaz</a:t>
            </a:r>
            <a:r>
              <a:rPr lang="es-PE" sz="1500" dirty="0"/>
              <a:t>, D., </a:t>
            </a:r>
            <a:r>
              <a:rPr lang="es-PE" sz="1500" dirty="0" err="1"/>
              <a:t>Guzdial</a:t>
            </a:r>
            <a:r>
              <a:rPr lang="es-PE" sz="1500" dirty="0"/>
              <a:t>, M., Hagan, D., </a:t>
            </a:r>
            <a:r>
              <a:rPr lang="es-PE" sz="1500" dirty="0" err="1"/>
              <a:t>Kolikant</a:t>
            </a:r>
            <a:r>
              <a:rPr lang="es-PE" sz="1500" dirty="0" smtClean="0"/>
              <a:t>, Y</a:t>
            </a:r>
            <a:r>
              <a:rPr lang="es-PE" sz="1500" dirty="0"/>
              <a:t>. B.-D., . . . </a:t>
            </a:r>
            <a:r>
              <a:rPr lang="es-PE" sz="1500" dirty="0" err="1"/>
              <a:t>Wilusz</a:t>
            </a:r>
            <a:r>
              <a:rPr lang="es-PE" sz="1500" dirty="0"/>
              <a:t>, T. (2001). A </a:t>
            </a:r>
            <a:r>
              <a:rPr lang="es-PE" sz="1500" dirty="0" err="1"/>
              <a:t>multi-national</a:t>
            </a:r>
            <a:r>
              <a:rPr lang="es-PE" sz="1500" dirty="0"/>
              <a:t>, </a:t>
            </a:r>
            <a:r>
              <a:rPr lang="es-PE" sz="1500" dirty="0" err="1" smtClean="0"/>
              <a:t>multi-institutional</a:t>
            </a:r>
            <a:r>
              <a:rPr lang="es-PE" sz="1500" dirty="0" smtClean="0"/>
              <a:t> </a:t>
            </a:r>
            <a:r>
              <a:rPr lang="en-US" sz="1500" dirty="0" smtClean="0"/>
              <a:t>study </a:t>
            </a:r>
            <a:r>
              <a:rPr lang="en-US" sz="1500" dirty="0"/>
              <a:t>of assessment of programming skills of </a:t>
            </a:r>
            <a:r>
              <a:rPr lang="en-US" sz="1500" dirty="0" err="1"/>
              <a:t>rst</a:t>
            </a:r>
            <a:r>
              <a:rPr lang="en-US" sz="1500" dirty="0"/>
              <a:t>-year CS students</a:t>
            </a:r>
            <a:r>
              <a:rPr lang="en-US" sz="1500" dirty="0" smtClean="0"/>
              <a:t>. In </a:t>
            </a:r>
            <a:r>
              <a:rPr lang="en-US" sz="1500" dirty="0"/>
              <a:t>Working group reports from </a:t>
            </a:r>
            <a:r>
              <a:rPr lang="en-US" sz="1500" dirty="0" err="1"/>
              <a:t>ITiCSE</a:t>
            </a:r>
            <a:r>
              <a:rPr lang="en-US" sz="1500" dirty="0"/>
              <a:t> on innovation and </a:t>
            </a:r>
            <a:r>
              <a:rPr lang="en-US" sz="1500" dirty="0" smtClean="0"/>
              <a:t>technology in </a:t>
            </a:r>
            <a:r>
              <a:rPr lang="en-US" sz="1500" dirty="0"/>
              <a:t>computer science education (p. 125{180). New York, NY, USA</a:t>
            </a:r>
            <a:r>
              <a:rPr lang="en-US" sz="1500" dirty="0" smtClean="0"/>
              <a:t>: </a:t>
            </a:r>
            <a:r>
              <a:rPr lang="es-PE" sz="1500" dirty="0" smtClean="0"/>
              <a:t>ACM.</a:t>
            </a:r>
          </a:p>
          <a:p>
            <a:pPr algn="just"/>
            <a:r>
              <a:rPr lang="pl-PL" sz="1500" dirty="0"/>
              <a:t>Nikula, U., Sajaniemi, J., Tedre, M., &amp; Wray, S. (2007). </a:t>
            </a:r>
            <a:r>
              <a:rPr lang="pl-PL" sz="1500" dirty="0" smtClean="0"/>
              <a:t>Python</a:t>
            </a:r>
            <a:r>
              <a:rPr lang="es-PE" sz="1500" dirty="0" smtClean="0"/>
              <a:t> </a:t>
            </a:r>
            <a:r>
              <a:rPr lang="en-US" sz="1500" dirty="0" smtClean="0"/>
              <a:t>and </a:t>
            </a:r>
            <a:r>
              <a:rPr lang="en-US" sz="1500" dirty="0"/>
              <a:t>roles of variables in introductory programming: </a:t>
            </a:r>
            <a:r>
              <a:rPr lang="en-US" sz="1500" dirty="0" smtClean="0"/>
              <a:t>Experiences from </a:t>
            </a:r>
            <a:r>
              <a:rPr lang="en-US" sz="1500" dirty="0"/>
              <a:t>three educational institutions. JITE, 6 , </a:t>
            </a:r>
            <a:r>
              <a:rPr lang="en-US" sz="1500" dirty="0" smtClean="0"/>
              <a:t>199 - 214.</a:t>
            </a:r>
          </a:p>
          <a:p>
            <a:pPr algn="just"/>
            <a:r>
              <a:rPr lang="es-PE" sz="1500" dirty="0" err="1"/>
              <a:t>Knobelsdorf</a:t>
            </a:r>
            <a:r>
              <a:rPr lang="es-PE" sz="1500" dirty="0"/>
              <a:t>, M., </a:t>
            </a:r>
            <a:r>
              <a:rPr lang="es-PE" sz="1500" dirty="0" err="1"/>
              <a:t>Kreitz</a:t>
            </a:r>
            <a:r>
              <a:rPr lang="es-PE" sz="1500" dirty="0"/>
              <a:t>, C., &amp; </a:t>
            </a:r>
            <a:r>
              <a:rPr lang="es-PE" sz="1500" dirty="0" err="1"/>
              <a:t>Bohne</a:t>
            </a:r>
            <a:r>
              <a:rPr lang="es-PE" sz="1500" dirty="0"/>
              <a:t>, S. (2014). </a:t>
            </a:r>
            <a:r>
              <a:rPr lang="es-PE" sz="1500" dirty="0" err="1"/>
              <a:t>Teaching</a:t>
            </a:r>
            <a:r>
              <a:rPr lang="es-PE" sz="1500" dirty="0"/>
              <a:t> </a:t>
            </a:r>
            <a:r>
              <a:rPr lang="es-PE" sz="1500" dirty="0" err="1"/>
              <a:t>theoretical</a:t>
            </a:r>
            <a:r>
              <a:rPr lang="es-PE" sz="1500" dirty="0"/>
              <a:t> </a:t>
            </a:r>
            <a:r>
              <a:rPr lang="es-PE" sz="1500" dirty="0" err="1" smtClean="0"/>
              <a:t>computer</a:t>
            </a:r>
            <a:r>
              <a:rPr lang="es-PE" sz="1500" dirty="0" smtClean="0"/>
              <a:t> </a:t>
            </a:r>
            <a:r>
              <a:rPr lang="en-US" sz="1500" dirty="0" smtClean="0"/>
              <a:t>science </a:t>
            </a:r>
            <a:r>
              <a:rPr lang="en-US" sz="1500" dirty="0"/>
              <a:t>using a cognitive apprenticeship approach. In </a:t>
            </a:r>
            <a:r>
              <a:rPr lang="en-US" sz="1500" dirty="0" smtClean="0"/>
              <a:t>Proceedings of </a:t>
            </a:r>
            <a:r>
              <a:rPr lang="en-US" sz="1500" dirty="0"/>
              <a:t>the 45th ACM technical symposium on computer science </a:t>
            </a:r>
            <a:r>
              <a:rPr lang="en-US" sz="1500" dirty="0" smtClean="0"/>
              <a:t>education </a:t>
            </a:r>
            <a:r>
              <a:rPr lang="nn-NO" sz="1500" dirty="0" smtClean="0"/>
              <a:t>(</a:t>
            </a:r>
            <a:r>
              <a:rPr lang="nn-NO" sz="1500" dirty="0"/>
              <a:t>p. </a:t>
            </a:r>
            <a:r>
              <a:rPr lang="nn-NO" sz="1500" dirty="0" smtClean="0"/>
              <a:t>67 - 72</a:t>
            </a:r>
            <a:r>
              <a:rPr lang="nn-NO" sz="1500" dirty="0"/>
              <a:t>). New York, NY, USA: ACM</a:t>
            </a:r>
            <a:r>
              <a:rPr lang="nn-NO" sz="1500" dirty="0" smtClean="0"/>
              <a:t>.</a:t>
            </a:r>
          </a:p>
          <a:p>
            <a:pPr algn="just"/>
            <a:r>
              <a:rPr lang="en-US" sz="1500" dirty="0" err="1"/>
              <a:t>Blocher</a:t>
            </a:r>
            <a:r>
              <a:rPr lang="en-US" sz="1500" dirty="0"/>
              <a:t>, J. M. (2005). Increasing learner interaction: Using jigsaw online</a:t>
            </a:r>
            <a:r>
              <a:rPr lang="en-US" sz="1500" dirty="0" smtClean="0"/>
              <a:t>. </a:t>
            </a:r>
            <a:r>
              <a:rPr lang="es-PE" sz="1500" dirty="0" err="1" smtClean="0"/>
              <a:t>Educational</a:t>
            </a:r>
            <a:r>
              <a:rPr lang="es-PE" sz="1500" dirty="0" smtClean="0"/>
              <a:t> </a:t>
            </a:r>
            <a:r>
              <a:rPr lang="es-PE" sz="1500" dirty="0"/>
              <a:t>Media International, 42 (3), </a:t>
            </a:r>
            <a:r>
              <a:rPr lang="es-PE" sz="1500" dirty="0" smtClean="0"/>
              <a:t>269 - 278.</a:t>
            </a:r>
          </a:p>
          <a:p>
            <a:pPr algn="just"/>
            <a:r>
              <a:rPr lang="en-US" sz="1500" dirty="0" err="1"/>
              <a:t>Maftei</a:t>
            </a:r>
            <a:r>
              <a:rPr lang="en-US" sz="1500" dirty="0"/>
              <a:t>, G., &amp; </a:t>
            </a:r>
            <a:r>
              <a:rPr lang="en-US" sz="1500" dirty="0" err="1"/>
              <a:t>Maftei</a:t>
            </a:r>
            <a:r>
              <a:rPr lang="en-US" sz="1500" dirty="0"/>
              <a:t>, M. (2011). The strengthen knowledge </a:t>
            </a:r>
            <a:r>
              <a:rPr lang="en-US" sz="1500" dirty="0" smtClean="0"/>
              <a:t>of atomic </a:t>
            </a:r>
            <a:r>
              <a:rPr lang="en-US" sz="1500" dirty="0"/>
              <a:t>physics using the </a:t>
            </a:r>
            <a:r>
              <a:rPr lang="en-US" sz="1500" dirty="0" smtClean="0"/>
              <a:t>“mosaic</a:t>
            </a:r>
            <a:r>
              <a:rPr lang="en-US" sz="1500" dirty="0"/>
              <a:t>" method (the jigsaw method</a:t>
            </a:r>
            <a:r>
              <a:rPr lang="en-US" sz="1500" dirty="0" smtClean="0"/>
              <a:t>). </a:t>
            </a:r>
            <a:r>
              <a:rPr lang="en-US" sz="1500" dirty="0" err="1" smtClean="0"/>
              <a:t>Procedia</a:t>
            </a:r>
            <a:r>
              <a:rPr lang="en-US" sz="1500" dirty="0" smtClean="0"/>
              <a:t> </a:t>
            </a:r>
            <a:r>
              <a:rPr lang="en-US" sz="1500" dirty="0"/>
              <a:t>- Social and Behavioral Sciences, 15 , </a:t>
            </a:r>
            <a:r>
              <a:rPr lang="en-US" sz="1500" dirty="0" smtClean="0"/>
              <a:t>1605 - 1610.</a:t>
            </a:r>
          </a:p>
          <a:p>
            <a:pPr algn="just"/>
            <a:r>
              <a:rPr lang="en-US" sz="1500" dirty="0" err="1"/>
              <a:t>Azizinezhad</a:t>
            </a:r>
            <a:r>
              <a:rPr lang="en-US" sz="1500" dirty="0"/>
              <a:t>, M., </a:t>
            </a:r>
            <a:r>
              <a:rPr lang="en-US" sz="1500" dirty="0" err="1"/>
              <a:t>Hashemi</a:t>
            </a:r>
            <a:r>
              <a:rPr lang="en-US" sz="1500" dirty="0"/>
              <a:t>, M., &amp; </a:t>
            </a:r>
            <a:r>
              <a:rPr lang="en-US" sz="1500" dirty="0" err="1"/>
              <a:t>Darvishi</a:t>
            </a:r>
            <a:r>
              <a:rPr lang="en-US" sz="1500" dirty="0"/>
              <a:t>, S. (2013, October). Application </a:t>
            </a:r>
            <a:r>
              <a:rPr lang="en-US" sz="1500" dirty="0" smtClean="0"/>
              <a:t>of cooperative </a:t>
            </a:r>
            <a:r>
              <a:rPr lang="en-US" sz="1500" dirty="0"/>
              <a:t>learning in EFL classes to enhance the students' </a:t>
            </a:r>
            <a:r>
              <a:rPr lang="en-US" sz="1500" dirty="0" smtClean="0"/>
              <a:t>language learning</a:t>
            </a:r>
            <a:r>
              <a:rPr lang="en-US" sz="1500" dirty="0"/>
              <a:t>. </a:t>
            </a:r>
            <a:r>
              <a:rPr lang="en-US" sz="1500" dirty="0" err="1"/>
              <a:t>Procedia</a:t>
            </a:r>
            <a:r>
              <a:rPr lang="en-US" sz="1500" dirty="0"/>
              <a:t> - Social and Behavioral Sciences, 93 , </a:t>
            </a:r>
            <a:r>
              <a:rPr lang="en-US" sz="1500" dirty="0" smtClean="0"/>
              <a:t>138 - 141.</a:t>
            </a:r>
          </a:p>
          <a:p>
            <a:pPr algn="just"/>
            <a:r>
              <a:rPr lang="es-PE" sz="1500" dirty="0"/>
              <a:t>Pinzas, C., &amp; </a:t>
            </a:r>
            <a:r>
              <a:rPr lang="es-PE" sz="1500" dirty="0" err="1"/>
              <a:t>Yatsen</a:t>
            </a:r>
            <a:r>
              <a:rPr lang="es-PE" sz="1500" dirty="0"/>
              <a:t>, G. (2013, </a:t>
            </a:r>
            <a:r>
              <a:rPr lang="es-PE" sz="1500" dirty="0" err="1"/>
              <a:t>November</a:t>
            </a:r>
            <a:r>
              <a:rPr lang="es-PE" sz="1500" dirty="0"/>
              <a:t>). Desarrollo de un sistema </a:t>
            </a:r>
            <a:r>
              <a:rPr lang="es-PE" sz="1500" dirty="0" smtClean="0"/>
              <a:t>web para </a:t>
            </a:r>
            <a:r>
              <a:rPr lang="es-PE" sz="1500" dirty="0"/>
              <a:t>la </a:t>
            </a:r>
            <a:r>
              <a:rPr lang="es-PE" sz="1500" dirty="0" smtClean="0"/>
              <a:t>enseñanza </a:t>
            </a:r>
            <a:r>
              <a:rPr lang="es-PE" sz="1500" dirty="0"/>
              <a:t>de casos de uso empleando la </a:t>
            </a:r>
            <a:r>
              <a:rPr lang="es-PE" sz="1500" dirty="0" err="1"/>
              <a:t>tecnica</a:t>
            </a:r>
            <a:r>
              <a:rPr lang="es-PE" sz="1500" dirty="0"/>
              <a:t> de </a:t>
            </a:r>
            <a:r>
              <a:rPr lang="es-PE" sz="1500" dirty="0" smtClean="0"/>
              <a:t>aprendizaje cooperativo </a:t>
            </a:r>
            <a:r>
              <a:rPr lang="es-PE" sz="1500" dirty="0"/>
              <a:t>de </a:t>
            </a:r>
            <a:r>
              <a:rPr lang="es-PE" sz="1500" dirty="0" smtClean="0"/>
              <a:t>rompecabezas.</a:t>
            </a:r>
            <a:endParaRPr lang="es-PE" sz="1500" dirty="0"/>
          </a:p>
        </p:txBody>
      </p:sp>
    </p:spTree>
    <p:extLst>
      <p:ext uri="{BB962C8B-B14F-4D97-AF65-F5344CB8AC3E}">
        <p14:creationId xmlns:p14="http://schemas.microsoft.com/office/powerpoint/2010/main" val="31444621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1280" y="476672"/>
            <a:ext cx="8041440" cy="826501"/>
          </a:xfrm>
        </p:spPr>
        <p:txBody>
          <a:bodyPr/>
          <a:lstStyle/>
          <a:p>
            <a:r>
              <a:rPr lang="es-PE" dirty="0" smtClean="0"/>
              <a:t>Referencias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412776"/>
            <a:ext cx="7467600" cy="4576949"/>
          </a:xfrm>
        </p:spPr>
        <p:txBody>
          <a:bodyPr>
            <a:normAutofit/>
          </a:bodyPr>
          <a:lstStyle/>
          <a:p>
            <a:pPr algn="just"/>
            <a:r>
              <a:rPr lang="es-PE" sz="1500" dirty="0" err="1"/>
              <a:t>Knobelsdorf</a:t>
            </a:r>
            <a:r>
              <a:rPr lang="es-PE" sz="1500" dirty="0"/>
              <a:t>, M., </a:t>
            </a:r>
            <a:r>
              <a:rPr lang="es-PE" sz="1500" dirty="0" err="1"/>
              <a:t>Kreitz</a:t>
            </a:r>
            <a:r>
              <a:rPr lang="es-PE" sz="1500" dirty="0"/>
              <a:t>, C., &amp; </a:t>
            </a:r>
            <a:r>
              <a:rPr lang="es-PE" sz="1500" dirty="0" err="1"/>
              <a:t>Bohne</a:t>
            </a:r>
            <a:r>
              <a:rPr lang="es-PE" sz="1500" dirty="0"/>
              <a:t>, S. (2014). </a:t>
            </a:r>
            <a:r>
              <a:rPr lang="es-PE" sz="1500" dirty="0" err="1"/>
              <a:t>Teaching</a:t>
            </a:r>
            <a:r>
              <a:rPr lang="es-PE" sz="1500" dirty="0"/>
              <a:t> </a:t>
            </a:r>
            <a:r>
              <a:rPr lang="es-PE" sz="1500" dirty="0" err="1"/>
              <a:t>theoretical</a:t>
            </a:r>
            <a:r>
              <a:rPr lang="es-PE" sz="1500" dirty="0"/>
              <a:t> </a:t>
            </a:r>
            <a:r>
              <a:rPr lang="es-PE" sz="1500" dirty="0" err="1" smtClean="0"/>
              <a:t>computer</a:t>
            </a:r>
            <a:r>
              <a:rPr lang="es-PE" sz="1500" dirty="0" smtClean="0"/>
              <a:t> </a:t>
            </a:r>
            <a:r>
              <a:rPr lang="en-US" sz="1500" dirty="0" smtClean="0"/>
              <a:t>science </a:t>
            </a:r>
            <a:r>
              <a:rPr lang="en-US" sz="1500" dirty="0"/>
              <a:t>using a cognitive apprenticeship approach. In </a:t>
            </a:r>
            <a:r>
              <a:rPr lang="en-US" sz="1500" dirty="0" smtClean="0"/>
              <a:t>Proceedings of </a:t>
            </a:r>
            <a:r>
              <a:rPr lang="en-US" sz="1500" dirty="0"/>
              <a:t>the 45th ACM technical symposium on computer science </a:t>
            </a:r>
            <a:r>
              <a:rPr lang="en-US" sz="1500" dirty="0" smtClean="0"/>
              <a:t>education </a:t>
            </a:r>
            <a:r>
              <a:rPr lang="es-PE" sz="1500" dirty="0" smtClean="0"/>
              <a:t>(</a:t>
            </a:r>
            <a:r>
              <a:rPr lang="es-PE" sz="1500" dirty="0"/>
              <a:t>p. </a:t>
            </a:r>
            <a:r>
              <a:rPr lang="es-PE" sz="1500" dirty="0" smtClean="0"/>
              <a:t>67 - 72).</a:t>
            </a:r>
          </a:p>
          <a:p>
            <a:pPr algn="just"/>
            <a:r>
              <a:rPr lang="en-US" sz="1500" dirty="0"/>
              <a:t>Martinez, A., &amp; Camacho, A. (2011). A cooperative learning-based </a:t>
            </a:r>
            <a:r>
              <a:rPr lang="en-US" sz="1500" dirty="0" smtClean="0"/>
              <a:t>strategy for </a:t>
            </a:r>
            <a:r>
              <a:rPr lang="en-US" sz="1500" dirty="0"/>
              <a:t>teaching relational algebra. In Proceedings of the 16th annual </a:t>
            </a:r>
            <a:r>
              <a:rPr lang="en-US" sz="1500" dirty="0" smtClean="0"/>
              <a:t>joint conference </a:t>
            </a:r>
            <a:r>
              <a:rPr lang="en-US" sz="1500" dirty="0"/>
              <a:t>on innovation and technology in computer science </a:t>
            </a:r>
            <a:r>
              <a:rPr lang="en-US" sz="1500" dirty="0" smtClean="0"/>
              <a:t>education </a:t>
            </a:r>
            <a:r>
              <a:rPr lang="nn-NO" sz="1500" dirty="0" smtClean="0"/>
              <a:t>(</a:t>
            </a:r>
            <a:r>
              <a:rPr lang="nn-NO" sz="1500" dirty="0"/>
              <a:t>p. 263{267). New York, NY, USA: ACM</a:t>
            </a:r>
            <a:r>
              <a:rPr lang="nn-NO" sz="1500" dirty="0" smtClean="0"/>
              <a:t>.</a:t>
            </a:r>
          </a:p>
          <a:p>
            <a:pPr algn="just"/>
            <a:r>
              <a:rPr lang="en-US" sz="1500" dirty="0"/>
              <a:t>Cliburn, D. C. (2014, May). Team-based learning in a data structures course</a:t>
            </a:r>
            <a:r>
              <a:rPr lang="en-US" sz="1500" dirty="0" smtClean="0"/>
              <a:t>. </a:t>
            </a:r>
            <a:r>
              <a:rPr lang="it-IT" sz="1500" dirty="0" smtClean="0"/>
              <a:t>J</a:t>
            </a:r>
            <a:r>
              <a:rPr lang="it-IT" sz="1500" dirty="0"/>
              <a:t>. Comput. Sci. Coll., 29 (5), </a:t>
            </a:r>
            <a:r>
              <a:rPr lang="it-IT" sz="1500" dirty="0" smtClean="0"/>
              <a:t>194 - 201</a:t>
            </a:r>
            <a:r>
              <a:rPr lang="it-IT" sz="1500" dirty="0"/>
              <a:t>.</a:t>
            </a:r>
            <a:endParaRPr lang="en-US" sz="1500" dirty="0" smtClean="0"/>
          </a:p>
          <a:p>
            <a:pPr algn="just"/>
            <a:r>
              <a:rPr lang="en-US" sz="1500" dirty="0" err="1" smtClean="0"/>
              <a:t>Buhr</a:t>
            </a:r>
            <a:r>
              <a:rPr lang="en-US" sz="1500" dirty="0"/>
              <a:t>, G. T., Hein, M. T., White, H. K., &amp; </a:t>
            </a:r>
            <a:r>
              <a:rPr lang="en-US" sz="1500" dirty="0" err="1"/>
              <a:t>Pinheiro</a:t>
            </a:r>
            <a:r>
              <a:rPr lang="en-US" sz="1500" dirty="0"/>
              <a:t>, S. O. (2014). Using </a:t>
            </a:r>
            <a:r>
              <a:rPr lang="en-US" sz="1500" dirty="0" smtClean="0"/>
              <a:t>the jigsaw </a:t>
            </a:r>
            <a:r>
              <a:rPr lang="en-US" sz="1500" dirty="0"/>
              <a:t>cooperative learning method to teach medical students </a:t>
            </a:r>
            <a:r>
              <a:rPr lang="en-US" sz="1500" dirty="0" smtClean="0"/>
              <a:t>about long-term </a:t>
            </a:r>
            <a:r>
              <a:rPr lang="en-US" sz="1500" dirty="0"/>
              <a:t>and </a:t>
            </a:r>
            <a:r>
              <a:rPr lang="en-US" sz="1500" dirty="0" err="1"/>
              <a:t>postacute</a:t>
            </a:r>
            <a:r>
              <a:rPr lang="en-US" sz="1500" dirty="0"/>
              <a:t> care. Journal of the American Medical </a:t>
            </a:r>
            <a:r>
              <a:rPr lang="en-US" sz="1500" dirty="0" smtClean="0"/>
              <a:t>Directors </a:t>
            </a:r>
            <a:r>
              <a:rPr lang="en-US" sz="1500" dirty="0"/>
              <a:t>Association, 15 (6), 429 - 434. </a:t>
            </a:r>
            <a:endParaRPr lang="en-US" sz="1500" dirty="0" smtClean="0"/>
          </a:p>
          <a:p>
            <a:pPr algn="just"/>
            <a:r>
              <a:rPr lang="de-DE" sz="1500" dirty="0"/>
              <a:t>Miller, R. C., Zhang, H., Gilbert, E., &amp; Gerber, E. (2014). Pair research</a:t>
            </a:r>
            <a:r>
              <a:rPr lang="de-DE" sz="1500" dirty="0" smtClean="0"/>
              <a:t>: </a:t>
            </a:r>
            <a:r>
              <a:rPr lang="en-US" sz="1500" dirty="0" smtClean="0"/>
              <a:t>Matching </a:t>
            </a:r>
            <a:r>
              <a:rPr lang="en-US" sz="1500" dirty="0"/>
              <a:t>people for collaboration, learning, and productivity. In </a:t>
            </a:r>
            <a:r>
              <a:rPr lang="en-US" sz="1500" dirty="0" smtClean="0"/>
              <a:t>Proceedings </a:t>
            </a:r>
            <a:r>
              <a:rPr lang="en-US" sz="1500" dirty="0"/>
              <a:t>of the 17th ACM conference on computer supported </a:t>
            </a:r>
            <a:r>
              <a:rPr lang="en-US" sz="1500" dirty="0" smtClean="0"/>
              <a:t>cooperative </a:t>
            </a:r>
            <a:r>
              <a:rPr lang="en-US" sz="1500" dirty="0"/>
              <a:t>work; social computing (p. </a:t>
            </a:r>
            <a:r>
              <a:rPr lang="en-US" sz="1500" dirty="0" smtClean="0"/>
              <a:t>1043-1048</a:t>
            </a:r>
            <a:r>
              <a:rPr lang="en-US" sz="1500" dirty="0"/>
              <a:t>). New York, NY, </a:t>
            </a:r>
            <a:r>
              <a:rPr lang="en-US" sz="1500" dirty="0" smtClean="0"/>
              <a:t>USA: ACM</a:t>
            </a:r>
            <a:r>
              <a:rPr lang="en-US" sz="1500" dirty="0"/>
              <a:t>. </a:t>
            </a:r>
            <a:endParaRPr lang="en-US" sz="1500" dirty="0" smtClean="0"/>
          </a:p>
          <a:p>
            <a:pPr algn="just"/>
            <a:r>
              <a:rPr lang="en-US" sz="1500" dirty="0" err="1"/>
              <a:t>Lipman</a:t>
            </a:r>
            <a:r>
              <a:rPr lang="en-US" sz="1500" dirty="0"/>
              <a:t>, D. (2014, June). </a:t>
            </a:r>
            <a:r>
              <a:rPr lang="en-US" sz="1500" dirty="0" err="1"/>
              <a:t>LearnCS</a:t>
            </a:r>
            <a:r>
              <a:rPr lang="en-US" sz="1500" dirty="0"/>
              <a:t>!: a new, browser-based c </a:t>
            </a:r>
            <a:r>
              <a:rPr lang="en-US" sz="1500" dirty="0" smtClean="0"/>
              <a:t>programming </a:t>
            </a:r>
            <a:r>
              <a:rPr lang="es-PE" sz="1500" dirty="0" err="1" smtClean="0"/>
              <a:t>environment</a:t>
            </a:r>
            <a:r>
              <a:rPr lang="es-PE" sz="1500" dirty="0" smtClean="0"/>
              <a:t> </a:t>
            </a:r>
            <a:r>
              <a:rPr lang="es-PE" sz="1500" dirty="0" err="1"/>
              <a:t>for</a:t>
            </a:r>
            <a:r>
              <a:rPr lang="es-PE" sz="1500" dirty="0"/>
              <a:t> CS1. J. </a:t>
            </a:r>
            <a:r>
              <a:rPr lang="es-PE" sz="1500" dirty="0" err="1"/>
              <a:t>Comput</a:t>
            </a:r>
            <a:r>
              <a:rPr lang="es-PE" sz="1500" dirty="0"/>
              <a:t>. </a:t>
            </a:r>
            <a:r>
              <a:rPr lang="es-PE" sz="1500" dirty="0" err="1"/>
              <a:t>Sci</a:t>
            </a:r>
            <a:r>
              <a:rPr lang="es-PE" sz="1500" dirty="0"/>
              <a:t>. </a:t>
            </a:r>
            <a:r>
              <a:rPr lang="es-PE" sz="1500" dirty="0" err="1"/>
              <a:t>Coll</a:t>
            </a:r>
            <a:r>
              <a:rPr lang="es-PE" sz="1500" dirty="0"/>
              <a:t>., 29 (6), </a:t>
            </a:r>
            <a:r>
              <a:rPr lang="es-PE" sz="1500" dirty="0" smtClean="0"/>
              <a:t>144 -150</a:t>
            </a:r>
            <a:r>
              <a:rPr lang="es-PE" sz="1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048535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www.rena.edu.ve/cuartaEtapa/metodologia/Imagenes/T2img1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12776"/>
            <a:ext cx="5547460" cy="503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Título"/>
          <p:cNvSpPr>
            <a:spLocks noGrp="1"/>
          </p:cNvSpPr>
          <p:nvPr>
            <p:ph type="title"/>
          </p:nvPr>
        </p:nvSpPr>
        <p:spPr>
          <a:xfrm>
            <a:off x="551280" y="260648"/>
            <a:ext cx="8197184" cy="648072"/>
          </a:xfrm>
        </p:spPr>
        <p:txBody>
          <a:bodyPr/>
          <a:lstStyle/>
          <a:p>
            <a:r>
              <a:rPr lang="es-PE" sz="4000" dirty="0" smtClean="0"/>
              <a:t>ANTECEDENTES</a:t>
            </a:r>
            <a:endParaRPr lang="es-PE" sz="4000" dirty="0"/>
          </a:p>
        </p:txBody>
      </p:sp>
      <p:graphicFrame>
        <p:nvGraphicFramePr>
          <p:cNvPr id="3" name="2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443364"/>
              </p:ext>
            </p:extLst>
          </p:nvPr>
        </p:nvGraphicFramePr>
        <p:xfrm>
          <a:off x="395536" y="1137438"/>
          <a:ext cx="8427780" cy="5171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1759"/>
                <a:gridCol w="2426021"/>
              </a:tblGrid>
              <a:tr h="437853">
                <a:tc>
                  <a:txBody>
                    <a:bodyPr/>
                    <a:lstStyle/>
                    <a:p>
                      <a:pPr algn="just"/>
                      <a:r>
                        <a:rPr lang="es-PE" sz="1400" dirty="0" smtClean="0"/>
                        <a:t>Antecedente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400" dirty="0" smtClean="0"/>
                        <a:t>Referencia</a:t>
                      </a:r>
                      <a:endParaRPr lang="es-PE" sz="1400" dirty="0"/>
                    </a:p>
                  </a:txBody>
                  <a:tcPr anchor="ctr"/>
                </a:tc>
              </a:tr>
              <a:tr h="874835"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Existen muchos estudios 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institucionales que indican que hay serias deficiencias en el aprendizaje de alumnos que han pasado uno o más cursos de programación.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(McCracken y cols., 2001; 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Lister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 cols., 2004; 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Tenenberg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 cols., 2005)</a:t>
                      </a:r>
                      <a:endParaRPr lang="es-PE" sz="1400" dirty="0" smtClean="0"/>
                    </a:p>
                  </a:txBody>
                  <a:tcPr anchor="ctr"/>
                </a:tc>
              </a:tr>
              <a:tr h="898154"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Los altos ratios de fracasos en los cursos de introducción a la teoría de las ciencias de la computación son un problema común en las universidades de Alemania, Europa, y Norte América.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Knobelsdorf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 cols., 2014)</a:t>
                      </a:r>
                      <a:endParaRPr lang="es-PE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59976">
                <a:tc>
                  <a:txBody>
                    <a:bodyPr/>
                    <a:lstStyle/>
                    <a:p>
                      <a:pPr algn="just"/>
                      <a:r>
                        <a:rPr lang="es-PE" sz="1400" dirty="0" smtClean="0"/>
                        <a:t>La técnica de </a:t>
                      </a:r>
                      <a:r>
                        <a:rPr lang="es-PE" sz="1400" dirty="0" err="1" smtClean="0"/>
                        <a:t>Jigsaw</a:t>
                      </a:r>
                      <a:r>
                        <a:rPr lang="es-PE" sz="1400" dirty="0" smtClean="0"/>
                        <a:t> ha sido usada en los procesos educacionales en países de todos los continentes</a:t>
                      </a:r>
                      <a:r>
                        <a:rPr lang="es-PE" sz="1400" baseline="0" dirty="0" smtClean="0"/>
                        <a:t> y puede mejorar el rendimiento de los alumnos a través del aprendizaje colaborativo.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Maftei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Maftei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2011)</a:t>
                      </a:r>
                      <a:endParaRPr lang="es-PE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01864">
                <a:tc>
                  <a:txBody>
                    <a:bodyPr/>
                    <a:lstStyle/>
                    <a:p>
                      <a:pPr algn="just"/>
                      <a:r>
                        <a:rPr lang="es-PE" sz="1400" dirty="0" smtClean="0"/>
                        <a:t>Se presentó el diseño, implementación</a:t>
                      </a:r>
                      <a:r>
                        <a:rPr lang="es-PE" sz="1400" baseline="0" dirty="0" smtClean="0"/>
                        <a:t> y evaluación de una estrategia de enseñanza basada en aprendizaje colaborativo para introducir el tema de álgebra relacional en un curso de base de datos.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(Martínez &amp; Camacho, 2011)</a:t>
                      </a:r>
                      <a:endParaRPr lang="es-PE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01864"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aprendizaje colaborativo es un enfoque educacional de enseñanza y aprendizaje que involucra grupos de estudiantes trabajando juntos para resolver un problema, completar una tarea, o crear un producto.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Laal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Laal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2012)</a:t>
                      </a:r>
                      <a:endParaRPr lang="es-PE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38024">
                <a:tc>
                  <a:txBody>
                    <a:bodyPr/>
                    <a:lstStyle/>
                    <a:p>
                      <a:pPr algn="just"/>
                      <a:r>
                        <a:rPr lang="es-PE" sz="1400" dirty="0" smtClean="0"/>
                        <a:t>Se desarrolló</a:t>
                      </a:r>
                      <a:r>
                        <a:rPr lang="es-PE" sz="1400" baseline="0" dirty="0" smtClean="0"/>
                        <a:t> el curso de Estructura de datos a través del aprendizaje basado en equipos y el aprendizaje tradicional con el fin de comparar resultados en las evaluaciones de los estudiantes.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P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Ciburn</a:t>
                      </a:r>
                      <a:r>
                        <a:rPr lang="es-P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2014)</a:t>
                      </a:r>
                      <a:endParaRPr lang="es-PE" sz="14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9386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cbtinvestigacion.files.wordpress.com/2011/02/problemas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80927"/>
            <a:ext cx="3903340" cy="363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DEFINICIÓN DEL PROBLEMA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E" dirty="0" smtClean="0"/>
              <a:t>“Hoy </a:t>
            </a:r>
            <a:r>
              <a:rPr lang="es-PE" dirty="0"/>
              <a:t>en </a:t>
            </a:r>
            <a:r>
              <a:rPr lang="es-PE" dirty="0" smtClean="0"/>
              <a:t>día</a:t>
            </a:r>
            <a:r>
              <a:rPr lang="es-PE" dirty="0"/>
              <a:t>, muchos estudiantes tienen </a:t>
            </a:r>
            <a:r>
              <a:rPr lang="es-PE" b="1" dirty="0" smtClean="0"/>
              <a:t>dificultades </a:t>
            </a:r>
            <a:r>
              <a:rPr lang="es-PE" b="1" dirty="0"/>
              <a:t>para llevar con </a:t>
            </a:r>
            <a:r>
              <a:rPr lang="es-PE" b="1" dirty="0" smtClean="0"/>
              <a:t>éxito los </a:t>
            </a:r>
            <a:r>
              <a:rPr lang="es-PE" b="1" dirty="0"/>
              <a:t>cursos de algoritmos y </a:t>
            </a:r>
            <a:r>
              <a:rPr lang="es-PE" b="1" dirty="0" smtClean="0"/>
              <a:t>programación</a:t>
            </a:r>
            <a:r>
              <a:rPr lang="es-PE" dirty="0" smtClean="0"/>
              <a:t>, </a:t>
            </a:r>
            <a:r>
              <a:rPr lang="es-PE" dirty="0"/>
              <a:t>problema que se evidencia en </a:t>
            </a:r>
            <a:r>
              <a:rPr lang="es-PE" dirty="0" smtClean="0"/>
              <a:t>el porcentaje </a:t>
            </a:r>
            <a:r>
              <a:rPr lang="es-PE" dirty="0"/>
              <a:t>de alumnos que desaprueban los </a:t>
            </a:r>
            <a:r>
              <a:rPr lang="es-PE" dirty="0" smtClean="0"/>
              <a:t>exámenes, </a:t>
            </a:r>
            <a:r>
              <a:rPr lang="es-PE" dirty="0"/>
              <a:t>que desaprueban </a:t>
            </a:r>
            <a:r>
              <a:rPr lang="es-PE" dirty="0" smtClean="0"/>
              <a:t>el curso </a:t>
            </a:r>
            <a:r>
              <a:rPr lang="es-PE" dirty="0"/>
              <a:t>o que simplemente se retiran a mitad de </a:t>
            </a:r>
            <a:r>
              <a:rPr lang="es-PE" dirty="0" smtClean="0"/>
              <a:t>ciclo”.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846380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JUSTIFICACIÓN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628800"/>
            <a:ext cx="7467600" cy="468052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PE" dirty="0" smtClean="0"/>
              <a:t>La </a:t>
            </a:r>
            <a:r>
              <a:rPr lang="es-PE" dirty="0"/>
              <a:t>alta tasa de fracaso de los estudiantes de </a:t>
            </a:r>
            <a:r>
              <a:rPr lang="es-PE" dirty="0" smtClean="0"/>
              <a:t>programación </a:t>
            </a:r>
            <a:r>
              <a:rPr lang="es-PE" dirty="0"/>
              <a:t>ha sido </a:t>
            </a:r>
            <a:r>
              <a:rPr lang="es-PE" dirty="0" smtClean="0"/>
              <a:t>durante muchos años </a:t>
            </a:r>
            <a:r>
              <a:rPr lang="es-PE" dirty="0"/>
              <a:t>un tema </a:t>
            </a:r>
            <a:r>
              <a:rPr lang="es-PE" dirty="0" smtClean="0"/>
              <a:t>polémico </a:t>
            </a:r>
            <a:r>
              <a:rPr lang="es-PE" dirty="0"/>
              <a:t>para las instituciones de aprendizaje </a:t>
            </a:r>
            <a:r>
              <a:rPr lang="es-PE" dirty="0" smtClean="0"/>
              <a:t>con reportes </a:t>
            </a:r>
            <a:r>
              <a:rPr lang="es-PE" dirty="0"/>
              <a:t>de ratios de fracasos alrededor de 26% a 40 %. </a:t>
            </a:r>
            <a:r>
              <a:rPr lang="es-PE" b="1" dirty="0" smtClean="0"/>
              <a:t>(Han &amp; </a:t>
            </a:r>
            <a:r>
              <a:rPr lang="es-PE" b="1" dirty="0" err="1" smtClean="0"/>
              <a:t>Beheshti</a:t>
            </a:r>
            <a:r>
              <a:rPr lang="es-PE" b="1" dirty="0"/>
              <a:t>, 2010</a:t>
            </a:r>
            <a:r>
              <a:rPr lang="es-PE" b="1" dirty="0" smtClean="0"/>
              <a:t>).</a:t>
            </a:r>
          </a:p>
          <a:p>
            <a:pPr algn="just"/>
            <a:r>
              <a:rPr lang="es-PE" dirty="0"/>
              <a:t>Los altos porcentajes de fracasos en cursos introductorios de </a:t>
            </a:r>
            <a:r>
              <a:rPr lang="es-PE" dirty="0" smtClean="0"/>
              <a:t>programación son </a:t>
            </a:r>
            <a:r>
              <a:rPr lang="es-PE" dirty="0"/>
              <a:t>un problema </a:t>
            </a:r>
            <a:r>
              <a:rPr lang="es-PE" dirty="0" smtClean="0"/>
              <a:t>común </a:t>
            </a:r>
            <a:r>
              <a:rPr lang="es-PE" dirty="0"/>
              <a:t>en universidades en Alemania, Europa, y </a:t>
            </a:r>
            <a:r>
              <a:rPr lang="es-PE" dirty="0" smtClean="0"/>
              <a:t>Norte América</a:t>
            </a:r>
            <a:r>
              <a:rPr lang="es-PE" dirty="0"/>
              <a:t> </a:t>
            </a:r>
            <a:r>
              <a:rPr lang="es-PE" b="1" dirty="0" smtClean="0"/>
              <a:t>(</a:t>
            </a:r>
            <a:r>
              <a:rPr lang="es-PE" b="1" dirty="0" err="1" smtClean="0"/>
              <a:t>Knobelsdorf</a:t>
            </a:r>
            <a:r>
              <a:rPr lang="es-PE" b="1" dirty="0" smtClean="0"/>
              <a:t> et al</a:t>
            </a:r>
            <a:r>
              <a:rPr lang="es-PE" b="1" dirty="0"/>
              <a:t>., 2014</a:t>
            </a:r>
            <a:r>
              <a:rPr lang="es-PE" b="1" dirty="0" smtClean="0"/>
              <a:t>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s-PE" b="1" dirty="0"/>
              <a:t>Martínez y Camacho (2011)</a:t>
            </a:r>
            <a:r>
              <a:rPr lang="es-PE" dirty="0"/>
              <a:t> presentaron </a:t>
            </a:r>
            <a:r>
              <a:rPr lang="es-PE" dirty="0" smtClean="0"/>
              <a:t>una </a:t>
            </a:r>
            <a:r>
              <a:rPr lang="es-PE" dirty="0"/>
              <a:t>estrategia de enseñanza basada en aprendizaje colaborativo </a:t>
            </a:r>
            <a:r>
              <a:rPr lang="es-PE" dirty="0" smtClean="0"/>
              <a:t>para el </a:t>
            </a:r>
            <a:r>
              <a:rPr lang="es-PE" dirty="0"/>
              <a:t>tema de algebra relacional en un curso de base de datos</a:t>
            </a:r>
            <a:r>
              <a:rPr lang="es-PE" dirty="0" smtClean="0"/>
              <a:t>. Se obtuvo que entre un 78% y 92% de los estudiantes enriquecieron su aprendizaje.</a:t>
            </a:r>
            <a:endParaRPr lang="es-PE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s-PE" b="1" dirty="0" err="1"/>
              <a:t>Cliburn</a:t>
            </a:r>
            <a:r>
              <a:rPr lang="es-PE" b="1" dirty="0"/>
              <a:t> (2014)</a:t>
            </a:r>
            <a:r>
              <a:rPr lang="es-PE" dirty="0"/>
              <a:t> desarrolló el curso de Estructura de Datos a través del aprendizaje basado en equipos y el aprendizaje tradicional</a:t>
            </a:r>
            <a:r>
              <a:rPr lang="es-PE" dirty="0" smtClean="0"/>
              <a:t>. Se obtuvo una alta satisfacción de los alumnos hacia el aprendizaje colaborativo.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745337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secretosdeprosperidad.net/wp-content/uploads/2010/11/importancia-de-establecer-objetivos-en-los-negoci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757445"/>
            <a:ext cx="5832648" cy="247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 GENERAL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/>
              <a:t>Desarrollar un sistema web para promover el aprendizaje colaborativo </a:t>
            </a:r>
            <a:r>
              <a:rPr lang="es-PE" dirty="0" smtClean="0"/>
              <a:t>de los </a:t>
            </a:r>
            <a:r>
              <a:rPr lang="es-PE" dirty="0"/>
              <a:t>estudiantes a </a:t>
            </a:r>
            <a:r>
              <a:rPr lang="es-PE" dirty="0" smtClean="0"/>
              <a:t>través </a:t>
            </a:r>
            <a:r>
              <a:rPr lang="es-PE" dirty="0"/>
              <a:t>de la </a:t>
            </a:r>
            <a:r>
              <a:rPr lang="es-PE" dirty="0" smtClean="0"/>
              <a:t>técnica </a:t>
            </a:r>
            <a:r>
              <a:rPr lang="es-PE" dirty="0"/>
              <a:t>de </a:t>
            </a:r>
            <a:r>
              <a:rPr lang="es-PE" dirty="0" err="1"/>
              <a:t>Jigsaw</a:t>
            </a:r>
            <a:r>
              <a:rPr lang="es-PE" dirty="0"/>
              <a:t> y </a:t>
            </a:r>
            <a:r>
              <a:rPr lang="es-PE" dirty="0" smtClean="0"/>
              <a:t>enfocándolo específicamente a </a:t>
            </a:r>
            <a:r>
              <a:rPr lang="es-PE" dirty="0"/>
              <a:t>la </a:t>
            </a:r>
            <a:r>
              <a:rPr lang="es-PE" dirty="0" smtClean="0"/>
              <a:t>enseñanza </a:t>
            </a:r>
            <a:r>
              <a:rPr lang="es-PE" dirty="0"/>
              <a:t>de cursos de algoritmos y </a:t>
            </a:r>
            <a:r>
              <a:rPr lang="es-PE" dirty="0" smtClean="0"/>
              <a:t>programación.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494350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http://fivan.org/wp-content/uploads/2011/06/Diana.jpg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78304"/>
            <a:ext cx="5103958" cy="474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OBJETIVOS ESPECÍFICOS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Investigar sobre diferentes </a:t>
            </a:r>
            <a:r>
              <a:rPr lang="es-PE" dirty="0" smtClean="0"/>
              <a:t>técnicas </a:t>
            </a:r>
            <a:r>
              <a:rPr lang="es-PE" dirty="0"/>
              <a:t>y herramientas </a:t>
            </a:r>
            <a:r>
              <a:rPr lang="es-PE" dirty="0" smtClean="0"/>
              <a:t>informáticas </a:t>
            </a:r>
            <a:r>
              <a:rPr lang="es-PE" dirty="0"/>
              <a:t>para </a:t>
            </a:r>
            <a:r>
              <a:rPr lang="es-PE" dirty="0" smtClean="0"/>
              <a:t>el aprendizaje colaborativo.</a:t>
            </a:r>
          </a:p>
          <a:p>
            <a:r>
              <a:rPr lang="es-PE" dirty="0" smtClean="0"/>
              <a:t>Definir 3 métricas de calidad para el desarrollo del sistema.</a:t>
            </a:r>
          </a:p>
          <a:p>
            <a:r>
              <a:rPr lang="es-PE" dirty="0" smtClean="0"/>
              <a:t>Aplicar el sistema web a la enseñanza de algoritmos y programación en la FISI – UNMSM.</a:t>
            </a:r>
            <a:endParaRPr lang="es-PE" dirty="0"/>
          </a:p>
        </p:txBody>
      </p:sp>
      <p:sp>
        <p:nvSpPr>
          <p:cNvPr id="4" name="AutoShape 2" descr="data:image/jpeg;base64,/9j/4AAQSkZJRgABAQAAAQABAAD/2wCEAAkGBxQQEhMUExMWEhUXFxcXGBQYFRQYGBgaFxUWFhcYFBgYHCggGBolGxYXITEhJSkrLi4vGR8zODMsNygtLisBCgoKDg0OGxAQGywkICQsLCwvLC8sLCw0LC4uLSwsLi8sLC8sLCwsLCwsLCwsLCwsLCwsLCwvLCwsLCwsLCwsLP/AABEIANgA6QMBEQACEQEDEQH/xAAcAAEAAwEBAQEBAAAAAAAAAAAABQYHBAMBAgj/xABFEAACAQICBgYGBwcCBgMAAAABAgADEQQFBhIhMUFREyJhcYGRBzJScqGxI0JigpLB8BQzQ6KywtFT4RUWVGOT8SRzw//EABsBAQACAwEBAAAAAAAAAAAAAAAEBQEDBgIH/8QAOBEAAgIAAgYJBAEDBAMBAAAAAAECAwQRBRIhMUFRE2FxgZGhscHRIjLh8EIUFfEGIzNSNFOSQ//aAAwDAQACEQMRAD8A3GAIAgCAIAgCAIAgCAIAgCAIAgCAIAgCAIAgCAIAgCAIAgCAIAgCAIAgCAIAgCAIB8LAb9kw5Jb2Msz6DMgQBAEAQBAEAQBAEAQBAEAQBAEAQBAEAQBAEAQBAEAQBAEAQCGr4nWN+HCc5fiuklrcCdCvVWR9wWO1XCk7G2dx4TZgcbq2KuT2P1/J5tqzjrLgTEvyGIAgCAeFfGU6fr1ET3mUfMzDaW89xrlLcmzm/wCO4b/qaH/lp/5mNePNHv8Aprv+j8Ge9HMKT+rVpt3Op+RmU09x4lXOO9NHQDMng+wBAEAQBAEAQBAEAQBAEAQBAEAQBAEAQDmzKrqUqjclPykXGzcMPZJb9V+hspWdiXWVvp+qD2D5TjOlyii01dpHYnEngds0u155o2KJeMHX6Smj+0oPmJ31FnS1xnzSZSzjqyceRD5/pfhcFcVKmtU/0k6z+I3L94iJ3QhvJWGwF9+2K2c3sX57ig5t6UMQ5IoU0or7TfSP38FXus0iyxUn9uwu6dC1R22Nt+C+fQqmOz7E1/3uIqv2a5C/gWy/CaJWTlvZZV4Wiv7YJd3u9pGag5CeCRmz7aDA1RyEGc2d2DzevRP0daovZrEr+Frr8J7Vko7mR7MLTZ98E+733lpyr0i4inYVQKg5jqt4g3U9w1Zuji5L7lmVl2hapba20+vavn1LzkmmVLE7FILcUPVcfdJ63epMl13QnuZSYjA3UfetnNbv3tyJ/D49H3Hwm0iHVAEAQBAEAQBAEAQBAEAQBAEA+M1t8xKSis2ZSzOd8fTG9reB/wASHLSOHh90vJ/BsVE3uRG55jErUKtOk6tUZbKusASfGab8Xh76ZRhNPNczbVVOE05J5EOcuq6i21WIABAYcBt32nMT0fe9scn2P5yJ6uhxIfG03Q9ZSvePlzkSdFlb+tNG2Moy3Mg9INLcSiLhqbdEgXa63121iTbW+oBu2bdm/hOmwGIk8NGK4ZomYTA0ybtks3ye5fPf4FOAueZJ8SSfiSZuLYtWTaAYzEWLIMOh+tVuGt2Ux1vxas3ww85dRW36Vw9WxPWfV87vDMuGXei3DpY1qtSseIFqa+Qu380kRwseLKu3Tdr+yKXm/jyJzDaD4CmLDDI3vl3/AKyZsVFa4EOWksVL+b7tnodH/KWB/wCjof8AiT/E9dFDkjx/X4n/ANkvFnNidBcBU34ZV9xnT+hhPLorfA2Q0nio/wA/HJ+pA5j6LKLXNCtUpHk4FRfyb4mapYSL3MmVabsX/JFPs2fK8inZzoTi8Lcmn0qD69K7W95baw8rdsi2YeceBa0aSw92xPJ8ns89xAIdxB7QR8CDI5Oa4MtmSaWstlxBLDhVHrr7/wDqD498l1Ytx2T2rmUuM0TGf1U7Hy4Ps5enYX7A50VCkkOjC6uDcEdhlipJrNHOzhKEnGSyaLBhcUtQXBmTye8AQBAEAQBAEAQBAEAQBAPLEUA4sb+BII7QRNV1MLo6svjwZ6hNxeaIfGZA7eriGX3lVvjsMqp6HUt0335P4JUcXlviivYvRmpRYO2JUjbs1CDYgg263bIGMwNeFrzlLeSqsT0jyUSAqYgoTZipHEEjd2ysqi8s0SmuZ7UtI6ybCRVXiri9/Hf85NjOeWTfia3VF7TkxeSpmFRKlJhQHq1Q121bXINMD1r3ItccN09V4urDPUs2J7c0syZRinTW01ny/Je9GsjwWCANKzVLbar7XPOxIso7FtLejSWA/jYu/Z6lRi78Ve/r3clu/PeWIYhD9ZfMSbHG4eW6yPiiD0cuTP10q8x5ibFfU90l4oxqvkfdccx5z0rIPivExkz9XnvMwIAgCAVjSXQmhjLso6Gt/qKNjH/uLubv2Htke3Dxnt3MscJpK2jY9seT9nw9DKc5yatg6nR1lsfqsNquOaHj3bxxlXZXKt5SOloxNd8daD+V2nRkWdNhjY9ekx61P+5OTfPjzHqm91Pq5GjG4KGJjylwfs+r0Lxhcd0erUptr022q3zB5MOIlvGSktaO45SyuVcnCayaLZleZrVG/bPZrJGAIAgCAIAgCAIAgCAIAgHwm0w3ks2CmZrjTVcnhwHZw/XbPnukMa8Tc5cOHZw+e8vcPSq4ZcSp4yntPeZvplsRtZw0MC9aotOmLuxsPzJ7ANp7pY0p2NRW9muclFZs0vDaJU6dNVR2VgBrNvDNbaxU/IGWWJ0JTct7T57/AC+MitWMnntWw4sXlmIpbdXpV5pv8V3+V5QYnQF9W2H1Lq+PjMkQxNct+w4aWZdtpUuuyDJGqmddPMDzmY3TieHWjqp5gZLhi5o1upHTSzISZVpFria3SeGY1Hca1Gu9KoO0MrdhVwQO8WlnRpXb9T2HlQ1d8U+35WTIGnp9XwrhMXRWop3VKfVJHuMSCfES3liJVvKSzXNEmrR9WKhrUyaa3p7cu9cO4ueS57Qxi61GoGtvXc6+8p2jv3SRXbCf2sr78LbQ8rFl6eJJTYRzizbK6WKpmnVXWU+angyngRPFlcZrVkbab50z14PaY1pJkFTA1dR+spuUqW2MPyYcR/mU11LqlkzrcJi4YmGst/Fcvwemjua9CxSptov632Twdfz7O6esNiOilk9z8us0aQwfTw1o/ct3X1fBaUqth6m/ZvB4EcCJcnKl1ynMBVUc5kwSEAQBAEAQBAEAQBAEAQDgzutq0jzYhPxG3yvK3S03HCyUd8so+L2+RIw0c7Fnw2lYqYacdPD5FtGwhcbgzrWAJJOwAbTflPdMJbIraz25LLNly0X0fGFUu1jVYbT7I9kfmf8AE7HAYPoI5y+5+XUU+JxHSPJbiXxuLSijVKjBEUXLE7B/v2Sc2ks2aYVyskoxWbZkWlun9XFE06BajR3XGypUH2iPUXsG3meEgW4hy2R2I6fBaKhT9Vn1S8l8/vaVPCY16XqNYezw8pBtors+5FjZTCz7l3k7gtIb7G6p+HnKu7R2W2O0rrcHOG2O1E1h85POQHh5R+0htIkaWcg7wp7xt8xMNy/lFM8anI/f/EALm9gNu/cJGylrfSZ1eZz6aZczYGg+oxcMhICkkBka+tYbBu8QJ3LqksLBPekvQ16LtjHEyzaSae95cUUPCYhqbh0Yo6nYymxH65SEpNPNbzo5xjOOUlmmapobpsMQRRxFlq7lfctTs+y/ZuPDlLLD4tT+me/1Obx+jXV/uVbY8uX4LrJpUEdn2UJjKLUqnHarcVYbmH62gkcZrtqVkdVm/DYiVFinH/KMUx+BfD1HpVBZkNjyPEEdhFiO+UM4OEnFnYVWxtgpx3MsWQ4rp6JpH95SF07U4r4f4llgbtaOo+G7s/BQaWwupPpY7nv7fz6knkuYmmw2yeVBoOErh1BEyYPaAIAgCAIAgCAIAgCAUv0j6QrhVo0wNZ2cPb2VQ7/FrDuDcpAx6U69Tjnn4Fpo3CSu1pLcll2t/vofjLM/w2LZEpOTUf8Ah6rXFhc6xA1QBzv8dkqlhXY8oo22UW1RcprJLiWrBZctM6xsW58u6WuEwEKPq3y5/BW23yns4HRicQtJGd2CooLMx3AAXJMnN5LNmqMXOSjFZtmH6aaVPmFTZdaCn6NN1/tuPaPLgNnMmtutdj6jr8BgY4aG3bJ737Lq9SuTSTyd0Z0TxGPN6Y1KV7Gs19XZvCje57tnMiba6ZT3biFi8fVhtktr5L35fuw03JvR5g6ABdP2l+JqbV8Kfq277ntk2GHhHftOfv0tiLPtequr53kjm+ieGxA9TomAsHpgKdm4EWsR3jyni7B1W71k+aIcMTZF78+0p+aaEYmipaiy4i31R1HPcGOqfOVs9ENvY0SljY8UR2UZVi3qDpMNVABvqMpVCQd7u1gw42GzvkjDaLrqlry2s024qU1kthI6eVaz9EadcirTBuikqCTa5DgjbYAbdndJl1c5NOLyyNmDvprTjbBPPjy/eoolTNa2IOrX2uhO0oofbb1mAu3jK/ESm9kuBfYGuqKcqtz680fVkRk81fQLSc4lehqm9VBsY/xFHH3hx57+ctsJiekWpLevM5jSWC6GXSQ+1+T+C4SaVRSPSXknSUxiUHWp7H7UJ2H7pPkTylfjqc4664en4LjRGJ1Z9E9z3dv5+DPcvxRo1EqD6pvbmOI8ReVldjrkpLgXt9KurcHxLLmICuHX1XAdT37/ANds6FNNZo4yUXFuL3otOi2Y36pM9HktcAQBAEAQBAEAQBAPhNoB/PulObnGYqrWvdSdWn2U12J5+t3sZVWz15Nnb4PD9BTGvjx7Xv8AjuNC9EmSdHSbFMOtV6qdlNTtI95h5KslYWGS1nxKPTOJ1pqlbltfb+F6s0GSykMp9KuknSP+yUz1EINUj6z7Cqdy7Ce23syDibc3qI6TQ+D1Y9PLe93Zxffu7O0z2RC8LroDoX+2EV64Iw4PVXcapB27eCA7zx3c5Joo1/qluKnSWkeg/wBuv7vT8+hsFGkqKFUBVAACgAAAbgANwlglkcs25PN7z9wYBMA/KuDuIPjBnJkVpLmPQUjb1jsEGDPcJhnxD2AJJO0zBktWY6D0q2HCiy1lF1qdvstzU/DeO3TfQrY9ZMwWNlh584vevjrMtxGGak7I6lXUkMp4EfrfKSacXkzrITjOKlF5pntgcU1GolRDZkOsD+R7CLg9hnmM3BqUd6PNlcbIOEtzNvyjMFxNGnVXc4vbkdzKe0EEeE6CqxWQUlxONvqdVjhLgdNekHVlYXVgVI5gixHlPbSayZrjJxaa3owzM8CcPWqUjvRiL8xvU+KkHxnO2w1JuPI7Sm1W1xmuKJnBVOkwlvrUm/lP/v8AllrgLNarLkc7pWrUv1l/Lb38TqyLFarDsPzk0rTTMFW10BmTB7wBAEAQBAEA/FVwqljuAJ8heZSzeRiTyWbKdjcyZmLax7LHd3SzhUksimsvbeeZHZ7pcVweIpm/SFdRGHJyFYk8CFJIPG0hY+h11Ocd3oXGg7434qFdj6115bcv3gZngMI1apTpJ61R1QdmsQL9wvfwlAlm8kd/ZYq4OctyWZ/ReCwq0aaU0FlRQqjkFFh8pbpZLJHCTm5ycpb3tOHSbNhg8NVrHaVXqg8XbqoPxEeF55snqRbN2Eod90a+fpxP59qVCxLMdZmJZmO8km5J7SSTKredukksluJnQ/ITj8StPaKY69VhwQHcDwZjsHieE2VV68siLjsUsNU58dy7fwbzQorTVURQqqAqqBYAAWAA5WlmlkskcXKTk3J7Wz9VHCgliAACSSbAAbSSeAmQk28kZjpR6S2JNPBAADYa7C9//qU7Lfaa/dxkKzE8IeJ0GE0Msta//wCfl+y8SgY/MKuIJNaq9W/tszDwB2DuAkWUnLey7rqrr+yKXYjnoDVN16pHEbD5ieGbJPNZPadtPSbEs6o1RqyL9V2JI7nO0eNx2SRC+UI7XmUWJwVV0/oWT6vjcbPoU+HqUQ9E3O5wfWU8mH57jJtVsbFnEpMRhp0T1Z/5LHNpHKH6TcjDIMUg6y2Wp2qTZW7wTbuPZK7H05rpFw3l1ojE5S6GW57V2/n93mdrKlnQGg+jDMf3tAn/ALi/BXH9J85ZaOt31vt+Si0xT9tq7H7e5f5alEZn6TsFqYinVG6olj7yHf5MvlKfSMMpqXNeh0eh7daqUOT9f8ENoy/XdDudCPL/AGJnnR08rHHmvQaXr1qVLk/X9R8wNTVqWPaPH/2JcnOmlaMYjWS0yYJyAIAgCAIAgHBnz6uGrnlSc+Skzdh1nbFdaNGKeVE31P0M1q43qA33gfKXar2nNuzNFZzTFXvNjrjKLjJbGK7pVzU4PJp5p9aJf0V4HpccHIuKSM9/tGyL8GY+E49Yd1YiUH/H9XkfTMVj44jR0bY/zy2dm9dzWRtElnPGZemPMv3GHB51WHmieH7zykPFy3ROg0HT91r7F6v2M0kI6A2j0X5R0GDWoR16/wBIT9jdTHdq9bvcyxw0NWGfM5PS9/SXuK3R2d/H47i4SQVZk/pQ0oNSocJSa1ND9KR9d9+p7q7L8z7u2Dibc3qI6XRGCUY9PNbXu6lz7X6dpnlSoFFzIqWZcykorNnI+YjgJsVbI0sXHgfg5gSLWmOjNUsU2skSeVBbbN/GR7W8zbRq5bCz6NZu2DrLUW5Xc6+0vEd43jt8ZrqudU9Zd54xeHjfW4PfwfJm2UaodVZTdWAIPMEXB8p0EWpLNHHSi4tp70fjF4daqPTYXV1KkdhFjMSipJp8TMJuElJb1tMLr4c03dG3ozKe9SQflObnHVbi+B20JqcVJcVmS+iGK6LGUG4FtQ9z9T5kHwmzCz1bovu8SLjq9fDyXVn4bTY50RyJT/Sbh9bDI/FKo8mVl+erIGkY51J8mW2h55XOPNGf5O+rWpn7VvMFfzlZhZZXRfX67C4x0dbDzXVn4bT2xx1K7dj38zrfnOhOSL3opVs1oMFvmQIAgCAIAgHjjKHSU3Q/WVl/ECPznqMtWSfI8yjrRa5mK4DA4mrRXVoubXU7LbiRsJtfwnRu6tPazlXhrc8lEjswyHFi5OHqHuXW/pvHT1vcz2sNat6Lb6GSEq4qm4K1StNgGBB1VLhth2ixZfOVekK1rK1cdhd4C+fRdBLcm2u/JP08zVJXE4wz0j4rpMwr8k1KY7ggJ/mZpWYh52M7DRcNTCx6835/CK9hqHS1Epg2LuqDvdgv5zUlm8ifOWpFz5JvwP6JXE0qShQ6gKAoFxsAFgLCXUa5cEfPZ3wzblJZnPjc3UU36Ihqmq2oDcAtY6oJtsF7T06bMtiPMMTTrLWezj2GMYrRPFi7FRVJJLFXUsSTckg2uSeUrpYG9bcs+862vTuAlsUsu1P2zIHHYFh1XUr3iR2pQe1E+NlWJj9Ek+wi62B1Re89KeZoswyis8zz/ZmAvaNdbiPKqSWZ15YxDi01WpOJmmTUthZ6YlfIsGaz6PsWamECnaabMnhsYfBreEutHz1qcuWw5fSlepfmuKz9vYssnFcY/pvQ1MdX5Eq34kUn43lBjFldL94HWaOnrYaPevMicNU1GVvZYN5EH8pFUtVp8iVNaya5m7TqTiSv6epfA1uzUPlUSRMas6Jd3qT9GPLEx7/RmU4Q2dD9pf6hKSt5WR7V6nS3rOqS6n6HRpAbV37l/pE6U4xFz0afrjwgF7mTAgCAIAgFQzvSV0LKoqUyCRboHJ8DqkHvEsacLBrN5PvXyVd+Lszaimu5/BTMwzjMqp+iGLI+zSqL8Qok1QwsFt1fEg54yb3y/e4iM2zLFIQKtR6bEbU17EWJB1tU77g75IrjU1nFEW12qWTZHDPaw3V6ni5PzM9OuHJCMrObO/K9MMTTqK2uHI4kDdxBtw5zXLD1zWq0bFdbX9UXtRYW9ImJO40x3IPzJmr+3UdfiHpXFdXgV7EY1KlR6joru5LMTtuTv2bhMf2vC556i7836m/+/wCktVQVrSXLJeiTPajm4TYqqvcAPlN8cLXD7Ul2IhW47EWvOyUpdrb9ToTPmMy6onhWyOlMzqncL+I/zPDhA2KVjPlfOKtMXYFRz4fCYVcHuMudkVm0fvKKqY+o1FxfWQsDxBUqDbt6wPhK3SOGjqp8y60NjrIz+l7VtXx2MpmY4ApVem2+m7Ke3VNr+O/xnMS+htH0uOV1cZ8Gkz2ppwkds2NLce9GiBuE1ykzXqpbjtpiaJBmkejL91W5a4/pF/yltov7Jdvsc9pj/kj2e5c5aFOZR6Qj/wDNb3E+Uosf/wAz7EdRor/xl2srwEgSLA3dZ1hw5Bacm2Br9yfGogkXGPKiX7xJujv/ACYd/ozJ8MOuvvL8xKKv749q9Tp7v+OXY/Q/ekb/AE7dy/0idMcYi6aODrjuEAv4mTAgCAIAgCAcOeY79noVanFV2e8eqvxIm2ivpLFE0Ym3oqpT5Lz4GAZpWNVmc7bn4bhOmSyWRyqk3LaRjrPLNyZp3oWycWr4o2Jv0K9gsrufG6eR5yo0hbm1WuG8u8BS1HpHx3dn+VkaLi8poVf3lClU96mh+JEgRtnH7W13kyVUJfck+4wTSCj0WKxKABQtaqFA3BddtUD7tpH/ALriq5Na2e3iv8PzOgj/AKd0fiKYy1Mm4ram1ty27Nq39RMaJZVTqK1WqNYX1UU7tguzHnvAA7+yWNekrbq92XZ+7Cuf+m8Nh7t7kstz4eG/wPbSHKKZUtSGo4+qPVbstwMk0YucXlN5o143/T9d0HKhZSXDg+rqf6ylnEGWmsca6cnkz5+0RrGOjL56M6KUTWxuJboqa0yia2y6khqlQjl1VC8+twIJpMdiVY9VbkXujsHKCzy2vgVvEaYviK1Q6lLVdmKh6FIsFJOqC1r3AttvKGyyW3YvA7OjC1pqKlJZZbmeVISuZcs6qYmpnhnVTE1M8s1TQDCdHhAx31GZ/DYo+C38ZeaOhq0583mcxpSzXvy5LL39yySeVxjml+I6TG4gjcG1fwKEPxUznsXLWukzrcBDUw8F1Z+O05Mro9JWpJ7VRF82Aketa04rrXqbrpatcpck/Q26dScYVj0i1tXBMPbdF8m1/wC2QtIPKlrm0WWio54hPkn8e5mmAW9RPeHwN/ylPh1rWxXWvkvsXLVom+pnLm7a+Jcc2C/ALOkOQNC0cS9SAXqZMCAIAgCAIBUfSXUP7MiD69QA9yqzfMCWGjkukcnwRWaVb6JRXF/LMrq5cZcqxMoejaIyvhiu+acTiIUVOyXDz6ifgMHZi740w48eS4vu/BqPoar/AEOJp8qivbsdAv8A+c5Si2VjlKW9vM7nS2HhR0UILKKjqruf5NEkgqDC/SLhejzCvyfUqDuZAD/MrSsxCysZ2Oi56+Fj1Zrz+Mj10dxdqOry/NmMs8JH/ZXf6s2X1ZyzPzj8beS0jZVUW3QejhsxoPSxFGnUqUuqHKLr9G19Sz2vssw+6J5nOcH9LazOc03gYV3KzVWUvVb/AB3ma5xljYKvUpOBrU22EgWYb1cd4sezdwlXZjMTm4ylmT6tF6PtrVsIZdjezmuO4g8xzSrX6rOSoOxeHeQN/jPLnJraeI0V1v6EdGWYS3WMi2z4IsMPTl9TJqmJEkSmdNMTSzyyXyLLGxVZaS8drH2VHrN+uJEVVO6agv1EXE3xprc33dbNloUgiqqiyqAoHIAWAnTxiopJHISk5Nye9nhmmNFCjUqtuRS1uZG4d5Nh4zzZNQg5Pge6a3bYoLizEWcsSzbSSSTzJNz8ZzLbe1naJJLJFj0DwfSYtDwphnPlqj4sD4STgIa1yfLb7FfpOzUw7XPZ7mqzoDlyh+lHFbKFLmWc+A1V/qbylXpOeyMe/wDfEu9DV7Zz7F7+xT8oX6QHkCfy/ORcBHWuT5Jv29yZpSerh2ubS9/YicsPTYkHm5fyu3ztL05k1PROldrwYLfMgQBAEAQBAKzp9hGeglRVLdDUDsoFyUsVewG8gNreBkvB2KM2nxWRDxtTnBNcHmVWhg0ravRMtTW9XVIN+636Emuxx+7YV/Q624hfSDkhwhw9zfXVybbgyldnkw+MotJ3ytlHkdr/AKZw0KoTeX1bM31cvH93HV6I8bqYx6Z3VaRt2tTOsB+Ev5SJhZZTy5k/TVetQp8n6/qNglgcuZj6Y8t20MQBzpMfN08P3nmJCxcd0joNB3fdU+1ej9ijZHTqOzrTpu+wX1VJtt4kbuO+ScDZ9Oq+BdzshF/W0u06cXlmJG/D1h29E9vMC0sE1zNtd9D3Tj4olPRzjzQx6KdgqBqTA7NpGstxz1lA+9PNqziRdMU9LhHJfx2+z8i0+lfJ0xKJq7MQNitzX2H7L7QeHibwLKlLbxOWwmNlRnH+L/c1+7TIRk1Sg+rXRqbjbqsLbOY4Edo2SBbJrYdHhYQnHXTzRIUxIsmTjqpiaZHhktk2U1cU2rSTW5tuVfebh3b5iumdrygiPfiK6Y6038vsNY0cyJMHT1V6zt6722k8hyUcBL3DYaNMclv4s5bF4uWInm9iW5EvJBFM+9JOdXK4ZDus1Tv3on9x+7KrSF//AOa7y+0Thss7pdi937eJR1lSy6Zpno6y3o6DVSNtU7PcW4HmSx7rS60dVq1ub4+hzmlrte1QX8fVltliVRkWmuO6fGVCDdUtTH3L638xac/jbNe59Wz97zq9HVdHh1nx2+P4yIp6vRYeq/FhqDx2bPP4SZo2vKMp89ngV2mLM5xr5bfE8dD6Fy9TlZB47T/b5yzKY1zRjD6qXmTBOQBAEAQBAEAQDzp0VUkqoUneQAL99t8zm2MioelbLulwWuBc0XV/unqN4ANrfdkbExzhnyLXQ92piNV/yWXuvgybJswOGxFGsP4bhj2rucDvUsPGQIS1ZJnTX1dNVKvmv8eZtmf5hXUKaFKpVRlBD0ujJ28wxBtaxuL75cxye05PC1UtvpZJNcHn7e5n+fU8wxSlOgxTKbdVxZdhuNmtbfMTlHLLVzLum3B0bU4580QOXYmth6dRWvRC1CpF7Nr2swtv2as01tuL1VkkyTNK1qSWezPuPv8AzBWHq12/Ff5zDskuJqdEeMT7/wA01rqz6tQqQykqNYFTcFTwIMwsTKO/aYVUUmlsT2MnE01Zqgq1KC1DwGuQB4WMmqtPiR/7FW91j8PydeZacDErqVcHSdeAYlrdq7AQe0TEsPCSye021aI6J60LWuzYVpzRLXFLUHshqhH8xJ+MjvR9PX4liq7EsnLPw9kjrw9eiv8ADU99z8zPawNC/iu/b6mqVVj4k1hdIyihVOqo3KDYDuAm6NcYrJLIiTwCk82s2d1HSph9c+ZjURolo6L4HZhNKKza6oVqMVJXWAFj3rvAJGw+c02xkk9XeVmIwSokpSz1c9vMoNYsXYuSXLHWJ3619t+285iees9bedNDV1Vq7stnYSOj+VNiqy0xcA7Xb2VG89/AdpE9UUu6aiu/sNGKxCorc33dpstGkEVVUWVQAAOAAsAJ0kUorJHISk5Nt72R+keZjC4epU+sBZBzY7F+O3uBmrEW9FW5G/CUdNaoePYYwLntJ8yZze1nYPJLqObSavbo6I+qNZveO78/OdJRX0dahyOPxFvS2ynz9OBbNGsu1Ep0+O9u87T/AI8JtNBp+Ao6iATJg6IAgCAIAgCAIAgHji8OtVHpuLq6lWHMMLEeRmGs1kz1CbhJSjvW0/nbM8A2GrVKL+tTYqTztubuIsfGVMouLaZ3VVqtgrI7ms/3s3GseirPOnw3QMevQsB20z6lu7avgvOTsNPOOq+BzWmMN0d3SLdL14+O8utSoFBYmwAJJ5AbTJJUpNvJGAaSZocVWeodgJJA5X/OwA8JK1MoNHfYbDKilQXIg2EgTieJRPIVTTZWChipBsdxtzkZ5RkmQ763KDiuJZ8sx+HxNhqhX40z1W+6RbW8PhJcLdYoZzxeHf3PLx9S+UtAKNekro9SixG42dfI2P8ANNqkzZXpi6P3JPy/fAhcx0CxdK5TVrj7J1W/C2zyJmddk+rS9cvuzRXKyNSbVqI1NvZZSp8jM9IT44lSWaeaPajjLcFPeAZnpEHOLPV8QGFtRB2qCD8DaZ10ZjJJ72Smh2HL42kAdiK7vysUamoPezC3unlMTkmiv0tdHodTiz9Z/gqdTF1RTrJrF9XUK1L6wABAKoQTcGUV+Hjba9Saz5GvDYqVNEdeEskt6y3F+0RyMYSiL7aj2Z2+Si/AX87ydhcOqY5cXvKrG4t4iefBbkTslEMy3T/O/wBordEhvTpEjsZ9zHw9X8UpMdfrz1VuXqdLozC9FXry3y9Pzv8AAruHIUNUb1UF+88B+uyYwNOvZrPcvX92mdKYjo6tRb5enH4ODR/DHE1zVfcp1jyLfVUd2/wHOXZzRqujGBudYwYLdMgQBAEAQBAEAQBAEAzT0t5DfVxaDdZKtuV+o57idU968pDxVf8ANF/oXFb6Jdq917+PMoej2cPgsQlZNursZfbQ+sv5jtAMi1zcJZousTh431OuXHyfB/vA2DSrNVqZZUq0W1lqoqqeyq60zfkQGII5iW9TUmmjmcBQ442MJ74tvwWfsZTWyuS8zrI4gjK2AYGwBOwnYCTYC5OzgACfCRbUo5tmJTiciLKec9Z5hRyPy1BTttPOszDri+BZMp0wxmGAVK7Mo+pUAcebdYdwM9xvsjuZFt0dhrN8cn1bPx5E7R9J2L+tToN92oP757/rJ8kQ5aFo4OXivg5sz06xGJUo9PDleRpFrdo12Iv22niWMsfI2V6KpreacvH4SK1q8jaeY4ua37SVKiPDYfTr8CP1ym2OOj/JMj20Wpf7eXfmdmGzmpQBp0FvVfe29r7tYns8hNn9U7NlaZU2YRxl0mIkn+/uxE3oblz06ysT0lQnad4F94H5njNtNCr28SJicVK3ZwNhXdJJDKtpzpH+y0+ipn6Zxw+op2Fu/gPPhIWMxHRx1Y735Fno7B9NPXl9q83y+TLqa3IAlJGLk1FbzpJzUIuUtyOXNqhqMuHpbdvW7W7ewfrdOioqVUFFHI4m932Ob7upFz0eykIqU1223nmTvP67JtI5pGX4YU0AmTB1QBAEAQBAEAQBAEAQDyxWHWqjI6hkYFWU7iCLEGYaTWTPUJOElKLyaMF0ryB8BXNM3KG7U39pe37Q3HwPESrtrcJZHZ4PFRxNeut/Fcn8Ph+D5lWdNTo1sMzfRVLMt72p1VZXR/dJUBhy2jaCDspucHlwM34dSsjdH7l5p7Gu3l4dl1wODOIC6tKorEC4NNrbRfZUtqMvJgSDLSNqazKuWJjXvkv3q3lx0f0fTC3Y2aoRYtyHsr2fOYlLMqsXjJX7P4ogtJ/R1RxJNSgRh6h2kW+jY9qj1D2r5GRLMNGW1bGSsJpeyr6bPqXmvnv8TNc40ZxWEJ6WiwUfxF69Pv1h6v3rGQ51TjvRf0Y2i77JbeT2Pw+MyKQ3mlkpnqs8s8nqs8MwdGGoNUbVRWdvZVSx8htnlJvYtp4nKMVnJ5LrLXl2g9YqalciggF7bGc9wGxfE+ElV4Gcts9i8yqxGlqobK/qfl+/uZ44HKwzlaKbzv3k9rGWddUa1lFFBdfO6WtNmjaP5IuGW52ud5m00njpVpMmCSws9Zh1Kf8Ac/Jfnw4kRsRiVUuvkTsFgpYiXKK3v2XX6GS4nEtVdqlRizsbsx4n8h2cJRTk5NylvOphCMIqMVkkeWNxXQLYbar+qOKg7L25ngJbYLDai15b35HPaSxvSvo4fat/W/hfvAl9GckNIazC9Vt/HVHLv5yeVRpmQZZ0Y1iNsyYJuAIAgCAIAgCAIAgCAIAgETpLkNPH0TSqbDvRwNqNwI+RHETxZWprJknC4qeHs14965owrOcqq4Sq1Ksuqw3H6rDgyHiD/tvlXODg8mdjRfC+CnB7PTqZOaG6aVMAQj3q4cnal+sl95pX+KnYew3vtqvcNj3EPHaOhiVrR2S58+35NjyrNKWKpipRcVFPLeDyYHap7DLCMlJZo5a6mymWrYsmdk9GoQCLxujuFrG9TDUmb2tRQ34htmuVUJb0iRXi761lGbS7SObQPAH+BbuqVh8nmt4Wp8PNkhaUxS/n5L4OjD6HYJN2GQ+9rP8A1kzKw1S/ieJaRxMt833bPQl8Ph6dIaqKtMclAUeQm5RUVkkRJTlN5yefaQGk+KNQihT2lt9uEyeSQyPJ1wyfa4mAV/SfTtKN6eGIq1Nxfeid3tt3bPlIOIxqj9MNrLfB6LlZ9VuxcuL+DN69dqjM7sXZjdmJuTKiUnJ5s6GEIwioxWSR8q1uits16repT379xYfISxwmE/nZ3L3ZR6Q0hnnVU+1+y92SuQZEwbpKvXrNt56t/wC75bhLMpDRsiybVszTJgsQFoB9gCAIAgCAIAgCAIAgCAIAgETpHo/Rx1Lo6o2jajj1kPNT8xuM8WVxmsmScLirMPPWh3rgzFtJdGq+Ae1QayE9WqoOo3YfZb7J8L75XWVSg9p1mExtWJjnHfxXH8rr9DhyzMquGfpKNRqbcxuI5MDsYdhE8Rk4vNG+2mu6OrYs0aHkfpSBsuLpap/1ae0d7Ido8C3cJLhiv+yKLEaEe+mXc/n5yLxlef4bFfua6VD7IazDvQ2YeIkmNkZbmU92Fup++LXp47iSns0HwwCjZ7pBXDsqgoB2TAK/ic7qLterqjmSB84bS3nqMXLYlmR2F09TDVNZb128h+Ij5AzTK+K3bSXXgpyf1bF+8D5nGl+IxwszalM/w0uAffO9vHZ2SruxFk9j2LkdBhcDTSlKKzfN+3L1IimhOwC8jxi5PKKzZLssjXHWm8ke2HVnOrRAduNQ/u07j9Zv1tlrh8GofVPa/Q53G6Slb9FeyPm/hFjyHR7UNxepUPrVDv7bchJpVF9yfJAli2+ZME4BaAfYAgCAIAgCAIAgCAIAgCAIAgCAeWJw61VKOodWFirAEEciDvmGs9jPUZOLUovJozrSP0Zg3fCNqceickr91t69xv4SLZhU9sS7w2mpR+m5Z9a3963PyM+zPKa2GNq1Jk7SLqe5hs+MiThKH3IvKcTVd/xyT6uPhvOEgHtngkZ5Hfhc4xFL1MRWQchVqAfhvaelZJbmzRPD0z+6CfciQXS3G/8AVVPNT8xHTWf9jT/QYb/ojmxec4ir+8r1W++w+RE8u6x8WZWDw8d0F4EEuH6VmJv3nafMxKbSNUaVJvZkj8tlb8No58u88J6hPX2JGi6pV7ZNJdZO5Tlj6oAUt3bF/Gdn4dabVg3N5y2ESWlY1x1a1m+b3fL8iw4PRwvsqdYf6aXCfePrP42HZJ1dUa1lFFRdiLLpa03mXDKtG9gFgqjcALAdwns0lpweXrTGwTJg64AgCAIAgCAIAgCAIAgCAIAgCAIAgCAIB418KrizAGAVnMtA8LVueiVTzW6H+W15qlRCXAm16QxNe6b79vqV/FejRL9Vqg7LqR8ReanhIPiyXHTd63qL8fk4W9HpH8RvITz/AEcebNn98s/6LxYXQI8WY+AhYOHNniWmrnujHz+Tqw+gyjgT3zZHDVrgRZ6SxMv5Zdmz8kthNDwLdQbOJFyO4nbN6SWxEKUnJ5t5smsNo2o3zJ5JXD5eibhAOoCAfYAgCAIAgCAIAgCAIAgCAIAgCAIAgCAIAgCAIAgCAfLQD7AEAQBAEAQBAEAQBAEAQBAEAQBAEAQBAEAQBAEAQBAEAQBAEAQBAEAQBAEAQBAEAQBAEAQBAE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" name="AutoShape 4" descr="data:image/jpeg;base64,/9j/4AAQSkZJRgABAQAAAQABAAD/2wCEAAkGBxQQEhMUExMWEhUXFxcXGBQYFRQYGBgaFxUWFhcYFBgYHCggGBolGxYXITEhJSkrLi4vGR8zODMsNygtLisBCgoKDg0OGxAQGywkICQsLCwvLC8sLCw0LC4uLSwsLi8sLC8sLCwsLCwsLCwsLCwsLCwsLCwvLCwsLCwsLCwsLP/AABEIANgA6QMBEQACEQEDEQH/xAAcAAEAAwEBAQEBAAAAAAAAAAAABQYHBAMBAgj/xABFEAACAQICBgYGBwcCBgMAAAABAgADEQQFBhIhMUFREyJhcYGRBzJScqGxI0JigpLB8BQzQ6KywtFT4RUWVGOT8SRzw//EABsBAQACAwEBAAAAAAAAAAAAAAAEBQEDBgIH/8QAOBEAAgIAAgYJBAEDBAMBAAAAAAECAwQRBRIhMUFRE2FxgZGhscHRIjLh8EIUFfEGIzNSNFOSQ//aAAwDAQACEQMRAD8A3GAIAgCAIAgCAIAgCAIAgCAIAgCAIAgCAIAgCAIAgCAIAgCAIAgCAIAgCAIAgCAIB8LAb9kw5Jb2Msz6DMgQBAEAQBAEAQBAEAQBAEAQBAEAQBAEAQBAEAQBAEAQBAEAQCGr4nWN+HCc5fiuklrcCdCvVWR9wWO1XCk7G2dx4TZgcbq2KuT2P1/J5tqzjrLgTEvyGIAgCAeFfGU6fr1ET3mUfMzDaW89xrlLcmzm/wCO4b/qaH/lp/5mNePNHv8Aprv+j8Ge9HMKT+rVpt3Op+RmU09x4lXOO9NHQDMng+wBAEAQBAEAQBAEAQBAEAQBAEAQBAEAQDmzKrqUqjclPykXGzcMPZJb9V+hspWdiXWVvp+qD2D5TjOlyii01dpHYnEngds0u155o2KJeMHX6Smj+0oPmJ31FnS1xnzSZSzjqyceRD5/pfhcFcVKmtU/0k6z+I3L94iJ3QhvJWGwF9+2K2c3sX57ig5t6UMQ5IoU0or7TfSP38FXus0iyxUn9uwu6dC1R22Nt+C+fQqmOz7E1/3uIqv2a5C/gWy/CaJWTlvZZV4Wiv7YJd3u9pGag5CeCRmz7aDA1RyEGc2d2DzevRP0daovZrEr+Frr8J7Vko7mR7MLTZ98E+733lpyr0i4inYVQKg5jqt4g3U9w1Zuji5L7lmVl2hapba20+vavn1LzkmmVLE7FILcUPVcfdJ63epMl13QnuZSYjA3UfetnNbv3tyJ/D49H3Hwm0iHVAEAQBAEAQBAEAQBAEAQBAEA+M1t8xKSis2ZSzOd8fTG9reB/wASHLSOHh90vJ/BsVE3uRG55jErUKtOk6tUZbKusASfGab8Xh76ZRhNPNczbVVOE05J5EOcuq6i21WIABAYcBt32nMT0fe9scn2P5yJ6uhxIfG03Q9ZSvePlzkSdFlb+tNG2Moy3Mg9INLcSiLhqbdEgXa63121iTbW+oBu2bdm/hOmwGIk8NGK4ZomYTA0ybtks3ye5fPf4FOAueZJ8SSfiSZuLYtWTaAYzEWLIMOh+tVuGt2Ux1vxas3ww85dRW36Vw9WxPWfV87vDMuGXei3DpY1qtSseIFqa+Qu380kRwseLKu3Tdr+yKXm/jyJzDaD4CmLDDI3vl3/AKyZsVFa4EOWksVL+b7tnodH/KWB/wCjof8AiT/E9dFDkjx/X4n/ANkvFnNidBcBU34ZV9xnT+hhPLorfA2Q0nio/wA/HJ+pA5j6LKLXNCtUpHk4FRfyb4mapYSL3MmVabsX/JFPs2fK8inZzoTi8Lcmn0qD69K7W95baw8rdsi2YeceBa0aSw92xPJ8ns89xAIdxB7QR8CDI5Oa4MtmSaWstlxBLDhVHrr7/wDqD498l1Ytx2T2rmUuM0TGf1U7Hy4Ps5enYX7A50VCkkOjC6uDcEdhlipJrNHOzhKEnGSyaLBhcUtQXBmTye8AQBAEAQBAEAQBAEAQBAPLEUA4sb+BII7QRNV1MLo6svjwZ6hNxeaIfGZA7eriGX3lVvjsMqp6HUt0335P4JUcXlviivYvRmpRYO2JUjbs1CDYgg263bIGMwNeFrzlLeSqsT0jyUSAqYgoTZipHEEjd2ysqi8s0SmuZ7UtI6ybCRVXiri9/Hf85NjOeWTfia3VF7TkxeSpmFRKlJhQHq1Q121bXINMD1r3ItccN09V4urDPUs2J7c0syZRinTW01ny/Je9GsjwWCANKzVLbar7XPOxIso7FtLejSWA/jYu/Z6lRi78Ve/r3clu/PeWIYhD9ZfMSbHG4eW6yPiiD0cuTP10q8x5ibFfU90l4oxqvkfdccx5z0rIPivExkz9XnvMwIAgCAVjSXQmhjLso6Gt/qKNjH/uLubv2Htke3Dxnt3MscJpK2jY9seT9nw9DKc5yatg6nR1lsfqsNquOaHj3bxxlXZXKt5SOloxNd8daD+V2nRkWdNhjY9ekx61P+5OTfPjzHqm91Pq5GjG4KGJjylwfs+r0Lxhcd0erUptr022q3zB5MOIlvGSktaO45SyuVcnCayaLZleZrVG/bPZrJGAIAgCAIAgCAIAgCAIAgHwm0w3ks2CmZrjTVcnhwHZw/XbPnukMa8Tc5cOHZw+e8vcPSq4ZcSp4yntPeZvplsRtZw0MC9aotOmLuxsPzJ7ANp7pY0p2NRW9muclFZs0vDaJU6dNVR2VgBrNvDNbaxU/IGWWJ0JTct7T57/AC+MitWMnntWw4sXlmIpbdXpV5pv8V3+V5QYnQF9W2H1Lq+PjMkQxNct+w4aWZdtpUuuyDJGqmddPMDzmY3TieHWjqp5gZLhi5o1upHTSzISZVpFria3SeGY1Hca1Gu9KoO0MrdhVwQO8WlnRpXb9T2HlQ1d8U+35WTIGnp9XwrhMXRWop3VKfVJHuMSCfES3liJVvKSzXNEmrR9WKhrUyaa3p7cu9cO4ueS57Qxi61GoGtvXc6+8p2jv3SRXbCf2sr78LbQ8rFl6eJJTYRzizbK6WKpmnVXWU+angyngRPFlcZrVkbab50z14PaY1pJkFTA1dR+spuUqW2MPyYcR/mU11LqlkzrcJi4YmGst/Fcvwemjua9CxSptov632Twdfz7O6esNiOilk9z8us0aQwfTw1o/ct3X1fBaUqth6m/ZvB4EcCJcnKl1ynMBVUc5kwSEAQBAEAQBAEAQBAEAQDgzutq0jzYhPxG3yvK3S03HCyUd8so+L2+RIw0c7Fnw2lYqYacdPD5FtGwhcbgzrWAJJOwAbTflPdMJbIraz25LLNly0X0fGFUu1jVYbT7I9kfmf8AE7HAYPoI5y+5+XUU+JxHSPJbiXxuLSijVKjBEUXLE7B/v2Sc2ks2aYVyskoxWbZkWlun9XFE06BajR3XGypUH2iPUXsG3meEgW4hy2R2I6fBaKhT9Vn1S8l8/vaVPCY16XqNYezw8pBtors+5FjZTCz7l3k7gtIb7G6p+HnKu7R2W2O0rrcHOG2O1E1h85POQHh5R+0htIkaWcg7wp7xt8xMNy/lFM8anI/f/EALm9gNu/cJGylrfSZ1eZz6aZczYGg+oxcMhICkkBka+tYbBu8QJ3LqksLBPekvQ16LtjHEyzaSae95cUUPCYhqbh0Yo6nYymxH65SEpNPNbzo5xjOOUlmmapobpsMQRRxFlq7lfctTs+y/ZuPDlLLD4tT+me/1Obx+jXV/uVbY8uX4LrJpUEdn2UJjKLUqnHarcVYbmH62gkcZrtqVkdVm/DYiVFinH/KMUx+BfD1HpVBZkNjyPEEdhFiO+UM4OEnFnYVWxtgpx3MsWQ4rp6JpH95SF07U4r4f4llgbtaOo+G7s/BQaWwupPpY7nv7fz6knkuYmmw2yeVBoOErh1BEyYPaAIAgCAIAgCAIAgCAUv0j6QrhVo0wNZ2cPb2VQ7/FrDuDcpAx6U69Tjnn4Fpo3CSu1pLcll2t/vofjLM/w2LZEpOTUf8Ah6rXFhc6xA1QBzv8dkqlhXY8oo22UW1RcprJLiWrBZctM6xsW58u6WuEwEKPq3y5/BW23yns4HRicQtJGd2CooLMx3AAXJMnN5LNmqMXOSjFZtmH6aaVPmFTZdaCn6NN1/tuPaPLgNnMmtutdj6jr8BgY4aG3bJ737Lq9SuTSTyd0Z0TxGPN6Y1KV7Gs19XZvCje57tnMiba6ZT3biFi8fVhtktr5L35fuw03JvR5g6ABdP2l+JqbV8Kfq277ntk2GHhHftOfv0tiLPtequr53kjm+ieGxA9TomAsHpgKdm4EWsR3jyni7B1W71k+aIcMTZF78+0p+aaEYmipaiy4i31R1HPcGOqfOVs9ENvY0SljY8UR2UZVi3qDpMNVABvqMpVCQd7u1gw42GzvkjDaLrqlry2s024qU1kthI6eVaz9EadcirTBuikqCTa5DgjbYAbdndJl1c5NOLyyNmDvprTjbBPPjy/eoolTNa2IOrX2uhO0oofbb1mAu3jK/ESm9kuBfYGuqKcqtz680fVkRk81fQLSc4lehqm9VBsY/xFHH3hx57+ctsJiekWpLevM5jSWC6GXSQ+1+T+C4SaVRSPSXknSUxiUHWp7H7UJ2H7pPkTylfjqc4664en4LjRGJ1Z9E9z3dv5+DPcvxRo1EqD6pvbmOI8ReVldjrkpLgXt9KurcHxLLmICuHX1XAdT37/ANds6FNNZo4yUXFuL3otOi2Y36pM9HktcAQBAEAQBAEAQBAPhNoB/PulObnGYqrWvdSdWn2U12J5+t3sZVWz15Nnb4PD9BTGvjx7Xv8AjuNC9EmSdHSbFMOtV6qdlNTtI95h5KslYWGS1nxKPTOJ1pqlbltfb+F6s0GSykMp9KuknSP+yUz1EINUj6z7Cqdy7Ce23syDibc3qI6TQ+D1Y9PLe93Zxffu7O0z2RC8LroDoX+2EV64Iw4PVXcapB27eCA7zx3c5Joo1/qluKnSWkeg/wBuv7vT8+hsFGkqKFUBVAACgAAAbgANwlglkcs25PN7z9wYBMA/KuDuIPjBnJkVpLmPQUjb1jsEGDPcJhnxD2AJJO0zBktWY6D0q2HCiy1lF1qdvstzU/DeO3TfQrY9ZMwWNlh584vevjrMtxGGak7I6lXUkMp4EfrfKSacXkzrITjOKlF5pntgcU1GolRDZkOsD+R7CLg9hnmM3BqUd6PNlcbIOEtzNvyjMFxNGnVXc4vbkdzKe0EEeE6CqxWQUlxONvqdVjhLgdNekHVlYXVgVI5gixHlPbSayZrjJxaa3owzM8CcPWqUjvRiL8xvU+KkHxnO2w1JuPI7Sm1W1xmuKJnBVOkwlvrUm/lP/v8AllrgLNarLkc7pWrUv1l/Lb38TqyLFarDsPzk0rTTMFW10BmTB7wBAEAQBAEA/FVwqljuAJ8heZSzeRiTyWbKdjcyZmLax7LHd3SzhUksimsvbeeZHZ7pcVweIpm/SFdRGHJyFYk8CFJIPG0hY+h11Ocd3oXGg7434qFdj6115bcv3gZngMI1apTpJ61R1QdmsQL9wvfwlAlm8kd/ZYq4OctyWZ/ReCwq0aaU0FlRQqjkFFh8pbpZLJHCTm5ycpb3tOHSbNhg8NVrHaVXqg8XbqoPxEeF55snqRbN2Eod90a+fpxP59qVCxLMdZmJZmO8km5J7SSTKredukksluJnQ/ITj8StPaKY69VhwQHcDwZjsHieE2VV68siLjsUsNU58dy7fwbzQorTVURQqqAqqBYAAWAA5WlmlkskcXKTk3J7Wz9VHCgliAACSSbAAbSSeAmQk28kZjpR6S2JNPBAADYa7C9//qU7Lfaa/dxkKzE8IeJ0GE0Msta//wCfl+y8SgY/MKuIJNaq9W/tszDwB2DuAkWUnLey7rqrr+yKXYjnoDVN16pHEbD5ieGbJPNZPadtPSbEs6o1RqyL9V2JI7nO0eNx2SRC+UI7XmUWJwVV0/oWT6vjcbPoU+HqUQ9E3O5wfWU8mH57jJtVsbFnEpMRhp0T1Z/5LHNpHKH6TcjDIMUg6y2Wp2qTZW7wTbuPZK7H05rpFw3l1ojE5S6GW57V2/n93mdrKlnQGg+jDMf3tAn/ALi/BXH9J85ZaOt31vt+Si0xT9tq7H7e5f5alEZn6TsFqYinVG6olj7yHf5MvlKfSMMpqXNeh0eh7daqUOT9f8ENoy/XdDudCPL/AGJnnR08rHHmvQaXr1qVLk/X9R8wNTVqWPaPH/2JcnOmlaMYjWS0yYJyAIAgCAIAgHBnz6uGrnlSc+Skzdh1nbFdaNGKeVE31P0M1q43qA33gfKXar2nNuzNFZzTFXvNjrjKLjJbGK7pVzU4PJp5p9aJf0V4HpccHIuKSM9/tGyL8GY+E49Yd1YiUH/H9XkfTMVj44jR0bY/zy2dm9dzWRtElnPGZemPMv3GHB51WHmieH7zykPFy3ROg0HT91r7F6v2M0kI6A2j0X5R0GDWoR16/wBIT9jdTHdq9bvcyxw0NWGfM5PS9/SXuK3R2d/H47i4SQVZk/pQ0oNSocJSa1ND9KR9d9+p7q7L8z7u2Dibc3qI6XRGCUY9PNbXu6lz7X6dpnlSoFFzIqWZcykorNnI+YjgJsVbI0sXHgfg5gSLWmOjNUsU2skSeVBbbN/GR7W8zbRq5bCz6NZu2DrLUW5Xc6+0vEd43jt8ZrqudU9Zd54xeHjfW4PfwfJm2UaodVZTdWAIPMEXB8p0EWpLNHHSi4tp70fjF4daqPTYXV1KkdhFjMSipJp8TMJuElJb1tMLr4c03dG3ozKe9SQflObnHVbi+B20JqcVJcVmS+iGK6LGUG4FtQ9z9T5kHwmzCz1bovu8SLjq9fDyXVn4bTY50RyJT/Sbh9bDI/FKo8mVl+erIGkY51J8mW2h55XOPNGf5O+rWpn7VvMFfzlZhZZXRfX67C4x0dbDzXVn4bT2xx1K7dj38zrfnOhOSL3opVs1oMFvmQIAgCAIAgHjjKHSU3Q/WVl/ECPznqMtWSfI8yjrRa5mK4DA4mrRXVoubXU7LbiRsJtfwnRu6tPazlXhrc8lEjswyHFi5OHqHuXW/pvHT1vcz2sNat6Lb6GSEq4qm4K1StNgGBB1VLhth2ixZfOVekK1rK1cdhd4C+fRdBLcm2u/JP08zVJXE4wz0j4rpMwr8k1KY7ggJ/mZpWYh52M7DRcNTCx6835/CK9hqHS1Epg2LuqDvdgv5zUlm8ifOWpFz5JvwP6JXE0qShQ6gKAoFxsAFgLCXUa5cEfPZ3wzblJZnPjc3UU36Ihqmq2oDcAtY6oJtsF7T06bMtiPMMTTrLWezj2GMYrRPFi7FRVJJLFXUsSTckg2uSeUrpYG9bcs+862vTuAlsUsu1P2zIHHYFh1XUr3iR2pQe1E+NlWJj9Ek+wi62B1Re89KeZoswyis8zz/ZmAvaNdbiPKqSWZ15YxDi01WpOJmmTUthZ6YlfIsGaz6PsWamECnaabMnhsYfBreEutHz1qcuWw5fSlepfmuKz9vYssnFcY/pvQ1MdX5Eq34kUn43lBjFldL94HWaOnrYaPevMicNU1GVvZYN5EH8pFUtVp8iVNaya5m7TqTiSv6epfA1uzUPlUSRMas6Jd3qT9GPLEx7/RmU4Q2dD9pf6hKSt5WR7V6nS3rOqS6n6HRpAbV37l/pE6U4xFz0afrjwgF7mTAgCAIAgFQzvSV0LKoqUyCRboHJ8DqkHvEsacLBrN5PvXyVd+Lszaimu5/BTMwzjMqp+iGLI+zSqL8Qok1QwsFt1fEg54yb3y/e4iM2zLFIQKtR6bEbU17EWJB1tU77g75IrjU1nFEW12qWTZHDPaw3V6ni5PzM9OuHJCMrObO/K9MMTTqK2uHI4kDdxBtw5zXLD1zWq0bFdbX9UXtRYW9ImJO40x3IPzJmr+3UdfiHpXFdXgV7EY1KlR6joru5LMTtuTv2bhMf2vC556i7836m/+/wCktVQVrSXLJeiTPajm4TYqqvcAPlN8cLXD7Ul2IhW47EWvOyUpdrb9ToTPmMy6onhWyOlMzqncL+I/zPDhA2KVjPlfOKtMXYFRz4fCYVcHuMudkVm0fvKKqY+o1FxfWQsDxBUqDbt6wPhK3SOGjqp8y60NjrIz+l7VtXx2MpmY4ApVem2+m7Ke3VNr+O/xnMS+htH0uOV1cZ8Gkz2ppwkds2NLce9GiBuE1ykzXqpbjtpiaJBmkejL91W5a4/pF/yltov7Jdvsc9pj/kj2e5c5aFOZR6Qj/wDNb3E+Uosf/wAz7EdRor/xl2srwEgSLA3dZ1hw5Bacm2Br9yfGogkXGPKiX7xJujv/ACYd/ozJ8MOuvvL8xKKv749q9Tp7v+OXY/Q/ekb/AE7dy/0idMcYi6aODrjuEAv4mTAgCAIAgCAcOeY79noVanFV2e8eqvxIm2ivpLFE0Ym3oqpT5Lz4GAZpWNVmc7bn4bhOmSyWRyqk3LaRjrPLNyZp3oWycWr4o2Jv0K9gsrufG6eR5yo0hbm1WuG8u8BS1HpHx3dn+VkaLi8poVf3lClU96mh+JEgRtnH7W13kyVUJfck+4wTSCj0WKxKABQtaqFA3BddtUD7tpH/ALriq5Na2e3iv8PzOgj/AKd0fiKYy1Mm4ram1ty27Nq39RMaJZVTqK1WqNYX1UU7tguzHnvAA7+yWNekrbq92XZ+7Cuf+m8Nh7t7kstz4eG/wPbSHKKZUtSGo4+qPVbstwMk0YucXlN5o143/T9d0HKhZSXDg+rqf6ylnEGWmsca6cnkz5+0RrGOjL56M6KUTWxuJboqa0yia2y6khqlQjl1VC8+twIJpMdiVY9VbkXujsHKCzy2vgVvEaYviK1Q6lLVdmKh6FIsFJOqC1r3AttvKGyyW3YvA7OjC1pqKlJZZbmeVISuZcs6qYmpnhnVTE1M8s1TQDCdHhAx31GZ/DYo+C38ZeaOhq0583mcxpSzXvy5LL39yySeVxjml+I6TG4gjcG1fwKEPxUznsXLWukzrcBDUw8F1Z+O05Mro9JWpJ7VRF82Aketa04rrXqbrpatcpck/Q26dScYVj0i1tXBMPbdF8m1/wC2QtIPKlrm0WWio54hPkn8e5mmAW9RPeHwN/ylPh1rWxXWvkvsXLVom+pnLm7a+Jcc2C/ALOkOQNC0cS9SAXqZMCAIAgCAIBUfSXUP7MiD69QA9yqzfMCWGjkukcnwRWaVb6JRXF/LMrq5cZcqxMoejaIyvhiu+acTiIUVOyXDz6ifgMHZi740w48eS4vu/BqPoar/AEOJp8qivbsdAv8A+c5Si2VjlKW9vM7nS2HhR0UILKKjqruf5NEkgqDC/SLhejzCvyfUqDuZAD/MrSsxCysZ2Oi56+Fj1Zrz+Mj10dxdqOry/NmMs8JH/ZXf6s2X1ZyzPzj8beS0jZVUW3QejhsxoPSxFGnUqUuqHKLr9G19Sz2vssw+6J5nOcH9LazOc03gYV3KzVWUvVb/AB3ma5xljYKvUpOBrU22EgWYb1cd4sezdwlXZjMTm4ylmT6tF6PtrVsIZdjezmuO4g8xzSrX6rOSoOxeHeQN/jPLnJraeI0V1v6EdGWYS3WMi2z4IsMPTl9TJqmJEkSmdNMTSzyyXyLLGxVZaS8drH2VHrN+uJEVVO6agv1EXE3xprc33dbNloUgiqqiyqAoHIAWAnTxiopJHISk5Nye9nhmmNFCjUqtuRS1uZG4d5Nh4zzZNQg5Pge6a3bYoLizEWcsSzbSSSTzJNz8ZzLbe1naJJLJFj0DwfSYtDwphnPlqj4sD4STgIa1yfLb7FfpOzUw7XPZ7mqzoDlyh+lHFbKFLmWc+A1V/qbylXpOeyMe/wDfEu9DV7Zz7F7+xT8oX6QHkCfy/ORcBHWuT5Jv29yZpSerh2ubS9/YicsPTYkHm5fyu3ztL05k1PROldrwYLfMgQBAEAQBAKzp9hGeglRVLdDUDsoFyUsVewG8gNreBkvB2KM2nxWRDxtTnBNcHmVWhg0ravRMtTW9XVIN+636Emuxx+7YV/Q624hfSDkhwhw9zfXVybbgyldnkw+MotJ3ytlHkdr/AKZw0KoTeX1bM31cvH93HV6I8bqYx6Z3VaRt2tTOsB+Ev5SJhZZTy5k/TVetQp8n6/qNglgcuZj6Y8t20MQBzpMfN08P3nmJCxcd0joNB3fdU+1ej9ijZHTqOzrTpu+wX1VJtt4kbuO+ScDZ9Oq+BdzshF/W0u06cXlmJG/D1h29E9vMC0sE1zNtd9D3Tj4olPRzjzQx6KdgqBqTA7NpGstxz1lA+9PNqziRdMU9LhHJfx2+z8i0+lfJ0xKJq7MQNitzX2H7L7QeHibwLKlLbxOWwmNlRnH+L/c1+7TIRk1Sg+rXRqbjbqsLbOY4Edo2SBbJrYdHhYQnHXTzRIUxIsmTjqpiaZHhktk2U1cU2rSTW5tuVfebh3b5iumdrygiPfiK6Y6038vsNY0cyJMHT1V6zt6722k8hyUcBL3DYaNMclv4s5bF4uWInm9iW5EvJBFM+9JOdXK4ZDus1Tv3on9x+7KrSF//AOa7y+0Thss7pdi937eJR1lSy6Zpno6y3o6DVSNtU7PcW4HmSx7rS60dVq1ub4+hzmlrte1QX8fVltliVRkWmuO6fGVCDdUtTH3L638xac/jbNe59Wz97zq9HVdHh1nx2+P4yIp6vRYeq/FhqDx2bPP4SZo2vKMp89ngV2mLM5xr5bfE8dD6Fy9TlZB47T/b5yzKY1zRjD6qXmTBOQBAEAQBAEAQDzp0VUkqoUneQAL99t8zm2MioelbLulwWuBc0XV/unqN4ANrfdkbExzhnyLXQ92piNV/yWXuvgybJswOGxFGsP4bhj2rucDvUsPGQIS1ZJnTX1dNVKvmv8eZtmf5hXUKaFKpVRlBD0ujJ28wxBtaxuL75cxye05PC1UtvpZJNcHn7e5n+fU8wxSlOgxTKbdVxZdhuNmtbfMTlHLLVzLum3B0bU4580QOXYmth6dRWvRC1CpF7Nr2swtv2as01tuL1VkkyTNK1qSWezPuPv8AzBWHq12/Ff5zDskuJqdEeMT7/wA01rqz6tQqQykqNYFTcFTwIMwsTKO/aYVUUmlsT2MnE01Zqgq1KC1DwGuQB4WMmqtPiR/7FW91j8PydeZacDErqVcHSdeAYlrdq7AQe0TEsPCSye021aI6J60LWuzYVpzRLXFLUHshqhH8xJ+MjvR9PX4liq7EsnLPw9kjrw9eiv8ADU99z8zPawNC/iu/b6mqVVj4k1hdIyihVOqo3KDYDuAm6NcYrJLIiTwCk82s2d1HSph9c+ZjURolo6L4HZhNKKza6oVqMVJXWAFj3rvAJGw+c02xkk9XeVmIwSokpSz1c9vMoNYsXYuSXLHWJ3619t+285iees9bedNDV1Vq7stnYSOj+VNiqy0xcA7Xb2VG89/AdpE9UUu6aiu/sNGKxCorc33dpstGkEVVUWVQAAOAAsAJ0kUorJHISk5Nt72R+keZjC4epU+sBZBzY7F+O3uBmrEW9FW5G/CUdNaoePYYwLntJ8yZze1nYPJLqObSavbo6I+qNZveO78/OdJRX0dahyOPxFvS2ynz9OBbNGsu1Ep0+O9u87T/AI8JtNBp+Ao6iATJg6IAgCAIAgCAIAgHji8OtVHpuLq6lWHMMLEeRmGs1kz1CbhJSjvW0/nbM8A2GrVKL+tTYqTztubuIsfGVMouLaZ3VVqtgrI7ms/3s3GseirPOnw3QMevQsB20z6lu7avgvOTsNPOOq+BzWmMN0d3SLdL14+O8utSoFBYmwAJJ5AbTJJUpNvJGAaSZocVWeodgJJA5X/OwA8JK1MoNHfYbDKilQXIg2EgTieJRPIVTTZWChipBsdxtzkZ5RkmQ763KDiuJZ8sx+HxNhqhX40z1W+6RbW8PhJcLdYoZzxeHf3PLx9S+UtAKNekro9SixG42dfI2P8ANNqkzZXpi6P3JPy/fAhcx0CxdK5TVrj7J1W/C2zyJmddk+rS9cvuzRXKyNSbVqI1NvZZSp8jM9IT44lSWaeaPajjLcFPeAZnpEHOLPV8QGFtRB2qCD8DaZ10ZjJJ72Smh2HL42kAdiK7vysUamoPezC3unlMTkmiv0tdHodTiz9Z/gqdTF1RTrJrF9XUK1L6wABAKoQTcGUV+Hjba9Saz5GvDYqVNEdeEskt6y3F+0RyMYSiL7aj2Z2+Si/AX87ydhcOqY5cXvKrG4t4iefBbkTslEMy3T/O/wBordEhvTpEjsZ9zHw9X8UpMdfrz1VuXqdLozC9FXry3y9Pzv8AAruHIUNUb1UF+88B+uyYwNOvZrPcvX92mdKYjo6tRb5enH4ODR/DHE1zVfcp1jyLfVUd2/wHOXZzRqujGBudYwYLdMgQBAEAQBAEAQBAEAzT0t5DfVxaDdZKtuV+o57idU968pDxVf8ANF/oXFb6Jdq917+PMoej2cPgsQlZNursZfbQ+sv5jtAMi1zcJZousTh431OuXHyfB/vA2DSrNVqZZUq0W1lqoqqeyq60zfkQGII5iW9TUmmjmcBQ442MJ74tvwWfsZTWyuS8zrI4gjK2AYGwBOwnYCTYC5OzgACfCRbUo5tmJTiciLKec9Z5hRyPy1BTttPOszDri+BZMp0wxmGAVK7Mo+pUAcebdYdwM9xvsjuZFt0dhrN8cn1bPx5E7R9J2L+tToN92oP757/rJ8kQ5aFo4OXivg5sz06xGJUo9PDleRpFrdo12Iv22niWMsfI2V6KpreacvH4SK1q8jaeY4ua37SVKiPDYfTr8CP1ym2OOj/JMj20Wpf7eXfmdmGzmpQBp0FvVfe29r7tYns8hNn9U7NlaZU2YRxl0mIkn+/uxE3oblz06ysT0lQnad4F94H5njNtNCr28SJicVK3ZwNhXdJJDKtpzpH+y0+ipn6Zxw+op2Fu/gPPhIWMxHRx1Y735Fno7B9NPXl9q83y+TLqa3IAlJGLk1FbzpJzUIuUtyOXNqhqMuHpbdvW7W7ewfrdOioqVUFFHI4m932Ob7upFz0eykIqU1223nmTvP67JtI5pGX4YU0AmTB1QBAEAQBAEAQBAEAQDyxWHWqjI6hkYFWU7iCLEGYaTWTPUJOElKLyaMF0ryB8BXNM3KG7U39pe37Q3HwPESrtrcJZHZ4PFRxNeut/Fcn8Ph+D5lWdNTo1sMzfRVLMt72p1VZXR/dJUBhy2jaCDspucHlwM34dSsjdH7l5p7Gu3l4dl1wODOIC6tKorEC4NNrbRfZUtqMvJgSDLSNqazKuWJjXvkv3q3lx0f0fTC3Y2aoRYtyHsr2fOYlLMqsXjJX7P4ogtJ/R1RxJNSgRh6h2kW+jY9qj1D2r5GRLMNGW1bGSsJpeyr6bPqXmvnv8TNc40ZxWEJ6WiwUfxF69Pv1h6v3rGQ51TjvRf0Y2i77JbeT2Pw+MyKQ3mlkpnqs8s8nqs8MwdGGoNUbVRWdvZVSx8htnlJvYtp4nKMVnJ5LrLXl2g9YqalciggF7bGc9wGxfE+ElV4Gcts9i8yqxGlqobK/qfl+/uZ44HKwzlaKbzv3k9rGWddUa1lFFBdfO6WtNmjaP5IuGW52ud5m00njpVpMmCSws9Zh1Kf8Ac/Jfnw4kRsRiVUuvkTsFgpYiXKK3v2XX6GS4nEtVdqlRizsbsx4n8h2cJRTk5NylvOphCMIqMVkkeWNxXQLYbar+qOKg7L25ngJbYLDai15b35HPaSxvSvo4fat/W/hfvAl9GckNIazC9Vt/HVHLv5yeVRpmQZZ0Y1iNsyYJuAIAgCAIAgCAIAgCAIAgETpLkNPH0TSqbDvRwNqNwI+RHETxZWprJknC4qeHs14965owrOcqq4Sq1Ksuqw3H6rDgyHiD/tvlXODg8mdjRfC+CnB7PTqZOaG6aVMAQj3q4cnal+sl95pX+KnYew3vtqvcNj3EPHaOhiVrR2S58+35NjyrNKWKpipRcVFPLeDyYHap7DLCMlJZo5a6mymWrYsmdk9GoQCLxujuFrG9TDUmb2tRQ34htmuVUJb0iRXi761lGbS7SObQPAH+BbuqVh8nmt4Wp8PNkhaUxS/n5L4OjD6HYJN2GQ+9rP8A1kzKw1S/ieJaRxMt833bPQl8Ph6dIaqKtMclAUeQm5RUVkkRJTlN5yefaQGk+KNQihT2lt9uEyeSQyPJ1wyfa4mAV/SfTtKN6eGIq1Nxfeid3tt3bPlIOIxqj9MNrLfB6LlZ9VuxcuL+DN69dqjM7sXZjdmJuTKiUnJ5s6GEIwioxWSR8q1uits16repT379xYfISxwmE/nZ3L3ZR6Q0hnnVU+1+y92SuQZEwbpKvXrNt56t/wC75bhLMpDRsiybVszTJgsQFoB9gCAIAgCAIAgCAIAgCAIAgETpHo/Rx1Lo6o2jajj1kPNT8xuM8WVxmsmScLirMPPWh3rgzFtJdGq+Ae1QayE9WqoOo3YfZb7J8L75XWVSg9p1mExtWJjnHfxXH8rr9DhyzMquGfpKNRqbcxuI5MDsYdhE8Rk4vNG+2mu6OrYs0aHkfpSBsuLpap/1ae0d7Ido8C3cJLhiv+yKLEaEe+mXc/n5yLxlef4bFfua6VD7IazDvQ2YeIkmNkZbmU92Fup++LXp47iSns0HwwCjZ7pBXDsqgoB2TAK/ic7qLterqjmSB84bS3nqMXLYlmR2F09TDVNZb128h+Ij5AzTK+K3bSXXgpyf1bF+8D5nGl+IxwszalM/w0uAffO9vHZ2SruxFk9j2LkdBhcDTSlKKzfN+3L1IimhOwC8jxi5PKKzZLssjXHWm8ke2HVnOrRAduNQ/u07j9Zv1tlrh8GofVPa/Q53G6Slb9FeyPm/hFjyHR7UNxepUPrVDv7bchJpVF9yfJAli2+ZME4BaAfYAgCAIAgCAIAgCAIAgCAIAgCAeWJw61VKOodWFirAEEciDvmGs9jPUZOLUovJozrSP0Zg3fCNqceickr91t69xv4SLZhU9sS7w2mpR+m5Z9a3963PyM+zPKa2GNq1Jk7SLqe5hs+MiThKH3IvKcTVd/xyT6uPhvOEgHtngkZ5Hfhc4xFL1MRWQchVqAfhvaelZJbmzRPD0z+6CfciQXS3G/8AVVPNT8xHTWf9jT/QYb/ojmxec4ir+8r1W++w+RE8u6x8WZWDw8d0F4EEuH6VmJv3nafMxKbSNUaVJvZkj8tlb8No58u88J6hPX2JGi6pV7ZNJdZO5Tlj6oAUt3bF/Gdn4dabVg3N5y2ESWlY1x1a1m+b3fL8iw4PRwvsqdYf6aXCfePrP42HZJ1dUa1lFFRdiLLpa03mXDKtG9gFgqjcALAdwns0lpweXrTGwTJg64AgCAIAgCAIAgCAIAgCAIAgCAIAgCAIB418KrizAGAVnMtA8LVueiVTzW6H+W15qlRCXAm16QxNe6b79vqV/FejRL9Vqg7LqR8ReanhIPiyXHTd63qL8fk4W9HpH8RvITz/AEcebNn98s/6LxYXQI8WY+AhYOHNniWmrnujHz+Tqw+gyjgT3zZHDVrgRZ6SxMv5Zdmz8kthNDwLdQbOJFyO4nbN6SWxEKUnJ5t5smsNo2o3zJ5JXD5eibhAOoCAfYAgCAIAgCAIAgCAIAgCAIAgCAIAgCAIAgCAIAgCAfLQD7AEAQBAEAQBAEAQBAEAQBAEAQBAEAQBAEAQBAEAQBAEAQBAEAQBAEAQBAEAQBAEAQBAEAQBAE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93058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liderandotuvida.com/wp-content/uploads/2014/05/alcances2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634430"/>
            <a:ext cx="4490442" cy="356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ALCANCES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700808"/>
            <a:ext cx="7467600" cy="4248472"/>
          </a:xfrm>
        </p:spPr>
        <p:txBody>
          <a:bodyPr>
            <a:normAutofit/>
          </a:bodyPr>
          <a:lstStyle/>
          <a:p>
            <a:pPr algn="just"/>
            <a:r>
              <a:rPr lang="es-PE" dirty="0" smtClean="0"/>
              <a:t>Se investigará sobre las diferentes técnicas y herramientas informáticas usadas para el aprendizaje colaborativo.</a:t>
            </a:r>
          </a:p>
          <a:p>
            <a:pPr algn="just"/>
            <a:r>
              <a:rPr lang="es-PE" dirty="0" smtClean="0"/>
              <a:t>Se evaluará el sistema a desarrollar en base a las métricas definidas.</a:t>
            </a:r>
          </a:p>
          <a:p>
            <a:pPr algn="just"/>
            <a:r>
              <a:rPr lang="es-PE" dirty="0" smtClean="0"/>
              <a:t>Se implementará el sistema en la FISI.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20805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posicionamiento-eficaz.org/blog/wp-content/uploads/definiciones-rrp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319" y="1484784"/>
            <a:ext cx="4261470" cy="481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MARCO TEÓRICO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CAPÍTULO 2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46551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</TotalTime>
  <Words>1552</Words>
  <Application>Microsoft Office PowerPoint</Application>
  <PresentationFormat>Presentación en pantalla (4:3)</PresentationFormat>
  <Paragraphs>100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Sketchbook</vt:lpstr>
      <vt:lpstr>SISTEMA WEB PARA LA ENSEÑANZA DE ALGORITMOS Y PROGRAMACIÓN USANDO JIGSAW</vt:lpstr>
      <vt:lpstr>INTRODUCCIÓN</vt:lpstr>
      <vt:lpstr>ANTECEDENTES</vt:lpstr>
      <vt:lpstr>DEFINICIÓN DEL PROBLEMA</vt:lpstr>
      <vt:lpstr>JUSTIFICACIÓN</vt:lpstr>
      <vt:lpstr>OBJETIVO GENERAL</vt:lpstr>
      <vt:lpstr>OBJETIVOS ESPECÍFICOS</vt:lpstr>
      <vt:lpstr>ALCANCES</vt:lpstr>
      <vt:lpstr>MARCO TEÓRICO</vt:lpstr>
      <vt:lpstr>APRENDIZAJE COLABORATIVO</vt:lpstr>
      <vt:lpstr>ESTADO DEL ARTE</vt:lpstr>
      <vt:lpstr>Herramientas para el aprendizaje colaborativo</vt:lpstr>
      <vt:lpstr>Técnicas para el aprendizaje colaborativo</vt:lpstr>
      <vt:lpstr>Frameworks para aplicaciones web</vt:lpstr>
      <vt:lpstr>APORTE PRÁCTICO</vt:lpstr>
      <vt:lpstr>SISTEMA JIGSAW CODING</vt:lpstr>
      <vt:lpstr>CASO DE ESTUDIO</vt:lpstr>
      <vt:lpstr>POBLACIÓN Y TEMAS</vt:lpstr>
      <vt:lpstr>ANÁLISIS DE RESULTADOS</vt:lpstr>
      <vt:lpstr>SOLUCIONES A LOS PROBLEMAS</vt:lpstr>
      <vt:lpstr>SOLUCIONES A LOS PROBLEMAS</vt:lpstr>
      <vt:lpstr>MÉTRICAS</vt:lpstr>
      <vt:lpstr>CONCLUSIONES Y TRABAJOS FUTUROS</vt:lpstr>
      <vt:lpstr>Conclusiones</vt:lpstr>
      <vt:lpstr>Trabajos futuros</vt:lpstr>
      <vt:lpstr>Referencias</vt:lpstr>
      <vt:lpstr>Referencias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WEB DE TIEMPO REAL PARA EL APRENDIZAJE COLABORATIVO</dc:title>
  <dc:creator>LeibnitzPavel</dc:creator>
  <cp:lastModifiedBy>Leibnitz Pavel</cp:lastModifiedBy>
  <cp:revision>57</cp:revision>
  <dcterms:created xsi:type="dcterms:W3CDTF">2014-06-06T19:48:26Z</dcterms:created>
  <dcterms:modified xsi:type="dcterms:W3CDTF">2014-12-10T16:33:05Z</dcterms:modified>
</cp:coreProperties>
</file>