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83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71" r:id="rId12"/>
    <p:sldId id="284" r:id="rId13"/>
    <p:sldId id="285" r:id="rId14"/>
    <p:sldId id="286" r:id="rId15"/>
    <p:sldId id="287" r:id="rId16"/>
    <p:sldId id="289" r:id="rId17"/>
    <p:sldId id="288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>
      <p:cViewPr>
        <p:scale>
          <a:sx n="60" d="100"/>
          <a:sy n="60" d="100"/>
        </p:scale>
        <p:origin x="-75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9C9A5DB-47D5-4ED4-8579-1AD92982EBF2}" type="datetimeFigureOut">
              <a:rPr lang="es-PE" smtClean="0"/>
              <a:t>08/12/2014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329990" y="3015277"/>
            <a:ext cx="4847038" cy="1787608"/>
          </a:xfrm>
        </p:spPr>
        <p:txBody>
          <a:bodyPr>
            <a:noAutofit/>
          </a:bodyPr>
          <a:lstStyle/>
          <a:p>
            <a:r>
              <a:rPr lang="es-PE" sz="2800" dirty="0" smtClean="0"/>
              <a:t>SISTEMA WEB DE TIEMPO REAL PARA EL APRENDIZAJE COLABORATIVO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By</a:t>
            </a:r>
            <a:r>
              <a:rPr lang="es-PE" dirty="0" smtClean="0"/>
              <a:t> </a:t>
            </a:r>
          </a:p>
          <a:p>
            <a:r>
              <a:rPr lang="es-PE" dirty="0" err="1" smtClean="0"/>
              <a:t>Leibnitz</a:t>
            </a:r>
            <a:r>
              <a:rPr lang="es-PE" dirty="0" smtClean="0"/>
              <a:t> Pavel Rojas Bustamante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9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3.bp.blogspot.com/_g3e4bTfebGw/TGd6hr3D8KI/AAAAAAAAAFo/lYWLN3tP73A/s1600/aprendizaje+colaborati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4984"/>
            <a:ext cx="2846090" cy="28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APRENDIZAJE COLABORATIVO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88917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Definición</a:t>
            </a:r>
          </a:p>
          <a:p>
            <a:pPr algn="just"/>
            <a:r>
              <a:rPr lang="es-PE" dirty="0" smtClean="0"/>
              <a:t>Elementos en el aprendizaje colaborativo</a:t>
            </a:r>
          </a:p>
          <a:p>
            <a:pPr lvl="1" algn="just"/>
            <a:r>
              <a:rPr lang="es-PE" dirty="0" smtClean="0"/>
              <a:t>Interdependencia positiva, interacción </a:t>
            </a:r>
            <a:r>
              <a:rPr lang="es-PE" dirty="0" err="1" smtClean="0"/>
              <a:t>face</a:t>
            </a:r>
            <a:r>
              <a:rPr lang="es-PE" dirty="0" smtClean="0"/>
              <a:t>-to-</a:t>
            </a:r>
            <a:r>
              <a:rPr lang="es-PE" dirty="0" err="1" smtClean="0"/>
              <a:t>face</a:t>
            </a:r>
            <a:r>
              <a:rPr lang="es-PE" dirty="0" smtClean="0"/>
              <a:t>, responsabilidad individual, habilidades sociales, autoevaluación.</a:t>
            </a:r>
          </a:p>
          <a:p>
            <a:pPr algn="just"/>
            <a:r>
              <a:rPr lang="es-PE" dirty="0" smtClean="0"/>
              <a:t>Beneficios del aprendizaje colaborativo</a:t>
            </a:r>
          </a:p>
          <a:p>
            <a:pPr lvl="1" algn="just"/>
            <a:r>
              <a:rPr lang="es-PE" dirty="0" smtClean="0"/>
              <a:t>Sociales, psicológicos,  académicos</a:t>
            </a:r>
          </a:p>
          <a:p>
            <a:pPr algn="just"/>
            <a:r>
              <a:rPr lang="es-PE" dirty="0" smtClean="0"/>
              <a:t>Técnicas</a:t>
            </a:r>
            <a:endParaRPr lang="es-PE" dirty="0"/>
          </a:p>
          <a:p>
            <a:pPr lvl="1" algn="just"/>
            <a:r>
              <a:rPr lang="es-PE" dirty="0" smtClean="0"/>
              <a:t>Técnica de </a:t>
            </a:r>
            <a:r>
              <a:rPr lang="es-PE" dirty="0" err="1" smtClean="0"/>
              <a:t>jigsaw</a:t>
            </a:r>
            <a:endParaRPr lang="es-PE" dirty="0" smtClean="0"/>
          </a:p>
          <a:p>
            <a:pPr lvl="1" algn="just"/>
            <a:r>
              <a:rPr lang="es-PE" dirty="0" smtClean="0"/>
              <a:t>Programación en pares</a:t>
            </a:r>
          </a:p>
          <a:p>
            <a:pPr algn="just"/>
            <a:r>
              <a:rPr lang="es-PE" dirty="0" smtClean="0"/>
              <a:t>Tecnologías </a:t>
            </a:r>
            <a:r>
              <a:rPr lang="es-PE" dirty="0" smtClean="0"/>
              <a:t>web</a:t>
            </a:r>
            <a:endParaRPr lang="es-PE" dirty="0"/>
          </a:p>
          <a:p>
            <a:pPr lvl="1" algn="just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8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fedesarrollo.org.co/wp-content/uploads/2011/08/investigacione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39" y="2420888"/>
            <a:ext cx="7388113" cy="36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DEL ARTE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20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26" y="439224"/>
            <a:ext cx="8041440" cy="970517"/>
          </a:xfrm>
        </p:spPr>
        <p:txBody>
          <a:bodyPr/>
          <a:lstStyle/>
          <a:p>
            <a:r>
              <a:rPr lang="es-PE" sz="3200" dirty="0" smtClean="0"/>
              <a:t>Técnicas para el aprendizaje colaborativo</a:t>
            </a:r>
            <a:endParaRPr lang="es-P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17" y="1415421"/>
            <a:ext cx="6571059" cy="477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42259"/>
            <a:ext cx="8041440" cy="970517"/>
          </a:xfrm>
        </p:spPr>
        <p:txBody>
          <a:bodyPr/>
          <a:lstStyle/>
          <a:p>
            <a:r>
              <a:rPr lang="es-PE" sz="3600" dirty="0" smtClean="0"/>
              <a:t>Herramientas para el aprendizaje colaborativo</a:t>
            </a:r>
            <a:endParaRPr lang="es-PE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771997"/>
            <a:ext cx="6753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1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514267"/>
            <a:ext cx="8041440" cy="970517"/>
          </a:xfrm>
        </p:spPr>
        <p:txBody>
          <a:bodyPr/>
          <a:lstStyle/>
          <a:p>
            <a:r>
              <a:rPr lang="es-PE" sz="3600" dirty="0" smtClean="0"/>
              <a:t>Herramientas para el aprendizaje colaborativo</a:t>
            </a:r>
            <a:endParaRPr lang="es-PE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55" y="1938908"/>
            <a:ext cx="7134637" cy="33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dirty="0" err="1" smtClean="0"/>
              <a:t>Frameworks</a:t>
            </a:r>
            <a:r>
              <a:rPr lang="es-PE" sz="4400" dirty="0" smtClean="0"/>
              <a:t> para aplicaciones web de tiempo real</a:t>
            </a:r>
            <a:endParaRPr lang="es-PE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923628"/>
            <a:ext cx="66675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1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72008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848872" cy="4968552"/>
          </a:xfrm>
        </p:spPr>
        <p:txBody>
          <a:bodyPr>
            <a:noAutofit/>
          </a:bodyPr>
          <a:lstStyle/>
          <a:p>
            <a:pPr algn="just"/>
            <a:r>
              <a:rPr lang="es-PE" sz="1500" dirty="0"/>
              <a:t>McCracken, M., </a:t>
            </a:r>
            <a:r>
              <a:rPr lang="es-PE" sz="1500" dirty="0" err="1"/>
              <a:t>Almstrum</a:t>
            </a:r>
            <a:r>
              <a:rPr lang="es-PE" sz="1500" dirty="0"/>
              <a:t>, V., </a:t>
            </a:r>
            <a:r>
              <a:rPr lang="es-PE" sz="1500" dirty="0" err="1"/>
              <a:t>Diaz</a:t>
            </a:r>
            <a:r>
              <a:rPr lang="es-PE" sz="1500" dirty="0"/>
              <a:t>, D., </a:t>
            </a:r>
            <a:r>
              <a:rPr lang="es-PE" sz="1500" dirty="0" err="1"/>
              <a:t>Guzdial</a:t>
            </a:r>
            <a:r>
              <a:rPr lang="es-PE" sz="1500" dirty="0"/>
              <a:t>, M., Hagan, D., </a:t>
            </a:r>
            <a:r>
              <a:rPr lang="es-PE" sz="1500" dirty="0" err="1"/>
              <a:t>Kolikant</a:t>
            </a:r>
            <a:r>
              <a:rPr lang="es-PE" sz="1500" dirty="0" smtClean="0"/>
              <a:t>, Y</a:t>
            </a:r>
            <a:r>
              <a:rPr lang="es-PE" sz="1500" dirty="0"/>
              <a:t>. B.-D., . . . </a:t>
            </a:r>
            <a:r>
              <a:rPr lang="es-PE" sz="1500" dirty="0" err="1"/>
              <a:t>Wilusz</a:t>
            </a:r>
            <a:r>
              <a:rPr lang="es-PE" sz="1500" dirty="0"/>
              <a:t>, T. (2001). A </a:t>
            </a:r>
            <a:r>
              <a:rPr lang="es-PE" sz="1500" dirty="0" err="1"/>
              <a:t>multi-national</a:t>
            </a:r>
            <a:r>
              <a:rPr lang="es-PE" sz="1500" dirty="0"/>
              <a:t>, </a:t>
            </a:r>
            <a:r>
              <a:rPr lang="es-PE" sz="1500" dirty="0" err="1" smtClean="0"/>
              <a:t>multi-institutional</a:t>
            </a:r>
            <a:r>
              <a:rPr lang="es-PE" sz="1500" dirty="0" smtClean="0"/>
              <a:t> </a:t>
            </a:r>
            <a:r>
              <a:rPr lang="en-US" sz="1500" dirty="0" smtClean="0"/>
              <a:t>study </a:t>
            </a:r>
            <a:r>
              <a:rPr lang="en-US" sz="1500" dirty="0"/>
              <a:t>of assessment of programming skills of </a:t>
            </a:r>
            <a:r>
              <a:rPr lang="en-US" sz="1500" dirty="0" err="1"/>
              <a:t>rst</a:t>
            </a:r>
            <a:r>
              <a:rPr lang="en-US" sz="1500" dirty="0"/>
              <a:t>-year CS students</a:t>
            </a:r>
            <a:r>
              <a:rPr lang="en-US" sz="1500" dirty="0" smtClean="0"/>
              <a:t>. In </a:t>
            </a:r>
            <a:r>
              <a:rPr lang="en-US" sz="1500" dirty="0"/>
              <a:t>Working group reports from </a:t>
            </a:r>
            <a:r>
              <a:rPr lang="en-US" sz="1500" dirty="0" err="1"/>
              <a:t>ITiCSE</a:t>
            </a:r>
            <a:r>
              <a:rPr lang="en-US" sz="1500" dirty="0"/>
              <a:t> on innovation and </a:t>
            </a:r>
            <a:r>
              <a:rPr lang="en-US" sz="1500" dirty="0" smtClean="0"/>
              <a:t>technology in </a:t>
            </a:r>
            <a:r>
              <a:rPr lang="en-US" sz="1500" dirty="0"/>
              <a:t>computer science education (p. 125{180). New York, NY, USA</a:t>
            </a:r>
            <a:r>
              <a:rPr lang="en-US" sz="1500" dirty="0" smtClean="0"/>
              <a:t>: </a:t>
            </a:r>
            <a:r>
              <a:rPr lang="es-PE" sz="1500" dirty="0" smtClean="0"/>
              <a:t>ACM.</a:t>
            </a:r>
          </a:p>
          <a:p>
            <a:pPr algn="just"/>
            <a:r>
              <a:rPr lang="pl-PL" sz="1500" dirty="0"/>
              <a:t>Nikula, U., Sajaniemi, J., Tedre, M., &amp; Wray, S. (2007). </a:t>
            </a:r>
            <a:r>
              <a:rPr lang="pl-PL" sz="1500" dirty="0" smtClean="0"/>
              <a:t>Python</a:t>
            </a:r>
            <a:r>
              <a:rPr lang="es-PE" sz="1500" dirty="0" smtClean="0"/>
              <a:t> </a:t>
            </a:r>
            <a:r>
              <a:rPr lang="en-US" sz="1500" dirty="0" smtClean="0"/>
              <a:t>and </a:t>
            </a:r>
            <a:r>
              <a:rPr lang="en-US" sz="1500" dirty="0"/>
              <a:t>roles of variables in introductory programming: </a:t>
            </a:r>
            <a:r>
              <a:rPr lang="en-US" sz="1500" dirty="0" smtClean="0"/>
              <a:t>Experiences from </a:t>
            </a:r>
            <a:r>
              <a:rPr lang="en-US" sz="1500" dirty="0"/>
              <a:t>three educational institutions. JITE, 6 , </a:t>
            </a:r>
            <a:r>
              <a:rPr lang="en-US" sz="1500" dirty="0" smtClean="0"/>
              <a:t>199 - 214.</a:t>
            </a:r>
          </a:p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</a:t>
            </a:r>
            <a:r>
              <a:rPr lang="nn-NO" sz="1500" dirty="0" smtClean="0"/>
              <a:t>67 - 72</a:t>
            </a:r>
            <a:r>
              <a:rPr lang="nn-NO" sz="1500" dirty="0"/>
              <a:t>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 err="1"/>
              <a:t>Blocher</a:t>
            </a:r>
            <a:r>
              <a:rPr lang="en-US" sz="1500" dirty="0"/>
              <a:t>, J. M. (2005). Increasing learner interaction: Using jigsaw online</a:t>
            </a:r>
            <a:r>
              <a:rPr lang="en-US" sz="1500" dirty="0" smtClean="0"/>
              <a:t>. </a:t>
            </a:r>
            <a:r>
              <a:rPr lang="es-PE" sz="1500" dirty="0" err="1" smtClean="0"/>
              <a:t>Educational</a:t>
            </a:r>
            <a:r>
              <a:rPr lang="es-PE" sz="1500" dirty="0" smtClean="0"/>
              <a:t> </a:t>
            </a:r>
            <a:r>
              <a:rPr lang="es-PE" sz="1500" dirty="0"/>
              <a:t>Media International, 42 (3), </a:t>
            </a:r>
            <a:r>
              <a:rPr lang="es-PE" sz="1500" dirty="0" smtClean="0"/>
              <a:t>269 - 278.</a:t>
            </a:r>
          </a:p>
          <a:p>
            <a:pPr algn="just"/>
            <a:r>
              <a:rPr lang="en-US" sz="1500" dirty="0" err="1"/>
              <a:t>Maftei</a:t>
            </a:r>
            <a:r>
              <a:rPr lang="en-US" sz="1500" dirty="0"/>
              <a:t>, G., &amp; </a:t>
            </a:r>
            <a:r>
              <a:rPr lang="en-US" sz="1500" dirty="0" err="1"/>
              <a:t>Maftei</a:t>
            </a:r>
            <a:r>
              <a:rPr lang="en-US" sz="1500" dirty="0"/>
              <a:t>, M. (2011). The strengthen knowledge </a:t>
            </a:r>
            <a:r>
              <a:rPr lang="en-US" sz="1500" dirty="0" smtClean="0"/>
              <a:t>of atomic </a:t>
            </a:r>
            <a:r>
              <a:rPr lang="en-US" sz="1500" dirty="0"/>
              <a:t>physics using the </a:t>
            </a:r>
            <a:r>
              <a:rPr lang="en-US" sz="1500" dirty="0" smtClean="0"/>
              <a:t>“mosaic</a:t>
            </a:r>
            <a:r>
              <a:rPr lang="en-US" sz="1500" dirty="0"/>
              <a:t>" method (the jigsaw method</a:t>
            </a:r>
            <a:r>
              <a:rPr lang="en-US" sz="1500" dirty="0" smtClean="0"/>
              <a:t>). </a:t>
            </a:r>
            <a:r>
              <a:rPr lang="en-US" sz="1500" dirty="0" err="1" smtClean="0"/>
              <a:t>Procedia</a:t>
            </a:r>
            <a:r>
              <a:rPr lang="en-US" sz="1500" dirty="0" smtClean="0"/>
              <a:t> </a:t>
            </a:r>
            <a:r>
              <a:rPr lang="en-US" sz="1500" dirty="0"/>
              <a:t>- Social and Behavioral Sciences, 15 , </a:t>
            </a:r>
            <a:r>
              <a:rPr lang="en-US" sz="1500" dirty="0" smtClean="0"/>
              <a:t>1605 - 1610.</a:t>
            </a:r>
          </a:p>
          <a:p>
            <a:pPr algn="just"/>
            <a:r>
              <a:rPr lang="en-US" sz="1500" dirty="0" err="1"/>
              <a:t>Azizinezhad</a:t>
            </a:r>
            <a:r>
              <a:rPr lang="en-US" sz="1500" dirty="0"/>
              <a:t>, M., </a:t>
            </a:r>
            <a:r>
              <a:rPr lang="en-US" sz="1500" dirty="0" err="1"/>
              <a:t>Hashemi</a:t>
            </a:r>
            <a:r>
              <a:rPr lang="en-US" sz="1500" dirty="0"/>
              <a:t>, M., &amp; </a:t>
            </a:r>
            <a:r>
              <a:rPr lang="en-US" sz="1500" dirty="0" err="1"/>
              <a:t>Darvishi</a:t>
            </a:r>
            <a:r>
              <a:rPr lang="en-US" sz="1500" dirty="0"/>
              <a:t>, S. (2013, October). Application </a:t>
            </a:r>
            <a:r>
              <a:rPr lang="en-US" sz="1500" dirty="0" smtClean="0"/>
              <a:t>of cooperative </a:t>
            </a:r>
            <a:r>
              <a:rPr lang="en-US" sz="1500" dirty="0"/>
              <a:t>learning in EFL classes to enhance the students' </a:t>
            </a:r>
            <a:r>
              <a:rPr lang="en-US" sz="1500" dirty="0" smtClean="0"/>
              <a:t>language learning</a:t>
            </a:r>
            <a:r>
              <a:rPr lang="en-US" sz="1500" dirty="0"/>
              <a:t>. </a:t>
            </a:r>
            <a:r>
              <a:rPr lang="en-US" sz="1500" dirty="0" err="1"/>
              <a:t>Procedia</a:t>
            </a:r>
            <a:r>
              <a:rPr lang="en-US" sz="1500" dirty="0"/>
              <a:t> - Social and Behavioral Sciences, 93 , </a:t>
            </a:r>
            <a:r>
              <a:rPr lang="en-US" sz="1500" dirty="0" smtClean="0"/>
              <a:t>138 - 141.</a:t>
            </a:r>
          </a:p>
          <a:p>
            <a:pPr algn="just"/>
            <a:r>
              <a:rPr lang="es-PE" sz="1500" dirty="0"/>
              <a:t>Pinzas, C., &amp; </a:t>
            </a:r>
            <a:r>
              <a:rPr lang="es-PE" sz="1500" dirty="0" err="1"/>
              <a:t>Yatsen</a:t>
            </a:r>
            <a:r>
              <a:rPr lang="es-PE" sz="1500" dirty="0"/>
              <a:t>, G. (2013, </a:t>
            </a:r>
            <a:r>
              <a:rPr lang="es-PE" sz="1500" dirty="0" err="1"/>
              <a:t>November</a:t>
            </a:r>
            <a:r>
              <a:rPr lang="es-PE" sz="1500" dirty="0"/>
              <a:t>). Desarrollo de un sistema </a:t>
            </a:r>
            <a:r>
              <a:rPr lang="es-PE" sz="1500" dirty="0" smtClean="0"/>
              <a:t>web para </a:t>
            </a:r>
            <a:r>
              <a:rPr lang="es-PE" sz="1500" dirty="0"/>
              <a:t>la </a:t>
            </a:r>
            <a:r>
              <a:rPr lang="es-PE" sz="1500" dirty="0" smtClean="0"/>
              <a:t>enseñanza </a:t>
            </a:r>
            <a:r>
              <a:rPr lang="es-PE" sz="1500" dirty="0"/>
              <a:t>de casos de uso empleando la </a:t>
            </a:r>
            <a:r>
              <a:rPr lang="es-PE" sz="1500" dirty="0" err="1"/>
              <a:t>tecnica</a:t>
            </a:r>
            <a:r>
              <a:rPr lang="es-PE" sz="1500" dirty="0"/>
              <a:t> de </a:t>
            </a:r>
            <a:r>
              <a:rPr lang="es-PE" sz="1500" dirty="0" smtClean="0"/>
              <a:t>aprendizaje cooperativo </a:t>
            </a:r>
            <a:r>
              <a:rPr lang="es-PE" sz="1500" dirty="0"/>
              <a:t>de </a:t>
            </a:r>
            <a:r>
              <a:rPr lang="es-PE" sz="1500" dirty="0" smtClean="0"/>
              <a:t>rompecabezas.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31444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82650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rmAutofit/>
          </a:bodyPr>
          <a:lstStyle/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es-PE" sz="1500" dirty="0" smtClean="0"/>
              <a:t>(</a:t>
            </a:r>
            <a:r>
              <a:rPr lang="es-PE" sz="1500" dirty="0"/>
              <a:t>p. </a:t>
            </a:r>
            <a:r>
              <a:rPr lang="es-PE" sz="1500" dirty="0" smtClean="0"/>
              <a:t>67 - 72).</a:t>
            </a:r>
          </a:p>
          <a:p>
            <a:pPr algn="just"/>
            <a:r>
              <a:rPr lang="en-US" sz="1500" dirty="0"/>
              <a:t>Martinez, A., &amp; Camacho, A. (2011). A cooperative learning-based </a:t>
            </a:r>
            <a:r>
              <a:rPr lang="en-US" sz="1500" dirty="0" smtClean="0"/>
              <a:t>strategy for </a:t>
            </a:r>
            <a:r>
              <a:rPr lang="en-US" sz="1500" dirty="0"/>
              <a:t>teaching relational algebra. In Proceedings of the 16th annual </a:t>
            </a:r>
            <a:r>
              <a:rPr lang="en-US" sz="1500" dirty="0" smtClean="0"/>
              <a:t>joint conference </a:t>
            </a:r>
            <a:r>
              <a:rPr lang="en-US" sz="1500" dirty="0"/>
              <a:t>on innovation and technology in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263{267).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/>
              <a:t>Cliburn, D. C. (2014, May). Team-based learning in a data structures course</a:t>
            </a:r>
            <a:r>
              <a:rPr lang="en-US" sz="1500" dirty="0" smtClean="0"/>
              <a:t>. </a:t>
            </a:r>
            <a:r>
              <a:rPr lang="it-IT" sz="1500" dirty="0" smtClean="0"/>
              <a:t>J</a:t>
            </a:r>
            <a:r>
              <a:rPr lang="it-IT" sz="1500" dirty="0"/>
              <a:t>. Comput. Sci. Coll., 29 (5), </a:t>
            </a:r>
            <a:r>
              <a:rPr lang="it-IT" sz="1500" dirty="0" smtClean="0"/>
              <a:t>194 - 201</a:t>
            </a:r>
            <a:r>
              <a:rPr lang="it-IT" sz="1500" dirty="0"/>
              <a:t>.</a:t>
            </a:r>
            <a:endParaRPr lang="en-US" sz="1500" dirty="0" smtClean="0"/>
          </a:p>
          <a:p>
            <a:pPr algn="just"/>
            <a:r>
              <a:rPr lang="en-US" sz="1500" dirty="0" err="1" smtClean="0"/>
              <a:t>Buhr</a:t>
            </a:r>
            <a:r>
              <a:rPr lang="en-US" sz="1500" dirty="0"/>
              <a:t>, G. T., Hein, M. T., White, H. K., &amp; </a:t>
            </a:r>
            <a:r>
              <a:rPr lang="en-US" sz="1500" dirty="0" err="1"/>
              <a:t>Pinheiro</a:t>
            </a:r>
            <a:r>
              <a:rPr lang="en-US" sz="1500" dirty="0"/>
              <a:t>, S. O. (2014). Using </a:t>
            </a:r>
            <a:r>
              <a:rPr lang="en-US" sz="1500" dirty="0" smtClean="0"/>
              <a:t>the jigsaw </a:t>
            </a:r>
            <a:r>
              <a:rPr lang="en-US" sz="1500" dirty="0"/>
              <a:t>cooperative learning method to teach medical students </a:t>
            </a:r>
            <a:r>
              <a:rPr lang="en-US" sz="1500" dirty="0" smtClean="0"/>
              <a:t>about long-term </a:t>
            </a:r>
            <a:r>
              <a:rPr lang="en-US" sz="1500" dirty="0"/>
              <a:t>and </a:t>
            </a:r>
            <a:r>
              <a:rPr lang="en-US" sz="1500" dirty="0" err="1"/>
              <a:t>postacute</a:t>
            </a:r>
            <a:r>
              <a:rPr lang="en-US" sz="1500" dirty="0"/>
              <a:t> care. Journal of the American Medical </a:t>
            </a:r>
            <a:r>
              <a:rPr lang="en-US" sz="1500" dirty="0" smtClean="0"/>
              <a:t>Directors </a:t>
            </a:r>
            <a:r>
              <a:rPr lang="en-US" sz="1500" dirty="0"/>
              <a:t>Association, 15 (6), 429 - 434. </a:t>
            </a:r>
            <a:endParaRPr lang="en-US" sz="1500" dirty="0" smtClean="0"/>
          </a:p>
          <a:p>
            <a:pPr algn="just"/>
            <a:r>
              <a:rPr lang="de-DE" sz="1500" dirty="0"/>
              <a:t>Miller, R. C., Zhang, H., Gilbert, E., &amp; Gerber, E. (2014). Pair research</a:t>
            </a:r>
            <a:r>
              <a:rPr lang="de-DE" sz="1500" dirty="0" smtClean="0"/>
              <a:t>: </a:t>
            </a:r>
            <a:r>
              <a:rPr lang="en-US" sz="1500" dirty="0" smtClean="0"/>
              <a:t>Matching </a:t>
            </a:r>
            <a:r>
              <a:rPr lang="en-US" sz="1500" dirty="0"/>
              <a:t>people for collaboration, learning, and productivity. In </a:t>
            </a:r>
            <a:r>
              <a:rPr lang="en-US" sz="1500" dirty="0" smtClean="0"/>
              <a:t>Proceedings </a:t>
            </a:r>
            <a:r>
              <a:rPr lang="en-US" sz="1500" dirty="0"/>
              <a:t>of the 17th ACM conference on computer supported </a:t>
            </a:r>
            <a:r>
              <a:rPr lang="en-US" sz="1500" dirty="0" smtClean="0"/>
              <a:t>cooperative </a:t>
            </a:r>
            <a:r>
              <a:rPr lang="en-US" sz="1500" dirty="0"/>
              <a:t>work; social computing (p. </a:t>
            </a:r>
            <a:r>
              <a:rPr lang="en-US" sz="1500" dirty="0" smtClean="0"/>
              <a:t>1043-1048</a:t>
            </a:r>
            <a:r>
              <a:rPr lang="en-US" sz="1500" dirty="0"/>
              <a:t>). New York, NY, </a:t>
            </a:r>
            <a:r>
              <a:rPr lang="en-US" sz="1500" dirty="0" smtClean="0"/>
              <a:t>USA: ACM</a:t>
            </a:r>
            <a:r>
              <a:rPr lang="en-US" sz="1500" dirty="0"/>
              <a:t>. </a:t>
            </a:r>
            <a:endParaRPr lang="en-US" sz="1500" dirty="0" smtClean="0"/>
          </a:p>
          <a:p>
            <a:pPr algn="just"/>
            <a:r>
              <a:rPr lang="en-US" sz="1500" dirty="0" err="1"/>
              <a:t>Lipman</a:t>
            </a:r>
            <a:r>
              <a:rPr lang="en-US" sz="1500" dirty="0"/>
              <a:t>, D. (2014, June). </a:t>
            </a:r>
            <a:r>
              <a:rPr lang="en-US" sz="1500" dirty="0" err="1"/>
              <a:t>LearnCS</a:t>
            </a:r>
            <a:r>
              <a:rPr lang="en-US" sz="1500" dirty="0"/>
              <a:t>!: a new, browser-based c </a:t>
            </a:r>
            <a:r>
              <a:rPr lang="en-US" sz="1500" dirty="0" smtClean="0"/>
              <a:t>programming </a:t>
            </a:r>
            <a:r>
              <a:rPr lang="es-PE" sz="1500" dirty="0" err="1" smtClean="0"/>
              <a:t>environment</a:t>
            </a:r>
            <a:r>
              <a:rPr lang="es-PE" sz="1500" dirty="0" smtClean="0"/>
              <a:t> </a:t>
            </a:r>
            <a:r>
              <a:rPr lang="es-PE" sz="1500" dirty="0" err="1"/>
              <a:t>for</a:t>
            </a:r>
            <a:r>
              <a:rPr lang="es-PE" sz="1500" dirty="0"/>
              <a:t> CS1. J. </a:t>
            </a:r>
            <a:r>
              <a:rPr lang="es-PE" sz="1500" dirty="0" err="1"/>
              <a:t>Comput</a:t>
            </a:r>
            <a:r>
              <a:rPr lang="es-PE" sz="1500" dirty="0"/>
              <a:t>. </a:t>
            </a:r>
            <a:r>
              <a:rPr lang="es-PE" sz="1500" dirty="0" err="1"/>
              <a:t>Sci</a:t>
            </a:r>
            <a:r>
              <a:rPr lang="es-PE" sz="1500" dirty="0"/>
              <a:t>. </a:t>
            </a:r>
            <a:r>
              <a:rPr lang="es-PE" sz="1500" dirty="0" err="1"/>
              <a:t>Coll</a:t>
            </a:r>
            <a:r>
              <a:rPr lang="es-PE" sz="1500" dirty="0"/>
              <a:t>., 29 (6), </a:t>
            </a:r>
            <a:r>
              <a:rPr lang="es-PE" sz="1500" dirty="0" smtClean="0"/>
              <a:t>144 -150</a:t>
            </a:r>
            <a:r>
              <a:rPr lang="es-PE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48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onografias.com/trabajos13/bolsa/Image1552.gif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1027"/>
            <a:ext cx="5316066" cy="46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INTRODUCCIÓN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81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rena.edu.ve/cuartaEtapa/metodologia/Imagenes/T2img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547460" cy="50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551280" y="260648"/>
            <a:ext cx="8197184" cy="648072"/>
          </a:xfrm>
        </p:spPr>
        <p:txBody>
          <a:bodyPr/>
          <a:lstStyle/>
          <a:p>
            <a:r>
              <a:rPr lang="es-PE" sz="4000" dirty="0" smtClean="0"/>
              <a:t>ANTECEDENTES</a:t>
            </a:r>
            <a:endParaRPr lang="es-PE" sz="4000" dirty="0"/>
          </a:p>
        </p:txBody>
      </p: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443364"/>
              </p:ext>
            </p:extLst>
          </p:nvPr>
        </p:nvGraphicFramePr>
        <p:xfrm>
          <a:off x="395536" y="1137438"/>
          <a:ext cx="8427780" cy="517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759"/>
                <a:gridCol w="2426021"/>
              </a:tblGrid>
              <a:tr h="437853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Antecedente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Referencia</a:t>
                      </a:r>
                      <a:endParaRPr lang="es-PE" sz="1400" dirty="0"/>
                    </a:p>
                  </a:txBody>
                  <a:tcPr anchor="ctr"/>
                </a:tc>
              </a:tr>
              <a:tr h="874835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Existen muchos estudios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institucionales que indican que hay serias deficiencias en el aprendizaje de alumnos que han pasado uno o más cursos de programación.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(McCracken y cols., 2001;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Lister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2004;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Tenenberg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2005)</a:t>
                      </a:r>
                      <a:endParaRPr lang="es-PE" sz="1400" dirty="0" smtClean="0"/>
                    </a:p>
                  </a:txBody>
                  <a:tcPr anchor="ctr"/>
                </a:tc>
              </a:tr>
              <a:tr h="89815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altos ratios de fracasos en los cursos de introducción a la teoría de las ciencias de la computación son un problema común en las universidades de Alemania, Europa, y Norte América.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Knobelsdorf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59976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La técnica de </a:t>
                      </a:r>
                      <a:r>
                        <a:rPr lang="es-PE" sz="1400" dirty="0" err="1" smtClean="0"/>
                        <a:t>Jigsaw</a:t>
                      </a:r>
                      <a:r>
                        <a:rPr lang="es-PE" sz="1400" dirty="0" smtClean="0"/>
                        <a:t> ha sido usada en los procesos educacionales en países de todos los continentes</a:t>
                      </a:r>
                      <a:r>
                        <a:rPr lang="es-PE" sz="1400" baseline="0" dirty="0" smtClean="0"/>
                        <a:t> y puede mejorar el rendimiento de los alumnos a través del aprendizaje colaborativo.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presentó el diseño, implementación</a:t>
                      </a:r>
                      <a:r>
                        <a:rPr lang="es-PE" sz="1400" baseline="0" dirty="0" smtClean="0"/>
                        <a:t> y evaluación de una estrategia de enseñanza basada en aprendizaje colaborativo para introducir el tema de álgebra relacional en un curso de base de datos.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(Martínez &amp; Camacho,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aprendizaje colaborativo es un enfoque educacional de enseñanza y aprendizaje que involucra grupos de estudiantes trabajando juntos para resolver un problema, completar una tarea, o crear un producto.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2012)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802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desarrolló</a:t>
                      </a:r>
                      <a:r>
                        <a:rPr lang="es-PE" sz="1400" baseline="0" dirty="0" smtClean="0"/>
                        <a:t> el curso de Estructura de datos a través del aprendizaje basado en equipos y el aprendizaje tradicional con el fin de comparar resultados en las evaluaciones de los estudiantes.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Ciburn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btinvestigacion.files.wordpress.com/2011/02/problema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7"/>
            <a:ext cx="3903340" cy="36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“Hoy </a:t>
            </a:r>
            <a:r>
              <a:rPr lang="es-PE" dirty="0"/>
              <a:t>en </a:t>
            </a:r>
            <a:r>
              <a:rPr lang="es-PE" dirty="0" smtClean="0"/>
              <a:t>día</a:t>
            </a:r>
            <a:r>
              <a:rPr lang="es-PE" dirty="0"/>
              <a:t>, muchos estudiantes tienen </a:t>
            </a:r>
            <a:r>
              <a:rPr lang="es-PE" b="1" dirty="0" smtClean="0"/>
              <a:t>dificultades </a:t>
            </a:r>
            <a:r>
              <a:rPr lang="es-PE" b="1" dirty="0"/>
              <a:t>para llevar con </a:t>
            </a:r>
            <a:r>
              <a:rPr lang="es-PE" b="1" dirty="0" smtClean="0"/>
              <a:t>éxito los </a:t>
            </a:r>
            <a:r>
              <a:rPr lang="es-PE" b="1" dirty="0"/>
              <a:t>cursos de algoritmos y </a:t>
            </a:r>
            <a:r>
              <a:rPr lang="es-PE" b="1" dirty="0" smtClean="0"/>
              <a:t>programación</a:t>
            </a:r>
            <a:r>
              <a:rPr lang="es-PE" dirty="0" smtClean="0"/>
              <a:t>, </a:t>
            </a:r>
            <a:r>
              <a:rPr lang="es-PE" dirty="0"/>
              <a:t>problema que se evidencia en </a:t>
            </a:r>
            <a:r>
              <a:rPr lang="es-PE" dirty="0" smtClean="0"/>
              <a:t>el porcentaje </a:t>
            </a:r>
            <a:r>
              <a:rPr lang="es-PE" dirty="0"/>
              <a:t>de alumnos que desaprueban los </a:t>
            </a:r>
            <a:r>
              <a:rPr lang="es-PE" dirty="0" smtClean="0"/>
              <a:t>exámenes, </a:t>
            </a:r>
            <a:r>
              <a:rPr lang="es-PE" dirty="0"/>
              <a:t>que desaprueban </a:t>
            </a:r>
            <a:r>
              <a:rPr lang="es-PE" dirty="0" smtClean="0"/>
              <a:t>el curso </a:t>
            </a:r>
            <a:r>
              <a:rPr lang="es-PE" dirty="0"/>
              <a:t>o que simplemente se retiran a mitad de </a:t>
            </a:r>
            <a:r>
              <a:rPr lang="es-PE" dirty="0" smtClean="0"/>
              <a:t>ciclo”.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4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680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 smtClean="0"/>
              <a:t>La </a:t>
            </a:r>
            <a:r>
              <a:rPr lang="es-PE" dirty="0"/>
              <a:t>alta tasa de fracaso de los estudiantes de </a:t>
            </a:r>
            <a:r>
              <a:rPr lang="es-PE" dirty="0" smtClean="0"/>
              <a:t>programación </a:t>
            </a:r>
            <a:r>
              <a:rPr lang="es-PE" dirty="0"/>
              <a:t>ha sido </a:t>
            </a:r>
            <a:r>
              <a:rPr lang="es-PE" dirty="0" smtClean="0"/>
              <a:t>durante muchos años </a:t>
            </a:r>
            <a:r>
              <a:rPr lang="es-PE" dirty="0"/>
              <a:t>un tema </a:t>
            </a:r>
            <a:r>
              <a:rPr lang="es-PE" dirty="0" smtClean="0"/>
              <a:t>polémico </a:t>
            </a:r>
            <a:r>
              <a:rPr lang="es-PE" dirty="0"/>
              <a:t>para las instituciones de aprendizaje </a:t>
            </a:r>
            <a:r>
              <a:rPr lang="es-PE" dirty="0" smtClean="0"/>
              <a:t>con reportes </a:t>
            </a:r>
            <a:r>
              <a:rPr lang="es-PE" dirty="0"/>
              <a:t>de ratios de fracasos alrededor de 26% a 40 %. </a:t>
            </a:r>
            <a:r>
              <a:rPr lang="es-PE" b="1" dirty="0" smtClean="0"/>
              <a:t>(Han </a:t>
            </a:r>
            <a:r>
              <a:rPr lang="es-PE" b="1" dirty="0" smtClean="0"/>
              <a:t>&amp; </a:t>
            </a:r>
            <a:r>
              <a:rPr lang="es-PE" b="1" dirty="0" err="1" smtClean="0"/>
              <a:t>Beheshti</a:t>
            </a:r>
            <a:r>
              <a:rPr lang="es-PE" b="1" dirty="0"/>
              <a:t>, 2010</a:t>
            </a:r>
            <a:r>
              <a:rPr lang="es-PE" b="1" dirty="0" smtClean="0"/>
              <a:t>).</a:t>
            </a:r>
          </a:p>
          <a:p>
            <a:pPr algn="just"/>
            <a:r>
              <a:rPr lang="es-PE" dirty="0"/>
              <a:t>Los altos porcentajes de fracasos en cursos introductorios de </a:t>
            </a:r>
            <a:r>
              <a:rPr lang="es-PE" dirty="0" smtClean="0"/>
              <a:t>programación son </a:t>
            </a:r>
            <a:r>
              <a:rPr lang="es-PE" dirty="0"/>
              <a:t>un problema </a:t>
            </a:r>
            <a:r>
              <a:rPr lang="es-PE" dirty="0" smtClean="0"/>
              <a:t>común </a:t>
            </a:r>
            <a:r>
              <a:rPr lang="es-PE" dirty="0"/>
              <a:t>en universidades en Alemania, Europa, y </a:t>
            </a:r>
            <a:r>
              <a:rPr lang="es-PE" dirty="0" smtClean="0"/>
              <a:t>Norte </a:t>
            </a:r>
            <a:r>
              <a:rPr lang="es-PE" dirty="0" smtClean="0"/>
              <a:t>América</a:t>
            </a:r>
            <a:r>
              <a:rPr lang="es-PE" dirty="0"/>
              <a:t> </a:t>
            </a:r>
            <a:r>
              <a:rPr lang="es-PE" b="1" dirty="0" smtClean="0"/>
              <a:t>(</a:t>
            </a:r>
            <a:r>
              <a:rPr lang="es-PE" b="1" dirty="0" err="1" smtClean="0"/>
              <a:t>Knobelsdorf</a:t>
            </a:r>
            <a:r>
              <a:rPr lang="es-PE" b="1" dirty="0" smtClean="0"/>
              <a:t> </a:t>
            </a:r>
            <a:r>
              <a:rPr lang="es-PE" b="1" dirty="0" smtClean="0"/>
              <a:t>et al</a:t>
            </a:r>
            <a:r>
              <a:rPr lang="es-PE" b="1" dirty="0"/>
              <a:t>., 2014</a:t>
            </a:r>
            <a:r>
              <a:rPr lang="es-PE" b="1" dirty="0" smtClean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/>
              <a:t>Martínez y Camacho (2011)</a:t>
            </a:r>
            <a:r>
              <a:rPr lang="es-PE" dirty="0"/>
              <a:t> presentaron </a:t>
            </a:r>
            <a:r>
              <a:rPr lang="es-PE" dirty="0" smtClean="0"/>
              <a:t>una </a:t>
            </a:r>
            <a:r>
              <a:rPr lang="es-PE" dirty="0"/>
              <a:t>estrategia de enseñanza basada en aprendizaje colaborativo </a:t>
            </a:r>
            <a:r>
              <a:rPr lang="es-PE" dirty="0" smtClean="0"/>
              <a:t>para el </a:t>
            </a:r>
            <a:r>
              <a:rPr lang="es-PE" dirty="0"/>
              <a:t>tema de algebra relacional en un curso de base de datos</a:t>
            </a:r>
            <a:r>
              <a:rPr lang="es-PE" dirty="0" smtClean="0"/>
              <a:t>. Se obtuvo que entre un 78% y 92% de los estudiantes enriquecieron su aprendizaje.</a:t>
            </a:r>
            <a:endParaRPr lang="es-PE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 err="1"/>
              <a:t>Cliburn</a:t>
            </a:r>
            <a:r>
              <a:rPr lang="es-PE" b="1" dirty="0"/>
              <a:t> (2014)</a:t>
            </a:r>
            <a:r>
              <a:rPr lang="es-PE" dirty="0"/>
              <a:t> desarrolló el curso de Estructura de Datos a través del aprendizaje basado en equipos y el aprendizaje tradicional</a:t>
            </a:r>
            <a:r>
              <a:rPr lang="es-PE" dirty="0" smtClean="0"/>
              <a:t>. Se obtuvo una alta satisfacción de los alumnos hacia el aprendizaje colaborativo.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45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secretosdeprosperidad.net/wp-content/uploads/2010/11/importancia-de-establecer-objetivos-en-los-negoc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57445"/>
            <a:ext cx="5832648" cy="24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Desarrollar un sistema web para promover el aprendizaje colaborativo </a:t>
            </a:r>
            <a:r>
              <a:rPr lang="es-PE" dirty="0" smtClean="0"/>
              <a:t>de los </a:t>
            </a:r>
            <a:r>
              <a:rPr lang="es-PE" dirty="0"/>
              <a:t>estudiantes a </a:t>
            </a:r>
            <a:r>
              <a:rPr lang="es-PE" dirty="0" smtClean="0"/>
              <a:t>través </a:t>
            </a:r>
            <a:r>
              <a:rPr lang="es-PE" dirty="0"/>
              <a:t>de la </a:t>
            </a:r>
            <a:r>
              <a:rPr lang="es-PE" dirty="0" smtClean="0"/>
              <a:t>técnica </a:t>
            </a:r>
            <a:r>
              <a:rPr lang="es-PE" dirty="0"/>
              <a:t>de </a:t>
            </a:r>
            <a:r>
              <a:rPr lang="es-PE" dirty="0" err="1"/>
              <a:t>Jigsaw</a:t>
            </a:r>
            <a:r>
              <a:rPr lang="es-PE" dirty="0"/>
              <a:t> y </a:t>
            </a:r>
            <a:r>
              <a:rPr lang="es-PE" dirty="0" smtClean="0"/>
              <a:t>enfocándolo específicamente a </a:t>
            </a:r>
            <a:r>
              <a:rPr lang="es-PE" dirty="0"/>
              <a:t>la </a:t>
            </a:r>
            <a:r>
              <a:rPr lang="es-PE" dirty="0" smtClean="0"/>
              <a:t>enseñanza </a:t>
            </a:r>
            <a:r>
              <a:rPr lang="es-PE" dirty="0"/>
              <a:t>de cursos de algoritmos y </a:t>
            </a:r>
            <a:r>
              <a:rPr lang="es-PE" dirty="0" smtClean="0"/>
              <a:t>programación.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94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fivan.org/wp-content/uploads/2011/06/Diana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78304"/>
            <a:ext cx="5103958" cy="47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ESPECÍFICOS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Investigar sobre diferentes </a:t>
            </a:r>
            <a:r>
              <a:rPr lang="es-PE" dirty="0" smtClean="0"/>
              <a:t>técnicas </a:t>
            </a:r>
            <a:r>
              <a:rPr lang="es-PE" dirty="0"/>
              <a:t>y herramientas </a:t>
            </a:r>
            <a:r>
              <a:rPr lang="es-PE" dirty="0" smtClean="0"/>
              <a:t>informáticas </a:t>
            </a:r>
            <a:r>
              <a:rPr lang="es-PE" dirty="0"/>
              <a:t>para </a:t>
            </a:r>
            <a:r>
              <a:rPr lang="es-PE" dirty="0" smtClean="0"/>
              <a:t>el aprendizaje colaborativo.</a:t>
            </a:r>
          </a:p>
          <a:p>
            <a:r>
              <a:rPr lang="es-PE" dirty="0" smtClean="0"/>
              <a:t>Definir </a:t>
            </a:r>
            <a:r>
              <a:rPr lang="es-PE" dirty="0" smtClean="0"/>
              <a:t>3 métricas de calidad para el desarrollo del sistema.</a:t>
            </a:r>
          </a:p>
          <a:p>
            <a:r>
              <a:rPr lang="es-PE" dirty="0" smtClean="0"/>
              <a:t>Aplicar el sistema web a la enseñanza de algoritmos y programación en la FISI – UNMSM.</a:t>
            </a:r>
            <a:endParaRPr lang="es-PE" dirty="0"/>
          </a:p>
        </p:txBody>
      </p:sp>
      <p:sp>
        <p:nvSpPr>
          <p:cNvPr id="4" name="AutoShape 2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93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liderandotuvida.com/wp-content/uploads/2014/05/alcances2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4430"/>
            <a:ext cx="4490442" cy="35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48472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Se investigará sobre las diferentes técnicas y herramientas informáticas usadas para el aprendizaje colaborativo</a:t>
            </a:r>
            <a:r>
              <a:rPr lang="es-PE" dirty="0" smtClean="0"/>
              <a:t>.</a:t>
            </a:r>
            <a:endParaRPr lang="es-PE" dirty="0" smtClean="0"/>
          </a:p>
          <a:p>
            <a:pPr algn="just"/>
            <a:r>
              <a:rPr lang="es-PE" dirty="0" smtClean="0"/>
              <a:t>Se evaluará el sistema a desarrollar en base a las métricas definidas.</a:t>
            </a:r>
          </a:p>
          <a:p>
            <a:pPr algn="just"/>
            <a:r>
              <a:rPr lang="es-PE" dirty="0" smtClean="0"/>
              <a:t>Se implementará el sistema en la FISI.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0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osicionamiento-eficaz.org/blog/wp-content/uploads/definiciones-rr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19" y="1484784"/>
            <a:ext cx="4261470" cy="48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MARCO TEÓRICO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6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1280</Words>
  <Application>Microsoft Office PowerPoint</Application>
  <PresentationFormat>Presentación en pantalla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Sketchbook</vt:lpstr>
      <vt:lpstr>SISTEMA WEB DE TIEMPO REAL PARA EL APRENDIZAJE COLABORATIVO</vt:lpstr>
      <vt:lpstr>INTRODUCCIÓN</vt:lpstr>
      <vt:lpstr>ANTECEDENTES</vt:lpstr>
      <vt:lpstr>DEFINICIÓN DEL PROBLEMA</vt:lpstr>
      <vt:lpstr>JUSTIFICACIÓN</vt:lpstr>
      <vt:lpstr>OBJETIVO GENERAL</vt:lpstr>
      <vt:lpstr>OBJETIVOS ESPECÍFICOS</vt:lpstr>
      <vt:lpstr>ALCANCES</vt:lpstr>
      <vt:lpstr>MARCO TEÓRICO</vt:lpstr>
      <vt:lpstr>APRENDIZAJE COLABORATIVO</vt:lpstr>
      <vt:lpstr>ESTADO DEL ARTE</vt:lpstr>
      <vt:lpstr>Técnicas para el aprendizaje colaborativo</vt:lpstr>
      <vt:lpstr>Herramientas para el aprendizaje colaborativo</vt:lpstr>
      <vt:lpstr>Herramientas para el aprendizaje colaborativo</vt:lpstr>
      <vt:lpstr>Frameworks para aplicaciones web de tiempo real</vt:lpstr>
      <vt:lpstr>Referencias</vt:lpstr>
      <vt:lpstr>Referencias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DE TIEMPO REAL PARA EL APRENDIZAJE COLABORATIVO</dc:title>
  <dc:creator>LeibnitzPavel</dc:creator>
  <cp:lastModifiedBy>Leibnitz Pavel</cp:lastModifiedBy>
  <cp:revision>47</cp:revision>
  <dcterms:created xsi:type="dcterms:W3CDTF">2014-06-06T19:48:26Z</dcterms:created>
  <dcterms:modified xsi:type="dcterms:W3CDTF">2014-12-08T18:21:13Z</dcterms:modified>
</cp:coreProperties>
</file>