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9" r:id="rId3"/>
    <p:sldId id="257" r:id="rId4"/>
    <p:sldId id="269" r:id="rId5"/>
    <p:sldId id="274" r:id="rId6"/>
    <p:sldId id="270" r:id="rId7"/>
    <p:sldId id="265" r:id="rId8"/>
    <p:sldId id="271" r:id="rId9"/>
    <p:sldId id="272" r:id="rId10"/>
    <p:sldId id="277" r:id="rId11"/>
    <p:sldId id="275" r:id="rId12"/>
    <p:sldId id="278" r:id="rId13"/>
    <p:sldId id="266" r:id="rId14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43" d="100"/>
          <a:sy n="143" d="100"/>
        </p:scale>
        <p:origin x="-72" y="48"/>
      </p:cViewPr>
      <p:guideLst>
        <p:guide orient="horz" pos="163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</c:v>
                </c:pt>
              </c:strCache>
            </c:strRef>
          </c:tx>
          <c:spPr>
            <a:solidFill>
              <a:srgbClr val="FFFFFF"/>
            </a:solidFill>
            <a:effectLst/>
          </c:spPr>
          <c:explosion val="0"/>
          <c:dPt>
            <c:idx val="0"/>
            <c:bubble3D val="0"/>
            <c:spPr>
              <a:solidFill>
                <a:srgbClr val="FFFFFF"/>
              </a:solidFill>
              <a:ln>
                <a:noFill/>
              </a:ln>
              <a:effectLst/>
            </c:spPr>
          </c:dPt>
          <c:dPt>
            <c:idx val="1"/>
            <c:bubble3D val="0"/>
            <c:explosion val="10"/>
            <c:spPr>
              <a:solidFill>
                <a:srgbClr val="FFFFFF"/>
              </a:soli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工作表1!$A$2:$A$3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8.2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800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</c:v>
                </c:pt>
              </c:strCache>
            </c:strRef>
          </c:tx>
          <c:spPr>
            <a:solidFill>
              <a:schemeClr val="bg1"/>
            </a:solidFill>
            <a:effectLst/>
          </c:spPr>
          <c:explosion val="0"/>
          <c:dPt>
            <c:idx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</c:dPt>
          <c:dPt>
            <c:idx val="1"/>
            <c:bubble3D val="0"/>
            <c:explosion val="10"/>
            <c:spPr>
              <a:solidFill>
                <a:schemeClr val="bg1"/>
              </a:soli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工作表1!$A$2:$A$3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8.2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800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800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</c:v>
                </c:pt>
              </c:strCache>
            </c:strRef>
          </c:tx>
          <c:spPr>
            <a:solidFill>
              <a:schemeClr val="bg1"/>
            </a:solidFill>
            <a:effectLst/>
          </c:spPr>
          <c:explosion val="0"/>
          <c:dPt>
            <c:idx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</c:dPt>
          <c:dPt>
            <c:idx val="1"/>
            <c:bubble3D val="0"/>
            <c:explosion val="10"/>
            <c:spPr>
              <a:solidFill>
                <a:schemeClr val="bg1"/>
              </a:soli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工作表1!$A$2:$A$3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8.2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800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800"/>
      </a:pPr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0996" y="919397"/>
            <a:ext cx="6767200" cy="261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0" dirty="0" smtClean="0">
                <a:solidFill>
                  <a:srgbClr val="FFFFFF"/>
                </a:solidFill>
                <a:latin typeface="+mj-ea"/>
                <a:ea typeface="+mj-ea"/>
              </a:rPr>
              <a:t>项目策划</a:t>
            </a:r>
            <a:endParaRPr kumimoji="1" lang="en-US" altLang="zh-CN" sz="8000" dirty="0" smtClean="0">
              <a:solidFill>
                <a:srgbClr val="FFFFFF"/>
              </a:solidFill>
              <a:latin typeface="+mj-ea"/>
              <a:ea typeface="+mj-ea"/>
            </a:endParaRPr>
          </a:p>
          <a:p>
            <a:r>
              <a:rPr kumimoji="1" lang="en-US" altLang="zh-CN" sz="8000" dirty="0" smtClean="0">
                <a:solidFill>
                  <a:srgbClr val="FFFFFF"/>
                </a:solidFill>
                <a:latin typeface="+mj-ea"/>
                <a:ea typeface="+mj-ea"/>
              </a:rPr>
              <a:t>Business Plan</a:t>
            </a:r>
            <a:endParaRPr kumimoji="1" lang="zh-CN" altLang="en-US" sz="80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996" y="293740"/>
            <a:ext cx="1498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FFFFFF"/>
                </a:solidFill>
                <a:latin typeface="+mj-ea"/>
                <a:ea typeface="+mj-ea"/>
              </a:rPr>
              <a:t>COMPANY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+mj-ea"/>
                <a:ea typeface="+mj-ea"/>
              </a:rPr>
              <a:t> </a:t>
            </a:r>
            <a:r>
              <a:rPr kumimoji="1" lang="en-US" altLang="zh-CN" sz="1200" dirty="0" smtClean="0">
                <a:solidFill>
                  <a:srgbClr val="FFFFFF"/>
                </a:solidFill>
                <a:latin typeface="+mj-ea"/>
                <a:ea typeface="+mj-ea"/>
              </a:rPr>
              <a:t>LOGO</a:t>
            </a:r>
            <a:endParaRPr kumimoji="1" lang="zh-CN" altLang="en-US" sz="12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0996" y="3473942"/>
            <a:ext cx="2009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FFFFFF"/>
                </a:solidFill>
                <a:latin typeface="+mj-ea"/>
                <a:ea typeface="+mj-ea"/>
              </a:rPr>
              <a:t>PRESENTED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+mj-ea"/>
                <a:ea typeface="+mj-ea"/>
              </a:rPr>
              <a:t> </a:t>
            </a:r>
            <a:r>
              <a:rPr kumimoji="1" lang="en-US" altLang="zh-CN" sz="1200" dirty="0" smtClean="0">
                <a:solidFill>
                  <a:srgbClr val="FFFFFF"/>
                </a:solidFill>
                <a:latin typeface="+mj-ea"/>
                <a:ea typeface="+mj-ea"/>
              </a:rPr>
              <a:t>BY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+mj-ea"/>
                <a:ea typeface="+mj-ea"/>
              </a:rPr>
              <a:t> </a:t>
            </a:r>
            <a:r>
              <a:rPr kumimoji="1" lang="en-US" altLang="zh-CN" sz="1200" dirty="0" smtClean="0">
                <a:solidFill>
                  <a:srgbClr val="FFFFFF"/>
                </a:solidFill>
                <a:latin typeface="+mj-ea"/>
                <a:ea typeface="+mj-ea"/>
              </a:rPr>
              <a:t>JANE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+mj-ea"/>
                <a:ea typeface="+mj-ea"/>
              </a:rPr>
              <a:t> </a:t>
            </a:r>
            <a:r>
              <a:rPr kumimoji="1" lang="en-US" altLang="zh-CN" sz="1200" dirty="0" smtClean="0">
                <a:solidFill>
                  <a:srgbClr val="FFFFFF"/>
                </a:solidFill>
                <a:latin typeface="+mj-ea"/>
                <a:ea typeface="+mj-ea"/>
              </a:rPr>
              <a:t>DOE</a:t>
            </a:r>
            <a:endParaRPr kumimoji="1" lang="zh-CN" altLang="en-US" sz="12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45114" y="293863"/>
            <a:ext cx="910676" cy="276999"/>
          </a:xfrm>
          <a:prstGeom prst="rect">
            <a:avLst/>
          </a:prstGeom>
          <a:noFill/>
          <a:ln w="3175" cmpd="sng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FFFFFF"/>
                </a:solidFill>
                <a:latin typeface="+mj-ea"/>
                <a:ea typeface="+mj-ea"/>
              </a:rPr>
              <a:t>PART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+mj-ea"/>
                <a:ea typeface="+mj-ea"/>
              </a:rPr>
              <a:t> </a:t>
            </a:r>
            <a:r>
              <a:rPr kumimoji="1" lang="en-US" altLang="zh-CN" sz="1200" dirty="0" smtClean="0">
                <a:solidFill>
                  <a:srgbClr val="FFFFFF"/>
                </a:solidFill>
                <a:latin typeface="+mj-ea"/>
                <a:ea typeface="+mj-ea"/>
              </a:rPr>
              <a:t>ONE</a:t>
            </a:r>
            <a:endParaRPr kumimoji="1" lang="zh-CN" altLang="en-US" sz="12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88504" y="293740"/>
            <a:ext cx="927583" cy="276999"/>
          </a:xfrm>
          <a:prstGeom prst="rect">
            <a:avLst/>
          </a:prstGeom>
          <a:noFill/>
          <a:ln w="3175" cmpd="sng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FFFFFF"/>
                </a:solidFill>
                <a:latin typeface="+mj-ea"/>
                <a:ea typeface="+mj-ea"/>
              </a:rPr>
              <a:t>PART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+mj-ea"/>
                <a:ea typeface="+mj-ea"/>
              </a:rPr>
              <a:t> </a:t>
            </a:r>
            <a:r>
              <a:rPr kumimoji="1" lang="en-US" altLang="zh-CN" sz="1200" dirty="0" smtClean="0">
                <a:solidFill>
                  <a:srgbClr val="FFFFFF"/>
                </a:solidFill>
                <a:latin typeface="+mj-ea"/>
                <a:ea typeface="+mj-ea"/>
              </a:rPr>
              <a:t>TWO</a:t>
            </a:r>
            <a:endParaRPr kumimoji="1" lang="zh-CN" altLang="en-US" sz="12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29065" y="293740"/>
            <a:ext cx="1009636" cy="276999"/>
          </a:xfrm>
          <a:prstGeom prst="rect">
            <a:avLst/>
          </a:prstGeom>
          <a:noFill/>
          <a:ln w="3175" cmpd="sng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FFFFFF"/>
                </a:solidFill>
                <a:latin typeface="+mj-ea"/>
                <a:ea typeface="+mj-ea"/>
              </a:rPr>
              <a:t>PART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+mj-ea"/>
                <a:ea typeface="+mj-ea"/>
              </a:rPr>
              <a:t> </a:t>
            </a:r>
            <a:r>
              <a:rPr kumimoji="1" lang="en-US" altLang="zh-CN" sz="1200" dirty="0" smtClean="0">
                <a:solidFill>
                  <a:srgbClr val="FFFFFF"/>
                </a:solidFill>
                <a:latin typeface="+mj-ea"/>
                <a:ea typeface="+mj-ea"/>
              </a:rPr>
              <a:t>THREE</a:t>
            </a:r>
            <a:endParaRPr kumimoji="1" lang="zh-CN" altLang="en-US" sz="12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58009" y="290250"/>
            <a:ext cx="983112" cy="276999"/>
          </a:xfrm>
          <a:prstGeom prst="rect">
            <a:avLst/>
          </a:prstGeom>
          <a:noFill/>
          <a:ln w="3175" cmpd="sng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FFFFFF"/>
                </a:solidFill>
                <a:latin typeface="+mj-ea"/>
                <a:ea typeface="+mj-ea"/>
              </a:rPr>
              <a:t>PART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+mj-ea"/>
                <a:ea typeface="+mj-ea"/>
              </a:rPr>
              <a:t> </a:t>
            </a:r>
            <a:r>
              <a:rPr kumimoji="1" lang="en-US" altLang="zh-CN" sz="1200" dirty="0" smtClean="0">
                <a:solidFill>
                  <a:srgbClr val="FFFFFF"/>
                </a:solidFill>
                <a:latin typeface="+mj-ea"/>
                <a:ea typeface="+mj-ea"/>
              </a:rPr>
              <a:t>FOUR</a:t>
            </a:r>
            <a:endParaRPr kumimoji="1" lang="zh-CN" altLang="en-US" sz="12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9637" y="4526903"/>
            <a:ext cx="1644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 smtClean="0">
                <a:solidFill>
                  <a:srgbClr val="FFFFFF"/>
                </a:solidFill>
                <a:latin typeface="+mj-ea"/>
                <a:ea typeface="+mj-ea"/>
              </a:rPr>
              <a:t>COMPANY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+mj-ea"/>
                <a:ea typeface="+mj-ea"/>
              </a:rPr>
              <a:t> </a:t>
            </a:r>
            <a:r>
              <a:rPr kumimoji="1" lang="en-US" altLang="zh-CN" sz="1200" dirty="0" smtClean="0">
                <a:solidFill>
                  <a:srgbClr val="FFFFFF"/>
                </a:solidFill>
                <a:latin typeface="+mj-ea"/>
                <a:ea typeface="+mj-ea"/>
              </a:rPr>
              <a:t>|</a:t>
            </a:r>
            <a:r>
              <a:rPr kumimoji="1" lang="zh-CN" altLang="en-US" sz="1200" dirty="0">
                <a:solidFill>
                  <a:srgbClr val="FFFFFF"/>
                </a:solidFill>
                <a:latin typeface="+mj-ea"/>
                <a:ea typeface="+mj-ea"/>
              </a:rPr>
              <a:t> </a:t>
            </a:r>
            <a:r>
              <a:rPr kumimoji="1" lang="en-US" altLang="zh-CN" sz="1200" dirty="0" smtClean="0">
                <a:solidFill>
                  <a:srgbClr val="FFFFFF"/>
                </a:solidFill>
                <a:latin typeface="+mj-ea"/>
                <a:ea typeface="+mj-ea"/>
              </a:rPr>
              <a:t>LOGO</a:t>
            </a:r>
            <a:endParaRPr kumimoji="1" lang="zh-CN" altLang="en-US" sz="12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930094" y="933986"/>
            <a:ext cx="1283812" cy="1283812"/>
          </a:xfrm>
          <a:prstGeom prst="ellipse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kumimoji="1" lang="en-US" altLang="zh-CN" sz="9000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7307" y="3206148"/>
            <a:ext cx="2869386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71309" y="4666345"/>
            <a:ext cx="1401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LOGO | COMPANY</a:t>
            </a:r>
            <a:endParaRPr kumimoji="1" lang="en-US" altLang="zh-CN" sz="1000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80410" y="2807335"/>
            <a:ext cx="2583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uFillTx/>
              </a:rPr>
              <a:t>自我总结</a:t>
            </a:r>
            <a:endParaRPr lang="zh-CN" altLang="en-US" sz="20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 32"/>
          <p:cNvGrpSpPr/>
          <p:nvPr/>
        </p:nvGrpSpPr>
        <p:grpSpPr>
          <a:xfrm>
            <a:off x="937833" y="1244343"/>
            <a:ext cx="2224672" cy="2727991"/>
            <a:chOff x="1032942" y="1278561"/>
            <a:chExt cx="2499236" cy="3064673"/>
          </a:xfrm>
        </p:grpSpPr>
        <p:sp>
          <p:nvSpPr>
            <p:cNvPr id="3" name="Freeform 140"/>
            <p:cNvSpPr/>
            <p:nvPr/>
          </p:nvSpPr>
          <p:spPr bwMode="auto">
            <a:xfrm>
              <a:off x="1032942" y="1278561"/>
              <a:ext cx="1526769" cy="3064673"/>
            </a:xfrm>
            <a:custGeom>
              <a:avLst/>
              <a:gdLst>
                <a:gd name="T0" fmla="*/ 47 w 52"/>
                <a:gd name="T1" fmla="*/ 83 h 90"/>
                <a:gd name="T2" fmla="*/ 50 w 52"/>
                <a:gd name="T3" fmla="*/ 77 h 90"/>
                <a:gd name="T4" fmla="*/ 47 w 52"/>
                <a:gd name="T5" fmla="*/ 77 h 90"/>
                <a:gd name="T6" fmla="*/ 37 w 52"/>
                <a:gd name="T7" fmla="*/ 69 h 90"/>
                <a:gd name="T8" fmla="*/ 42 w 52"/>
                <a:gd name="T9" fmla="*/ 63 h 90"/>
                <a:gd name="T10" fmla="*/ 37 w 52"/>
                <a:gd name="T11" fmla="*/ 56 h 90"/>
                <a:gd name="T12" fmla="*/ 46 w 52"/>
                <a:gd name="T13" fmla="*/ 48 h 90"/>
                <a:gd name="T14" fmla="*/ 49 w 52"/>
                <a:gd name="T15" fmla="*/ 48 h 90"/>
                <a:gd name="T16" fmla="*/ 46 w 52"/>
                <a:gd name="T17" fmla="*/ 42 h 90"/>
                <a:gd name="T18" fmla="*/ 51 w 52"/>
                <a:gd name="T19" fmla="*/ 35 h 90"/>
                <a:gd name="T20" fmla="*/ 27 w 52"/>
                <a:gd name="T21" fmla="*/ 35 h 90"/>
                <a:gd name="T22" fmla="*/ 30 w 52"/>
                <a:gd name="T23" fmla="*/ 20 h 90"/>
                <a:gd name="T24" fmla="*/ 32 w 52"/>
                <a:gd name="T25" fmla="*/ 12 h 90"/>
                <a:gd name="T26" fmla="*/ 24 w 52"/>
                <a:gd name="T27" fmla="*/ 0 h 90"/>
                <a:gd name="T28" fmla="*/ 23 w 52"/>
                <a:gd name="T29" fmla="*/ 0 h 90"/>
                <a:gd name="T30" fmla="*/ 16 w 52"/>
                <a:gd name="T31" fmla="*/ 9 h 90"/>
                <a:gd name="T32" fmla="*/ 15 w 52"/>
                <a:gd name="T33" fmla="*/ 17 h 90"/>
                <a:gd name="T34" fmla="*/ 9 w 52"/>
                <a:gd name="T35" fmla="*/ 35 h 90"/>
                <a:gd name="T36" fmla="*/ 2 w 52"/>
                <a:gd name="T37" fmla="*/ 42 h 90"/>
                <a:gd name="T38" fmla="*/ 2 w 52"/>
                <a:gd name="T39" fmla="*/ 78 h 90"/>
                <a:gd name="T40" fmla="*/ 12 w 52"/>
                <a:gd name="T41" fmla="*/ 90 h 90"/>
                <a:gd name="T42" fmla="*/ 52 w 52"/>
                <a:gd name="T43" fmla="*/ 90 h 90"/>
                <a:gd name="T44" fmla="*/ 47 w 52"/>
                <a:gd name="T45" fmla="*/ 8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90">
                  <a:moveTo>
                    <a:pt x="47" y="83"/>
                  </a:moveTo>
                  <a:cubicBezTo>
                    <a:pt x="47" y="81"/>
                    <a:pt x="48" y="79"/>
                    <a:pt x="50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2" y="77"/>
                    <a:pt x="37" y="74"/>
                    <a:pt x="37" y="69"/>
                  </a:cubicBezTo>
                  <a:cubicBezTo>
                    <a:pt x="37" y="66"/>
                    <a:pt x="39" y="64"/>
                    <a:pt x="42" y="63"/>
                  </a:cubicBezTo>
                  <a:cubicBezTo>
                    <a:pt x="39" y="61"/>
                    <a:pt x="37" y="59"/>
                    <a:pt x="37" y="56"/>
                  </a:cubicBezTo>
                  <a:cubicBezTo>
                    <a:pt x="37" y="51"/>
                    <a:pt x="41" y="48"/>
                    <a:pt x="46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7" y="46"/>
                    <a:pt x="46" y="44"/>
                    <a:pt x="46" y="42"/>
                  </a:cubicBezTo>
                  <a:cubicBezTo>
                    <a:pt x="46" y="39"/>
                    <a:pt x="48" y="36"/>
                    <a:pt x="51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4"/>
                    <a:pt x="29" y="25"/>
                    <a:pt x="30" y="2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7"/>
                    <a:pt x="28" y="0"/>
                    <a:pt x="2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9" y="0"/>
                    <a:pt x="16" y="4"/>
                    <a:pt x="16" y="9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3" y="26"/>
                    <a:pt x="13" y="32"/>
                    <a:pt x="9" y="35"/>
                  </a:cubicBezTo>
                  <a:cubicBezTo>
                    <a:pt x="6" y="37"/>
                    <a:pt x="2" y="39"/>
                    <a:pt x="2" y="42"/>
                  </a:cubicBezTo>
                  <a:cubicBezTo>
                    <a:pt x="0" y="51"/>
                    <a:pt x="1" y="69"/>
                    <a:pt x="2" y="78"/>
                  </a:cubicBezTo>
                  <a:cubicBezTo>
                    <a:pt x="2" y="82"/>
                    <a:pt x="11" y="90"/>
                    <a:pt x="12" y="90"/>
                  </a:cubicBezTo>
                  <a:cubicBezTo>
                    <a:pt x="22" y="90"/>
                    <a:pt x="52" y="90"/>
                    <a:pt x="52" y="90"/>
                  </a:cubicBezTo>
                  <a:cubicBezTo>
                    <a:pt x="49" y="89"/>
                    <a:pt x="47" y="86"/>
                    <a:pt x="47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/>
            </a:p>
          </p:txBody>
        </p:sp>
        <p:sp>
          <p:nvSpPr>
            <p:cNvPr id="14" name="Freeform 142"/>
            <p:cNvSpPr/>
            <p:nvPr/>
          </p:nvSpPr>
          <p:spPr bwMode="auto">
            <a:xfrm>
              <a:off x="2180453" y="2984897"/>
              <a:ext cx="1351725" cy="370458"/>
            </a:xfrm>
            <a:custGeom>
              <a:avLst/>
              <a:gdLst>
                <a:gd name="T0" fmla="*/ 7 w 46"/>
                <a:gd name="T1" fmla="*/ 0 h 11"/>
                <a:gd name="T2" fmla="*/ 2 w 46"/>
                <a:gd name="T3" fmla="*/ 2 h 11"/>
                <a:gd name="T4" fmla="*/ 0 w 46"/>
                <a:gd name="T5" fmla="*/ 6 h 11"/>
                <a:gd name="T6" fmla="*/ 2 w 46"/>
                <a:gd name="T7" fmla="*/ 9 h 11"/>
                <a:gd name="T8" fmla="*/ 7 w 46"/>
                <a:gd name="T9" fmla="*/ 11 h 11"/>
                <a:gd name="T10" fmla="*/ 27 w 46"/>
                <a:gd name="T11" fmla="*/ 11 h 11"/>
                <a:gd name="T12" fmla="*/ 38 w 46"/>
                <a:gd name="T13" fmla="*/ 11 h 11"/>
                <a:gd name="T14" fmla="*/ 44 w 46"/>
                <a:gd name="T15" fmla="*/ 9 h 11"/>
                <a:gd name="T16" fmla="*/ 46 w 46"/>
                <a:gd name="T17" fmla="*/ 6 h 11"/>
                <a:gd name="T18" fmla="*/ 44 w 46"/>
                <a:gd name="T19" fmla="*/ 2 h 11"/>
                <a:gd name="T20" fmla="*/ 38 w 46"/>
                <a:gd name="T21" fmla="*/ 0 h 11"/>
                <a:gd name="T22" fmla="*/ 27 w 46"/>
                <a:gd name="T23" fmla="*/ 0 h 11"/>
                <a:gd name="T24" fmla="*/ 7 w 46"/>
                <a:gd name="T2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11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7"/>
                    <a:pt x="1" y="8"/>
                    <a:pt x="2" y="9"/>
                  </a:cubicBezTo>
                  <a:cubicBezTo>
                    <a:pt x="3" y="10"/>
                    <a:pt x="5" y="11"/>
                    <a:pt x="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40" y="11"/>
                    <a:pt x="42" y="10"/>
                    <a:pt x="44" y="9"/>
                  </a:cubicBezTo>
                  <a:cubicBezTo>
                    <a:pt x="45" y="8"/>
                    <a:pt x="46" y="7"/>
                    <a:pt x="46" y="6"/>
                  </a:cubicBezTo>
                  <a:cubicBezTo>
                    <a:pt x="46" y="4"/>
                    <a:pt x="45" y="3"/>
                    <a:pt x="44" y="2"/>
                  </a:cubicBezTo>
                  <a:cubicBezTo>
                    <a:pt x="42" y="1"/>
                    <a:pt x="40" y="0"/>
                    <a:pt x="38" y="0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/>
            </a:p>
          </p:txBody>
        </p:sp>
        <p:sp>
          <p:nvSpPr>
            <p:cNvPr id="15" name="Freeform 247"/>
            <p:cNvSpPr>
              <a:spLocks noEditPoints="1"/>
            </p:cNvSpPr>
            <p:nvPr/>
          </p:nvSpPr>
          <p:spPr bwMode="auto">
            <a:xfrm>
              <a:off x="2792682" y="3097038"/>
              <a:ext cx="206065" cy="204974"/>
            </a:xfrm>
            <a:custGeom>
              <a:avLst/>
              <a:gdLst>
                <a:gd name="T0" fmla="*/ 80 w 85"/>
                <a:gd name="T1" fmla="*/ 53 h 85"/>
                <a:gd name="T2" fmla="*/ 80 w 85"/>
                <a:gd name="T3" fmla="*/ 80 h 85"/>
                <a:gd name="T4" fmla="*/ 74 w 85"/>
                <a:gd name="T5" fmla="*/ 85 h 85"/>
                <a:gd name="T6" fmla="*/ 10 w 85"/>
                <a:gd name="T7" fmla="*/ 85 h 85"/>
                <a:gd name="T8" fmla="*/ 5 w 85"/>
                <a:gd name="T9" fmla="*/ 80 h 85"/>
                <a:gd name="T10" fmla="*/ 5 w 85"/>
                <a:gd name="T11" fmla="*/ 53 h 85"/>
                <a:gd name="T12" fmla="*/ 17 w 85"/>
                <a:gd name="T13" fmla="*/ 56 h 85"/>
                <a:gd name="T14" fmla="*/ 17 w 85"/>
                <a:gd name="T15" fmla="*/ 61 h 85"/>
                <a:gd name="T16" fmla="*/ 21 w 85"/>
                <a:gd name="T17" fmla="*/ 61 h 85"/>
                <a:gd name="T18" fmla="*/ 21 w 85"/>
                <a:gd name="T19" fmla="*/ 68 h 85"/>
                <a:gd name="T20" fmla="*/ 27 w 85"/>
                <a:gd name="T21" fmla="*/ 68 h 85"/>
                <a:gd name="T22" fmla="*/ 27 w 85"/>
                <a:gd name="T23" fmla="*/ 61 h 85"/>
                <a:gd name="T24" fmla="*/ 30 w 85"/>
                <a:gd name="T25" fmla="*/ 61 h 85"/>
                <a:gd name="T26" fmla="*/ 30 w 85"/>
                <a:gd name="T27" fmla="*/ 57 h 85"/>
                <a:gd name="T28" fmla="*/ 54 w 85"/>
                <a:gd name="T29" fmla="*/ 57 h 85"/>
                <a:gd name="T30" fmla="*/ 54 w 85"/>
                <a:gd name="T31" fmla="*/ 61 h 85"/>
                <a:gd name="T32" fmla="*/ 57 w 85"/>
                <a:gd name="T33" fmla="*/ 61 h 85"/>
                <a:gd name="T34" fmla="*/ 57 w 85"/>
                <a:gd name="T35" fmla="*/ 68 h 85"/>
                <a:gd name="T36" fmla="*/ 63 w 85"/>
                <a:gd name="T37" fmla="*/ 68 h 85"/>
                <a:gd name="T38" fmla="*/ 63 w 85"/>
                <a:gd name="T39" fmla="*/ 61 h 85"/>
                <a:gd name="T40" fmla="*/ 66 w 85"/>
                <a:gd name="T41" fmla="*/ 61 h 85"/>
                <a:gd name="T42" fmla="*/ 66 w 85"/>
                <a:gd name="T43" fmla="*/ 56 h 85"/>
                <a:gd name="T44" fmla="*/ 80 w 85"/>
                <a:gd name="T45" fmla="*/ 53 h 85"/>
                <a:gd name="T46" fmla="*/ 31 w 85"/>
                <a:gd name="T47" fmla="*/ 0 h 85"/>
                <a:gd name="T48" fmla="*/ 54 w 85"/>
                <a:gd name="T49" fmla="*/ 0 h 85"/>
                <a:gd name="T50" fmla="*/ 61 w 85"/>
                <a:gd name="T51" fmla="*/ 7 h 85"/>
                <a:gd name="T52" fmla="*/ 61 w 85"/>
                <a:gd name="T53" fmla="*/ 16 h 85"/>
                <a:gd name="T54" fmla="*/ 53 w 85"/>
                <a:gd name="T55" fmla="*/ 16 h 85"/>
                <a:gd name="T56" fmla="*/ 53 w 85"/>
                <a:gd name="T57" fmla="*/ 8 h 85"/>
                <a:gd name="T58" fmla="*/ 32 w 85"/>
                <a:gd name="T59" fmla="*/ 8 h 85"/>
                <a:gd name="T60" fmla="*/ 32 w 85"/>
                <a:gd name="T61" fmla="*/ 16 h 85"/>
                <a:gd name="T62" fmla="*/ 24 w 85"/>
                <a:gd name="T63" fmla="*/ 16 h 85"/>
                <a:gd name="T64" fmla="*/ 24 w 85"/>
                <a:gd name="T65" fmla="*/ 7 h 85"/>
                <a:gd name="T66" fmla="*/ 31 w 85"/>
                <a:gd name="T67" fmla="*/ 0 h 85"/>
                <a:gd name="T68" fmla="*/ 0 w 85"/>
                <a:gd name="T69" fmla="*/ 20 h 85"/>
                <a:gd name="T70" fmla="*/ 0 w 85"/>
                <a:gd name="T71" fmla="*/ 48 h 85"/>
                <a:gd name="T72" fmla="*/ 85 w 85"/>
                <a:gd name="T73" fmla="*/ 48 h 85"/>
                <a:gd name="T74" fmla="*/ 85 w 85"/>
                <a:gd name="T75" fmla="*/ 20 h 85"/>
                <a:gd name="T76" fmla="*/ 0 w 85"/>
                <a:gd name="T77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85">
                  <a:moveTo>
                    <a:pt x="80" y="53"/>
                  </a:moveTo>
                  <a:cubicBezTo>
                    <a:pt x="80" y="80"/>
                    <a:pt x="80" y="80"/>
                    <a:pt x="80" y="80"/>
                  </a:cubicBezTo>
                  <a:cubicBezTo>
                    <a:pt x="80" y="83"/>
                    <a:pt x="78" y="85"/>
                    <a:pt x="74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7" y="85"/>
                    <a:pt x="5" y="83"/>
                    <a:pt x="5" y="8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9" y="54"/>
                    <a:pt x="13" y="55"/>
                    <a:pt x="17" y="56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8" y="58"/>
                    <a:pt x="46" y="58"/>
                    <a:pt x="54" y="57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71" y="55"/>
                    <a:pt x="75" y="54"/>
                    <a:pt x="80" y="53"/>
                  </a:cubicBezTo>
                  <a:close/>
                  <a:moveTo>
                    <a:pt x="31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1" y="3"/>
                    <a:pt x="61" y="7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7" y="0"/>
                    <a:pt x="31" y="0"/>
                  </a:cubicBezTo>
                  <a:close/>
                  <a:moveTo>
                    <a:pt x="0" y="2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27" y="55"/>
                    <a:pt x="56" y="55"/>
                    <a:pt x="85" y="48"/>
                  </a:cubicBezTo>
                  <a:cubicBezTo>
                    <a:pt x="85" y="20"/>
                    <a:pt x="85" y="20"/>
                    <a:pt x="85" y="2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12" name="Freeform 144"/>
            <p:cNvSpPr/>
            <p:nvPr/>
          </p:nvSpPr>
          <p:spPr bwMode="auto">
            <a:xfrm>
              <a:off x="2501370" y="3939102"/>
              <a:ext cx="884941" cy="370458"/>
            </a:xfrm>
            <a:custGeom>
              <a:avLst/>
              <a:gdLst>
                <a:gd name="T0" fmla="*/ 5 w 30"/>
                <a:gd name="T1" fmla="*/ 0 h 11"/>
                <a:gd name="T2" fmla="*/ 0 w 30"/>
                <a:gd name="T3" fmla="*/ 5 h 11"/>
                <a:gd name="T4" fmla="*/ 5 w 30"/>
                <a:gd name="T5" fmla="*/ 11 h 11"/>
                <a:gd name="T6" fmla="*/ 25 w 30"/>
                <a:gd name="T7" fmla="*/ 11 h 11"/>
                <a:gd name="T8" fmla="*/ 30 w 30"/>
                <a:gd name="T9" fmla="*/ 5 h 11"/>
                <a:gd name="T10" fmla="*/ 25 w 30"/>
                <a:gd name="T11" fmla="*/ 0 h 11"/>
                <a:gd name="T12" fmla="*/ 25 w 30"/>
                <a:gd name="T13" fmla="*/ 0 h 11"/>
                <a:gd name="T14" fmla="*/ 5 w 3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1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7" y="11"/>
                    <a:pt x="30" y="8"/>
                    <a:pt x="30" y="5"/>
                  </a:cubicBezTo>
                  <a:cubicBezTo>
                    <a:pt x="30" y="2"/>
                    <a:pt x="27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/>
            </a:p>
          </p:txBody>
        </p:sp>
        <p:sp>
          <p:nvSpPr>
            <p:cNvPr id="13" name="Freeform 249"/>
            <p:cNvSpPr>
              <a:spLocks noEditPoints="1"/>
            </p:cNvSpPr>
            <p:nvPr/>
          </p:nvSpPr>
          <p:spPr bwMode="auto">
            <a:xfrm>
              <a:off x="2801405" y="4013121"/>
              <a:ext cx="188620" cy="222419"/>
            </a:xfrm>
            <a:custGeom>
              <a:avLst/>
              <a:gdLst>
                <a:gd name="T0" fmla="*/ 0 w 78"/>
                <a:gd name="T1" fmla="*/ 84 h 92"/>
                <a:gd name="T2" fmla="*/ 30 w 78"/>
                <a:gd name="T3" fmla="*/ 19 h 92"/>
                <a:gd name="T4" fmla="*/ 39 w 78"/>
                <a:gd name="T5" fmla="*/ 26 h 92"/>
                <a:gd name="T6" fmla="*/ 39 w 78"/>
                <a:gd name="T7" fmla="*/ 26 h 92"/>
                <a:gd name="T8" fmla="*/ 39 w 78"/>
                <a:gd name="T9" fmla="*/ 26 h 92"/>
                <a:gd name="T10" fmla="*/ 40 w 78"/>
                <a:gd name="T11" fmla="*/ 26 h 92"/>
                <a:gd name="T12" fmla="*/ 40 w 78"/>
                <a:gd name="T13" fmla="*/ 27 h 92"/>
                <a:gd name="T14" fmla="*/ 41 w 78"/>
                <a:gd name="T15" fmla="*/ 27 h 92"/>
                <a:gd name="T16" fmla="*/ 41 w 78"/>
                <a:gd name="T17" fmla="*/ 27 h 92"/>
                <a:gd name="T18" fmla="*/ 42 w 78"/>
                <a:gd name="T19" fmla="*/ 28 h 92"/>
                <a:gd name="T20" fmla="*/ 42 w 78"/>
                <a:gd name="T21" fmla="*/ 28 h 92"/>
                <a:gd name="T22" fmla="*/ 43 w 78"/>
                <a:gd name="T23" fmla="*/ 28 h 92"/>
                <a:gd name="T24" fmla="*/ 43 w 78"/>
                <a:gd name="T25" fmla="*/ 29 h 92"/>
                <a:gd name="T26" fmla="*/ 43 w 78"/>
                <a:gd name="T27" fmla="*/ 29 h 92"/>
                <a:gd name="T28" fmla="*/ 44 w 78"/>
                <a:gd name="T29" fmla="*/ 29 h 92"/>
                <a:gd name="T30" fmla="*/ 48 w 78"/>
                <a:gd name="T31" fmla="*/ 32 h 92"/>
                <a:gd name="T32" fmla="*/ 49 w 78"/>
                <a:gd name="T33" fmla="*/ 33 h 92"/>
                <a:gd name="T34" fmla="*/ 49 w 78"/>
                <a:gd name="T35" fmla="*/ 33 h 92"/>
                <a:gd name="T36" fmla="*/ 49 w 78"/>
                <a:gd name="T37" fmla="*/ 33 h 92"/>
                <a:gd name="T38" fmla="*/ 50 w 78"/>
                <a:gd name="T39" fmla="*/ 34 h 92"/>
                <a:gd name="T40" fmla="*/ 50 w 78"/>
                <a:gd name="T41" fmla="*/ 34 h 92"/>
                <a:gd name="T42" fmla="*/ 51 w 78"/>
                <a:gd name="T43" fmla="*/ 34 h 92"/>
                <a:gd name="T44" fmla="*/ 51 w 78"/>
                <a:gd name="T45" fmla="*/ 34 h 92"/>
                <a:gd name="T46" fmla="*/ 52 w 78"/>
                <a:gd name="T47" fmla="*/ 35 h 92"/>
                <a:gd name="T48" fmla="*/ 52 w 78"/>
                <a:gd name="T49" fmla="*/ 35 h 92"/>
                <a:gd name="T50" fmla="*/ 53 w 78"/>
                <a:gd name="T51" fmla="*/ 35 h 92"/>
                <a:gd name="T52" fmla="*/ 53 w 78"/>
                <a:gd name="T53" fmla="*/ 36 h 92"/>
                <a:gd name="T54" fmla="*/ 53 w 78"/>
                <a:gd name="T55" fmla="*/ 36 h 92"/>
                <a:gd name="T56" fmla="*/ 49 w 78"/>
                <a:gd name="T57" fmla="*/ 78 h 92"/>
                <a:gd name="T58" fmla="*/ 8 w 78"/>
                <a:gd name="T59" fmla="*/ 90 h 92"/>
                <a:gd name="T60" fmla="*/ 35 w 78"/>
                <a:gd name="T61" fmla="*/ 63 h 92"/>
                <a:gd name="T62" fmla="*/ 19 w 78"/>
                <a:gd name="T63" fmla="*/ 52 h 92"/>
                <a:gd name="T64" fmla="*/ 3 w 78"/>
                <a:gd name="T65" fmla="*/ 87 h 92"/>
                <a:gd name="T66" fmla="*/ 74 w 78"/>
                <a:gd name="T67" fmla="*/ 92 h 92"/>
                <a:gd name="T68" fmla="*/ 54 w 78"/>
                <a:gd name="T69" fmla="*/ 82 h 92"/>
                <a:gd name="T70" fmla="*/ 69 w 78"/>
                <a:gd name="T71" fmla="*/ 42 h 92"/>
                <a:gd name="T72" fmla="*/ 35 w 78"/>
                <a:gd name="T73" fmla="*/ 0 h 92"/>
                <a:gd name="T74" fmla="*/ 69 w 78"/>
                <a:gd name="T75" fmla="*/ 4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92">
                  <a:moveTo>
                    <a:pt x="3" y="87"/>
                  </a:moveTo>
                  <a:cubicBezTo>
                    <a:pt x="2" y="86"/>
                    <a:pt x="1" y="85"/>
                    <a:pt x="0" y="84"/>
                  </a:cubicBezTo>
                  <a:cubicBezTo>
                    <a:pt x="0" y="71"/>
                    <a:pt x="0" y="58"/>
                    <a:pt x="1" y="44"/>
                  </a:cubicBezTo>
                  <a:cubicBezTo>
                    <a:pt x="12" y="40"/>
                    <a:pt x="22" y="31"/>
                    <a:pt x="30" y="19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3" y="35"/>
                    <a:pt x="53" y="35"/>
                    <a:pt x="53" y="35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54" y="54"/>
                    <a:pt x="49" y="66"/>
                    <a:pt x="49" y="78"/>
                  </a:cubicBezTo>
                  <a:cubicBezTo>
                    <a:pt x="36" y="83"/>
                    <a:pt x="24" y="87"/>
                    <a:pt x="11" y="92"/>
                  </a:cubicBezTo>
                  <a:cubicBezTo>
                    <a:pt x="10" y="91"/>
                    <a:pt x="9" y="91"/>
                    <a:pt x="8" y="90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8" y="68"/>
                    <a:pt x="32" y="67"/>
                    <a:pt x="35" y="63"/>
                  </a:cubicBezTo>
                  <a:cubicBezTo>
                    <a:pt x="38" y="59"/>
                    <a:pt x="37" y="53"/>
                    <a:pt x="33" y="50"/>
                  </a:cubicBezTo>
                  <a:cubicBezTo>
                    <a:pt x="28" y="47"/>
                    <a:pt x="22" y="48"/>
                    <a:pt x="19" y="52"/>
                  </a:cubicBezTo>
                  <a:cubicBezTo>
                    <a:pt x="16" y="56"/>
                    <a:pt x="17" y="61"/>
                    <a:pt x="20" y="64"/>
                  </a:cubicBezTo>
                  <a:cubicBezTo>
                    <a:pt x="3" y="87"/>
                    <a:pt x="3" y="87"/>
                    <a:pt x="3" y="87"/>
                  </a:cubicBezTo>
                  <a:close/>
                  <a:moveTo>
                    <a:pt x="27" y="92"/>
                  </a:moveTo>
                  <a:cubicBezTo>
                    <a:pt x="74" y="92"/>
                    <a:pt x="74" y="92"/>
                    <a:pt x="74" y="92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27" y="92"/>
                    <a:pt x="27" y="92"/>
                    <a:pt x="27" y="92"/>
                  </a:cubicBezTo>
                  <a:close/>
                  <a:moveTo>
                    <a:pt x="69" y="42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6" y="11"/>
                    <a:pt x="26" y="11"/>
                    <a:pt x="26" y="11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10" name="Freeform 143"/>
            <p:cNvSpPr/>
            <p:nvPr/>
          </p:nvSpPr>
          <p:spPr bwMode="auto">
            <a:xfrm>
              <a:off x="2209630" y="3456385"/>
              <a:ext cx="1293377" cy="381680"/>
            </a:xfrm>
            <a:custGeom>
              <a:avLst/>
              <a:gdLst>
                <a:gd name="T0" fmla="*/ 2 w 44"/>
                <a:gd name="T1" fmla="*/ 2 h 11"/>
                <a:gd name="T2" fmla="*/ 0 w 44"/>
                <a:gd name="T3" fmla="*/ 5 h 11"/>
                <a:gd name="T4" fmla="*/ 2 w 44"/>
                <a:gd name="T5" fmla="*/ 9 h 11"/>
                <a:gd name="T6" fmla="*/ 7 w 44"/>
                <a:gd name="T7" fmla="*/ 11 h 11"/>
                <a:gd name="T8" fmla="*/ 37 w 44"/>
                <a:gd name="T9" fmla="*/ 11 h 11"/>
                <a:gd name="T10" fmla="*/ 42 w 44"/>
                <a:gd name="T11" fmla="*/ 9 h 11"/>
                <a:gd name="T12" fmla="*/ 44 w 44"/>
                <a:gd name="T13" fmla="*/ 5 h 11"/>
                <a:gd name="T14" fmla="*/ 42 w 44"/>
                <a:gd name="T15" fmla="*/ 2 h 11"/>
                <a:gd name="T16" fmla="*/ 37 w 44"/>
                <a:gd name="T17" fmla="*/ 0 h 11"/>
                <a:gd name="T18" fmla="*/ 7 w 44"/>
                <a:gd name="T19" fmla="*/ 0 h 11"/>
                <a:gd name="T20" fmla="*/ 2 w 44"/>
                <a:gd name="T2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11">
                  <a:moveTo>
                    <a:pt x="2" y="2"/>
                  </a:moveTo>
                  <a:cubicBezTo>
                    <a:pt x="0" y="3"/>
                    <a:pt x="0" y="4"/>
                    <a:pt x="0" y="5"/>
                  </a:cubicBezTo>
                  <a:cubicBezTo>
                    <a:pt x="0" y="7"/>
                    <a:pt x="0" y="8"/>
                    <a:pt x="2" y="9"/>
                  </a:cubicBezTo>
                  <a:cubicBezTo>
                    <a:pt x="3" y="10"/>
                    <a:pt x="5" y="11"/>
                    <a:pt x="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9" y="11"/>
                    <a:pt x="41" y="10"/>
                    <a:pt x="42" y="9"/>
                  </a:cubicBezTo>
                  <a:cubicBezTo>
                    <a:pt x="43" y="8"/>
                    <a:pt x="44" y="7"/>
                    <a:pt x="44" y="5"/>
                  </a:cubicBezTo>
                  <a:cubicBezTo>
                    <a:pt x="44" y="4"/>
                    <a:pt x="43" y="3"/>
                    <a:pt x="42" y="2"/>
                  </a:cubicBezTo>
                  <a:cubicBezTo>
                    <a:pt x="41" y="1"/>
                    <a:pt x="39" y="0"/>
                    <a:pt x="3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/>
            </a:p>
          </p:txBody>
        </p:sp>
        <p:sp>
          <p:nvSpPr>
            <p:cNvPr id="11" name="Freeform 259"/>
            <p:cNvSpPr>
              <a:spLocks noEditPoints="1"/>
            </p:cNvSpPr>
            <p:nvPr/>
          </p:nvSpPr>
          <p:spPr bwMode="auto">
            <a:xfrm>
              <a:off x="2819940" y="3553444"/>
              <a:ext cx="151550" cy="208245"/>
            </a:xfrm>
            <a:custGeom>
              <a:avLst/>
              <a:gdLst>
                <a:gd name="T0" fmla="*/ 63 w 63"/>
                <a:gd name="T1" fmla="*/ 8 h 86"/>
                <a:gd name="T2" fmla="*/ 0 w 63"/>
                <a:gd name="T3" fmla="*/ 86 h 86"/>
                <a:gd name="T4" fmla="*/ 8 w 63"/>
                <a:gd name="T5" fmla="*/ 15 h 86"/>
                <a:gd name="T6" fmla="*/ 54 w 63"/>
                <a:gd name="T7" fmla="*/ 30 h 86"/>
                <a:gd name="T8" fmla="*/ 8 w 63"/>
                <a:gd name="T9" fmla="*/ 15 h 86"/>
                <a:gd name="T10" fmla="*/ 9 w 63"/>
                <a:gd name="T11" fmla="*/ 41 h 86"/>
                <a:gd name="T12" fmla="*/ 18 w 63"/>
                <a:gd name="T13" fmla="*/ 41 h 86"/>
                <a:gd name="T14" fmla="*/ 50 w 63"/>
                <a:gd name="T15" fmla="*/ 64 h 86"/>
                <a:gd name="T16" fmla="*/ 50 w 63"/>
                <a:gd name="T17" fmla="*/ 74 h 86"/>
                <a:gd name="T18" fmla="*/ 50 w 63"/>
                <a:gd name="T19" fmla="*/ 64 h 86"/>
                <a:gd name="T20" fmla="*/ 33 w 63"/>
                <a:gd name="T21" fmla="*/ 69 h 86"/>
                <a:gd name="T22" fmla="*/ 42 w 63"/>
                <a:gd name="T23" fmla="*/ 69 h 86"/>
                <a:gd name="T24" fmla="*/ 26 w 63"/>
                <a:gd name="T25" fmla="*/ 64 h 86"/>
                <a:gd name="T26" fmla="*/ 26 w 63"/>
                <a:gd name="T27" fmla="*/ 74 h 86"/>
                <a:gd name="T28" fmla="*/ 26 w 63"/>
                <a:gd name="T29" fmla="*/ 64 h 86"/>
                <a:gd name="T30" fmla="*/ 9 w 63"/>
                <a:gd name="T31" fmla="*/ 69 h 86"/>
                <a:gd name="T32" fmla="*/ 18 w 63"/>
                <a:gd name="T33" fmla="*/ 69 h 86"/>
                <a:gd name="T34" fmla="*/ 50 w 63"/>
                <a:gd name="T35" fmla="*/ 50 h 86"/>
                <a:gd name="T36" fmla="*/ 50 w 63"/>
                <a:gd name="T37" fmla="*/ 60 h 86"/>
                <a:gd name="T38" fmla="*/ 50 w 63"/>
                <a:gd name="T39" fmla="*/ 50 h 86"/>
                <a:gd name="T40" fmla="*/ 33 w 63"/>
                <a:gd name="T41" fmla="*/ 55 h 86"/>
                <a:gd name="T42" fmla="*/ 42 w 63"/>
                <a:gd name="T43" fmla="*/ 55 h 86"/>
                <a:gd name="T44" fmla="*/ 26 w 63"/>
                <a:gd name="T45" fmla="*/ 50 h 86"/>
                <a:gd name="T46" fmla="*/ 26 w 63"/>
                <a:gd name="T47" fmla="*/ 60 h 86"/>
                <a:gd name="T48" fmla="*/ 26 w 63"/>
                <a:gd name="T49" fmla="*/ 50 h 86"/>
                <a:gd name="T50" fmla="*/ 9 w 63"/>
                <a:gd name="T51" fmla="*/ 55 h 86"/>
                <a:gd name="T52" fmla="*/ 18 w 63"/>
                <a:gd name="T53" fmla="*/ 55 h 86"/>
                <a:gd name="T54" fmla="*/ 50 w 63"/>
                <a:gd name="T55" fmla="*/ 37 h 86"/>
                <a:gd name="T56" fmla="*/ 50 w 63"/>
                <a:gd name="T57" fmla="*/ 46 h 86"/>
                <a:gd name="T58" fmla="*/ 50 w 63"/>
                <a:gd name="T59" fmla="*/ 37 h 86"/>
                <a:gd name="T60" fmla="*/ 33 w 63"/>
                <a:gd name="T61" fmla="*/ 41 h 86"/>
                <a:gd name="T62" fmla="*/ 42 w 63"/>
                <a:gd name="T63" fmla="*/ 41 h 86"/>
                <a:gd name="T64" fmla="*/ 26 w 63"/>
                <a:gd name="T65" fmla="*/ 37 h 86"/>
                <a:gd name="T66" fmla="*/ 26 w 63"/>
                <a:gd name="T67" fmla="*/ 46 h 86"/>
                <a:gd name="T68" fmla="*/ 26 w 63"/>
                <a:gd name="T69" fmla="*/ 3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" h="86">
                  <a:moveTo>
                    <a:pt x="0" y="8"/>
                  </a:moveTo>
                  <a:cubicBezTo>
                    <a:pt x="21" y="0"/>
                    <a:pt x="42" y="1"/>
                    <a:pt x="63" y="8"/>
                  </a:cubicBezTo>
                  <a:cubicBezTo>
                    <a:pt x="63" y="34"/>
                    <a:pt x="63" y="60"/>
                    <a:pt x="63" y="86"/>
                  </a:cubicBezTo>
                  <a:cubicBezTo>
                    <a:pt x="42" y="86"/>
                    <a:pt x="21" y="86"/>
                    <a:pt x="0" y="86"/>
                  </a:cubicBezTo>
                  <a:cubicBezTo>
                    <a:pt x="0" y="60"/>
                    <a:pt x="0" y="34"/>
                    <a:pt x="0" y="8"/>
                  </a:cubicBezTo>
                  <a:close/>
                  <a:moveTo>
                    <a:pt x="8" y="15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8" y="15"/>
                    <a:pt x="8" y="15"/>
                    <a:pt x="8" y="15"/>
                  </a:cubicBezTo>
                  <a:close/>
                  <a:moveTo>
                    <a:pt x="13" y="37"/>
                  </a:moveTo>
                  <a:cubicBezTo>
                    <a:pt x="11" y="37"/>
                    <a:pt x="9" y="39"/>
                    <a:pt x="9" y="41"/>
                  </a:cubicBezTo>
                  <a:cubicBezTo>
                    <a:pt x="9" y="44"/>
                    <a:pt x="11" y="46"/>
                    <a:pt x="13" y="46"/>
                  </a:cubicBezTo>
                  <a:cubicBezTo>
                    <a:pt x="16" y="46"/>
                    <a:pt x="18" y="44"/>
                    <a:pt x="18" y="41"/>
                  </a:cubicBezTo>
                  <a:cubicBezTo>
                    <a:pt x="18" y="39"/>
                    <a:pt x="16" y="37"/>
                    <a:pt x="13" y="37"/>
                  </a:cubicBezTo>
                  <a:close/>
                  <a:moveTo>
                    <a:pt x="50" y="64"/>
                  </a:moveTo>
                  <a:cubicBezTo>
                    <a:pt x="47" y="64"/>
                    <a:pt x="45" y="66"/>
                    <a:pt x="45" y="69"/>
                  </a:cubicBezTo>
                  <a:cubicBezTo>
                    <a:pt x="45" y="72"/>
                    <a:pt x="47" y="74"/>
                    <a:pt x="50" y="74"/>
                  </a:cubicBezTo>
                  <a:cubicBezTo>
                    <a:pt x="53" y="74"/>
                    <a:pt x="55" y="72"/>
                    <a:pt x="55" y="69"/>
                  </a:cubicBezTo>
                  <a:cubicBezTo>
                    <a:pt x="55" y="66"/>
                    <a:pt x="53" y="64"/>
                    <a:pt x="50" y="64"/>
                  </a:cubicBezTo>
                  <a:close/>
                  <a:moveTo>
                    <a:pt x="37" y="64"/>
                  </a:moveTo>
                  <a:cubicBezTo>
                    <a:pt x="35" y="64"/>
                    <a:pt x="33" y="66"/>
                    <a:pt x="33" y="69"/>
                  </a:cubicBezTo>
                  <a:cubicBezTo>
                    <a:pt x="33" y="72"/>
                    <a:pt x="35" y="74"/>
                    <a:pt x="37" y="74"/>
                  </a:cubicBezTo>
                  <a:cubicBezTo>
                    <a:pt x="40" y="74"/>
                    <a:pt x="42" y="72"/>
                    <a:pt x="42" y="69"/>
                  </a:cubicBezTo>
                  <a:cubicBezTo>
                    <a:pt x="42" y="66"/>
                    <a:pt x="40" y="64"/>
                    <a:pt x="37" y="64"/>
                  </a:cubicBezTo>
                  <a:close/>
                  <a:moveTo>
                    <a:pt x="26" y="64"/>
                  </a:moveTo>
                  <a:cubicBezTo>
                    <a:pt x="23" y="64"/>
                    <a:pt x="21" y="66"/>
                    <a:pt x="21" y="69"/>
                  </a:cubicBezTo>
                  <a:cubicBezTo>
                    <a:pt x="21" y="72"/>
                    <a:pt x="23" y="74"/>
                    <a:pt x="26" y="74"/>
                  </a:cubicBezTo>
                  <a:cubicBezTo>
                    <a:pt x="28" y="74"/>
                    <a:pt x="30" y="72"/>
                    <a:pt x="30" y="69"/>
                  </a:cubicBezTo>
                  <a:cubicBezTo>
                    <a:pt x="30" y="66"/>
                    <a:pt x="28" y="64"/>
                    <a:pt x="26" y="64"/>
                  </a:cubicBezTo>
                  <a:close/>
                  <a:moveTo>
                    <a:pt x="13" y="64"/>
                  </a:moveTo>
                  <a:cubicBezTo>
                    <a:pt x="11" y="64"/>
                    <a:pt x="9" y="66"/>
                    <a:pt x="9" y="69"/>
                  </a:cubicBezTo>
                  <a:cubicBezTo>
                    <a:pt x="9" y="72"/>
                    <a:pt x="11" y="74"/>
                    <a:pt x="13" y="74"/>
                  </a:cubicBezTo>
                  <a:cubicBezTo>
                    <a:pt x="16" y="74"/>
                    <a:pt x="18" y="72"/>
                    <a:pt x="18" y="69"/>
                  </a:cubicBezTo>
                  <a:cubicBezTo>
                    <a:pt x="18" y="66"/>
                    <a:pt x="16" y="64"/>
                    <a:pt x="13" y="64"/>
                  </a:cubicBezTo>
                  <a:close/>
                  <a:moveTo>
                    <a:pt x="50" y="50"/>
                  </a:moveTo>
                  <a:cubicBezTo>
                    <a:pt x="47" y="50"/>
                    <a:pt x="45" y="52"/>
                    <a:pt x="45" y="55"/>
                  </a:cubicBezTo>
                  <a:cubicBezTo>
                    <a:pt x="45" y="58"/>
                    <a:pt x="47" y="60"/>
                    <a:pt x="50" y="60"/>
                  </a:cubicBezTo>
                  <a:cubicBezTo>
                    <a:pt x="53" y="60"/>
                    <a:pt x="55" y="58"/>
                    <a:pt x="55" y="55"/>
                  </a:cubicBezTo>
                  <a:cubicBezTo>
                    <a:pt x="55" y="52"/>
                    <a:pt x="53" y="50"/>
                    <a:pt x="50" y="50"/>
                  </a:cubicBezTo>
                  <a:close/>
                  <a:moveTo>
                    <a:pt x="37" y="50"/>
                  </a:moveTo>
                  <a:cubicBezTo>
                    <a:pt x="35" y="50"/>
                    <a:pt x="33" y="52"/>
                    <a:pt x="33" y="55"/>
                  </a:cubicBezTo>
                  <a:cubicBezTo>
                    <a:pt x="33" y="58"/>
                    <a:pt x="35" y="60"/>
                    <a:pt x="37" y="60"/>
                  </a:cubicBezTo>
                  <a:cubicBezTo>
                    <a:pt x="40" y="60"/>
                    <a:pt x="42" y="58"/>
                    <a:pt x="42" y="55"/>
                  </a:cubicBezTo>
                  <a:cubicBezTo>
                    <a:pt x="42" y="52"/>
                    <a:pt x="40" y="50"/>
                    <a:pt x="37" y="50"/>
                  </a:cubicBezTo>
                  <a:close/>
                  <a:moveTo>
                    <a:pt x="26" y="50"/>
                  </a:moveTo>
                  <a:cubicBezTo>
                    <a:pt x="23" y="50"/>
                    <a:pt x="21" y="52"/>
                    <a:pt x="21" y="55"/>
                  </a:cubicBezTo>
                  <a:cubicBezTo>
                    <a:pt x="21" y="58"/>
                    <a:pt x="23" y="60"/>
                    <a:pt x="26" y="60"/>
                  </a:cubicBezTo>
                  <a:cubicBezTo>
                    <a:pt x="28" y="60"/>
                    <a:pt x="30" y="58"/>
                    <a:pt x="30" y="55"/>
                  </a:cubicBezTo>
                  <a:cubicBezTo>
                    <a:pt x="30" y="52"/>
                    <a:pt x="28" y="50"/>
                    <a:pt x="26" y="50"/>
                  </a:cubicBezTo>
                  <a:close/>
                  <a:moveTo>
                    <a:pt x="13" y="50"/>
                  </a:moveTo>
                  <a:cubicBezTo>
                    <a:pt x="11" y="50"/>
                    <a:pt x="9" y="52"/>
                    <a:pt x="9" y="55"/>
                  </a:cubicBezTo>
                  <a:cubicBezTo>
                    <a:pt x="9" y="58"/>
                    <a:pt x="11" y="60"/>
                    <a:pt x="13" y="60"/>
                  </a:cubicBezTo>
                  <a:cubicBezTo>
                    <a:pt x="16" y="60"/>
                    <a:pt x="18" y="58"/>
                    <a:pt x="18" y="55"/>
                  </a:cubicBezTo>
                  <a:cubicBezTo>
                    <a:pt x="18" y="52"/>
                    <a:pt x="16" y="50"/>
                    <a:pt x="13" y="50"/>
                  </a:cubicBezTo>
                  <a:close/>
                  <a:moveTo>
                    <a:pt x="50" y="37"/>
                  </a:moveTo>
                  <a:cubicBezTo>
                    <a:pt x="47" y="37"/>
                    <a:pt x="45" y="39"/>
                    <a:pt x="45" y="41"/>
                  </a:cubicBezTo>
                  <a:cubicBezTo>
                    <a:pt x="45" y="44"/>
                    <a:pt x="47" y="46"/>
                    <a:pt x="50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0" y="37"/>
                  </a:cubicBezTo>
                  <a:close/>
                  <a:moveTo>
                    <a:pt x="37" y="37"/>
                  </a:moveTo>
                  <a:cubicBezTo>
                    <a:pt x="35" y="37"/>
                    <a:pt x="33" y="39"/>
                    <a:pt x="33" y="41"/>
                  </a:cubicBezTo>
                  <a:cubicBezTo>
                    <a:pt x="33" y="44"/>
                    <a:pt x="35" y="46"/>
                    <a:pt x="37" y="46"/>
                  </a:cubicBezTo>
                  <a:cubicBezTo>
                    <a:pt x="40" y="46"/>
                    <a:pt x="42" y="44"/>
                    <a:pt x="42" y="41"/>
                  </a:cubicBezTo>
                  <a:cubicBezTo>
                    <a:pt x="42" y="39"/>
                    <a:pt x="40" y="37"/>
                    <a:pt x="37" y="37"/>
                  </a:cubicBezTo>
                  <a:close/>
                  <a:moveTo>
                    <a:pt x="26" y="37"/>
                  </a:moveTo>
                  <a:cubicBezTo>
                    <a:pt x="23" y="37"/>
                    <a:pt x="21" y="39"/>
                    <a:pt x="21" y="41"/>
                  </a:cubicBezTo>
                  <a:cubicBezTo>
                    <a:pt x="21" y="44"/>
                    <a:pt x="23" y="46"/>
                    <a:pt x="26" y="46"/>
                  </a:cubicBezTo>
                  <a:cubicBezTo>
                    <a:pt x="28" y="46"/>
                    <a:pt x="30" y="44"/>
                    <a:pt x="30" y="41"/>
                  </a:cubicBezTo>
                  <a:cubicBezTo>
                    <a:pt x="30" y="39"/>
                    <a:pt x="28" y="37"/>
                    <a:pt x="26" y="3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8" name="Freeform 141"/>
            <p:cNvSpPr/>
            <p:nvPr/>
          </p:nvSpPr>
          <p:spPr bwMode="auto">
            <a:xfrm>
              <a:off x="2472192" y="2535861"/>
              <a:ext cx="943289" cy="348006"/>
            </a:xfrm>
            <a:custGeom>
              <a:avLst/>
              <a:gdLst>
                <a:gd name="T0" fmla="*/ 26 w 32"/>
                <a:gd name="T1" fmla="*/ 10 h 10"/>
                <a:gd name="T2" fmla="*/ 32 w 32"/>
                <a:gd name="T3" fmla="*/ 5 h 10"/>
                <a:gd name="T4" fmla="*/ 26 w 32"/>
                <a:gd name="T5" fmla="*/ 0 h 10"/>
                <a:gd name="T6" fmla="*/ 12 w 32"/>
                <a:gd name="T7" fmla="*/ 0 h 10"/>
                <a:gd name="T8" fmla="*/ 5 w 32"/>
                <a:gd name="T9" fmla="*/ 0 h 10"/>
                <a:gd name="T10" fmla="*/ 0 w 32"/>
                <a:gd name="T11" fmla="*/ 5 h 10"/>
                <a:gd name="T12" fmla="*/ 0 w 32"/>
                <a:gd name="T13" fmla="*/ 5 h 10"/>
                <a:gd name="T14" fmla="*/ 5 w 32"/>
                <a:gd name="T15" fmla="*/ 10 h 10"/>
                <a:gd name="T16" fmla="*/ 17 w 32"/>
                <a:gd name="T17" fmla="*/ 10 h 10"/>
                <a:gd name="T18" fmla="*/ 26 w 32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10">
                  <a:moveTo>
                    <a:pt x="26" y="10"/>
                  </a:moveTo>
                  <a:cubicBezTo>
                    <a:pt x="29" y="10"/>
                    <a:pt x="32" y="8"/>
                    <a:pt x="32" y="5"/>
                  </a:cubicBezTo>
                  <a:cubicBezTo>
                    <a:pt x="32" y="2"/>
                    <a:pt x="29" y="0"/>
                    <a:pt x="2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17" y="10"/>
                    <a:pt x="17" y="10"/>
                    <a:pt x="17" y="10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/>
            </a:p>
          </p:txBody>
        </p:sp>
        <p:sp>
          <p:nvSpPr>
            <p:cNvPr id="9" name="Freeform 263"/>
            <p:cNvSpPr>
              <a:spLocks noEditPoints="1"/>
            </p:cNvSpPr>
            <p:nvPr/>
          </p:nvSpPr>
          <p:spPr bwMode="auto">
            <a:xfrm>
              <a:off x="2801404" y="2574123"/>
              <a:ext cx="188620" cy="271482"/>
            </a:xfrm>
            <a:custGeom>
              <a:avLst/>
              <a:gdLst>
                <a:gd name="T0" fmla="*/ 21 w 78"/>
                <a:gd name="T1" fmla="*/ 36 h 112"/>
                <a:gd name="T2" fmla="*/ 21 w 78"/>
                <a:gd name="T3" fmla="*/ 11 h 112"/>
                <a:gd name="T4" fmla="*/ 58 w 78"/>
                <a:gd name="T5" fmla="*/ 11 h 112"/>
                <a:gd name="T6" fmla="*/ 57 w 78"/>
                <a:gd name="T7" fmla="*/ 36 h 112"/>
                <a:gd name="T8" fmla="*/ 53 w 78"/>
                <a:gd name="T9" fmla="*/ 47 h 112"/>
                <a:gd name="T10" fmla="*/ 39 w 78"/>
                <a:gd name="T11" fmla="*/ 53 h 112"/>
                <a:gd name="T12" fmla="*/ 39 w 78"/>
                <a:gd name="T13" fmla="*/ 53 h 112"/>
                <a:gd name="T14" fmla="*/ 26 w 78"/>
                <a:gd name="T15" fmla="*/ 47 h 112"/>
                <a:gd name="T16" fmla="*/ 21 w 78"/>
                <a:gd name="T17" fmla="*/ 36 h 112"/>
                <a:gd name="T18" fmla="*/ 13 w 78"/>
                <a:gd name="T19" fmla="*/ 107 h 112"/>
                <a:gd name="T20" fmla="*/ 67 w 78"/>
                <a:gd name="T21" fmla="*/ 107 h 112"/>
                <a:gd name="T22" fmla="*/ 64 w 78"/>
                <a:gd name="T23" fmla="*/ 112 h 112"/>
                <a:gd name="T24" fmla="*/ 16 w 78"/>
                <a:gd name="T25" fmla="*/ 112 h 112"/>
                <a:gd name="T26" fmla="*/ 13 w 78"/>
                <a:gd name="T27" fmla="*/ 107 h 112"/>
                <a:gd name="T28" fmla="*/ 70 w 78"/>
                <a:gd name="T29" fmla="*/ 67 h 112"/>
                <a:gd name="T30" fmla="*/ 76 w 78"/>
                <a:gd name="T31" fmla="*/ 90 h 112"/>
                <a:gd name="T32" fmla="*/ 68 w 78"/>
                <a:gd name="T33" fmla="*/ 103 h 112"/>
                <a:gd name="T34" fmla="*/ 66 w 78"/>
                <a:gd name="T35" fmla="*/ 103 h 112"/>
                <a:gd name="T36" fmla="*/ 66 w 78"/>
                <a:gd name="T37" fmla="*/ 72 h 112"/>
                <a:gd name="T38" fmla="*/ 42 w 78"/>
                <a:gd name="T39" fmla="*/ 72 h 112"/>
                <a:gd name="T40" fmla="*/ 49 w 78"/>
                <a:gd name="T41" fmla="*/ 56 h 112"/>
                <a:gd name="T42" fmla="*/ 51 w 78"/>
                <a:gd name="T43" fmla="*/ 54 h 112"/>
                <a:gd name="T44" fmla="*/ 65 w 78"/>
                <a:gd name="T45" fmla="*/ 57 h 112"/>
                <a:gd name="T46" fmla="*/ 66 w 78"/>
                <a:gd name="T47" fmla="*/ 57 h 112"/>
                <a:gd name="T48" fmla="*/ 66 w 78"/>
                <a:gd name="T49" fmla="*/ 58 h 112"/>
                <a:gd name="T50" fmla="*/ 70 w 78"/>
                <a:gd name="T51" fmla="*/ 67 h 112"/>
                <a:gd name="T52" fmla="*/ 70 w 78"/>
                <a:gd name="T53" fmla="*/ 67 h 112"/>
                <a:gd name="T54" fmla="*/ 14 w 78"/>
                <a:gd name="T55" fmla="*/ 103 h 112"/>
                <a:gd name="T56" fmla="*/ 11 w 78"/>
                <a:gd name="T57" fmla="*/ 103 h 112"/>
                <a:gd name="T58" fmla="*/ 3 w 78"/>
                <a:gd name="T59" fmla="*/ 90 h 112"/>
                <a:gd name="T60" fmla="*/ 9 w 78"/>
                <a:gd name="T61" fmla="*/ 67 h 112"/>
                <a:gd name="T62" fmla="*/ 14 w 78"/>
                <a:gd name="T63" fmla="*/ 58 h 112"/>
                <a:gd name="T64" fmla="*/ 14 w 78"/>
                <a:gd name="T65" fmla="*/ 57 h 112"/>
                <a:gd name="T66" fmla="*/ 14 w 78"/>
                <a:gd name="T67" fmla="*/ 57 h 112"/>
                <a:gd name="T68" fmla="*/ 28 w 78"/>
                <a:gd name="T69" fmla="*/ 54 h 112"/>
                <a:gd name="T70" fmla="*/ 30 w 78"/>
                <a:gd name="T71" fmla="*/ 56 h 112"/>
                <a:gd name="T72" fmla="*/ 38 w 78"/>
                <a:gd name="T73" fmla="*/ 72 h 112"/>
                <a:gd name="T74" fmla="*/ 14 w 78"/>
                <a:gd name="T75" fmla="*/ 72 h 112"/>
                <a:gd name="T76" fmla="*/ 14 w 78"/>
                <a:gd name="T77" fmla="*/ 10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112">
                  <a:moveTo>
                    <a:pt x="21" y="36"/>
                  </a:moveTo>
                  <a:cubicBezTo>
                    <a:pt x="20" y="27"/>
                    <a:pt x="20" y="19"/>
                    <a:pt x="21" y="11"/>
                  </a:cubicBezTo>
                  <a:cubicBezTo>
                    <a:pt x="37" y="0"/>
                    <a:pt x="45" y="13"/>
                    <a:pt x="58" y="11"/>
                  </a:cubicBezTo>
                  <a:cubicBezTo>
                    <a:pt x="59" y="19"/>
                    <a:pt x="59" y="29"/>
                    <a:pt x="57" y="36"/>
                  </a:cubicBezTo>
                  <a:cubicBezTo>
                    <a:pt x="57" y="40"/>
                    <a:pt x="55" y="44"/>
                    <a:pt x="53" y="47"/>
                  </a:cubicBezTo>
                  <a:cubicBezTo>
                    <a:pt x="49" y="51"/>
                    <a:pt x="44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4" y="53"/>
                    <a:pt x="29" y="51"/>
                    <a:pt x="26" y="47"/>
                  </a:cubicBezTo>
                  <a:cubicBezTo>
                    <a:pt x="24" y="44"/>
                    <a:pt x="22" y="40"/>
                    <a:pt x="21" y="36"/>
                  </a:cubicBezTo>
                  <a:close/>
                  <a:moveTo>
                    <a:pt x="13" y="107"/>
                  </a:moveTo>
                  <a:cubicBezTo>
                    <a:pt x="67" y="107"/>
                    <a:pt x="67" y="107"/>
                    <a:pt x="67" y="107"/>
                  </a:cubicBezTo>
                  <a:cubicBezTo>
                    <a:pt x="64" y="112"/>
                    <a:pt x="64" y="112"/>
                    <a:pt x="64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3" y="107"/>
                    <a:pt x="13" y="107"/>
                    <a:pt x="13" y="107"/>
                  </a:cubicBezTo>
                  <a:close/>
                  <a:moveTo>
                    <a:pt x="70" y="67"/>
                  </a:moveTo>
                  <a:cubicBezTo>
                    <a:pt x="76" y="90"/>
                    <a:pt x="76" y="90"/>
                    <a:pt x="76" y="90"/>
                  </a:cubicBezTo>
                  <a:cubicBezTo>
                    <a:pt x="78" y="98"/>
                    <a:pt x="77" y="103"/>
                    <a:pt x="68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8" y="61"/>
                    <a:pt x="69" y="64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lose/>
                  <a:moveTo>
                    <a:pt x="14" y="103"/>
                  </a:moveTo>
                  <a:cubicBezTo>
                    <a:pt x="11" y="103"/>
                    <a:pt x="11" y="103"/>
                    <a:pt x="11" y="103"/>
                  </a:cubicBezTo>
                  <a:cubicBezTo>
                    <a:pt x="1" y="103"/>
                    <a:pt x="0" y="98"/>
                    <a:pt x="3" y="90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9" y="63"/>
                    <a:pt x="11" y="60"/>
                    <a:pt x="14" y="58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14" y="72"/>
                    <a:pt x="14" y="72"/>
                    <a:pt x="14" y="72"/>
                  </a:cubicBezTo>
                  <a:lnTo>
                    <a:pt x="14" y="10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4162644" y="2309248"/>
            <a:ext cx="1674296" cy="69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学习了</a:t>
            </a:r>
            <a:r>
              <a:rPr lang="en-US" altLang="zh-CN" sz="10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python</a:t>
            </a:r>
            <a:r>
              <a:rPr lang="zh-CN" altLang="en-US" sz="10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中字典、列表的表示以及查找其中重要的元素</a:t>
            </a:r>
            <a:endParaRPr lang="zh-CN" altLang="en-US" sz="1000" dirty="0">
              <a:solidFill>
                <a:srgbClr val="FFFFFF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576925" y="2142053"/>
            <a:ext cx="5447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FFFFFF"/>
                </a:solidFill>
              </a:rPr>
              <a:t>S</a:t>
            </a:r>
            <a:endParaRPr lang="zh-CN" altLang="en-US" sz="5400" b="1" dirty="0">
              <a:solidFill>
                <a:srgbClr val="FFFF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655430" y="2309248"/>
            <a:ext cx="1623755" cy="1091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sz="10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python</a:t>
            </a:r>
            <a:r>
              <a:rPr lang="zh-CN" altLang="en-US" sz="10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联网要导入</a:t>
            </a:r>
            <a:r>
              <a:rPr lang="zh-CN" altLang="en-US" sz="1000" dirty="0">
                <a:solidFill>
                  <a:schemeClr val="bg1"/>
                </a:solidFill>
                <a:latin typeface="+mn-ea"/>
                <a:sym typeface="+mn-ea"/>
              </a:rPr>
              <a:t>urllib.request，并请求网页，对网页的内容进行解析用</a:t>
            </a:r>
            <a:r>
              <a:rPr lang="en-US" altLang="zh-CN" sz="1000" dirty="0">
                <a:solidFill>
                  <a:schemeClr val="bg1"/>
                </a:solidFill>
                <a:latin typeface="+mn-ea"/>
                <a:sym typeface="+mn-ea"/>
              </a:rPr>
              <a:t>json</a:t>
            </a:r>
            <a:r>
              <a:rPr lang="zh-CN" altLang="en-US" sz="1000" dirty="0">
                <a:solidFill>
                  <a:schemeClr val="bg1"/>
                </a:solidFill>
                <a:latin typeface="+mn-ea"/>
                <a:sym typeface="+mn-ea"/>
              </a:rPr>
              <a:t>函数，它可以对数据进行格式变换</a:t>
            </a:r>
            <a:endParaRPr lang="zh-CN" altLang="en-US" sz="1000" dirty="0">
              <a:solidFill>
                <a:schemeClr val="bg1"/>
              </a:solidFill>
              <a:latin typeface="+mn-ea"/>
              <a:ea typeface="微软雅黑" panose="020B0503020204020204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96302" y="2138394"/>
            <a:ext cx="807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FFFFFF"/>
                </a:solidFill>
              </a:rPr>
              <a:t>W</a:t>
            </a:r>
            <a:endParaRPr lang="zh-CN" altLang="en-US" sz="5400" b="1" dirty="0">
              <a:solidFill>
                <a:srgbClr val="FFFFFF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62644" y="3321935"/>
            <a:ext cx="1674296" cy="69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sz="10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python</a:t>
            </a:r>
            <a:r>
              <a:rPr lang="zh-CN" altLang="en-US" sz="10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中</a:t>
            </a:r>
            <a:r>
              <a:rPr lang="en-US" altLang="zh-CN" sz="10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for</a:t>
            </a:r>
            <a:r>
              <a:rPr lang="zh-CN" altLang="en-US" sz="10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循环，其中一些重要的格式，怎样写代码，怎样运行。</a:t>
            </a:r>
            <a:endParaRPr lang="zh-CN" altLang="en-US" sz="1000" dirty="0">
              <a:solidFill>
                <a:srgbClr val="FFFFFF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472532" y="3120654"/>
            <a:ext cx="7662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FFFFFF"/>
                </a:solidFill>
              </a:rPr>
              <a:t>O</a:t>
            </a:r>
            <a:endParaRPr lang="zh-CN" altLang="en-US" sz="5400" b="1" dirty="0">
              <a:solidFill>
                <a:srgbClr val="FFFFFF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749637" y="4526903"/>
            <a:ext cx="1644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 smtClean="0">
                <a:solidFill>
                  <a:srgbClr val="FFFFFF"/>
                </a:solidFill>
              </a:rPr>
              <a:t>COMPANY</a:t>
            </a:r>
            <a:r>
              <a:rPr kumimoji="1" lang="zh-CN" altLang="en-US" sz="1200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sz="1200" dirty="0" smtClean="0">
                <a:solidFill>
                  <a:srgbClr val="FFFFFF"/>
                </a:solidFill>
              </a:rPr>
              <a:t>|</a:t>
            </a:r>
            <a:r>
              <a:rPr kumimoji="1" lang="zh-CN" altLang="en-US" sz="1200" dirty="0">
                <a:solidFill>
                  <a:srgbClr val="FFFFFF"/>
                </a:solidFill>
              </a:rPr>
              <a:t> </a:t>
            </a:r>
            <a:r>
              <a:rPr kumimoji="1" lang="en-US" altLang="zh-CN" sz="1200" dirty="0" smtClean="0">
                <a:solidFill>
                  <a:srgbClr val="FFFFFF"/>
                </a:solidFill>
              </a:rPr>
              <a:t>LOGO</a:t>
            </a:r>
            <a:endParaRPr kumimoji="1"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 flipH="1">
            <a:off x="2536133" y="999820"/>
            <a:ext cx="5843327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zh-CN" sz="1000" dirty="0" smtClean="0">
                <a:solidFill>
                  <a:schemeClr val="bg1"/>
                </a:solidFill>
                <a:latin typeface="+mn-ea"/>
              </a:rPr>
              <a:t>通过这次写未来天气的项目，使我学习到许多关于</a:t>
            </a:r>
            <a:r>
              <a:rPr lang="en-US" altLang="zh-CN" sz="1000" dirty="0" smtClean="0">
                <a:solidFill>
                  <a:schemeClr val="bg1"/>
                </a:solidFill>
                <a:latin typeface="+mn-ea"/>
              </a:rPr>
              <a:t>python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的知识，只要认真的学习，是很容易的学习到更多的知识，还有更多的</a:t>
            </a:r>
            <a:r>
              <a:rPr lang="en-US" altLang="zh-CN" sz="1000" dirty="0" smtClean="0">
                <a:solidFill>
                  <a:schemeClr val="bg1"/>
                </a:solidFill>
                <a:latin typeface="+mn-ea"/>
              </a:rPr>
              <a:t>python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知识需要学习。因此要更加的努力。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那么接下来我为大家总结这几天学习的内容</a:t>
            </a:r>
            <a:endParaRPr lang="zh-CN" altLang="en-US" sz="10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274561" y="630488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uFillTx/>
              </a:rPr>
              <a:t>学习收获</a:t>
            </a:r>
            <a:endParaRPr lang="zh-CN" altLang="en-US" dirty="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0996" y="1339948"/>
            <a:ext cx="4692170" cy="97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THANK YOU</a:t>
            </a:r>
            <a:endParaRPr kumimoji="1" lang="zh-CN" altLang="en-US" sz="54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0996" y="293740"/>
            <a:ext cx="1498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COMPANY</a:t>
            </a:r>
            <a:r>
              <a:rPr kumimoji="1" lang="zh-CN" altLang="en-US" sz="12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 </a:t>
            </a:r>
            <a:r>
              <a:rPr kumimoji="1" lang="en-US" altLang="zh-CN" sz="12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LOGO</a:t>
            </a:r>
            <a:endParaRPr kumimoji="1" lang="zh-CN" altLang="en-US" sz="1200" dirty="0">
              <a:solidFill>
                <a:srgbClr val="FFFFFF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0996" y="3094274"/>
            <a:ext cx="2009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PRESENTED</a:t>
            </a:r>
            <a:r>
              <a:rPr kumimoji="1" lang="zh-CN" altLang="en-US" sz="12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 </a:t>
            </a:r>
            <a:r>
              <a:rPr kumimoji="1" lang="en-US" altLang="zh-CN" sz="12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BY</a:t>
            </a:r>
            <a:r>
              <a:rPr kumimoji="1" lang="zh-CN" altLang="en-US" sz="12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 </a:t>
            </a:r>
            <a:r>
              <a:rPr kumimoji="1" lang="en-US" altLang="zh-CN" sz="12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JANE</a:t>
            </a:r>
            <a:r>
              <a:rPr kumimoji="1" lang="zh-CN" altLang="en-US" sz="12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 </a:t>
            </a:r>
            <a:r>
              <a:rPr kumimoji="1" lang="en-US" altLang="zh-CN" sz="12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DOE</a:t>
            </a:r>
            <a:endParaRPr kumimoji="1" lang="zh-CN" altLang="en-US" sz="1200" dirty="0">
              <a:solidFill>
                <a:srgbClr val="FFFFFF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/>
          <p:cNvSpPr/>
          <p:nvPr/>
        </p:nvSpPr>
        <p:spPr>
          <a:xfrm>
            <a:off x="680508" y="755781"/>
            <a:ext cx="4242711" cy="3191068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784279" y="1194455"/>
            <a:ext cx="24416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88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kumimoji="1" lang="en-US" altLang="zh-CN" sz="8800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kumimoji="1" lang="en-US" altLang="zh-CN" sz="32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kumimoji="1" lang="en-US" altLang="zh-CN" sz="3200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004176" y="1049149"/>
            <a:ext cx="696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kumimoji="1" lang="en-US" altLang="zh-CN" sz="3600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004176" y="1699779"/>
            <a:ext cx="696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kumimoji="1" lang="en-US" altLang="zh-CN" sz="3600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004176" y="2350409"/>
            <a:ext cx="696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kumimoji="1" lang="en-US" altLang="zh-CN" sz="3600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004176" y="3001040"/>
            <a:ext cx="696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kumimoji="1" lang="en-US" altLang="zh-CN" sz="3600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3749637" y="4526903"/>
            <a:ext cx="1644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COMPANY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1" lang="en-US" altLang="zh-CN" sz="12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|</a:t>
            </a:r>
            <a:r>
              <a:rPr kumimoji="1" lang="zh-CN" altLang="en-US" sz="12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1" lang="en-US" altLang="zh-CN" sz="12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LOGO</a:t>
            </a:r>
            <a:endParaRPr kumimoji="1" lang="zh-CN" altLang="en-US" sz="12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1814641" y="1194455"/>
            <a:ext cx="2194642" cy="400110"/>
            <a:chOff x="1814641" y="1194455"/>
            <a:chExt cx="2194642" cy="400110"/>
          </a:xfrm>
        </p:grpSpPr>
        <p:sp>
          <p:nvSpPr>
            <p:cNvPr id="17" name="文本框 16"/>
            <p:cNvSpPr txBox="1"/>
            <p:nvPr/>
          </p:nvSpPr>
          <p:spPr>
            <a:xfrm>
              <a:off x="1814641" y="1194455"/>
              <a:ext cx="1341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PART</a:t>
              </a:r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1600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ONE</a:t>
              </a:r>
              <a:endParaRPr kumimoji="1" lang="zh-CN" altLang="en-US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003880" y="1194455"/>
              <a:ext cx="1005403" cy="3812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kumimoji="1" lang="zh-CN" altLang="en-US" sz="16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自我介绍</a:t>
              </a:r>
              <a:endParaRPr kumimoji="1" lang="zh-CN" altLang="en-US" sz="16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1814641" y="1837687"/>
            <a:ext cx="2194642" cy="400110"/>
            <a:chOff x="1814641" y="2085010"/>
            <a:chExt cx="2194642" cy="400110"/>
          </a:xfrm>
        </p:grpSpPr>
        <p:sp>
          <p:nvSpPr>
            <p:cNvPr id="18" name="文本框 17"/>
            <p:cNvSpPr txBox="1"/>
            <p:nvPr/>
          </p:nvSpPr>
          <p:spPr>
            <a:xfrm>
              <a:off x="1814641" y="2085010"/>
              <a:ext cx="1341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PART</a:t>
              </a:r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1600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TWO</a:t>
              </a:r>
              <a:endParaRPr kumimoji="1" lang="zh-CN" altLang="en-US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003880" y="2085010"/>
              <a:ext cx="1005403" cy="3812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kumimoji="1" lang="zh-CN" altLang="en-US" sz="1600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项目内容</a:t>
              </a:r>
              <a:endParaRPr kumimoji="1" lang="zh-CN" altLang="en-US" sz="16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1814641" y="2480919"/>
            <a:ext cx="2194642" cy="410845"/>
            <a:chOff x="1814641" y="2975565"/>
            <a:chExt cx="2194642" cy="410845"/>
          </a:xfrm>
        </p:grpSpPr>
        <p:sp>
          <p:nvSpPr>
            <p:cNvPr id="19" name="文本框 18"/>
            <p:cNvSpPr txBox="1"/>
            <p:nvPr/>
          </p:nvSpPr>
          <p:spPr>
            <a:xfrm>
              <a:off x="1814641" y="2975565"/>
              <a:ext cx="1452543" cy="410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PART</a:t>
              </a:r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1600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THRE</a:t>
              </a:r>
              <a:endParaRPr kumimoji="1" lang="zh-CN" altLang="en-US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003880" y="2975565"/>
              <a:ext cx="1005403" cy="3812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kumimoji="1" lang="zh-CN" altLang="en-US" sz="16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时间安排</a:t>
              </a:r>
              <a:endParaRPr kumimoji="1" lang="zh-CN" altLang="en-US" sz="16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814642" y="3124150"/>
            <a:ext cx="2194641" cy="400110"/>
            <a:chOff x="1814642" y="3866120"/>
            <a:chExt cx="2194641" cy="400110"/>
          </a:xfrm>
        </p:grpSpPr>
        <p:sp>
          <p:nvSpPr>
            <p:cNvPr id="20" name="文本框 19"/>
            <p:cNvSpPr txBox="1"/>
            <p:nvPr/>
          </p:nvSpPr>
          <p:spPr>
            <a:xfrm>
              <a:off x="1814642" y="3866120"/>
              <a:ext cx="1416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PART</a:t>
              </a:r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1600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FOUR</a:t>
              </a:r>
              <a:endParaRPr kumimoji="1" lang="zh-CN" altLang="en-US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003880" y="3866120"/>
              <a:ext cx="1005403" cy="3812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kumimoji="1" lang="zh-CN" altLang="en-US" sz="1600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自我总结</a:t>
              </a:r>
              <a:endParaRPr kumimoji="1" lang="zh-CN" altLang="en-US" sz="16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930094" y="933986"/>
            <a:ext cx="1283812" cy="1283812"/>
          </a:xfrm>
          <a:prstGeom prst="ellipse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kumimoji="1" lang="en-US" altLang="zh-CN" sz="9000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98254" y="2375151"/>
            <a:ext cx="2547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self </a:t>
            </a:r>
            <a:r>
              <a:rPr lang="en-US" altLang="zh-CN" sz="2400" dirty="0" smtClean="0"/>
              <a:t>introduction</a:t>
            </a:r>
            <a:endParaRPr lang="en-US" altLang="zh-CN" sz="2400" dirty="0" smtClean="0"/>
          </a:p>
          <a:p>
            <a:pPr algn="ctr"/>
            <a:r>
              <a:rPr kumimoji="1" lang="zh-CN" altLang="en-US" sz="24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自我介绍</a:t>
            </a:r>
            <a:endParaRPr kumimoji="1" lang="zh-CN" altLang="en-US" sz="24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37307" y="3206148"/>
            <a:ext cx="2869386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我是第一组的成员雷鹏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71309" y="4666345"/>
            <a:ext cx="1401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LOGO | COMPANY</a:t>
            </a:r>
            <a:endParaRPr kumimoji="1" lang="en-US" altLang="zh-CN" sz="1000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902552" y="514712"/>
            <a:ext cx="7101776" cy="3685991"/>
            <a:chOff x="4391187" y="180982"/>
            <a:chExt cx="4422938" cy="2295610"/>
          </a:xfrm>
          <a:solidFill>
            <a:srgbClr val="FFFFFF">
              <a:alpha val="20000"/>
            </a:srgbClr>
          </a:solidFill>
        </p:grpSpPr>
        <p:sp>
          <p:nvSpPr>
            <p:cNvPr id="14" name="Freeform 70"/>
            <p:cNvSpPr/>
            <p:nvPr/>
          </p:nvSpPr>
          <p:spPr bwMode="auto">
            <a:xfrm>
              <a:off x="5565980" y="180982"/>
              <a:ext cx="746152" cy="387364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1"/>
            <p:cNvSpPr>
              <a:spLocks noEditPoints="1"/>
            </p:cNvSpPr>
            <p:nvPr/>
          </p:nvSpPr>
          <p:spPr bwMode="auto">
            <a:xfrm>
              <a:off x="6254980" y="279410"/>
              <a:ext cx="2559145" cy="1851093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2"/>
            <p:cNvSpPr/>
            <p:nvPr/>
          </p:nvSpPr>
          <p:spPr bwMode="auto">
            <a:xfrm>
              <a:off x="7213866" y="41276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73"/>
            <p:cNvSpPr/>
            <p:nvPr/>
          </p:nvSpPr>
          <p:spPr bwMode="auto">
            <a:xfrm>
              <a:off x="4886504" y="714402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74"/>
            <p:cNvSpPr>
              <a:spLocks noEditPoints="1"/>
            </p:cNvSpPr>
            <p:nvPr/>
          </p:nvSpPr>
          <p:spPr bwMode="auto">
            <a:xfrm>
              <a:off x="4391187" y="336562"/>
              <a:ext cx="1644711" cy="214003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75"/>
            <p:cNvSpPr/>
            <p:nvPr/>
          </p:nvSpPr>
          <p:spPr bwMode="auto">
            <a:xfrm>
              <a:off x="5556454" y="2251159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76"/>
            <p:cNvSpPr/>
            <p:nvPr/>
          </p:nvSpPr>
          <p:spPr bwMode="auto">
            <a:xfrm>
              <a:off x="7817138" y="1447854"/>
              <a:ext cx="123829" cy="177807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77"/>
            <p:cNvSpPr/>
            <p:nvPr/>
          </p:nvSpPr>
          <p:spPr bwMode="auto">
            <a:xfrm>
              <a:off x="7648857" y="1470080"/>
              <a:ext cx="133355" cy="184157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78"/>
            <p:cNvSpPr/>
            <p:nvPr/>
          </p:nvSpPr>
          <p:spPr bwMode="auto">
            <a:xfrm>
              <a:off x="8087023" y="882683"/>
              <a:ext cx="139705" cy="123829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9"/>
            <p:cNvSpPr/>
            <p:nvPr/>
          </p:nvSpPr>
          <p:spPr bwMode="auto">
            <a:xfrm>
              <a:off x="4911906" y="330212"/>
              <a:ext cx="301636" cy="98429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0"/>
            <p:cNvSpPr/>
            <p:nvPr/>
          </p:nvSpPr>
          <p:spPr bwMode="auto">
            <a:xfrm>
              <a:off x="7004308" y="1759015"/>
              <a:ext cx="88903" cy="222258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81"/>
            <p:cNvSpPr/>
            <p:nvPr/>
          </p:nvSpPr>
          <p:spPr bwMode="auto">
            <a:xfrm>
              <a:off x="6172427" y="466742"/>
              <a:ext cx="123829" cy="44452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82"/>
            <p:cNvSpPr/>
            <p:nvPr/>
          </p:nvSpPr>
          <p:spPr bwMode="auto">
            <a:xfrm>
              <a:off x="8531539" y="2232108"/>
              <a:ext cx="92078" cy="98429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83"/>
            <p:cNvSpPr/>
            <p:nvPr/>
          </p:nvSpPr>
          <p:spPr bwMode="auto">
            <a:xfrm>
              <a:off x="5315146" y="295286"/>
              <a:ext cx="161931" cy="34926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84"/>
            <p:cNvSpPr/>
            <p:nvPr/>
          </p:nvSpPr>
          <p:spPr bwMode="auto">
            <a:xfrm>
              <a:off x="5273869" y="288935"/>
              <a:ext cx="41276" cy="12701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85"/>
            <p:cNvSpPr/>
            <p:nvPr/>
          </p:nvSpPr>
          <p:spPr bwMode="auto">
            <a:xfrm>
              <a:off x="5731086" y="708051"/>
              <a:ext cx="69852" cy="7937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86"/>
            <p:cNvSpPr/>
            <p:nvPr/>
          </p:nvSpPr>
          <p:spPr bwMode="auto">
            <a:xfrm>
              <a:off x="6340709" y="647724"/>
              <a:ext cx="53977" cy="60327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7"/>
            <p:cNvSpPr/>
            <p:nvPr/>
          </p:nvSpPr>
          <p:spPr bwMode="auto">
            <a:xfrm>
              <a:off x="7940968" y="1571683"/>
              <a:ext cx="47627" cy="82553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88"/>
            <p:cNvSpPr/>
            <p:nvPr/>
          </p:nvSpPr>
          <p:spPr bwMode="auto">
            <a:xfrm>
              <a:off x="7985420" y="1635186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89"/>
            <p:cNvSpPr/>
            <p:nvPr/>
          </p:nvSpPr>
          <p:spPr bwMode="auto">
            <a:xfrm>
              <a:off x="8626793" y="2171781"/>
              <a:ext cx="50802" cy="73027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0"/>
            <p:cNvSpPr/>
            <p:nvPr/>
          </p:nvSpPr>
          <p:spPr bwMode="auto">
            <a:xfrm>
              <a:off x="7775862" y="1660587"/>
              <a:ext cx="111129" cy="41276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1"/>
            <p:cNvSpPr/>
            <p:nvPr/>
          </p:nvSpPr>
          <p:spPr bwMode="auto">
            <a:xfrm>
              <a:off x="7102737" y="288935"/>
              <a:ext cx="215908" cy="104779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2"/>
            <p:cNvSpPr/>
            <p:nvPr/>
          </p:nvSpPr>
          <p:spPr bwMode="auto">
            <a:xfrm>
              <a:off x="5194491" y="339737"/>
              <a:ext cx="76203" cy="41276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93"/>
            <p:cNvSpPr/>
            <p:nvPr/>
          </p:nvSpPr>
          <p:spPr bwMode="auto">
            <a:xfrm>
              <a:off x="5423099" y="1177969"/>
              <a:ext cx="120654" cy="53977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94"/>
            <p:cNvSpPr/>
            <p:nvPr/>
          </p:nvSpPr>
          <p:spPr bwMode="auto">
            <a:xfrm>
              <a:off x="8223553" y="676300"/>
              <a:ext cx="28576" cy="1206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95"/>
            <p:cNvSpPr/>
            <p:nvPr/>
          </p:nvSpPr>
          <p:spPr bwMode="auto">
            <a:xfrm>
              <a:off x="7953668" y="1254172"/>
              <a:ext cx="34926" cy="79378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96"/>
            <p:cNvSpPr/>
            <p:nvPr/>
          </p:nvSpPr>
          <p:spPr bwMode="auto">
            <a:xfrm>
              <a:off x="8261655" y="2235283"/>
              <a:ext cx="41276" cy="41276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97"/>
            <p:cNvSpPr/>
            <p:nvPr/>
          </p:nvSpPr>
          <p:spPr bwMode="auto">
            <a:xfrm>
              <a:off x="8087023" y="1568508"/>
              <a:ext cx="234959" cy="161931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8"/>
            <p:cNvSpPr/>
            <p:nvPr/>
          </p:nvSpPr>
          <p:spPr bwMode="auto">
            <a:xfrm>
              <a:off x="8169577" y="304811"/>
              <a:ext cx="60327" cy="22226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99"/>
            <p:cNvSpPr/>
            <p:nvPr/>
          </p:nvSpPr>
          <p:spPr bwMode="auto">
            <a:xfrm>
              <a:off x="4943657" y="282585"/>
              <a:ext cx="88903" cy="22226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0"/>
            <p:cNvSpPr/>
            <p:nvPr/>
          </p:nvSpPr>
          <p:spPr bwMode="auto">
            <a:xfrm>
              <a:off x="7458350" y="1400227"/>
              <a:ext cx="22226" cy="6032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01"/>
            <p:cNvSpPr/>
            <p:nvPr/>
          </p:nvSpPr>
          <p:spPr bwMode="auto">
            <a:xfrm>
              <a:off x="7601230" y="219083"/>
              <a:ext cx="101604" cy="38101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02"/>
            <p:cNvSpPr/>
            <p:nvPr/>
          </p:nvSpPr>
          <p:spPr bwMode="auto">
            <a:xfrm>
              <a:off x="7706009" y="250834"/>
              <a:ext cx="66677" cy="19051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03"/>
            <p:cNvSpPr/>
            <p:nvPr/>
          </p:nvSpPr>
          <p:spPr bwMode="auto">
            <a:xfrm>
              <a:off x="5162740" y="250834"/>
              <a:ext cx="79378" cy="22226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04"/>
            <p:cNvSpPr/>
            <p:nvPr/>
          </p:nvSpPr>
          <p:spPr bwMode="auto">
            <a:xfrm>
              <a:off x="4886505" y="727102"/>
              <a:ext cx="50802" cy="31751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05"/>
            <p:cNvSpPr/>
            <p:nvPr/>
          </p:nvSpPr>
          <p:spPr bwMode="auto">
            <a:xfrm>
              <a:off x="8074323" y="1003337"/>
              <a:ext cx="25401" cy="3810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06"/>
            <p:cNvSpPr/>
            <p:nvPr/>
          </p:nvSpPr>
          <p:spPr bwMode="auto">
            <a:xfrm>
              <a:off x="5175441" y="292111"/>
              <a:ext cx="82553" cy="31751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07"/>
            <p:cNvSpPr/>
            <p:nvPr/>
          </p:nvSpPr>
          <p:spPr bwMode="auto">
            <a:xfrm>
              <a:off x="7956843" y="1143042"/>
              <a:ext cx="19051" cy="47627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08"/>
            <p:cNvSpPr/>
            <p:nvPr/>
          </p:nvSpPr>
          <p:spPr bwMode="auto">
            <a:xfrm>
              <a:off x="7813963" y="1231946"/>
              <a:ext cx="28576" cy="2540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09"/>
            <p:cNvSpPr/>
            <p:nvPr/>
          </p:nvSpPr>
          <p:spPr bwMode="auto">
            <a:xfrm>
              <a:off x="6572492" y="882683"/>
              <a:ext cx="15876" cy="3492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10"/>
            <p:cNvSpPr/>
            <p:nvPr/>
          </p:nvSpPr>
          <p:spPr bwMode="auto">
            <a:xfrm>
              <a:off x="7953668" y="1543107"/>
              <a:ext cx="57152" cy="952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11"/>
            <p:cNvSpPr/>
            <p:nvPr/>
          </p:nvSpPr>
          <p:spPr bwMode="auto">
            <a:xfrm>
              <a:off x="6620119" y="930310"/>
              <a:ext cx="38101" cy="25401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12"/>
            <p:cNvSpPr/>
            <p:nvPr/>
          </p:nvSpPr>
          <p:spPr bwMode="auto">
            <a:xfrm>
              <a:off x="7998120" y="1701863"/>
              <a:ext cx="41276" cy="28576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13"/>
            <p:cNvSpPr/>
            <p:nvPr/>
          </p:nvSpPr>
          <p:spPr bwMode="auto">
            <a:xfrm>
              <a:off x="5277045" y="311162"/>
              <a:ext cx="31751" cy="19051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14"/>
            <p:cNvSpPr/>
            <p:nvPr/>
          </p:nvSpPr>
          <p:spPr bwMode="auto">
            <a:xfrm>
              <a:off x="5248468" y="260360"/>
              <a:ext cx="41276" cy="1587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15"/>
            <p:cNvSpPr/>
            <p:nvPr/>
          </p:nvSpPr>
          <p:spPr bwMode="auto">
            <a:xfrm>
              <a:off x="8277530" y="317512"/>
              <a:ext cx="53977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16"/>
            <p:cNvSpPr/>
            <p:nvPr/>
          </p:nvSpPr>
          <p:spPr bwMode="auto">
            <a:xfrm>
              <a:off x="5512003" y="434991"/>
              <a:ext cx="25401" cy="15876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17"/>
            <p:cNvSpPr/>
            <p:nvPr/>
          </p:nvSpPr>
          <p:spPr bwMode="auto">
            <a:xfrm>
              <a:off x="8109249" y="996987"/>
              <a:ext cx="25401" cy="22226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18"/>
            <p:cNvSpPr/>
            <p:nvPr/>
          </p:nvSpPr>
          <p:spPr bwMode="auto">
            <a:xfrm>
              <a:off x="8229903" y="320687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19"/>
            <p:cNvSpPr/>
            <p:nvPr/>
          </p:nvSpPr>
          <p:spPr bwMode="auto">
            <a:xfrm>
              <a:off x="8229903" y="307987"/>
              <a:ext cx="31751" cy="15876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20"/>
            <p:cNvSpPr/>
            <p:nvPr/>
          </p:nvSpPr>
          <p:spPr bwMode="auto">
            <a:xfrm>
              <a:off x="4553118" y="600097"/>
              <a:ext cx="25401" cy="19051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21"/>
            <p:cNvSpPr/>
            <p:nvPr/>
          </p:nvSpPr>
          <p:spPr bwMode="auto">
            <a:xfrm>
              <a:off x="8055272" y="1606610"/>
              <a:ext cx="28576" cy="952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22"/>
            <p:cNvSpPr/>
            <p:nvPr/>
          </p:nvSpPr>
          <p:spPr bwMode="auto">
            <a:xfrm>
              <a:off x="8207678" y="339737"/>
              <a:ext cx="34926" cy="1270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23"/>
            <p:cNvSpPr/>
            <p:nvPr/>
          </p:nvSpPr>
          <p:spPr bwMode="auto">
            <a:xfrm>
              <a:off x="5067486" y="260360"/>
              <a:ext cx="44452" cy="22226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24"/>
            <p:cNvSpPr/>
            <p:nvPr/>
          </p:nvSpPr>
          <p:spPr bwMode="auto">
            <a:xfrm>
              <a:off x="8007645" y="1352600"/>
              <a:ext cx="15876" cy="38101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25"/>
            <p:cNvSpPr/>
            <p:nvPr/>
          </p:nvSpPr>
          <p:spPr bwMode="auto">
            <a:xfrm>
              <a:off x="5016685" y="292111"/>
              <a:ext cx="142880" cy="41276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26"/>
            <p:cNvSpPr/>
            <p:nvPr/>
          </p:nvSpPr>
          <p:spPr bwMode="auto">
            <a:xfrm>
              <a:off x="7064635" y="412765"/>
              <a:ext cx="25401" cy="12701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27"/>
            <p:cNvSpPr/>
            <p:nvPr/>
          </p:nvSpPr>
          <p:spPr bwMode="auto">
            <a:xfrm>
              <a:off x="8045747" y="1530407"/>
              <a:ext cx="9526" cy="38101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28"/>
            <p:cNvSpPr/>
            <p:nvPr/>
          </p:nvSpPr>
          <p:spPr bwMode="auto">
            <a:xfrm>
              <a:off x="5429450" y="520719"/>
              <a:ext cx="19051" cy="1270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29"/>
            <p:cNvSpPr/>
            <p:nvPr/>
          </p:nvSpPr>
          <p:spPr bwMode="auto">
            <a:xfrm>
              <a:off x="6870953" y="977937"/>
              <a:ext cx="19051" cy="952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30"/>
            <p:cNvSpPr/>
            <p:nvPr/>
          </p:nvSpPr>
          <p:spPr bwMode="auto">
            <a:xfrm>
              <a:off x="5499303" y="1254172"/>
              <a:ext cx="22226" cy="1270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31"/>
            <p:cNvSpPr/>
            <p:nvPr/>
          </p:nvSpPr>
          <p:spPr bwMode="auto">
            <a:xfrm>
              <a:off x="5712036" y="781079"/>
              <a:ext cx="9526" cy="22226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32"/>
            <p:cNvSpPr/>
            <p:nvPr/>
          </p:nvSpPr>
          <p:spPr bwMode="auto">
            <a:xfrm>
              <a:off x="5797764" y="774729"/>
              <a:ext cx="15876" cy="12701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33"/>
            <p:cNvSpPr/>
            <p:nvPr/>
          </p:nvSpPr>
          <p:spPr bwMode="auto">
            <a:xfrm>
              <a:off x="5556454" y="2251159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34"/>
            <p:cNvSpPr/>
            <p:nvPr/>
          </p:nvSpPr>
          <p:spPr bwMode="auto">
            <a:xfrm>
              <a:off x="5550104" y="2251159"/>
              <a:ext cx="6350" cy="22226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35"/>
            <p:cNvSpPr/>
            <p:nvPr/>
          </p:nvSpPr>
          <p:spPr bwMode="auto">
            <a:xfrm>
              <a:off x="7991770" y="1378001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36"/>
            <p:cNvSpPr/>
            <p:nvPr/>
          </p:nvSpPr>
          <p:spPr bwMode="auto">
            <a:xfrm>
              <a:off x="7979069" y="1368476"/>
              <a:ext cx="12701" cy="15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37"/>
            <p:cNvSpPr/>
            <p:nvPr/>
          </p:nvSpPr>
          <p:spPr bwMode="auto">
            <a:xfrm>
              <a:off x="6607419" y="638199"/>
              <a:ext cx="15876" cy="12701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38"/>
            <p:cNvSpPr/>
            <p:nvPr/>
          </p:nvSpPr>
          <p:spPr bwMode="auto">
            <a:xfrm>
              <a:off x="7194815" y="400065"/>
              <a:ext cx="19051" cy="127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39"/>
            <p:cNvSpPr/>
            <p:nvPr/>
          </p:nvSpPr>
          <p:spPr bwMode="auto">
            <a:xfrm>
              <a:off x="7213866" y="41276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40"/>
            <p:cNvSpPr/>
            <p:nvPr/>
          </p:nvSpPr>
          <p:spPr bwMode="auto">
            <a:xfrm>
              <a:off x="4816652" y="669950"/>
              <a:ext cx="15876" cy="127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41"/>
            <p:cNvSpPr/>
            <p:nvPr/>
          </p:nvSpPr>
          <p:spPr bwMode="auto">
            <a:xfrm>
              <a:off x="8309282" y="1641536"/>
              <a:ext cx="41276" cy="22226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42"/>
            <p:cNvSpPr/>
            <p:nvPr/>
          </p:nvSpPr>
          <p:spPr bwMode="auto">
            <a:xfrm>
              <a:off x="4791251" y="609623"/>
              <a:ext cx="12701" cy="19051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43"/>
            <p:cNvSpPr/>
            <p:nvPr/>
          </p:nvSpPr>
          <p:spPr bwMode="auto">
            <a:xfrm>
              <a:off x="6394686" y="593747"/>
              <a:ext cx="92078" cy="136530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44"/>
            <p:cNvSpPr/>
            <p:nvPr/>
          </p:nvSpPr>
          <p:spPr bwMode="auto">
            <a:xfrm>
              <a:off x="7950493" y="1698688"/>
              <a:ext cx="22226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45"/>
            <p:cNvSpPr/>
            <p:nvPr/>
          </p:nvSpPr>
          <p:spPr bwMode="auto">
            <a:xfrm>
              <a:off x="5391348" y="473092"/>
              <a:ext cx="79378" cy="44452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46"/>
            <p:cNvSpPr/>
            <p:nvPr/>
          </p:nvSpPr>
          <p:spPr bwMode="auto">
            <a:xfrm>
              <a:off x="8614093" y="2140030"/>
              <a:ext cx="19051" cy="28576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147"/>
            <p:cNvSpPr/>
            <p:nvPr/>
          </p:nvSpPr>
          <p:spPr bwMode="auto">
            <a:xfrm>
              <a:off x="5635833" y="1254172"/>
              <a:ext cx="19051" cy="9526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148"/>
            <p:cNvSpPr/>
            <p:nvPr/>
          </p:nvSpPr>
          <p:spPr bwMode="auto">
            <a:xfrm>
              <a:off x="6575667" y="854107"/>
              <a:ext cx="9526" cy="2222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149"/>
            <p:cNvSpPr/>
            <p:nvPr/>
          </p:nvSpPr>
          <p:spPr bwMode="auto">
            <a:xfrm>
              <a:off x="5546929" y="1231946"/>
              <a:ext cx="73027" cy="3175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50"/>
            <p:cNvSpPr/>
            <p:nvPr/>
          </p:nvSpPr>
          <p:spPr bwMode="auto">
            <a:xfrm>
              <a:off x="8029871" y="1609785"/>
              <a:ext cx="12701" cy="12701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51"/>
            <p:cNvSpPr/>
            <p:nvPr/>
          </p:nvSpPr>
          <p:spPr bwMode="auto">
            <a:xfrm>
              <a:off x="7982245" y="1635186"/>
              <a:ext cx="9526" cy="12701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52"/>
            <p:cNvSpPr/>
            <p:nvPr/>
          </p:nvSpPr>
          <p:spPr bwMode="auto">
            <a:xfrm>
              <a:off x="7985420" y="1635186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53"/>
            <p:cNvSpPr/>
            <p:nvPr/>
          </p:nvSpPr>
          <p:spPr bwMode="auto">
            <a:xfrm>
              <a:off x="7779037" y="160661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54"/>
            <p:cNvSpPr/>
            <p:nvPr/>
          </p:nvSpPr>
          <p:spPr bwMode="auto">
            <a:xfrm>
              <a:off x="7772687" y="1587559"/>
              <a:ext cx="9526" cy="19051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55"/>
            <p:cNvSpPr/>
            <p:nvPr/>
          </p:nvSpPr>
          <p:spPr bwMode="auto">
            <a:xfrm>
              <a:off x="5280219" y="215908"/>
              <a:ext cx="130180" cy="53977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56"/>
            <p:cNvSpPr/>
            <p:nvPr/>
          </p:nvSpPr>
          <p:spPr bwMode="auto">
            <a:xfrm>
              <a:off x="5346897" y="190508"/>
              <a:ext cx="361964" cy="107954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57"/>
            <p:cNvSpPr/>
            <p:nvPr/>
          </p:nvSpPr>
          <p:spPr bwMode="auto">
            <a:xfrm>
              <a:off x="7985420" y="1378001"/>
              <a:ext cx="12701" cy="31751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58"/>
            <p:cNvSpPr/>
            <p:nvPr/>
          </p:nvSpPr>
          <p:spPr bwMode="auto">
            <a:xfrm>
              <a:off x="6766174" y="974761"/>
              <a:ext cx="19051" cy="952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59"/>
            <p:cNvSpPr/>
            <p:nvPr/>
          </p:nvSpPr>
          <p:spPr bwMode="auto">
            <a:xfrm>
              <a:off x="7963193" y="1343075"/>
              <a:ext cx="9526" cy="12701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60"/>
            <p:cNvSpPr/>
            <p:nvPr/>
          </p:nvSpPr>
          <p:spPr bwMode="auto">
            <a:xfrm>
              <a:off x="4451514" y="638199"/>
              <a:ext cx="25401" cy="12701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61"/>
            <p:cNvSpPr/>
            <p:nvPr/>
          </p:nvSpPr>
          <p:spPr bwMode="auto">
            <a:xfrm>
              <a:off x="8080673" y="1749490"/>
              <a:ext cx="12701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62"/>
            <p:cNvSpPr/>
            <p:nvPr/>
          </p:nvSpPr>
          <p:spPr bwMode="auto">
            <a:xfrm>
              <a:off x="7944143" y="1717739"/>
              <a:ext cx="19051" cy="95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63"/>
            <p:cNvSpPr/>
            <p:nvPr/>
          </p:nvSpPr>
          <p:spPr bwMode="auto">
            <a:xfrm>
              <a:off x="7915568" y="1701864"/>
              <a:ext cx="15876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64"/>
            <p:cNvSpPr/>
            <p:nvPr/>
          </p:nvSpPr>
          <p:spPr bwMode="auto">
            <a:xfrm>
              <a:off x="7931443" y="1698689"/>
              <a:ext cx="9526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65"/>
            <p:cNvSpPr/>
            <p:nvPr/>
          </p:nvSpPr>
          <p:spPr bwMode="auto">
            <a:xfrm>
              <a:off x="5473902" y="530245"/>
              <a:ext cx="9526" cy="9526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66"/>
            <p:cNvSpPr/>
            <p:nvPr/>
          </p:nvSpPr>
          <p:spPr bwMode="auto">
            <a:xfrm>
              <a:off x="8201328" y="809656"/>
              <a:ext cx="66677" cy="60327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67"/>
            <p:cNvSpPr/>
            <p:nvPr/>
          </p:nvSpPr>
          <p:spPr bwMode="auto">
            <a:xfrm>
              <a:off x="7871116" y="1736790"/>
              <a:ext cx="495318" cy="463567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68"/>
            <p:cNvSpPr/>
            <p:nvPr/>
          </p:nvSpPr>
          <p:spPr bwMode="auto">
            <a:xfrm>
              <a:off x="5556455" y="2438491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69"/>
            <p:cNvSpPr/>
            <p:nvPr/>
          </p:nvSpPr>
          <p:spPr bwMode="auto">
            <a:xfrm>
              <a:off x="5543755" y="2432140"/>
              <a:ext cx="12701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70"/>
            <p:cNvSpPr/>
            <p:nvPr/>
          </p:nvSpPr>
          <p:spPr bwMode="auto">
            <a:xfrm>
              <a:off x="7979070" y="1403402"/>
              <a:ext cx="57152" cy="57152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71"/>
            <p:cNvSpPr/>
            <p:nvPr/>
          </p:nvSpPr>
          <p:spPr bwMode="auto">
            <a:xfrm>
              <a:off x="6499465" y="901734"/>
              <a:ext cx="9526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72"/>
            <p:cNvSpPr/>
            <p:nvPr/>
          </p:nvSpPr>
          <p:spPr bwMode="auto">
            <a:xfrm>
              <a:off x="7855240" y="330212"/>
              <a:ext cx="9526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73"/>
            <p:cNvSpPr/>
            <p:nvPr/>
          </p:nvSpPr>
          <p:spPr bwMode="auto">
            <a:xfrm>
              <a:off x="5705686" y="1384352"/>
              <a:ext cx="6350" cy="9526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74"/>
            <p:cNvSpPr/>
            <p:nvPr/>
          </p:nvSpPr>
          <p:spPr bwMode="auto">
            <a:xfrm>
              <a:off x="7991770" y="1378001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75"/>
            <p:cNvSpPr/>
            <p:nvPr/>
          </p:nvSpPr>
          <p:spPr bwMode="auto">
            <a:xfrm>
              <a:off x="7944143" y="1381177"/>
              <a:ext cx="9526" cy="952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76"/>
            <p:cNvSpPr/>
            <p:nvPr/>
          </p:nvSpPr>
          <p:spPr bwMode="auto">
            <a:xfrm>
              <a:off x="5277045" y="276235"/>
              <a:ext cx="22226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77"/>
            <p:cNvSpPr/>
            <p:nvPr/>
          </p:nvSpPr>
          <p:spPr bwMode="auto">
            <a:xfrm>
              <a:off x="5670760" y="736627"/>
              <a:ext cx="28576" cy="1270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78"/>
            <p:cNvSpPr/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4" name="图表 3"/>
          <p:cNvGraphicFramePr/>
          <p:nvPr/>
        </p:nvGraphicFramePr>
        <p:xfrm>
          <a:off x="3348172" y="2803288"/>
          <a:ext cx="1138132" cy="112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926317" y="970144"/>
          <a:ext cx="1484809" cy="1466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3895188" y="2314858"/>
          <a:ext cx="866156" cy="855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4970268" y="304936"/>
          <a:ext cx="1591273" cy="1571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6332391" y="2726857"/>
          <a:ext cx="866156" cy="855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294357" y="1255266"/>
            <a:ext cx="2008688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姓名</a:t>
            </a:r>
            <a:endParaRPr lang="zh-CN" altLang="zh-CN" sz="1000" dirty="0">
              <a:solidFill>
                <a:schemeClr val="bg1"/>
              </a:solidFill>
              <a:latin typeface="+mn-ea"/>
            </a:endParaRPr>
          </a:p>
          <a:p>
            <a:endParaRPr lang="zh-CN" altLang="zh-CN" sz="10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zh-CN" altLang="zh-CN" sz="2000" b="1" dirty="0">
                <a:solidFill>
                  <a:schemeClr val="bg1"/>
                </a:solidFill>
                <a:latin typeface="+mn-ea"/>
              </a:rPr>
              <a:t>雷鹏</a:t>
            </a:r>
            <a:endParaRPr lang="zh-CN" altLang="zh-CN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17661" y="3352401"/>
            <a:ext cx="204437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>
                <a:solidFill>
                  <a:schemeClr val="bg1"/>
                </a:solidFill>
                <a:latin typeface="+mn-ea"/>
              </a:rPr>
              <a:t>电话：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13408241607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QQ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1059404505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90167" y="751089"/>
            <a:ext cx="20303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>
                <a:solidFill>
                  <a:schemeClr val="bg1"/>
                </a:solidFill>
                <a:latin typeface="+mn-ea"/>
              </a:rPr>
              <a:t>学校：乐山师范学院</a:t>
            </a:r>
            <a:endParaRPr lang="zh-CN" altLang="zh-CN" sz="1400" dirty="0">
              <a:solidFill>
                <a:schemeClr val="bg1"/>
              </a:solidFill>
              <a:latin typeface="+mn-ea"/>
            </a:endParaRPr>
          </a:p>
          <a:p>
            <a:r>
              <a:rPr lang="zh-CN" altLang="zh-CN" sz="1400" dirty="0">
                <a:solidFill>
                  <a:schemeClr val="bg1"/>
                </a:solidFill>
                <a:latin typeface="+mn-ea"/>
              </a:rPr>
              <a:t>专业：数学与应用数学</a:t>
            </a:r>
            <a:endParaRPr lang="zh-CN" altLang="zh-CN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3749637" y="4526903"/>
            <a:ext cx="1644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 smtClean="0">
                <a:solidFill>
                  <a:srgbClr val="FFFFFF"/>
                </a:solidFill>
              </a:rPr>
              <a:t>COMPANY</a:t>
            </a:r>
            <a:r>
              <a:rPr kumimoji="1" lang="zh-CN" altLang="en-US" sz="1200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sz="1200" dirty="0" smtClean="0">
                <a:solidFill>
                  <a:srgbClr val="FFFFFF"/>
                </a:solidFill>
              </a:rPr>
              <a:t>|</a:t>
            </a:r>
            <a:r>
              <a:rPr kumimoji="1" lang="zh-CN" altLang="en-US" sz="1200" dirty="0">
                <a:solidFill>
                  <a:srgbClr val="FFFFFF"/>
                </a:solidFill>
              </a:rPr>
              <a:t> </a:t>
            </a:r>
            <a:r>
              <a:rPr kumimoji="1" lang="en-US" altLang="zh-CN" sz="1200" dirty="0" smtClean="0">
                <a:solidFill>
                  <a:srgbClr val="FFFFFF"/>
                </a:solidFill>
              </a:rPr>
              <a:t>LOGO</a:t>
            </a:r>
            <a:endParaRPr kumimoji="1" lang="zh-CN" altLang="en-US" sz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930094" y="933986"/>
            <a:ext cx="1283812" cy="1283812"/>
          </a:xfrm>
          <a:prstGeom prst="ellipse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kumimoji="1" lang="en-US" altLang="zh-CN" sz="9000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53608" y="2375151"/>
            <a:ext cx="32367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SECTION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TITLE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HERE</a:t>
            </a:r>
            <a:endParaRPr kumimoji="1" lang="en-US" altLang="zh-CN" sz="2400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kumimoji="1" lang="zh-CN" altLang="en-US" sz="24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项目内容</a:t>
            </a:r>
            <a:endParaRPr kumimoji="1" lang="zh-CN" altLang="en-US" sz="24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37307" y="3206148"/>
            <a:ext cx="2869386" cy="120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未来天气情况：通过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网页爬虫来获取未来五天的天气情况当前城市天气查询，设置当前城市，以及其他城市天气查询。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71309" y="4666345"/>
            <a:ext cx="1401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LOGO | COMPANY</a:t>
            </a:r>
            <a:endParaRPr kumimoji="1" lang="en-US" altLang="zh-CN" sz="1000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1928" y="4526903"/>
            <a:ext cx="1644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 smtClean="0">
                <a:solidFill>
                  <a:srgbClr val="FFFFFF"/>
                </a:solidFill>
              </a:rPr>
              <a:t>COMPANY</a:t>
            </a:r>
            <a:r>
              <a:rPr kumimoji="1" lang="zh-CN" altLang="en-US" sz="1200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sz="1200" dirty="0" smtClean="0">
                <a:solidFill>
                  <a:srgbClr val="FFFFFF"/>
                </a:solidFill>
              </a:rPr>
              <a:t>|</a:t>
            </a:r>
            <a:r>
              <a:rPr kumimoji="1" lang="zh-CN" altLang="en-US" sz="1200" dirty="0">
                <a:solidFill>
                  <a:srgbClr val="FFFFFF"/>
                </a:solidFill>
              </a:rPr>
              <a:t> </a:t>
            </a:r>
            <a:r>
              <a:rPr kumimoji="1" lang="en-US" altLang="zh-CN" sz="1200" dirty="0" smtClean="0">
                <a:solidFill>
                  <a:srgbClr val="FFFFFF"/>
                </a:solidFill>
              </a:rPr>
              <a:t>LOGO</a:t>
            </a:r>
            <a:endParaRPr kumimoji="1"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18507" y="0"/>
            <a:ext cx="4725493" cy="51435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65708" y="178481"/>
            <a:ext cx="4381274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bg1"/>
                </a:solidFill>
              </a:rPr>
              <a:t>INTERNET</a:t>
            </a:r>
            <a:r>
              <a:rPr kumimoji="1"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3200" b="1" dirty="0" smtClean="0">
                <a:solidFill>
                  <a:schemeClr val="bg1"/>
                </a:solidFill>
              </a:rPr>
              <a:t>PRODUCT</a:t>
            </a:r>
            <a:endParaRPr kumimoji="1" lang="en-US" altLang="zh-CN" sz="3200" b="1" dirty="0" smtClean="0">
              <a:solidFill>
                <a:schemeClr val="bg1"/>
              </a:solidFill>
            </a:endParaRPr>
          </a:p>
          <a:p>
            <a:r>
              <a:rPr kumimoji="1" lang="zh-CN" altLang="en-US" sz="3200" b="1" dirty="0" smtClean="0">
                <a:solidFill>
                  <a:schemeClr val="bg1"/>
                </a:solidFill>
              </a:rPr>
              <a:t> 项目概述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65708" y="1667140"/>
            <a:ext cx="4307744" cy="2691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chemeClr val="bg1"/>
                </a:solidFill>
                <a:latin typeface="+mn-ea"/>
              </a:rPr>
              <a:t>数据的来源是：开元API，URL。</a:t>
            </a:r>
            <a:endParaRPr lang="zh-CN" altLang="zh-CN" sz="1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chemeClr val="bg1"/>
                </a:solidFill>
                <a:latin typeface="+mn-ea"/>
              </a:rPr>
              <a:t>服务器/客户端数据交互：XML</a:t>
            </a:r>
            <a:endParaRPr lang="zh-CN" altLang="zh-CN" sz="1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chemeClr val="bg1"/>
                </a:solidFill>
                <a:latin typeface="+mn-ea"/>
              </a:rPr>
              <a:t>这个项目中运用到的函数：</a:t>
            </a:r>
            <a:r>
              <a:rPr lang="en-US" altLang="zh-CN" sz="1000" dirty="0">
                <a:solidFill>
                  <a:schemeClr val="bg1"/>
                </a:solidFill>
                <a:latin typeface="+mn-ea"/>
              </a:rPr>
              <a:t>json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（</a:t>
            </a:r>
            <a:r>
              <a:rPr altLang="zh-CN" sz="1000" dirty="0">
                <a:solidFill>
                  <a:schemeClr val="bg1"/>
                </a:solidFill>
                <a:latin typeface="+mn-ea"/>
                <a:sym typeface="+mn-ea"/>
              </a:rPr>
              <a:t>import json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）</a:t>
            </a:r>
            <a:endParaRPr lang="zh-CN" altLang="en-US" sz="1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项目中运用到</a:t>
            </a:r>
            <a:r>
              <a:rPr lang="en-US" altLang="zh-CN" sz="1000" dirty="0">
                <a:solidFill>
                  <a:schemeClr val="bg1"/>
                </a:solidFill>
                <a:latin typeface="+mn-ea"/>
              </a:rPr>
              <a:t>python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模板：urllib、urllib.request</a:t>
            </a:r>
            <a:endParaRPr lang="zh-CN" altLang="en-US" sz="1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+mn-ea"/>
                <a:sym typeface="+mn-ea"/>
              </a:rPr>
              <a:t>其中urllib功能：</a:t>
            </a:r>
            <a:endParaRPr lang="zh-CN" altLang="en-US" sz="1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（1）request处理客户端的请求</a:t>
            </a:r>
            <a:endParaRPr lang="zh-CN" altLang="en-US" sz="1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（2）response处理服务端的响应</a:t>
            </a:r>
            <a:endParaRPr lang="zh-CN" altLang="en-US" sz="1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（3）parse会解析url</a:t>
            </a:r>
            <a:endParaRPr lang="zh-CN" altLang="en-US" sz="1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项目中运用到的语句：</a:t>
            </a:r>
            <a:r>
              <a:rPr lang="en-US" altLang="zh-CN" sz="1000" dirty="0">
                <a:solidFill>
                  <a:schemeClr val="bg1"/>
                </a:solidFill>
                <a:latin typeface="+mn-ea"/>
              </a:rPr>
              <a:t>for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循环</a:t>
            </a:r>
            <a:endParaRPr lang="zh-CN" altLang="en-US" sz="1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项目中运用到字典、列表的查找：</a:t>
            </a:r>
            <a:endParaRPr lang="zh-CN" altLang="en-US" sz="1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w["list"][6]['weather'][0]['description']</a:t>
            </a:r>
            <a:endParaRPr lang="zh-CN" altLang="en-US" sz="1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zh-CN" altLang="zh-CN" sz="1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zh-CN" altLang="zh-CN" sz="100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Phone6 金色 正面 竖立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514" y="0"/>
            <a:ext cx="2850972" cy="55948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7620" y="3726413"/>
            <a:ext cx="9144000" cy="141708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/>
          </a:p>
        </p:txBody>
      </p:sp>
      <p:sp>
        <p:nvSpPr>
          <p:cNvPr id="5" name="椭圆 4"/>
          <p:cNvSpPr/>
          <p:nvPr/>
        </p:nvSpPr>
        <p:spPr>
          <a:xfrm>
            <a:off x="2174090" y="857215"/>
            <a:ext cx="1022352" cy="1022352"/>
          </a:xfrm>
          <a:prstGeom prst="ellipse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FFFF"/>
                </a:solidFill>
              </a:rPr>
              <a:t>json</a:t>
            </a:r>
            <a:endParaRPr kumimoji="1" lang="en-US" altLang="zh-CN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220397" y="1137559"/>
            <a:ext cx="1859470" cy="1091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altLang="zh-CN" sz="1000" dirty="0">
                <a:solidFill>
                  <a:schemeClr val="bg1"/>
                </a:solidFill>
                <a:latin typeface="+mn-ea"/>
              </a:rPr>
              <a:t>JSON(JavaScript Object Notation) 是一种轻量级的数据交换格式，易于人阅读和编写。使用 JSON 函数需要导入 json 库：import json。</a:t>
            </a:r>
            <a:endParaRPr altLang="zh-CN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 flipH="1">
            <a:off x="774596" y="768227"/>
            <a:ext cx="130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dirty="0" smtClean="0">
                <a:solidFill>
                  <a:srgbClr val="FFFFFF"/>
                </a:solidFill>
              </a:rPr>
              <a:t>TITLE</a:t>
            </a:r>
            <a:r>
              <a:rPr kumimoji="1" lang="zh-CN" altLang="en-US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</a:rPr>
              <a:t>HERE</a:t>
            </a:r>
            <a:endParaRPr kumimoji="1" lang="en-US" altLang="zh-CN" dirty="0" smtClean="0">
              <a:solidFill>
                <a:srgbClr val="FFFFFF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174092" y="2318874"/>
            <a:ext cx="1022352" cy="1022352"/>
          </a:xfrm>
          <a:prstGeom prst="ellipse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FFFFFF"/>
                </a:solidFill>
              </a:rPr>
              <a:t>urllib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 flipH="1">
            <a:off x="220399" y="2599218"/>
            <a:ext cx="185947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altLang="zh-CN" sz="1000" dirty="0">
                <a:solidFill>
                  <a:schemeClr val="bg1"/>
                </a:solidFill>
                <a:latin typeface="+mn-ea"/>
              </a:rPr>
              <a:t>urllib.request 模块提供了最基本的构造 HTTP 请求的方法，利用它可以模拟浏览器的一个请求发起过程，同时它还带有处理 authenticaton （授权验证）， redirections （重定向)， cookies (浏览器Cookies）以及其它内容</a:t>
            </a:r>
            <a:r>
              <a:rPr lang="zh-CN" altLang="zh-CN" sz="1000" dirty="0">
                <a:solidFill>
                  <a:schemeClr val="bg1"/>
                </a:solidFill>
                <a:latin typeface="+mn-ea"/>
              </a:rPr>
              <a:t>。</a:t>
            </a:r>
            <a:endParaRPr lang="zh-CN" altLang="zh-CN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774598" y="2229886"/>
            <a:ext cx="130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dirty="0" smtClean="0">
                <a:solidFill>
                  <a:srgbClr val="FFFFFF"/>
                </a:solidFill>
              </a:rPr>
              <a:t>TITLE</a:t>
            </a:r>
            <a:r>
              <a:rPr kumimoji="1" lang="zh-CN" altLang="en-US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</a:rPr>
              <a:t>HERE</a:t>
            </a:r>
            <a:endParaRPr kumimoji="1" lang="en-US" altLang="zh-CN" dirty="0" smtClean="0">
              <a:solidFill>
                <a:srgbClr val="FFFFFF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 flipH="1">
            <a:off x="5932465" y="859153"/>
            <a:ext cx="1022352" cy="1022352"/>
          </a:xfrm>
          <a:prstGeom prst="ellipse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FFFFFF"/>
                </a:solidFill>
              </a:rPr>
              <a:t>for</a:t>
            </a:r>
            <a:endParaRPr kumimoji="1" lang="en-US" altLang="zh-CN" sz="2000" dirty="0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49040" y="1139497"/>
            <a:ext cx="1859470" cy="149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altLang="zh-CN" sz="1000" dirty="0">
                <a:solidFill>
                  <a:schemeClr val="bg1"/>
                </a:solidFill>
                <a:latin typeface="+mn-ea"/>
              </a:rPr>
              <a:t>在 python 中，for … else 表示这样的意思，for 中的语句和普通的没有区别，else 中的语句会在循环正常执行完</a:t>
            </a:r>
            <a:endParaRPr altLang="zh-CN" sz="1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altLang="zh-CN" sz="1000" dirty="0">
                <a:solidFill>
                  <a:schemeClr val="bg1"/>
                </a:solidFill>
                <a:latin typeface="+mn-ea"/>
              </a:rPr>
              <a:t>for循环的语法格式如下：</a:t>
            </a:r>
            <a:endParaRPr altLang="zh-CN" sz="1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altLang="zh-CN" sz="1000" dirty="0">
                <a:solidFill>
                  <a:schemeClr val="bg1"/>
                </a:solidFill>
                <a:latin typeface="+mn-ea"/>
              </a:rPr>
              <a:t>for iterating_var isequence:</a:t>
            </a:r>
            <a:endParaRPr altLang="zh-CN" sz="1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altLang="zh-CN" sz="1000" dirty="0">
                <a:solidFill>
                  <a:schemeClr val="bg1"/>
                </a:solidFill>
                <a:latin typeface="+mn-ea"/>
              </a:rPr>
              <a:t>   statements(s)</a:t>
            </a:r>
            <a:endParaRPr altLang="zh-CN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54817" y="770165"/>
            <a:ext cx="130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dirty="0" smtClean="0">
                <a:solidFill>
                  <a:srgbClr val="FFFFFF"/>
                </a:solidFill>
              </a:rPr>
              <a:t>TITLE</a:t>
            </a:r>
            <a:r>
              <a:rPr kumimoji="1" lang="zh-CN" altLang="en-US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</a:rPr>
              <a:t>HERE</a:t>
            </a:r>
            <a:endParaRPr kumimoji="1" lang="en-US" altLang="zh-CN" dirty="0" smtClean="0">
              <a:solidFill>
                <a:srgbClr val="FFFFFF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71309" y="4666345"/>
            <a:ext cx="1401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 smtClean="0">
                <a:solidFill>
                  <a:srgbClr val="FFFFFF"/>
                </a:solidFill>
              </a:rPr>
              <a:t>LOGO | COMPANY</a:t>
            </a:r>
            <a:endParaRPr kumimoji="1" lang="zh-CN" altLang="en-US" sz="1000" dirty="0">
              <a:solidFill>
                <a:srgbClr val="FFFFFF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011590" y="2168243"/>
            <a:ext cx="1120820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1200" dirty="0" smtClean="0">
                <a:solidFill>
                  <a:srgbClr val="FFFFFF"/>
                </a:solidFill>
              </a:rPr>
              <a:t>此处添加图片</a:t>
            </a:r>
            <a:endParaRPr kumimoji="1" lang="en-US" altLang="zh-CN" sz="1200" dirty="0" smtClean="0">
              <a:solidFill>
                <a:srgbClr val="FFFFFF"/>
              </a:solidFill>
            </a:endParaRPr>
          </a:p>
          <a:p>
            <a:pPr algn="ctr">
              <a:lnSpc>
                <a:spcPct val="130000"/>
              </a:lnSpc>
            </a:pPr>
            <a:r>
              <a:rPr kumimoji="1" lang="en-US" altLang="zh-CN" sz="1200" dirty="0" smtClean="0">
                <a:solidFill>
                  <a:srgbClr val="FFFFFF"/>
                </a:solidFill>
              </a:rPr>
              <a:t>PIC</a:t>
            </a:r>
            <a:r>
              <a:rPr kumimoji="1" lang="zh-CN" altLang="en-US" sz="1200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sz="1200" dirty="0" smtClean="0">
                <a:solidFill>
                  <a:srgbClr val="FFFFFF"/>
                </a:solidFill>
              </a:rPr>
              <a:t>HERE</a:t>
            </a:r>
            <a:endParaRPr kumimoji="1" lang="zh-CN" altLang="en-US" sz="1200" dirty="0">
              <a:solidFill>
                <a:srgbClr val="FFFFFF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835" y="346075"/>
            <a:ext cx="2371090" cy="3380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930094" y="933986"/>
            <a:ext cx="1283812" cy="1283812"/>
          </a:xfrm>
          <a:prstGeom prst="ellipse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kumimoji="1" lang="en-US" altLang="zh-CN" sz="9000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70530" y="2375151"/>
            <a:ext cx="32029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SECTION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TITLE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HERE</a:t>
            </a:r>
            <a:endParaRPr kumimoji="1" lang="en-US" altLang="zh-CN" sz="2400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kumimoji="1"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时间安排</a:t>
            </a:r>
            <a:endParaRPr kumimoji="1" lang="zh-CN" altLang="en-US" sz="24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71309" y="4666345"/>
            <a:ext cx="1401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LOGO | COMPANY</a:t>
            </a:r>
            <a:endParaRPr kumimoji="1" lang="en-US" altLang="zh-CN" sz="1000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 1"/>
          <p:cNvSpPr/>
          <p:nvPr/>
        </p:nvSpPr>
        <p:spPr>
          <a:xfrm>
            <a:off x="827584" y="1454679"/>
            <a:ext cx="1800200" cy="216024"/>
          </a:xfrm>
          <a:prstGeom prst="chevron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2710738" y="1454679"/>
            <a:ext cx="1800200" cy="216024"/>
          </a:xfrm>
          <a:prstGeom prst="chevron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593892" y="1454679"/>
            <a:ext cx="1800200" cy="216024"/>
          </a:xfrm>
          <a:prstGeom prst="chevron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6477046" y="1454679"/>
            <a:ext cx="1800200" cy="216024"/>
          </a:xfrm>
          <a:prstGeom prst="chevron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5879" y="878615"/>
            <a:ext cx="9436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2018.6.3</a:t>
            </a:r>
            <a:endParaRPr lang="en-US" altLang="zh-CN" sz="14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上午</a:t>
            </a:r>
            <a:endParaRPr lang="zh-CN" altLang="en-US" sz="14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39033" y="878615"/>
            <a:ext cx="9436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2018.6.3</a:t>
            </a:r>
            <a:endParaRPr lang="en-US" altLang="zh-CN" sz="14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下午</a:t>
            </a:r>
            <a:endParaRPr lang="zh-CN" altLang="en-US" sz="14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44387" y="878615"/>
            <a:ext cx="12992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2018.6.4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上午</a:t>
            </a:r>
            <a:endParaRPr lang="zh-CN" altLang="en-US" sz="14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05341" y="878615"/>
            <a:ext cx="9436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2018.6.4</a:t>
            </a:r>
            <a:endParaRPr lang="en-US" altLang="zh-CN" sz="14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下午</a:t>
            </a:r>
            <a:endParaRPr lang="zh-CN" altLang="en-US" sz="14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1949" y="3011585"/>
            <a:ext cx="1671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Your </a:t>
            </a:r>
            <a:r>
              <a:rPr lang="en-US" altLang="zh-CN" sz="2000" b="1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Text</a:t>
            </a:r>
            <a:endParaRPr lang="en-US" altLang="zh-CN" sz="2000" b="1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75103" y="3011585"/>
            <a:ext cx="1671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Your </a:t>
            </a:r>
            <a:r>
              <a:rPr lang="en-US" altLang="zh-CN" sz="2000" b="1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Text</a:t>
            </a:r>
            <a:endParaRPr lang="en-US" altLang="zh-CN" sz="2000" b="1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58257" y="3011585"/>
            <a:ext cx="1671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Your </a:t>
            </a:r>
            <a:r>
              <a:rPr lang="en-US" altLang="zh-CN" sz="2000" b="1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Text</a:t>
            </a:r>
            <a:endParaRPr lang="en-US" altLang="zh-CN" sz="2000" b="1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41411" y="3011585"/>
            <a:ext cx="1671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Your </a:t>
            </a:r>
            <a:r>
              <a:rPr lang="en-US" altLang="zh-CN" sz="2000" b="1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Text</a:t>
            </a:r>
            <a:endParaRPr lang="en-US" altLang="zh-CN" sz="2000" b="1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1367683" y="2234379"/>
            <a:ext cx="720000" cy="72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3250837" y="2234379"/>
            <a:ext cx="720000" cy="72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5133991" y="2234379"/>
            <a:ext cx="720000" cy="72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7017144" y="2234379"/>
            <a:ext cx="720000" cy="72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直接箭头连接符 19"/>
          <p:cNvCxnSpPr>
            <a:stCxn id="6" idx="2"/>
            <a:endCxn id="14" idx="0"/>
          </p:cNvCxnSpPr>
          <p:nvPr/>
        </p:nvCxnSpPr>
        <p:spPr>
          <a:xfrm>
            <a:off x="1727684" y="1400565"/>
            <a:ext cx="0" cy="83375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20"/>
          <p:cNvCxnSpPr>
            <a:stCxn id="7" idx="2"/>
            <a:endCxn id="15" idx="0"/>
          </p:cNvCxnSpPr>
          <p:nvPr/>
        </p:nvCxnSpPr>
        <p:spPr>
          <a:xfrm>
            <a:off x="3610838" y="1400565"/>
            <a:ext cx="0" cy="83375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23"/>
          <p:cNvCxnSpPr>
            <a:stCxn id="8" idx="2"/>
            <a:endCxn id="16" idx="0"/>
          </p:cNvCxnSpPr>
          <p:nvPr/>
        </p:nvCxnSpPr>
        <p:spPr>
          <a:xfrm>
            <a:off x="5493992" y="1185300"/>
            <a:ext cx="0" cy="10490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6"/>
          <p:cNvCxnSpPr>
            <a:stCxn id="9" idx="2"/>
            <a:endCxn id="17" idx="0"/>
          </p:cNvCxnSpPr>
          <p:nvPr/>
        </p:nvCxnSpPr>
        <p:spPr>
          <a:xfrm>
            <a:off x="7377146" y="1400565"/>
            <a:ext cx="0" cy="83375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7"/>
          <p:cNvSpPr>
            <a:spLocks noChangeAspect="1" noEditPoints="1"/>
          </p:cNvSpPr>
          <p:nvPr/>
        </p:nvSpPr>
        <p:spPr bwMode="auto">
          <a:xfrm>
            <a:off x="7182262" y="2391152"/>
            <a:ext cx="389764" cy="396000"/>
          </a:xfrm>
          <a:custGeom>
            <a:avLst/>
            <a:gdLst>
              <a:gd name="T0" fmla="*/ 49 w 125"/>
              <a:gd name="T1" fmla="*/ 16 h 127"/>
              <a:gd name="T2" fmla="*/ 36 w 125"/>
              <a:gd name="T3" fmla="*/ 18 h 127"/>
              <a:gd name="T4" fmla="*/ 25 w 125"/>
              <a:gd name="T5" fmla="*/ 26 h 127"/>
              <a:gd name="T6" fmla="*/ 18 w 125"/>
              <a:gd name="T7" fmla="*/ 37 h 127"/>
              <a:gd name="T8" fmla="*/ 15 w 125"/>
              <a:gd name="T9" fmla="*/ 50 h 127"/>
              <a:gd name="T10" fmla="*/ 18 w 125"/>
              <a:gd name="T11" fmla="*/ 64 h 127"/>
              <a:gd name="T12" fmla="*/ 25 w 125"/>
              <a:gd name="T13" fmla="*/ 75 h 127"/>
              <a:gd name="T14" fmla="*/ 36 w 125"/>
              <a:gd name="T15" fmla="*/ 81 h 127"/>
              <a:gd name="T16" fmla="*/ 49 w 125"/>
              <a:gd name="T17" fmla="*/ 85 h 127"/>
              <a:gd name="T18" fmla="*/ 63 w 125"/>
              <a:gd name="T19" fmla="*/ 81 h 127"/>
              <a:gd name="T20" fmla="*/ 73 w 125"/>
              <a:gd name="T21" fmla="*/ 75 h 127"/>
              <a:gd name="T22" fmla="*/ 81 w 125"/>
              <a:gd name="T23" fmla="*/ 64 h 127"/>
              <a:gd name="T24" fmla="*/ 84 w 125"/>
              <a:gd name="T25" fmla="*/ 50 h 127"/>
              <a:gd name="T26" fmla="*/ 81 w 125"/>
              <a:gd name="T27" fmla="*/ 37 h 127"/>
              <a:gd name="T28" fmla="*/ 73 w 125"/>
              <a:gd name="T29" fmla="*/ 26 h 127"/>
              <a:gd name="T30" fmla="*/ 63 w 125"/>
              <a:gd name="T31" fmla="*/ 18 h 127"/>
              <a:gd name="T32" fmla="*/ 49 w 125"/>
              <a:gd name="T33" fmla="*/ 16 h 127"/>
              <a:gd name="T34" fmla="*/ 49 w 125"/>
              <a:gd name="T35" fmla="*/ 0 h 127"/>
              <a:gd name="T36" fmla="*/ 68 w 125"/>
              <a:gd name="T37" fmla="*/ 4 h 127"/>
              <a:gd name="T38" fmla="*/ 85 w 125"/>
              <a:gd name="T39" fmla="*/ 16 h 127"/>
              <a:gd name="T40" fmla="*/ 95 w 125"/>
              <a:gd name="T41" fmla="*/ 31 h 127"/>
              <a:gd name="T42" fmla="*/ 99 w 125"/>
              <a:gd name="T43" fmla="*/ 50 h 127"/>
              <a:gd name="T44" fmla="*/ 97 w 125"/>
              <a:gd name="T45" fmla="*/ 64 h 127"/>
              <a:gd name="T46" fmla="*/ 91 w 125"/>
              <a:gd name="T47" fmla="*/ 77 h 127"/>
              <a:gd name="T48" fmla="*/ 91 w 125"/>
              <a:gd name="T49" fmla="*/ 78 h 127"/>
              <a:gd name="T50" fmla="*/ 122 w 125"/>
              <a:gd name="T51" fmla="*/ 109 h 127"/>
              <a:gd name="T52" fmla="*/ 124 w 125"/>
              <a:gd name="T53" fmla="*/ 113 h 127"/>
              <a:gd name="T54" fmla="*/ 125 w 125"/>
              <a:gd name="T55" fmla="*/ 116 h 127"/>
              <a:gd name="T56" fmla="*/ 124 w 125"/>
              <a:gd name="T57" fmla="*/ 120 h 127"/>
              <a:gd name="T58" fmla="*/ 122 w 125"/>
              <a:gd name="T59" fmla="*/ 123 h 127"/>
              <a:gd name="T60" fmla="*/ 119 w 125"/>
              <a:gd name="T61" fmla="*/ 126 h 127"/>
              <a:gd name="T62" fmla="*/ 115 w 125"/>
              <a:gd name="T63" fmla="*/ 127 h 127"/>
              <a:gd name="T64" fmla="*/ 111 w 125"/>
              <a:gd name="T65" fmla="*/ 126 h 127"/>
              <a:gd name="T66" fmla="*/ 107 w 125"/>
              <a:gd name="T67" fmla="*/ 123 h 127"/>
              <a:gd name="T68" fmla="*/ 77 w 125"/>
              <a:gd name="T69" fmla="*/ 93 h 127"/>
              <a:gd name="T70" fmla="*/ 76 w 125"/>
              <a:gd name="T71" fmla="*/ 92 h 127"/>
              <a:gd name="T72" fmla="*/ 64 w 125"/>
              <a:gd name="T73" fmla="*/ 98 h 127"/>
              <a:gd name="T74" fmla="*/ 49 w 125"/>
              <a:gd name="T75" fmla="*/ 101 h 127"/>
              <a:gd name="T76" fmla="*/ 30 w 125"/>
              <a:gd name="T77" fmla="*/ 97 h 127"/>
              <a:gd name="T78" fmla="*/ 14 w 125"/>
              <a:gd name="T79" fmla="*/ 85 h 127"/>
              <a:gd name="T80" fmla="*/ 4 w 125"/>
              <a:gd name="T81" fmla="*/ 69 h 127"/>
              <a:gd name="T82" fmla="*/ 0 w 125"/>
              <a:gd name="T83" fmla="*/ 50 h 127"/>
              <a:gd name="T84" fmla="*/ 4 w 125"/>
              <a:gd name="T85" fmla="*/ 31 h 127"/>
              <a:gd name="T86" fmla="*/ 14 w 125"/>
              <a:gd name="T87" fmla="*/ 16 h 127"/>
              <a:gd name="T88" fmla="*/ 30 w 125"/>
              <a:gd name="T89" fmla="*/ 4 h 127"/>
              <a:gd name="T90" fmla="*/ 49 w 125"/>
              <a:gd name="T9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" h="127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Freeform 218"/>
          <p:cNvSpPr>
            <a:spLocks noChangeAspect="1" noEditPoints="1"/>
          </p:cNvSpPr>
          <p:nvPr/>
        </p:nvSpPr>
        <p:spPr bwMode="auto">
          <a:xfrm>
            <a:off x="1539341" y="2395799"/>
            <a:ext cx="376683" cy="396000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Freeform 219"/>
          <p:cNvSpPr>
            <a:spLocks noChangeAspect="1" noEditPoints="1"/>
          </p:cNvSpPr>
          <p:nvPr/>
        </p:nvSpPr>
        <p:spPr bwMode="auto">
          <a:xfrm>
            <a:off x="3456490" y="2388982"/>
            <a:ext cx="308693" cy="396000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221"/>
          <p:cNvSpPr>
            <a:spLocks noChangeAspect="1"/>
          </p:cNvSpPr>
          <p:nvPr/>
        </p:nvSpPr>
        <p:spPr bwMode="auto">
          <a:xfrm>
            <a:off x="5287084" y="2395799"/>
            <a:ext cx="412638" cy="396000"/>
          </a:xfrm>
          <a:custGeom>
            <a:avLst/>
            <a:gdLst>
              <a:gd name="T0" fmla="*/ 61 w 124"/>
              <a:gd name="T1" fmla="*/ 0 h 119"/>
              <a:gd name="T2" fmla="*/ 82 w 124"/>
              <a:gd name="T3" fmla="*/ 38 h 119"/>
              <a:gd name="T4" fmla="*/ 124 w 124"/>
              <a:gd name="T5" fmla="*/ 45 h 119"/>
              <a:gd name="T6" fmla="*/ 95 w 124"/>
              <a:gd name="T7" fmla="*/ 77 h 119"/>
              <a:gd name="T8" fmla="*/ 101 w 124"/>
              <a:gd name="T9" fmla="*/ 119 h 119"/>
              <a:gd name="T10" fmla="*/ 61 w 124"/>
              <a:gd name="T11" fmla="*/ 100 h 119"/>
              <a:gd name="T12" fmla="*/ 23 w 124"/>
              <a:gd name="T13" fmla="*/ 119 h 119"/>
              <a:gd name="T14" fmla="*/ 29 w 124"/>
              <a:gd name="T15" fmla="*/ 77 h 119"/>
              <a:gd name="T16" fmla="*/ 0 w 124"/>
              <a:gd name="T17" fmla="*/ 45 h 119"/>
              <a:gd name="T18" fmla="*/ 42 w 124"/>
              <a:gd name="T19" fmla="*/ 38 h 119"/>
              <a:gd name="T20" fmla="*/ 61 w 124"/>
              <a:gd name="T2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" h="119">
                <a:moveTo>
                  <a:pt x="61" y="0"/>
                </a:moveTo>
                <a:lnTo>
                  <a:pt x="82" y="38"/>
                </a:lnTo>
                <a:lnTo>
                  <a:pt x="124" y="45"/>
                </a:lnTo>
                <a:lnTo>
                  <a:pt x="95" y="77"/>
                </a:lnTo>
                <a:lnTo>
                  <a:pt x="101" y="119"/>
                </a:lnTo>
                <a:lnTo>
                  <a:pt x="61" y="100"/>
                </a:lnTo>
                <a:lnTo>
                  <a:pt x="23" y="119"/>
                </a:lnTo>
                <a:lnTo>
                  <a:pt x="29" y="77"/>
                </a:lnTo>
                <a:lnTo>
                  <a:pt x="0" y="45"/>
                </a:lnTo>
                <a:lnTo>
                  <a:pt x="42" y="38"/>
                </a:lnTo>
                <a:lnTo>
                  <a:pt x="6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87051" y="3311900"/>
            <a:ext cx="1476365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字典、列表查找一些重要的元素</a:t>
            </a:r>
            <a:endParaRPr lang="zh-CN" altLang="en-US" sz="10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980936" y="3311900"/>
            <a:ext cx="1476365" cy="69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中的</a:t>
            </a:r>
            <a:r>
              <a:rPr lang="en-US" altLang="zh-CN" sz="1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for</a:t>
            </a:r>
            <a:r>
              <a:rPr lang="zh-CN" altLang="en-US" sz="1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循环来获取每天不同时间段的天气情况</a:t>
            </a:r>
            <a:endParaRPr lang="zh-CN" altLang="en-US" sz="10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88863" y="3311900"/>
            <a:ext cx="147636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中用</a:t>
            </a:r>
            <a:r>
              <a:rPr lang="zh-CN" altLang="en-US" sz="1000" dirty="0">
                <a:solidFill>
                  <a:schemeClr val="bg1"/>
                </a:solidFill>
                <a:latin typeface="+mn-ea"/>
                <a:sym typeface="+mn-ea"/>
              </a:rPr>
              <a:t>urllib、urllib.request来进行联网操作，用</a:t>
            </a:r>
            <a:r>
              <a:rPr lang="en-US" altLang="zh-CN" sz="1000" dirty="0">
                <a:solidFill>
                  <a:schemeClr val="bg1"/>
                </a:solidFill>
                <a:latin typeface="+mn-ea"/>
                <a:sym typeface="+mn-ea"/>
              </a:rPr>
              <a:t>json</a:t>
            </a:r>
            <a:r>
              <a:rPr lang="zh-CN" altLang="en-US" sz="1000" dirty="0">
                <a:solidFill>
                  <a:schemeClr val="bg1"/>
                </a:solidFill>
                <a:latin typeface="+mn-ea"/>
                <a:sym typeface="+mn-ea"/>
              </a:rPr>
              <a:t>函数来进行解析</a:t>
            </a:r>
            <a:endParaRPr lang="zh-CN" altLang="en-US" sz="1000" dirty="0">
              <a:solidFill>
                <a:schemeClr val="bg1"/>
              </a:solidFill>
              <a:latin typeface="+mn-ea"/>
              <a:ea typeface="微软雅黑" panose="020B0503020204020204" charset="-122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82748" y="3311900"/>
            <a:ext cx="147636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编写整体代码并进行每一步的检验，改错。写出获取五天天气情况的代码</a:t>
            </a:r>
            <a:endParaRPr lang="zh-CN" altLang="en-US" sz="10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749637" y="4526903"/>
            <a:ext cx="1644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COMPANY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1" lang="en-US" altLang="zh-CN" sz="12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|</a:t>
            </a:r>
            <a:r>
              <a:rPr kumimoji="1" lang="zh-CN" altLang="en-US" sz="12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1" lang="en-US" altLang="zh-CN" sz="12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LOGO</a:t>
            </a:r>
            <a:endParaRPr kumimoji="1" lang="zh-CN" altLang="en-US" sz="12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1634</Words>
  <Application>WPS 演示</Application>
  <PresentationFormat>全屏显示(16:9)</PresentationFormat>
  <Paragraphs>189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Arial</vt:lpstr>
      <vt:lpstr>微软雅黑</vt:lpstr>
      <vt:lpstr>Century Gothic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lenovo</cp:lastModifiedBy>
  <cp:revision>47</cp:revision>
  <dcterms:created xsi:type="dcterms:W3CDTF">2015-04-17T08:36:00Z</dcterms:created>
  <dcterms:modified xsi:type="dcterms:W3CDTF">2018-06-05T10:06:24Z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