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8ED"/>
    <a:srgbClr val="0B2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8T01:07:0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August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August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1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August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1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August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4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August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2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August 15,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August 15,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061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August 15,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409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August 15,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3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August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August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August 15,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69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85F42-82FF-095D-2BE7-39AACC8C5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Autofit/>
          </a:bodyPr>
          <a:lstStyle/>
          <a:p>
            <a:r>
              <a:rPr lang="pt-PT" sz="4800" dirty="0">
                <a:latin typeface="Lucida Fax" panose="02060602050505020204" pitchFamily="18" charset="0"/>
              </a:rPr>
              <a:t>Future </a:t>
            </a:r>
            <a:r>
              <a:rPr lang="pt-PT" sz="4800" dirty="0" err="1">
                <a:latin typeface="Lucida Fax" panose="02060602050505020204" pitchFamily="18" charset="0"/>
              </a:rPr>
              <a:t>of</a:t>
            </a:r>
            <a:r>
              <a:rPr lang="pt-PT" sz="4800" dirty="0">
                <a:latin typeface="Lucida Fax" panose="02060602050505020204" pitchFamily="18" charset="0"/>
              </a:rPr>
              <a:t> Sales</a:t>
            </a:r>
          </a:p>
        </p:txBody>
      </p:sp>
      <p:pic>
        <p:nvPicPr>
          <p:cNvPr id="5" name="Picture 4" descr="A logo with a bicycle in a circle&#10;&#10;Description automatically generated">
            <a:extLst>
              <a:ext uri="{FF2B5EF4-FFF2-40B4-BE49-F238E27FC236}">
                <a16:creationId xmlns:a16="http://schemas.microsoft.com/office/drawing/2014/main" id="{1EF9F6A8-1904-6708-B23E-CCAE7C37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3" b="13091"/>
          <a:stretch/>
        </p:blipFill>
        <p:spPr>
          <a:xfrm>
            <a:off x="20" y="10"/>
            <a:ext cx="12191980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094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C5A4-D0AA-AABD-BF78-FB94BB9D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FCF8ED"/>
                </a:solidFill>
              </a:rPr>
              <a:t>Online      </a:t>
            </a:r>
            <a:r>
              <a:rPr lang="pt-PT" dirty="0" err="1">
                <a:solidFill>
                  <a:srgbClr val="FCF8ED"/>
                </a:solidFill>
              </a:rPr>
              <a:t>vs</a:t>
            </a:r>
            <a:r>
              <a:rPr lang="pt-PT" dirty="0">
                <a:solidFill>
                  <a:srgbClr val="FCF8ED"/>
                </a:solidFill>
              </a:rPr>
              <a:t>     Offline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FC4A-EF68-64C4-E6DE-54249430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943225"/>
            <a:ext cx="5045121" cy="3311152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Nº </a:t>
            </a:r>
            <a:r>
              <a:rPr lang="pt-PT" dirty="0" err="1">
                <a:solidFill>
                  <a:srgbClr val="FCF8ED"/>
                </a:solidFill>
              </a:rPr>
              <a:t>of</a:t>
            </a:r>
            <a:r>
              <a:rPr lang="pt-PT" dirty="0">
                <a:solidFill>
                  <a:srgbClr val="FCF8ED"/>
                </a:solidFill>
              </a:rPr>
              <a:t> Sales Online: </a:t>
            </a:r>
            <a:r>
              <a:rPr lang="pt-PT" sz="2400" b="1" dirty="0">
                <a:solidFill>
                  <a:srgbClr val="FCF8ED"/>
                </a:solidFill>
              </a:rPr>
              <a:t>27,659</a:t>
            </a:r>
          </a:p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Sales Online: </a:t>
            </a:r>
            <a:r>
              <a:rPr lang="pt-PT" sz="2400" b="1" dirty="0">
                <a:solidFill>
                  <a:srgbClr val="FCF8ED"/>
                </a:solidFill>
              </a:rPr>
              <a:t>32,441,339$</a:t>
            </a:r>
            <a:endParaRPr lang="pt-PT" b="1" dirty="0">
              <a:solidFill>
                <a:srgbClr val="FCF8ED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17A1CE-21AE-2B64-B041-4A6BEA0934ED}"/>
              </a:ext>
            </a:extLst>
          </p:cNvPr>
          <p:cNvSpPr txBox="1">
            <a:spLocks/>
          </p:cNvSpPr>
          <p:nvPr/>
        </p:nvSpPr>
        <p:spPr>
          <a:xfrm>
            <a:off x="5956181" y="2943225"/>
            <a:ext cx="5045121" cy="327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Nº </a:t>
            </a:r>
            <a:r>
              <a:rPr lang="pt-PT" dirty="0" err="1">
                <a:solidFill>
                  <a:srgbClr val="FCF8ED"/>
                </a:solidFill>
              </a:rPr>
              <a:t>of</a:t>
            </a:r>
            <a:r>
              <a:rPr lang="pt-PT" dirty="0">
                <a:solidFill>
                  <a:srgbClr val="FCF8ED"/>
                </a:solidFill>
              </a:rPr>
              <a:t> Sales Offline: </a:t>
            </a:r>
            <a:r>
              <a:rPr lang="pt-PT" sz="2400" b="1" dirty="0">
                <a:solidFill>
                  <a:srgbClr val="FCF8ED"/>
                </a:solidFill>
              </a:rPr>
              <a:t>3,806</a:t>
            </a:r>
          </a:p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Sales Offline: </a:t>
            </a:r>
            <a:r>
              <a:rPr lang="pt-PT" sz="2400" b="1" dirty="0">
                <a:solidFill>
                  <a:srgbClr val="FCF8ED"/>
                </a:solidFill>
              </a:rPr>
              <a:t>108,266,246$</a:t>
            </a:r>
            <a:endParaRPr lang="pt-PT" b="1" dirty="0">
              <a:solidFill>
                <a:srgbClr val="FCF8ED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4EF3E5-39A2-AC7E-E2D3-94982E1254F9}"/>
              </a:ext>
            </a:extLst>
          </p:cNvPr>
          <p:cNvCxnSpPr>
            <a:stCxn id="2" idx="2"/>
          </p:cNvCxnSpPr>
          <p:nvPr/>
        </p:nvCxnSpPr>
        <p:spPr>
          <a:xfrm>
            <a:off x="5956181" y="1825625"/>
            <a:ext cx="0" cy="4270375"/>
          </a:xfrm>
          <a:prstGeom prst="line">
            <a:avLst/>
          </a:prstGeom>
          <a:ln>
            <a:solidFill>
              <a:srgbClr val="FCF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0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A4B6D2-67B7-4DDF-9D67-252A664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F6E9FEE7-9BF4-6BFD-C7CA-4AEE17106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5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FB9A-9FBE-1C2F-62D7-00BD6100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>
                <a:solidFill>
                  <a:srgbClr val="FCF8ED"/>
                </a:solidFill>
              </a:rPr>
              <a:t>Freight</a:t>
            </a:r>
            <a:endParaRPr lang="pt-PT" dirty="0">
              <a:solidFill>
                <a:srgbClr val="FCF8ED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E8CE-8BDF-1525-D460-587B132B7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3011674"/>
            <a:ext cx="9810604" cy="8346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3600" b="1" dirty="0">
                <a:solidFill>
                  <a:srgbClr val="FCF8ED"/>
                </a:solidFill>
              </a:rPr>
              <a:t>2,6%</a:t>
            </a:r>
          </a:p>
        </p:txBody>
      </p:sp>
    </p:spTree>
    <p:extLst>
      <p:ext uri="{BB962C8B-B14F-4D97-AF65-F5344CB8AC3E}">
        <p14:creationId xmlns:p14="http://schemas.microsoft.com/office/powerpoint/2010/main" val="85943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604820-20E8-48ED-3A72-1185AE3A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5"/>
            <a:ext cx="5045121" cy="4428752"/>
          </a:xfrm>
        </p:spPr>
        <p:txBody>
          <a:bodyPr/>
          <a:lstStyle/>
          <a:p>
            <a:pPr marL="0" indent="0" algn="ctr">
              <a:buNone/>
            </a:pPr>
            <a:r>
              <a:rPr lang="pt-PT" b="1" dirty="0">
                <a:solidFill>
                  <a:srgbClr val="FCF8ED"/>
                </a:solidFill>
              </a:rPr>
              <a:t>Online</a:t>
            </a: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Sales </a:t>
            </a:r>
            <a:r>
              <a:rPr lang="pt-PT" dirty="0" err="1">
                <a:solidFill>
                  <a:srgbClr val="FCF8ED"/>
                </a:solidFill>
              </a:rPr>
              <a:t>from</a:t>
            </a:r>
            <a:r>
              <a:rPr lang="pt-PT" dirty="0">
                <a:solidFill>
                  <a:srgbClr val="FCF8ED"/>
                </a:solidFill>
              </a:rPr>
              <a:t> 2003: 11M$</a:t>
            </a:r>
          </a:p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Sales </a:t>
            </a:r>
            <a:r>
              <a:rPr lang="pt-PT" dirty="0" err="1">
                <a:solidFill>
                  <a:srgbClr val="FCF8ED"/>
                </a:solidFill>
              </a:rPr>
              <a:t>until</a:t>
            </a:r>
            <a:r>
              <a:rPr lang="pt-PT" dirty="0">
                <a:solidFill>
                  <a:srgbClr val="FCF8ED"/>
                </a:solidFill>
              </a:rPr>
              <a:t> </a:t>
            </a:r>
            <a:r>
              <a:rPr lang="pt-PT" dirty="0" err="1">
                <a:solidFill>
                  <a:srgbClr val="FCF8ED"/>
                </a:solidFill>
              </a:rPr>
              <a:t>June</a:t>
            </a:r>
            <a:r>
              <a:rPr lang="pt-PT" dirty="0">
                <a:solidFill>
                  <a:srgbClr val="FCF8ED"/>
                </a:solidFill>
              </a:rPr>
              <a:t>, 2004: 11M$</a:t>
            </a:r>
          </a:p>
          <a:p>
            <a:pPr marL="0" indent="0" algn="ctr">
              <a:buNone/>
            </a:pPr>
            <a:r>
              <a:rPr lang="pt-PT" dirty="0" err="1">
                <a:solidFill>
                  <a:srgbClr val="FCF8ED"/>
                </a:solidFill>
              </a:rPr>
              <a:t>Projected</a:t>
            </a:r>
            <a:r>
              <a:rPr lang="pt-PT" dirty="0">
                <a:solidFill>
                  <a:srgbClr val="FCF8ED"/>
                </a:solidFill>
              </a:rPr>
              <a:t> Sales for 2004: 30M$</a:t>
            </a: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r>
              <a:rPr lang="pt-PT" b="1" dirty="0">
                <a:solidFill>
                  <a:srgbClr val="FCF8ED"/>
                </a:solidFill>
              </a:rPr>
              <a:t>AVG GROWTH RATE: 101,62%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E22E17-AF27-9430-FAA4-15B777728679}"/>
              </a:ext>
            </a:extLst>
          </p:cNvPr>
          <p:cNvCxnSpPr/>
          <p:nvPr/>
        </p:nvCxnSpPr>
        <p:spPr>
          <a:xfrm>
            <a:off x="5956181" y="1825625"/>
            <a:ext cx="0" cy="4270375"/>
          </a:xfrm>
          <a:prstGeom prst="line">
            <a:avLst/>
          </a:prstGeom>
          <a:ln>
            <a:solidFill>
              <a:srgbClr val="FCF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0C3317-CFD9-0031-252F-98CCF52B54D0}"/>
              </a:ext>
            </a:extLst>
          </p:cNvPr>
          <p:cNvSpPr txBox="1">
            <a:spLocks/>
          </p:cNvSpPr>
          <p:nvPr/>
        </p:nvSpPr>
        <p:spPr>
          <a:xfrm>
            <a:off x="5956181" y="1825625"/>
            <a:ext cx="5045121" cy="4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Offline</a:t>
            </a: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Sales </a:t>
            </a:r>
            <a:r>
              <a:rPr lang="pt-PT" dirty="0" err="1">
                <a:solidFill>
                  <a:srgbClr val="FCF8ED"/>
                </a:solidFill>
              </a:rPr>
              <a:t>from</a:t>
            </a:r>
            <a:r>
              <a:rPr lang="pt-PT" dirty="0">
                <a:solidFill>
                  <a:srgbClr val="FCF8ED"/>
                </a:solidFill>
              </a:rPr>
              <a:t> 2003: 43M$</a:t>
            </a:r>
          </a:p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Sales </a:t>
            </a:r>
            <a:r>
              <a:rPr lang="pt-PT" dirty="0" err="1">
                <a:solidFill>
                  <a:srgbClr val="FCF8ED"/>
                </a:solidFill>
              </a:rPr>
              <a:t>until</a:t>
            </a:r>
            <a:r>
              <a:rPr lang="pt-PT" dirty="0">
                <a:solidFill>
                  <a:srgbClr val="FCF8ED"/>
                </a:solidFill>
              </a:rPr>
              <a:t> </a:t>
            </a:r>
            <a:r>
              <a:rPr lang="pt-PT" dirty="0" err="1">
                <a:solidFill>
                  <a:srgbClr val="FCF8ED"/>
                </a:solidFill>
              </a:rPr>
              <a:t>June</a:t>
            </a:r>
            <a:r>
              <a:rPr lang="pt-PT" dirty="0">
                <a:solidFill>
                  <a:srgbClr val="FCF8ED"/>
                </a:solidFill>
              </a:rPr>
              <a:t>, 2004: 21M$</a:t>
            </a:r>
          </a:p>
          <a:p>
            <a:pPr marL="0" indent="0" algn="ctr">
              <a:buNone/>
            </a:pPr>
            <a:r>
              <a:rPr lang="pt-PT" dirty="0" err="1">
                <a:solidFill>
                  <a:srgbClr val="FCF8ED"/>
                </a:solidFill>
              </a:rPr>
              <a:t>Projected</a:t>
            </a:r>
            <a:r>
              <a:rPr lang="pt-PT" dirty="0">
                <a:solidFill>
                  <a:srgbClr val="FCF8ED"/>
                </a:solidFill>
              </a:rPr>
              <a:t> Sales for 2004: 56M$</a:t>
            </a: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r>
              <a:rPr lang="pt-PT" b="1" dirty="0">
                <a:solidFill>
                  <a:srgbClr val="FCF8ED"/>
                </a:solidFill>
              </a:rPr>
              <a:t>AVG GROWTH RATE: 86,84% </a:t>
            </a:r>
          </a:p>
        </p:txBody>
      </p:sp>
    </p:spTree>
    <p:extLst>
      <p:ext uri="{BB962C8B-B14F-4D97-AF65-F5344CB8AC3E}">
        <p14:creationId xmlns:p14="http://schemas.microsoft.com/office/powerpoint/2010/main" val="159703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AF19-84A8-44BF-D672-690508B6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2000" dirty="0">
                <a:solidFill>
                  <a:srgbClr val="FCF8ED"/>
                </a:solidFill>
              </a:rPr>
              <a:t>Top </a:t>
            </a:r>
            <a:r>
              <a:rPr lang="pt-PT" sz="2000" dirty="0" err="1">
                <a:solidFill>
                  <a:srgbClr val="FCF8ED"/>
                </a:solidFill>
              </a:rPr>
              <a:t>subcategories</a:t>
            </a:r>
            <a:r>
              <a:rPr lang="pt-PT" sz="2000" dirty="0">
                <a:solidFill>
                  <a:srgbClr val="FCF8ED"/>
                </a:solidFill>
              </a:rPr>
              <a:t> (</a:t>
            </a:r>
            <a:r>
              <a:rPr lang="pt-PT" sz="2000" dirty="0" err="1">
                <a:solidFill>
                  <a:srgbClr val="FCF8ED"/>
                </a:solidFill>
              </a:rPr>
              <a:t>Profitability</a:t>
            </a:r>
            <a:r>
              <a:rPr lang="pt-PT" sz="2000" dirty="0">
                <a:solidFill>
                  <a:srgbClr val="FCF8ED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D11-A1D8-1D0F-8AAB-7C4F9227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98" y="2806700"/>
            <a:ext cx="9810604" cy="1603376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 err="1">
                <a:solidFill>
                  <a:srgbClr val="FCF8ED"/>
                </a:solidFill>
              </a:rPr>
              <a:t>Road</a:t>
            </a:r>
            <a:r>
              <a:rPr lang="pt-PT" dirty="0">
                <a:solidFill>
                  <a:srgbClr val="FCF8ED"/>
                </a:solidFill>
              </a:rPr>
              <a:t> </a:t>
            </a:r>
            <a:r>
              <a:rPr lang="pt-PT" dirty="0" err="1">
                <a:solidFill>
                  <a:srgbClr val="FCF8ED"/>
                </a:solidFill>
              </a:rPr>
              <a:t>Bikes</a:t>
            </a:r>
            <a:r>
              <a:rPr lang="pt-PT" dirty="0">
                <a:solidFill>
                  <a:srgbClr val="FCF8ED"/>
                </a:solidFill>
              </a:rPr>
              <a:t> – 26K$</a:t>
            </a:r>
          </a:p>
          <a:p>
            <a:pPr marL="0" indent="0" algn="ctr">
              <a:buNone/>
            </a:pPr>
            <a:r>
              <a:rPr lang="pt-PT" dirty="0" err="1">
                <a:solidFill>
                  <a:srgbClr val="FCF8ED"/>
                </a:solidFill>
              </a:rPr>
              <a:t>Mountain</a:t>
            </a:r>
            <a:r>
              <a:rPr lang="pt-PT" dirty="0">
                <a:solidFill>
                  <a:srgbClr val="FCF8ED"/>
                </a:solidFill>
              </a:rPr>
              <a:t> </a:t>
            </a:r>
            <a:r>
              <a:rPr lang="pt-PT" dirty="0" err="1">
                <a:solidFill>
                  <a:srgbClr val="FCF8ED"/>
                </a:solidFill>
              </a:rPr>
              <a:t>Bikes</a:t>
            </a:r>
            <a:r>
              <a:rPr lang="pt-PT" dirty="0">
                <a:solidFill>
                  <a:srgbClr val="FCF8ED"/>
                </a:solidFill>
              </a:rPr>
              <a:t> – 24K$</a:t>
            </a:r>
          </a:p>
          <a:p>
            <a:pPr marL="0" indent="0" algn="ctr">
              <a:buNone/>
            </a:pPr>
            <a:r>
              <a:rPr lang="pt-PT" dirty="0" err="1">
                <a:solidFill>
                  <a:srgbClr val="FCF8ED"/>
                </a:solidFill>
              </a:rPr>
              <a:t>Touring</a:t>
            </a:r>
            <a:r>
              <a:rPr lang="pt-PT" dirty="0">
                <a:solidFill>
                  <a:srgbClr val="FCF8ED"/>
                </a:solidFill>
              </a:rPr>
              <a:t> </a:t>
            </a:r>
            <a:r>
              <a:rPr lang="pt-PT" dirty="0" err="1">
                <a:solidFill>
                  <a:srgbClr val="FCF8ED"/>
                </a:solidFill>
              </a:rPr>
              <a:t>Bikes</a:t>
            </a:r>
            <a:r>
              <a:rPr lang="pt-PT" dirty="0">
                <a:solidFill>
                  <a:srgbClr val="FCF8ED"/>
                </a:solidFill>
              </a:rPr>
              <a:t> – 12K$</a:t>
            </a:r>
          </a:p>
        </p:txBody>
      </p:sp>
    </p:spTree>
    <p:extLst>
      <p:ext uri="{BB962C8B-B14F-4D97-AF65-F5344CB8AC3E}">
        <p14:creationId xmlns:p14="http://schemas.microsoft.com/office/powerpoint/2010/main" val="208028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0918-8025-14C1-EA5F-40CB9DEF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5045121" cy="4428753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TOP 3 </a:t>
            </a:r>
            <a:r>
              <a:rPr lang="pt-PT" dirty="0" err="1">
                <a:solidFill>
                  <a:srgbClr val="FCF8ED"/>
                </a:solidFill>
              </a:rPr>
              <a:t>sub-categories</a:t>
            </a:r>
            <a:r>
              <a:rPr lang="pt-PT" dirty="0">
                <a:solidFill>
                  <a:srgbClr val="FCF8ED"/>
                </a:solidFill>
              </a:rPr>
              <a:t> </a:t>
            </a:r>
            <a:br>
              <a:rPr lang="pt-PT" dirty="0">
                <a:solidFill>
                  <a:srgbClr val="FCF8ED"/>
                </a:solidFill>
              </a:rPr>
            </a:br>
            <a:r>
              <a:rPr lang="pt-PT" b="1" dirty="0">
                <a:solidFill>
                  <a:srgbClr val="FCF8ED"/>
                </a:solidFill>
              </a:rPr>
              <a:t>(</a:t>
            </a:r>
            <a:r>
              <a:rPr lang="pt-PT" b="1" dirty="0" err="1">
                <a:solidFill>
                  <a:srgbClr val="FCF8ED"/>
                </a:solidFill>
              </a:rPr>
              <a:t>Overall</a:t>
            </a:r>
            <a:r>
              <a:rPr lang="pt-PT" b="1" dirty="0">
                <a:solidFill>
                  <a:srgbClr val="FCF8ED"/>
                </a:solidFill>
              </a:rPr>
              <a:t> Sales)</a:t>
            </a: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r>
              <a:rPr lang="pt-PT" u="sng" dirty="0" err="1">
                <a:solidFill>
                  <a:srgbClr val="FCF8ED"/>
                </a:solidFill>
              </a:rPr>
              <a:t>Road</a:t>
            </a:r>
            <a:r>
              <a:rPr lang="pt-PT" u="sng" dirty="0">
                <a:solidFill>
                  <a:srgbClr val="FCF8ED"/>
                </a:solidFill>
              </a:rPr>
              <a:t> </a:t>
            </a:r>
            <a:r>
              <a:rPr lang="pt-PT" u="sng" dirty="0" err="1">
                <a:solidFill>
                  <a:srgbClr val="FCF8ED"/>
                </a:solidFill>
              </a:rPr>
              <a:t>Bikes</a:t>
            </a:r>
            <a:r>
              <a:rPr lang="pt-PT" u="sng" dirty="0">
                <a:solidFill>
                  <a:srgbClr val="FCF8ED"/>
                </a:solidFill>
              </a:rPr>
              <a:t> (23M$)</a:t>
            </a:r>
          </a:p>
          <a:p>
            <a:pPr marL="0" indent="0" algn="ctr">
              <a:buNone/>
            </a:pPr>
            <a:r>
              <a:rPr lang="pt-PT" u="sng" dirty="0" err="1">
                <a:solidFill>
                  <a:srgbClr val="FCF8ED"/>
                </a:solidFill>
              </a:rPr>
              <a:t>Mountain</a:t>
            </a:r>
            <a:r>
              <a:rPr lang="pt-PT" u="sng" dirty="0">
                <a:solidFill>
                  <a:srgbClr val="FCF8ED"/>
                </a:solidFill>
              </a:rPr>
              <a:t> </a:t>
            </a:r>
            <a:r>
              <a:rPr lang="pt-PT" u="sng" dirty="0" err="1">
                <a:solidFill>
                  <a:srgbClr val="FCF8ED"/>
                </a:solidFill>
              </a:rPr>
              <a:t>Bikes</a:t>
            </a:r>
            <a:r>
              <a:rPr lang="pt-PT" u="sng" dirty="0">
                <a:solidFill>
                  <a:srgbClr val="FCF8ED"/>
                </a:solidFill>
              </a:rPr>
              <a:t> (15M$) </a:t>
            </a:r>
          </a:p>
          <a:p>
            <a:pPr marL="0" indent="0" algn="ctr">
              <a:buNone/>
            </a:pPr>
            <a:r>
              <a:rPr lang="pt-PT" u="sng" dirty="0" err="1">
                <a:solidFill>
                  <a:srgbClr val="FCF8ED"/>
                </a:solidFill>
              </a:rPr>
              <a:t>Helmets</a:t>
            </a:r>
            <a:r>
              <a:rPr lang="pt-PT" u="sng" dirty="0">
                <a:solidFill>
                  <a:srgbClr val="FCF8ED"/>
                </a:solidFill>
              </a:rPr>
              <a:t> (9M$)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5BF86A-9D81-A916-F864-F3472F8444F3}"/>
              </a:ext>
            </a:extLst>
          </p:cNvPr>
          <p:cNvSpPr txBox="1">
            <a:spLocks/>
          </p:cNvSpPr>
          <p:nvPr/>
        </p:nvSpPr>
        <p:spPr>
          <a:xfrm>
            <a:off x="6096000" y="1831972"/>
            <a:ext cx="5045121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dirty="0">
                <a:solidFill>
                  <a:srgbClr val="FCF8ED"/>
                </a:solidFill>
              </a:rPr>
              <a:t>TOP 3 </a:t>
            </a:r>
            <a:r>
              <a:rPr lang="pt-PT" dirty="0" err="1">
                <a:solidFill>
                  <a:srgbClr val="FCF8ED"/>
                </a:solidFill>
              </a:rPr>
              <a:t>sub-categories</a:t>
            </a:r>
            <a:r>
              <a:rPr lang="pt-PT" dirty="0">
                <a:solidFill>
                  <a:srgbClr val="FCF8ED"/>
                </a:solidFill>
              </a:rPr>
              <a:t> </a:t>
            </a:r>
            <a:br>
              <a:rPr lang="pt-PT" dirty="0">
                <a:solidFill>
                  <a:srgbClr val="FCF8ED"/>
                </a:solidFill>
              </a:rPr>
            </a:br>
            <a:r>
              <a:rPr lang="pt-PT" b="1" dirty="0">
                <a:solidFill>
                  <a:srgbClr val="FCF8ED"/>
                </a:solidFill>
              </a:rPr>
              <a:t>(Online Sales)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r>
              <a:rPr lang="pt-PT" u="sng" dirty="0" err="1">
                <a:solidFill>
                  <a:srgbClr val="FCF8ED"/>
                </a:solidFill>
              </a:rPr>
              <a:t>Road</a:t>
            </a:r>
            <a:r>
              <a:rPr lang="pt-PT" u="sng" dirty="0">
                <a:solidFill>
                  <a:srgbClr val="FCF8ED"/>
                </a:solidFill>
              </a:rPr>
              <a:t> </a:t>
            </a:r>
            <a:r>
              <a:rPr lang="pt-PT" u="sng" dirty="0" err="1">
                <a:solidFill>
                  <a:srgbClr val="FCF8ED"/>
                </a:solidFill>
              </a:rPr>
              <a:t>Bikes</a:t>
            </a:r>
            <a:r>
              <a:rPr lang="pt-PT" u="sng" dirty="0">
                <a:solidFill>
                  <a:srgbClr val="FCF8ED"/>
                </a:solidFill>
              </a:rPr>
              <a:t> (13M$)</a:t>
            </a:r>
          </a:p>
          <a:p>
            <a:pPr marL="0" indent="0" algn="ctr">
              <a:buNone/>
            </a:pPr>
            <a:r>
              <a:rPr lang="pt-PT" u="sng" dirty="0" err="1">
                <a:solidFill>
                  <a:srgbClr val="FCF8ED"/>
                </a:solidFill>
              </a:rPr>
              <a:t>Mountain</a:t>
            </a:r>
            <a:r>
              <a:rPr lang="pt-PT" u="sng" dirty="0">
                <a:solidFill>
                  <a:srgbClr val="FCF8ED"/>
                </a:solidFill>
              </a:rPr>
              <a:t> </a:t>
            </a:r>
            <a:r>
              <a:rPr lang="pt-PT" u="sng" dirty="0" err="1">
                <a:solidFill>
                  <a:srgbClr val="FCF8ED"/>
                </a:solidFill>
              </a:rPr>
              <a:t>Bikes</a:t>
            </a:r>
            <a:r>
              <a:rPr lang="pt-PT" u="sng" dirty="0">
                <a:solidFill>
                  <a:srgbClr val="FCF8ED"/>
                </a:solidFill>
              </a:rPr>
              <a:t>  (7M$)</a:t>
            </a:r>
          </a:p>
          <a:p>
            <a:pPr marL="0" indent="0" algn="ctr">
              <a:buNone/>
            </a:pPr>
            <a:r>
              <a:rPr lang="pt-PT" u="sng" dirty="0" err="1">
                <a:solidFill>
                  <a:srgbClr val="FCF8ED"/>
                </a:solidFill>
              </a:rPr>
              <a:t>Helmets</a:t>
            </a:r>
            <a:r>
              <a:rPr lang="pt-PT" u="sng" dirty="0">
                <a:solidFill>
                  <a:srgbClr val="FCF8ED"/>
                </a:solidFill>
              </a:rPr>
              <a:t> (2M$)</a:t>
            </a:r>
          </a:p>
        </p:txBody>
      </p:sp>
    </p:spTree>
    <p:extLst>
      <p:ext uri="{BB962C8B-B14F-4D97-AF65-F5344CB8AC3E}">
        <p14:creationId xmlns:p14="http://schemas.microsoft.com/office/powerpoint/2010/main" val="415381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F0AC-72FE-A0DD-1D99-B638509F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2000" dirty="0">
                <a:solidFill>
                  <a:srgbClr val="FCF8ED"/>
                </a:solidFill>
              </a:rPr>
              <a:t>Top </a:t>
            </a:r>
            <a:r>
              <a:rPr lang="pt-PT" sz="2000" dirty="0" err="1">
                <a:solidFill>
                  <a:srgbClr val="FCF8ED"/>
                </a:solidFill>
              </a:rPr>
              <a:t>subcategories</a:t>
            </a:r>
            <a:r>
              <a:rPr lang="pt-PT" sz="2000" dirty="0">
                <a:solidFill>
                  <a:srgbClr val="FCF8ED"/>
                </a:solidFill>
              </a:rPr>
              <a:t> (</a:t>
            </a:r>
            <a:r>
              <a:rPr lang="pt-PT" sz="2000" dirty="0" err="1">
                <a:solidFill>
                  <a:srgbClr val="FCF8ED"/>
                </a:solidFill>
              </a:rPr>
              <a:t>Area</a:t>
            </a:r>
            <a:r>
              <a:rPr lang="pt-PT" sz="2000" dirty="0">
                <a:solidFill>
                  <a:srgbClr val="FCF8ED"/>
                </a:solidFill>
              </a:rPr>
              <a:t>)</a:t>
            </a:r>
            <a:endParaRPr lang="pt-PT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923D-570D-E56B-94AF-5FA8710B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060" y="1819646"/>
            <a:ext cx="5045121" cy="4428753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 err="1">
                <a:solidFill>
                  <a:srgbClr val="FCF8ED"/>
                </a:solidFill>
              </a:rPr>
              <a:t>Road</a:t>
            </a:r>
            <a:r>
              <a:rPr lang="pt-PT" dirty="0">
                <a:solidFill>
                  <a:srgbClr val="FCF8ED"/>
                </a:solidFill>
              </a:rPr>
              <a:t> </a:t>
            </a:r>
            <a:r>
              <a:rPr lang="pt-PT" dirty="0" err="1">
                <a:solidFill>
                  <a:srgbClr val="FCF8ED"/>
                </a:solidFill>
              </a:rPr>
              <a:t>Bikes</a:t>
            </a: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5.58M$ (</a:t>
            </a:r>
            <a:r>
              <a:rPr lang="pt-PT" dirty="0" err="1">
                <a:solidFill>
                  <a:srgbClr val="FCF8ED"/>
                </a:solidFill>
              </a:rPr>
              <a:t>Australia</a:t>
            </a:r>
            <a:r>
              <a:rPr lang="pt-PT" dirty="0">
                <a:solidFill>
                  <a:srgbClr val="FCF8ED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4.79M$ (USA)</a:t>
            </a:r>
          </a:p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1.79M$ (Great-</a:t>
            </a:r>
            <a:r>
              <a:rPr lang="pt-PT" dirty="0" err="1">
                <a:solidFill>
                  <a:srgbClr val="FCF8ED"/>
                </a:solidFill>
              </a:rPr>
              <a:t>Britain</a:t>
            </a:r>
            <a:r>
              <a:rPr lang="pt-PT" dirty="0">
                <a:solidFill>
                  <a:srgbClr val="FCF8ED"/>
                </a:solidFill>
              </a:rPr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434BF9-82DD-3F08-C889-147A8E55B6AD}"/>
              </a:ext>
            </a:extLst>
          </p:cNvPr>
          <p:cNvSpPr txBox="1">
            <a:spLocks/>
          </p:cNvSpPr>
          <p:nvPr/>
        </p:nvSpPr>
        <p:spPr>
          <a:xfrm>
            <a:off x="5956181" y="1825625"/>
            <a:ext cx="5045121" cy="4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err="1">
                <a:solidFill>
                  <a:srgbClr val="FCF8ED"/>
                </a:solidFill>
              </a:rPr>
              <a:t>Mountain</a:t>
            </a:r>
            <a:r>
              <a:rPr lang="pt-PT" dirty="0">
                <a:solidFill>
                  <a:srgbClr val="FCF8ED"/>
                </a:solidFill>
              </a:rPr>
              <a:t> </a:t>
            </a:r>
            <a:r>
              <a:rPr lang="pt-PT" dirty="0" err="1">
                <a:solidFill>
                  <a:srgbClr val="FCF8ED"/>
                </a:solidFill>
              </a:rPr>
              <a:t>Bikes</a:t>
            </a: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pt-PT" dirty="0">
                <a:solidFill>
                  <a:srgbClr val="FCF8ED"/>
                </a:solidFill>
              </a:rPr>
              <a:t>3.85M$ (USA)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pt-PT" dirty="0">
                <a:solidFill>
                  <a:srgbClr val="FCF8ED"/>
                </a:solidFill>
              </a:rPr>
              <a:t>3.19M$ (</a:t>
            </a:r>
            <a:r>
              <a:rPr lang="pt-PT" dirty="0" err="1">
                <a:solidFill>
                  <a:srgbClr val="FCF8ED"/>
                </a:solidFill>
              </a:rPr>
              <a:t>Australia</a:t>
            </a:r>
            <a:r>
              <a:rPr lang="pt-PT" dirty="0">
                <a:solidFill>
                  <a:srgbClr val="FCF8ED"/>
                </a:solidFill>
              </a:rPr>
              <a:t>)</a:t>
            </a: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2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185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Bembo</vt:lpstr>
      <vt:lpstr>Lucida Fax</vt:lpstr>
      <vt:lpstr>ArchiveVTI</vt:lpstr>
      <vt:lpstr>Future of Sales</vt:lpstr>
      <vt:lpstr>Online      vs     Offline</vt:lpstr>
      <vt:lpstr>PowerPoint Presentation</vt:lpstr>
      <vt:lpstr>Freight</vt:lpstr>
      <vt:lpstr>PowerPoint Presentation</vt:lpstr>
      <vt:lpstr>Top subcategories (Profitability)</vt:lpstr>
      <vt:lpstr>PowerPoint Presentation</vt:lpstr>
      <vt:lpstr>Top subcategories (Area)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Luís Costa Ferreira Leiras</dc:creator>
  <cp:lastModifiedBy>João Luís Costa Ferreira Leiras</cp:lastModifiedBy>
  <cp:revision>5</cp:revision>
  <dcterms:created xsi:type="dcterms:W3CDTF">2024-08-08T00:38:06Z</dcterms:created>
  <dcterms:modified xsi:type="dcterms:W3CDTF">2024-08-15T10:30:53Z</dcterms:modified>
</cp:coreProperties>
</file>