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1" r:id="rId3"/>
    <p:sldId id="282" r:id="rId4"/>
    <p:sldId id="270" r:id="rId5"/>
    <p:sldId id="322" r:id="rId6"/>
    <p:sldId id="285" r:id="rId7"/>
    <p:sldId id="323" r:id="rId8"/>
    <p:sldId id="290" r:id="rId9"/>
    <p:sldId id="291" r:id="rId10"/>
    <p:sldId id="292" r:id="rId11"/>
    <p:sldId id="295" r:id="rId12"/>
    <p:sldId id="293" r:id="rId13"/>
    <p:sldId id="294" r:id="rId14"/>
    <p:sldId id="307" r:id="rId15"/>
    <p:sldId id="296" r:id="rId16"/>
    <p:sldId id="297" r:id="rId17"/>
    <p:sldId id="298" r:id="rId18"/>
    <p:sldId id="299" r:id="rId19"/>
    <p:sldId id="301" r:id="rId20"/>
    <p:sldId id="304" r:id="rId21"/>
    <p:sldId id="311" r:id="rId22"/>
    <p:sldId id="308" r:id="rId23"/>
    <p:sldId id="309" r:id="rId24"/>
    <p:sldId id="310" r:id="rId25"/>
    <p:sldId id="320" r:id="rId26"/>
    <p:sldId id="312" r:id="rId27"/>
    <p:sldId id="316" r:id="rId28"/>
    <p:sldId id="313" r:id="rId29"/>
    <p:sldId id="314" r:id="rId30"/>
    <p:sldId id="315" r:id="rId31"/>
    <p:sldId id="317" r:id="rId32"/>
    <p:sldId id="318" r:id="rId33"/>
    <p:sldId id="305" r:id="rId34"/>
    <p:sldId id="319" r:id="rId35"/>
    <p:sldId id="324" r:id="rId36"/>
    <p:sldId id="306" r:id="rId37"/>
    <p:sldId id="26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CFF"/>
    <a:srgbClr val="FF6600"/>
    <a:srgbClr val="FF9933"/>
    <a:srgbClr val="CC9900"/>
    <a:srgbClr val="FF99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93" autoAdjust="0"/>
    <p:restoredTop sz="87889" autoAdjust="0"/>
  </p:normalViewPr>
  <p:slideViewPr>
    <p:cSldViewPr>
      <p:cViewPr>
        <p:scale>
          <a:sx n="100" d="100"/>
          <a:sy n="100" d="100"/>
        </p:scale>
        <p:origin x="-36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50E8-AA36-4402-A64C-B72FC86EE054}" type="datetimeFigureOut">
              <a:rPr lang="zh-CN" altLang="en-US" smtClean="0"/>
              <a:pPr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9FD0-C2EA-4EE5-B199-E5AA384DD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3BA3-0245-4450-AA8C-0B7388FEA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FAC9-BD21-4EAD-912A-C8D61CFD1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9ADF-242C-4E15-A4E9-FA35638C8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42F3-7DCB-4E44-B94C-B3567FBF1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57E1-4482-42B2-8225-5D4D43736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97C0-7687-46FE-93AC-5CE8AF6F8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A65B-E58A-4995-BE95-352D53A85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C63E7-4550-4370-A63F-2C0393124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DA1C-E079-4E95-9685-78DBB67F3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22B6-D53E-41B1-AE63-DD062C24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B1E-D78A-4A66-BF68-9BD871E3A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76CF5F-380A-451E-9C78-A4CDC3460D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metamorphosis-client/src\/main\/java%3ccom.taobao.metamorphosis.client%7bMessageSessionFactory.java%E2%98%83MessageSessionFactory~createProducer~QPartitionSelector;%E2%98%82PartitionSelector" TargetMode="External"/><Relationship Id="rId2" Type="http://schemas.openxmlformats.org/officeDocument/2006/relationships/hyperlink" Target="eclipse-javadoc:%E2%98%82=metamorphosis-client/src\/main\/java%3ccom.taobao.metamorphosis.client%7bMessageSessionFactory.java%E2%98%83MessageSessionFactor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2.37.101:7001/meta1.3/" TargetMode="External"/><Relationship Id="rId2" Type="http://schemas.openxmlformats.org/officeDocument/2006/relationships/hyperlink" Target="http://10.232.37.101:7001/meta1.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0.232.37.101:7001/meta1.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BD63180-C70F-40CE-BBB6-DD8CC36751E9}" type="slidenum">
              <a:rPr lang="en-US" sz="1400"/>
              <a:pPr algn="r"/>
              <a:t>1</a:t>
            </a:fld>
            <a:endParaRPr lang="en-US" sz="1400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err="1" smtClean="0">
                <a:solidFill>
                  <a:schemeClr val="bg1"/>
                </a:solidFill>
                <a:latin typeface="Candara" pitchFamily="34" charset="0"/>
                <a:ea typeface="微软雅黑" pitchFamily="34" charset="-122"/>
              </a:rPr>
              <a:t>Metaq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3581400" y="3048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5929322" y="3524815"/>
            <a:ext cx="3134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F2F2F2"/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誓嘉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黑体" pitchFamily="2" charset="-122"/>
              </a:rPr>
              <a:t>vintage.wang@gmail.com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的数据存储结构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373" y="907727"/>
            <a:ext cx="7152043" cy="525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存储目录结构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87624" y="836712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|-- logics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|-- TOPIC_A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|-- 0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|-- 00000000000062914560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|-- 00000000000065011712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`-- 00000000000067108864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|-- 1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|-- 00000000000062914560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|-- 00000000000065011712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`-- 00000000000067108864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`-- 2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    |-- 00000000000062914560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    |-- 00000000000065011712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    `-- 00000000000067108864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`-- physic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|-- 00000002328946016256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|-- 00000002330019758080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`-- 00000002331093499904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|--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metaStoreAbort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`--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metaStoreCheckpoint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中的消息如何流动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66744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730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的刷盘策略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806578" cy="527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23528" y="1772816"/>
            <a:ext cx="7056784" cy="864096"/>
          </a:xfrm>
          <a:prstGeom prst="rect">
            <a:avLst/>
          </a:prstGeom>
          <a:solidFill>
            <a:srgbClr val="FFE1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2852936"/>
            <a:ext cx="5544616" cy="2160240"/>
          </a:xfrm>
          <a:prstGeom prst="rect">
            <a:avLst/>
          </a:prstGeom>
          <a:solidFill>
            <a:srgbClr val="FFE1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Server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920" y="260648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的系统结构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077072"/>
            <a:ext cx="453650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gecko/notify-</a:t>
            </a:r>
            <a:r>
              <a:rPr lang="en-US" altLang="zh-CN" sz="2000" dirty="0" err="1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remoting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738736"/>
            <a:ext cx="4536504" cy="338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Store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3356992"/>
            <a:ext cx="4536504" cy="410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Network Processor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3356992"/>
            <a:ext cx="79208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stats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4437112"/>
            <a:ext cx="792088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4437112"/>
            <a:ext cx="86409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 Slave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4437112"/>
            <a:ext cx="122413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4437112"/>
            <a:ext cx="86409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88" y="4437112"/>
            <a:ext cx="1296144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Timetunnel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Accepter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59632" y="5661248"/>
            <a:ext cx="12961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Master</a:t>
            </a:r>
          </a:p>
        </p:txBody>
      </p:sp>
      <p:cxnSp>
        <p:nvCxnSpPr>
          <p:cNvPr id="16" name="直接箭头连接符 15"/>
          <p:cNvCxnSpPr>
            <a:stCxn id="14" idx="0"/>
            <a:endCxn id="9" idx="2"/>
          </p:cNvCxnSpPr>
          <p:nvPr/>
        </p:nvCxnSpPr>
        <p:spPr>
          <a:xfrm rot="5400000" flipH="1" flipV="1">
            <a:off x="1680828" y="5218348"/>
            <a:ext cx="669776" cy="2160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627784" y="5661248"/>
            <a:ext cx="1008112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rot="5400000" flipH="1" flipV="1">
            <a:off x="2807804" y="5337212"/>
            <a:ext cx="648072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707904" y="5661248"/>
            <a:ext cx="792088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TT</a:t>
            </a:r>
          </a:p>
        </p:txBody>
      </p:sp>
      <p:cxnSp>
        <p:nvCxnSpPr>
          <p:cNvPr id="24" name="直接箭头连接符 23"/>
          <p:cNvCxnSpPr>
            <a:stCxn id="23" idx="0"/>
            <a:endCxn id="12" idx="2"/>
          </p:cNvCxnSpPr>
          <p:nvPr/>
        </p:nvCxnSpPr>
        <p:spPr>
          <a:xfrm rot="5400000" flipH="1" flipV="1">
            <a:off x="3823066" y="5272354"/>
            <a:ext cx="669776" cy="10801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644008" y="5661248"/>
            <a:ext cx="1080120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27" name="直接箭头连接符 26"/>
          <p:cNvCxnSpPr>
            <a:stCxn id="26" idx="0"/>
            <a:endCxn id="8" idx="2"/>
          </p:cNvCxnSpPr>
          <p:nvPr/>
        </p:nvCxnSpPr>
        <p:spPr>
          <a:xfrm rot="5400000" flipH="1" flipV="1">
            <a:off x="4921188" y="5254352"/>
            <a:ext cx="669776" cy="1440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796136" y="5661248"/>
            <a:ext cx="1440160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31" name="直接箭头连接符 30"/>
          <p:cNvCxnSpPr>
            <a:stCxn id="30" idx="0"/>
          </p:cNvCxnSpPr>
          <p:nvPr/>
        </p:nvCxnSpPr>
        <p:spPr>
          <a:xfrm rot="16200000" flipV="1">
            <a:off x="6156176" y="5301208"/>
            <a:ext cx="648072" cy="7200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1916832"/>
            <a:ext cx="129614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Client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48064" y="1916832"/>
            <a:ext cx="208823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Manager Tools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95936" y="1916832"/>
            <a:ext cx="115212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3203848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4428778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940946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79512" y="2996952"/>
            <a:ext cx="1152128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Ops</a:t>
            </a:r>
          </a:p>
        </p:txBody>
      </p:sp>
      <p:cxnSp>
        <p:nvCxnSpPr>
          <p:cNvPr id="55" name="直接箭头连接符 54"/>
          <p:cNvCxnSpPr>
            <a:stCxn id="54" idx="3"/>
          </p:cNvCxnSpPr>
          <p:nvPr/>
        </p:nvCxnSpPr>
        <p:spPr>
          <a:xfrm>
            <a:off x="1331640" y="3284984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179512" y="3789040"/>
            <a:ext cx="1152128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331640" y="4005064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87624" y="908720"/>
            <a:ext cx="172819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31840" y="908720"/>
            <a:ext cx="1656184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Consemer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箭头连接符 63"/>
          <p:cNvCxnSpPr>
            <a:stCxn id="62" idx="2"/>
          </p:cNvCxnSpPr>
          <p:nvPr/>
        </p:nvCxnSpPr>
        <p:spPr>
          <a:xfrm rot="5400000">
            <a:off x="1907704" y="1700808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2"/>
          </p:cNvCxnSpPr>
          <p:nvPr/>
        </p:nvCxnSpPr>
        <p:spPr>
          <a:xfrm rot="16200000" flipH="1">
            <a:off x="3869922" y="1646802"/>
            <a:ext cx="21602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7544" y="1916832"/>
            <a:ext cx="208823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Meta Client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NotifyAdapter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0" y="4581128"/>
            <a:ext cx="133164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Diamond</a:t>
            </a:r>
          </a:p>
        </p:txBody>
      </p:sp>
      <p:cxnSp>
        <p:nvCxnSpPr>
          <p:cNvPr id="73" name="直接箭头连接符 72"/>
          <p:cNvCxnSpPr>
            <a:endCxn id="72" idx="3"/>
          </p:cNvCxnSpPr>
          <p:nvPr/>
        </p:nvCxnSpPr>
        <p:spPr>
          <a:xfrm rot="10800000">
            <a:off x="1331640" y="4797152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56376" y="2564904"/>
            <a:ext cx="1008112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956376" y="3501008"/>
            <a:ext cx="936104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956376" y="4509120"/>
            <a:ext cx="1008112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80312" y="2564904"/>
            <a:ext cx="360040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092280" y="3861048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740352" y="2852936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740352" y="3789040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740352" y="4795564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6064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主要概念的对应关系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539553" y="1124744"/>
            <a:ext cx="3888431" cy="511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Broker-1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683568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2627784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1800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4572000" y="1124744"/>
            <a:ext cx="4103687" cy="511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91440" rtlCol="0" anchor="t">
            <a:normAutofit/>
          </a:bodyPr>
          <a:lstStyle/>
          <a:p>
            <a:pPr marL="265176" marR="0" lvl="0" indent="-265176" algn="l" defTabSz="914400" rtl="0" eaLnBrk="1" fontAlgn="ctr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Broker-2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4818234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62250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62250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62250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6804248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48264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48264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5436096" y="5805264"/>
            <a:ext cx="1872208" cy="648072"/>
          </a:xfrm>
          <a:prstGeom prst="wedgeEllipseCallout">
            <a:avLst>
              <a:gd name="adj1" fmla="val -31799"/>
              <a:gd name="adj2" fmla="val -191632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messages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6635080" cy="418058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8444" y="1571612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8444" y="2571744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8444" y="3571876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2571744"/>
            <a:ext cx="1449850" cy="64294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producer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5" idx="1"/>
          </p:cNvCxnSpPr>
          <p:nvPr/>
        </p:nvCxnSpPr>
        <p:spPr>
          <a:xfrm flipV="1">
            <a:off x="3357554" y="1893083"/>
            <a:ext cx="14608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6" idx="1"/>
          </p:cNvCxnSpPr>
          <p:nvPr/>
        </p:nvCxnSpPr>
        <p:spPr>
          <a:xfrm>
            <a:off x="3357554" y="2893215"/>
            <a:ext cx="14608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357554" y="2893215"/>
            <a:ext cx="14608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38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240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1802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2066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0892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rot="5400000">
            <a:off x="1214414" y="2545746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5400000">
            <a:off x="3286116" y="2545746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4" idx="0"/>
          </p:cNvCxnSpPr>
          <p:nvPr/>
        </p:nvCxnSpPr>
        <p:spPr>
          <a:xfrm rot="5400000">
            <a:off x="5288660" y="2543466"/>
            <a:ext cx="1214446" cy="4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662" y="4438853"/>
            <a:ext cx="558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每个分区针对每个消费者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只挂一个消费者；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的多余的消费者不参与消费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256" y="260648"/>
            <a:ext cx="7283152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532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606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118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598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6300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6564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05390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rot="16200000" flipH="1">
            <a:off x="1033160" y="2138044"/>
            <a:ext cx="1214446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3" idx="0"/>
          </p:cNvCxnSpPr>
          <p:nvPr/>
        </p:nvCxnSpPr>
        <p:spPr>
          <a:xfrm rot="5400000">
            <a:off x="3747804" y="2066606"/>
            <a:ext cx="1214446" cy="714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4" idx="0"/>
          </p:cNvCxnSpPr>
          <p:nvPr/>
        </p:nvCxnSpPr>
        <p:spPr>
          <a:xfrm rot="5400000">
            <a:off x="5569473" y="2245201"/>
            <a:ext cx="1214446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552" y="4316903"/>
            <a:ext cx="7931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当分区数目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(n)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大于单个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的消费者数目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(m)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的时候， 则有</a:t>
            </a:r>
            <a:r>
              <a:rPr lang="en-US" altLang="zh-CN" sz="20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n%m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个消费者需要额外承担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1/n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的消费任务。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足够大的时候，仍然可以认为负载平均分配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5192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48266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5" idx="2"/>
            <a:endCxn id="9" idx="0"/>
          </p:cNvCxnSpPr>
          <p:nvPr/>
        </p:nvCxnSpPr>
        <p:spPr>
          <a:xfrm rot="5400000">
            <a:off x="1854697" y="1888011"/>
            <a:ext cx="1214446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H="1">
            <a:off x="7423185" y="2420004"/>
            <a:ext cx="1180379" cy="30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535808" cy="43204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异步发送消息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183880" cy="5052048"/>
          </a:xfrm>
        </p:spPr>
        <p:txBody>
          <a:bodyPr/>
          <a:lstStyle/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发送消息调用所消耗的时间少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(0.01-0.02ms)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使用者不用关心发送成功或失败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降低可靠性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降低</a:t>
            </a: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对业务逻辑的影响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吞吐量更大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不关心发送结果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希望发消息对业务流程不产生影响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耗时上、逻辑上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收集日志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2096" y="980729"/>
            <a:ext cx="8174360" cy="576063"/>
            <a:chOff x="0" y="0"/>
            <a:chExt cx="8534400" cy="816131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0"/>
              <a:ext cx="8534400" cy="816131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9840" y="39840"/>
              <a:ext cx="8454720" cy="7364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en-US" altLang="zh-CN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2" y="3142492"/>
            <a:ext cx="8136904" cy="646548"/>
            <a:chOff x="0" y="2057859"/>
            <a:chExt cx="8534400" cy="718556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0" y="2057859"/>
              <a:ext cx="8534400" cy="71855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4019296"/>
                <a:satOff val="20613"/>
                <a:lumOff val="17647"/>
                <a:alphaOff val="0"/>
              </a:schemeClr>
            </a:fillRef>
            <a:effectRef idx="1">
              <a:schemeClr val="accent5">
                <a:hueOff val="-14019296"/>
                <a:satOff val="20613"/>
                <a:lumOff val="176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5077" y="2092936"/>
              <a:ext cx="8464246" cy="6484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使用场景</a:t>
              </a:r>
              <a:endParaRPr lang="en-US" altLang="zh-CN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7624" y="303039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主要内容</a:t>
            </a:r>
            <a:endParaRPr lang="zh-CN" altLang="zh-CN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899592" y="112474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128" y="764704"/>
            <a:ext cx="784887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endParaRPr lang="en-US" altLang="zh-CN" dirty="0" smtClean="0"/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特征和适用场景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线上主要版本比较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在公司的应用案例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原理和内部实现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6600"/>
                </a:solidFill>
              </a:rPr>
              <a:t>  </a:t>
            </a:r>
            <a:endParaRPr lang="en-US" altLang="zh-CN" b="1" dirty="0" smtClean="0">
              <a:solidFill>
                <a:srgbClr val="FF6600"/>
              </a:solidFill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899592" y="1700808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899592" y="2348880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9592" y="292494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9592" y="3501008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9592" y="4149080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95324" y="4757747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346646"/>
            <a:ext cx="4906888" cy="346050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136" y="1340768"/>
            <a:ext cx="7140272" cy="47708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如何保证高可用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cs typeface="+mn-cs"/>
              </a:rPr>
              <a:t>	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Master/Slave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同步和异步复制两种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);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集群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持久化数据保留多久的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cs typeface="+mn-cs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看业务要求，可以为每个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配置不同的保留时间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消息发送成功后，已经写入服务器磁盘？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可以说是，也可以说不是，因为存在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和磁盘缓存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每条消息在返回应答前都先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write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条消息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force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一次，每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force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一次，可为全局或某个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配置参数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可以配置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Group commit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消息是怎么保存的？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每条消息保存在一个分区，分区内是一系列文件，顺序写，固定大小切换文件</a:t>
            </a:r>
          </a:p>
          <a:p>
            <a:pPr marL="342900" lvl="1" indent="-342900">
              <a:buNone/>
            </a:pPr>
            <a:endParaRPr lang="en-US" altLang="en-US" sz="2400" b="1" kern="1200" dirty="0" smtClean="0">
              <a:solidFill>
                <a:srgbClr val="FF6600"/>
              </a:solidFill>
              <a:cs typeface="+mn-cs"/>
            </a:endParaRPr>
          </a:p>
          <a:p>
            <a:pPr lvl="1"/>
            <a:endParaRPr lang="en-US" altLang="en-US" sz="1400" dirty="0" smtClean="0">
              <a:cs typeface="+mn-cs"/>
            </a:endParaRPr>
          </a:p>
          <a:p>
            <a:pPr>
              <a:buNone/>
            </a:pPr>
            <a:endParaRPr lang="en-US" altLang="zh-CN" sz="2400" b="1" kern="1200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en-US" sz="2400" b="1" kern="1200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4" name="流程图: 联系 3"/>
          <p:cNvSpPr/>
          <p:nvPr/>
        </p:nvSpPr>
        <p:spPr>
          <a:xfrm>
            <a:off x="827584" y="14127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827584" y="227687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827584" y="32129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827584" y="50131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346646"/>
            <a:ext cx="4906888" cy="346050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发送端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152" y="1322440"/>
            <a:ext cx="7140272" cy="47708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为什么发送消息前需要先</a:t>
            </a:r>
            <a:r>
              <a:rPr lang="en-US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publish topic</a:t>
            </a: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为了根据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zh-CN" sz="29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获取有效的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broker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列表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发送消息怎么保证有序？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只保证单线程发送的消息有序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只保证发送同一个分区的消息有序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实现自定义分区选择器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消息可以带属性吗？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仅允许带一个字符串属性，消费者可依此过滤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怎么产生？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Long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类型，在发送成功后由服务器端返回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-1</a:t>
            </a:r>
            <a:endParaRPr lang="zh-CN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42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位时间 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+ 10 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 </a:t>
            </a:r>
            <a:r>
              <a:rPr lang="en-US" altLang="en-US" sz="29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brokerId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 + 12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位递增数字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1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消息体怎么产生？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消息体仅要求是一个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byte[]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数组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序列化方式完全由用户决定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endParaRPr lang="en-US" altLang="zh-CN" sz="24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en-US" sz="24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971600" y="132244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971600" y="197051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971600" y="32129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971600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971600" y="515719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消费者的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632848" cy="3845024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实时性问题如何解决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服务端提高刷盘频率，客户端减少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pull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时间间隔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ConsumerConfig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.setMaxDelayFetchTimeInMills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(long 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maxDelayFetchTimeInMills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消费者是单线程还是多线程拉消息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多线程（默认为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CPU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的个数），也可以配置只有一个线程拉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ConsumerConfig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.setFetchRunnerCount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fetchRunnerCount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处理消息的回调方法是运行在单线程还是多线程中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多线程拉，不同分区消息的回调是运行在多线程环境中的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多线程拉，相同分区消息的回调</a:t>
            </a:r>
            <a:r>
              <a:rPr lang="zh-CN" altLang="en-US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可以认为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是运行在单线程环境中的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单线程拉，运行在单线程中</a:t>
            </a:r>
          </a:p>
          <a:p>
            <a:pPr lvl="1"/>
            <a:endParaRPr lang="zh-CN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683568" y="299695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683568" y="45811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992888" cy="4680520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为什么在调用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还要调用一次</a:t>
            </a:r>
            <a:r>
              <a:rPr lang="en-US" altLang="en-US" sz="2000" b="1" kern="12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completeSubscribe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因为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可以调用多次，为了减少跟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交互次数，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会将订阅信息保存在内存，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completeSubscribe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的时候一次性处理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的偏移量保存在哪里？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默认保存在</a:t>
            </a:r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我们还提供文件、数据库的存储实现。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OffsetStorage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接口，可自主实现。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偏移量多长时间保存一次？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秒，可设置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sz="14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ConsumerConfig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.setCommitOffsetPeriodInMills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(long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commitOffsetPeriodInMills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新加入的消费者不想接收到以前发的消息怎么办？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新增的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group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和广播新增的机器有这个问题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1.3-SNAPSHOT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及其之后的版本支持可设置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ConsumerConfig.setConsumeFromMaxOffset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683568" y="249289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683568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683568" y="53012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992888" cy="4608512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如果我暂时无法处理某个消息，又想继续往下走，怎么办？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消息处理失败如何重试？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可选择跳过，设置最大重试次数，超过即跳过，默认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sz="14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ConsumerConfig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.setMaxFetchRetries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maxFetchRetries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跳过的消息将保存在消费者本地磁盘或者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，并自动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Recover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重试。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如果不想往下走就把这个参数设为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的最大值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消息能保证不重复接收吗？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因为每个分区物理隔离消息，理论上每个消费者接收的消息不会重复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consumer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重新负载均衡的时候，可能由于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offset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保存延迟，导致重复接收极小部分消息。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可以设置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请求的时间间隔吗？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可以，你可以设置允许的最大延迟时间，当响应为空的时候，每次递增最大延迟时间的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1/10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做延迟，不会超过设定的最大延迟时间。默认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秒。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683568" y="335699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683568" y="450912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283152" cy="418058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20" y="1412777"/>
            <a:ext cx="8229600" cy="504056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广播消息和非广播消息的区别？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45643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1907704" y="3501008"/>
            <a:ext cx="5472608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3717032"/>
            <a:ext cx="172819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3717032"/>
            <a:ext cx="172819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Message2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907704" y="4653136"/>
            <a:ext cx="5472608" cy="64807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4869160"/>
            <a:ext cx="172819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6096" y="4869160"/>
            <a:ext cx="172819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9" idx="0"/>
          </p:cNvCxnSpPr>
          <p:nvPr/>
        </p:nvCxnSpPr>
        <p:spPr>
          <a:xfrm rot="5400000">
            <a:off x="3527884" y="4401108"/>
            <a:ext cx="936104" cy="15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10" idx="0"/>
          </p:cNvCxnSpPr>
          <p:nvPr/>
        </p:nvCxnSpPr>
        <p:spPr>
          <a:xfrm rot="5400000">
            <a:off x="5832140" y="4401108"/>
            <a:ext cx="936104" cy="15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流程图: 可选过程 20"/>
          <p:cNvSpPr/>
          <p:nvPr/>
        </p:nvSpPr>
        <p:spPr>
          <a:xfrm>
            <a:off x="1907704" y="2276872"/>
            <a:ext cx="5472608" cy="5760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Group2</a:t>
            </a:r>
            <a:endParaRPr lang="zh-CN" altLang="en-US" sz="2000" b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1840" y="2420888"/>
            <a:ext cx="17281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2420888"/>
            <a:ext cx="18002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6" idx="0"/>
            <a:endCxn id="24" idx="2"/>
          </p:cNvCxnSpPr>
          <p:nvPr/>
        </p:nvCxnSpPr>
        <p:spPr>
          <a:xfrm rot="5400000" flipH="1" flipV="1">
            <a:off x="3455876" y="3176972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0"/>
            <a:endCxn id="25" idx="2"/>
          </p:cNvCxnSpPr>
          <p:nvPr/>
        </p:nvCxnSpPr>
        <p:spPr>
          <a:xfrm rot="16200000" flipV="1">
            <a:off x="5742130" y="3158970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0"/>
            <a:endCxn id="25" idx="2"/>
          </p:cNvCxnSpPr>
          <p:nvPr/>
        </p:nvCxnSpPr>
        <p:spPr>
          <a:xfrm rot="5400000" flipH="1" flipV="1">
            <a:off x="4590002" y="2042846"/>
            <a:ext cx="1080120" cy="226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0"/>
            <a:endCxn id="24" idx="2"/>
          </p:cNvCxnSpPr>
          <p:nvPr/>
        </p:nvCxnSpPr>
        <p:spPr>
          <a:xfrm rot="16200000" flipV="1">
            <a:off x="4608004" y="2024844"/>
            <a:ext cx="1080120" cy="230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椭圆形标注 78"/>
          <p:cNvSpPr/>
          <p:nvPr/>
        </p:nvSpPr>
        <p:spPr>
          <a:xfrm>
            <a:off x="6516216" y="5373216"/>
            <a:ext cx="2016224" cy="936104"/>
          </a:xfrm>
          <a:prstGeom prst="wedgeEllipseCallout">
            <a:avLst>
              <a:gd name="adj1" fmla="val -50922"/>
              <a:gd name="adj2" fmla="val -5845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group1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非广播接收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0" y="2708920"/>
            <a:ext cx="1691680" cy="900680"/>
          </a:xfrm>
          <a:prstGeom prst="wedgeEllipseCallout">
            <a:avLst>
              <a:gd name="adj1" fmla="val 63497"/>
              <a:gd name="adj2" fmla="val -69945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group2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广播接收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发送消息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424936" cy="4176464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MetaMessageSessionFactory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producer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sessionFactory.createProducer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publish topic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调一次就够了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.publish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=...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send message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异步发送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14422"/>
            <a:ext cx="8280920" cy="3726746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 MessageSessionFactory sessionFactory = new MetaMessageSessionFactory(metaClientConfig); </a:t>
            </a:r>
            <a:endParaRPr lang="en-US" altLang="zh-CN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producer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sessionFactory.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createProducer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publish topic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调一次就够了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.publish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=...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send message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producer.sendMessage(new Message(topic,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data),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 SendMessageCallback()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public void onMessageSent(final SendResult result)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//todo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void onException(final Throwable e)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//todo</a:t>
            </a:r>
            <a:endParaRPr 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同步消费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980728"/>
            <a:ext cx="7859216" cy="5184576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subscribed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consumer group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“meta-example”;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consumer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start offset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MessageIterator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fetch messages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((it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consumer.get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Partition("0-0"),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1024))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it.hasNext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it.next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("Receive message "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String(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msg.getData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move offset forward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it.getOffset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异步消费（推荐）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980728"/>
            <a:ext cx="7859216" cy="5184576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subscribed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"meta-test";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consumer group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“meta-example”;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consumer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consumer.subscribe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MessageListener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recieveMessages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(“Receive message ”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message.getData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getExecutor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Thread pool to process </a:t>
            </a:r>
            <a:r>
              <a:rPr lang="en-US" altLang="en-US" sz="1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messages,maybe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null.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complete subscribe,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调用一次就够了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consumer.completeSubscribe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3D984D6-2D6C-4474-A00A-665DC8BE8E98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87624" y="303039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特征</a:t>
            </a:r>
            <a:endParaRPr lang="zh-CN" altLang="zh-CN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6680200" y="6372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142976" y="928670"/>
            <a:ext cx="77153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高性能，千兆网卡跑满，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TPS 4W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高可靠，同步刷盘，主从异步复制，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主从同步复制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最低总体拥有成本，即使在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盘低配机器上也有不俗表现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可堆积消息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完全分布式，易扩展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支持消息顺序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支持服务端消息过滤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支持按照时间回溯消费，精确到秒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广播消费方式支持更友好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支持大量订阅者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完全的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模型，单台服务器内部支持最多上万个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支持按照消息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查询消息，提供高速查询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（可当缓存使用）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广播方式接收消息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1412776"/>
            <a:ext cx="7283152" cy="3528392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BroadcastMessageSessionFactory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MetaBroadcastMessageSessionFactory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createBroadcastConsumer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ConsumerConfig(group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consumer.subscribe(topic, 1024 * 1024, new MessageListener()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public void recieveMessages(final Message message)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//todo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public Executor getExecutor()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// Thread pool to process messages,maybe null.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return null;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// complete subscribe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consumer.completeSubscribe();</a:t>
            </a: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高级使用方式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3304" y="1268760"/>
            <a:ext cx="6203032" cy="3528392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发送事务消息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接收端事务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消费端使用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 recover</a:t>
            </a: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发送顺序消息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发送消息自定义分区选择器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	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MessageSessionFactory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</a:rPr>
              <a:t>.createProducer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  <a:hlinkClick r:id="rId3"/>
              </a:rPr>
              <a:t>PartitionSelector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</a:rPr>
              <a:t>partitionSelector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1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1043608" y="17008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1043608" y="242088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1043608" y="314096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1043608" y="386104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1043608" y="45811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5832648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迁移到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700808"/>
            <a:ext cx="6768752" cy="3096344"/>
          </a:xfrm>
        </p:spPr>
        <p:txBody>
          <a:bodyPr/>
          <a:lstStyle/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TT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TT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接收消息到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metamorphosis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，并转换成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的消息结构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消费者可以直接从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TT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 Notify Slave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接收消息到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metamorphosis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，并转换成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的消息结构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消费者可以直接从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获取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 client’s notify adapter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将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 client 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适配到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 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以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的方式订阅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消息，降低迁移成本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899592" y="1772815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827584" y="522920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827584" y="35010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91792" cy="360040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的性能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908721"/>
          <a:ext cx="8280920" cy="4997736"/>
        </p:xfrm>
        <a:graphic>
          <a:graphicData uri="http://schemas.openxmlformats.org/drawingml/2006/table">
            <a:tbl>
              <a:tblPr/>
              <a:tblGrid>
                <a:gridCol w="1834860"/>
                <a:gridCol w="483126"/>
                <a:gridCol w="675503"/>
                <a:gridCol w="987385"/>
                <a:gridCol w="1114907"/>
                <a:gridCol w="1083574"/>
                <a:gridCol w="964796"/>
                <a:gridCol w="1136769"/>
              </a:tblGrid>
              <a:tr h="6557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测试场景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刷盘阀值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消息大小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平均每次发送消耗时间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每秒钟发送的消息数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CPU Utilization (</a:t>
                      </a: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IO </a:t>
                      </a:r>
                      <a:r>
                        <a:rPr 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wait(</a:t>
                      </a:r>
                      <a:r>
                        <a:rPr lang="zh-CN" alt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Average Load(</a:t>
                      </a: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63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256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45000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0.15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2k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26000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一条一刷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20.1ms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4600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0.17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10.8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573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6.4ms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16000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个不同组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6.3ms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15800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0.4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1220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本地事务发送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事务日志由操作系统决定刷盘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3.5ms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6750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0.59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485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异步发送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0.015ms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12483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0.55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2.1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13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异步发送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33000-39000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0.7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2.1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594928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http://10.232.37.101:7001/meta1.0/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630932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http://10.232.37.101:7001/meta1.2/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630932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http://10.232.37.101:7001/meta1.3/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355160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更详细的资料请参考：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hlinkClick r:id="rId2"/>
            </a:endParaRPr>
          </a:p>
          <a:p>
            <a:pPr>
              <a:buNone/>
            </a:pP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  <a:hlinkClick r:id="rId2"/>
              </a:rPr>
              <a:t>baike.corp.taobao.com/index.php/Metamorphosis</a:t>
            </a:r>
          </a:p>
          <a:p>
            <a:pPr>
              <a:buNone/>
            </a:pP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http://baike.corp.taobao.com/index.php/Metaq</a:t>
            </a:r>
            <a:endParaRPr lang="zh-CN" altLang="en-US" sz="2000" kern="1200" dirty="0" smtClean="0">
              <a:latin typeface="微软雅黑" pitchFamily="34" charset="-122"/>
              <a:ea typeface="微软雅黑" pitchFamily="34" charset="-122"/>
              <a:hlinkClick r:id="rId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Meta2.0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支持更多分区数</a:t>
            </a:r>
            <a:endParaRPr lang="en-US" altLang="zh-CN" dirty="0" smtClean="0"/>
          </a:p>
          <a:p>
            <a:r>
              <a:rPr lang="zh-CN" altLang="en-US" dirty="0" smtClean="0"/>
              <a:t>支持服务器消息过滤</a:t>
            </a:r>
            <a:endParaRPr lang="en-US" altLang="zh-CN" dirty="0" smtClean="0"/>
          </a:p>
          <a:p>
            <a:r>
              <a:rPr lang="zh-CN" altLang="en-US" dirty="0" smtClean="0"/>
              <a:t>消费消息实时性更高</a:t>
            </a:r>
            <a:endParaRPr lang="en-US" altLang="zh-CN" dirty="0" smtClean="0"/>
          </a:p>
          <a:p>
            <a:r>
              <a:rPr lang="zh-CN" altLang="en-US" dirty="0" smtClean="0"/>
              <a:t>消息在内存缓存，支持大内存</a:t>
            </a:r>
            <a:endParaRPr lang="en-US" altLang="zh-CN" dirty="0" smtClean="0"/>
          </a:p>
          <a:p>
            <a:r>
              <a:rPr lang="zh-CN" altLang="en-US" smtClean="0"/>
              <a:t>新版存储结构方便统计</a:t>
            </a:r>
            <a:endParaRPr lang="en-US" altLang="zh-CN" dirty="0" smtClean="0"/>
          </a:p>
          <a:p>
            <a:r>
              <a:rPr lang="zh-CN" altLang="en-US" dirty="0" smtClean="0"/>
              <a:t>综合性能更高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736" y="207167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Q&amp;A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benchmark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928672"/>
          <a:ext cx="7572425" cy="325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75"/>
                <a:gridCol w="1081775"/>
                <a:gridCol w="1081775"/>
                <a:gridCol w="1081775"/>
                <a:gridCol w="1081775"/>
                <a:gridCol w="1081775"/>
                <a:gridCol w="1081775"/>
              </a:tblGrid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刷盘策略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队列数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消息大小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发送耗时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发送消息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订阅消息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LOAD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异步刷盘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4.6W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4.6W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异步刷盘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3.66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2.9W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2.9W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3.54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异步刷盘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4096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6.44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2.29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4.31ms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4096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11.5ms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1.87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976" y="4500570"/>
            <a:ext cx="75724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测试场景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线程发送，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同组订阅消息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完整性能数据参见百科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http://baike.corp.taobao.com/index.php/Metaq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数据可靠性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928670"/>
          <a:ext cx="7358115" cy="241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40183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什么情况会丢数据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是否可避免单点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单台异步刷盘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OS CRASH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机器掉电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以上情况会丢失少量未刷盘数据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单台同步刷盘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硬盘损坏，即使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RAID10 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也无法恢复情况下，会丢失整机数据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主从同步刷盘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硬盘损坏情况下，会丢失极少数据（主从数据差）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是（但是存在主从数据差）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主从同步双写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主从同时宕机，未刷盘的数据会丢失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是，可完全避免单点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976" y="3571876"/>
            <a:ext cx="73581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通过为硬盘做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RAID10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，来避免磁盘损坏丢失数据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Notify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比较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785794"/>
          <a:ext cx="7358115" cy="52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42862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Notify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Metaq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通信模型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Push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Pull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消息如何存储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Mysql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&amp;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服务器本地专有存储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实时性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非常实时，收到数据立刻投递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基本实时，取决于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Pull</a:t>
                      </a:r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间隔时间，线上配置最大拉取间隔时间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50ms</a:t>
                      </a:r>
                    </a:p>
                    <a:p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（未来版本增加长轮询模式，实时性同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Notify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一致）</a:t>
                      </a:r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服务端消息过滤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支持多种过滤方式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MessageType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过滤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多标签，表达式过滤（暂不支持）</a:t>
                      </a:r>
                      <a:endParaRPr lang="zh-CN" altLang="en-US" sz="1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服务器堆积消息能力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较强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流控机制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在服务端实现，尝试性流控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依据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Consumer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的消费能力订阅消息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分布式事务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顺序消息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按照时间回溯消费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综合性能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更高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在公司应用案例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1442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1000108"/>
            <a:ext cx="24288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精卫数据同步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中美数据同步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支付宝日志收集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实时直播间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数据魔方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聚划算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TAE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聚石塔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SNS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980728"/>
            <a:ext cx="31694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阿里流计算类应用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物流数据总线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无线营销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商城活动中奖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淘宝旅行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阿里云计费系统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阿里金融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P4P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Havana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，集团统一会员中心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840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淘宝每天大约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亿条消息，支付宝每天大约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250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亿条消息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主要版本对比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1142976" y="928672"/>
          <a:ext cx="7643865" cy="533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955"/>
                <a:gridCol w="2238391"/>
                <a:gridCol w="2857519"/>
              </a:tblGrid>
              <a:tr h="4189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&lt;=1.4.2.1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2.2.0</a:t>
                      </a:r>
                      <a:endParaRPr lang="zh-CN" altLang="en-US" dirty="0"/>
                    </a:p>
                  </a:txBody>
                  <a:tcPr/>
                </a:tc>
              </a:tr>
              <a:tr h="43826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单台服务器队列数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超过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Load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会飙升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万以上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消息过滤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在消费端过滤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在服务端过滤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消息投递实时性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等待数据落盘后开始消费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拉模式，取决于拉取间隔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综上，实时性取决于上述条件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消息进入服务器内存即可被消费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长轮询拉模式，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comet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综上，消息投递非常实时，毫秒级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回溯消费消息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只能回溯到起始位置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可按照时间点回溯，精确到毫秒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消息查询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按照消息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按照消息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由发送方自定义，一个消息支持多个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同步双写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支持，可完全避免单点，且性能极高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支持，队列数受限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支持，队列数不做限制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消息堆积能力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队列数少情况下，堆积能力较强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无论队列多少，堆积的数据超过机器物理内存，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性能会下降，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4K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消息，订阅消息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1.4W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以上，小于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4K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的消息，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最高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6W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以上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机器要求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必须是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RAID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SAS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SATA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盘也可以，内存越大越好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114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是什么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579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taobao模板</Template>
  <TotalTime>1448</TotalTime>
  <Pages>0</Pages>
  <Words>3188</Words>
  <Characters>0</Characters>
  <Application>Microsoft Office PowerPoint</Application>
  <DocSecurity>0</DocSecurity>
  <PresentationFormat>全屏显示(4:3)</PresentationFormat>
  <Lines>0</Lines>
  <Paragraphs>653</Paragraphs>
  <Slides>37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taobao模板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Producer和Broker之间的负载均衡</vt:lpstr>
      <vt:lpstr>同一Group的Consumer和Broker之间的负载均衡</vt:lpstr>
      <vt:lpstr>同一Group的Consumer和Broker之间的负载均衡</vt:lpstr>
      <vt:lpstr>异步发送消息</vt:lpstr>
      <vt:lpstr>服务端FAQ</vt:lpstr>
      <vt:lpstr>发送端FAQ</vt:lpstr>
      <vt:lpstr>消费者的FAQ</vt:lpstr>
      <vt:lpstr>消费者的FAQ</vt:lpstr>
      <vt:lpstr>消费者的FAQ</vt:lpstr>
      <vt:lpstr>消费者的FAQ</vt:lpstr>
      <vt:lpstr>Meta的使用 发送消息</vt:lpstr>
      <vt:lpstr>Meta的使用 异步发送</vt:lpstr>
      <vt:lpstr>Meta的使用 同步消费</vt:lpstr>
      <vt:lpstr>Meta的使用 异步消费（推荐）</vt:lpstr>
      <vt:lpstr>Meta的使用 广播方式接收消息</vt:lpstr>
      <vt:lpstr>Meta的使用 高级使用方式</vt:lpstr>
      <vt:lpstr>迁移到meta</vt:lpstr>
      <vt:lpstr>Meta的性能</vt:lpstr>
      <vt:lpstr>参考资料</vt:lpstr>
      <vt:lpstr>Meta2.0特点</vt:lpstr>
      <vt:lpstr>幻灯片 36</vt:lpstr>
      <vt:lpstr>幻灯片 37</vt:lpstr>
    </vt:vector>
  </TitlesOfParts>
  <Company>Alibaba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誓嘉(王小瑞) vintage.wang@gmail.com</dc:creator>
  <cp:lastModifiedBy>DADI</cp:lastModifiedBy>
  <cp:revision>473</cp:revision>
  <cp:lastPrinted>1601-01-01T00:00:00Z</cp:lastPrinted>
  <dcterms:created xsi:type="dcterms:W3CDTF">2011-11-17T05:49:48Z</dcterms:created>
  <dcterms:modified xsi:type="dcterms:W3CDTF">2013-03-05T11:28:51Z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