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C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 Id="rId9"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613A162-B4CA-479F-BEE7-248BA1F9C438}"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A6EF2-C567-4995-AAB6-26080F590FA8}" type="slidenum">
              <a:rPr lang="en-US" smtClean="0"/>
              <a:t>‹#›</a:t>
            </a:fld>
            <a:endParaRPr lang="en-US"/>
          </a:p>
        </p:txBody>
      </p:sp>
    </p:spTree>
    <p:extLst>
      <p:ext uri="{BB962C8B-B14F-4D97-AF65-F5344CB8AC3E}">
        <p14:creationId xmlns:p14="http://schemas.microsoft.com/office/powerpoint/2010/main" val="631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13A162-B4CA-479F-BEE7-248BA1F9C438}"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A6EF2-C567-4995-AAB6-26080F590FA8}" type="slidenum">
              <a:rPr lang="en-US" smtClean="0"/>
              <a:t>‹#›</a:t>
            </a:fld>
            <a:endParaRPr lang="en-US"/>
          </a:p>
        </p:txBody>
      </p:sp>
    </p:spTree>
    <p:extLst>
      <p:ext uri="{BB962C8B-B14F-4D97-AF65-F5344CB8AC3E}">
        <p14:creationId xmlns:p14="http://schemas.microsoft.com/office/powerpoint/2010/main" val="3633067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13A162-B4CA-479F-BEE7-248BA1F9C438}"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A6EF2-C567-4995-AAB6-26080F590FA8}" type="slidenum">
              <a:rPr lang="en-US" smtClean="0"/>
              <a:t>‹#›</a:t>
            </a:fld>
            <a:endParaRPr lang="en-US"/>
          </a:p>
        </p:txBody>
      </p:sp>
    </p:spTree>
    <p:extLst>
      <p:ext uri="{BB962C8B-B14F-4D97-AF65-F5344CB8AC3E}">
        <p14:creationId xmlns:p14="http://schemas.microsoft.com/office/powerpoint/2010/main" val="2938266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13A162-B4CA-479F-BEE7-248BA1F9C438}"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A6EF2-C567-4995-AAB6-26080F590FA8}" type="slidenum">
              <a:rPr lang="en-US" smtClean="0"/>
              <a:t>‹#›</a:t>
            </a:fld>
            <a:endParaRPr lang="en-US"/>
          </a:p>
        </p:txBody>
      </p:sp>
    </p:spTree>
    <p:extLst>
      <p:ext uri="{BB962C8B-B14F-4D97-AF65-F5344CB8AC3E}">
        <p14:creationId xmlns:p14="http://schemas.microsoft.com/office/powerpoint/2010/main" val="52891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13A162-B4CA-479F-BEE7-248BA1F9C438}"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A6EF2-C567-4995-AAB6-26080F590FA8}" type="slidenum">
              <a:rPr lang="en-US" smtClean="0"/>
              <a:t>‹#›</a:t>
            </a:fld>
            <a:endParaRPr lang="en-US"/>
          </a:p>
        </p:txBody>
      </p:sp>
    </p:spTree>
    <p:extLst>
      <p:ext uri="{BB962C8B-B14F-4D97-AF65-F5344CB8AC3E}">
        <p14:creationId xmlns:p14="http://schemas.microsoft.com/office/powerpoint/2010/main" val="21530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13A162-B4CA-479F-BEE7-248BA1F9C438}"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A6EF2-C567-4995-AAB6-26080F590FA8}" type="slidenum">
              <a:rPr lang="en-US" smtClean="0"/>
              <a:t>‹#›</a:t>
            </a:fld>
            <a:endParaRPr lang="en-US"/>
          </a:p>
        </p:txBody>
      </p:sp>
    </p:spTree>
    <p:extLst>
      <p:ext uri="{BB962C8B-B14F-4D97-AF65-F5344CB8AC3E}">
        <p14:creationId xmlns:p14="http://schemas.microsoft.com/office/powerpoint/2010/main" val="768811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13A162-B4CA-479F-BEE7-248BA1F9C438}" type="datetimeFigureOut">
              <a:rPr lang="en-US" smtClean="0"/>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8A6EF2-C567-4995-AAB6-26080F590FA8}" type="slidenum">
              <a:rPr lang="en-US" smtClean="0"/>
              <a:t>‹#›</a:t>
            </a:fld>
            <a:endParaRPr lang="en-US"/>
          </a:p>
        </p:txBody>
      </p:sp>
    </p:spTree>
    <p:extLst>
      <p:ext uri="{BB962C8B-B14F-4D97-AF65-F5344CB8AC3E}">
        <p14:creationId xmlns:p14="http://schemas.microsoft.com/office/powerpoint/2010/main" val="391979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13A162-B4CA-479F-BEE7-248BA1F9C438}" type="datetimeFigureOut">
              <a:rPr lang="en-US" smtClean="0"/>
              <a:t>7/19/2023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8A6EF2-C567-4995-AAB6-26080F590FA8}" type="slidenum">
              <a:rPr lang="en-US" smtClean="0"/>
              <a:t>‹#›</a:t>
            </a:fld>
            <a:endParaRPr lang="en-US"/>
          </a:p>
        </p:txBody>
      </p:sp>
    </p:spTree>
    <p:extLst>
      <p:ext uri="{BB962C8B-B14F-4D97-AF65-F5344CB8AC3E}">
        <p14:creationId xmlns:p14="http://schemas.microsoft.com/office/powerpoint/2010/main" val="107900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13A162-B4CA-479F-BEE7-248BA1F9C438}" type="datetimeFigureOut">
              <a:rPr lang="en-US" smtClean="0"/>
              <a:t>7/19/2023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8A6EF2-C567-4995-AAB6-26080F590FA8}" type="slidenum">
              <a:rPr lang="en-US" smtClean="0"/>
              <a:t>‹#›</a:t>
            </a:fld>
            <a:endParaRPr lang="en-US"/>
          </a:p>
        </p:txBody>
      </p:sp>
    </p:spTree>
    <p:extLst>
      <p:ext uri="{BB962C8B-B14F-4D97-AF65-F5344CB8AC3E}">
        <p14:creationId xmlns:p14="http://schemas.microsoft.com/office/powerpoint/2010/main" val="239030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13A162-B4CA-479F-BEE7-248BA1F9C438}"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A6EF2-C567-4995-AAB6-26080F590FA8}" type="slidenum">
              <a:rPr lang="en-US" smtClean="0"/>
              <a:t>‹#›</a:t>
            </a:fld>
            <a:endParaRPr lang="en-US"/>
          </a:p>
        </p:txBody>
      </p:sp>
    </p:spTree>
    <p:extLst>
      <p:ext uri="{BB962C8B-B14F-4D97-AF65-F5344CB8AC3E}">
        <p14:creationId xmlns:p14="http://schemas.microsoft.com/office/powerpoint/2010/main" val="52941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13A162-B4CA-479F-BEE7-248BA1F9C438}"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A6EF2-C567-4995-AAB6-26080F590FA8}" type="slidenum">
              <a:rPr lang="en-US" smtClean="0"/>
              <a:t>‹#›</a:t>
            </a:fld>
            <a:endParaRPr lang="en-US"/>
          </a:p>
        </p:txBody>
      </p:sp>
    </p:spTree>
    <p:extLst>
      <p:ext uri="{BB962C8B-B14F-4D97-AF65-F5344CB8AC3E}">
        <p14:creationId xmlns:p14="http://schemas.microsoft.com/office/powerpoint/2010/main" val="147719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3A162-B4CA-479F-BEE7-248BA1F9C438}" type="datetimeFigureOut">
              <a:rPr lang="en-US" smtClean="0"/>
              <a:t>7/19/2023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A6EF2-C567-4995-AAB6-26080F590FA8}" type="slidenum">
              <a:rPr lang="en-US" smtClean="0"/>
              <a:t>‹#›</a:t>
            </a:fld>
            <a:endParaRPr lang="en-US"/>
          </a:p>
        </p:txBody>
      </p:sp>
    </p:spTree>
    <p:extLst>
      <p:ext uri="{BB962C8B-B14F-4D97-AF65-F5344CB8AC3E}">
        <p14:creationId xmlns:p14="http://schemas.microsoft.com/office/powerpoint/2010/main" val="1547812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0.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15.JPG"/><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2.wmf"/><Relationship Id="rId4" Type="http://schemas.openxmlformats.org/officeDocument/2006/relationships/oleObject" Target="../embeddings/oleObject5.bin"/><Relationship Id="rId9" Type="http://schemas.openxmlformats.org/officeDocument/2006/relationships/image" Target="../media/image14.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5.JPG"/><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2.wmf"/><Relationship Id="rId4" Type="http://schemas.openxmlformats.org/officeDocument/2006/relationships/oleObject" Target="../embeddings/oleObject8.bin"/><Relationship Id="rId9" Type="http://schemas.openxmlformats.org/officeDocument/2006/relationships/image" Target="../media/image17.wmf"/></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23.png"/><Relationship Id="rId7"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oleObject" Target="../embeddings/oleObject13.bin"/><Relationship Id="rId7" Type="http://schemas.openxmlformats.org/officeDocument/2006/relationships/image" Target="../media/image29.png"/><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14.bin"/><Relationship Id="rId10" Type="http://schemas.openxmlformats.org/officeDocument/2006/relationships/image" Target="../media/image28.wmf"/><Relationship Id="rId4" Type="http://schemas.openxmlformats.org/officeDocument/2006/relationships/image" Target="../media/image26.wmf"/><Relationship Id="rId9"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4.png"/><Relationship Id="rId7" Type="http://schemas.openxmlformats.org/officeDocument/2006/relationships/image" Target="../media/image31.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2.wmf"/></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oleObject" Target="../embeddings/oleObject18.bin"/><Relationship Id="rId7" Type="http://schemas.openxmlformats.org/officeDocument/2006/relationships/image" Target="../media/image35.png"/><Relationship Id="rId12" Type="http://schemas.openxmlformats.org/officeDocument/2006/relationships/image" Target="../media/image34.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7.wmf"/><Relationship Id="rId11" Type="http://schemas.openxmlformats.org/officeDocument/2006/relationships/oleObject" Target="../embeddings/oleObject21.bin"/><Relationship Id="rId5" Type="http://schemas.openxmlformats.org/officeDocument/2006/relationships/oleObject" Target="../embeddings/oleObject19.bin"/><Relationship Id="rId10" Type="http://schemas.openxmlformats.org/officeDocument/2006/relationships/image" Target="../media/image31.wmf"/><Relationship Id="rId4" Type="http://schemas.openxmlformats.org/officeDocument/2006/relationships/image" Target="../media/image26.wmf"/><Relationship Id="rId9"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27.bin"/><Relationship Id="rId18" Type="http://schemas.openxmlformats.org/officeDocument/2006/relationships/image" Target="../media/image44.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41.wmf"/><Relationship Id="rId17" Type="http://schemas.openxmlformats.org/officeDocument/2006/relationships/oleObject" Target="../embeddings/oleObject29.bin"/><Relationship Id="rId2" Type="http://schemas.openxmlformats.org/officeDocument/2006/relationships/slideLayout" Target="../slideLayouts/slideLayout6.xml"/><Relationship Id="rId16" Type="http://schemas.openxmlformats.org/officeDocument/2006/relationships/image" Target="../media/image43.wmf"/><Relationship Id="rId1" Type="http://schemas.openxmlformats.org/officeDocument/2006/relationships/vmlDrawing" Target="../drawings/vmlDrawing9.vml"/><Relationship Id="rId6" Type="http://schemas.openxmlformats.org/officeDocument/2006/relationships/image" Target="../media/image38.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25.bin"/><Relationship Id="rId14" Type="http://schemas.openxmlformats.org/officeDocument/2006/relationships/image" Target="../media/image4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45.wmf"/></Relationships>
</file>

<file path=ppt/slides/_rels/slide25.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36.bin"/><Relationship Id="rId18" Type="http://schemas.openxmlformats.org/officeDocument/2006/relationships/image" Target="../media/image53.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50.wmf"/><Relationship Id="rId17" Type="http://schemas.openxmlformats.org/officeDocument/2006/relationships/oleObject" Target="../embeddings/oleObject38.bin"/><Relationship Id="rId2" Type="http://schemas.openxmlformats.org/officeDocument/2006/relationships/slideLayout" Target="../slideLayouts/slideLayout6.xml"/><Relationship Id="rId16" Type="http://schemas.openxmlformats.org/officeDocument/2006/relationships/image" Target="../media/image52.wmf"/><Relationship Id="rId20" Type="http://schemas.openxmlformats.org/officeDocument/2006/relationships/image" Target="../media/image54.wmf"/><Relationship Id="rId1" Type="http://schemas.openxmlformats.org/officeDocument/2006/relationships/vmlDrawing" Target="../drawings/vmlDrawing11.vml"/><Relationship Id="rId6" Type="http://schemas.openxmlformats.org/officeDocument/2006/relationships/image" Target="../media/image47.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49.wmf"/><Relationship Id="rId19" Type="http://schemas.openxmlformats.org/officeDocument/2006/relationships/oleObject" Target="../embeddings/oleObject39.bin"/><Relationship Id="rId4" Type="http://schemas.openxmlformats.org/officeDocument/2006/relationships/image" Target="../media/image46.wmf"/><Relationship Id="rId9" Type="http://schemas.openxmlformats.org/officeDocument/2006/relationships/oleObject" Target="../embeddings/oleObject34.bin"/><Relationship Id="rId14" Type="http://schemas.openxmlformats.org/officeDocument/2006/relationships/image" Target="../media/image51.wmf"/></Relationships>
</file>

<file path=ppt/slides/_rels/slide26.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59.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56.w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43.bin"/><Relationship Id="rId14" Type="http://schemas.openxmlformats.org/officeDocument/2006/relationships/image" Target="../media/image60.wmf"/></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Waveforms</a:t>
            </a:r>
          </a:p>
        </p:txBody>
      </p:sp>
    </p:spTree>
    <p:extLst>
      <p:ext uri="{BB962C8B-B14F-4D97-AF65-F5344CB8AC3E}">
        <p14:creationId xmlns:p14="http://schemas.microsoft.com/office/powerpoint/2010/main" val="1207357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a:t>Harmonic Analysis</a:t>
            </a:r>
          </a:p>
        </p:txBody>
      </p:sp>
      <p:sp>
        <p:nvSpPr>
          <p:cNvPr id="5" name="Subtitle 2"/>
          <p:cNvSpPr>
            <a:spLocks noGrp="1"/>
          </p:cNvSpPr>
          <p:nvPr>
            <p:ph type="subTitle" idx="1"/>
          </p:nvPr>
        </p:nvSpPr>
        <p:spPr>
          <a:xfrm>
            <a:off x="381000" y="1524000"/>
            <a:ext cx="8305800" cy="4648200"/>
          </a:xfrm>
        </p:spPr>
        <p:txBody>
          <a:bodyPr>
            <a:normAutofit lnSpcReduction="10000"/>
          </a:bodyPr>
          <a:lstStyle/>
          <a:p>
            <a:pPr marL="457200" indent="-457200" algn="l">
              <a:buFont typeface="Arial" panose="020B0604020202020204" pitchFamily="34" charset="0"/>
              <a:buChar char="•"/>
            </a:pPr>
            <a:r>
              <a:rPr lang="en-US" dirty="0">
                <a:solidFill>
                  <a:schemeClr val="tx1"/>
                </a:solidFill>
              </a:rPr>
              <a:t>Symmetrical square waves are composed of the fundamental and only odd harmonics with no DC component.</a:t>
            </a:r>
          </a:p>
          <a:p>
            <a:pPr marL="457200" indent="-457200" algn="l">
              <a:buFont typeface="Arial" panose="020B0604020202020204" pitchFamily="34" charset="0"/>
              <a:buChar char="•"/>
            </a:pPr>
            <a:r>
              <a:rPr lang="en-US" dirty="0">
                <a:solidFill>
                  <a:schemeClr val="tx1"/>
                </a:solidFill>
              </a:rPr>
              <a:t>Asymmetrical square waves have a combination of odd harmonics and some DC component.</a:t>
            </a:r>
          </a:p>
          <a:p>
            <a:pPr marL="457200" indent="-457200" algn="l">
              <a:buFont typeface="Arial" panose="020B0604020202020204" pitchFamily="34" charset="0"/>
              <a:buChar char="•"/>
            </a:pPr>
            <a:r>
              <a:rPr lang="en-US" dirty="0">
                <a:solidFill>
                  <a:schemeClr val="tx1"/>
                </a:solidFill>
              </a:rPr>
              <a:t>Saw tooth waveforms, triangular waveforms, and rectified sine waves are made up of more complicated combinations of harmonics</a:t>
            </a:r>
          </a:p>
          <a:p>
            <a:pPr marL="457200" indent="-457200" algn="l">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420883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a:t>Harmonic Analysis</a:t>
            </a:r>
          </a:p>
        </p:txBody>
      </p:sp>
      <p:sp>
        <p:nvSpPr>
          <p:cNvPr id="5" name="Subtitle 2"/>
          <p:cNvSpPr>
            <a:spLocks noGrp="1"/>
          </p:cNvSpPr>
          <p:nvPr>
            <p:ph type="subTitle" idx="1"/>
          </p:nvPr>
        </p:nvSpPr>
        <p:spPr>
          <a:xfrm>
            <a:off x="381000" y="1524000"/>
            <a:ext cx="8305800" cy="4648200"/>
          </a:xfrm>
        </p:spPr>
        <p:txBody>
          <a:bodyPr>
            <a:normAutofit/>
          </a:bodyPr>
          <a:lstStyle/>
          <a:p>
            <a:pPr marL="457200" indent="-457200" algn="l">
              <a:buFont typeface="Arial" panose="020B0604020202020204" pitchFamily="34" charset="0"/>
              <a:buChar char="•"/>
            </a:pPr>
            <a:r>
              <a:rPr lang="en-US" dirty="0">
                <a:solidFill>
                  <a:schemeClr val="tx1"/>
                </a:solidFill>
              </a:rPr>
              <a:t>A perfect square wave has an infinite number of odd harmonics.</a:t>
            </a:r>
          </a:p>
          <a:p>
            <a:pPr marL="457200" indent="-457200" algn="l">
              <a:buFont typeface="Arial" panose="020B0604020202020204" pitchFamily="34" charset="0"/>
              <a:buChar char="•"/>
            </a:pPr>
            <a:r>
              <a:rPr lang="en-US" dirty="0">
                <a:solidFill>
                  <a:schemeClr val="tx1"/>
                </a:solidFill>
              </a:rPr>
              <a:t>The number of harmonics passed through a circuit will directly affect the shape of the waveform.  </a:t>
            </a:r>
          </a:p>
          <a:p>
            <a:pPr marL="457200" indent="-457200" algn="l">
              <a:buFont typeface="Arial" panose="020B0604020202020204" pitchFamily="34" charset="0"/>
              <a:buChar char="•"/>
            </a:pPr>
            <a:r>
              <a:rPr lang="en-US" dirty="0">
                <a:solidFill>
                  <a:schemeClr val="tx1"/>
                </a:solidFill>
              </a:rPr>
              <a:t>Waveform distortions are caused by the number of harmonics passed through a circuit.  </a:t>
            </a:r>
          </a:p>
          <a:p>
            <a:pPr marL="457200" indent="-457200" algn="l">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3075607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a:t>Harmonic Analysis</a:t>
            </a:r>
          </a:p>
        </p:txBody>
      </p:sp>
      <p:sp>
        <p:nvSpPr>
          <p:cNvPr id="5" name="Subtitle 2"/>
          <p:cNvSpPr>
            <a:spLocks noGrp="1"/>
          </p:cNvSpPr>
          <p:nvPr>
            <p:ph type="subTitle" idx="1"/>
          </p:nvPr>
        </p:nvSpPr>
        <p:spPr>
          <a:xfrm>
            <a:off x="381000" y="1524000"/>
            <a:ext cx="8305800" cy="2133600"/>
          </a:xfrm>
        </p:spPr>
        <p:txBody>
          <a:bodyPr>
            <a:normAutofit/>
          </a:bodyPr>
          <a:lstStyle/>
          <a:p>
            <a:pPr algn="l"/>
            <a:r>
              <a:rPr lang="en-US" dirty="0">
                <a:solidFill>
                  <a:schemeClr val="tx1"/>
                </a:solidFill>
              </a:rPr>
              <a:t>If an amplifier has a bandwidth of 1.5MHz, and a 3kHz square wave was passed through it, How many harmonics would be present in the output waveform?</a:t>
            </a:r>
          </a:p>
        </p:txBody>
      </p:sp>
      <p:sp>
        <p:nvSpPr>
          <p:cNvPr id="6" name="Subtitle 2"/>
          <p:cNvSpPr txBox="1">
            <a:spLocks/>
          </p:cNvSpPr>
          <p:nvPr/>
        </p:nvSpPr>
        <p:spPr>
          <a:xfrm>
            <a:off x="381000" y="3505200"/>
            <a:ext cx="8305800" cy="2362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800" dirty="0">
                <a:solidFill>
                  <a:schemeClr val="tx1"/>
                </a:solidFill>
              </a:rPr>
              <a:t>Harmonic frequency = #of Harmonic * fundamental</a:t>
            </a:r>
          </a:p>
          <a:p>
            <a:pPr algn="l"/>
            <a:r>
              <a:rPr lang="en-US" sz="2800" dirty="0">
                <a:solidFill>
                  <a:schemeClr val="tx1"/>
                </a:solidFill>
              </a:rPr>
              <a:t>	1.5MHz = # * 3kHz</a:t>
            </a:r>
          </a:p>
          <a:p>
            <a:pPr algn="l"/>
            <a:r>
              <a:rPr lang="en-US" sz="2800" dirty="0">
                <a:solidFill>
                  <a:schemeClr val="tx1"/>
                </a:solidFill>
              </a:rPr>
              <a:t>	# = 1.5MHz/3kHz</a:t>
            </a:r>
          </a:p>
          <a:p>
            <a:pPr algn="l"/>
            <a:r>
              <a:rPr lang="en-US" sz="2800" dirty="0">
                <a:solidFill>
                  <a:schemeClr val="tx1"/>
                </a:solidFill>
              </a:rPr>
              <a:t>	= 500 harmonics</a:t>
            </a:r>
          </a:p>
        </p:txBody>
      </p:sp>
    </p:spTree>
    <p:extLst>
      <p:ext uri="{BB962C8B-B14F-4D97-AF65-F5344CB8AC3E}">
        <p14:creationId xmlns:p14="http://schemas.microsoft.com/office/powerpoint/2010/main" val="1623890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975"/>
            <a:ext cx="7772400" cy="1470025"/>
          </a:xfrm>
        </p:spPr>
        <p:txBody>
          <a:bodyPr/>
          <a:lstStyle/>
          <a:p>
            <a:r>
              <a:rPr lang="en-US" dirty="0"/>
              <a:t>Components of a Pulse waveform</a:t>
            </a:r>
          </a:p>
        </p:txBody>
      </p:sp>
      <p:sp>
        <p:nvSpPr>
          <p:cNvPr id="6" name="Subtitle 2"/>
          <p:cNvSpPr txBox="1">
            <a:spLocks/>
          </p:cNvSpPr>
          <p:nvPr/>
        </p:nvSpPr>
        <p:spPr>
          <a:xfrm>
            <a:off x="381000" y="3505200"/>
            <a:ext cx="8305800" cy="23622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US" sz="2800" dirty="0">
              <a:solidFill>
                <a:srgbClr val="FFFF00"/>
              </a:solidFill>
            </a:endParaRPr>
          </a:p>
        </p:txBody>
      </p:sp>
      <p:pic>
        <p:nvPicPr>
          <p:cNvPr id="7" name="Picture 6"/>
          <p:cNvPicPr/>
          <p:nvPr/>
        </p:nvPicPr>
        <p:blipFill>
          <a:blip r:embed="rId3"/>
          <a:stretch>
            <a:fillRect/>
          </a:stretch>
        </p:blipFill>
        <p:spPr>
          <a:xfrm>
            <a:off x="304800" y="1556266"/>
            <a:ext cx="5105400" cy="2787134"/>
          </a:xfrm>
          <a:prstGeom prst="rect">
            <a:avLst/>
          </a:prstGeom>
        </p:spPr>
      </p:pic>
      <p:sp>
        <p:nvSpPr>
          <p:cNvPr id="3" name="TextBox 2"/>
          <p:cNvSpPr txBox="1"/>
          <p:nvPr/>
        </p:nvSpPr>
        <p:spPr>
          <a:xfrm flipH="1">
            <a:off x="381000" y="1600200"/>
            <a:ext cx="2514600" cy="369332"/>
          </a:xfrm>
          <a:prstGeom prst="rect">
            <a:avLst/>
          </a:prstGeom>
          <a:solidFill>
            <a:schemeClr val="bg1"/>
          </a:solidFill>
        </p:spPr>
        <p:txBody>
          <a:bodyPr wrap="square" rtlCol="0">
            <a:spAutoFit/>
          </a:bodyPr>
          <a:lstStyle/>
          <a:p>
            <a:endParaRPr lang="en-US" dirty="0"/>
          </a:p>
        </p:txBody>
      </p:sp>
      <p:sp>
        <p:nvSpPr>
          <p:cNvPr id="4" name="TextBox 3"/>
          <p:cNvSpPr txBox="1"/>
          <p:nvPr/>
        </p:nvSpPr>
        <p:spPr>
          <a:xfrm>
            <a:off x="5638800" y="1524000"/>
            <a:ext cx="32766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Period is the time from one rising edge to the next rising edge</a:t>
            </a:r>
          </a:p>
          <a:p>
            <a:pPr marL="285750" indent="-285750">
              <a:buFont typeface="Arial" panose="020B0604020202020204" pitchFamily="34" charset="0"/>
              <a:buChar char="•"/>
            </a:pPr>
            <a:r>
              <a:rPr lang="en-US" dirty="0"/>
              <a:t>Pulse width (PW), and Pulse Spacing (PS) are measured at 50% of the waveform amplitude</a:t>
            </a:r>
          </a:p>
          <a:p>
            <a:pPr marL="285750" indent="-285750">
              <a:buFont typeface="Arial" panose="020B0604020202020204" pitchFamily="34" charset="0"/>
              <a:buChar char="•"/>
            </a:pPr>
            <a:r>
              <a:rPr lang="en-US" dirty="0"/>
              <a:t>Pulse Repetition Frequency (PRF) is the inverse of the period.</a:t>
            </a:r>
          </a:p>
        </p:txBody>
      </p:sp>
      <p:graphicFrame>
        <p:nvGraphicFramePr>
          <p:cNvPr id="10" name="Object 9"/>
          <p:cNvGraphicFramePr>
            <a:graphicFrameLocks noChangeAspect="1"/>
          </p:cNvGraphicFramePr>
          <p:nvPr>
            <p:extLst>
              <p:ext uri="{D42A27DB-BD31-4B8C-83A1-F6EECF244321}">
                <p14:modId xmlns:p14="http://schemas.microsoft.com/office/powerpoint/2010/main" val="1529900975"/>
              </p:ext>
            </p:extLst>
          </p:nvPr>
        </p:nvGraphicFramePr>
        <p:xfrm>
          <a:off x="381000" y="4497928"/>
          <a:ext cx="3886200" cy="759872"/>
        </p:xfrm>
        <a:graphic>
          <a:graphicData uri="http://schemas.openxmlformats.org/presentationml/2006/ole">
            <mc:AlternateContent xmlns:mc="http://schemas.openxmlformats.org/markup-compatibility/2006">
              <mc:Choice xmlns:v="urn:schemas-microsoft-com:vml" Requires="v">
                <p:oleObj spid="_x0000_s3116" name="Equation" r:id="rId4" imgW="2031840" imgH="393480" progId="Equation.3">
                  <p:embed/>
                </p:oleObj>
              </mc:Choice>
              <mc:Fallback>
                <p:oleObj name="Equation" r:id="rId4" imgW="2031840" imgH="393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497928"/>
                        <a:ext cx="3886200" cy="759872"/>
                      </a:xfrm>
                      <a:prstGeom prst="rect">
                        <a:avLst/>
                      </a:prstGeom>
                      <a:noFill/>
                    </p:spPr>
                  </p:pic>
                </p:oleObj>
              </mc:Fallback>
            </mc:AlternateContent>
          </a:graphicData>
        </a:graphic>
      </p:graphicFrame>
      <p:sp>
        <p:nvSpPr>
          <p:cNvPr id="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023901402"/>
              </p:ext>
            </p:extLst>
          </p:nvPr>
        </p:nvGraphicFramePr>
        <p:xfrm>
          <a:off x="387927" y="5181600"/>
          <a:ext cx="1821873" cy="372211"/>
        </p:xfrm>
        <a:graphic>
          <a:graphicData uri="http://schemas.openxmlformats.org/presentationml/2006/ole">
            <mc:AlternateContent xmlns:mc="http://schemas.openxmlformats.org/markup-compatibility/2006">
              <mc:Choice xmlns:v="urn:schemas-microsoft-com:vml" Requires="v">
                <p:oleObj spid="_x0000_s3117" name="Equation" r:id="rId6" imgW="888614" imgH="177723" progId="Equation.3">
                  <p:embed/>
                </p:oleObj>
              </mc:Choice>
              <mc:Fallback>
                <p:oleObj name="Equation" r:id="rId6" imgW="888614" imgH="177723"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927" y="5181600"/>
                        <a:ext cx="1821873" cy="372211"/>
                      </a:xfrm>
                      <a:prstGeom prst="rect">
                        <a:avLst/>
                      </a:prstGeom>
                      <a:noFill/>
                    </p:spPr>
                  </p:pic>
                </p:oleObj>
              </mc:Fallback>
            </mc:AlternateContent>
          </a:graphicData>
        </a:graphic>
      </p:graphicFrame>
      <p:sp>
        <p:nvSpPr>
          <p:cNvPr id="1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98954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a:t>Pulse waveforms</a:t>
            </a:r>
          </a:p>
        </p:txBody>
      </p:sp>
      <p:pic>
        <p:nvPicPr>
          <p:cNvPr id="10" name="Picture 9"/>
          <p:cNvPicPr/>
          <p:nvPr/>
        </p:nvPicPr>
        <p:blipFill>
          <a:blip r:embed="rId3"/>
          <a:stretch>
            <a:fillRect/>
          </a:stretch>
        </p:blipFill>
        <p:spPr>
          <a:xfrm>
            <a:off x="419100" y="1066800"/>
            <a:ext cx="8305800" cy="4191000"/>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3691789533"/>
              </p:ext>
            </p:extLst>
          </p:nvPr>
        </p:nvGraphicFramePr>
        <p:xfrm>
          <a:off x="990600" y="5410200"/>
          <a:ext cx="3282950" cy="804863"/>
        </p:xfrm>
        <a:graphic>
          <a:graphicData uri="http://schemas.openxmlformats.org/presentationml/2006/ole">
            <mc:AlternateContent xmlns:mc="http://schemas.openxmlformats.org/markup-compatibility/2006">
              <mc:Choice xmlns:v="urn:schemas-microsoft-com:vml" Requires="v">
                <p:oleObj spid="_x0000_s4127" name="Equation" r:id="rId4" imgW="1600200" imgH="393700" progId="Equation.3">
                  <p:embed/>
                </p:oleObj>
              </mc:Choice>
              <mc:Fallback>
                <p:oleObj name="Equation" r:id="rId4" imgW="1600200" imgH="39370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5410200"/>
                        <a:ext cx="3282950"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76214422"/>
              </p:ext>
            </p:extLst>
          </p:nvPr>
        </p:nvGraphicFramePr>
        <p:xfrm>
          <a:off x="4572000" y="5410200"/>
          <a:ext cx="2182091" cy="750827"/>
        </p:xfrm>
        <a:graphic>
          <a:graphicData uri="http://schemas.openxmlformats.org/presentationml/2006/ole">
            <mc:AlternateContent xmlns:mc="http://schemas.openxmlformats.org/markup-compatibility/2006">
              <mc:Choice xmlns:v="urn:schemas-microsoft-com:vml" Requires="v">
                <p:oleObj spid="_x0000_s4128" name="Equation" r:id="rId6" imgW="1129810" imgH="393529" progId="Equation.3">
                  <p:embed/>
                </p:oleObj>
              </mc:Choice>
              <mc:Fallback>
                <p:oleObj name="Equation" r:id="rId6" imgW="1129810" imgH="393529"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5410200"/>
                        <a:ext cx="2182091" cy="75082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7575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800" y="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Pulse waveforms</a:t>
            </a:r>
            <a:endParaRPr lang="en-US" dirty="0"/>
          </a:p>
        </p:txBody>
      </p:sp>
      <p:sp>
        <p:nvSpPr>
          <p:cNvPr id="6" name="TextBox 5"/>
          <p:cNvSpPr txBox="1"/>
          <p:nvPr/>
        </p:nvSpPr>
        <p:spPr>
          <a:xfrm>
            <a:off x="5334000" y="1524000"/>
            <a:ext cx="43434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AWV(Average Waveform Voltage)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81000" y="1470024"/>
            <a:ext cx="4800600" cy="3787776"/>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025421569"/>
              </p:ext>
            </p:extLst>
          </p:nvPr>
        </p:nvGraphicFramePr>
        <p:xfrm>
          <a:off x="5606771" y="1964300"/>
          <a:ext cx="2851429" cy="483029"/>
        </p:xfrm>
        <a:graphic>
          <a:graphicData uri="http://schemas.openxmlformats.org/presentationml/2006/ole">
            <mc:AlternateContent xmlns:mc="http://schemas.openxmlformats.org/markup-compatibility/2006">
              <mc:Choice xmlns:v="urn:schemas-microsoft-com:vml" Requires="v">
                <p:oleObj spid="_x0000_s9258" name="Equation" r:id="rId4" imgW="2323800" imgH="393480" progId="Equation.3">
                  <p:embed/>
                </p:oleObj>
              </mc:Choice>
              <mc:Fallback>
                <p:oleObj name="Equation" r:id="rId4" imgW="2323800" imgH="393480" progId="Equation.3">
                  <p:embed/>
                  <p:pic>
                    <p:nvPicPr>
                      <p:cNvPr id="0" name=""/>
                      <p:cNvPicPr/>
                      <p:nvPr/>
                    </p:nvPicPr>
                    <p:blipFill>
                      <a:blip r:embed="rId5"/>
                      <a:stretch>
                        <a:fillRect/>
                      </a:stretch>
                    </p:blipFill>
                    <p:spPr>
                      <a:xfrm>
                        <a:off x="5606771" y="1964300"/>
                        <a:ext cx="2851429" cy="483029"/>
                      </a:xfrm>
                      <a:prstGeom prst="rect">
                        <a:avLst/>
                      </a:prstGeom>
                    </p:spPr>
                  </p:pic>
                </p:oleObj>
              </mc:Fallback>
            </mc:AlternateContent>
          </a:graphicData>
        </a:graphic>
      </p:graphicFrame>
      <p:sp>
        <p:nvSpPr>
          <p:cNvPr id="9" name="TextBox 8"/>
          <p:cNvSpPr txBox="1"/>
          <p:nvPr/>
        </p:nvSpPr>
        <p:spPr>
          <a:xfrm>
            <a:off x="5334000" y="2581870"/>
            <a:ext cx="26670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V1 = +8V and V2 = -10V</a:t>
            </a:r>
          </a:p>
          <a:p>
            <a:pPr marL="285750" indent="-285750">
              <a:buFont typeface="Arial" panose="020B0604020202020204" pitchFamily="34" charset="0"/>
              <a:buChar char="•"/>
            </a:pPr>
            <a:r>
              <a:rPr lang="en-US" dirty="0"/>
              <a:t>t1 = t2 = 50us</a:t>
            </a:r>
          </a:p>
        </p:txBody>
      </p:sp>
      <p:graphicFrame>
        <p:nvGraphicFramePr>
          <p:cNvPr id="10" name="Object 9"/>
          <p:cNvGraphicFramePr>
            <a:graphicFrameLocks noChangeAspect="1"/>
          </p:cNvGraphicFramePr>
          <p:nvPr>
            <p:extLst>
              <p:ext uri="{D42A27DB-BD31-4B8C-83A1-F6EECF244321}">
                <p14:modId xmlns:p14="http://schemas.microsoft.com/office/powerpoint/2010/main" val="932123737"/>
              </p:ext>
            </p:extLst>
          </p:nvPr>
        </p:nvGraphicFramePr>
        <p:xfrm>
          <a:off x="5583237" y="3352800"/>
          <a:ext cx="2570163" cy="484188"/>
        </p:xfrm>
        <a:graphic>
          <a:graphicData uri="http://schemas.openxmlformats.org/presentationml/2006/ole">
            <mc:AlternateContent xmlns:mc="http://schemas.openxmlformats.org/markup-compatibility/2006">
              <mc:Choice xmlns:v="urn:schemas-microsoft-com:vml" Requires="v">
                <p:oleObj spid="_x0000_s9259" name="Equation" r:id="rId6" imgW="2095200" imgH="393480" progId="Equation.3">
                  <p:embed/>
                </p:oleObj>
              </mc:Choice>
              <mc:Fallback>
                <p:oleObj name="Equation" r:id="rId6" imgW="2095200" imgH="393480" progId="Equation.3">
                  <p:embed/>
                  <p:pic>
                    <p:nvPicPr>
                      <p:cNvPr id="0" name="Object 7"/>
                      <p:cNvPicPr>
                        <a:picLocks noChangeAspect="1" noChangeArrowheads="1"/>
                      </p:cNvPicPr>
                      <p:nvPr/>
                    </p:nvPicPr>
                    <p:blipFill>
                      <a:blip r:embed="rId7"/>
                      <a:srcRect/>
                      <a:stretch>
                        <a:fillRect/>
                      </a:stretch>
                    </p:blipFill>
                    <p:spPr bwMode="auto">
                      <a:xfrm>
                        <a:off x="5583237" y="3352800"/>
                        <a:ext cx="25701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416057283"/>
              </p:ext>
            </p:extLst>
          </p:nvPr>
        </p:nvGraphicFramePr>
        <p:xfrm>
          <a:off x="5572125" y="4068763"/>
          <a:ext cx="981075" cy="217487"/>
        </p:xfrm>
        <a:graphic>
          <a:graphicData uri="http://schemas.openxmlformats.org/presentationml/2006/ole">
            <mc:AlternateContent xmlns:mc="http://schemas.openxmlformats.org/markup-compatibility/2006">
              <mc:Choice xmlns:v="urn:schemas-microsoft-com:vml" Requires="v">
                <p:oleObj spid="_x0000_s9260" name="Equation" r:id="rId8" imgW="799920" imgH="177480" progId="Equation.3">
                  <p:embed/>
                </p:oleObj>
              </mc:Choice>
              <mc:Fallback>
                <p:oleObj name="Equation" r:id="rId8" imgW="799920" imgH="177480" progId="Equation.3">
                  <p:embed/>
                  <p:pic>
                    <p:nvPicPr>
                      <p:cNvPr id="0" name="Object 9"/>
                      <p:cNvPicPr>
                        <a:picLocks noChangeAspect="1" noChangeArrowheads="1"/>
                      </p:cNvPicPr>
                      <p:nvPr/>
                    </p:nvPicPr>
                    <p:blipFill>
                      <a:blip r:embed="rId9"/>
                      <a:srcRect/>
                      <a:stretch>
                        <a:fillRect/>
                      </a:stretch>
                    </p:blipFill>
                    <p:spPr bwMode="auto">
                      <a:xfrm>
                        <a:off x="5572125" y="4068763"/>
                        <a:ext cx="9810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5042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800" y="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Pulse waveforms</a:t>
            </a: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81000" y="1470024"/>
            <a:ext cx="4800600" cy="3787776"/>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1421229453"/>
              </p:ext>
            </p:extLst>
          </p:nvPr>
        </p:nvGraphicFramePr>
        <p:xfrm>
          <a:off x="5606771" y="1524000"/>
          <a:ext cx="2851429" cy="483029"/>
        </p:xfrm>
        <a:graphic>
          <a:graphicData uri="http://schemas.openxmlformats.org/presentationml/2006/ole">
            <mc:AlternateContent xmlns:mc="http://schemas.openxmlformats.org/markup-compatibility/2006">
              <mc:Choice xmlns:v="urn:schemas-microsoft-com:vml" Requires="v">
                <p:oleObj spid="_x0000_s10281" name="Equation" r:id="rId4" imgW="2323800" imgH="393480" progId="Equation.3">
                  <p:embed/>
                </p:oleObj>
              </mc:Choice>
              <mc:Fallback>
                <p:oleObj name="Equation" r:id="rId4" imgW="2323800" imgH="393480" progId="Equation.3">
                  <p:embed/>
                  <p:pic>
                    <p:nvPicPr>
                      <p:cNvPr id="0" name=""/>
                      <p:cNvPicPr/>
                      <p:nvPr/>
                    </p:nvPicPr>
                    <p:blipFill>
                      <a:blip r:embed="rId5"/>
                      <a:stretch>
                        <a:fillRect/>
                      </a:stretch>
                    </p:blipFill>
                    <p:spPr>
                      <a:xfrm>
                        <a:off x="5606771" y="1524000"/>
                        <a:ext cx="2851429" cy="483029"/>
                      </a:xfrm>
                      <a:prstGeom prst="rect">
                        <a:avLst/>
                      </a:prstGeom>
                    </p:spPr>
                  </p:pic>
                </p:oleObj>
              </mc:Fallback>
            </mc:AlternateContent>
          </a:graphicData>
        </a:graphic>
      </p:graphicFrame>
      <p:sp>
        <p:nvSpPr>
          <p:cNvPr id="9" name="TextBox 8"/>
          <p:cNvSpPr txBox="1"/>
          <p:nvPr/>
        </p:nvSpPr>
        <p:spPr>
          <a:xfrm>
            <a:off x="5334000" y="2133600"/>
            <a:ext cx="2667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V1 = +8V and V2 = -10V</a:t>
            </a:r>
          </a:p>
          <a:p>
            <a:pPr marL="285750" indent="-285750">
              <a:buFont typeface="Arial" panose="020B0604020202020204" pitchFamily="34" charset="0"/>
              <a:buChar char="•"/>
            </a:pPr>
            <a:r>
              <a:rPr lang="en-US" dirty="0"/>
              <a:t>t1 = 30us, </a:t>
            </a:r>
          </a:p>
          <a:p>
            <a:pPr marL="285750" indent="-285750">
              <a:buFont typeface="Arial" panose="020B0604020202020204" pitchFamily="34" charset="0"/>
              <a:buChar char="•"/>
            </a:pPr>
            <a:r>
              <a:rPr lang="en-US" dirty="0"/>
              <a:t>t2 = 10us</a:t>
            </a:r>
          </a:p>
        </p:txBody>
      </p:sp>
      <p:graphicFrame>
        <p:nvGraphicFramePr>
          <p:cNvPr id="10" name="Object 9"/>
          <p:cNvGraphicFramePr>
            <a:graphicFrameLocks noChangeAspect="1"/>
          </p:cNvGraphicFramePr>
          <p:nvPr>
            <p:extLst>
              <p:ext uri="{D42A27DB-BD31-4B8C-83A1-F6EECF244321}">
                <p14:modId xmlns:p14="http://schemas.microsoft.com/office/powerpoint/2010/main" val="281479052"/>
              </p:ext>
            </p:extLst>
          </p:nvPr>
        </p:nvGraphicFramePr>
        <p:xfrm>
          <a:off x="5591175" y="3200400"/>
          <a:ext cx="2554288" cy="484188"/>
        </p:xfrm>
        <a:graphic>
          <a:graphicData uri="http://schemas.openxmlformats.org/presentationml/2006/ole">
            <mc:AlternateContent xmlns:mc="http://schemas.openxmlformats.org/markup-compatibility/2006">
              <mc:Choice xmlns:v="urn:schemas-microsoft-com:vml" Requires="v">
                <p:oleObj spid="_x0000_s10282" name="Equation" r:id="rId6" imgW="2082600" imgH="393480" progId="Equation.3">
                  <p:embed/>
                </p:oleObj>
              </mc:Choice>
              <mc:Fallback>
                <p:oleObj name="Equation" r:id="rId6" imgW="2082600" imgH="393480" progId="Equation.3">
                  <p:embed/>
                  <p:pic>
                    <p:nvPicPr>
                      <p:cNvPr id="0" name=""/>
                      <p:cNvPicPr>
                        <a:picLocks noChangeAspect="1" noChangeArrowheads="1"/>
                      </p:cNvPicPr>
                      <p:nvPr/>
                    </p:nvPicPr>
                    <p:blipFill>
                      <a:blip r:embed="rId7"/>
                      <a:srcRect/>
                      <a:stretch>
                        <a:fillRect/>
                      </a:stretch>
                    </p:blipFill>
                    <p:spPr bwMode="auto">
                      <a:xfrm>
                        <a:off x="5591175" y="3200400"/>
                        <a:ext cx="255428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846583422"/>
              </p:ext>
            </p:extLst>
          </p:nvPr>
        </p:nvGraphicFramePr>
        <p:xfrm>
          <a:off x="5494338" y="3897312"/>
          <a:ext cx="1136650" cy="217488"/>
        </p:xfrm>
        <a:graphic>
          <a:graphicData uri="http://schemas.openxmlformats.org/presentationml/2006/ole">
            <mc:AlternateContent xmlns:mc="http://schemas.openxmlformats.org/markup-compatibility/2006">
              <mc:Choice xmlns:v="urn:schemas-microsoft-com:vml" Requires="v">
                <p:oleObj spid="_x0000_s10283" name="Equation" r:id="rId8" imgW="927000" imgH="177480" progId="Equation.3">
                  <p:embed/>
                </p:oleObj>
              </mc:Choice>
              <mc:Fallback>
                <p:oleObj name="Equation" r:id="rId8" imgW="927000" imgH="177480" progId="Equation.3">
                  <p:embed/>
                  <p:pic>
                    <p:nvPicPr>
                      <p:cNvPr id="0" name=""/>
                      <p:cNvPicPr>
                        <a:picLocks noChangeAspect="1" noChangeArrowheads="1"/>
                      </p:cNvPicPr>
                      <p:nvPr/>
                    </p:nvPicPr>
                    <p:blipFill>
                      <a:blip r:embed="rId9"/>
                      <a:srcRect/>
                      <a:stretch>
                        <a:fillRect/>
                      </a:stretch>
                    </p:blipFill>
                    <p:spPr bwMode="auto">
                      <a:xfrm>
                        <a:off x="5494338" y="3897312"/>
                        <a:ext cx="11366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7845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Waveform Distortions</a:t>
            </a:r>
          </a:p>
        </p:txBody>
      </p:sp>
      <p:sp>
        <p:nvSpPr>
          <p:cNvPr id="3" name="TextBox 2"/>
          <p:cNvSpPr txBox="1"/>
          <p:nvPr/>
        </p:nvSpPr>
        <p:spPr>
          <a:xfrm>
            <a:off x="1143000" y="1676400"/>
            <a:ext cx="7086600" cy="369332"/>
          </a:xfrm>
          <a:prstGeom prst="rect">
            <a:avLst/>
          </a:prstGeom>
          <a:noFill/>
        </p:spPr>
        <p:txBody>
          <a:bodyPr wrap="square" rtlCol="0">
            <a:spAutoFit/>
          </a:bodyPr>
          <a:lstStyle/>
          <a:p>
            <a:r>
              <a:rPr lang="en-US" dirty="0"/>
              <a:t>3 main types of waveform distortions</a:t>
            </a:r>
          </a:p>
        </p:txBody>
      </p:sp>
      <p:sp>
        <p:nvSpPr>
          <p:cNvPr id="4" name="TextBox 3"/>
          <p:cNvSpPr txBox="1"/>
          <p:nvPr/>
        </p:nvSpPr>
        <p:spPr>
          <a:xfrm>
            <a:off x="2514600" y="2910317"/>
            <a:ext cx="3429000" cy="369332"/>
          </a:xfrm>
          <a:prstGeom prst="rect">
            <a:avLst/>
          </a:prstGeom>
          <a:noFill/>
        </p:spPr>
        <p:txBody>
          <a:bodyPr wrap="square" rtlCol="0">
            <a:spAutoFit/>
          </a:bodyPr>
          <a:lstStyle/>
          <a:p>
            <a:r>
              <a:rPr lang="en-US" dirty="0"/>
              <a:t>TILT – Low frequency Distortion</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1" y="2514600"/>
            <a:ext cx="1066800" cy="1160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1" y="3733800"/>
            <a:ext cx="1066800" cy="1151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1" y="4953000"/>
            <a:ext cx="1066800" cy="1160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514600" y="4124755"/>
            <a:ext cx="4800600" cy="369332"/>
          </a:xfrm>
          <a:prstGeom prst="rect">
            <a:avLst/>
          </a:prstGeom>
          <a:noFill/>
        </p:spPr>
        <p:txBody>
          <a:bodyPr wrap="square" rtlCol="0">
            <a:spAutoFit/>
          </a:bodyPr>
          <a:lstStyle/>
          <a:p>
            <a:r>
              <a:rPr lang="en-US" dirty="0"/>
              <a:t>Distorted </a:t>
            </a:r>
            <a:r>
              <a:rPr lang="en-US" dirty="0" err="1"/>
              <a:t>tr</a:t>
            </a:r>
            <a:r>
              <a:rPr lang="en-US" dirty="0"/>
              <a:t>/</a:t>
            </a:r>
            <a:r>
              <a:rPr lang="en-US" dirty="0" err="1"/>
              <a:t>tf</a:t>
            </a:r>
            <a:r>
              <a:rPr lang="en-US" dirty="0"/>
              <a:t> – High frequency Distortion</a:t>
            </a:r>
          </a:p>
        </p:txBody>
      </p:sp>
      <p:sp>
        <p:nvSpPr>
          <p:cNvPr id="9" name="TextBox 8"/>
          <p:cNvSpPr txBox="1"/>
          <p:nvPr/>
        </p:nvSpPr>
        <p:spPr>
          <a:xfrm>
            <a:off x="2514600" y="5348717"/>
            <a:ext cx="4343400" cy="369332"/>
          </a:xfrm>
          <a:prstGeom prst="rect">
            <a:avLst/>
          </a:prstGeom>
          <a:noFill/>
        </p:spPr>
        <p:txBody>
          <a:bodyPr wrap="square" rtlCol="0">
            <a:spAutoFit/>
          </a:bodyPr>
          <a:lstStyle/>
          <a:p>
            <a:r>
              <a:rPr lang="en-US" dirty="0"/>
              <a:t>Ringing – High frequency Distortion</a:t>
            </a:r>
          </a:p>
        </p:txBody>
      </p:sp>
    </p:spTree>
    <p:extLst>
      <p:ext uri="{BB962C8B-B14F-4D97-AF65-F5344CB8AC3E}">
        <p14:creationId xmlns:p14="http://schemas.microsoft.com/office/powerpoint/2010/main" val="1635950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Waveform Distortions</a:t>
            </a:r>
          </a:p>
        </p:txBody>
      </p:sp>
      <p:sp>
        <p:nvSpPr>
          <p:cNvPr id="3" name="TextBox 2"/>
          <p:cNvSpPr txBox="1"/>
          <p:nvPr/>
        </p:nvSpPr>
        <p:spPr>
          <a:xfrm>
            <a:off x="1143000" y="1676400"/>
            <a:ext cx="7086600" cy="369332"/>
          </a:xfrm>
          <a:prstGeom prst="rect">
            <a:avLst/>
          </a:prstGeom>
          <a:noFill/>
        </p:spPr>
        <p:txBody>
          <a:bodyPr wrap="square" rtlCol="0">
            <a:spAutoFit/>
          </a:bodyPr>
          <a:lstStyle/>
          <a:p>
            <a:r>
              <a:rPr lang="en-US" dirty="0"/>
              <a:t>3 main types of waveform distortions</a:t>
            </a:r>
          </a:p>
        </p:txBody>
      </p:sp>
      <p:sp>
        <p:nvSpPr>
          <p:cNvPr id="4" name="TextBox 3"/>
          <p:cNvSpPr txBox="1"/>
          <p:nvPr/>
        </p:nvSpPr>
        <p:spPr>
          <a:xfrm>
            <a:off x="2514600" y="2819400"/>
            <a:ext cx="3429000" cy="646331"/>
          </a:xfrm>
          <a:prstGeom prst="rect">
            <a:avLst/>
          </a:prstGeom>
          <a:noFill/>
        </p:spPr>
        <p:txBody>
          <a:bodyPr wrap="square" rtlCol="0">
            <a:spAutoFit/>
          </a:bodyPr>
          <a:lstStyle/>
          <a:p>
            <a:r>
              <a:rPr lang="en-US" dirty="0"/>
              <a:t>TILT – Low frequency Distortion caused by series capacitance</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1" y="2514600"/>
            <a:ext cx="1066800" cy="1160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1" y="3733800"/>
            <a:ext cx="1066800" cy="1151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1" y="4953000"/>
            <a:ext cx="1066800" cy="1160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514600" y="4124755"/>
            <a:ext cx="4800600" cy="646331"/>
          </a:xfrm>
          <a:prstGeom prst="rect">
            <a:avLst/>
          </a:prstGeom>
          <a:noFill/>
        </p:spPr>
        <p:txBody>
          <a:bodyPr wrap="square" rtlCol="0">
            <a:spAutoFit/>
          </a:bodyPr>
          <a:lstStyle/>
          <a:p>
            <a:r>
              <a:rPr lang="en-US" dirty="0"/>
              <a:t>Distorted </a:t>
            </a:r>
            <a:r>
              <a:rPr lang="en-US" dirty="0" err="1"/>
              <a:t>tr</a:t>
            </a:r>
            <a:r>
              <a:rPr lang="en-US" dirty="0"/>
              <a:t>/</a:t>
            </a:r>
            <a:r>
              <a:rPr lang="en-US" dirty="0" err="1"/>
              <a:t>tf</a:t>
            </a:r>
            <a:r>
              <a:rPr lang="en-US" dirty="0"/>
              <a:t> – High frequency Distortion caused by parallel capacitance</a:t>
            </a:r>
          </a:p>
        </p:txBody>
      </p:sp>
      <p:sp>
        <p:nvSpPr>
          <p:cNvPr id="9" name="TextBox 8"/>
          <p:cNvSpPr txBox="1"/>
          <p:nvPr/>
        </p:nvSpPr>
        <p:spPr>
          <a:xfrm>
            <a:off x="2514600" y="5096470"/>
            <a:ext cx="4343400" cy="923330"/>
          </a:xfrm>
          <a:prstGeom prst="rect">
            <a:avLst/>
          </a:prstGeom>
          <a:noFill/>
        </p:spPr>
        <p:txBody>
          <a:bodyPr wrap="square" rtlCol="0">
            <a:spAutoFit/>
          </a:bodyPr>
          <a:lstStyle/>
          <a:p>
            <a:r>
              <a:rPr lang="en-US" dirty="0"/>
              <a:t>Ringing – High frequency Distortion caused by overemphasis of high frequency components.</a:t>
            </a:r>
          </a:p>
        </p:txBody>
      </p:sp>
    </p:spTree>
    <p:extLst>
      <p:ext uri="{BB962C8B-B14F-4D97-AF65-F5344CB8AC3E}">
        <p14:creationId xmlns:p14="http://schemas.microsoft.com/office/powerpoint/2010/main" val="1226212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RC Circuits</a:t>
            </a:r>
          </a:p>
        </p:txBody>
      </p:sp>
      <p:sp>
        <p:nvSpPr>
          <p:cNvPr id="4" name="TextBox 3"/>
          <p:cNvSpPr txBox="1"/>
          <p:nvPr/>
        </p:nvSpPr>
        <p:spPr>
          <a:xfrm>
            <a:off x="914400" y="1295400"/>
            <a:ext cx="7315200" cy="369332"/>
          </a:xfrm>
          <a:prstGeom prst="rect">
            <a:avLst/>
          </a:prstGeom>
          <a:noFill/>
        </p:spPr>
        <p:txBody>
          <a:bodyPr wrap="square" rtlCol="0">
            <a:spAutoFit/>
          </a:bodyPr>
          <a:lstStyle/>
          <a:p>
            <a:r>
              <a:rPr lang="en-US" dirty="0"/>
              <a:t>TILT – Low frequency Distortion caused by series capacitance</a:t>
            </a:r>
          </a:p>
        </p:txBody>
      </p:sp>
      <p:sp>
        <p:nvSpPr>
          <p:cNvPr id="10" name="TextBox 9"/>
          <p:cNvSpPr txBox="1"/>
          <p:nvPr/>
        </p:nvSpPr>
        <p:spPr>
          <a:xfrm>
            <a:off x="914400" y="1611868"/>
            <a:ext cx="1828800" cy="369332"/>
          </a:xfrm>
          <a:prstGeom prst="rect">
            <a:avLst/>
          </a:prstGeom>
          <a:noFill/>
        </p:spPr>
        <p:txBody>
          <a:bodyPr wrap="square" rtlCol="0">
            <a:spAutoFit/>
          </a:bodyPr>
          <a:lstStyle/>
          <a:p>
            <a:r>
              <a:rPr lang="en-US" dirty="0"/>
              <a:t>RC circuits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327" y="2071255"/>
            <a:ext cx="399097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062163"/>
            <a:ext cx="2005012" cy="167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1" y="3810000"/>
            <a:ext cx="2002536" cy="1594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1" name="Object 10"/>
          <p:cNvGraphicFramePr>
            <a:graphicFrameLocks noChangeAspect="1"/>
          </p:cNvGraphicFramePr>
          <p:nvPr>
            <p:extLst>
              <p:ext uri="{D42A27DB-BD31-4B8C-83A1-F6EECF244321}">
                <p14:modId xmlns:p14="http://schemas.microsoft.com/office/powerpoint/2010/main" val="1376266248"/>
              </p:ext>
            </p:extLst>
          </p:nvPr>
        </p:nvGraphicFramePr>
        <p:xfrm>
          <a:off x="921326" y="4800600"/>
          <a:ext cx="2279073" cy="574901"/>
        </p:xfrm>
        <a:graphic>
          <a:graphicData uri="http://schemas.openxmlformats.org/presentationml/2006/ole">
            <mc:AlternateContent xmlns:mc="http://schemas.openxmlformats.org/markup-compatibility/2006">
              <mc:Choice xmlns:v="urn:schemas-microsoft-com:vml" Requires="v">
                <p:oleObj spid="_x0000_s11295" name="Equation" r:id="rId6" imgW="1409400" imgH="355320" progId="Equation.3">
                  <p:embed/>
                </p:oleObj>
              </mc:Choice>
              <mc:Fallback>
                <p:oleObj name="Equation" r:id="rId6" imgW="1409400" imgH="355320" progId="Equation.3">
                  <p:embed/>
                  <p:pic>
                    <p:nvPicPr>
                      <p:cNvPr id="0" name=""/>
                      <p:cNvPicPr/>
                      <p:nvPr/>
                    </p:nvPicPr>
                    <p:blipFill>
                      <a:blip r:embed="rId7"/>
                      <a:stretch>
                        <a:fillRect/>
                      </a:stretch>
                    </p:blipFill>
                    <p:spPr>
                      <a:xfrm>
                        <a:off x="921326" y="4800600"/>
                        <a:ext cx="2279073" cy="574901"/>
                      </a:xfrm>
                      <a:prstGeom prst="rect">
                        <a:avLst/>
                      </a:prstGeom>
                    </p:spPr>
                  </p:pic>
                </p:oleObj>
              </mc:Fallback>
            </mc:AlternateContent>
          </a:graphicData>
        </a:graphic>
      </p:graphicFrame>
      <p:sp>
        <p:nvSpPr>
          <p:cNvPr id="12" name="TextBox 11"/>
          <p:cNvSpPr txBox="1"/>
          <p:nvPr/>
        </p:nvSpPr>
        <p:spPr>
          <a:xfrm>
            <a:off x="914400" y="4267200"/>
            <a:ext cx="3505200" cy="646331"/>
          </a:xfrm>
          <a:prstGeom prst="rect">
            <a:avLst/>
          </a:prstGeom>
          <a:noFill/>
        </p:spPr>
        <p:txBody>
          <a:bodyPr wrap="square" rtlCol="0">
            <a:spAutoFit/>
          </a:bodyPr>
          <a:lstStyle/>
          <a:p>
            <a:r>
              <a:rPr lang="en-US" dirty="0"/>
              <a:t>The charge on a capacitor is given by the equation:</a:t>
            </a:r>
          </a:p>
        </p:txBody>
      </p:sp>
      <p:sp>
        <p:nvSpPr>
          <p:cNvPr id="13" name="TextBox 12"/>
          <p:cNvSpPr txBox="1"/>
          <p:nvPr/>
        </p:nvSpPr>
        <p:spPr>
          <a:xfrm>
            <a:off x="921327" y="5486400"/>
            <a:ext cx="2964873" cy="381000"/>
          </a:xfrm>
          <a:prstGeom prst="rect">
            <a:avLst/>
          </a:prstGeom>
          <a:noFill/>
        </p:spPr>
        <p:txBody>
          <a:bodyPr wrap="square" rtlCol="0">
            <a:spAutoFit/>
          </a:bodyPr>
          <a:lstStyle/>
          <a:p>
            <a:r>
              <a:rPr lang="en-US" dirty="0"/>
              <a:t>And :</a:t>
            </a:r>
          </a:p>
        </p:txBody>
      </p:sp>
      <p:graphicFrame>
        <p:nvGraphicFramePr>
          <p:cNvPr id="14" name="Object 13"/>
          <p:cNvGraphicFramePr>
            <a:graphicFrameLocks noChangeAspect="1"/>
          </p:cNvGraphicFramePr>
          <p:nvPr>
            <p:extLst>
              <p:ext uri="{D42A27DB-BD31-4B8C-83A1-F6EECF244321}">
                <p14:modId xmlns:p14="http://schemas.microsoft.com/office/powerpoint/2010/main" val="1466699735"/>
              </p:ext>
            </p:extLst>
          </p:nvPr>
        </p:nvGraphicFramePr>
        <p:xfrm>
          <a:off x="914400" y="5943600"/>
          <a:ext cx="1993900" cy="381000"/>
        </p:xfrm>
        <a:graphic>
          <a:graphicData uri="http://schemas.openxmlformats.org/presentationml/2006/ole">
            <mc:AlternateContent xmlns:mc="http://schemas.openxmlformats.org/markup-compatibility/2006">
              <mc:Choice xmlns:v="urn:schemas-microsoft-com:vml" Requires="v">
                <p:oleObj spid="_x0000_s11296" name="Equation" r:id="rId8" imgW="774360" imgH="228600" progId="Equation.3">
                  <p:embed/>
                </p:oleObj>
              </mc:Choice>
              <mc:Fallback>
                <p:oleObj name="Equation" r:id="rId8" imgW="774360" imgH="228600" progId="Equation.3">
                  <p:embed/>
                  <p:pic>
                    <p:nvPicPr>
                      <p:cNvPr id="0" name=""/>
                      <p:cNvPicPr/>
                      <p:nvPr/>
                    </p:nvPicPr>
                    <p:blipFill>
                      <a:blip r:embed="rId9"/>
                      <a:stretch>
                        <a:fillRect/>
                      </a:stretch>
                    </p:blipFill>
                    <p:spPr>
                      <a:xfrm>
                        <a:off x="914400" y="5943600"/>
                        <a:ext cx="1993900" cy="381000"/>
                      </a:xfrm>
                      <a:prstGeom prst="rect">
                        <a:avLst/>
                      </a:prstGeom>
                    </p:spPr>
                  </p:pic>
                </p:oleObj>
              </mc:Fallback>
            </mc:AlternateContent>
          </a:graphicData>
        </a:graphic>
      </p:graphicFrame>
      <p:sp>
        <p:nvSpPr>
          <p:cNvPr id="15" name="TextBox 14"/>
          <p:cNvSpPr txBox="1"/>
          <p:nvPr/>
        </p:nvSpPr>
        <p:spPr>
          <a:xfrm>
            <a:off x="3810000" y="5562600"/>
            <a:ext cx="4953000" cy="923330"/>
          </a:xfrm>
          <a:prstGeom prst="rect">
            <a:avLst/>
          </a:prstGeom>
          <a:noFill/>
        </p:spPr>
        <p:txBody>
          <a:bodyPr wrap="square" rtlCol="0">
            <a:spAutoFit/>
          </a:bodyPr>
          <a:lstStyle/>
          <a:p>
            <a:r>
              <a:rPr lang="en-US" dirty="0"/>
              <a:t>From these 2 equations we can determine that if t is longer the capacitor will charge more, and see less voltage across the resistor</a:t>
            </a:r>
          </a:p>
        </p:txBody>
      </p:sp>
    </p:spTree>
    <p:extLst>
      <p:ext uri="{BB962C8B-B14F-4D97-AF65-F5344CB8AC3E}">
        <p14:creationId xmlns:p14="http://schemas.microsoft.com/office/powerpoint/2010/main" val="184733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225"/>
            <a:ext cx="7772400" cy="1470025"/>
          </a:xfrm>
        </p:spPr>
        <p:txBody>
          <a:bodyPr/>
          <a:lstStyle/>
          <a:p>
            <a:r>
              <a:rPr lang="en-US" dirty="0"/>
              <a:t>Graphs</a:t>
            </a:r>
          </a:p>
        </p:txBody>
      </p:sp>
      <p:sp>
        <p:nvSpPr>
          <p:cNvPr id="4" name="Title 1"/>
          <p:cNvSpPr txBox="1">
            <a:spLocks/>
          </p:cNvSpPr>
          <p:nvPr/>
        </p:nvSpPr>
        <p:spPr>
          <a:xfrm>
            <a:off x="685800" y="1295400"/>
            <a:ext cx="7772400" cy="51816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Arial" panose="020B0604020202020204" pitchFamily="34" charset="0"/>
              <a:buChar char="•"/>
            </a:pPr>
            <a:r>
              <a:rPr lang="en-US" sz="3200" dirty="0"/>
              <a:t>Graphs are given in terms of Amplitude vs time.</a:t>
            </a:r>
          </a:p>
          <a:p>
            <a:pPr marL="571500" indent="-571500" algn="l">
              <a:buFont typeface="Arial" panose="020B0604020202020204" pitchFamily="34" charset="0"/>
              <a:buChar char="•"/>
            </a:pPr>
            <a:r>
              <a:rPr lang="en-US" sz="3200" dirty="0"/>
              <a:t>The instantaneous value of a given quantity at a specific point in time</a:t>
            </a:r>
          </a:p>
          <a:p>
            <a:pPr marL="571500" indent="-571500" algn="l">
              <a:buFont typeface="Arial" panose="020B0604020202020204" pitchFamily="34" charset="0"/>
              <a:buChar char="•"/>
            </a:pPr>
            <a:r>
              <a:rPr lang="en-US" sz="3200" dirty="0"/>
              <a:t>Waveforms that are composed of identical cycles that keep repeating are </a:t>
            </a:r>
            <a:r>
              <a:rPr lang="en-US" sz="3200" b="1" u="sng" dirty="0"/>
              <a:t>repetitive waveforms </a:t>
            </a:r>
            <a:r>
              <a:rPr lang="en-US" sz="3200" dirty="0"/>
              <a:t> or </a:t>
            </a:r>
            <a:r>
              <a:rPr lang="en-US" sz="3200" b="1" u="sng" dirty="0"/>
              <a:t>periodic waveforms</a:t>
            </a:r>
            <a:endParaRPr lang="en-US" sz="3200" dirty="0"/>
          </a:p>
          <a:p>
            <a:pPr marL="571500" indent="-571500" algn="l">
              <a:buFont typeface="Arial" panose="020B0604020202020204" pitchFamily="34" charset="0"/>
              <a:buChar char="•"/>
            </a:pPr>
            <a:r>
              <a:rPr lang="en-US" sz="3200" dirty="0"/>
              <a:t>Waveforms that are not identical for </a:t>
            </a:r>
            <a:r>
              <a:rPr lang="en-US" sz="3200" dirty="0" err="1"/>
              <a:t>succesive</a:t>
            </a:r>
            <a:r>
              <a:rPr lang="en-US" sz="3200" dirty="0"/>
              <a:t> cycles are termed </a:t>
            </a:r>
            <a:r>
              <a:rPr lang="en-US" sz="3200" b="1" u="sng" dirty="0"/>
              <a:t>aperiodic waveforms</a:t>
            </a:r>
            <a:r>
              <a:rPr lang="en-US" sz="3200" dirty="0"/>
              <a:t> </a:t>
            </a:r>
          </a:p>
          <a:p>
            <a:pPr marL="571500" indent="-571500" algn="l">
              <a:buFont typeface="Arial" panose="020B0604020202020204" pitchFamily="34" charset="0"/>
              <a:buChar char="•"/>
            </a:pPr>
            <a:endParaRPr lang="en-US" sz="3200" dirty="0"/>
          </a:p>
        </p:txBody>
      </p:sp>
    </p:spTree>
    <p:extLst>
      <p:ext uri="{BB962C8B-B14F-4D97-AF65-F5344CB8AC3E}">
        <p14:creationId xmlns:p14="http://schemas.microsoft.com/office/powerpoint/2010/main" val="1440349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RC Circuits</a:t>
            </a:r>
          </a:p>
        </p:txBody>
      </p:sp>
      <p:sp>
        <p:nvSpPr>
          <p:cNvPr id="3" name="TextBox 2"/>
          <p:cNvSpPr txBox="1"/>
          <p:nvPr/>
        </p:nvSpPr>
        <p:spPr>
          <a:xfrm>
            <a:off x="1143000" y="1447800"/>
            <a:ext cx="7162800" cy="369332"/>
          </a:xfrm>
          <a:prstGeom prst="rect">
            <a:avLst/>
          </a:prstGeom>
          <a:noFill/>
        </p:spPr>
        <p:txBody>
          <a:bodyPr wrap="square" rtlCol="0">
            <a:spAutoFit/>
          </a:bodyPr>
          <a:lstStyle/>
          <a:p>
            <a:r>
              <a:rPr lang="en-US" dirty="0"/>
              <a:t>As the frequency decreases, the PW becomes longer</a:t>
            </a:r>
          </a:p>
        </p:txBody>
      </p:sp>
      <p:graphicFrame>
        <p:nvGraphicFramePr>
          <p:cNvPr id="4" name="Object 3"/>
          <p:cNvGraphicFramePr>
            <a:graphicFrameLocks noChangeAspect="1"/>
          </p:cNvGraphicFramePr>
          <p:nvPr>
            <p:extLst>
              <p:ext uri="{D42A27DB-BD31-4B8C-83A1-F6EECF244321}">
                <p14:modId xmlns:p14="http://schemas.microsoft.com/office/powerpoint/2010/main" val="1253386927"/>
              </p:ext>
            </p:extLst>
          </p:nvPr>
        </p:nvGraphicFramePr>
        <p:xfrm>
          <a:off x="1143000" y="1893331"/>
          <a:ext cx="838200" cy="813547"/>
        </p:xfrm>
        <a:graphic>
          <a:graphicData uri="http://schemas.openxmlformats.org/presentationml/2006/ole">
            <mc:AlternateContent xmlns:mc="http://schemas.openxmlformats.org/markup-compatibility/2006">
              <mc:Choice xmlns:v="urn:schemas-microsoft-com:vml" Requires="v">
                <p:oleObj spid="_x0000_s12326" name="Equation" r:id="rId3" imgW="431640" imgH="419040" progId="Equation.3">
                  <p:embed/>
                </p:oleObj>
              </mc:Choice>
              <mc:Fallback>
                <p:oleObj name="Equation" r:id="rId3" imgW="431640" imgH="419040" progId="Equation.3">
                  <p:embed/>
                  <p:pic>
                    <p:nvPicPr>
                      <p:cNvPr id="0" name=""/>
                      <p:cNvPicPr/>
                      <p:nvPr/>
                    </p:nvPicPr>
                    <p:blipFill>
                      <a:blip r:embed="rId4"/>
                      <a:stretch>
                        <a:fillRect/>
                      </a:stretch>
                    </p:blipFill>
                    <p:spPr>
                      <a:xfrm>
                        <a:off x="1143000" y="1893331"/>
                        <a:ext cx="838200" cy="81354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5313774"/>
              </p:ext>
            </p:extLst>
          </p:nvPr>
        </p:nvGraphicFramePr>
        <p:xfrm>
          <a:off x="2667000" y="1905000"/>
          <a:ext cx="1250950" cy="731688"/>
        </p:xfrm>
        <a:graphic>
          <a:graphicData uri="http://schemas.openxmlformats.org/presentationml/2006/ole">
            <mc:AlternateContent xmlns:mc="http://schemas.openxmlformats.org/markup-compatibility/2006">
              <mc:Choice xmlns:v="urn:schemas-microsoft-com:vml" Requires="v">
                <p:oleObj spid="_x0000_s12327" name="Equation" r:id="rId5" imgW="672840" imgH="393480" progId="Equation.3">
                  <p:embed/>
                </p:oleObj>
              </mc:Choice>
              <mc:Fallback>
                <p:oleObj name="Equation" r:id="rId5" imgW="672840" imgH="393480" progId="Equation.3">
                  <p:embed/>
                  <p:pic>
                    <p:nvPicPr>
                      <p:cNvPr id="0" name=""/>
                      <p:cNvPicPr/>
                      <p:nvPr/>
                    </p:nvPicPr>
                    <p:blipFill>
                      <a:blip r:embed="rId6"/>
                      <a:stretch>
                        <a:fillRect/>
                      </a:stretch>
                    </p:blipFill>
                    <p:spPr>
                      <a:xfrm>
                        <a:off x="2667000" y="1905000"/>
                        <a:ext cx="1250950" cy="731688"/>
                      </a:xfrm>
                      <a:prstGeom prst="rect">
                        <a:avLst/>
                      </a:prstGeom>
                    </p:spPr>
                  </p:pic>
                </p:oleObj>
              </mc:Fallback>
            </mc:AlternateContent>
          </a:graphicData>
        </a:graphic>
      </p:graphicFrame>
      <p:sp>
        <p:nvSpPr>
          <p:cNvPr id="6" name="TextBox 5"/>
          <p:cNvSpPr txBox="1"/>
          <p:nvPr/>
        </p:nvSpPr>
        <p:spPr>
          <a:xfrm>
            <a:off x="1143000" y="2743200"/>
            <a:ext cx="7162800" cy="923330"/>
          </a:xfrm>
          <a:prstGeom prst="rect">
            <a:avLst/>
          </a:prstGeom>
          <a:noFill/>
        </p:spPr>
        <p:txBody>
          <a:bodyPr wrap="square" rtlCol="0">
            <a:spAutoFit/>
          </a:bodyPr>
          <a:lstStyle/>
          <a:p>
            <a:r>
              <a:rPr lang="en-US" dirty="0"/>
              <a:t>Which means the capacitor has longer to charge resulting in more voltage seen across the capacitor and less voltage seen across the load resistor, which results in more tilt. </a:t>
            </a:r>
          </a:p>
        </p:txBody>
      </p:sp>
      <p:pic>
        <p:nvPicPr>
          <p:cNvPr id="1229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3657600"/>
            <a:ext cx="2034348"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5105400"/>
            <a:ext cx="2034348"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3657600" y="3810000"/>
            <a:ext cx="5105400" cy="646331"/>
          </a:xfrm>
          <a:prstGeom prst="rect">
            <a:avLst/>
          </a:prstGeom>
          <a:noFill/>
        </p:spPr>
        <p:txBody>
          <a:bodyPr wrap="square" rtlCol="0">
            <a:spAutoFit/>
          </a:bodyPr>
          <a:lstStyle/>
          <a:p>
            <a:r>
              <a:rPr lang="en-US" dirty="0"/>
              <a:t>Tilt is a low frequency distortion caused by series capacitance.</a:t>
            </a:r>
          </a:p>
        </p:txBody>
      </p:sp>
      <p:sp>
        <p:nvSpPr>
          <p:cNvPr id="24" name="TextBox 23"/>
          <p:cNvSpPr txBox="1"/>
          <p:nvPr/>
        </p:nvSpPr>
        <p:spPr>
          <a:xfrm>
            <a:off x="3657600" y="4382869"/>
            <a:ext cx="5105400" cy="646331"/>
          </a:xfrm>
          <a:prstGeom prst="rect">
            <a:avLst/>
          </a:prstGeom>
          <a:noFill/>
        </p:spPr>
        <p:txBody>
          <a:bodyPr wrap="square" rtlCol="0">
            <a:spAutoFit/>
          </a:bodyPr>
          <a:lstStyle/>
          <a:p>
            <a:r>
              <a:rPr lang="en-US" dirty="0"/>
              <a:t>The low frequency response can be calculated using fractional tilt:</a:t>
            </a:r>
          </a:p>
        </p:txBody>
      </p:sp>
      <p:graphicFrame>
        <p:nvGraphicFramePr>
          <p:cNvPr id="21" name="Object 20"/>
          <p:cNvGraphicFramePr>
            <a:graphicFrameLocks noChangeAspect="1"/>
          </p:cNvGraphicFramePr>
          <p:nvPr>
            <p:extLst>
              <p:ext uri="{D42A27DB-BD31-4B8C-83A1-F6EECF244321}">
                <p14:modId xmlns:p14="http://schemas.microsoft.com/office/powerpoint/2010/main" val="1151861581"/>
              </p:ext>
            </p:extLst>
          </p:nvPr>
        </p:nvGraphicFramePr>
        <p:xfrm>
          <a:off x="3657600" y="5280189"/>
          <a:ext cx="2971800" cy="815811"/>
        </p:xfrm>
        <a:graphic>
          <a:graphicData uri="http://schemas.openxmlformats.org/presentationml/2006/ole">
            <mc:AlternateContent xmlns:mc="http://schemas.openxmlformats.org/markup-compatibility/2006">
              <mc:Choice xmlns:v="urn:schemas-microsoft-com:vml" Requires="v">
                <p:oleObj spid="_x0000_s12328" name="Equation" r:id="rId9" imgW="1231560" imgH="393480" progId="Equation.3">
                  <p:embed/>
                </p:oleObj>
              </mc:Choice>
              <mc:Fallback>
                <p:oleObj name="Equation" r:id="rId9" imgW="1231560" imgH="393480" progId="Equation.3">
                  <p:embed/>
                  <p:pic>
                    <p:nvPicPr>
                      <p:cNvPr id="0" name=""/>
                      <p:cNvPicPr/>
                      <p:nvPr/>
                    </p:nvPicPr>
                    <p:blipFill>
                      <a:blip r:embed="rId10"/>
                      <a:stretch>
                        <a:fillRect/>
                      </a:stretch>
                    </p:blipFill>
                    <p:spPr>
                      <a:xfrm>
                        <a:off x="3657600" y="5280189"/>
                        <a:ext cx="2971800" cy="815811"/>
                      </a:xfrm>
                      <a:prstGeom prst="rect">
                        <a:avLst/>
                      </a:prstGeom>
                    </p:spPr>
                  </p:pic>
                </p:oleObj>
              </mc:Fallback>
            </mc:AlternateContent>
          </a:graphicData>
        </a:graphic>
      </p:graphicFrame>
    </p:spTree>
    <p:extLst>
      <p:ext uri="{BB962C8B-B14F-4D97-AF65-F5344CB8AC3E}">
        <p14:creationId xmlns:p14="http://schemas.microsoft.com/office/powerpoint/2010/main" val="2447158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RC Circuits</a:t>
            </a:r>
          </a:p>
        </p:txBody>
      </p:sp>
      <p:sp>
        <p:nvSpPr>
          <p:cNvPr id="3" name="TextBox 2"/>
          <p:cNvSpPr txBox="1"/>
          <p:nvPr/>
        </p:nvSpPr>
        <p:spPr>
          <a:xfrm>
            <a:off x="838200" y="1447800"/>
            <a:ext cx="6705600" cy="646331"/>
          </a:xfrm>
          <a:prstGeom prst="rect">
            <a:avLst/>
          </a:prstGeom>
          <a:noFill/>
        </p:spPr>
        <p:txBody>
          <a:bodyPr wrap="square" rtlCol="0">
            <a:spAutoFit/>
          </a:bodyPr>
          <a:lstStyle/>
          <a:p>
            <a:r>
              <a:rPr lang="en-US" dirty="0"/>
              <a:t>Distorted rise time and fall time are high frequency distortions caused by parallel capacitance</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062163"/>
            <a:ext cx="2005012" cy="167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1" y="3810000"/>
            <a:ext cx="2002536" cy="1594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133600"/>
            <a:ext cx="396240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914400" y="4267200"/>
            <a:ext cx="3505200" cy="646331"/>
          </a:xfrm>
          <a:prstGeom prst="rect">
            <a:avLst/>
          </a:prstGeom>
          <a:noFill/>
        </p:spPr>
        <p:txBody>
          <a:bodyPr wrap="square" rtlCol="0">
            <a:spAutoFit/>
          </a:bodyPr>
          <a:lstStyle/>
          <a:p>
            <a:r>
              <a:rPr lang="en-US" dirty="0"/>
              <a:t>Once again, the charge on a capacitor is given by the equation:</a:t>
            </a:r>
          </a:p>
        </p:txBody>
      </p:sp>
      <p:graphicFrame>
        <p:nvGraphicFramePr>
          <p:cNvPr id="6" name="Object 5"/>
          <p:cNvGraphicFramePr>
            <a:graphicFrameLocks noChangeAspect="1"/>
          </p:cNvGraphicFramePr>
          <p:nvPr>
            <p:extLst>
              <p:ext uri="{D42A27DB-BD31-4B8C-83A1-F6EECF244321}">
                <p14:modId xmlns:p14="http://schemas.microsoft.com/office/powerpoint/2010/main" val="1376266248"/>
              </p:ext>
            </p:extLst>
          </p:nvPr>
        </p:nvGraphicFramePr>
        <p:xfrm>
          <a:off x="920750" y="4800600"/>
          <a:ext cx="2279650" cy="574675"/>
        </p:xfrm>
        <a:graphic>
          <a:graphicData uri="http://schemas.openxmlformats.org/presentationml/2006/ole">
            <mc:AlternateContent xmlns:mc="http://schemas.openxmlformats.org/markup-compatibility/2006">
              <mc:Choice xmlns:v="urn:schemas-microsoft-com:vml" Requires="v">
                <p:oleObj spid="_x0000_s13337" name="Equation" r:id="rId6" imgW="1409400" imgH="355320" progId="Equation.3">
                  <p:embed/>
                </p:oleObj>
              </mc:Choice>
              <mc:Fallback>
                <p:oleObj name="Equation" r:id="rId6" imgW="1409400" imgH="35532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750" y="4800600"/>
                        <a:ext cx="227965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921327" y="5486400"/>
            <a:ext cx="2964873" cy="381000"/>
          </a:xfrm>
          <a:prstGeom prst="rect">
            <a:avLst/>
          </a:prstGeom>
          <a:noFill/>
        </p:spPr>
        <p:txBody>
          <a:bodyPr wrap="square" rtlCol="0">
            <a:spAutoFit/>
          </a:bodyPr>
          <a:lstStyle/>
          <a:p>
            <a:r>
              <a:rPr lang="en-US" dirty="0"/>
              <a:t>And :</a:t>
            </a:r>
          </a:p>
        </p:txBody>
      </p:sp>
      <p:graphicFrame>
        <p:nvGraphicFramePr>
          <p:cNvPr id="8" name="Object 7"/>
          <p:cNvGraphicFramePr>
            <a:graphicFrameLocks noChangeAspect="1"/>
          </p:cNvGraphicFramePr>
          <p:nvPr>
            <p:extLst>
              <p:ext uri="{D42A27DB-BD31-4B8C-83A1-F6EECF244321}">
                <p14:modId xmlns:p14="http://schemas.microsoft.com/office/powerpoint/2010/main" val="1466699735"/>
              </p:ext>
            </p:extLst>
          </p:nvPr>
        </p:nvGraphicFramePr>
        <p:xfrm>
          <a:off x="914400" y="5943600"/>
          <a:ext cx="1993900" cy="381000"/>
        </p:xfrm>
        <a:graphic>
          <a:graphicData uri="http://schemas.openxmlformats.org/presentationml/2006/ole">
            <mc:AlternateContent xmlns:mc="http://schemas.openxmlformats.org/markup-compatibility/2006">
              <mc:Choice xmlns:v="urn:schemas-microsoft-com:vml" Requires="v">
                <p:oleObj spid="_x0000_s13338" name="Equation" r:id="rId8" imgW="774360" imgH="228600" progId="Equation.3">
                  <p:embed/>
                </p:oleObj>
              </mc:Choice>
              <mc:Fallback>
                <p:oleObj name="Equation" r:id="rId8" imgW="774360" imgH="2286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5943600"/>
                        <a:ext cx="19939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36974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RC Circuits</a:t>
            </a:r>
          </a:p>
        </p:txBody>
      </p:sp>
      <p:sp>
        <p:nvSpPr>
          <p:cNvPr id="3" name="TextBox 2"/>
          <p:cNvSpPr txBox="1"/>
          <p:nvPr/>
        </p:nvSpPr>
        <p:spPr>
          <a:xfrm>
            <a:off x="1143000" y="1447800"/>
            <a:ext cx="7162800" cy="369332"/>
          </a:xfrm>
          <a:prstGeom prst="rect">
            <a:avLst/>
          </a:prstGeom>
          <a:noFill/>
        </p:spPr>
        <p:txBody>
          <a:bodyPr wrap="square" rtlCol="0">
            <a:spAutoFit/>
          </a:bodyPr>
          <a:lstStyle/>
          <a:p>
            <a:r>
              <a:rPr lang="en-US" dirty="0"/>
              <a:t>As the frequency increases, the PW becomes shorter</a:t>
            </a:r>
          </a:p>
        </p:txBody>
      </p:sp>
      <p:graphicFrame>
        <p:nvGraphicFramePr>
          <p:cNvPr id="4" name="Object 3"/>
          <p:cNvGraphicFramePr>
            <a:graphicFrameLocks noChangeAspect="1"/>
          </p:cNvGraphicFramePr>
          <p:nvPr>
            <p:extLst>
              <p:ext uri="{D42A27DB-BD31-4B8C-83A1-F6EECF244321}">
                <p14:modId xmlns:p14="http://schemas.microsoft.com/office/powerpoint/2010/main" val="364640954"/>
              </p:ext>
            </p:extLst>
          </p:nvPr>
        </p:nvGraphicFramePr>
        <p:xfrm>
          <a:off x="1143000" y="1893331"/>
          <a:ext cx="838200" cy="813547"/>
        </p:xfrm>
        <a:graphic>
          <a:graphicData uri="http://schemas.openxmlformats.org/presentationml/2006/ole">
            <mc:AlternateContent xmlns:mc="http://schemas.openxmlformats.org/markup-compatibility/2006">
              <mc:Choice xmlns:v="urn:schemas-microsoft-com:vml" Requires="v">
                <p:oleObj spid="_x0000_s14388" name="Equation" r:id="rId3" imgW="431640" imgH="419040" progId="Equation.3">
                  <p:embed/>
                </p:oleObj>
              </mc:Choice>
              <mc:Fallback>
                <p:oleObj name="Equation" r:id="rId3" imgW="431640" imgH="419040" progId="Equation.3">
                  <p:embed/>
                  <p:pic>
                    <p:nvPicPr>
                      <p:cNvPr id="0" name=""/>
                      <p:cNvPicPr/>
                      <p:nvPr/>
                    </p:nvPicPr>
                    <p:blipFill>
                      <a:blip r:embed="rId4"/>
                      <a:stretch>
                        <a:fillRect/>
                      </a:stretch>
                    </p:blipFill>
                    <p:spPr>
                      <a:xfrm>
                        <a:off x="1143000" y="1893331"/>
                        <a:ext cx="838200" cy="81354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42103892"/>
              </p:ext>
            </p:extLst>
          </p:nvPr>
        </p:nvGraphicFramePr>
        <p:xfrm>
          <a:off x="2667000" y="1905000"/>
          <a:ext cx="1250950" cy="731688"/>
        </p:xfrm>
        <a:graphic>
          <a:graphicData uri="http://schemas.openxmlformats.org/presentationml/2006/ole">
            <mc:AlternateContent xmlns:mc="http://schemas.openxmlformats.org/markup-compatibility/2006">
              <mc:Choice xmlns:v="urn:schemas-microsoft-com:vml" Requires="v">
                <p:oleObj spid="_x0000_s14389" name="Equation" r:id="rId5" imgW="672840" imgH="393480" progId="Equation.3">
                  <p:embed/>
                </p:oleObj>
              </mc:Choice>
              <mc:Fallback>
                <p:oleObj name="Equation" r:id="rId5" imgW="672840" imgH="393480" progId="Equation.3">
                  <p:embed/>
                  <p:pic>
                    <p:nvPicPr>
                      <p:cNvPr id="0" name=""/>
                      <p:cNvPicPr/>
                      <p:nvPr/>
                    </p:nvPicPr>
                    <p:blipFill>
                      <a:blip r:embed="rId6"/>
                      <a:stretch>
                        <a:fillRect/>
                      </a:stretch>
                    </p:blipFill>
                    <p:spPr>
                      <a:xfrm>
                        <a:off x="2667000" y="1905000"/>
                        <a:ext cx="1250950" cy="731688"/>
                      </a:xfrm>
                      <a:prstGeom prst="rect">
                        <a:avLst/>
                      </a:prstGeom>
                    </p:spPr>
                  </p:pic>
                </p:oleObj>
              </mc:Fallback>
            </mc:AlternateContent>
          </a:graphicData>
        </a:graphic>
      </p:graphicFrame>
      <p:sp>
        <p:nvSpPr>
          <p:cNvPr id="6" name="TextBox 5"/>
          <p:cNvSpPr txBox="1"/>
          <p:nvPr/>
        </p:nvSpPr>
        <p:spPr>
          <a:xfrm>
            <a:off x="1143000" y="2743200"/>
            <a:ext cx="7162800" cy="923330"/>
          </a:xfrm>
          <a:prstGeom prst="rect">
            <a:avLst/>
          </a:prstGeom>
          <a:noFill/>
        </p:spPr>
        <p:txBody>
          <a:bodyPr wrap="square" rtlCol="0">
            <a:spAutoFit/>
          </a:bodyPr>
          <a:lstStyle/>
          <a:p>
            <a:r>
              <a:rPr lang="en-US" dirty="0"/>
              <a:t>Since the output is taken across the parallel capacitor and resistor, and the capacitor has less time to charge, the output will result in longer </a:t>
            </a:r>
            <a:r>
              <a:rPr lang="en-US" dirty="0" err="1"/>
              <a:t>risetime</a:t>
            </a:r>
            <a:r>
              <a:rPr lang="en-US" dirty="0"/>
              <a:t> and fall time.  </a:t>
            </a:r>
          </a:p>
        </p:txBody>
      </p:sp>
      <p:sp>
        <p:nvSpPr>
          <p:cNvPr id="24" name="TextBox 23"/>
          <p:cNvSpPr txBox="1"/>
          <p:nvPr/>
        </p:nvSpPr>
        <p:spPr>
          <a:xfrm>
            <a:off x="3657600" y="3582769"/>
            <a:ext cx="5105400" cy="369332"/>
          </a:xfrm>
          <a:prstGeom prst="rect">
            <a:avLst/>
          </a:prstGeom>
          <a:noFill/>
        </p:spPr>
        <p:txBody>
          <a:bodyPr wrap="square" rtlCol="0">
            <a:spAutoFit/>
          </a:bodyPr>
          <a:lstStyle/>
          <a:p>
            <a:r>
              <a:rPr lang="en-US" dirty="0"/>
              <a:t>Consider the equation:</a:t>
            </a:r>
          </a:p>
        </p:txBody>
      </p:sp>
      <p:pic>
        <p:nvPicPr>
          <p:cNvPr id="1433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582769"/>
            <a:ext cx="2509838"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5215143"/>
            <a:ext cx="2509838"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Object 6"/>
          <p:cNvGraphicFramePr>
            <a:graphicFrameLocks noChangeAspect="1"/>
          </p:cNvGraphicFramePr>
          <p:nvPr>
            <p:extLst>
              <p:ext uri="{D42A27DB-BD31-4B8C-83A1-F6EECF244321}">
                <p14:modId xmlns:p14="http://schemas.microsoft.com/office/powerpoint/2010/main" val="32546736"/>
              </p:ext>
            </p:extLst>
          </p:nvPr>
        </p:nvGraphicFramePr>
        <p:xfrm>
          <a:off x="3651754" y="3965956"/>
          <a:ext cx="2825245" cy="574675"/>
        </p:xfrm>
        <a:graphic>
          <a:graphicData uri="http://schemas.openxmlformats.org/presentationml/2006/ole">
            <mc:AlternateContent xmlns:mc="http://schemas.openxmlformats.org/markup-compatibility/2006">
              <mc:Choice xmlns:v="urn:schemas-microsoft-com:vml" Requires="v">
                <p:oleObj spid="_x0000_s14390" name="Equation" r:id="rId9" imgW="1409400" imgH="355320" progId="Equation.3">
                  <p:embed/>
                </p:oleObj>
              </mc:Choice>
              <mc:Fallback>
                <p:oleObj name="Equation" r:id="rId9" imgW="1409400" imgH="35532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1754" y="3965956"/>
                        <a:ext cx="2825245" cy="574675"/>
                      </a:xfrm>
                      <a:prstGeom prst="rect">
                        <a:avLst/>
                      </a:prstGeom>
                      <a:noFill/>
                      <a:ln>
                        <a:noFill/>
                      </a:ln>
                    </p:spPr>
                  </p:pic>
                </p:oleObj>
              </mc:Fallback>
            </mc:AlternateContent>
          </a:graphicData>
        </a:graphic>
      </p:graphicFrame>
      <p:sp>
        <p:nvSpPr>
          <p:cNvPr id="15" name="TextBox 14"/>
          <p:cNvSpPr txBox="1"/>
          <p:nvPr/>
        </p:nvSpPr>
        <p:spPr>
          <a:xfrm>
            <a:off x="3657600" y="4812268"/>
            <a:ext cx="5105400" cy="369332"/>
          </a:xfrm>
          <a:prstGeom prst="rect">
            <a:avLst/>
          </a:prstGeom>
          <a:noFill/>
        </p:spPr>
        <p:txBody>
          <a:bodyPr wrap="square" rtlCol="0">
            <a:spAutoFit/>
          </a:bodyPr>
          <a:lstStyle/>
          <a:p>
            <a:r>
              <a:rPr lang="en-US" dirty="0"/>
              <a:t>Manipulate this equation to solve for time:</a:t>
            </a:r>
          </a:p>
        </p:txBody>
      </p:sp>
      <p:graphicFrame>
        <p:nvGraphicFramePr>
          <p:cNvPr id="8" name="Object 7"/>
          <p:cNvGraphicFramePr>
            <a:graphicFrameLocks noChangeAspect="1"/>
          </p:cNvGraphicFramePr>
          <p:nvPr>
            <p:extLst>
              <p:ext uri="{D42A27DB-BD31-4B8C-83A1-F6EECF244321}">
                <p14:modId xmlns:p14="http://schemas.microsoft.com/office/powerpoint/2010/main" val="2802973374"/>
              </p:ext>
            </p:extLst>
          </p:nvPr>
        </p:nvGraphicFramePr>
        <p:xfrm>
          <a:off x="3664527" y="5381398"/>
          <a:ext cx="3117273" cy="714602"/>
        </p:xfrm>
        <a:graphic>
          <a:graphicData uri="http://schemas.openxmlformats.org/presentationml/2006/ole">
            <mc:AlternateContent xmlns:mc="http://schemas.openxmlformats.org/markup-compatibility/2006">
              <mc:Choice xmlns:v="urn:schemas-microsoft-com:vml" Requires="v">
                <p:oleObj spid="_x0000_s14391" name="Equation" r:id="rId11" imgW="1244520" imgH="507960" progId="Equation.3">
                  <p:embed/>
                </p:oleObj>
              </mc:Choice>
              <mc:Fallback>
                <p:oleObj name="Equation" r:id="rId11" imgW="1244520" imgH="507960" progId="Equation.3">
                  <p:embed/>
                  <p:pic>
                    <p:nvPicPr>
                      <p:cNvPr id="0" name=""/>
                      <p:cNvPicPr/>
                      <p:nvPr/>
                    </p:nvPicPr>
                    <p:blipFill>
                      <a:blip r:embed="rId12"/>
                      <a:stretch>
                        <a:fillRect/>
                      </a:stretch>
                    </p:blipFill>
                    <p:spPr>
                      <a:xfrm>
                        <a:off x="3664527" y="5381398"/>
                        <a:ext cx="3117273" cy="714602"/>
                      </a:xfrm>
                      <a:prstGeom prst="rect">
                        <a:avLst/>
                      </a:prstGeom>
                    </p:spPr>
                  </p:pic>
                </p:oleObj>
              </mc:Fallback>
            </mc:AlternateContent>
          </a:graphicData>
        </a:graphic>
      </p:graphicFrame>
    </p:spTree>
    <p:extLst>
      <p:ext uri="{BB962C8B-B14F-4D97-AF65-F5344CB8AC3E}">
        <p14:creationId xmlns:p14="http://schemas.microsoft.com/office/powerpoint/2010/main" val="2101491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RC Circuits</a:t>
            </a:r>
          </a:p>
        </p:txBody>
      </p:sp>
      <p:sp>
        <p:nvSpPr>
          <p:cNvPr id="3" name="TextBox 2"/>
          <p:cNvSpPr txBox="1"/>
          <p:nvPr/>
        </p:nvSpPr>
        <p:spPr>
          <a:xfrm>
            <a:off x="838200" y="1447800"/>
            <a:ext cx="7010400" cy="646331"/>
          </a:xfrm>
          <a:prstGeom prst="rect">
            <a:avLst/>
          </a:prstGeom>
          <a:noFill/>
        </p:spPr>
        <p:txBody>
          <a:bodyPr wrap="square" rtlCol="0">
            <a:spAutoFit/>
          </a:bodyPr>
          <a:lstStyle/>
          <a:p>
            <a:r>
              <a:rPr lang="en-US" dirty="0"/>
              <a:t>Now consider the rise time is the time it takes for the waveform to increase from 10% of APA to 90% of APA where APA is </a:t>
            </a:r>
            <a:r>
              <a:rPr lang="en-US" dirty="0" err="1"/>
              <a:t>V</a:t>
            </a:r>
            <a:r>
              <a:rPr lang="en-US" baseline="-25000" dirty="0" err="1"/>
              <a:t>f</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335933658"/>
              </p:ext>
            </p:extLst>
          </p:nvPr>
        </p:nvGraphicFramePr>
        <p:xfrm>
          <a:off x="838200" y="2114913"/>
          <a:ext cx="2743200" cy="635000"/>
        </p:xfrm>
        <a:graphic>
          <a:graphicData uri="http://schemas.openxmlformats.org/presentationml/2006/ole">
            <mc:AlternateContent xmlns:mc="http://schemas.openxmlformats.org/markup-compatibility/2006">
              <mc:Choice xmlns:v="urn:schemas-microsoft-com:vml" Requires="v">
                <p:oleObj spid="_x0000_s15454" name="Equation" r:id="rId3" imgW="1485720" imgH="507960" progId="Equation.3">
                  <p:embed/>
                </p:oleObj>
              </mc:Choice>
              <mc:Fallback>
                <p:oleObj name="Equation" r:id="rId3" imgW="1485720" imgH="507960" progId="Equation.3">
                  <p:embed/>
                  <p:pic>
                    <p:nvPicPr>
                      <p:cNvPr id="0" name=""/>
                      <p:cNvPicPr/>
                      <p:nvPr/>
                    </p:nvPicPr>
                    <p:blipFill>
                      <a:blip r:embed="rId4"/>
                      <a:stretch>
                        <a:fillRect/>
                      </a:stretch>
                    </p:blipFill>
                    <p:spPr>
                      <a:xfrm>
                        <a:off x="838200" y="2114913"/>
                        <a:ext cx="2743200" cy="635000"/>
                      </a:xfrm>
                      <a:prstGeom prst="rect">
                        <a:avLst/>
                      </a:prstGeom>
                    </p:spPr>
                  </p:pic>
                </p:oleObj>
              </mc:Fallback>
            </mc:AlternateContent>
          </a:graphicData>
        </a:graphic>
      </p:graphicFrame>
      <p:sp>
        <p:nvSpPr>
          <p:cNvPr id="5" name="TextBox 4"/>
          <p:cNvSpPr txBox="1"/>
          <p:nvPr/>
        </p:nvSpPr>
        <p:spPr>
          <a:xfrm>
            <a:off x="838200" y="2819400"/>
            <a:ext cx="6172200" cy="369332"/>
          </a:xfrm>
          <a:prstGeom prst="rect">
            <a:avLst/>
          </a:prstGeom>
          <a:noFill/>
        </p:spPr>
        <p:txBody>
          <a:bodyPr wrap="square" rtlCol="0">
            <a:spAutoFit/>
          </a:bodyPr>
          <a:lstStyle/>
          <a:p>
            <a:r>
              <a:rPr lang="en-US" dirty="0"/>
              <a:t>Factor </a:t>
            </a:r>
            <a:r>
              <a:rPr lang="en-US" dirty="0" err="1"/>
              <a:t>V</a:t>
            </a:r>
            <a:r>
              <a:rPr lang="en-US" baseline="-25000" dirty="0" err="1"/>
              <a:t>f</a:t>
            </a:r>
            <a:r>
              <a:rPr lang="en-US" dirty="0"/>
              <a:t>:</a:t>
            </a:r>
          </a:p>
        </p:txBody>
      </p:sp>
      <p:graphicFrame>
        <p:nvGraphicFramePr>
          <p:cNvPr id="6" name="Object 5"/>
          <p:cNvGraphicFramePr>
            <a:graphicFrameLocks noChangeAspect="1"/>
          </p:cNvGraphicFramePr>
          <p:nvPr>
            <p:extLst>
              <p:ext uri="{D42A27DB-BD31-4B8C-83A1-F6EECF244321}">
                <p14:modId xmlns:p14="http://schemas.microsoft.com/office/powerpoint/2010/main" val="1128822112"/>
              </p:ext>
            </p:extLst>
          </p:nvPr>
        </p:nvGraphicFramePr>
        <p:xfrm>
          <a:off x="1084263" y="3298825"/>
          <a:ext cx="2251075" cy="539750"/>
        </p:xfrm>
        <a:graphic>
          <a:graphicData uri="http://schemas.openxmlformats.org/presentationml/2006/ole">
            <mc:AlternateContent xmlns:mc="http://schemas.openxmlformats.org/markup-compatibility/2006">
              <mc:Choice xmlns:v="urn:schemas-microsoft-com:vml" Requires="v">
                <p:oleObj spid="_x0000_s15455" name="Equation" r:id="rId5" imgW="1218960" imgH="431640" progId="Equation.3">
                  <p:embed/>
                </p:oleObj>
              </mc:Choice>
              <mc:Fallback>
                <p:oleObj name="Equation" r:id="rId5" imgW="1218960" imgH="431640" progId="Equation.3">
                  <p:embed/>
                  <p:pic>
                    <p:nvPicPr>
                      <p:cNvPr id="0" name="Object 3"/>
                      <p:cNvPicPr>
                        <a:picLocks noChangeAspect="1" noChangeArrowheads="1"/>
                      </p:cNvPicPr>
                      <p:nvPr/>
                    </p:nvPicPr>
                    <p:blipFill>
                      <a:blip r:embed="rId6"/>
                      <a:srcRect/>
                      <a:stretch>
                        <a:fillRect/>
                      </a:stretch>
                    </p:blipFill>
                    <p:spPr bwMode="auto">
                      <a:xfrm>
                        <a:off x="1084263" y="3298825"/>
                        <a:ext cx="22510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22445773"/>
              </p:ext>
            </p:extLst>
          </p:nvPr>
        </p:nvGraphicFramePr>
        <p:xfrm>
          <a:off x="5270500" y="3411538"/>
          <a:ext cx="1358900" cy="269875"/>
        </p:xfrm>
        <a:graphic>
          <a:graphicData uri="http://schemas.openxmlformats.org/presentationml/2006/ole">
            <mc:AlternateContent xmlns:mc="http://schemas.openxmlformats.org/markup-compatibility/2006">
              <mc:Choice xmlns:v="urn:schemas-microsoft-com:vml" Requires="v">
                <p:oleObj spid="_x0000_s15456" name="Equation" r:id="rId7" imgW="736560" imgH="215640" progId="Equation.3">
                  <p:embed/>
                </p:oleObj>
              </mc:Choice>
              <mc:Fallback>
                <p:oleObj name="Equation" r:id="rId7" imgW="736560" imgH="215640" progId="Equation.3">
                  <p:embed/>
                  <p:pic>
                    <p:nvPicPr>
                      <p:cNvPr id="0" name="Object 5"/>
                      <p:cNvPicPr>
                        <a:picLocks noChangeAspect="1" noChangeArrowheads="1"/>
                      </p:cNvPicPr>
                      <p:nvPr/>
                    </p:nvPicPr>
                    <p:blipFill>
                      <a:blip r:embed="rId8"/>
                      <a:srcRect/>
                      <a:stretch>
                        <a:fillRect/>
                      </a:stretch>
                    </p:blipFill>
                    <p:spPr bwMode="auto">
                      <a:xfrm>
                        <a:off x="5270500" y="3411538"/>
                        <a:ext cx="13589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0" name="Group 19"/>
          <p:cNvGrpSpPr/>
          <p:nvPr/>
        </p:nvGrpSpPr>
        <p:grpSpPr>
          <a:xfrm>
            <a:off x="3924300" y="3276600"/>
            <a:ext cx="952500" cy="457200"/>
            <a:chOff x="3924300" y="3276600"/>
            <a:chExt cx="952500" cy="457200"/>
          </a:xfrm>
        </p:grpSpPr>
        <p:cxnSp>
          <p:nvCxnSpPr>
            <p:cNvPr id="9" name="Straight Connector 8"/>
            <p:cNvCxnSpPr/>
            <p:nvPr/>
          </p:nvCxnSpPr>
          <p:spPr>
            <a:xfrm>
              <a:off x="3924300" y="3429000"/>
              <a:ext cx="8763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924300" y="3581400"/>
              <a:ext cx="87630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648200" y="3276600"/>
              <a:ext cx="228600" cy="2286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4648200" y="3505200"/>
              <a:ext cx="228600" cy="228600"/>
            </a:xfrm>
            <a:prstGeom prst="line">
              <a:avLst/>
            </a:prstGeom>
          </p:spPr>
          <p:style>
            <a:lnRef idx="1">
              <a:schemeClr val="dk1"/>
            </a:lnRef>
            <a:fillRef idx="0">
              <a:schemeClr val="dk1"/>
            </a:fillRef>
            <a:effectRef idx="0">
              <a:schemeClr val="dk1"/>
            </a:effectRef>
            <a:fontRef idx="minor">
              <a:schemeClr val="tx1"/>
            </a:fontRef>
          </p:style>
        </p:cxnSp>
      </p:grpSp>
      <p:sp>
        <p:nvSpPr>
          <p:cNvPr id="14" name="TextBox 13"/>
          <p:cNvSpPr txBox="1"/>
          <p:nvPr/>
        </p:nvSpPr>
        <p:spPr>
          <a:xfrm>
            <a:off x="857250" y="3962400"/>
            <a:ext cx="7010400" cy="369332"/>
          </a:xfrm>
          <a:prstGeom prst="rect">
            <a:avLst/>
          </a:prstGeom>
          <a:noFill/>
        </p:spPr>
        <p:txBody>
          <a:bodyPr wrap="square" rtlCol="0">
            <a:spAutoFit/>
          </a:bodyPr>
          <a:lstStyle/>
          <a:p>
            <a:r>
              <a:rPr lang="en-US" dirty="0"/>
              <a:t>Now consider the cutoff frequency equation:</a:t>
            </a:r>
          </a:p>
        </p:txBody>
      </p:sp>
      <p:graphicFrame>
        <p:nvGraphicFramePr>
          <p:cNvPr id="15" name="Object 14"/>
          <p:cNvGraphicFramePr>
            <a:graphicFrameLocks noChangeAspect="1"/>
          </p:cNvGraphicFramePr>
          <p:nvPr>
            <p:extLst>
              <p:ext uri="{D42A27DB-BD31-4B8C-83A1-F6EECF244321}">
                <p14:modId xmlns:p14="http://schemas.microsoft.com/office/powerpoint/2010/main" val="2908900447"/>
              </p:ext>
            </p:extLst>
          </p:nvPr>
        </p:nvGraphicFramePr>
        <p:xfrm>
          <a:off x="949304" y="4338659"/>
          <a:ext cx="955696" cy="548640"/>
        </p:xfrm>
        <a:graphic>
          <a:graphicData uri="http://schemas.openxmlformats.org/presentationml/2006/ole">
            <mc:AlternateContent xmlns:mc="http://schemas.openxmlformats.org/markup-compatibility/2006">
              <mc:Choice xmlns:v="urn:schemas-microsoft-com:vml" Requires="v">
                <p:oleObj spid="_x0000_s15457" name="Equation" r:id="rId9" imgW="685800" imgH="393480" progId="Equation.3">
                  <p:embed/>
                </p:oleObj>
              </mc:Choice>
              <mc:Fallback>
                <p:oleObj name="Equation" r:id="rId9" imgW="685800" imgH="393480" progId="Equation.3">
                  <p:embed/>
                  <p:pic>
                    <p:nvPicPr>
                      <p:cNvPr id="0" name=""/>
                      <p:cNvPicPr/>
                      <p:nvPr/>
                    </p:nvPicPr>
                    <p:blipFill>
                      <a:blip r:embed="rId10"/>
                      <a:stretch>
                        <a:fillRect/>
                      </a:stretch>
                    </p:blipFill>
                    <p:spPr>
                      <a:xfrm>
                        <a:off x="949304" y="4338659"/>
                        <a:ext cx="955696" cy="548640"/>
                      </a:xfrm>
                      <a:prstGeom prst="rect">
                        <a:avLst/>
                      </a:prstGeom>
                    </p:spPr>
                  </p:pic>
                </p:oleObj>
              </mc:Fallback>
            </mc:AlternateContent>
          </a:graphicData>
        </a:graphic>
      </p:graphicFrame>
      <p:sp>
        <p:nvSpPr>
          <p:cNvPr id="16" name="TextBox 15"/>
          <p:cNvSpPr txBox="1"/>
          <p:nvPr/>
        </p:nvSpPr>
        <p:spPr>
          <a:xfrm>
            <a:off x="2362200" y="4507468"/>
            <a:ext cx="914400" cy="369332"/>
          </a:xfrm>
          <a:prstGeom prst="rect">
            <a:avLst/>
          </a:prstGeom>
          <a:noFill/>
        </p:spPr>
        <p:txBody>
          <a:bodyPr wrap="square" rtlCol="0">
            <a:spAutoFit/>
          </a:bodyPr>
          <a:lstStyle/>
          <a:p>
            <a:r>
              <a:rPr lang="en-US" dirty="0"/>
              <a:t>Where</a:t>
            </a:r>
          </a:p>
        </p:txBody>
      </p:sp>
      <p:graphicFrame>
        <p:nvGraphicFramePr>
          <p:cNvPr id="17" name="Object 16"/>
          <p:cNvGraphicFramePr>
            <a:graphicFrameLocks noChangeAspect="1"/>
          </p:cNvGraphicFramePr>
          <p:nvPr>
            <p:extLst>
              <p:ext uri="{D42A27DB-BD31-4B8C-83A1-F6EECF244321}">
                <p14:modId xmlns:p14="http://schemas.microsoft.com/office/powerpoint/2010/main" val="388036776"/>
              </p:ext>
            </p:extLst>
          </p:nvPr>
        </p:nvGraphicFramePr>
        <p:xfrm>
          <a:off x="3838575" y="4419600"/>
          <a:ext cx="1147763" cy="492125"/>
        </p:xfrm>
        <a:graphic>
          <a:graphicData uri="http://schemas.openxmlformats.org/presentationml/2006/ole">
            <mc:AlternateContent xmlns:mc="http://schemas.openxmlformats.org/markup-compatibility/2006">
              <mc:Choice xmlns:v="urn:schemas-microsoft-com:vml" Requires="v">
                <p:oleObj spid="_x0000_s15458" name="Equation" r:id="rId11" imgW="622080" imgH="393480" progId="Equation.3">
                  <p:embed/>
                </p:oleObj>
              </mc:Choice>
              <mc:Fallback>
                <p:oleObj name="Equation" r:id="rId11" imgW="622080" imgH="393480" progId="Equation.3">
                  <p:embed/>
                  <p:pic>
                    <p:nvPicPr>
                      <p:cNvPr id="0" name="Object 6"/>
                      <p:cNvPicPr>
                        <a:picLocks noChangeAspect="1" noChangeArrowheads="1"/>
                      </p:cNvPicPr>
                      <p:nvPr/>
                    </p:nvPicPr>
                    <p:blipFill>
                      <a:blip r:embed="rId12"/>
                      <a:srcRect/>
                      <a:stretch>
                        <a:fillRect/>
                      </a:stretch>
                    </p:blipFill>
                    <p:spPr bwMode="auto">
                      <a:xfrm>
                        <a:off x="3838575" y="4419600"/>
                        <a:ext cx="11477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Box 17"/>
          <p:cNvSpPr txBox="1"/>
          <p:nvPr/>
        </p:nvSpPr>
        <p:spPr>
          <a:xfrm>
            <a:off x="920091" y="5105400"/>
            <a:ext cx="527709" cy="369332"/>
          </a:xfrm>
          <a:prstGeom prst="rect">
            <a:avLst/>
          </a:prstGeom>
          <a:noFill/>
        </p:spPr>
        <p:txBody>
          <a:bodyPr wrap="none" rtlCol="0">
            <a:spAutoFit/>
          </a:bodyPr>
          <a:lstStyle/>
          <a:p>
            <a:r>
              <a:rPr lang="en-US" dirty="0"/>
              <a:t>So :</a:t>
            </a:r>
          </a:p>
        </p:txBody>
      </p:sp>
      <p:graphicFrame>
        <p:nvGraphicFramePr>
          <p:cNvPr id="19" name="Object 18"/>
          <p:cNvGraphicFramePr>
            <a:graphicFrameLocks noChangeAspect="1"/>
          </p:cNvGraphicFramePr>
          <p:nvPr>
            <p:extLst>
              <p:ext uri="{D42A27DB-BD31-4B8C-83A1-F6EECF244321}">
                <p14:modId xmlns:p14="http://schemas.microsoft.com/office/powerpoint/2010/main" val="4129957218"/>
              </p:ext>
            </p:extLst>
          </p:nvPr>
        </p:nvGraphicFramePr>
        <p:xfrm>
          <a:off x="846138" y="5456238"/>
          <a:ext cx="1203325" cy="868362"/>
        </p:xfrm>
        <a:graphic>
          <a:graphicData uri="http://schemas.openxmlformats.org/presentationml/2006/ole">
            <mc:AlternateContent xmlns:mc="http://schemas.openxmlformats.org/markup-compatibility/2006">
              <mc:Choice xmlns:v="urn:schemas-microsoft-com:vml" Requires="v">
                <p:oleObj spid="_x0000_s15459" name="Equation" r:id="rId13" imgW="863280" imgH="622080" progId="Equation.3">
                  <p:embed/>
                </p:oleObj>
              </mc:Choice>
              <mc:Fallback>
                <p:oleObj name="Equation" r:id="rId13" imgW="863280" imgH="622080" progId="Equation.3">
                  <p:embed/>
                  <p:pic>
                    <p:nvPicPr>
                      <p:cNvPr id="0" name="Object 14"/>
                      <p:cNvPicPr>
                        <a:picLocks noChangeAspect="1" noChangeArrowheads="1"/>
                      </p:cNvPicPr>
                      <p:nvPr/>
                    </p:nvPicPr>
                    <p:blipFill>
                      <a:blip r:embed="rId14"/>
                      <a:srcRect/>
                      <a:stretch>
                        <a:fillRect/>
                      </a:stretch>
                    </p:blipFill>
                    <p:spPr bwMode="auto">
                      <a:xfrm>
                        <a:off x="846138" y="5456238"/>
                        <a:ext cx="120332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1" name="Group 20"/>
          <p:cNvGrpSpPr/>
          <p:nvPr/>
        </p:nvGrpSpPr>
        <p:grpSpPr>
          <a:xfrm>
            <a:off x="2133600" y="5474732"/>
            <a:ext cx="952500" cy="457200"/>
            <a:chOff x="3924300" y="3276600"/>
            <a:chExt cx="952500" cy="457200"/>
          </a:xfrm>
        </p:grpSpPr>
        <p:cxnSp>
          <p:nvCxnSpPr>
            <p:cNvPr id="22" name="Straight Connector 21"/>
            <p:cNvCxnSpPr/>
            <p:nvPr/>
          </p:nvCxnSpPr>
          <p:spPr>
            <a:xfrm>
              <a:off x="3924300" y="3429000"/>
              <a:ext cx="876300"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3924300" y="3581400"/>
              <a:ext cx="876300"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4648200" y="3276600"/>
              <a:ext cx="228600" cy="2286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V="1">
              <a:off x="4648200" y="3505200"/>
              <a:ext cx="228600" cy="228600"/>
            </a:xfrm>
            <a:prstGeom prst="line">
              <a:avLst/>
            </a:prstGeom>
          </p:spPr>
          <p:style>
            <a:lnRef idx="1">
              <a:schemeClr val="dk1"/>
            </a:lnRef>
            <a:fillRef idx="0">
              <a:schemeClr val="dk1"/>
            </a:fillRef>
            <a:effectRef idx="0">
              <a:schemeClr val="dk1"/>
            </a:effectRef>
            <a:fontRef idx="minor">
              <a:schemeClr val="tx1"/>
            </a:fontRef>
          </p:style>
        </p:cxnSp>
      </p:grpSp>
      <p:graphicFrame>
        <p:nvGraphicFramePr>
          <p:cNvPr id="26" name="Object 25"/>
          <p:cNvGraphicFramePr>
            <a:graphicFrameLocks noChangeAspect="1"/>
          </p:cNvGraphicFramePr>
          <p:nvPr>
            <p:extLst>
              <p:ext uri="{D42A27DB-BD31-4B8C-83A1-F6EECF244321}">
                <p14:modId xmlns:p14="http://schemas.microsoft.com/office/powerpoint/2010/main" val="3084936488"/>
              </p:ext>
            </p:extLst>
          </p:nvPr>
        </p:nvGraphicFramePr>
        <p:xfrm>
          <a:off x="3325091" y="5542994"/>
          <a:ext cx="933450" cy="549275"/>
        </p:xfrm>
        <a:graphic>
          <a:graphicData uri="http://schemas.openxmlformats.org/presentationml/2006/ole">
            <mc:AlternateContent xmlns:mc="http://schemas.openxmlformats.org/markup-compatibility/2006">
              <mc:Choice xmlns:v="urn:schemas-microsoft-com:vml" Requires="v">
                <p:oleObj spid="_x0000_s15460" name="Equation" r:id="rId15" imgW="533160" imgH="393480" progId="Equation.3">
                  <p:embed/>
                </p:oleObj>
              </mc:Choice>
              <mc:Fallback>
                <p:oleObj name="Equation" r:id="rId15" imgW="533160" imgH="393480" progId="Equation.3">
                  <p:embed/>
                  <p:pic>
                    <p:nvPicPr>
                      <p:cNvPr id="0" name="Object 18"/>
                      <p:cNvPicPr>
                        <a:picLocks noChangeAspect="1" noChangeArrowheads="1"/>
                      </p:cNvPicPr>
                      <p:nvPr/>
                    </p:nvPicPr>
                    <p:blipFill>
                      <a:blip r:embed="rId16"/>
                      <a:srcRect/>
                      <a:stretch>
                        <a:fillRect/>
                      </a:stretch>
                    </p:blipFill>
                    <p:spPr bwMode="auto">
                      <a:xfrm>
                        <a:off x="3325091" y="5542994"/>
                        <a:ext cx="933450" cy="549275"/>
                      </a:xfrm>
                      <a:prstGeom prst="rect">
                        <a:avLst/>
                      </a:prstGeom>
                      <a:noFill/>
                      <a:ln>
                        <a:noFill/>
                      </a:ln>
                    </p:spPr>
                  </p:pic>
                </p:oleObj>
              </mc:Fallback>
            </mc:AlternateContent>
          </a:graphicData>
        </a:graphic>
      </p:graphicFrame>
      <p:grpSp>
        <p:nvGrpSpPr>
          <p:cNvPr id="27" name="Group 26"/>
          <p:cNvGrpSpPr/>
          <p:nvPr/>
        </p:nvGrpSpPr>
        <p:grpSpPr>
          <a:xfrm>
            <a:off x="4381500" y="5486400"/>
            <a:ext cx="952500" cy="457200"/>
            <a:chOff x="3924300" y="3276600"/>
            <a:chExt cx="952500" cy="457200"/>
          </a:xfrm>
        </p:grpSpPr>
        <p:cxnSp>
          <p:nvCxnSpPr>
            <p:cNvPr id="28" name="Straight Connector 27"/>
            <p:cNvCxnSpPr/>
            <p:nvPr/>
          </p:nvCxnSpPr>
          <p:spPr>
            <a:xfrm>
              <a:off x="3924300" y="3429000"/>
              <a:ext cx="876300"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3924300" y="3581400"/>
              <a:ext cx="876300"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4648200" y="3276600"/>
              <a:ext cx="228600" cy="2286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flipV="1">
              <a:off x="4648200" y="3505200"/>
              <a:ext cx="228600" cy="228600"/>
            </a:xfrm>
            <a:prstGeom prst="line">
              <a:avLst/>
            </a:prstGeom>
          </p:spPr>
          <p:style>
            <a:lnRef idx="1">
              <a:schemeClr val="dk1"/>
            </a:lnRef>
            <a:fillRef idx="0">
              <a:schemeClr val="dk1"/>
            </a:fillRef>
            <a:effectRef idx="0">
              <a:schemeClr val="dk1"/>
            </a:effectRef>
            <a:fontRef idx="minor">
              <a:schemeClr val="tx1"/>
            </a:fontRef>
          </p:style>
        </p:cxnSp>
      </p:grpSp>
      <p:graphicFrame>
        <p:nvGraphicFramePr>
          <p:cNvPr id="32" name="Object 31"/>
          <p:cNvGraphicFramePr>
            <a:graphicFrameLocks noChangeAspect="1"/>
          </p:cNvGraphicFramePr>
          <p:nvPr>
            <p:extLst>
              <p:ext uri="{D42A27DB-BD31-4B8C-83A1-F6EECF244321}">
                <p14:modId xmlns:p14="http://schemas.microsoft.com/office/powerpoint/2010/main" val="2830394307"/>
              </p:ext>
            </p:extLst>
          </p:nvPr>
        </p:nvGraphicFramePr>
        <p:xfrm>
          <a:off x="5532438" y="5562600"/>
          <a:ext cx="955675" cy="549275"/>
        </p:xfrm>
        <a:graphic>
          <a:graphicData uri="http://schemas.openxmlformats.org/presentationml/2006/ole">
            <mc:AlternateContent xmlns:mc="http://schemas.openxmlformats.org/markup-compatibility/2006">
              <mc:Choice xmlns:v="urn:schemas-microsoft-com:vml" Requires="v">
                <p:oleObj spid="_x0000_s15461" name="Equation" r:id="rId17" imgW="545760" imgH="393480" progId="Equation.3">
                  <p:embed/>
                </p:oleObj>
              </mc:Choice>
              <mc:Fallback>
                <p:oleObj name="Equation" r:id="rId17" imgW="545760" imgH="393480" progId="Equation.3">
                  <p:embed/>
                  <p:pic>
                    <p:nvPicPr>
                      <p:cNvPr id="0" name="Object 25"/>
                      <p:cNvPicPr>
                        <a:picLocks noChangeAspect="1" noChangeArrowheads="1"/>
                      </p:cNvPicPr>
                      <p:nvPr/>
                    </p:nvPicPr>
                    <p:blipFill>
                      <a:blip r:embed="rId18"/>
                      <a:srcRect/>
                      <a:stretch>
                        <a:fillRect/>
                      </a:stretch>
                    </p:blipFill>
                    <p:spPr bwMode="auto">
                      <a:xfrm>
                        <a:off x="5532438" y="5562600"/>
                        <a:ext cx="9556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44677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RC Circuits</a:t>
            </a:r>
          </a:p>
        </p:txBody>
      </p:sp>
      <p:sp>
        <p:nvSpPr>
          <p:cNvPr id="3" name="TextBox 2"/>
          <p:cNvSpPr txBox="1"/>
          <p:nvPr/>
        </p:nvSpPr>
        <p:spPr>
          <a:xfrm>
            <a:off x="533400" y="1905000"/>
            <a:ext cx="8077200" cy="646331"/>
          </a:xfrm>
          <a:prstGeom prst="rect">
            <a:avLst/>
          </a:prstGeom>
          <a:noFill/>
        </p:spPr>
        <p:txBody>
          <a:bodyPr wrap="square" rtlCol="0">
            <a:spAutoFit/>
          </a:bodyPr>
          <a:lstStyle/>
          <a:p>
            <a:r>
              <a:rPr lang="en-US" dirty="0"/>
              <a:t>If f is the cutoff frequency and t is the rise time, this equation shows that the rise time directly affects the upper cutoff frequency is</a:t>
            </a:r>
          </a:p>
        </p:txBody>
      </p:sp>
      <p:graphicFrame>
        <p:nvGraphicFramePr>
          <p:cNvPr id="4" name="Object 3"/>
          <p:cNvGraphicFramePr>
            <a:graphicFrameLocks noChangeAspect="1"/>
          </p:cNvGraphicFramePr>
          <p:nvPr>
            <p:extLst>
              <p:ext uri="{D42A27DB-BD31-4B8C-83A1-F6EECF244321}">
                <p14:modId xmlns:p14="http://schemas.microsoft.com/office/powerpoint/2010/main" val="1814290514"/>
              </p:ext>
            </p:extLst>
          </p:nvPr>
        </p:nvGraphicFramePr>
        <p:xfrm>
          <a:off x="1238250" y="2760663"/>
          <a:ext cx="1335088" cy="539750"/>
        </p:xfrm>
        <a:graphic>
          <a:graphicData uri="http://schemas.openxmlformats.org/presentationml/2006/ole">
            <mc:AlternateContent xmlns:mc="http://schemas.openxmlformats.org/markup-compatibility/2006">
              <mc:Choice xmlns:v="urn:schemas-microsoft-com:vml" Requires="v">
                <p:oleObj spid="_x0000_s16395" name="Equation" r:id="rId3" imgW="723600" imgH="431640" progId="Equation.3">
                  <p:embed/>
                </p:oleObj>
              </mc:Choice>
              <mc:Fallback>
                <p:oleObj name="Equation" r:id="rId3" imgW="723600" imgH="431640" progId="Equation.3">
                  <p:embed/>
                  <p:pic>
                    <p:nvPicPr>
                      <p:cNvPr id="0" name="Object 3"/>
                      <p:cNvPicPr>
                        <a:picLocks noChangeAspect="1" noChangeArrowheads="1"/>
                      </p:cNvPicPr>
                      <p:nvPr/>
                    </p:nvPicPr>
                    <p:blipFill>
                      <a:blip r:embed="rId4"/>
                      <a:srcRect/>
                      <a:stretch>
                        <a:fillRect/>
                      </a:stretch>
                    </p:blipFill>
                    <p:spPr bwMode="auto">
                      <a:xfrm>
                        <a:off x="1238250" y="2760663"/>
                        <a:ext cx="13350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533400" y="3429000"/>
            <a:ext cx="8077200" cy="646331"/>
          </a:xfrm>
          <a:prstGeom prst="rect">
            <a:avLst/>
          </a:prstGeom>
          <a:noFill/>
        </p:spPr>
        <p:txBody>
          <a:bodyPr wrap="square" rtlCol="0">
            <a:spAutoFit/>
          </a:bodyPr>
          <a:lstStyle/>
          <a:p>
            <a:r>
              <a:rPr lang="en-US" dirty="0"/>
              <a:t>As the frequency increases the PW is short and the circuit does not have sufficient time to rise from 10% amplitude to 90%.  </a:t>
            </a:r>
          </a:p>
        </p:txBody>
      </p:sp>
      <p:sp>
        <p:nvSpPr>
          <p:cNvPr id="6" name="TextBox 5"/>
          <p:cNvSpPr txBox="1"/>
          <p:nvPr/>
        </p:nvSpPr>
        <p:spPr>
          <a:xfrm>
            <a:off x="533400" y="4087091"/>
            <a:ext cx="8077200" cy="923330"/>
          </a:xfrm>
          <a:prstGeom prst="rect">
            <a:avLst/>
          </a:prstGeom>
          <a:noFill/>
        </p:spPr>
        <p:txBody>
          <a:bodyPr wrap="square" rtlCol="0">
            <a:spAutoFit/>
          </a:bodyPr>
          <a:lstStyle/>
          <a:p>
            <a:r>
              <a:rPr lang="en-US" dirty="0"/>
              <a:t>The high cutoff frequency is determined by the amount of time it takes the charge of the capacitor.  Also affected by the duty cycle which determines the PW of the input waveform. </a:t>
            </a:r>
          </a:p>
        </p:txBody>
      </p:sp>
    </p:spTree>
    <p:extLst>
      <p:ext uri="{BB962C8B-B14F-4D97-AF65-F5344CB8AC3E}">
        <p14:creationId xmlns:p14="http://schemas.microsoft.com/office/powerpoint/2010/main" val="3528776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RC Circuits</a:t>
            </a:r>
          </a:p>
        </p:txBody>
      </p:sp>
      <p:sp>
        <p:nvSpPr>
          <p:cNvPr id="3" name="TextBox 2"/>
          <p:cNvSpPr txBox="1"/>
          <p:nvPr/>
        </p:nvSpPr>
        <p:spPr>
          <a:xfrm flipH="1">
            <a:off x="883919" y="1371600"/>
            <a:ext cx="5516881" cy="923330"/>
          </a:xfrm>
          <a:prstGeom prst="rect">
            <a:avLst/>
          </a:prstGeom>
          <a:noFill/>
        </p:spPr>
        <p:txBody>
          <a:bodyPr wrap="square" rtlCol="0">
            <a:spAutoFit/>
          </a:bodyPr>
          <a:lstStyle/>
          <a:p>
            <a:r>
              <a:rPr lang="en-US" dirty="0"/>
              <a:t>Example:</a:t>
            </a:r>
          </a:p>
          <a:p>
            <a:r>
              <a:rPr lang="en-US" dirty="0"/>
              <a:t>A pulse waveform is applied to the input of an amplifier:</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983060929"/>
              </p:ext>
            </p:extLst>
          </p:nvPr>
        </p:nvGraphicFramePr>
        <p:xfrm>
          <a:off x="914400" y="2057400"/>
          <a:ext cx="1881052" cy="365760"/>
        </p:xfrm>
        <a:graphic>
          <a:graphicData uri="http://schemas.openxmlformats.org/presentationml/2006/ole">
            <mc:AlternateContent xmlns:mc="http://schemas.openxmlformats.org/markup-compatibility/2006">
              <mc:Choice xmlns:v="urn:schemas-microsoft-com:vml" Requires="v">
                <p:oleObj spid="_x0000_s17484" name="Equation" r:id="rId3" imgW="914400" imgH="177480" progId="Equation.3">
                  <p:embed/>
                </p:oleObj>
              </mc:Choice>
              <mc:Fallback>
                <p:oleObj name="Equation" r:id="rId3" imgW="914400" imgH="177480" progId="Equation.3">
                  <p:embed/>
                  <p:pic>
                    <p:nvPicPr>
                      <p:cNvPr id="0" name=""/>
                      <p:cNvPicPr/>
                      <p:nvPr/>
                    </p:nvPicPr>
                    <p:blipFill>
                      <a:blip r:embed="rId4"/>
                      <a:stretch>
                        <a:fillRect/>
                      </a:stretch>
                    </p:blipFill>
                    <p:spPr>
                      <a:xfrm>
                        <a:off x="914400" y="2057400"/>
                        <a:ext cx="1881052" cy="36576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365890708"/>
              </p:ext>
            </p:extLst>
          </p:nvPr>
        </p:nvGraphicFramePr>
        <p:xfrm>
          <a:off x="838200" y="2438400"/>
          <a:ext cx="1279525" cy="365125"/>
        </p:xfrm>
        <a:graphic>
          <a:graphicData uri="http://schemas.openxmlformats.org/presentationml/2006/ole">
            <mc:AlternateContent xmlns:mc="http://schemas.openxmlformats.org/markup-compatibility/2006">
              <mc:Choice xmlns:v="urn:schemas-microsoft-com:vml" Requires="v">
                <p:oleObj spid="_x0000_s17485" name="Equation" r:id="rId5" imgW="622080" imgH="177480" progId="Equation.3">
                  <p:embed/>
                </p:oleObj>
              </mc:Choice>
              <mc:Fallback>
                <p:oleObj name="Equation" r:id="rId5" imgW="622080" imgH="177480" progId="Equation.3">
                  <p:embed/>
                  <p:pic>
                    <p:nvPicPr>
                      <p:cNvPr id="0" name="Object 3"/>
                      <p:cNvPicPr>
                        <a:picLocks noChangeAspect="1" noChangeArrowheads="1"/>
                      </p:cNvPicPr>
                      <p:nvPr/>
                    </p:nvPicPr>
                    <p:blipFill>
                      <a:blip r:embed="rId6"/>
                      <a:srcRect/>
                      <a:stretch>
                        <a:fillRect/>
                      </a:stretch>
                    </p:blipFill>
                    <p:spPr bwMode="auto">
                      <a:xfrm>
                        <a:off x="838200" y="2438400"/>
                        <a:ext cx="1279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flipH="1">
            <a:off x="883919" y="2819400"/>
            <a:ext cx="5516881" cy="923330"/>
          </a:xfrm>
          <a:prstGeom prst="rect">
            <a:avLst/>
          </a:prstGeom>
          <a:noFill/>
        </p:spPr>
        <p:txBody>
          <a:bodyPr wrap="square" rtlCol="0">
            <a:spAutoFit/>
          </a:bodyPr>
          <a:lstStyle/>
          <a:p>
            <a:r>
              <a:rPr lang="en-US" dirty="0"/>
              <a:t>Determine the minimum </a:t>
            </a:r>
            <a:r>
              <a:rPr lang="en-US" dirty="0" err="1"/>
              <a:t>F</a:t>
            </a:r>
            <a:r>
              <a:rPr lang="en-US" baseline="-25000" dirty="0" err="1"/>
              <a:t>ch</a:t>
            </a:r>
            <a:r>
              <a:rPr lang="en-US" dirty="0"/>
              <a:t> for an acceptable reproduction of the waveform if the </a:t>
            </a:r>
            <a:r>
              <a:rPr lang="en-US" dirty="0" err="1"/>
              <a:t>risetime</a:t>
            </a:r>
            <a:r>
              <a:rPr lang="en-US" dirty="0"/>
              <a:t> is 10% of the pulse width</a:t>
            </a:r>
          </a:p>
        </p:txBody>
      </p:sp>
      <p:graphicFrame>
        <p:nvGraphicFramePr>
          <p:cNvPr id="7" name="Object 6"/>
          <p:cNvGraphicFramePr>
            <a:graphicFrameLocks noChangeAspect="1"/>
          </p:cNvGraphicFramePr>
          <p:nvPr>
            <p:extLst>
              <p:ext uri="{D42A27DB-BD31-4B8C-83A1-F6EECF244321}">
                <p14:modId xmlns:p14="http://schemas.microsoft.com/office/powerpoint/2010/main" val="2793719389"/>
              </p:ext>
            </p:extLst>
          </p:nvPr>
        </p:nvGraphicFramePr>
        <p:xfrm>
          <a:off x="904875" y="3763963"/>
          <a:ext cx="1279525" cy="808037"/>
        </p:xfrm>
        <a:graphic>
          <a:graphicData uri="http://schemas.openxmlformats.org/presentationml/2006/ole">
            <mc:AlternateContent xmlns:mc="http://schemas.openxmlformats.org/markup-compatibility/2006">
              <mc:Choice xmlns:v="urn:schemas-microsoft-com:vml" Requires="v">
                <p:oleObj spid="_x0000_s17486" name="Equation" r:id="rId7" imgW="622080" imgH="393480" progId="Equation.3">
                  <p:embed/>
                </p:oleObj>
              </mc:Choice>
              <mc:Fallback>
                <p:oleObj name="Equation" r:id="rId7" imgW="622080" imgH="393480" progId="Equation.3">
                  <p:embed/>
                  <p:pic>
                    <p:nvPicPr>
                      <p:cNvPr id="0" name="Object 4"/>
                      <p:cNvPicPr>
                        <a:picLocks noChangeAspect="1" noChangeArrowheads="1"/>
                      </p:cNvPicPr>
                      <p:nvPr/>
                    </p:nvPicPr>
                    <p:blipFill>
                      <a:blip r:embed="rId8"/>
                      <a:srcRect/>
                      <a:stretch>
                        <a:fillRect/>
                      </a:stretch>
                    </p:blipFill>
                    <p:spPr bwMode="auto">
                      <a:xfrm>
                        <a:off x="904875" y="3763963"/>
                        <a:ext cx="1279525"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96987671"/>
              </p:ext>
            </p:extLst>
          </p:nvPr>
        </p:nvGraphicFramePr>
        <p:xfrm>
          <a:off x="2781300" y="3733800"/>
          <a:ext cx="1541463" cy="808037"/>
        </p:xfrm>
        <a:graphic>
          <a:graphicData uri="http://schemas.openxmlformats.org/presentationml/2006/ole">
            <mc:AlternateContent xmlns:mc="http://schemas.openxmlformats.org/markup-compatibility/2006">
              <mc:Choice xmlns:v="urn:schemas-microsoft-com:vml" Requires="v">
                <p:oleObj spid="_x0000_s17487" name="Equation" r:id="rId9" imgW="749160" imgH="393480" progId="Equation.3">
                  <p:embed/>
                </p:oleObj>
              </mc:Choice>
              <mc:Fallback>
                <p:oleObj name="Equation" r:id="rId9" imgW="749160" imgH="393480" progId="Equation.3">
                  <p:embed/>
                  <p:pic>
                    <p:nvPicPr>
                      <p:cNvPr id="0" name="Object 6"/>
                      <p:cNvPicPr>
                        <a:picLocks noChangeAspect="1" noChangeArrowheads="1"/>
                      </p:cNvPicPr>
                      <p:nvPr/>
                    </p:nvPicPr>
                    <p:blipFill>
                      <a:blip r:embed="rId10"/>
                      <a:srcRect/>
                      <a:stretch>
                        <a:fillRect/>
                      </a:stretch>
                    </p:blipFill>
                    <p:spPr bwMode="auto">
                      <a:xfrm>
                        <a:off x="2781300" y="3733800"/>
                        <a:ext cx="1541463"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72949418"/>
              </p:ext>
            </p:extLst>
          </p:nvPr>
        </p:nvGraphicFramePr>
        <p:xfrm>
          <a:off x="2362200" y="3962400"/>
          <a:ext cx="457200" cy="365760"/>
        </p:xfrm>
        <a:graphic>
          <a:graphicData uri="http://schemas.openxmlformats.org/presentationml/2006/ole">
            <mc:AlternateContent xmlns:mc="http://schemas.openxmlformats.org/markup-compatibility/2006">
              <mc:Choice xmlns:v="urn:schemas-microsoft-com:vml" Requires="v">
                <p:oleObj spid="_x0000_s17488" name="Equation" r:id="rId11" imgW="190440" imgH="152280" progId="Equation.3">
                  <p:embed/>
                </p:oleObj>
              </mc:Choice>
              <mc:Fallback>
                <p:oleObj name="Equation" r:id="rId11" imgW="190440" imgH="152280" progId="Equation.3">
                  <p:embed/>
                  <p:pic>
                    <p:nvPicPr>
                      <p:cNvPr id="0" name=""/>
                      <p:cNvPicPr/>
                      <p:nvPr/>
                    </p:nvPicPr>
                    <p:blipFill>
                      <a:blip r:embed="rId12"/>
                      <a:stretch>
                        <a:fillRect/>
                      </a:stretch>
                    </p:blipFill>
                    <p:spPr>
                      <a:xfrm>
                        <a:off x="2362200" y="3962400"/>
                        <a:ext cx="457200" cy="36576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789680879"/>
              </p:ext>
            </p:extLst>
          </p:nvPr>
        </p:nvGraphicFramePr>
        <p:xfrm>
          <a:off x="4495800" y="3962400"/>
          <a:ext cx="1489075" cy="363537"/>
        </p:xfrm>
        <a:graphic>
          <a:graphicData uri="http://schemas.openxmlformats.org/presentationml/2006/ole">
            <mc:AlternateContent xmlns:mc="http://schemas.openxmlformats.org/markup-compatibility/2006">
              <mc:Choice xmlns:v="urn:schemas-microsoft-com:vml" Requires="v">
                <p:oleObj spid="_x0000_s17489" name="Equation" r:id="rId13" imgW="723600" imgH="177480" progId="Equation.3">
                  <p:embed/>
                </p:oleObj>
              </mc:Choice>
              <mc:Fallback>
                <p:oleObj name="Equation" r:id="rId13" imgW="723600" imgH="177480" progId="Equation.3">
                  <p:embed/>
                  <p:pic>
                    <p:nvPicPr>
                      <p:cNvPr id="0" name="Object 7"/>
                      <p:cNvPicPr>
                        <a:picLocks noChangeAspect="1" noChangeArrowheads="1"/>
                      </p:cNvPicPr>
                      <p:nvPr/>
                    </p:nvPicPr>
                    <p:blipFill>
                      <a:blip r:embed="rId14"/>
                      <a:srcRect/>
                      <a:stretch>
                        <a:fillRect/>
                      </a:stretch>
                    </p:blipFill>
                    <p:spPr bwMode="auto">
                      <a:xfrm>
                        <a:off x="4495800" y="3962400"/>
                        <a:ext cx="1489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776270831"/>
              </p:ext>
            </p:extLst>
          </p:nvPr>
        </p:nvGraphicFramePr>
        <p:xfrm>
          <a:off x="914400" y="4664075"/>
          <a:ext cx="3733800" cy="365125"/>
        </p:xfrm>
        <a:graphic>
          <a:graphicData uri="http://schemas.openxmlformats.org/presentationml/2006/ole">
            <mc:AlternateContent xmlns:mc="http://schemas.openxmlformats.org/markup-compatibility/2006">
              <mc:Choice xmlns:v="urn:schemas-microsoft-com:vml" Requires="v">
                <p:oleObj spid="_x0000_s17490" name="Equation" r:id="rId15" imgW="1815840" imgH="177480" progId="Equation.3">
                  <p:embed/>
                </p:oleObj>
              </mc:Choice>
              <mc:Fallback>
                <p:oleObj name="Equation" r:id="rId15" imgW="1815840" imgH="177480" progId="Equation.3">
                  <p:embed/>
                  <p:pic>
                    <p:nvPicPr>
                      <p:cNvPr id="0" name="Object 6"/>
                      <p:cNvPicPr>
                        <a:picLocks noChangeAspect="1" noChangeArrowheads="1"/>
                      </p:cNvPicPr>
                      <p:nvPr/>
                    </p:nvPicPr>
                    <p:blipFill>
                      <a:blip r:embed="rId16"/>
                      <a:srcRect/>
                      <a:stretch>
                        <a:fillRect/>
                      </a:stretch>
                    </p:blipFill>
                    <p:spPr bwMode="auto">
                      <a:xfrm>
                        <a:off x="914400" y="4664075"/>
                        <a:ext cx="3733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08701105"/>
              </p:ext>
            </p:extLst>
          </p:nvPr>
        </p:nvGraphicFramePr>
        <p:xfrm>
          <a:off x="5284788" y="4572000"/>
          <a:ext cx="2611437" cy="442913"/>
        </p:xfrm>
        <a:graphic>
          <a:graphicData uri="http://schemas.openxmlformats.org/presentationml/2006/ole">
            <mc:AlternateContent xmlns:mc="http://schemas.openxmlformats.org/markup-compatibility/2006">
              <mc:Choice xmlns:v="urn:schemas-microsoft-com:vml" Requires="v">
                <p:oleObj spid="_x0000_s17491" name="Equation" r:id="rId17" imgW="1269720" imgH="215640" progId="Equation.3">
                  <p:embed/>
                </p:oleObj>
              </mc:Choice>
              <mc:Fallback>
                <p:oleObj name="Equation" r:id="rId17" imgW="1269720" imgH="215640" progId="Equation.3">
                  <p:embed/>
                  <p:pic>
                    <p:nvPicPr>
                      <p:cNvPr id="0" name="Object 10"/>
                      <p:cNvPicPr>
                        <a:picLocks noChangeAspect="1" noChangeArrowheads="1"/>
                      </p:cNvPicPr>
                      <p:nvPr/>
                    </p:nvPicPr>
                    <p:blipFill>
                      <a:blip r:embed="rId18"/>
                      <a:srcRect/>
                      <a:stretch>
                        <a:fillRect/>
                      </a:stretch>
                    </p:blipFill>
                    <p:spPr bwMode="auto">
                      <a:xfrm>
                        <a:off x="5284788" y="4572000"/>
                        <a:ext cx="2611437"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554326366"/>
              </p:ext>
            </p:extLst>
          </p:nvPr>
        </p:nvGraphicFramePr>
        <p:xfrm>
          <a:off x="866775" y="5181600"/>
          <a:ext cx="3629025" cy="885825"/>
        </p:xfrm>
        <a:graphic>
          <a:graphicData uri="http://schemas.openxmlformats.org/presentationml/2006/ole">
            <mc:AlternateContent xmlns:mc="http://schemas.openxmlformats.org/markup-compatibility/2006">
              <mc:Choice xmlns:v="urn:schemas-microsoft-com:vml" Requires="v">
                <p:oleObj spid="_x0000_s17492" name="Equation" r:id="rId19" imgW="1765080" imgH="431640" progId="Equation.3">
                  <p:embed/>
                </p:oleObj>
              </mc:Choice>
              <mc:Fallback>
                <p:oleObj name="Equation" r:id="rId19" imgW="1765080" imgH="431640" progId="Equation.3">
                  <p:embed/>
                  <p:pic>
                    <p:nvPicPr>
                      <p:cNvPr id="0" name="Object 11"/>
                      <p:cNvPicPr>
                        <a:picLocks noChangeAspect="1" noChangeArrowheads="1"/>
                      </p:cNvPicPr>
                      <p:nvPr/>
                    </p:nvPicPr>
                    <p:blipFill>
                      <a:blip r:embed="rId20"/>
                      <a:srcRect/>
                      <a:stretch>
                        <a:fillRect/>
                      </a:stretch>
                    </p:blipFill>
                    <p:spPr bwMode="auto">
                      <a:xfrm>
                        <a:off x="866775" y="5181600"/>
                        <a:ext cx="36290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01433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RC Circuits</a:t>
            </a:r>
          </a:p>
        </p:txBody>
      </p:sp>
      <p:sp>
        <p:nvSpPr>
          <p:cNvPr id="3" name="TextBox 2"/>
          <p:cNvSpPr txBox="1"/>
          <p:nvPr/>
        </p:nvSpPr>
        <p:spPr>
          <a:xfrm>
            <a:off x="838200" y="1600200"/>
            <a:ext cx="6705600" cy="646331"/>
          </a:xfrm>
          <a:prstGeom prst="rect">
            <a:avLst/>
          </a:prstGeom>
          <a:noFill/>
        </p:spPr>
        <p:txBody>
          <a:bodyPr wrap="square" rtlCol="0">
            <a:spAutoFit/>
          </a:bodyPr>
          <a:lstStyle/>
          <a:p>
            <a:r>
              <a:rPr lang="en-US" dirty="0"/>
              <a:t>If the 1.5kHz pulse is to be amplified by an amplifier that has a 1Mhz </a:t>
            </a:r>
            <a:r>
              <a:rPr lang="en-US" dirty="0" err="1"/>
              <a:t>F</a:t>
            </a:r>
            <a:r>
              <a:rPr lang="en-US" baseline="-25000" dirty="0" err="1"/>
              <a:t>ch</a:t>
            </a:r>
            <a:r>
              <a:rPr lang="en-US" dirty="0"/>
              <a:t>. </a:t>
            </a:r>
          </a:p>
        </p:txBody>
      </p:sp>
      <p:sp>
        <p:nvSpPr>
          <p:cNvPr id="4" name="TextBox 3"/>
          <p:cNvSpPr txBox="1"/>
          <p:nvPr/>
        </p:nvSpPr>
        <p:spPr>
          <a:xfrm>
            <a:off x="838200" y="2249269"/>
            <a:ext cx="6705600" cy="369332"/>
          </a:xfrm>
          <a:prstGeom prst="rect">
            <a:avLst/>
          </a:prstGeom>
          <a:noFill/>
        </p:spPr>
        <p:txBody>
          <a:bodyPr wrap="square" rtlCol="0">
            <a:spAutoFit/>
          </a:bodyPr>
          <a:lstStyle/>
          <a:p>
            <a:r>
              <a:rPr lang="en-US" dirty="0"/>
              <a:t>What is the minimum pulse width and DC that can be reproduced?</a:t>
            </a:r>
          </a:p>
        </p:txBody>
      </p:sp>
      <p:graphicFrame>
        <p:nvGraphicFramePr>
          <p:cNvPr id="5" name="Object 4"/>
          <p:cNvGraphicFramePr>
            <a:graphicFrameLocks noChangeAspect="1"/>
          </p:cNvGraphicFramePr>
          <p:nvPr>
            <p:extLst>
              <p:ext uri="{D42A27DB-BD31-4B8C-83A1-F6EECF244321}">
                <p14:modId xmlns:p14="http://schemas.microsoft.com/office/powerpoint/2010/main" val="3835727542"/>
              </p:ext>
            </p:extLst>
          </p:nvPr>
        </p:nvGraphicFramePr>
        <p:xfrm>
          <a:off x="914400" y="2849880"/>
          <a:ext cx="2775473" cy="731520"/>
        </p:xfrm>
        <a:graphic>
          <a:graphicData uri="http://schemas.openxmlformats.org/presentationml/2006/ole">
            <mc:AlternateContent xmlns:mc="http://schemas.openxmlformats.org/markup-compatibility/2006">
              <mc:Choice xmlns:v="urn:schemas-microsoft-com:vml" Requires="v">
                <p:oleObj spid="_x0000_s18483" name="Equation" r:id="rId3" imgW="1638000" imgH="431640" progId="Equation.3">
                  <p:embed/>
                </p:oleObj>
              </mc:Choice>
              <mc:Fallback>
                <p:oleObj name="Equation" r:id="rId3" imgW="1638000" imgH="431640" progId="Equation.3">
                  <p:embed/>
                  <p:pic>
                    <p:nvPicPr>
                      <p:cNvPr id="0" name=""/>
                      <p:cNvPicPr/>
                      <p:nvPr/>
                    </p:nvPicPr>
                    <p:blipFill>
                      <a:blip r:embed="rId4"/>
                      <a:stretch>
                        <a:fillRect/>
                      </a:stretch>
                    </p:blipFill>
                    <p:spPr>
                      <a:xfrm>
                        <a:off x="914400" y="2849880"/>
                        <a:ext cx="2775473" cy="73152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73721382"/>
              </p:ext>
            </p:extLst>
          </p:nvPr>
        </p:nvGraphicFramePr>
        <p:xfrm>
          <a:off x="914400" y="3902075"/>
          <a:ext cx="1549400" cy="365125"/>
        </p:xfrm>
        <a:graphic>
          <a:graphicData uri="http://schemas.openxmlformats.org/presentationml/2006/ole">
            <mc:AlternateContent xmlns:mc="http://schemas.openxmlformats.org/markup-compatibility/2006">
              <mc:Choice xmlns:v="urn:schemas-microsoft-com:vml" Requires="v">
                <p:oleObj spid="_x0000_s18484" name="Equation" r:id="rId5" imgW="914400" imgH="215640" progId="Equation.3">
                  <p:embed/>
                </p:oleObj>
              </mc:Choice>
              <mc:Fallback>
                <p:oleObj name="Equation" r:id="rId5" imgW="914400" imgH="215640" progId="Equation.3">
                  <p:embed/>
                  <p:pic>
                    <p:nvPicPr>
                      <p:cNvPr id="0" name="Object 4"/>
                      <p:cNvPicPr>
                        <a:picLocks noChangeAspect="1" noChangeArrowheads="1"/>
                      </p:cNvPicPr>
                      <p:nvPr/>
                    </p:nvPicPr>
                    <p:blipFill>
                      <a:blip r:embed="rId6"/>
                      <a:srcRect/>
                      <a:stretch>
                        <a:fillRect/>
                      </a:stretch>
                    </p:blipFill>
                    <p:spPr bwMode="auto">
                      <a:xfrm>
                        <a:off x="914400" y="3902075"/>
                        <a:ext cx="1549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24194168"/>
              </p:ext>
            </p:extLst>
          </p:nvPr>
        </p:nvGraphicFramePr>
        <p:xfrm>
          <a:off x="3216275" y="3978275"/>
          <a:ext cx="1312863" cy="365125"/>
        </p:xfrm>
        <a:graphic>
          <a:graphicData uri="http://schemas.openxmlformats.org/presentationml/2006/ole">
            <mc:AlternateContent xmlns:mc="http://schemas.openxmlformats.org/markup-compatibility/2006">
              <mc:Choice xmlns:v="urn:schemas-microsoft-com:vml" Requires="v">
                <p:oleObj spid="_x0000_s18485" name="Equation" r:id="rId7" imgW="774360" imgH="215640" progId="Equation.3">
                  <p:embed/>
                </p:oleObj>
              </mc:Choice>
              <mc:Fallback>
                <p:oleObj name="Equation" r:id="rId7" imgW="774360" imgH="215640" progId="Equation.3">
                  <p:embed/>
                  <p:pic>
                    <p:nvPicPr>
                      <p:cNvPr id="0" name="Object 5"/>
                      <p:cNvPicPr>
                        <a:picLocks noChangeAspect="1" noChangeArrowheads="1"/>
                      </p:cNvPicPr>
                      <p:nvPr/>
                    </p:nvPicPr>
                    <p:blipFill>
                      <a:blip r:embed="rId8"/>
                      <a:srcRect/>
                      <a:stretch>
                        <a:fillRect/>
                      </a:stretch>
                    </p:blipFill>
                    <p:spPr bwMode="auto">
                      <a:xfrm>
                        <a:off x="3216275" y="3978275"/>
                        <a:ext cx="13128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978181887"/>
              </p:ext>
            </p:extLst>
          </p:nvPr>
        </p:nvGraphicFramePr>
        <p:xfrm>
          <a:off x="2590800" y="3901440"/>
          <a:ext cx="457200" cy="365760"/>
        </p:xfrm>
        <a:graphic>
          <a:graphicData uri="http://schemas.openxmlformats.org/presentationml/2006/ole">
            <mc:AlternateContent xmlns:mc="http://schemas.openxmlformats.org/markup-compatibility/2006">
              <mc:Choice xmlns:v="urn:schemas-microsoft-com:vml" Requires="v">
                <p:oleObj spid="_x0000_s18486" name="Equation" r:id="rId9" imgW="190440" imgH="152280" progId="Equation.3">
                  <p:embed/>
                </p:oleObj>
              </mc:Choice>
              <mc:Fallback>
                <p:oleObj name="Equation" r:id="rId9" imgW="190440" imgH="152280" progId="Equation.3">
                  <p:embed/>
                  <p:pic>
                    <p:nvPicPr>
                      <p:cNvPr id="0" name=""/>
                      <p:cNvPicPr/>
                      <p:nvPr/>
                    </p:nvPicPr>
                    <p:blipFill>
                      <a:blip r:embed="rId10"/>
                      <a:stretch>
                        <a:fillRect/>
                      </a:stretch>
                    </p:blipFill>
                    <p:spPr>
                      <a:xfrm>
                        <a:off x="2590800" y="3901440"/>
                        <a:ext cx="457200" cy="36576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75920689"/>
              </p:ext>
            </p:extLst>
          </p:nvPr>
        </p:nvGraphicFramePr>
        <p:xfrm>
          <a:off x="4648200" y="4043363"/>
          <a:ext cx="819150" cy="300037"/>
        </p:xfrm>
        <a:graphic>
          <a:graphicData uri="http://schemas.openxmlformats.org/presentationml/2006/ole">
            <mc:AlternateContent xmlns:mc="http://schemas.openxmlformats.org/markup-compatibility/2006">
              <mc:Choice xmlns:v="urn:schemas-microsoft-com:vml" Requires="v">
                <p:oleObj spid="_x0000_s18487" name="Equation" r:id="rId11" imgW="482400" imgH="177480" progId="Equation.3">
                  <p:embed/>
                </p:oleObj>
              </mc:Choice>
              <mc:Fallback>
                <p:oleObj name="Equation" r:id="rId11" imgW="482400" imgH="177480" progId="Equation.3">
                  <p:embed/>
                  <p:pic>
                    <p:nvPicPr>
                      <p:cNvPr id="0" name="Object 6"/>
                      <p:cNvPicPr>
                        <a:picLocks noChangeAspect="1" noChangeArrowheads="1"/>
                      </p:cNvPicPr>
                      <p:nvPr/>
                    </p:nvPicPr>
                    <p:blipFill>
                      <a:blip r:embed="rId12"/>
                      <a:srcRect/>
                      <a:stretch>
                        <a:fillRect/>
                      </a:stretch>
                    </p:blipFill>
                    <p:spPr bwMode="auto">
                      <a:xfrm>
                        <a:off x="4648200" y="4043363"/>
                        <a:ext cx="81915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941092420"/>
              </p:ext>
            </p:extLst>
          </p:nvPr>
        </p:nvGraphicFramePr>
        <p:xfrm>
          <a:off x="914400" y="4897437"/>
          <a:ext cx="4776788" cy="665163"/>
        </p:xfrm>
        <a:graphic>
          <a:graphicData uri="http://schemas.openxmlformats.org/presentationml/2006/ole">
            <mc:AlternateContent xmlns:mc="http://schemas.openxmlformats.org/markup-compatibility/2006">
              <mc:Choice xmlns:v="urn:schemas-microsoft-com:vml" Requires="v">
                <p:oleObj spid="_x0000_s18488" name="Equation" r:id="rId13" imgW="2819160" imgH="393480" progId="Equation.3">
                  <p:embed/>
                </p:oleObj>
              </mc:Choice>
              <mc:Fallback>
                <p:oleObj name="Equation" r:id="rId13" imgW="2819160" imgH="393480" progId="Equation.3">
                  <p:embed/>
                  <p:pic>
                    <p:nvPicPr>
                      <p:cNvPr id="0" name="Object 5"/>
                      <p:cNvPicPr>
                        <a:picLocks noChangeAspect="1" noChangeArrowheads="1"/>
                      </p:cNvPicPr>
                      <p:nvPr/>
                    </p:nvPicPr>
                    <p:blipFill>
                      <a:blip r:embed="rId14"/>
                      <a:srcRect/>
                      <a:stretch>
                        <a:fillRect/>
                      </a:stretch>
                    </p:blipFill>
                    <p:spPr bwMode="auto">
                      <a:xfrm>
                        <a:off x="914400" y="4897437"/>
                        <a:ext cx="4776788"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3640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a:t>Periodic Waveforms</a:t>
            </a:r>
          </a:p>
        </p:txBody>
      </p:sp>
      <p:pic>
        <p:nvPicPr>
          <p:cNvPr id="4" name="Picture 3"/>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228600" y="1205344"/>
            <a:ext cx="8686800" cy="5347855"/>
          </a:xfrm>
          <a:prstGeom prst="rect">
            <a:avLst/>
          </a:prstGeom>
        </p:spPr>
      </p:pic>
      <p:sp>
        <p:nvSpPr>
          <p:cNvPr id="3" name="Subtitle 2"/>
          <p:cNvSpPr>
            <a:spLocks noGrp="1"/>
          </p:cNvSpPr>
          <p:nvPr>
            <p:ph type="subTitle" idx="1"/>
          </p:nvPr>
        </p:nvSpPr>
        <p:spPr>
          <a:xfrm>
            <a:off x="3657600" y="4572000"/>
            <a:ext cx="4800600" cy="1752600"/>
          </a:xfrm>
        </p:spPr>
        <p:txBody>
          <a:bodyPr/>
          <a:lstStyle/>
          <a:p>
            <a:r>
              <a:rPr lang="en-US" dirty="0">
                <a:solidFill>
                  <a:sysClr val="windowText" lastClr="000000"/>
                </a:solidFill>
              </a:rPr>
              <a:t>Transients are Aperiodic waveforms</a:t>
            </a:r>
          </a:p>
        </p:txBody>
      </p:sp>
      <p:cxnSp>
        <p:nvCxnSpPr>
          <p:cNvPr id="6" name="Straight Arrow Connector 5"/>
          <p:cNvCxnSpPr/>
          <p:nvPr/>
        </p:nvCxnSpPr>
        <p:spPr>
          <a:xfrm flipH="1">
            <a:off x="3581400" y="5257800"/>
            <a:ext cx="762000" cy="0"/>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1033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a:t>Frequency Synthesis</a:t>
            </a:r>
          </a:p>
        </p:txBody>
      </p:sp>
      <p:sp>
        <p:nvSpPr>
          <p:cNvPr id="3" name="Subtitle 2"/>
          <p:cNvSpPr>
            <a:spLocks noGrp="1"/>
          </p:cNvSpPr>
          <p:nvPr>
            <p:ph type="subTitle" idx="1"/>
          </p:nvPr>
        </p:nvSpPr>
        <p:spPr>
          <a:xfrm>
            <a:off x="381000" y="1524000"/>
            <a:ext cx="8305800" cy="4648200"/>
          </a:xfrm>
        </p:spPr>
        <p:txBody>
          <a:bodyPr/>
          <a:lstStyle/>
          <a:p>
            <a:pPr marL="457200" indent="-457200" algn="l">
              <a:buFont typeface="Arial" panose="020B0604020202020204" pitchFamily="34" charset="0"/>
              <a:buChar char="•"/>
            </a:pPr>
            <a:r>
              <a:rPr lang="en-US" dirty="0">
                <a:solidFill>
                  <a:schemeClr val="tx1"/>
                </a:solidFill>
              </a:rPr>
              <a:t>Frequency synthesis is the process of combining multiple sine waves to produce a desired waveform</a:t>
            </a:r>
          </a:p>
          <a:p>
            <a:pPr marL="457200" indent="-457200" algn="l">
              <a:buFont typeface="Arial" panose="020B0604020202020204" pitchFamily="34" charset="0"/>
              <a:buChar char="•"/>
            </a:pPr>
            <a:r>
              <a:rPr lang="en-US" dirty="0">
                <a:solidFill>
                  <a:schemeClr val="tx1"/>
                </a:solidFill>
              </a:rPr>
              <a:t>Square waves are comprised of infinite number of odd harmonic sine waves</a:t>
            </a:r>
          </a:p>
          <a:p>
            <a:pPr marL="457200" indent="-457200" algn="l">
              <a:buFont typeface="Arial" panose="020B0604020202020204" pitchFamily="34" charset="0"/>
              <a:buChar char="•"/>
            </a:pPr>
            <a:r>
              <a:rPr lang="en-US" dirty="0">
                <a:solidFill>
                  <a:schemeClr val="tx1"/>
                </a:solidFill>
              </a:rPr>
              <a:t>Saw tooth, exponential, and triangle waveforms are comprised of a combination of odd and even harmonic sine waves.  </a:t>
            </a:r>
          </a:p>
        </p:txBody>
      </p:sp>
    </p:spTree>
    <p:extLst>
      <p:ext uri="{BB962C8B-B14F-4D97-AF65-F5344CB8AC3E}">
        <p14:creationId xmlns:p14="http://schemas.microsoft.com/office/powerpoint/2010/main" val="58360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p:cNvSpPr/>
          <p:nvPr/>
        </p:nvSpPr>
        <p:spPr>
          <a:xfrm>
            <a:off x="373332" y="1143000"/>
            <a:ext cx="8389668" cy="5257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0"/>
            <a:ext cx="7772400" cy="1470025"/>
          </a:xfrm>
        </p:spPr>
        <p:txBody>
          <a:bodyPr/>
          <a:lstStyle/>
          <a:p>
            <a:r>
              <a:rPr lang="en-US" dirty="0"/>
              <a:t>Frequency Synthesis</a:t>
            </a:r>
          </a:p>
        </p:txBody>
      </p:sp>
      <p:grpSp>
        <p:nvGrpSpPr>
          <p:cNvPr id="7" name="Group 6"/>
          <p:cNvGrpSpPr/>
          <p:nvPr/>
        </p:nvGrpSpPr>
        <p:grpSpPr>
          <a:xfrm>
            <a:off x="373332" y="1095076"/>
            <a:ext cx="8237268" cy="5305723"/>
            <a:chOff x="0" y="381000"/>
            <a:chExt cx="5933440" cy="2247900"/>
          </a:xfrm>
        </p:grpSpPr>
        <p:grpSp>
          <p:nvGrpSpPr>
            <p:cNvPr id="10" name="Group 9"/>
            <p:cNvGrpSpPr/>
            <p:nvPr/>
          </p:nvGrpSpPr>
          <p:grpSpPr>
            <a:xfrm>
              <a:off x="0" y="381000"/>
              <a:ext cx="2615566" cy="2245994"/>
              <a:chOff x="0" y="0"/>
              <a:chExt cx="2615566" cy="2245994"/>
            </a:xfrm>
          </p:grpSpPr>
          <p:sp>
            <p:nvSpPr>
              <p:cNvPr id="37" name="Text Box 2"/>
              <p:cNvSpPr txBox="1">
                <a:spLocks noChangeArrowheads="1"/>
              </p:cNvSpPr>
              <p:nvPr/>
            </p:nvSpPr>
            <p:spPr bwMode="auto">
              <a:xfrm>
                <a:off x="175626" y="1569583"/>
                <a:ext cx="241935" cy="28003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800">
                    <a:effectLst/>
                    <a:latin typeface="Calibri"/>
                    <a:ea typeface="Calibri"/>
                    <a:cs typeface="Times New Roman"/>
                  </a:rPr>
                  <a:t>B</a:t>
                </a:r>
                <a:endParaRPr lang="en-US" sz="1100">
                  <a:effectLst/>
                  <a:latin typeface="Calibri"/>
                  <a:ea typeface="Calibri"/>
                  <a:cs typeface="Times New Roman"/>
                </a:endParaRPr>
              </a:p>
            </p:txBody>
          </p:sp>
          <p:grpSp>
            <p:nvGrpSpPr>
              <p:cNvPr id="38" name="Group 37"/>
              <p:cNvGrpSpPr/>
              <p:nvPr/>
            </p:nvGrpSpPr>
            <p:grpSpPr>
              <a:xfrm>
                <a:off x="0" y="0"/>
                <a:ext cx="2615566" cy="2245994"/>
                <a:chOff x="0" y="0"/>
                <a:chExt cx="2616007" cy="2246475"/>
              </a:xfrm>
            </p:grpSpPr>
            <p:sp>
              <p:nvSpPr>
                <p:cNvPr id="39" name="Text Box 2"/>
                <p:cNvSpPr txBox="1">
                  <a:spLocks noChangeArrowheads="1"/>
                </p:cNvSpPr>
                <p:nvPr/>
              </p:nvSpPr>
              <p:spPr bwMode="auto">
                <a:xfrm>
                  <a:off x="763010" y="1937801"/>
                  <a:ext cx="693420" cy="28003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800">
                      <a:effectLst/>
                      <a:latin typeface="Calibri"/>
                      <a:ea typeface="Calibri"/>
                      <a:cs typeface="Times New Roman"/>
                    </a:rPr>
                    <a:t>f</a:t>
                  </a:r>
                  <a:r>
                    <a:rPr lang="en-US" sz="800" baseline="-25000">
                      <a:effectLst/>
                      <a:latin typeface="Calibri"/>
                      <a:ea typeface="Calibri"/>
                      <a:cs typeface="Times New Roman"/>
                    </a:rPr>
                    <a:t>B</a:t>
                  </a:r>
                  <a:r>
                    <a:rPr lang="en-US" sz="800">
                      <a:effectLst/>
                      <a:latin typeface="Calibri"/>
                      <a:ea typeface="Calibri"/>
                      <a:cs typeface="Times New Roman"/>
                    </a:rPr>
                    <a:t> = 3f</a:t>
                  </a:r>
                  <a:r>
                    <a:rPr lang="en-US" sz="800" baseline="-25000">
                      <a:effectLst/>
                      <a:latin typeface="Calibri"/>
                      <a:ea typeface="Calibri"/>
                      <a:cs typeface="Times New Roman"/>
                    </a:rPr>
                    <a:t>A</a:t>
                  </a:r>
                  <a:endParaRPr lang="en-US" sz="1100">
                    <a:effectLst/>
                    <a:latin typeface="Calibri"/>
                    <a:ea typeface="Calibri"/>
                    <a:cs typeface="Times New Roman"/>
                  </a:endParaRPr>
                </a:p>
              </p:txBody>
            </p:sp>
            <p:grpSp>
              <p:nvGrpSpPr>
                <p:cNvPr id="40" name="Group 39"/>
                <p:cNvGrpSpPr/>
                <p:nvPr/>
              </p:nvGrpSpPr>
              <p:grpSpPr>
                <a:xfrm>
                  <a:off x="0" y="0"/>
                  <a:ext cx="2616007" cy="2246475"/>
                  <a:chOff x="0" y="0"/>
                  <a:chExt cx="2616007" cy="2246475"/>
                </a:xfrm>
              </p:grpSpPr>
              <p:sp>
                <p:nvSpPr>
                  <p:cNvPr id="41" name="Text Box 2"/>
                  <p:cNvSpPr txBox="1">
                    <a:spLocks noChangeArrowheads="1"/>
                  </p:cNvSpPr>
                  <p:nvPr/>
                </p:nvSpPr>
                <p:spPr bwMode="auto">
                  <a:xfrm>
                    <a:off x="1750077" y="254336"/>
                    <a:ext cx="548640" cy="28003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800">
                        <a:effectLst/>
                        <a:latin typeface="Calibri"/>
                        <a:ea typeface="Calibri"/>
                        <a:cs typeface="Times New Roman"/>
                      </a:rPr>
                      <a:t>f =f</a:t>
                    </a:r>
                    <a:r>
                      <a:rPr lang="en-US" sz="800" baseline="-25000">
                        <a:effectLst/>
                        <a:latin typeface="Calibri"/>
                        <a:ea typeface="Calibri"/>
                        <a:cs typeface="Times New Roman"/>
                      </a:rPr>
                      <a:t>A</a:t>
                    </a:r>
                    <a:endParaRPr lang="en-US" sz="1100">
                      <a:effectLst/>
                      <a:latin typeface="Calibri"/>
                      <a:ea typeface="Calibri"/>
                      <a:cs typeface="Times New Roman"/>
                    </a:endParaRPr>
                  </a:p>
                </p:txBody>
              </p:sp>
              <p:grpSp>
                <p:nvGrpSpPr>
                  <p:cNvPr id="42" name="Group 41"/>
                  <p:cNvGrpSpPr/>
                  <p:nvPr/>
                </p:nvGrpSpPr>
                <p:grpSpPr>
                  <a:xfrm>
                    <a:off x="0" y="0"/>
                    <a:ext cx="2616007" cy="2246475"/>
                    <a:chOff x="0" y="0"/>
                    <a:chExt cx="2616007" cy="2246475"/>
                  </a:xfrm>
                </p:grpSpPr>
                <p:grpSp>
                  <p:nvGrpSpPr>
                    <p:cNvPr id="43" name="Group 42"/>
                    <p:cNvGrpSpPr/>
                    <p:nvPr/>
                  </p:nvGrpSpPr>
                  <p:grpSpPr>
                    <a:xfrm>
                      <a:off x="181669" y="0"/>
                      <a:ext cx="2434338" cy="2246475"/>
                      <a:chOff x="0" y="0"/>
                      <a:chExt cx="2434338" cy="2246475"/>
                    </a:xfrm>
                  </p:grpSpPr>
                  <p:grpSp>
                    <p:nvGrpSpPr>
                      <p:cNvPr id="45" name="Group 44"/>
                      <p:cNvGrpSpPr/>
                      <p:nvPr/>
                    </p:nvGrpSpPr>
                    <p:grpSpPr>
                      <a:xfrm>
                        <a:off x="24223" y="42389"/>
                        <a:ext cx="2410115" cy="2204086"/>
                        <a:chOff x="0" y="0"/>
                        <a:chExt cx="2410115" cy="2204086"/>
                      </a:xfrm>
                    </p:grpSpPr>
                    <p:grpSp>
                      <p:nvGrpSpPr>
                        <p:cNvPr id="47" name="Group 46"/>
                        <p:cNvGrpSpPr/>
                        <p:nvPr/>
                      </p:nvGrpSpPr>
                      <p:grpSpPr>
                        <a:xfrm>
                          <a:off x="242225" y="0"/>
                          <a:ext cx="2167890" cy="2204086"/>
                          <a:chOff x="0" y="-12112"/>
                          <a:chExt cx="2167915" cy="2204250"/>
                        </a:xfrm>
                      </p:grpSpPr>
                      <p:grpSp>
                        <p:nvGrpSpPr>
                          <p:cNvPr id="51" name="Group 50"/>
                          <p:cNvGrpSpPr/>
                          <p:nvPr/>
                        </p:nvGrpSpPr>
                        <p:grpSpPr>
                          <a:xfrm>
                            <a:off x="102946" y="90834"/>
                            <a:ext cx="1901189" cy="1047115"/>
                            <a:chOff x="0" y="0"/>
                            <a:chExt cx="2179332" cy="1588941"/>
                          </a:xfrm>
                        </p:grpSpPr>
                        <p:sp>
                          <p:nvSpPr>
                            <p:cNvPr id="67" name="Freeform 66"/>
                            <p:cNvSpPr/>
                            <p:nvPr/>
                          </p:nvSpPr>
                          <p:spPr>
                            <a:xfrm flipV="1">
                              <a:off x="1083957" y="778045"/>
                              <a:ext cx="1095375" cy="810896"/>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en-US"/>
                            </a:p>
                          </p:txBody>
                        </p:sp>
                        <p:sp>
                          <p:nvSpPr>
                            <p:cNvPr id="68" name="Freeform 67"/>
                            <p:cNvSpPr/>
                            <p:nvPr/>
                          </p:nvSpPr>
                          <p:spPr>
                            <a:xfrm>
                              <a:off x="0" y="0"/>
                              <a:ext cx="1095375" cy="810895"/>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en-US"/>
                            </a:p>
                          </p:txBody>
                        </p:sp>
                      </p:grpSp>
                      <p:cxnSp>
                        <p:nvCxnSpPr>
                          <p:cNvPr id="52" name="Straight Connector 51"/>
                          <p:cNvCxnSpPr/>
                          <p:nvPr/>
                        </p:nvCxnSpPr>
                        <p:spPr>
                          <a:xfrm>
                            <a:off x="96890" y="-12112"/>
                            <a:ext cx="0" cy="220388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56" y="605563"/>
                            <a:ext cx="21618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998358" y="0"/>
                            <a:ext cx="0" cy="21913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102946" y="1386739"/>
                            <a:ext cx="1901190" cy="460227"/>
                            <a:chOff x="0" y="0"/>
                            <a:chExt cx="1912590" cy="1065282"/>
                          </a:xfrm>
                        </p:grpSpPr>
                        <p:grpSp>
                          <p:nvGrpSpPr>
                            <p:cNvPr id="58" name="Group 57"/>
                            <p:cNvGrpSpPr/>
                            <p:nvPr/>
                          </p:nvGrpSpPr>
                          <p:grpSpPr>
                            <a:xfrm>
                              <a:off x="0" y="0"/>
                              <a:ext cx="640908" cy="1047115"/>
                              <a:chOff x="0" y="0"/>
                              <a:chExt cx="2179332" cy="1588941"/>
                            </a:xfrm>
                          </p:grpSpPr>
                          <p:sp>
                            <p:nvSpPr>
                              <p:cNvPr id="65" name="Freeform 64"/>
                              <p:cNvSpPr/>
                              <p:nvPr/>
                            </p:nvSpPr>
                            <p:spPr>
                              <a:xfrm flipV="1">
                                <a:off x="1083957" y="778045"/>
                                <a:ext cx="1095375" cy="810896"/>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en-US"/>
                              </a:p>
                            </p:txBody>
                          </p:sp>
                          <p:sp>
                            <p:nvSpPr>
                              <p:cNvPr id="66" name="Freeform 65"/>
                              <p:cNvSpPr/>
                              <p:nvPr/>
                            </p:nvSpPr>
                            <p:spPr>
                              <a:xfrm>
                                <a:off x="0" y="0"/>
                                <a:ext cx="1095375" cy="810895"/>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en-US"/>
                              </a:p>
                            </p:txBody>
                          </p:sp>
                        </p:grpSp>
                        <p:grpSp>
                          <p:nvGrpSpPr>
                            <p:cNvPr id="59" name="Group 58"/>
                            <p:cNvGrpSpPr/>
                            <p:nvPr/>
                          </p:nvGrpSpPr>
                          <p:grpSpPr>
                            <a:xfrm>
                              <a:off x="629785" y="32185"/>
                              <a:ext cx="640908" cy="1033097"/>
                              <a:chOff x="0" y="21271"/>
                              <a:chExt cx="2179332" cy="1567670"/>
                            </a:xfrm>
                          </p:grpSpPr>
                          <p:sp>
                            <p:nvSpPr>
                              <p:cNvPr id="63" name="Freeform 62"/>
                              <p:cNvSpPr/>
                              <p:nvPr/>
                            </p:nvSpPr>
                            <p:spPr>
                              <a:xfrm flipV="1">
                                <a:off x="1083957" y="778045"/>
                                <a:ext cx="1095375" cy="810896"/>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en-US"/>
                              </a:p>
                            </p:txBody>
                          </p:sp>
                          <p:sp>
                            <p:nvSpPr>
                              <p:cNvPr id="64" name="Freeform 63"/>
                              <p:cNvSpPr/>
                              <p:nvPr/>
                            </p:nvSpPr>
                            <p:spPr>
                              <a:xfrm>
                                <a:off x="0" y="21271"/>
                                <a:ext cx="1095374" cy="810895"/>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en-US"/>
                              </a:p>
                            </p:txBody>
                          </p:sp>
                        </p:grpSp>
                        <p:grpSp>
                          <p:nvGrpSpPr>
                            <p:cNvPr id="60" name="Group 59"/>
                            <p:cNvGrpSpPr/>
                            <p:nvPr/>
                          </p:nvGrpSpPr>
                          <p:grpSpPr>
                            <a:xfrm>
                              <a:off x="1271682" y="12111"/>
                              <a:ext cx="640908" cy="1047115"/>
                              <a:chOff x="0" y="0"/>
                              <a:chExt cx="2179332" cy="1588941"/>
                            </a:xfrm>
                          </p:grpSpPr>
                          <p:sp>
                            <p:nvSpPr>
                              <p:cNvPr id="61" name="Freeform 60"/>
                              <p:cNvSpPr/>
                              <p:nvPr/>
                            </p:nvSpPr>
                            <p:spPr>
                              <a:xfrm flipV="1">
                                <a:off x="1083957" y="778045"/>
                                <a:ext cx="1095375" cy="810896"/>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en-US"/>
                              </a:p>
                            </p:txBody>
                          </p:sp>
                          <p:sp>
                            <p:nvSpPr>
                              <p:cNvPr id="62" name="Freeform 61"/>
                              <p:cNvSpPr/>
                              <p:nvPr/>
                            </p:nvSpPr>
                            <p:spPr>
                              <a:xfrm>
                                <a:off x="0" y="0"/>
                                <a:ext cx="1095375" cy="810895"/>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en-US"/>
                              </a:p>
                            </p:txBody>
                          </p:sp>
                        </p:grpSp>
                      </p:grpSp>
                      <p:cxnSp>
                        <p:nvCxnSpPr>
                          <p:cNvPr id="56" name="Straight Connector 55"/>
                          <p:cNvCxnSpPr/>
                          <p:nvPr/>
                        </p:nvCxnSpPr>
                        <p:spPr>
                          <a:xfrm>
                            <a:off x="0" y="1616853"/>
                            <a:ext cx="21615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41568" y="-12112"/>
                            <a:ext cx="7622" cy="220425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48" name="Text Box 2"/>
                        <p:cNvSpPr txBox="1">
                          <a:spLocks noChangeArrowheads="1"/>
                        </p:cNvSpPr>
                        <p:nvPr/>
                      </p:nvSpPr>
                      <p:spPr bwMode="auto">
                        <a:xfrm>
                          <a:off x="0" y="296726"/>
                          <a:ext cx="242225" cy="28003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800">
                              <a:effectLst/>
                              <a:latin typeface="Calibri"/>
                              <a:ea typeface="Calibri"/>
                              <a:cs typeface="Times New Roman"/>
                            </a:rPr>
                            <a:t>A</a:t>
                          </a:r>
                          <a:endParaRPr lang="en-US" sz="1100">
                            <a:effectLst/>
                            <a:latin typeface="Calibri"/>
                            <a:ea typeface="Calibri"/>
                            <a:cs typeface="Times New Roman"/>
                          </a:endParaRPr>
                        </a:p>
                      </p:txBody>
                    </p:sp>
                    <p:cxnSp>
                      <p:nvCxnSpPr>
                        <p:cNvPr id="49" name="Straight Arrow Connector 48"/>
                        <p:cNvCxnSpPr/>
                        <p:nvPr/>
                      </p:nvCxnSpPr>
                      <p:spPr>
                        <a:xfrm>
                          <a:off x="187724" y="133224"/>
                          <a:ext cx="302782" cy="26039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15057" y="1205071"/>
                          <a:ext cx="302260" cy="260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6" name="Text Box 2"/>
                      <p:cNvSpPr txBox="1">
                        <a:spLocks noChangeArrowheads="1"/>
                      </p:cNvSpPr>
                      <p:nvPr/>
                    </p:nvSpPr>
                    <p:spPr bwMode="auto">
                      <a:xfrm>
                        <a:off x="0" y="0"/>
                        <a:ext cx="320675" cy="28003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800">
                            <a:effectLst/>
                            <a:latin typeface="Calibri"/>
                            <a:ea typeface="Calibri"/>
                            <a:cs typeface="Times New Roman"/>
                          </a:rPr>
                          <a:t>V</a:t>
                        </a:r>
                        <a:r>
                          <a:rPr lang="en-US" sz="800" baseline="-25000">
                            <a:effectLst/>
                            <a:latin typeface="Calibri"/>
                            <a:ea typeface="Calibri"/>
                            <a:cs typeface="Times New Roman"/>
                          </a:rPr>
                          <a:t>A</a:t>
                        </a:r>
                        <a:endParaRPr lang="en-US" sz="1100">
                          <a:effectLst/>
                          <a:latin typeface="Calibri"/>
                          <a:ea typeface="Calibri"/>
                          <a:cs typeface="Times New Roman"/>
                        </a:endParaRPr>
                      </a:p>
                    </p:txBody>
                  </p:sp>
                </p:grpSp>
                <mc:AlternateContent xmlns:mc="http://schemas.openxmlformats.org/markup-compatibility/2006" xmlns:a14="http://schemas.microsoft.com/office/drawing/2010/main">
                  <mc:Choice Requires="a14">
                    <p:sp>
                      <p:nvSpPr>
                        <p:cNvPr id="44" name="Text Box 2"/>
                        <p:cNvSpPr txBox="1">
                          <a:spLocks noChangeArrowheads="1"/>
                        </p:cNvSpPr>
                        <p:nvPr/>
                      </p:nvSpPr>
                      <p:spPr bwMode="auto">
                        <a:xfrm>
                          <a:off x="0" y="1011290"/>
                          <a:ext cx="720620" cy="28003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800">
                              <a:effectLst/>
                              <a:latin typeface="Calibri"/>
                              <a:ea typeface="Calibri"/>
                              <a:cs typeface="Times New Roman"/>
                            </a:rPr>
                            <a:t>V</a:t>
                          </a:r>
                          <a:r>
                            <a:rPr lang="en-US" sz="800" baseline="-25000">
                              <a:effectLst/>
                              <a:latin typeface="Calibri"/>
                              <a:ea typeface="Calibri"/>
                              <a:cs typeface="Times New Roman"/>
                            </a:rPr>
                            <a:t>B</a:t>
                          </a:r>
                          <a:r>
                            <a:rPr lang="en-US" sz="800">
                              <a:effectLst/>
                              <a:latin typeface="Calibri"/>
                              <a:ea typeface="Calibri"/>
                              <a:cs typeface="Times New Roman"/>
                            </a:rPr>
                            <a:t> = </a:t>
                          </a:r>
                          <a14:m>
                            <m:oMath xmlns:m="http://schemas.openxmlformats.org/officeDocument/2006/math">
                              <m:box>
                                <m:boxPr>
                                  <m:ctrlPr>
                                    <a:rPr lang="en-US" sz="800" i="1">
                                      <a:effectLst/>
                                      <a:latin typeface="Cambria Math" panose="02040503050406030204" pitchFamily="18" charset="0"/>
                                      <a:ea typeface="Calibri"/>
                                      <a:cs typeface="Times New Roman"/>
                                    </a:rPr>
                                  </m:ctrlPr>
                                </m:boxPr>
                                <m:e>
                                  <m:argPr>
                                    <m:argSz m:val="-1"/>
                                  </m:argPr>
                                  <m:f>
                                    <m:fPr>
                                      <m:ctrlPr>
                                        <a:rPr lang="en-US" sz="800" i="1">
                                          <a:effectLst/>
                                          <a:latin typeface="Cambria Math" panose="02040503050406030204" pitchFamily="18" charset="0"/>
                                          <a:ea typeface="Calibri"/>
                                          <a:cs typeface="Times New Roman"/>
                                        </a:rPr>
                                      </m:ctrlPr>
                                    </m:fPr>
                                    <m:num>
                                      <m:r>
                                        <a:rPr lang="en-US" sz="800" i="1">
                                          <a:effectLst/>
                                          <a:latin typeface="Cambria Math"/>
                                          <a:ea typeface="Calibri"/>
                                          <a:cs typeface="Times New Roman"/>
                                        </a:rPr>
                                        <m:t>1</m:t>
                                      </m:r>
                                    </m:num>
                                    <m:den>
                                      <m:r>
                                        <a:rPr lang="en-US" sz="800" i="1">
                                          <a:effectLst/>
                                          <a:latin typeface="Cambria Math"/>
                                          <a:ea typeface="Calibri"/>
                                          <a:cs typeface="Times New Roman"/>
                                        </a:rPr>
                                        <m:t>3</m:t>
                                      </m:r>
                                    </m:den>
                                  </m:f>
                                </m:e>
                              </m:box>
                            </m:oMath>
                          </a14:m>
                          <a:r>
                            <a:rPr lang="en-US" sz="800">
                              <a:effectLst/>
                              <a:latin typeface="Calibri"/>
                              <a:ea typeface="Calibri"/>
                              <a:cs typeface="Times New Roman"/>
                            </a:rPr>
                            <a:t>V</a:t>
                          </a:r>
                          <a:r>
                            <a:rPr lang="en-US" sz="800" baseline="-25000">
                              <a:effectLst/>
                              <a:latin typeface="Calibri"/>
                              <a:ea typeface="Calibri"/>
                              <a:cs typeface="Times New Roman"/>
                            </a:rPr>
                            <a:t>A</a:t>
                          </a:r>
                          <a:endParaRPr lang="en-US" sz="1100">
                            <a:effectLst/>
                            <a:latin typeface="Calibri"/>
                            <a:ea typeface="Calibri"/>
                            <a:cs typeface="Times New Roman"/>
                          </a:endParaRPr>
                        </a:p>
                      </p:txBody>
                    </p:sp>
                  </mc:Choice>
                  <mc:Fallback xmlns="">
                    <p:sp>
                      <p:nvSpPr>
                        <p:cNvPr id="44" name="Text Box 2"/>
                        <p:cNvSpPr txBox="1">
                          <a:spLocks noRot="1" noChangeAspect="1" noMove="1" noResize="1" noEditPoints="1" noAdjustHandles="1" noChangeArrowheads="1" noChangeShapeType="1" noTextEdit="1"/>
                        </p:cNvSpPr>
                        <p:nvPr/>
                      </p:nvSpPr>
                      <p:spPr bwMode="auto">
                        <a:xfrm>
                          <a:off x="0" y="1011290"/>
                          <a:ext cx="720620" cy="280035"/>
                        </a:xfrm>
                        <a:prstGeom prst="rect">
                          <a:avLst/>
                        </a:prstGeom>
                        <a:blipFill rotWithShape="1">
                          <a:blip r:embed="rId2"/>
                          <a:stretch>
                            <a:fillRect/>
                          </a:stretch>
                        </a:blipFill>
                        <a:ln w="9525">
                          <a:noFill/>
                          <a:miter lim="800000"/>
                          <a:headEnd/>
                          <a:tailEnd/>
                        </a:ln>
                      </p:spPr>
                      <p:txBody>
                        <a:bodyPr/>
                        <a:lstStyle/>
                        <a:p>
                          <a:r>
                            <a:rPr lang="en-US">
                              <a:noFill/>
                            </a:rPr>
                            <a:t> </a:t>
                          </a:r>
                        </a:p>
                      </p:txBody>
                    </p:sp>
                  </mc:Fallback>
                </mc:AlternateContent>
              </p:grpSp>
            </p:grpSp>
          </p:grpSp>
        </p:grpSp>
        <p:grpSp>
          <p:nvGrpSpPr>
            <p:cNvPr id="11" name="Group 10"/>
            <p:cNvGrpSpPr/>
            <p:nvPr/>
          </p:nvGrpSpPr>
          <p:grpSpPr>
            <a:xfrm>
              <a:off x="3771900" y="431800"/>
              <a:ext cx="2161540" cy="2197100"/>
              <a:chOff x="0" y="0"/>
              <a:chExt cx="2161540" cy="2197100"/>
            </a:xfrm>
          </p:grpSpPr>
          <p:grpSp>
            <p:nvGrpSpPr>
              <p:cNvPr id="12" name="Group 11"/>
              <p:cNvGrpSpPr/>
              <p:nvPr/>
            </p:nvGrpSpPr>
            <p:grpSpPr>
              <a:xfrm>
                <a:off x="0" y="0"/>
                <a:ext cx="2161540" cy="2197100"/>
                <a:chOff x="0" y="0"/>
                <a:chExt cx="2161540" cy="2197100"/>
              </a:xfrm>
            </p:grpSpPr>
            <p:grpSp>
              <p:nvGrpSpPr>
                <p:cNvPr id="14" name="Group 13"/>
                <p:cNvGrpSpPr/>
                <p:nvPr/>
              </p:nvGrpSpPr>
              <p:grpSpPr>
                <a:xfrm>
                  <a:off x="0" y="0"/>
                  <a:ext cx="2161540" cy="2197100"/>
                  <a:chOff x="0" y="0"/>
                  <a:chExt cx="2161540" cy="2197440"/>
                </a:xfrm>
              </p:grpSpPr>
              <p:grpSp>
                <p:nvGrpSpPr>
                  <p:cNvPr id="16" name="Group 15"/>
                  <p:cNvGrpSpPr/>
                  <p:nvPr/>
                </p:nvGrpSpPr>
                <p:grpSpPr>
                  <a:xfrm>
                    <a:off x="139280" y="563173"/>
                    <a:ext cx="1901189" cy="1047115"/>
                    <a:chOff x="0" y="0"/>
                    <a:chExt cx="2179332" cy="1588941"/>
                  </a:xfrm>
                </p:grpSpPr>
                <p:sp>
                  <p:nvSpPr>
                    <p:cNvPr id="35" name="Freeform 34"/>
                    <p:cNvSpPr/>
                    <p:nvPr/>
                  </p:nvSpPr>
                  <p:spPr>
                    <a:xfrm flipV="1">
                      <a:off x="1083957" y="778045"/>
                      <a:ext cx="1095375" cy="810896"/>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en-US"/>
                    </a:p>
                  </p:txBody>
                </p:sp>
                <p:sp>
                  <p:nvSpPr>
                    <p:cNvPr id="36" name="Freeform 35"/>
                    <p:cNvSpPr/>
                    <p:nvPr/>
                  </p:nvSpPr>
                  <p:spPr>
                    <a:xfrm>
                      <a:off x="0" y="0"/>
                      <a:ext cx="1095375" cy="810895"/>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en-US"/>
                    </a:p>
                  </p:txBody>
                </p:sp>
              </p:grpSp>
              <p:cxnSp>
                <p:nvCxnSpPr>
                  <p:cNvPr id="17" name="Straight Connector 16"/>
                  <p:cNvCxnSpPr/>
                  <p:nvPr/>
                </p:nvCxnSpPr>
                <p:spPr>
                  <a:xfrm>
                    <a:off x="0" y="1096068"/>
                    <a:ext cx="21615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133224" y="563173"/>
                    <a:ext cx="1915126" cy="1047153"/>
                    <a:chOff x="0" y="0"/>
                    <a:chExt cx="1915126" cy="1047153"/>
                  </a:xfrm>
                </p:grpSpPr>
                <p:grpSp>
                  <p:nvGrpSpPr>
                    <p:cNvPr id="21" name="Group 20"/>
                    <p:cNvGrpSpPr/>
                    <p:nvPr/>
                  </p:nvGrpSpPr>
                  <p:grpSpPr>
                    <a:xfrm>
                      <a:off x="0" y="0"/>
                      <a:ext cx="964952" cy="539081"/>
                      <a:chOff x="0" y="0"/>
                      <a:chExt cx="964952" cy="539081"/>
                    </a:xfrm>
                  </p:grpSpPr>
                  <p:grpSp>
                    <p:nvGrpSpPr>
                      <p:cNvPr id="29" name="Group 28"/>
                      <p:cNvGrpSpPr/>
                      <p:nvPr/>
                    </p:nvGrpSpPr>
                    <p:grpSpPr>
                      <a:xfrm>
                        <a:off x="175613" y="0"/>
                        <a:ext cx="638809" cy="296546"/>
                        <a:chOff x="0" y="0"/>
                        <a:chExt cx="943942" cy="296959"/>
                      </a:xfrm>
                    </p:grpSpPr>
                    <p:sp>
                      <p:nvSpPr>
                        <p:cNvPr id="32" name="Freeform 31"/>
                        <p:cNvSpPr/>
                        <p:nvPr/>
                      </p:nvSpPr>
                      <p:spPr>
                        <a:xfrm flipV="1">
                          <a:off x="314892" y="145335"/>
                          <a:ext cx="320213" cy="151624"/>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en-US"/>
                        </a:p>
                      </p:txBody>
                    </p:sp>
                    <p:sp>
                      <p:nvSpPr>
                        <p:cNvPr id="33" name="Freeform 32"/>
                        <p:cNvSpPr/>
                        <p:nvPr/>
                      </p:nvSpPr>
                      <p:spPr>
                        <a:xfrm>
                          <a:off x="0" y="0"/>
                          <a:ext cx="320213" cy="151624"/>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en-US"/>
                        </a:p>
                      </p:txBody>
                    </p:sp>
                    <p:sp>
                      <p:nvSpPr>
                        <p:cNvPr id="34" name="Freeform 33"/>
                        <p:cNvSpPr/>
                        <p:nvPr/>
                      </p:nvSpPr>
                      <p:spPr>
                        <a:xfrm>
                          <a:off x="623729" y="6056"/>
                          <a:ext cx="320213" cy="151624"/>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en-US"/>
                        </a:p>
                      </p:txBody>
                    </p:sp>
                  </p:grpSp>
                  <p:cxnSp>
                    <p:nvCxnSpPr>
                      <p:cNvPr id="30" name="Straight Connector 29"/>
                      <p:cNvCxnSpPr/>
                      <p:nvPr/>
                    </p:nvCxnSpPr>
                    <p:spPr>
                      <a:xfrm flipH="1">
                        <a:off x="0" y="145335"/>
                        <a:ext cx="178257" cy="3886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17632" y="157446"/>
                        <a:ext cx="147320" cy="381635"/>
                      </a:xfrm>
                      <a:prstGeom prst="line">
                        <a:avLst/>
                      </a:prstGeom>
                      <a:ln w="19050"/>
                    </p:spPr>
                    <p:style>
                      <a:lnRef idx="1">
                        <a:schemeClr val="accent2"/>
                      </a:lnRef>
                      <a:fillRef idx="0">
                        <a:schemeClr val="accent2"/>
                      </a:fillRef>
                      <a:effectRef idx="0">
                        <a:schemeClr val="accent2"/>
                      </a:effectRef>
                      <a:fontRef idx="minor">
                        <a:schemeClr val="tx1"/>
                      </a:fontRef>
                    </p:style>
                  </p:cxnSp>
                </p:grpSp>
                <p:grpSp>
                  <p:nvGrpSpPr>
                    <p:cNvPr id="22" name="Group 21"/>
                    <p:cNvGrpSpPr/>
                    <p:nvPr/>
                  </p:nvGrpSpPr>
                  <p:grpSpPr>
                    <a:xfrm flipV="1">
                      <a:off x="950734" y="508674"/>
                      <a:ext cx="964392" cy="538479"/>
                      <a:chOff x="0" y="0"/>
                      <a:chExt cx="964956" cy="539081"/>
                    </a:xfrm>
                  </p:grpSpPr>
                  <p:grpSp>
                    <p:nvGrpSpPr>
                      <p:cNvPr id="23" name="Group 22"/>
                      <p:cNvGrpSpPr/>
                      <p:nvPr/>
                    </p:nvGrpSpPr>
                    <p:grpSpPr>
                      <a:xfrm>
                        <a:off x="175613" y="0"/>
                        <a:ext cx="638809" cy="296546"/>
                        <a:chOff x="0" y="0"/>
                        <a:chExt cx="943942" cy="296959"/>
                      </a:xfrm>
                    </p:grpSpPr>
                    <p:sp>
                      <p:nvSpPr>
                        <p:cNvPr id="26" name="Freeform 25"/>
                        <p:cNvSpPr/>
                        <p:nvPr/>
                      </p:nvSpPr>
                      <p:spPr>
                        <a:xfrm flipV="1">
                          <a:off x="314892" y="145335"/>
                          <a:ext cx="320213" cy="151624"/>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en-US"/>
                        </a:p>
                      </p:txBody>
                    </p:sp>
                    <p:sp>
                      <p:nvSpPr>
                        <p:cNvPr id="27" name="Freeform 26"/>
                        <p:cNvSpPr/>
                        <p:nvPr/>
                      </p:nvSpPr>
                      <p:spPr>
                        <a:xfrm>
                          <a:off x="0" y="0"/>
                          <a:ext cx="320213" cy="151624"/>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en-US"/>
                        </a:p>
                      </p:txBody>
                    </p:sp>
                    <p:sp>
                      <p:nvSpPr>
                        <p:cNvPr id="28" name="Freeform 27"/>
                        <p:cNvSpPr/>
                        <p:nvPr/>
                      </p:nvSpPr>
                      <p:spPr>
                        <a:xfrm>
                          <a:off x="623729" y="6056"/>
                          <a:ext cx="320213" cy="151624"/>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en-US"/>
                        </a:p>
                      </p:txBody>
                    </p:sp>
                  </p:grpSp>
                  <p:cxnSp>
                    <p:nvCxnSpPr>
                      <p:cNvPr id="24" name="Straight Connector 23"/>
                      <p:cNvCxnSpPr/>
                      <p:nvPr/>
                    </p:nvCxnSpPr>
                    <p:spPr>
                      <a:xfrm flipH="1">
                        <a:off x="0" y="145335"/>
                        <a:ext cx="178257" cy="3886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17636" y="157446"/>
                        <a:ext cx="147320" cy="381635"/>
                      </a:xfrm>
                      <a:prstGeom prst="line">
                        <a:avLst/>
                      </a:prstGeom>
                      <a:ln w="19050"/>
                    </p:spPr>
                    <p:style>
                      <a:lnRef idx="1">
                        <a:schemeClr val="accent2"/>
                      </a:lnRef>
                      <a:fillRef idx="0">
                        <a:schemeClr val="accent2"/>
                      </a:fillRef>
                      <a:effectRef idx="0">
                        <a:schemeClr val="accent2"/>
                      </a:effectRef>
                      <a:fontRef idx="minor">
                        <a:schemeClr val="tx1"/>
                      </a:fontRef>
                    </p:style>
                  </p:cxnSp>
                </p:grpSp>
              </p:grpSp>
              <p:cxnSp>
                <p:nvCxnSpPr>
                  <p:cNvPr id="19" name="Straight Connector 18"/>
                  <p:cNvCxnSpPr/>
                  <p:nvPr/>
                </p:nvCxnSpPr>
                <p:spPr>
                  <a:xfrm>
                    <a:off x="139280" y="6055"/>
                    <a:ext cx="0" cy="21913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040747" y="0"/>
                    <a:ext cx="0" cy="21913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5" name="Text Box 2"/>
                <p:cNvSpPr txBox="1">
                  <a:spLocks noChangeArrowheads="1"/>
                </p:cNvSpPr>
                <p:nvPr/>
              </p:nvSpPr>
              <p:spPr bwMode="auto">
                <a:xfrm>
                  <a:off x="399672" y="1180847"/>
                  <a:ext cx="548640" cy="28003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800">
                      <a:effectLst/>
                      <a:latin typeface="Calibri"/>
                      <a:ea typeface="Calibri"/>
                      <a:cs typeface="Times New Roman"/>
                    </a:rPr>
                    <a:t>f =f</a:t>
                  </a:r>
                  <a:r>
                    <a:rPr lang="en-US" sz="800" baseline="-25000">
                      <a:effectLst/>
                      <a:latin typeface="Calibri"/>
                      <a:ea typeface="Calibri"/>
                      <a:cs typeface="Times New Roman"/>
                    </a:rPr>
                    <a:t>A</a:t>
                  </a:r>
                  <a:endParaRPr lang="en-US" sz="1100">
                    <a:effectLst/>
                    <a:latin typeface="Calibri"/>
                    <a:ea typeface="Calibri"/>
                    <a:cs typeface="Times New Roman"/>
                  </a:endParaRPr>
                </a:p>
              </p:txBody>
            </p:sp>
          </p:grpSp>
          <p:sp>
            <p:nvSpPr>
              <p:cNvPr id="13" name="Text Box 2"/>
              <p:cNvSpPr txBox="1">
                <a:spLocks noChangeArrowheads="1"/>
              </p:cNvSpPr>
              <p:nvPr/>
            </p:nvSpPr>
            <p:spPr bwMode="auto">
              <a:xfrm>
                <a:off x="1150570" y="563173"/>
                <a:ext cx="956789" cy="28003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800">
                    <a:effectLst/>
                    <a:latin typeface="Calibri"/>
                    <a:ea typeface="Calibri"/>
                    <a:cs typeface="Times New Roman"/>
                  </a:rPr>
                  <a:t>V = V</a:t>
                </a:r>
                <a:r>
                  <a:rPr lang="en-US" sz="800" baseline="-25000">
                    <a:effectLst/>
                    <a:latin typeface="Calibri"/>
                    <a:ea typeface="Calibri"/>
                    <a:cs typeface="Times New Roman"/>
                  </a:rPr>
                  <a:t>A</a:t>
                </a:r>
                <a:r>
                  <a:rPr lang="en-US" sz="800">
                    <a:effectLst/>
                    <a:latin typeface="Calibri"/>
                    <a:ea typeface="Calibri"/>
                    <a:cs typeface="Times New Roman"/>
                  </a:rPr>
                  <a:t> + V</a:t>
                </a:r>
                <a:r>
                  <a:rPr lang="en-US" sz="800" baseline="-25000">
                    <a:effectLst/>
                    <a:latin typeface="Calibri"/>
                    <a:ea typeface="Calibri"/>
                    <a:cs typeface="Times New Roman"/>
                  </a:rPr>
                  <a:t>B</a:t>
                </a:r>
                <a:endParaRPr lang="en-US" sz="1100">
                  <a:effectLst/>
                  <a:latin typeface="Calibri"/>
                  <a:ea typeface="Calibri"/>
                  <a:cs typeface="Times New Roman"/>
                </a:endParaRPr>
              </a:p>
            </p:txBody>
          </p:sp>
        </p:grpSp>
      </p:grpSp>
    </p:spTree>
    <p:extLst>
      <p:ext uri="{BB962C8B-B14F-4D97-AF65-F5344CB8AC3E}">
        <p14:creationId xmlns:p14="http://schemas.microsoft.com/office/powerpoint/2010/main" val="351262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a:t>Frequency Synthesis</a:t>
            </a:r>
          </a:p>
        </p:txBody>
      </p:sp>
      <p:sp>
        <p:nvSpPr>
          <p:cNvPr id="169" name="Rectangle 168"/>
          <p:cNvSpPr/>
          <p:nvPr/>
        </p:nvSpPr>
        <p:spPr>
          <a:xfrm>
            <a:off x="304800" y="1371600"/>
            <a:ext cx="8389668"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a:off x="299592" y="1537301"/>
            <a:ext cx="8311008" cy="4634899"/>
            <a:chOff x="0" y="0"/>
            <a:chExt cx="6085840" cy="2990850"/>
          </a:xfrm>
        </p:grpSpPr>
        <p:grpSp>
          <p:nvGrpSpPr>
            <p:cNvPr id="73" name="Group 72"/>
            <p:cNvGrpSpPr/>
            <p:nvPr/>
          </p:nvGrpSpPr>
          <p:grpSpPr>
            <a:xfrm>
              <a:off x="3924300" y="571500"/>
              <a:ext cx="2161540" cy="2196637"/>
              <a:chOff x="0" y="0"/>
              <a:chExt cx="2161540" cy="2197100"/>
            </a:xfrm>
          </p:grpSpPr>
          <p:grpSp>
            <p:nvGrpSpPr>
              <p:cNvPr id="123" name="Group 122"/>
              <p:cNvGrpSpPr/>
              <p:nvPr/>
            </p:nvGrpSpPr>
            <p:grpSpPr>
              <a:xfrm>
                <a:off x="0" y="0"/>
                <a:ext cx="2161540" cy="2197100"/>
                <a:chOff x="0" y="0"/>
                <a:chExt cx="2161540" cy="2197100"/>
              </a:xfrm>
            </p:grpSpPr>
            <p:grpSp>
              <p:nvGrpSpPr>
                <p:cNvPr id="144" name="Group 143"/>
                <p:cNvGrpSpPr/>
                <p:nvPr/>
              </p:nvGrpSpPr>
              <p:grpSpPr>
                <a:xfrm>
                  <a:off x="0" y="0"/>
                  <a:ext cx="2161540" cy="2197100"/>
                  <a:chOff x="0" y="0"/>
                  <a:chExt cx="2161540" cy="2197100"/>
                </a:xfrm>
              </p:grpSpPr>
              <p:grpSp>
                <p:nvGrpSpPr>
                  <p:cNvPr id="146" name="Group 145"/>
                  <p:cNvGrpSpPr/>
                  <p:nvPr/>
                </p:nvGrpSpPr>
                <p:grpSpPr>
                  <a:xfrm>
                    <a:off x="0" y="0"/>
                    <a:ext cx="2161540" cy="2197100"/>
                    <a:chOff x="0" y="0"/>
                    <a:chExt cx="2161540" cy="2197440"/>
                  </a:xfrm>
                </p:grpSpPr>
                <p:grpSp>
                  <p:nvGrpSpPr>
                    <p:cNvPr id="148" name="Group 147"/>
                    <p:cNvGrpSpPr/>
                    <p:nvPr/>
                  </p:nvGrpSpPr>
                  <p:grpSpPr>
                    <a:xfrm>
                      <a:off x="139280" y="563173"/>
                      <a:ext cx="1901189" cy="1047115"/>
                      <a:chOff x="0" y="0"/>
                      <a:chExt cx="2179332" cy="1588941"/>
                    </a:xfrm>
                  </p:grpSpPr>
                  <p:sp>
                    <p:nvSpPr>
                      <p:cNvPr id="167" name="Freeform 166"/>
                      <p:cNvSpPr/>
                      <p:nvPr/>
                    </p:nvSpPr>
                    <p:spPr>
                      <a:xfrm flipV="1">
                        <a:off x="1083957" y="778045"/>
                        <a:ext cx="1095375" cy="810896"/>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8" name="Freeform 167"/>
                      <p:cNvSpPr/>
                      <p:nvPr/>
                    </p:nvSpPr>
                    <p:spPr>
                      <a:xfrm>
                        <a:off x="0" y="0"/>
                        <a:ext cx="1095375" cy="810895"/>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49" name="Straight Connector 148"/>
                    <p:cNvCxnSpPr/>
                    <p:nvPr/>
                  </p:nvCxnSpPr>
                  <p:spPr>
                    <a:xfrm>
                      <a:off x="0" y="1096068"/>
                      <a:ext cx="21615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0" name="Group 149"/>
                    <p:cNvGrpSpPr/>
                    <p:nvPr/>
                  </p:nvGrpSpPr>
                  <p:grpSpPr>
                    <a:xfrm>
                      <a:off x="133224" y="563173"/>
                      <a:ext cx="1908950" cy="1047153"/>
                      <a:chOff x="0" y="0"/>
                      <a:chExt cx="1908950" cy="1047153"/>
                    </a:xfrm>
                  </p:grpSpPr>
                  <p:grpSp>
                    <p:nvGrpSpPr>
                      <p:cNvPr id="153" name="Group 152"/>
                      <p:cNvGrpSpPr/>
                      <p:nvPr/>
                    </p:nvGrpSpPr>
                    <p:grpSpPr>
                      <a:xfrm>
                        <a:off x="0" y="0"/>
                        <a:ext cx="958774" cy="539081"/>
                        <a:chOff x="0" y="0"/>
                        <a:chExt cx="958774" cy="539081"/>
                      </a:xfrm>
                    </p:grpSpPr>
                    <p:grpSp>
                      <p:nvGrpSpPr>
                        <p:cNvPr id="161" name="Group 160"/>
                        <p:cNvGrpSpPr/>
                        <p:nvPr/>
                      </p:nvGrpSpPr>
                      <p:grpSpPr>
                        <a:xfrm>
                          <a:off x="175613" y="0"/>
                          <a:ext cx="638809" cy="296546"/>
                          <a:chOff x="0" y="0"/>
                          <a:chExt cx="943942" cy="296959"/>
                        </a:xfrm>
                      </p:grpSpPr>
                      <p:sp>
                        <p:nvSpPr>
                          <p:cNvPr id="164" name="Freeform 163"/>
                          <p:cNvSpPr/>
                          <p:nvPr/>
                        </p:nvSpPr>
                        <p:spPr>
                          <a:xfrm flipV="1">
                            <a:off x="314892" y="145335"/>
                            <a:ext cx="320213" cy="151624"/>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5" name="Freeform 164"/>
                          <p:cNvSpPr/>
                          <p:nvPr/>
                        </p:nvSpPr>
                        <p:spPr>
                          <a:xfrm>
                            <a:off x="0" y="0"/>
                            <a:ext cx="320213" cy="151624"/>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6" name="Freeform 165"/>
                          <p:cNvSpPr/>
                          <p:nvPr/>
                        </p:nvSpPr>
                        <p:spPr>
                          <a:xfrm>
                            <a:off x="623729" y="6056"/>
                            <a:ext cx="320213" cy="151624"/>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62" name="Straight Connector 161"/>
                        <p:cNvCxnSpPr/>
                        <p:nvPr/>
                      </p:nvCxnSpPr>
                      <p:spPr>
                        <a:xfrm flipH="1">
                          <a:off x="0" y="145335"/>
                          <a:ext cx="178257" cy="388638"/>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811454" y="157446"/>
                          <a:ext cx="147320" cy="381635"/>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grpSp>
                  <p:grpSp>
                    <p:nvGrpSpPr>
                      <p:cNvPr id="154" name="Group 153"/>
                      <p:cNvGrpSpPr/>
                      <p:nvPr/>
                    </p:nvGrpSpPr>
                    <p:grpSpPr>
                      <a:xfrm flipV="1">
                        <a:off x="950734" y="508674"/>
                        <a:ext cx="958216" cy="538479"/>
                        <a:chOff x="0" y="0"/>
                        <a:chExt cx="958774" cy="539081"/>
                      </a:xfrm>
                    </p:grpSpPr>
                    <p:grpSp>
                      <p:nvGrpSpPr>
                        <p:cNvPr id="155" name="Group 154"/>
                        <p:cNvGrpSpPr/>
                        <p:nvPr/>
                      </p:nvGrpSpPr>
                      <p:grpSpPr>
                        <a:xfrm>
                          <a:off x="175613" y="0"/>
                          <a:ext cx="638809" cy="296546"/>
                          <a:chOff x="0" y="0"/>
                          <a:chExt cx="943942" cy="296959"/>
                        </a:xfrm>
                      </p:grpSpPr>
                      <p:sp>
                        <p:nvSpPr>
                          <p:cNvPr id="158" name="Freeform 157"/>
                          <p:cNvSpPr/>
                          <p:nvPr/>
                        </p:nvSpPr>
                        <p:spPr>
                          <a:xfrm flipV="1">
                            <a:off x="314892" y="145335"/>
                            <a:ext cx="320213" cy="151624"/>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9" name="Freeform 158"/>
                          <p:cNvSpPr/>
                          <p:nvPr/>
                        </p:nvSpPr>
                        <p:spPr>
                          <a:xfrm>
                            <a:off x="0" y="0"/>
                            <a:ext cx="320213" cy="151624"/>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0" name="Freeform 159"/>
                          <p:cNvSpPr/>
                          <p:nvPr/>
                        </p:nvSpPr>
                        <p:spPr>
                          <a:xfrm>
                            <a:off x="623729" y="6056"/>
                            <a:ext cx="320213" cy="151624"/>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27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56" name="Straight Connector 155"/>
                        <p:cNvCxnSpPr/>
                        <p:nvPr/>
                      </p:nvCxnSpPr>
                      <p:spPr>
                        <a:xfrm flipH="1">
                          <a:off x="0" y="145335"/>
                          <a:ext cx="178257" cy="388638"/>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811454" y="157446"/>
                          <a:ext cx="147320" cy="381635"/>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grpSp>
                </p:grpSp>
                <p:cxnSp>
                  <p:nvCxnSpPr>
                    <p:cNvPr id="151" name="Straight Connector 150"/>
                    <p:cNvCxnSpPr/>
                    <p:nvPr/>
                  </p:nvCxnSpPr>
                  <p:spPr>
                    <a:xfrm>
                      <a:off x="139280" y="6055"/>
                      <a:ext cx="0" cy="21913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040747" y="0"/>
                      <a:ext cx="0" cy="21913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47" name="Text Box 2"/>
                  <p:cNvSpPr txBox="1">
                    <a:spLocks noChangeArrowheads="1"/>
                  </p:cNvSpPr>
                  <p:nvPr/>
                </p:nvSpPr>
                <p:spPr bwMode="auto">
                  <a:xfrm>
                    <a:off x="399672" y="1180847"/>
                    <a:ext cx="548640" cy="28003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800">
                        <a:effectLst/>
                        <a:latin typeface="Calibri"/>
                        <a:ea typeface="Calibri"/>
                        <a:cs typeface="Times New Roman"/>
                      </a:rPr>
                      <a:t>f =f</a:t>
                    </a:r>
                    <a:r>
                      <a:rPr lang="en-US" sz="800" baseline="-25000">
                        <a:effectLst/>
                        <a:latin typeface="Calibri"/>
                        <a:ea typeface="Calibri"/>
                        <a:cs typeface="Times New Roman"/>
                      </a:rPr>
                      <a:t>A</a:t>
                    </a:r>
                    <a:endParaRPr lang="en-US" sz="1100">
                      <a:effectLst/>
                      <a:latin typeface="Calibri"/>
                      <a:ea typeface="Calibri"/>
                      <a:cs typeface="Times New Roman"/>
                    </a:endParaRPr>
                  </a:p>
                </p:txBody>
              </p:sp>
            </p:grpSp>
            <p:sp>
              <p:nvSpPr>
                <p:cNvPr id="145" name="Text Box 2"/>
                <p:cNvSpPr txBox="1">
                  <a:spLocks noChangeArrowheads="1"/>
                </p:cNvSpPr>
                <p:nvPr/>
              </p:nvSpPr>
              <p:spPr bwMode="auto">
                <a:xfrm>
                  <a:off x="1150570" y="563173"/>
                  <a:ext cx="956789" cy="28003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800">
                      <a:effectLst/>
                      <a:latin typeface="Calibri"/>
                      <a:ea typeface="Calibri"/>
                      <a:cs typeface="Times New Roman"/>
                    </a:rPr>
                    <a:t>V = V</a:t>
                  </a:r>
                  <a:r>
                    <a:rPr lang="en-US" sz="800" baseline="-25000">
                      <a:effectLst/>
                      <a:latin typeface="Calibri"/>
                      <a:ea typeface="Calibri"/>
                      <a:cs typeface="Times New Roman"/>
                    </a:rPr>
                    <a:t>A</a:t>
                  </a:r>
                  <a:r>
                    <a:rPr lang="en-US" sz="800">
                      <a:effectLst/>
                      <a:latin typeface="Calibri"/>
                      <a:ea typeface="Calibri"/>
                      <a:cs typeface="Times New Roman"/>
                    </a:rPr>
                    <a:t> + V</a:t>
                  </a:r>
                  <a:r>
                    <a:rPr lang="en-US" sz="800" baseline="-25000">
                      <a:effectLst/>
                      <a:latin typeface="Calibri"/>
                      <a:ea typeface="Calibri"/>
                      <a:cs typeface="Times New Roman"/>
                    </a:rPr>
                    <a:t>B</a:t>
                  </a:r>
                  <a:r>
                    <a:rPr lang="en-US" sz="800">
                      <a:effectLst/>
                      <a:latin typeface="Calibri"/>
                      <a:ea typeface="Calibri"/>
                      <a:cs typeface="Times New Roman"/>
                    </a:rPr>
                    <a:t> + V</a:t>
                  </a:r>
                  <a:r>
                    <a:rPr lang="en-US" sz="800" baseline="-25000">
                      <a:effectLst/>
                      <a:latin typeface="Calibri"/>
                      <a:ea typeface="Calibri"/>
                      <a:cs typeface="Times New Roman"/>
                    </a:rPr>
                    <a:t>C</a:t>
                  </a:r>
                  <a:endParaRPr lang="en-US" sz="1100">
                    <a:effectLst/>
                    <a:latin typeface="Calibri"/>
                    <a:ea typeface="Calibri"/>
                    <a:cs typeface="Times New Roman"/>
                  </a:endParaRPr>
                </a:p>
              </p:txBody>
            </p:sp>
          </p:grpSp>
          <p:grpSp>
            <p:nvGrpSpPr>
              <p:cNvPr id="124" name="Group 123"/>
              <p:cNvGrpSpPr/>
              <p:nvPr/>
            </p:nvGrpSpPr>
            <p:grpSpPr>
              <a:xfrm>
                <a:off x="139280" y="563174"/>
                <a:ext cx="1903498" cy="1033255"/>
                <a:chOff x="0" y="0"/>
                <a:chExt cx="1903498" cy="1033255"/>
              </a:xfrm>
            </p:grpSpPr>
            <p:grpSp>
              <p:nvGrpSpPr>
                <p:cNvPr id="125" name="Group 124"/>
                <p:cNvGrpSpPr/>
                <p:nvPr/>
              </p:nvGrpSpPr>
              <p:grpSpPr>
                <a:xfrm>
                  <a:off x="127168" y="0"/>
                  <a:ext cx="731520" cy="177413"/>
                  <a:chOff x="0" y="0"/>
                  <a:chExt cx="949009" cy="177413"/>
                </a:xfrm>
              </p:grpSpPr>
              <p:grpSp>
                <p:nvGrpSpPr>
                  <p:cNvPr id="137" name="Group 136"/>
                  <p:cNvGrpSpPr/>
                  <p:nvPr/>
                </p:nvGrpSpPr>
                <p:grpSpPr>
                  <a:xfrm>
                    <a:off x="0" y="0"/>
                    <a:ext cx="382108" cy="173683"/>
                    <a:chOff x="0" y="0"/>
                    <a:chExt cx="2179332" cy="1588941"/>
                  </a:xfrm>
                </p:grpSpPr>
                <p:sp>
                  <p:nvSpPr>
                    <p:cNvPr id="142" name="Freeform 141"/>
                    <p:cNvSpPr/>
                    <p:nvPr/>
                  </p:nvSpPr>
                  <p:spPr>
                    <a:xfrm flipV="1">
                      <a:off x="1083957" y="778045"/>
                      <a:ext cx="1095375" cy="810896"/>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3" name="Freeform 142"/>
                    <p:cNvSpPr/>
                    <p:nvPr/>
                  </p:nvSpPr>
                  <p:spPr>
                    <a:xfrm>
                      <a:off x="0" y="0"/>
                      <a:ext cx="1095375" cy="810895"/>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38" name="Group 137"/>
                  <p:cNvGrpSpPr/>
                  <p:nvPr/>
                </p:nvGrpSpPr>
                <p:grpSpPr>
                  <a:xfrm>
                    <a:off x="375449" y="6055"/>
                    <a:ext cx="382108" cy="171358"/>
                    <a:chOff x="0" y="21271"/>
                    <a:chExt cx="2179332" cy="1567670"/>
                  </a:xfrm>
                </p:grpSpPr>
                <p:sp>
                  <p:nvSpPr>
                    <p:cNvPr id="140" name="Freeform 139"/>
                    <p:cNvSpPr/>
                    <p:nvPr/>
                  </p:nvSpPr>
                  <p:spPr>
                    <a:xfrm flipV="1">
                      <a:off x="1083957" y="778045"/>
                      <a:ext cx="1095375" cy="810896"/>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1" name="Freeform 140"/>
                    <p:cNvSpPr/>
                    <p:nvPr/>
                  </p:nvSpPr>
                  <p:spPr>
                    <a:xfrm>
                      <a:off x="0" y="21271"/>
                      <a:ext cx="1095374" cy="810895"/>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39" name="Freeform 138"/>
                  <p:cNvSpPr/>
                  <p:nvPr/>
                </p:nvSpPr>
                <p:spPr>
                  <a:xfrm>
                    <a:off x="756954" y="0"/>
                    <a:ext cx="192055" cy="88637"/>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26" name="Group 125"/>
                <p:cNvGrpSpPr/>
                <p:nvPr/>
              </p:nvGrpSpPr>
              <p:grpSpPr>
                <a:xfrm>
                  <a:off x="1029457" y="859899"/>
                  <a:ext cx="822958" cy="173356"/>
                  <a:chOff x="0" y="0"/>
                  <a:chExt cx="944808" cy="173356"/>
                </a:xfrm>
              </p:grpSpPr>
              <p:sp>
                <p:nvSpPr>
                  <p:cNvPr id="130" name="Freeform 129"/>
                  <p:cNvSpPr/>
                  <p:nvPr/>
                </p:nvSpPr>
                <p:spPr>
                  <a:xfrm flipV="1">
                    <a:off x="0" y="84779"/>
                    <a:ext cx="191770" cy="88265"/>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31" name="Group 130"/>
                  <p:cNvGrpSpPr/>
                  <p:nvPr/>
                </p:nvGrpSpPr>
                <p:grpSpPr>
                  <a:xfrm>
                    <a:off x="187725" y="0"/>
                    <a:ext cx="381635" cy="173356"/>
                    <a:chOff x="0" y="0"/>
                    <a:chExt cx="2179332" cy="1588941"/>
                  </a:xfrm>
                </p:grpSpPr>
                <p:sp>
                  <p:nvSpPr>
                    <p:cNvPr id="135" name="Freeform 134"/>
                    <p:cNvSpPr/>
                    <p:nvPr/>
                  </p:nvSpPr>
                  <p:spPr>
                    <a:xfrm flipV="1">
                      <a:off x="1083957" y="778045"/>
                      <a:ext cx="1095375" cy="810896"/>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6" name="Freeform 135"/>
                    <p:cNvSpPr/>
                    <p:nvPr/>
                  </p:nvSpPr>
                  <p:spPr>
                    <a:xfrm>
                      <a:off x="0" y="0"/>
                      <a:ext cx="1095375" cy="810895"/>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32" name="Group 131"/>
                  <p:cNvGrpSpPr/>
                  <p:nvPr/>
                </p:nvGrpSpPr>
                <p:grpSpPr>
                  <a:xfrm>
                    <a:off x="563174" y="0"/>
                    <a:ext cx="381634" cy="170816"/>
                    <a:chOff x="0" y="0"/>
                    <a:chExt cx="2179332" cy="1567628"/>
                  </a:xfrm>
                </p:grpSpPr>
                <p:sp>
                  <p:nvSpPr>
                    <p:cNvPr id="133" name="Freeform 132"/>
                    <p:cNvSpPr/>
                    <p:nvPr/>
                  </p:nvSpPr>
                  <p:spPr>
                    <a:xfrm flipV="1">
                      <a:off x="1083956" y="756731"/>
                      <a:ext cx="1095376" cy="810897"/>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4" name="Freeform 133"/>
                    <p:cNvSpPr/>
                    <p:nvPr/>
                  </p:nvSpPr>
                  <p:spPr>
                    <a:xfrm>
                      <a:off x="0" y="0"/>
                      <a:ext cx="1095375" cy="810895"/>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cxnSp>
              <p:nvCxnSpPr>
                <p:cNvPr id="127" name="Straight Connector 126"/>
                <p:cNvCxnSpPr/>
                <p:nvPr/>
              </p:nvCxnSpPr>
              <p:spPr>
                <a:xfrm flipH="1">
                  <a:off x="0" y="78723"/>
                  <a:ext cx="127000" cy="45339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9899" y="78723"/>
                  <a:ext cx="170941" cy="86931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1853022" y="532895"/>
                  <a:ext cx="50476" cy="41564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74" name="Group 73"/>
            <p:cNvGrpSpPr/>
            <p:nvPr/>
          </p:nvGrpSpPr>
          <p:grpSpPr>
            <a:xfrm>
              <a:off x="0" y="0"/>
              <a:ext cx="2773087" cy="2990850"/>
              <a:chOff x="0" y="0"/>
              <a:chExt cx="2773087" cy="2991481"/>
            </a:xfrm>
          </p:grpSpPr>
          <p:sp>
            <p:nvSpPr>
              <p:cNvPr id="75" name="Text Box 2"/>
              <p:cNvSpPr txBox="1">
                <a:spLocks noChangeArrowheads="1"/>
              </p:cNvSpPr>
              <p:nvPr/>
            </p:nvSpPr>
            <p:spPr bwMode="auto">
              <a:xfrm>
                <a:off x="926511" y="2616032"/>
                <a:ext cx="692785" cy="27940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800">
                    <a:effectLst/>
                    <a:latin typeface="Calibri"/>
                    <a:ea typeface="Calibri"/>
                    <a:cs typeface="Times New Roman"/>
                  </a:rPr>
                  <a:t>f</a:t>
                </a:r>
                <a:r>
                  <a:rPr lang="en-US" sz="800" baseline="-25000">
                    <a:effectLst/>
                    <a:latin typeface="Calibri"/>
                    <a:ea typeface="Calibri"/>
                    <a:cs typeface="Times New Roman"/>
                  </a:rPr>
                  <a:t>C</a:t>
                </a:r>
                <a:r>
                  <a:rPr lang="en-US" sz="800">
                    <a:effectLst/>
                    <a:latin typeface="Calibri"/>
                    <a:ea typeface="Calibri"/>
                    <a:cs typeface="Times New Roman"/>
                  </a:rPr>
                  <a:t> = 5f</a:t>
                </a:r>
                <a:r>
                  <a:rPr lang="en-US" sz="800" baseline="-25000">
                    <a:effectLst/>
                    <a:latin typeface="Calibri"/>
                    <a:ea typeface="Calibri"/>
                    <a:cs typeface="Times New Roman"/>
                  </a:rPr>
                  <a:t>A</a:t>
                </a:r>
                <a:endParaRPr lang="en-US" sz="1100">
                  <a:effectLst/>
                  <a:latin typeface="Calibri"/>
                  <a:ea typeface="Calibri"/>
                  <a:cs typeface="Times New Roman"/>
                </a:endParaRPr>
              </a:p>
            </p:txBody>
          </p:sp>
          <p:grpSp>
            <p:nvGrpSpPr>
              <p:cNvPr id="76" name="Group 75"/>
              <p:cNvGrpSpPr/>
              <p:nvPr/>
            </p:nvGrpSpPr>
            <p:grpSpPr>
              <a:xfrm>
                <a:off x="0" y="0"/>
                <a:ext cx="2773087" cy="2991481"/>
                <a:chOff x="0" y="0"/>
                <a:chExt cx="2773087" cy="2991481"/>
              </a:xfrm>
            </p:grpSpPr>
            <p:sp>
              <p:nvSpPr>
                <p:cNvPr id="77" name="Text Box 2"/>
                <p:cNvSpPr txBox="1">
                  <a:spLocks noChangeArrowheads="1"/>
                </p:cNvSpPr>
                <p:nvPr/>
              </p:nvSpPr>
              <p:spPr bwMode="auto">
                <a:xfrm>
                  <a:off x="920455" y="1937802"/>
                  <a:ext cx="693303" cy="27997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800">
                      <a:effectLst/>
                      <a:latin typeface="Calibri"/>
                      <a:ea typeface="Calibri"/>
                      <a:cs typeface="Times New Roman"/>
                    </a:rPr>
                    <a:t>f</a:t>
                  </a:r>
                  <a:r>
                    <a:rPr lang="en-US" sz="800" baseline="-25000">
                      <a:effectLst/>
                      <a:latin typeface="Calibri"/>
                      <a:ea typeface="Calibri"/>
                      <a:cs typeface="Times New Roman"/>
                    </a:rPr>
                    <a:t>B</a:t>
                  </a:r>
                  <a:r>
                    <a:rPr lang="en-US" sz="800">
                      <a:effectLst/>
                      <a:latin typeface="Calibri"/>
                      <a:ea typeface="Calibri"/>
                      <a:cs typeface="Times New Roman"/>
                    </a:rPr>
                    <a:t> = 3f</a:t>
                  </a:r>
                  <a:r>
                    <a:rPr lang="en-US" sz="800" baseline="-25000">
                      <a:effectLst/>
                      <a:latin typeface="Calibri"/>
                      <a:ea typeface="Calibri"/>
                      <a:cs typeface="Times New Roman"/>
                    </a:rPr>
                    <a:t>A</a:t>
                  </a:r>
                  <a:endParaRPr lang="en-US" sz="1100">
                    <a:effectLst/>
                    <a:latin typeface="Calibri"/>
                    <a:ea typeface="Calibri"/>
                    <a:cs typeface="Times New Roman"/>
                  </a:endParaRPr>
                </a:p>
              </p:txBody>
            </p:sp>
            <p:grpSp>
              <p:nvGrpSpPr>
                <p:cNvPr id="78" name="Group 77"/>
                <p:cNvGrpSpPr/>
                <p:nvPr/>
              </p:nvGrpSpPr>
              <p:grpSpPr>
                <a:xfrm>
                  <a:off x="0" y="0"/>
                  <a:ext cx="2773087" cy="2991481"/>
                  <a:chOff x="0" y="0"/>
                  <a:chExt cx="2773087" cy="2991481"/>
                </a:xfrm>
              </p:grpSpPr>
              <mc:AlternateContent xmlns:mc="http://schemas.openxmlformats.org/markup-compatibility/2006" xmlns:a14="http://schemas.microsoft.com/office/drawing/2010/main">
                <mc:Choice Requires="a14">
                  <p:sp>
                    <p:nvSpPr>
                      <p:cNvPr id="79" name="Text Box 2"/>
                      <p:cNvSpPr txBox="1">
                        <a:spLocks noChangeArrowheads="1"/>
                      </p:cNvSpPr>
                      <p:nvPr/>
                    </p:nvSpPr>
                    <p:spPr bwMode="auto">
                      <a:xfrm>
                        <a:off x="0" y="2004413"/>
                        <a:ext cx="720090" cy="27940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800">
                            <a:effectLst/>
                            <a:latin typeface="Calibri"/>
                            <a:ea typeface="Calibri"/>
                            <a:cs typeface="Times New Roman"/>
                          </a:rPr>
                          <a:t>V</a:t>
                        </a:r>
                        <a:r>
                          <a:rPr lang="en-US" sz="800" baseline="-25000">
                            <a:effectLst/>
                            <a:latin typeface="Calibri"/>
                            <a:ea typeface="Calibri"/>
                            <a:cs typeface="Times New Roman"/>
                          </a:rPr>
                          <a:t>C</a:t>
                        </a:r>
                        <a:r>
                          <a:rPr lang="en-US" sz="800">
                            <a:effectLst/>
                            <a:latin typeface="Calibri"/>
                            <a:ea typeface="Calibri"/>
                            <a:cs typeface="Times New Roman"/>
                          </a:rPr>
                          <a:t> = </a:t>
                        </a:r>
                        <a14:m>
                          <m:oMath xmlns:m="http://schemas.openxmlformats.org/officeDocument/2006/math">
                            <m:box>
                              <m:boxPr>
                                <m:ctrlPr>
                                  <a:rPr lang="en-US" sz="800" i="1">
                                    <a:effectLst/>
                                    <a:latin typeface="Cambria Math" panose="02040503050406030204" pitchFamily="18" charset="0"/>
                                    <a:ea typeface="Calibri"/>
                                    <a:cs typeface="Times New Roman"/>
                                  </a:rPr>
                                </m:ctrlPr>
                              </m:boxPr>
                              <m:e>
                                <m:argPr>
                                  <m:argSz m:val="-1"/>
                                </m:argPr>
                                <m:f>
                                  <m:fPr>
                                    <m:ctrlPr>
                                      <a:rPr lang="en-US" sz="800" i="1">
                                        <a:effectLst/>
                                        <a:latin typeface="Cambria Math" panose="02040503050406030204" pitchFamily="18" charset="0"/>
                                        <a:ea typeface="Calibri"/>
                                        <a:cs typeface="Times New Roman"/>
                                      </a:rPr>
                                    </m:ctrlPr>
                                  </m:fPr>
                                  <m:num>
                                    <m:r>
                                      <a:rPr lang="en-US" sz="800" i="1">
                                        <a:effectLst/>
                                        <a:latin typeface="Cambria Math"/>
                                        <a:ea typeface="Calibri"/>
                                        <a:cs typeface="Times New Roman"/>
                                      </a:rPr>
                                      <m:t>1</m:t>
                                    </m:r>
                                  </m:num>
                                  <m:den>
                                    <m:r>
                                      <a:rPr lang="en-US" sz="800" i="1">
                                        <a:effectLst/>
                                        <a:latin typeface="Cambria Math"/>
                                        <a:ea typeface="Calibri"/>
                                        <a:cs typeface="Times New Roman"/>
                                      </a:rPr>
                                      <m:t>5</m:t>
                                    </m:r>
                                  </m:den>
                                </m:f>
                              </m:e>
                            </m:box>
                          </m:oMath>
                        </a14:m>
                        <a:r>
                          <a:rPr lang="en-US" sz="800">
                            <a:effectLst/>
                            <a:latin typeface="Calibri"/>
                            <a:ea typeface="Calibri"/>
                            <a:cs typeface="Times New Roman"/>
                          </a:rPr>
                          <a:t>V</a:t>
                        </a:r>
                        <a:r>
                          <a:rPr lang="en-US" sz="800" baseline="-25000">
                            <a:effectLst/>
                            <a:latin typeface="Calibri"/>
                            <a:ea typeface="Calibri"/>
                            <a:cs typeface="Times New Roman"/>
                          </a:rPr>
                          <a:t>A</a:t>
                        </a:r>
                        <a:endParaRPr lang="en-US" sz="1100">
                          <a:effectLst/>
                          <a:latin typeface="Calibri"/>
                          <a:ea typeface="Calibri"/>
                          <a:cs typeface="Times New Roman"/>
                        </a:endParaRPr>
                      </a:p>
                    </p:txBody>
                  </p:sp>
                </mc:Choice>
                <mc:Fallback xmlns="">
                  <p:sp>
                    <p:nvSpPr>
                      <p:cNvPr id="79" name="Text Box 2"/>
                      <p:cNvSpPr txBox="1">
                        <a:spLocks noRot="1" noChangeAspect="1" noMove="1" noResize="1" noEditPoints="1" noAdjustHandles="1" noChangeArrowheads="1" noChangeShapeType="1" noTextEdit="1"/>
                      </p:cNvSpPr>
                      <p:nvPr/>
                    </p:nvSpPr>
                    <p:spPr bwMode="auto">
                      <a:xfrm>
                        <a:off x="0" y="2004413"/>
                        <a:ext cx="720090" cy="279400"/>
                      </a:xfrm>
                      <a:prstGeom prst="rect">
                        <a:avLst/>
                      </a:prstGeom>
                      <a:blipFill rotWithShape="1">
                        <a:blip r:embed="rId2"/>
                        <a:stretch>
                          <a:fillRect/>
                        </a:stretch>
                      </a:blipFill>
                      <a:ln w="9525">
                        <a:noFill/>
                        <a:miter lim="800000"/>
                        <a:headEnd/>
                        <a:tailEnd/>
                      </a:ln>
                    </p:spPr>
                    <p:txBody>
                      <a:bodyPr/>
                      <a:lstStyle/>
                      <a:p>
                        <a:r>
                          <a:rPr lang="en-US">
                            <a:noFill/>
                          </a:rPr>
                          <a:t> </a:t>
                        </a:r>
                      </a:p>
                    </p:txBody>
                  </p:sp>
                </mc:Fallback>
              </mc:AlternateContent>
              <p:grpSp>
                <p:nvGrpSpPr>
                  <p:cNvPr id="80" name="Group 79"/>
                  <p:cNvGrpSpPr/>
                  <p:nvPr/>
                </p:nvGrpSpPr>
                <p:grpSpPr>
                  <a:xfrm>
                    <a:off x="157446" y="0"/>
                    <a:ext cx="2615641" cy="2991481"/>
                    <a:chOff x="0" y="0"/>
                    <a:chExt cx="2615641" cy="2991481"/>
                  </a:xfrm>
                </p:grpSpPr>
                <p:sp>
                  <p:nvSpPr>
                    <p:cNvPr id="81" name="Text Box 2"/>
                    <p:cNvSpPr txBox="1">
                      <a:spLocks noChangeArrowheads="1"/>
                    </p:cNvSpPr>
                    <p:nvPr/>
                  </p:nvSpPr>
                  <p:spPr bwMode="auto">
                    <a:xfrm>
                      <a:off x="181669" y="0"/>
                      <a:ext cx="320621" cy="27997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800">
                          <a:effectLst/>
                          <a:latin typeface="Calibri"/>
                          <a:ea typeface="Calibri"/>
                          <a:cs typeface="Times New Roman"/>
                        </a:rPr>
                        <a:t>V</a:t>
                      </a:r>
                      <a:r>
                        <a:rPr lang="en-US" sz="800" baseline="-25000">
                          <a:effectLst/>
                          <a:latin typeface="Calibri"/>
                          <a:ea typeface="Calibri"/>
                          <a:cs typeface="Times New Roman"/>
                        </a:rPr>
                        <a:t>A</a:t>
                      </a:r>
                      <a:endParaRPr lang="en-US" sz="1100">
                        <a:effectLst/>
                        <a:latin typeface="Calibri"/>
                        <a:ea typeface="Calibri"/>
                        <a:cs typeface="Times New Roman"/>
                      </a:endParaRPr>
                    </a:p>
                  </p:txBody>
                </p:sp>
                <p:grpSp>
                  <p:nvGrpSpPr>
                    <p:cNvPr id="82" name="Group 81"/>
                    <p:cNvGrpSpPr/>
                    <p:nvPr/>
                  </p:nvGrpSpPr>
                  <p:grpSpPr>
                    <a:xfrm>
                      <a:off x="0" y="28448"/>
                      <a:ext cx="2615641" cy="2963033"/>
                      <a:chOff x="0" y="-13942"/>
                      <a:chExt cx="2615641" cy="2963033"/>
                    </a:xfrm>
                  </p:grpSpPr>
                  <p:sp>
                    <p:nvSpPr>
                      <p:cNvPr id="83" name="Text Box 2"/>
                      <p:cNvSpPr txBox="1">
                        <a:spLocks noChangeArrowheads="1"/>
                      </p:cNvSpPr>
                      <p:nvPr/>
                    </p:nvSpPr>
                    <p:spPr bwMode="auto">
                      <a:xfrm>
                        <a:off x="1750077" y="211947"/>
                        <a:ext cx="548547" cy="27997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800">
                            <a:effectLst/>
                            <a:latin typeface="Calibri"/>
                            <a:ea typeface="Calibri"/>
                            <a:cs typeface="Times New Roman"/>
                          </a:rPr>
                          <a:t>f =f</a:t>
                        </a:r>
                        <a:r>
                          <a:rPr lang="en-US" sz="800" baseline="-25000">
                            <a:effectLst/>
                            <a:latin typeface="Calibri"/>
                            <a:ea typeface="Calibri"/>
                            <a:cs typeface="Times New Roman"/>
                          </a:rPr>
                          <a:t>A</a:t>
                        </a:r>
                        <a:endParaRPr lang="en-US" sz="1100">
                          <a:effectLst/>
                          <a:latin typeface="Calibri"/>
                          <a:ea typeface="Calibri"/>
                          <a:cs typeface="Times New Roman"/>
                        </a:endParaRPr>
                      </a:p>
                    </p:txBody>
                  </p:sp>
                  <p:grpSp>
                    <p:nvGrpSpPr>
                      <p:cNvPr id="84" name="Group 83"/>
                      <p:cNvGrpSpPr/>
                      <p:nvPr/>
                    </p:nvGrpSpPr>
                    <p:grpSpPr>
                      <a:xfrm>
                        <a:off x="0" y="-13942"/>
                        <a:ext cx="2615641" cy="2963033"/>
                        <a:chOff x="0" y="-13942"/>
                        <a:chExt cx="2615641" cy="2963033"/>
                      </a:xfrm>
                    </p:grpSpPr>
                    <p:sp>
                      <p:nvSpPr>
                        <p:cNvPr id="85" name="Freeform 84"/>
                        <p:cNvSpPr/>
                        <p:nvPr/>
                      </p:nvSpPr>
                      <p:spPr>
                        <a:xfrm flipV="1">
                          <a:off x="1495740" y="617674"/>
                          <a:ext cx="955403" cy="534228"/>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6" name="Freeform 85"/>
                        <p:cNvSpPr/>
                        <p:nvPr/>
                      </p:nvSpPr>
                      <p:spPr>
                        <a:xfrm>
                          <a:off x="551062" y="102945"/>
                          <a:ext cx="955403" cy="534227"/>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87" name="Straight Connector 86"/>
                        <p:cNvCxnSpPr/>
                        <p:nvPr/>
                      </p:nvCxnSpPr>
                      <p:spPr>
                        <a:xfrm>
                          <a:off x="545007" y="0"/>
                          <a:ext cx="0" cy="294894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54172" y="617674"/>
                          <a:ext cx="21614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446474" y="12111"/>
                          <a:ext cx="0" cy="293698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551062" y="1398850"/>
                          <a:ext cx="1902602" cy="458305"/>
                          <a:chOff x="0" y="0"/>
                          <a:chExt cx="1902602" cy="458305"/>
                        </a:xfrm>
                      </p:grpSpPr>
                      <p:grpSp>
                        <p:nvGrpSpPr>
                          <p:cNvPr id="114" name="Group 113"/>
                          <p:cNvGrpSpPr/>
                          <p:nvPr/>
                        </p:nvGrpSpPr>
                        <p:grpSpPr>
                          <a:xfrm>
                            <a:off x="0" y="0"/>
                            <a:ext cx="636975" cy="452248"/>
                            <a:chOff x="0" y="0"/>
                            <a:chExt cx="2179332" cy="1588941"/>
                          </a:xfrm>
                        </p:grpSpPr>
                        <p:sp>
                          <p:nvSpPr>
                            <p:cNvPr id="121" name="Freeform 120"/>
                            <p:cNvSpPr/>
                            <p:nvPr/>
                          </p:nvSpPr>
                          <p:spPr>
                            <a:xfrm flipV="1">
                              <a:off x="1083957" y="778045"/>
                              <a:ext cx="1095375" cy="810896"/>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2" name="Freeform 121"/>
                            <p:cNvSpPr/>
                            <p:nvPr/>
                          </p:nvSpPr>
                          <p:spPr>
                            <a:xfrm>
                              <a:off x="0" y="0"/>
                              <a:ext cx="1095375" cy="810895"/>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15" name="Group 114"/>
                          <p:cNvGrpSpPr/>
                          <p:nvPr/>
                        </p:nvGrpSpPr>
                        <p:grpSpPr>
                          <a:xfrm>
                            <a:off x="623730" y="12111"/>
                            <a:ext cx="636975" cy="446194"/>
                            <a:chOff x="0" y="21271"/>
                            <a:chExt cx="2179332" cy="1567670"/>
                          </a:xfrm>
                        </p:grpSpPr>
                        <p:sp>
                          <p:nvSpPr>
                            <p:cNvPr id="119" name="Freeform 118"/>
                            <p:cNvSpPr/>
                            <p:nvPr/>
                          </p:nvSpPr>
                          <p:spPr>
                            <a:xfrm flipV="1">
                              <a:off x="1083957" y="778045"/>
                              <a:ext cx="1095375" cy="810896"/>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0" name="Freeform 119"/>
                            <p:cNvSpPr/>
                            <p:nvPr/>
                          </p:nvSpPr>
                          <p:spPr>
                            <a:xfrm>
                              <a:off x="0" y="21271"/>
                              <a:ext cx="1095374" cy="810895"/>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16" name="Group 115"/>
                          <p:cNvGrpSpPr/>
                          <p:nvPr/>
                        </p:nvGrpSpPr>
                        <p:grpSpPr>
                          <a:xfrm>
                            <a:off x="1265627" y="6056"/>
                            <a:ext cx="636975" cy="452248"/>
                            <a:chOff x="0" y="0"/>
                            <a:chExt cx="2179332" cy="1588941"/>
                          </a:xfrm>
                        </p:grpSpPr>
                        <p:sp>
                          <p:nvSpPr>
                            <p:cNvPr id="117" name="Freeform 116"/>
                            <p:cNvSpPr/>
                            <p:nvPr/>
                          </p:nvSpPr>
                          <p:spPr>
                            <a:xfrm flipV="1">
                              <a:off x="1083957" y="778045"/>
                              <a:ext cx="1095375" cy="810896"/>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8" name="Freeform 117"/>
                            <p:cNvSpPr/>
                            <p:nvPr/>
                          </p:nvSpPr>
                          <p:spPr>
                            <a:xfrm>
                              <a:off x="0" y="0"/>
                              <a:ext cx="1095375" cy="810895"/>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cxnSp>
                      <p:nvCxnSpPr>
                        <p:cNvPr id="91" name="Straight Connector 90"/>
                        <p:cNvCxnSpPr/>
                        <p:nvPr/>
                      </p:nvCxnSpPr>
                      <p:spPr>
                        <a:xfrm>
                          <a:off x="448116" y="1628964"/>
                          <a:ext cx="21611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489685" y="-13942"/>
                          <a:ext cx="0" cy="294894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393616" y="133223"/>
                          <a:ext cx="302731" cy="2603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320948" y="1205070"/>
                          <a:ext cx="302209" cy="2602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 Box 2"/>
                            <p:cNvSpPr txBox="1">
                              <a:spLocks noChangeArrowheads="1"/>
                            </p:cNvSpPr>
                            <p:nvPr/>
                          </p:nvSpPr>
                          <p:spPr bwMode="auto">
                            <a:xfrm>
                              <a:off x="0" y="968900"/>
                              <a:ext cx="720498" cy="27997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800">
                                  <a:effectLst/>
                                  <a:latin typeface="Calibri"/>
                                  <a:ea typeface="Calibri"/>
                                  <a:cs typeface="Times New Roman"/>
                                </a:rPr>
                                <a:t>V</a:t>
                              </a:r>
                              <a:r>
                                <a:rPr lang="en-US" sz="800" baseline="-25000">
                                  <a:effectLst/>
                                  <a:latin typeface="Calibri"/>
                                  <a:ea typeface="Calibri"/>
                                  <a:cs typeface="Times New Roman"/>
                                </a:rPr>
                                <a:t>B</a:t>
                              </a:r>
                              <a:r>
                                <a:rPr lang="en-US" sz="800">
                                  <a:effectLst/>
                                  <a:latin typeface="Calibri"/>
                                  <a:ea typeface="Calibri"/>
                                  <a:cs typeface="Times New Roman"/>
                                </a:rPr>
                                <a:t> = </a:t>
                              </a:r>
                              <a14:m>
                                <m:oMath xmlns:m="http://schemas.openxmlformats.org/officeDocument/2006/math">
                                  <m:box>
                                    <m:boxPr>
                                      <m:ctrlPr>
                                        <a:rPr lang="en-US" sz="800" i="1">
                                          <a:effectLst/>
                                          <a:latin typeface="Cambria Math" panose="02040503050406030204" pitchFamily="18" charset="0"/>
                                          <a:ea typeface="Calibri"/>
                                          <a:cs typeface="Times New Roman"/>
                                        </a:rPr>
                                      </m:ctrlPr>
                                    </m:boxPr>
                                    <m:e>
                                      <m:argPr>
                                        <m:argSz m:val="-1"/>
                                      </m:argPr>
                                      <m:f>
                                        <m:fPr>
                                          <m:ctrlPr>
                                            <a:rPr lang="en-US" sz="800" i="1">
                                              <a:effectLst/>
                                              <a:latin typeface="Cambria Math" panose="02040503050406030204" pitchFamily="18" charset="0"/>
                                              <a:ea typeface="Calibri"/>
                                              <a:cs typeface="Times New Roman"/>
                                            </a:rPr>
                                          </m:ctrlPr>
                                        </m:fPr>
                                        <m:num>
                                          <m:r>
                                            <a:rPr lang="en-US" sz="800" i="1">
                                              <a:effectLst/>
                                              <a:latin typeface="Cambria Math"/>
                                              <a:ea typeface="Calibri"/>
                                              <a:cs typeface="Times New Roman"/>
                                            </a:rPr>
                                            <m:t>1</m:t>
                                          </m:r>
                                        </m:num>
                                        <m:den>
                                          <m:r>
                                            <a:rPr lang="en-US" sz="800" i="1">
                                              <a:effectLst/>
                                              <a:latin typeface="Cambria Math"/>
                                              <a:ea typeface="Calibri"/>
                                              <a:cs typeface="Times New Roman"/>
                                            </a:rPr>
                                            <m:t>3</m:t>
                                          </m:r>
                                        </m:den>
                                      </m:f>
                                    </m:e>
                                  </m:box>
                                </m:oMath>
                              </a14:m>
                              <a:r>
                                <a:rPr lang="en-US" sz="800">
                                  <a:effectLst/>
                                  <a:latin typeface="Calibri"/>
                                  <a:ea typeface="Calibri"/>
                                  <a:cs typeface="Times New Roman"/>
                                </a:rPr>
                                <a:t>V</a:t>
                              </a:r>
                              <a:r>
                                <a:rPr lang="en-US" sz="800" baseline="-25000">
                                  <a:effectLst/>
                                  <a:latin typeface="Calibri"/>
                                  <a:ea typeface="Calibri"/>
                                  <a:cs typeface="Times New Roman"/>
                                </a:rPr>
                                <a:t>A</a:t>
                              </a:r>
                              <a:endParaRPr lang="en-US" sz="1100">
                                <a:effectLst/>
                                <a:latin typeface="Calibri"/>
                                <a:ea typeface="Calibri"/>
                                <a:cs typeface="Times New Roman"/>
                              </a:endParaRPr>
                            </a:p>
                          </p:txBody>
                        </p:sp>
                      </mc:Choice>
                      <mc:Fallback xmlns="">
                        <p:sp>
                          <p:nvSpPr>
                            <p:cNvPr id="95" name="Text Box 2"/>
                            <p:cNvSpPr txBox="1">
                              <a:spLocks noRot="1" noChangeAspect="1" noMove="1" noResize="1" noEditPoints="1" noAdjustHandles="1" noChangeArrowheads="1" noChangeShapeType="1" noTextEdit="1"/>
                            </p:cNvSpPr>
                            <p:nvPr/>
                          </p:nvSpPr>
                          <p:spPr bwMode="auto">
                            <a:xfrm>
                              <a:off x="0" y="968900"/>
                              <a:ext cx="720498" cy="279975"/>
                            </a:xfrm>
                            <a:prstGeom prst="rect">
                              <a:avLst/>
                            </a:prstGeom>
                            <a:blipFill rotWithShape="1">
                              <a:blip r:embed="rId3"/>
                              <a:stretch>
                                <a:fillRect/>
                              </a:stretch>
                            </a:blipFill>
                            <a:ln w="9525">
                              <a:noFill/>
                              <a:miter lim="800000"/>
                              <a:headEnd/>
                              <a:tailEnd/>
                            </a:ln>
                          </p:spPr>
                          <p:txBody>
                            <a:bodyPr/>
                            <a:lstStyle/>
                            <a:p>
                              <a:r>
                                <a:rPr lang="en-US">
                                  <a:noFill/>
                                </a:rPr>
                                <a:t> </a:t>
                              </a:r>
                            </a:p>
                          </p:txBody>
                        </p:sp>
                      </mc:Fallback>
                    </mc:AlternateContent>
                    <p:cxnSp>
                      <p:nvCxnSpPr>
                        <p:cNvPr id="96" name="Straight Connector 95"/>
                        <p:cNvCxnSpPr/>
                        <p:nvPr/>
                      </p:nvCxnSpPr>
                      <p:spPr>
                        <a:xfrm>
                          <a:off x="448116" y="2482808"/>
                          <a:ext cx="2160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563173" y="2385918"/>
                          <a:ext cx="1889763" cy="182879"/>
                          <a:chOff x="0" y="0"/>
                          <a:chExt cx="3149992" cy="475707"/>
                        </a:xfrm>
                      </p:grpSpPr>
                      <p:grpSp>
                        <p:nvGrpSpPr>
                          <p:cNvPr id="99" name="Group 98"/>
                          <p:cNvGrpSpPr/>
                          <p:nvPr/>
                        </p:nvGrpSpPr>
                        <p:grpSpPr>
                          <a:xfrm>
                            <a:off x="0" y="0"/>
                            <a:ext cx="636927" cy="451785"/>
                            <a:chOff x="0" y="0"/>
                            <a:chExt cx="2179332" cy="1588941"/>
                          </a:xfrm>
                        </p:grpSpPr>
                        <p:sp>
                          <p:nvSpPr>
                            <p:cNvPr id="112" name="Freeform 111"/>
                            <p:cNvSpPr/>
                            <p:nvPr/>
                          </p:nvSpPr>
                          <p:spPr>
                            <a:xfrm flipV="1">
                              <a:off x="1083957" y="778045"/>
                              <a:ext cx="1095375" cy="810896"/>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3" name="Freeform 112"/>
                            <p:cNvSpPr/>
                            <p:nvPr/>
                          </p:nvSpPr>
                          <p:spPr>
                            <a:xfrm>
                              <a:off x="0" y="0"/>
                              <a:ext cx="1095375" cy="810895"/>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0" name="Group 99"/>
                          <p:cNvGrpSpPr/>
                          <p:nvPr/>
                        </p:nvGrpSpPr>
                        <p:grpSpPr>
                          <a:xfrm>
                            <a:off x="623730" y="12110"/>
                            <a:ext cx="636927" cy="445735"/>
                            <a:chOff x="0" y="21271"/>
                            <a:chExt cx="2179332" cy="1567670"/>
                          </a:xfrm>
                        </p:grpSpPr>
                        <p:sp>
                          <p:nvSpPr>
                            <p:cNvPr id="110" name="Freeform 109"/>
                            <p:cNvSpPr/>
                            <p:nvPr/>
                          </p:nvSpPr>
                          <p:spPr>
                            <a:xfrm flipV="1">
                              <a:off x="1083957" y="778045"/>
                              <a:ext cx="1095375" cy="810896"/>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1" name="Freeform 110"/>
                            <p:cNvSpPr/>
                            <p:nvPr/>
                          </p:nvSpPr>
                          <p:spPr>
                            <a:xfrm>
                              <a:off x="0" y="21271"/>
                              <a:ext cx="1095374" cy="810895"/>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1" name="Group 100"/>
                          <p:cNvGrpSpPr/>
                          <p:nvPr/>
                        </p:nvGrpSpPr>
                        <p:grpSpPr>
                          <a:xfrm>
                            <a:off x="1265627" y="6056"/>
                            <a:ext cx="636927" cy="451785"/>
                            <a:chOff x="0" y="0"/>
                            <a:chExt cx="2179332" cy="1588941"/>
                          </a:xfrm>
                        </p:grpSpPr>
                        <p:sp>
                          <p:nvSpPr>
                            <p:cNvPr id="108" name="Freeform 107"/>
                            <p:cNvSpPr/>
                            <p:nvPr/>
                          </p:nvSpPr>
                          <p:spPr>
                            <a:xfrm flipV="1">
                              <a:off x="1083957" y="778045"/>
                              <a:ext cx="1095375" cy="810896"/>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9" name="Freeform 108"/>
                            <p:cNvSpPr/>
                            <p:nvPr/>
                          </p:nvSpPr>
                          <p:spPr>
                            <a:xfrm>
                              <a:off x="0" y="0"/>
                              <a:ext cx="1095375" cy="810895"/>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2" name="Group 101"/>
                          <p:cNvGrpSpPr/>
                          <p:nvPr/>
                        </p:nvGrpSpPr>
                        <p:grpSpPr>
                          <a:xfrm>
                            <a:off x="1889357" y="12111"/>
                            <a:ext cx="636905" cy="451486"/>
                            <a:chOff x="0" y="0"/>
                            <a:chExt cx="2179332" cy="1588941"/>
                          </a:xfrm>
                        </p:grpSpPr>
                        <p:sp>
                          <p:nvSpPr>
                            <p:cNvPr id="106" name="Freeform 105"/>
                            <p:cNvSpPr/>
                            <p:nvPr/>
                          </p:nvSpPr>
                          <p:spPr>
                            <a:xfrm flipV="1">
                              <a:off x="1083957" y="778045"/>
                              <a:ext cx="1095375" cy="810896"/>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7" name="Freeform 106"/>
                            <p:cNvSpPr/>
                            <p:nvPr/>
                          </p:nvSpPr>
                          <p:spPr>
                            <a:xfrm>
                              <a:off x="0" y="0"/>
                              <a:ext cx="1095375" cy="810895"/>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03" name="Group 102"/>
                          <p:cNvGrpSpPr/>
                          <p:nvPr/>
                        </p:nvGrpSpPr>
                        <p:grpSpPr>
                          <a:xfrm>
                            <a:off x="2513087" y="30278"/>
                            <a:ext cx="636905" cy="445429"/>
                            <a:chOff x="0" y="0"/>
                            <a:chExt cx="2179332" cy="1567628"/>
                          </a:xfrm>
                        </p:grpSpPr>
                        <p:sp>
                          <p:nvSpPr>
                            <p:cNvPr id="104" name="Freeform 103"/>
                            <p:cNvSpPr/>
                            <p:nvPr/>
                          </p:nvSpPr>
                          <p:spPr>
                            <a:xfrm flipV="1">
                              <a:off x="1083956" y="756731"/>
                              <a:ext cx="1095376" cy="810897"/>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5" name="Freeform 104"/>
                            <p:cNvSpPr/>
                            <p:nvPr/>
                          </p:nvSpPr>
                          <p:spPr>
                            <a:xfrm>
                              <a:off x="0" y="0"/>
                              <a:ext cx="1095375" cy="810895"/>
                            </a:xfrm>
                            <a:custGeom>
                              <a:avLst/>
                              <a:gdLst>
                                <a:gd name="connsiteX0" fmla="*/ 0 w 1096069"/>
                                <a:gd name="connsiteY0" fmla="*/ 811454 h 811454"/>
                                <a:gd name="connsiteX1" fmla="*/ 551062 w 1096069"/>
                                <a:gd name="connsiteY1" fmla="*/ 0 h 811454"/>
                                <a:gd name="connsiteX2" fmla="*/ 1096069 w 1096069"/>
                                <a:gd name="connsiteY2" fmla="*/ 811454 h 811454"/>
                              </a:gdLst>
                              <a:ahLst/>
                              <a:cxnLst>
                                <a:cxn ang="0">
                                  <a:pos x="connsiteX0" y="connsiteY0"/>
                                </a:cxn>
                                <a:cxn ang="0">
                                  <a:pos x="connsiteX1" y="connsiteY1"/>
                                </a:cxn>
                                <a:cxn ang="0">
                                  <a:pos x="connsiteX2" y="connsiteY2"/>
                                </a:cxn>
                              </a:cxnLst>
                              <a:rect l="l" t="t" r="r" b="b"/>
                              <a:pathLst>
                                <a:path w="1096069" h="811454">
                                  <a:moveTo>
                                    <a:pt x="0" y="811454"/>
                                  </a:moveTo>
                                  <a:cubicBezTo>
                                    <a:pt x="184192" y="405727"/>
                                    <a:pt x="368384" y="0"/>
                                    <a:pt x="551062" y="0"/>
                                  </a:cubicBezTo>
                                  <a:cubicBezTo>
                                    <a:pt x="733740" y="0"/>
                                    <a:pt x="914904" y="405727"/>
                                    <a:pt x="1096069" y="811454"/>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cxnSp>
                      <p:nvCxnSpPr>
                        <p:cNvPr id="98" name="Straight Arrow Connector 97"/>
                        <p:cNvCxnSpPr/>
                        <p:nvPr/>
                      </p:nvCxnSpPr>
                      <p:spPr>
                        <a:xfrm>
                          <a:off x="320948" y="2131581"/>
                          <a:ext cx="301625" cy="2597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grpSp>
          </p:grpSp>
        </p:grpSp>
      </p:grpSp>
    </p:spTree>
    <p:extLst>
      <p:ext uri="{BB962C8B-B14F-4D97-AF65-F5344CB8AC3E}">
        <p14:creationId xmlns:p14="http://schemas.microsoft.com/office/powerpoint/2010/main" val="4115063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a:t>Frequency Synthesis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16" y="1371600"/>
            <a:ext cx="874068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355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a:t>Harmonic Analysis</a:t>
            </a:r>
          </a:p>
        </p:txBody>
      </p:sp>
      <p:sp>
        <p:nvSpPr>
          <p:cNvPr id="5" name="Subtitle 2"/>
          <p:cNvSpPr>
            <a:spLocks noGrp="1"/>
          </p:cNvSpPr>
          <p:nvPr>
            <p:ph type="subTitle" idx="1"/>
          </p:nvPr>
        </p:nvSpPr>
        <p:spPr>
          <a:xfrm>
            <a:off x="381000" y="1524000"/>
            <a:ext cx="8305800" cy="4648200"/>
          </a:xfrm>
        </p:spPr>
        <p:txBody>
          <a:bodyPr>
            <a:normAutofit lnSpcReduction="10000"/>
          </a:bodyPr>
          <a:lstStyle/>
          <a:p>
            <a:pPr marL="457200" indent="-457200" algn="l">
              <a:buFont typeface="Arial" panose="020B0604020202020204" pitchFamily="34" charset="0"/>
              <a:buChar char="•"/>
            </a:pPr>
            <a:r>
              <a:rPr lang="en-US" dirty="0">
                <a:solidFill>
                  <a:schemeClr val="tx1"/>
                </a:solidFill>
              </a:rPr>
              <a:t>Harmonic analysis is a process by which a waveform is analyzed to discover the individual sine wave frequencies it contains.</a:t>
            </a:r>
          </a:p>
          <a:p>
            <a:pPr marL="457200" indent="-457200" algn="l">
              <a:buFont typeface="Arial" panose="020B0604020202020204" pitchFamily="34" charset="0"/>
              <a:buChar char="•"/>
            </a:pPr>
            <a:r>
              <a:rPr lang="en-US" dirty="0">
                <a:solidFill>
                  <a:schemeClr val="tx1"/>
                </a:solidFill>
              </a:rPr>
              <a:t>A harmonic is a multiple of the fundamental.</a:t>
            </a:r>
          </a:p>
          <a:p>
            <a:pPr marL="457200" indent="-457200" algn="l">
              <a:buFont typeface="Arial" panose="020B0604020202020204" pitchFamily="34" charset="0"/>
              <a:buChar char="•"/>
            </a:pPr>
            <a:r>
              <a:rPr lang="en-US" dirty="0">
                <a:solidFill>
                  <a:schemeClr val="tx1"/>
                </a:solidFill>
              </a:rPr>
              <a:t>Harmonics are numbered according to their ratio to the fundamental.</a:t>
            </a:r>
          </a:p>
          <a:p>
            <a:pPr marL="457200" indent="-457200" algn="l">
              <a:buFont typeface="Arial" panose="020B0604020202020204" pitchFamily="34" charset="0"/>
              <a:buChar char="•"/>
            </a:pPr>
            <a:r>
              <a:rPr lang="en-US" dirty="0">
                <a:solidFill>
                  <a:schemeClr val="tx1"/>
                </a:solidFill>
              </a:rPr>
              <a:t>The number of harmonics is infinite, and the amplitude of each harmonic will decrease as the frequency increases.   </a:t>
            </a:r>
          </a:p>
        </p:txBody>
      </p:sp>
    </p:spTree>
    <p:extLst>
      <p:ext uri="{BB962C8B-B14F-4D97-AF65-F5344CB8AC3E}">
        <p14:creationId xmlns:p14="http://schemas.microsoft.com/office/powerpoint/2010/main" val="4135588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dirty="0"/>
              <a:t>Harmonic Analysis</a:t>
            </a:r>
          </a:p>
        </p:txBody>
      </p:sp>
      <p:graphicFrame>
        <p:nvGraphicFramePr>
          <p:cNvPr id="3" name="Table 2"/>
          <p:cNvGraphicFramePr>
            <a:graphicFrameLocks noGrp="1"/>
          </p:cNvGraphicFramePr>
          <p:nvPr>
            <p:extLst>
              <p:ext uri="{D42A27DB-BD31-4B8C-83A1-F6EECF244321}">
                <p14:modId xmlns:p14="http://schemas.microsoft.com/office/powerpoint/2010/main" val="1277294755"/>
              </p:ext>
            </p:extLst>
          </p:nvPr>
        </p:nvGraphicFramePr>
        <p:xfrm>
          <a:off x="609600" y="1752600"/>
          <a:ext cx="8153400" cy="4343400"/>
        </p:xfrm>
        <a:graphic>
          <a:graphicData uri="http://schemas.openxmlformats.org/drawingml/2006/table">
            <a:tbl>
              <a:tblPr firstRow="1" firstCol="1" bandRow="1">
                <a:tableStyleId>{5C22544A-7EE6-4342-B048-85BDC9FD1C3A}</a:tableStyleId>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542925">
                <a:tc>
                  <a:txBody>
                    <a:bodyPr/>
                    <a:lstStyle/>
                    <a:p>
                      <a:pPr marL="0" marR="0" algn="ctr">
                        <a:lnSpc>
                          <a:spcPct val="115000"/>
                        </a:lnSpc>
                        <a:spcBef>
                          <a:spcPts val="0"/>
                        </a:spcBef>
                        <a:spcAft>
                          <a:spcPts val="0"/>
                        </a:spcAft>
                      </a:pPr>
                      <a:r>
                        <a:rPr lang="en-US" sz="1100" dirty="0">
                          <a:effectLst/>
                        </a:rPr>
                        <a:t>Harmonic number</a:t>
                      </a:r>
                      <a:endParaRPr lang="en-US" sz="1100" dirty="0">
                        <a:solidFill>
                          <a:srgbClr val="365F9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Frequency</a:t>
                      </a:r>
                      <a:endParaRPr lang="en-US" sz="1100">
                        <a:solidFill>
                          <a:srgbClr val="365F9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Amplitude</a:t>
                      </a:r>
                      <a:endParaRPr lang="en-US" sz="1100">
                        <a:solidFill>
                          <a:srgbClr val="365F91"/>
                        </a:solidFill>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42925">
                <a:tc>
                  <a:txBody>
                    <a:bodyPr/>
                    <a:lstStyle/>
                    <a:p>
                      <a:pPr marL="0" marR="0" algn="ctr">
                        <a:lnSpc>
                          <a:spcPct val="115000"/>
                        </a:lnSpc>
                        <a:spcBef>
                          <a:spcPts val="0"/>
                        </a:spcBef>
                        <a:spcAft>
                          <a:spcPts val="0"/>
                        </a:spcAft>
                      </a:pPr>
                      <a:r>
                        <a:rPr lang="en-US" sz="1100">
                          <a:effectLst/>
                        </a:rPr>
                        <a:t>Fundamental</a:t>
                      </a:r>
                      <a:endParaRPr lang="en-US" sz="1100">
                        <a:solidFill>
                          <a:srgbClr val="365F9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f</a:t>
                      </a:r>
                      <a:endParaRPr lang="en-US" sz="1100">
                        <a:solidFill>
                          <a:srgbClr val="365F9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V</a:t>
                      </a:r>
                      <a:endParaRPr lang="en-US" sz="1100">
                        <a:solidFill>
                          <a:srgbClr val="365F91"/>
                        </a:solidFill>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42925">
                <a:tc>
                  <a:txBody>
                    <a:bodyPr/>
                    <a:lstStyle/>
                    <a:p>
                      <a:pPr marL="0" marR="0" algn="ctr">
                        <a:lnSpc>
                          <a:spcPct val="115000"/>
                        </a:lnSpc>
                        <a:spcBef>
                          <a:spcPts val="0"/>
                        </a:spcBef>
                        <a:spcAft>
                          <a:spcPts val="0"/>
                        </a:spcAft>
                      </a:pPr>
                      <a:r>
                        <a:rPr lang="en-US" sz="1100">
                          <a:effectLst/>
                        </a:rPr>
                        <a:t>2</a:t>
                      </a:r>
                      <a:r>
                        <a:rPr lang="en-US" sz="1100" baseline="30000">
                          <a:effectLst/>
                        </a:rPr>
                        <a:t>nd</a:t>
                      </a:r>
                      <a:r>
                        <a:rPr lang="en-US" sz="1100">
                          <a:effectLst/>
                        </a:rPr>
                        <a:t> Harmonic</a:t>
                      </a:r>
                      <a:endParaRPr lang="en-US" sz="1100">
                        <a:solidFill>
                          <a:srgbClr val="365F9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2f</a:t>
                      </a:r>
                      <a:endParaRPr lang="en-US" sz="1100">
                        <a:solidFill>
                          <a:srgbClr val="365F9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1/2V</a:t>
                      </a:r>
                      <a:endParaRPr lang="en-US" sz="1100">
                        <a:solidFill>
                          <a:srgbClr val="365F91"/>
                        </a:solidFill>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542925">
                <a:tc>
                  <a:txBody>
                    <a:bodyPr/>
                    <a:lstStyle/>
                    <a:p>
                      <a:pPr marL="0" marR="0" algn="ctr">
                        <a:lnSpc>
                          <a:spcPct val="115000"/>
                        </a:lnSpc>
                        <a:spcBef>
                          <a:spcPts val="0"/>
                        </a:spcBef>
                        <a:spcAft>
                          <a:spcPts val="0"/>
                        </a:spcAft>
                      </a:pPr>
                      <a:r>
                        <a:rPr lang="en-US" sz="1100">
                          <a:effectLst/>
                        </a:rPr>
                        <a:t>3</a:t>
                      </a:r>
                      <a:r>
                        <a:rPr lang="en-US" sz="1100" baseline="30000">
                          <a:effectLst/>
                        </a:rPr>
                        <a:t>rd</a:t>
                      </a:r>
                      <a:r>
                        <a:rPr lang="en-US" sz="1100">
                          <a:effectLst/>
                        </a:rPr>
                        <a:t> Harmonic</a:t>
                      </a:r>
                      <a:endParaRPr lang="en-US" sz="1100">
                        <a:solidFill>
                          <a:srgbClr val="365F9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3f</a:t>
                      </a:r>
                      <a:endParaRPr lang="en-US" sz="1100">
                        <a:solidFill>
                          <a:srgbClr val="365F9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1/3V</a:t>
                      </a:r>
                      <a:endParaRPr lang="en-US" sz="1100">
                        <a:solidFill>
                          <a:srgbClr val="365F91"/>
                        </a:solidFill>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42925">
                <a:tc>
                  <a:txBody>
                    <a:bodyPr/>
                    <a:lstStyle/>
                    <a:p>
                      <a:pPr marL="0" marR="0" algn="ctr">
                        <a:lnSpc>
                          <a:spcPct val="115000"/>
                        </a:lnSpc>
                        <a:spcBef>
                          <a:spcPts val="0"/>
                        </a:spcBef>
                        <a:spcAft>
                          <a:spcPts val="0"/>
                        </a:spcAft>
                      </a:pPr>
                      <a:r>
                        <a:rPr lang="en-US" sz="1100">
                          <a:effectLst/>
                        </a:rPr>
                        <a:t>4</a:t>
                      </a:r>
                      <a:r>
                        <a:rPr lang="en-US" sz="1100" baseline="30000">
                          <a:effectLst/>
                        </a:rPr>
                        <a:t>th</a:t>
                      </a:r>
                      <a:r>
                        <a:rPr lang="en-US" sz="1100">
                          <a:effectLst/>
                        </a:rPr>
                        <a:t> Harmonic</a:t>
                      </a:r>
                      <a:endParaRPr lang="en-US" sz="1100">
                        <a:solidFill>
                          <a:srgbClr val="365F9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4f</a:t>
                      </a:r>
                      <a:endParaRPr lang="en-US" sz="1100">
                        <a:solidFill>
                          <a:srgbClr val="365F9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1/4V</a:t>
                      </a:r>
                      <a:endParaRPr lang="en-US" sz="1100">
                        <a:solidFill>
                          <a:srgbClr val="365F91"/>
                        </a:solidFill>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42925">
                <a:tc>
                  <a:txBody>
                    <a:bodyPr/>
                    <a:lstStyle/>
                    <a:p>
                      <a:pPr marL="0" marR="0" algn="ctr">
                        <a:lnSpc>
                          <a:spcPct val="115000"/>
                        </a:lnSpc>
                        <a:spcBef>
                          <a:spcPts val="0"/>
                        </a:spcBef>
                        <a:spcAft>
                          <a:spcPts val="0"/>
                        </a:spcAft>
                      </a:pPr>
                      <a:r>
                        <a:rPr lang="en-US" sz="1100">
                          <a:effectLst/>
                        </a:rPr>
                        <a:t>5</a:t>
                      </a:r>
                      <a:r>
                        <a:rPr lang="en-US" sz="1100" baseline="30000">
                          <a:effectLst/>
                        </a:rPr>
                        <a:t>th</a:t>
                      </a:r>
                      <a:r>
                        <a:rPr lang="en-US" sz="1100">
                          <a:effectLst/>
                        </a:rPr>
                        <a:t> Harmonic</a:t>
                      </a:r>
                      <a:endParaRPr lang="en-US" sz="1100">
                        <a:solidFill>
                          <a:srgbClr val="365F9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5f</a:t>
                      </a:r>
                      <a:endParaRPr lang="en-US" sz="1100" dirty="0">
                        <a:solidFill>
                          <a:srgbClr val="365F9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1/5V</a:t>
                      </a:r>
                      <a:endParaRPr lang="en-US" sz="1100">
                        <a:solidFill>
                          <a:srgbClr val="365F91"/>
                        </a:solidFill>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542925">
                <a:tc>
                  <a:txBody>
                    <a:bodyPr/>
                    <a:lstStyle/>
                    <a:p>
                      <a:pPr marL="0" marR="0" algn="ctr">
                        <a:lnSpc>
                          <a:spcPct val="115000"/>
                        </a:lnSpc>
                        <a:spcBef>
                          <a:spcPts val="0"/>
                        </a:spcBef>
                        <a:spcAft>
                          <a:spcPts val="0"/>
                        </a:spcAft>
                      </a:pPr>
                      <a:r>
                        <a:rPr lang="en-US" sz="1100">
                          <a:effectLst/>
                        </a:rPr>
                        <a:t>7</a:t>
                      </a:r>
                      <a:r>
                        <a:rPr lang="en-US" sz="1100" baseline="30000">
                          <a:effectLst/>
                        </a:rPr>
                        <a:t>th</a:t>
                      </a:r>
                      <a:r>
                        <a:rPr lang="en-US" sz="1100">
                          <a:effectLst/>
                        </a:rPr>
                        <a:t> Harmonic</a:t>
                      </a:r>
                      <a:endParaRPr lang="en-US" sz="1100">
                        <a:solidFill>
                          <a:srgbClr val="365F9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7f</a:t>
                      </a:r>
                      <a:endParaRPr lang="en-US" sz="1100">
                        <a:solidFill>
                          <a:srgbClr val="365F9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1/7V</a:t>
                      </a:r>
                      <a:endParaRPr lang="en-US" sz="1100">
                        <a:solidFill>
                          <a:srgbClr val="365F91"/>
                        </a:solidFill>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542925">
                <a:tc>
                  <a:txBody>
                    <a:bodyPr/>
                    <a:lstStyle/>
                    <a:p>
                      <a:pPr marL="0" marR="0" algn="ctr">
                        <a:lnSpc>
                          <a:spcPct val="115000"/>
                        </a:lnSpc>
                        <a:spcBef>
                          <a:spcPts val="0"/>
                        </a:spcBef>
                        <a:spcAft>
                          <a:spcPts val="0"/>
                        </a:spcAft>
                      </a:pPr>
                      <a:r>
                        <a:rPr lang="en-US" sz="1100">
                          <a:effectLst/>
                        </a:rPr>
                        <a:t>100</a:t>
                      </a:r>
                      <a:r>
                        <a:rPr lang="en-US" sz="1100" baseline="30000">
                          <a:effectLst/>
                        </a:rPr>
                        <a:t>th</a:t>
                      </a:r>
                      <a:r>
                        <a:rPr lang="en-US" sz="1100">
                          <a:effectLst/>
                        </a:rPr>
                        <a:t> Harmonic</a:t>
                      </a:r>
                      <a:endParaRPr lang="en-US" sz="1100">
                        <a:solidFill>
                          <a:srgbClr val="365F9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a:effectLst/>
                        </a:rPr>
                        <a:t>100f</a:t>
                      </a:r>
                      <a:endParaRPr lang="en-US" sz="1100">
                        <a:solidFill>
                          <a:srgbClr val="365F9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1/100V</a:t>
                      </a:r>
                      <a:endParaRPr lang="en-US" sz="1100" dirty="0">
                        <a:solidFill>
                          <a:srgbClr val="365F91"/>
                        </a:solidFill>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9728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1101</TotalTime>
  <Words>978</Words>
  <Application>Microsoft Office PowerPoint</Application>
  <PresentationFormat>On-screen Show (4:3)</PresentationFormat>
  <Paragraphs>135</Paragraphs>
  <Slides>26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1" baseType="lpstr">
      <vt:lpstr>Arial</vt:lpstr>
      <vt:lpstr>Calibri</vt:lpstr>
      <vt:lpstr>Cambria Math</vt:lpstr>
      <vt:lpstr>Office Theme</vt:lpstr>
      <vt:lpstr>Equation</vt:lpstr>
      <vt:lpstr>Waveforms</vt:lpstr>
      <vt:lpstr>Graphs</vt:lpstr>
      <vt:lpstr>Periodic Waveforms</vt:lpstr>
      <vt:lpstr>Frequency Synthesis</vt:lpstr>
      <vt:lpstr>Frequency Synthesis</vt:lpstr>
      <vt:lpstr>Frequency Synthesis</vt:lpstr>
      <vt:lpstr>Frequency Synthesis</vt:lpstr>
      <vt:lpstr>Harmonic Analysis</vt:lpstr>
      <vt:lpstr>Harmonic Analysis</vt:lpstr>
      <vt:lpstr>Harmonic Analysis</vt:lpstr>
      <vt:lpstr>Harmonic Analysis</vt:lpstr>
      <vt:lpstr>Harmonic Analysis</vt:lpstr>
      <vt:lpstr>Components of a Pulse waveform</vt:lpstr>
      <vt:lpstr>Pulse waveforms</vt:lpstr>
      <vt:lpstr>PowerPoint Presentation</vt:lpstr>
      <vt:lpstr>PowerPoint Presentation</vt:lpstr>
      <vt:lpstr>Waveform Distortions</vt:lpstr>
      <vt:lpstr>Waveform Distortions</vt:lpstr>
      <vt:lpstr>RC Circuits</vt:lpstr>
      <vt:lpstr>RC Circuits</vt:lpstr>
      <vt:lpstr>RC Circuits</vt:lpstr>
      <vt:lpstr>RC Circuits</vt:lpstr>
      <vt:lpstr>RC Circuits</vt:lpstr>
      <vt:lpstr>RC Circuits</vt:lpstr>
      <vt:lpstr>RC Circuits</vt:lpstr>
      <vt:lpstr>RC Circuits</vt:lpstr>
    </vt:vector>
  </TitlesOfParts>
  <Company>Idaho State University College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Waveforms</dc:title>
  <dc:creator>Rob</dc:creator>
  <cp:lastModifiedBy>Tim Leishman</cp:lastModifiedBy>
  <cp:revision>38</cp:revision>
  <dcterms:created xsi:type="dcterms:W3CDTF">2014-08-26T14:22:18Z</dcterms:created>
  <dcterms:modified xsi:type="dcterms:W3CDTF">2023-07-19T17:16:40Z</dcterms:modified>
</cp:coreProperties>
</file>