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2" r:id="rId13"/>
    <p:sldId id="274" r:id="rId14"/>
    <p:sldId id="276" r:id="rId15"/>
    <p:sldId id="277" r:id="rId16"/>
    <p:sldId id="278" r:id="rId17"/>
    <p:sldId id="279" r:id="rId18"/>
    <p:sldId id="280" r:id="rId19"/>
    <p:sldId id="281" r:id="rId20"/>
    <p:sldId id="282" r:id="rId21"/>
    <p:sldId id="283" r:id="rId22"/>
    <p:sldId id="268"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31.wmf"/><Relationship Id="rId4"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6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5.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1.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7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AB4729-70BF-4813-AC27-F212E4FD370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301914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4729-70BF-4813-AC27-F212E4FD370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3971955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4729-70BF-4813-AC27-F212E4FD370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258607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B4729-70BF-4813-AC27-F212E4FD370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395052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B4729-70BF-4813-AC27-F212E4FD3700}"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154094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AB4729-70BF-4813-AC27-F212E4FD3700}"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197498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AB4729-70BF-4813-AC27-F212E4FD3700}"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371112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AB4729-70BF-4813-AC27-F212E4FD3700}" type="datetimeFigureOut">
              <a:rPr lang="en-US" smtClean="0"/>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36770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B4729-70BF-4813-AC27-F212E4FD3700}" type="datetimeFigureOut">
              <a:rPr lang="en-US" smtClean="0"/>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367490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B4729-70BF-4813-AC27-F212E4FD3700}"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180935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B4729-70BF-4813-AC27-F212E4FD3700}"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4F8A1A-AB65-4C82-8898-C3ED935B5121}" type="slidenum">
              <a:rPr lang="en-US" smtClean="0"/>
              <a:t>‹#›</a:t>
            </a:fld>
            <a:endParaRPr lang="en-US"/>
          </a:p>
        </p:txBody>
      </p:sp>
    </p:spTree>
    <p:extLst>
      <p:ext uri="{BB962C8B-B14F-4D97-AF65-F5344CB8AC3E}">
        <p14:creationId xmlns:p14="http://schemas.microsoft.com/office/powerpoint/2010/main" val="33973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B4729-70BF-4813-AC27-F212E4FD3700}" type="datetimeFigureOut">
              <a:rPr lang="en-US" smtClean="0"/>
              <a:t>7/19/2023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F8A1A-AB65-4C82-8898-C3ED935B5121}" type="slidenum">
              <a:rPr lang="en-US" smtClean="0"/>
              <a:t>‹#›</a:t>
            </a:fld>
            <a:endParaRPr lang="en-US"/>
          </a:p>
        </p:txBody>
      </p:sp>
    </p:spTree>
    <p:extLst>
      <p:ext uri="{BB962C8B-B14F-4D97-AF65-F5344CB8AC3E}">
        <p14:creationId xmlns:p14="http://schemas.microsoft.com/office/powerpoint/2010/main" val="116293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3.png"/><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25.bin"/><Relationship Id="rId5" Type="http://schemas.openxmlformats.org/officeDocument/2006/relationships/image" Target="../media/image31.wmf"/><Relationship Id="rId10" Type="http://schemas.openxmlformats.org/officeDocument/2006/relationships/image" Target="../media/image34.png"/><Relationship Id="rId4" Type="http://schemas.openxmlformats.org/officeDocument/2006/relationships/oleObject" Target="../embeddings/oleObject24.bin"/><Relationship Id="rId9" Type="http://schemas.openxmlformats.org/officeDocument/2006/relationships/image" Target="../media/image32.wmf"/></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9.emf"/></Relationships>
</file>

<file path=ppt/slides/_rels/slide1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44.jpeg"/><Relationship Id="rId7"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41.wmf"/><Relationship Id="rId4" Type="http://schemas.openxmlformats.org/officeDocument/2006/relationships/oleObject" Target="../embeddings/oleObject31.bin"/><Relationship Id="rId9" Type="http://schemas.openxmlformats.org/officeDocument/2006/relationships/image" Target="../media/image43.wmf"/></Relationships>
</file>

<file path=ppt/slides/_rels/slide1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6.wmf"/><Relationship Id="rId5" Type="http://schemas.openxmlformats.org/officeDocument/2006/relationships/oleObject" Target="../embeddings/oleObject35.bin"/><Relationship Id="rId4" Type="http://schemas.openxmlformats.org/officeDocument/2006/relationships/image" Target="../media/image4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8.emf"/></Relationships>
</file>

<file path=ppt/slides/_rels/slide1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1.wmf"/><Relationship Id="rId5" Type="http://schemas.openxmlformats.org/officeDocument/2006/relationships/oleObject" Target="../embeddings/oleObject39.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1.bin"/></Relationships>
</file>

<file path=ppt/slides/_rels/slide2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oleObject" Target="../embeddings/oleObject47.bin"/><Relationship Id="rId3" Type="http://schemas.openxmlformats.org/officeDocument/2006/relationships/image" Target="../media/image58.png"/><Relationship Id="rId7" Type="http://schemas.openxmlformats.org/officeDocument/2006/relationships/oleObject" Target="../embeddings/oleObject43.bin"/><Relationship Id="rId12"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31.wmf"/><Relationship Id="rId11" Type="http://schemas.openxmlformats.org/officeDocument/2006/relationships/oleObject" Target="../embeddings/oleObject46.bin"/><Relationship Id="rId5" Type="http://schemas.openxmlformats.org/officeDocument/2006/relationships/oleObject" Target="../embeddings/oleObject42.bin"/><Relationship Id="rId10" Type="http://schemas.openxmlformats.org/officeDocument/2006/relationships/image" Target="../media/image55.wmf"/><Relationship Id="rId4" Type="http://schemas.openxmlformats.org/officeDocument/2006/relationships/image" Target="../media/image59.png"/><Relationship Id="rId9" Type="http://schemas.openxmlformats.org/officeDocument/2006/relationships/oleObject" Target="../embeddings/oleObject45.bin"/><Relationship Id="rId14" Type="http://schemas.openxmlformats.org/officeDocument/2006/relationships/image" Target="../media/image5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6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0.emf"/><Relationship Id="rId5" Type="http://schemas.openxmlformats.org/officeDocument/2006/relationships/oleObject" Target="../embeddings/oleObject50.bin"/><Relationship Id="rId4" Type="http://schemas.openxmlformats.org/officeDocument/2006/relationships/image" Target="../media/image6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2.emf"/><Relationship Id="rId5" Type="http://schemas.openxmlformats.org/officeDocument/2006/relationships/oleObject" Target="../embeddings/oleObject52.bin"/><Relationship Id="rId4" Type="http://schemas.openxmlformats.org/officeDocument/2006/relationships/image" Target="../media/image60.emf"/></Relationships>
</file>

<file path=ppt/slides/_rels/slide2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3.bin"/><Relationship Id="rId7"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4.bin"/><Relationship Id="rId5" Type="http://schemas.openxmlformats.org/officeDocument/2006/relationships/image" Target="../media/image66.jpeg"/><Relationship Id="rId4" Type="http://schemas.openxmlformats.org/officeDocument/2006/relationships/image" Target="../media/image6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7.emf"/><Relationship Id="rId5" Type="http://schemas.openxmlformats.org/officeDocument/2006/relationships/oleObject" Target="../embeddings/oleObject56.bin"/><Relationship Id="rId4" Type="http://schemas.openxmlformats.org/officeDocument/2006/relationships/image" Target="../media/image60.emf"/></Relationships>
</file>

<file path=ppt/slides/_rels/slide29.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9.emf"/><Relationship Id="rId5" Type="http://schemas.openxmlformats.org/officeDocument/2006/relationships/oleObject" Target="../embeddings/oleObject58.bin"/><Relationship Id="rId4" Type="http://schemas.openxmlformats.org/officeDocument/2006/relationships/image" Target="../media/image68.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71.emf"/></Relationships>
</file>

<file path=ppt/slides/_rels/slide31.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74.jpeg"/><Relationship Id="rId4" Type="http://schemas.openxmlformats.org/officeDocument/2006/relationships/image" Target="../media/image7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1.emf"/><Relationship Id="rId5" Type="http://schemas.openxmlformats.org/officeDocument/2006/relationships/oleObject" Target="../embeddings/oleObject63.bin"/><Relationship Id="rId4" Type="http://schemas.openxmlformats.org/officeDocument/2006/relationships/image" Target="../media/image7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76.emf"/><Relationship Id="rId5" Type="http://schemas.openxmlformats.org/officeDocument/2006/relationships/oleObject" Target="../embeddings/oleObject65.bin"/><Relationship Id="rId4" Type="http://schemas.openxmlformats.org/officeDocument/2006/relationships/image" Target="../media/image7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7.emf"/><Relationship Id="rId5" Type="http://schemas.openxmlformats.org/officeDocument/2006/relationships/oleObject" Target="../embeddings/oleObject67.bin"/><Relationship Id="rId4" Type="http://schemas.openxmlformats.org/officeDocument/2006/relationships/image" Target="../media/image7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7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8.wmf"/><Relationship Id="rId5" Type="http://schemas.openxmlformats.org/officeDocument/2006/relationships/oleObject" Target="../embeddings/oleObject70.bin"/><Relationship Id="rId4" Type="http://schemas.openxmlformats.org/officeDocument/2006/relationships/image" Target="../media/image79.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80.emf"/><Relationship Id="rId5" Type="http://schemas.openxmlformats.org/officeDocument/2006/relationships/oleObject" Target="../embeddings/oleObject72.bin"/><Relationship Id="rId4" Type="http://schemas.openxmlformats.org/officeDocument/2006/relationships/image" Target="../media/image7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81.emf"/><Relationship Id="rId5" Type="http://schemas.openxmlformats.org/officeDocument/2006/relationships/oleObject" Target="../embeddings/oleObject74.bin"/><Relationship Id="rId4" Type="http://schemas.openxmlformats.org/officeDocument/2006/relationships/image" Target="../media/image78.w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69.emf"/><Relationship Id="rId5" Type="http://schemas.openxmlformats.org/officeDocument/2006/relationships/oleObject" Target="../embeddings/oleObject76.bin"/><Relationship Id="rId4" Type="http://schemas.openxmlformats.org/officeDocument/2006/relationships/image" Target="../media/image6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82.wmf"/></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vmlDrawing" Target="../drawings/vmlDrawing34.vml"/><Relationship Id="rId5" Type="http://schemas.openxmlformats.org/officeDocument/2006/relationships/image" Target="../media/image83.png"/><Relationship Id="rId4" Type="http://schemas.openxmlformats.org/officeDocument/2006/relationships/oleObject" Target="../embeddings/oleObject79.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vmlDrawing" Target="../drawings/vmlDrawing35.vml"/><Relationship Id="rId5" Type="http://schemas.openxmlformats.org/officeDocument/2006/relationships/image" Target="../media/image83.png"/><Relationship Id="rId4" Type="http://schemas.openxmlformats.org/officeDocument/2006/relationships/oleObject" Target="../embeddings/oleObject80.bin"/></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6.png"/><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 Id="rId9" Type="http://schemas.openxmlformats.org/officeDocument/2006/relationships/image" Target="../media/image15.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1.png"/><Relationship Id="rId7" Type="http://schemas.openxmlformats.org/officeDocument/2006/relationships/image" Target="../media/image18.wmf"/><Relationship Id="rId12"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7.wmf"/><Relationship Id="rId3" Type="http://schemas.openxmlformats.org/officeDocument/2006/relationships/image" Target="../media/image22.png"/><Relationship Id="rId7" Type="http://schemas.openxmlformats.org/officeDocument/2006/relationships/image" Target="../media/image24.wmf"/><Relationship Id="rId12"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5.wmf"/><Relationship Id="rId14" Type="http://schemas.openxmlformats.org/officeDocument/2006/relationships/oleObject" Target="../embeddings/oleObject22.bin"/></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9.wmf"/><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RC Circuits</a:t>
            </a:r>
            <a:br>
              <a:rPr lang="en-US" dirty="0"/>
            </a:br>
            <a:r>
              <a:rPr lang="en-US" dirty="0"/>
              <a:t>Integrators and Differentiators</a:t>
            </a:r>
          </a:p>
        </p:txBody>
      </p:sp>
    </p:spTree>
    <p:extLst>
      <p:ext uri="{BB962C8B-B14F-4D97-AF65-F5344CB8AC3E}">
        <p14:creationId xmlns:p14="http://schemas.microsoft.com/office/powerpoint/2010/main" val="419808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Circuits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1"/>
            <a:ext cx="29325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648200" y="1828800"/>
            <a:ext cx="3657600" cy="1477328"/>
          </a:xfrm>
          <a:prstGeom prst="rect">
            <a:avLst/>
          </a:prstGeom>
          <a:noFill/>
        </p:spPr>
        <p:txBody>
          <a:bodyPr wrap="square" rtlCol="0">
            <a:spAutoFit/>
          </a:bodyPr>
          <a:lstStyle/>
          <a:p>
            <a:r>
              <a:rPr lang="en-US" dirty="0"/>
              <a:t>In this circuit, the output is taken across the capacitor.</a:t>
            </a:r>
          </a:p>
          <a:p>
            <a:r>
              <a:rPr lang="en-US" dirty="0"/>
              <a:t>The shape of the output wave is dependent on the RC time constant, and the PW.</a:t>
            </a:r>
          </a:p>
        </p:txBody>
      </p:sp>
      <p:grpSp>
        <p:nvGrpSpPr>
          <p:cNvPr id="9" name="Group 8"/>
          <p:cNvGrpSpPr/>
          <p:nvPr/>
        </p:nvGrpSpPr>
        <p:grpSpPr>
          <a:xfrm>
            <a:off x="914400" y="3458528"/>
            <a:ext cx="3657600" cy="2585323"/>
            <a:chOff x="914400" y="3458528"/>
            <a:chExt cx="3657600" cy="2585323"/>
          </a:xfrm>
        </p:grpSpPr>
        <p:grpSp>
          <p:nvGrpSpPr>
            <p:cNvPr id="7" name="Group 6"/>
            <p:cNvGrpSpPr/>
            <p:nvPr/>
          </p:nvGrpSpPr>
          <p:grpSpPr>
            <a:xfrm>
              <a:off x="914400" y="3458528"/>
              <a:ext cx="3657600" cy="2585323"/>
              <a:chOff x="914400" y="3458528"/>
              <a:chExt cx="3657600" cy="2585323"/>
            </a:xfrm>
          </p:grpSpPr>
          <p:grpSp>
            <p:nvGrpSpPr>
              <p:cNvPr id="6" name="Group 5"/>
              <p:cNvGrpSpPr/>
              <p:nvPr/>
            </p:nvGrpSpPr>
            <p:grpSpPr>
              <a:xfrm>
                <a:off x="914400" y="3458528"/>
                <a:ext cx="3657600" cy="2585323"/>
                <a:chOff x="914400" y="3458528"/>
                <a:chExt cx="3657600" cy="2585323"/>
              </a:xfrm>
            </p:grpSpPr>
            <p:sp>
              <p:nvSpPr>
                <p:cNvPr id="5" name="TextBox 4"/>
                <p:cNvSpPr txBox="1"/>
                <p:nvPr/>
              </p:nvSpPr>
              <p:spPr>
                <a:xfrm>
                  <a:off x="914400" y="3458528"/>
                  <a:ext cx="3657600" cy="2585323"/>
                </a:xfrm>
                <a:prstGeom prst="rect">
                  <a:avLst/>
                </a:prstGeom>
                <a:noFill/>
              </p:spPr>
              <p:txBody>
                <a:bodyPr wrap="square" rtlCol="0">
                  <a:spAutoFit/>
                </a:bodyPr>
                <a:lstStyle/>
                <a:p>
                  <a:r>
                    <a:rPr lang="en-US" dirty="0"/>
                    <a:t>If the      is much smaller than the PW the capacitor charges to 99.9% of the input voltage after time t=5RC.</a:t>
                  </a:r>
                </a:p>
                <a:p>
                  <a:r>
                    <a:rPr lang="en-US" dirty="0"/>
                    <a:t>If the     is equal to the PW then the capacitor charges to 63.2% of the input voltage.</a:t>
                  </a:r>
                </a:p>
                <a:p>
                  <a:r>
                    <a:rPr lang="en-US" dirty="0"/>
                    <a:t>If the     is much greater than the PW (10*PW) then an integrator is formed and </a:t>
                  </a:r>
                  <a:r>
                    <a:rPr lang="en-US" dirty="0" err="1"/>
                    <a:t>V</a:t>
                  </a:r>
                  <a:r>
                    <a:rPr lang="en-US" baseline="-25000" dirty="0" err="1"/>
                    <a:t>c</a:t>
                  </a:r>
                  <a:r>
                    <a:rPr lang="en-US" dirty="0"/>
                    <a:t> can be found by:</a:t>
                  </a:r>
                </a:p>
              </p:txBody>
            </p:sp>
            <p:graphicFrame>
              <p:nvGraphicFramePr>
                <p:cNvPr id="4" name="Object 3"/>
                <p:cNvGraphicFramePr>
                  <a:graphicFrameLocks noChangeAspect="1"/>
                </p:cNvGraphicFramePr>
                <p:nvPr>
                  <p:extLst>
                    <p:ext uri="{D42A27DB-BD31-4B8C-83A1-F6EECF244321}">
                      <p14:modId xmlns:p14="http://schemas.microsoft.com/office/powerpoint/2010/main" val="3645243216"/>
                    </p:ext>
                  </p:extLst>
                </p:nvPr>
              </p:nvGraphicFramePr>
              <p:xfrm>
                <a:off x="1524000" y="3512240"/>
                <a:ext cx="249383" cy="274320"/>
              </p:xfrm>
              <a:graphic>
                <a:graphicData uri="http://schemas.openxmlformats.org/presentationml/2006/ole">
                  <mc:AlternateContent xmlns:mc="http://schemas.openxmlformats.org/markup-compatibility/2006">
                    <mc:Choice xmlns:v="urn:schemas-microsoft-com:vml" Requires="v">
                      <p:oleObj spid="_x0000_s8276" name="Equation" r:id="rId4" imgW="126720" imgH="139680" progId="Equation.3">
                        <p:embed/>
                      </p:oleObj>
                    </mc:Choice>
                    <mc:Fallback>
                      <p:oleObj name="Equation" r:id="rId4" imgW="126720" imgH="139680" progId="Equation.3">
                        <p:embed/>
                        <p:pic>
                          <p:nvPicPr>
                            <p:cNvPr id="0" name=""/>
                            <p:cNvPicPr/>
                            <p:nvPr/>
                          </p:nvPicPr>
                          <p:blipFill>
                            <a:blip r:embed="rId5"/>
                            <a:stretch>
                              <a:fillRect/>
                            </a:stretch>
                          </p:blipFill>
                          <p:spPr>
                            <a:xfrm>
                              <a:off x="1524000" y="3512240"/>
                              <a:ext cx="249383" cy="274320"/>
                            </a:xfrm>
                            <a:prstGeom prst="rect">
                              <a:avLst/>
                            </a:prstGeom>
                          </p:spPr>
                        </p:pic>
                      </p:oleObj>
                    </mc:Fallback>
                  </mc:AlternateContent>
                </a:graphicData>
              </a:graphic>
            </p:graphicFrame>
          </p:grpSp>
          <p:graphicFrame>
            <p:nvGraphicFramePr>
              <p:cNvPr id="8" name="Object 7"/>
              <p:cNvGraphicFramePr>
                <a:graphicFrameLocks noChangeAspect="1"/>
              </p:cNvGraphicFramePr>
              <p:nvPr>
                <p:extLst>
                  <p:ext uri="{D42A27DB-BD31-4B8C-83A1-F6EECF244321}">
                    <p14:modId xmlns:p14="http://schemas.microsoft.com/office/powerpoint/2010/main" val="1085724744"/>
                  </p:ext>
                </p:extLst>
              </p:nvPr>
            </p:nvGraphicFramePr>
            <p:xfrm>
              <a:off x="1524000" y="4343400"/>
              <a:ext cx="249383" cy="274320"/>
            </p:xfrm>
            <a:graphic>
              <a:graphicData uri="http://schemas.openxmlformats.org/presentationml/2006/ole">
                <mc:AlternateContent xmlns:mc="http://schemas.openxmlformats.org/markup-compatibility/2006">
                  <mc:Choice xmlns:v="urn:schemas-microsoft-com:vml" Requires="v">
                    <p:oleObj spid="_x0000_s8277" name="Equation" r:id="rId6" imgW="126720" imgH="139680" progId="Equation.3">
                      <p:embed/>
                    </p:oleObj>
                  </mc:Choice>
                  <mc:Fallback>
                    <p:oleObj name="Equation" r:id="rId6" imgW="126720" imgH="139680" progId="Equation.3">
                      <p:embed/>
                      <p:pic>
                        <p:nvPicPr>
                          <p:cNvPr id="0" name=""/>
                          <p:cNvPicPr/>
                          <p:nvPr/>
                        </p:nvPicPr>
                        <p:blipFill>
                          <a:blip r:embed="rId5"/>
                          <a:stretch>
                            <a:fillRect/>
                          </a:stretch>
                        </p:blipFill>
                        <p:spPr>
                          <a:xfrm>
                            <a:off x="1524000" y="4343400"/>
                            <a:ext cx="249383" cy="274320"/>
                          </a:xfrm>
                          <a:prstGeom prst="rect">
                            <a:avLst/>
                          </a:prstGeom>
                        </p:spPr>
                      </p:pic>
                    </p:oleObj>
                  </mc:Fallback>
                </mc:AlternateContent>
              </a:graphicData>
            </a:graphic>
          </p:graphicFrame>
        </p:grpSp>
        <p:graphicFrame>
          <p:nvGraphicFramePr>
            <p:cNvPr id="10" name="Object 9"/>
            <p:cNvGraphicFramePr>
              <a:graphicFrameLocks noChangeAspect="1"/>
            </p:cNvGraphicFramePr>
            <p:nvPr>
              <p:extLst>
                <p:ext uri="{D42A27DB-BD31-4B8C-83A1-F6EECF244321}">
                  <p14:modId xmlns:p14="http://schemas.microsoft.com/office/powerpoint/2010/main" val="3031878167"/>
                </p:ext>
              </p:extLst>
            </p:nvPr>
          </p:nvGraphicFramePr>
          <p:xfrm>
            <a:off x="1524000" y="5135880"/>
            <a:ext cx="249383" cy="274320"/>
          </p:xfrm>
          <a:graphic>
            <a:graphicData uri="http://schemas.openxmlformats.org/presentationml/2006/ole">
              <mc:AlternateContent xmlns:mc="http://schemas.openxmlformats.org/markup-compatibility/2006">
                <mc:Choice xmlns:v="urn:schemas-microsoft-com:vml" Requires="v">
                  <p:oleObj spid="_x0000_s8278" name="Equation" r:id="rId7" imgW="126720" imgH="139680" progId="Equation.3">
                    <p:embed/>
                  </p:oleObj>
                </mc:Choice>
                <mc:Fallback>
                  <p:oleObj name="Equation" r:id="rId7" imgW="126720" imgH="139680" progId="Equation.3">
                    <p:embed/>
                    <p:pic>
                      <p:nvPicPr>
                        <p:cNvPr id="0" name=""/>
                        <p:cNvPicPr/>
                        <p:nvPr/>
                      </p:nvPicPr>
                      <p:blipFill>
                        <a:blip r:embed="rId5"/>
                        <a:stretch>
                          <a:fillRect/>
                        </a:stretch>
                      </p:blipFill>
                      <p:spPr>
                        <a:xfrm>
                          <a:off x="1524000" y="5135880"/>
                          <a:ext cx="249383" cy="274320"/>
                        </a:xfrm>
                        <a:prstGeom prst="rect">
                          <a:avLst/>
                        </a:prstGeom>
                      </p:spPr>
                    </p:pic>
                  </p:oleObj>
                </mc:Fallback>
              </mc:AlternateContent>
            </a:graphicData>
          </a:graphic>
        </p:graphicFrame>
      </p:grpSp>
      <p:graphicFrame>
        <p:nvGraphicFramePr>
          <p:cNvPr id="11" name="Object 10"/>
          <p:cNvGraphicFramePr>
            <a:graphicFrameLocks noChangeAspect="1"/>
          </p:cNvGraphicFramePr>
          <p:nvPr>
            <p:extLst>
              <p:ext uri="{D42A27DB-BD31-4B8C-83A1-F6EECF244321}">
                <p14:modId xmlns:p14="http://schemas.microsoft.com/office/powerpoint/2010/main" val="773092737"/>
              </p:ext>
            </p:extLst>
          </p:nvPr>
        </p:nvGraphicFramePr>
        <p:xfrm>
          <a:off x="990600" y="5892800"/>
          <a:ext cx="2286000" cy="528994"/>
        </p:xfrm>
        <a:graphic>
          <a:graphicData uri="http://schemas.openxmlformats.org/presentationml/2006/ole">
            <mc:AlternateContent xmlns:mc="http://schemas.openxmlformats.org/markup-compatibility/2006">
              <mc:Choice xmlns:v="urn:schemas-microsoft-com:vml" Requires="v">
                <p:oleObj spid="_x0000_s8279" name="Equation" r:id="rId8" imgW="1536480" imgH="355320" progId="Equation.3">
                  <p:embed/>
                </p:oleObj>
              </mc:Choice>
              <mc:Fallback>
                <p:oleObj name="Equation" r:id="rId8" imgW="1536480" imgH="355320" progId="Equation.3">
                  <p:embed/>
                  <p:pic>
                    <p:nvPicPr>
                      <p:cNvPr id="0" name=""/>
                      <p:cNvPicPr/>
                      <p:nvPr/>
                    </p:nvPicPr>
                    <p:blipFill>
                      <a:blip r:embed="rId9"/>
                      <a:stretch>
                        <a:fillRect/>
                      </a:stretch>
                    </p:blipFill>
                    <p:spPr>
                      <a:xfrm>
                        <a:off x="990600" y="5892800"/>
                        <a:ext cx="2286000" cy="528994"/>
                      </a:xfrm>
                      <a:prstGeom prst="rect">
                        <a:avLst/>
                      </a:prstGeom>
                    </p:spPr>
                  </p:pic>
                </p:oleObj>
              </mc:Fallback>
            </mc:AlternateContent>
          </a:graphicData>
        </a:graphic>
      </p:graphicFrame>
      <p:pic>
        <p:nvPicPr>
          <p:cNvPr id="820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3352800"/>
            <a:ext cx="3291840" cy="329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05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Circuits</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09675"/>
            <a:ext cx="3286125"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600200"/>
            <a:ext cx="29432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90600" y="5562600"/>
            <a:ext cx="7239000" cy="381000"/>
          </a:xfrm>
          <a:prstGeom prst="rect">
            <a:avLst/>
          </a:prstGeom>
          <a:noFill/>
        </p:spPr>
        <p:txBody>
          <a:bodyPr wrap="square" rtlCol="0">
            <a:spAutoFit/>
          </a:bodyPr>
          <a:lstStyle/>
          <a:p>
            <a:r>
              <a:rPr lang="en-US" dirty="0"/>
              <a:t>An integrating circuit’s output is proportional to the area of the input pulse</a:t>
            </a:r>
          </a:p>
        </p:txBody>
      </p:sp>
    </p:spTree>
    <p:extLst>
      <p:ext uri="{BB962C8B-B14F-4D97-AF65-F5344CB8AC3E}">
        <p14:creationId xmlns:p14="http://schemas.microsoft.com/office/powerpoint/2010/main" val="266682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6"/>
          <p:cNvSpPr txBox="1">
            <a:spLocks noChangeArrowheads="1"/>
          </p:cNvSpPr>
          <p:nvPr/>
        </p:nvSpPr>
        <p:spPr bwMode="auto">
          <a:xfrm>
            <a:off x="1371600" y="1371600"/>
            <a:ext cx="67818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An RC integrator is a circuit that approximates the mathematical process of integration. Integration is a summation of area, and a basic integrator can produce an output that is a running sum of the input, or rather the output is the average voltage of the waveform.</a:t>
            </a:r>
          </a:p>
        </p:txBody>
      </p:sp>
      <p:sp>
        <p:nvSpPr>
          <p:cNvPr id="563259" name="Text Box 59"/>
          <p:cNvSpPr txBox="1">
            <a:spLocks noChangeArrowheads="1"/>
          </p:cNvSpPr>
          <p:nvPr/>
        </p:nvSpPr>
        <p:spPr bwMode="auto">
          <a:xfrm>
            <a:off x="1371600" y="3733800"/>
            <a:ext cx="3505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A basic RC integrator circuit is simply a capacitor in series with a resistor and the source. The output is taken across the capacitor.</a:t>
            </a:r>
          </a:p>
        </p:txBody>
      </p:sp>
      <p:grpSp>
        <p:nvGrpSpPr>
          <p:cNvPr id="2" name="Group 1"/>
          <p:cNvGrpSpPr/>
          <p:nvPr/>
        </p:nvGrpSpPr>
        <p:grpSpPr>
          <a:xfrm>
            <a:off x="5029200" y="3429000"/>
            <a:ext cx="3352800" cy="2225675"/>
            <a:chOff x="5029200" y="3489325"/>
            <a:chExt cx="3352800" cy="2225675"/>
          </a:xfrm>
        </p:grpSpPr>
        <p:graphicFrame>
          <p:nvGraphicFramePr>
            <p:cNvPr id="3076" name="Object 62"/>
            <p:cNvGraphicFramePr>
              <a:graphicFrameLocks noChangeAspect="1"/>
            </p:cNvGraphicFramePr>
            <p:nvPr>
              <p:extLst>
                <p:ext uri="{D42A27DB-BD31-4B8C-83A1-F6EECF244321}">
                  <p14:modId xmlns:p14="http://schemas.microsoft.com/office/powerpoint/2010/main" val="1986848707"/>
                </p:ext>
              </p:extLst>
            </p:nvPr>
          </p:nvGraphicFramePr>
          <p:xfrm>
            <a:off x="5029200" y="3911600"/>
            <a:ext cx="3048000" cy="1803400"/>
          </p:xfrm>
          <a:graphic>
            <a:graphicData uri="http://schemas.openxmlformats.org/presentationml/2006/ole">
              <mc:AlternateContent xmlns:mc="http://schemas.openxmlformats.org/markup-compatibility/2006">
                <mc:Choice xmlns:v="urn:schemas-microsoft-com:vml" Requires="v">
                  <p:oleObj spid="_x0000_s11282" name="CorelDRAW" r:id="rId3" imgW="1627138" imgH="961705" progId="CorelDRAW.Graphic.12">
                    <p:embed/>
                  </p:oleObj>
                </mc:Choice>
                <mc:Fallback>
                  <p:oleObj name="CorelDRAW" r:id="rId3" imgW="1627138" imgH="961705"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911600"/>
                          <a:ext cx="3048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63"/>
            <p:cNvSpPr txBox="1">
              <a:spLocks noChangeArrowheads="1"/>
            </p:cNvSpPr>
            <p:nvPr/>
          </p:nvSpPr>
          <p:spPr bwMode="auto">
            <a:xfrm>
              <a:off x="5486400" y="44037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dirty="0">
                  <a:ea typeface="新細明體" pitchFamily="18" charset="-120"/>
                </a:rPr>
                <a:t>V</a:t>
              </a:r>
              <a:r>
                <a:rPr lang="en-US" altLang="zh-TW" sz="2000" b="0" i="1" baseline="-25000" dirty="0">
                  <a:ea typeface="新細明體" pitchFamily="18" charset="-120"/>
                </a:rPr>
                <a:t>S</a:t>
              </a:r>
            </a:p>
          </p:txBody>
        </p:sp>
        <p:sp>
          <p:nvSpPr>
            <p:cNvPr id="3078" name="Text Box 64"/>
            <p:cNvSpPr txBox="1">
              <a:spLocks noChangeArrowheads="1"/>
            </p:cNvSpPr>
            <p:nvPr/>
          </p:nvSpPr>
          <p:spPr bwMode="auto">
            <a:xfrm>
              <a:off x="6096000" y="34893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dirty="0">
                  <a:ea typeface="新細明體" pitchFamily="18" charset="-120"/>
                </a:rPr>
                <a:t>R</a:t>
              </a:r>
            </a:p>
          </p:txBody>
        </p:sp>
        <p:sp>
          <p:nvSpPr>
            <p:cNvPr id="3079" name="Text Box 65"/>
            <p:cNvSpPr txBox="1">
              <a:spLocks noChangeArrowheads="1"/>
            </p:cNvSpPr>
            <p:nvPr/>
          </p:nvSpPr>
          <p:spPr bwMode="auto">
            <a:xfrm>
              <a:off x="7162800" y="43434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C</a:t>
              </a:r>
            </a:p>
          </p:txBody>
        </p:sp>
        <p:sp>
          <p:nvSpPr>
            <p:cNvPr id="563267" name="Text Box 67"/>
            <p:cNvSpPr txBox="1">
              <a:spLocks noChangeArrowheads="1"/>
            </p:cNvSpPr>
            <p:nvPr/>
          </p:nvSpPr>
          <p:spPr bwMode="auto">
            <a:xfrm>
              <a:off x="7772400" y="4343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dirty="0" err="1">
                  <a:ea typeface="新細明體" pitchFamily="18" charset="-120"/>
                </a:rPr>
                <a:t>V</a:t>
              </a:r>
              <a:r>
                <a:rPr lang="en-US" altLang="zh-TW" sz="2000" b="0" i="1" baseline="-25000" dirty="0" err="1">
                  <a:ea typeface="新細明體" pitchFamily="18" charset="-120"/>
                </a:rPr>
                <a:t>out</a:t>
              </a:r>
              <a:endParaRPr lang="en-US" altLang="zh-TW" sz="2000" b="0" i="1" baseline="-25000" dirty="0">
                <a:ea typeface="新細明體" pitchFamily="18" charset="-120"/>
              </a:endParaRPr>
            </a:p>
          </p:txBody>
        </p:sp>
        <p:sp>
          <p:nvSpPr>
            <p:cNvPr id="563268" name="Line 68"/>
            <p:cNvSpPr>
              <a:spLocks noChangeShapeType="1"/>
            </p:cNvSpPr>
            <p:nvPr/>
          </p:nvSpPr>
          <p:spPr bwMode="auto">
            <a:xfrm flipV="1">
              <a:off x="8001000" y="3962400"/>
              <a:ext cx="0" cy="381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563269" name="Line 69"/>
            <p:cNvSpPr>
              <a:spLocks noChangeShapeType="1"/>
            </p:cNvSpPr>
            <p:nvPr/>
          </p:nvSpPr>
          <p:spPr bwMode="auto">
            <a:xfrm flipH="1">
              <a:off x="7991475" y="4714875"/>
              <a:ext cx="9525" cy="46672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grpSp>
      <p:sp>
        <p:nvSpPr>
          <p:cNvPr id="3083"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Integrator</a:t>
            </a:r>
            <a:endParaRPr lang="en-US" altLang="en-US" sz="4400" b="0" dirty="0">
              <a:latin typeface="+mj-lt"/>
              <a:ea typeface="+mj-ea"/>
              <a:cs typeface="+mj-cs"/>
            </a:endParaRPr>
          </a:p>
        </p:txBody>
      </p:sp>
    </p:spTree>
    <p:extLst>
      <p:ext uri="{BB962C8B-B14F-4D97-AF65-F5344CB8AC3E}">
        <p14:creationId xmlns:p14="http://schemas.microsoft.com/office/powerpoint/2010/main" val="2273272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1295400" y="1371600"/>
            <a:ext cx="6705600"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When a pulse generator is connected to the input of an RC integrator, the capacitor will charge and discharge in response to the pulses. </a:t>
            </a:r>
          </a:p>
        </p:txBody>
      </p:sp>
      <p:graphicFrame>
        <p:nvGraphicFramePr>
          <p:cNvPr id="4099" name="Object 9"/>
          <p:cNvGraphicFramePr>
            <a:graphicFrameLocks noChangeAspect="1"/>
          </p:cNvGraphicFramePr>
          <p:nvPr/>
        </p:nvGraphicFramePr>
        <p:xfrm>
          <a:off x="3429000" y="2819400"/>
          <a:ext cx="2913063" cy="1892300"/>
        </p:xfrm>
        <a:graphic>
          <a:graphicData uri="http://schemas.openxmlformats.org/presentationml/2006/ole">
            <mc:AlternateContent xmlns:mc="http://schemas.openxmlformats.org/markup-compatibility/2006">
              <mc:Choice xmlns:v="urn:schemas-microsoft-com:vml" Requires="v">
                <p:oleObj spid="_x0000_s12306" name="CorelDRAW" r:id="rId3" imgW="1864717" imgH="1211072" progId="CorelDRAW.Graphic.12">
                  <p:embed/>
                </p:oleObj>
              </mc:Choice>
              <mc:Fallback>
                <p:oleObj name="CorelDRAW" r:id="rId3" imgW="1864717" imgH="1211072"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819400"/>
                        <a:ext cx="2913063"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7418" name="Text Box 10"/>
          <p:cNvSpPr txBox="1">
            <a:spLocks noChangeArrowheads="1"/>
          </p:cNvSpPr>
          <p:nvPr/>
        </p:nvSpPr>
        <p:spPr bwMode="auto">
          <a:xfrm>
            <a:off x="1295400" y="2667000"/>
            <a:ext cx="2209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When the input pulse goes HIGH, the pulse generator acts like a battery in series with a switch and the capacitor charges.</a:t>
            </a:r>
          </a:p>
        </p:txBody>
      </p:sp>
      <p:sp>
        <p:nvSpPr>
          <p:cNvPr id="4101" name="Text Box 11"/>
          <p:cNvSpPr txBox="1">
            <a:spLocks noChangeArrowheads="1"/>
          </p:cNvSpPr>
          <p:nvPr/>
        </p:nvSpPr>
        <p:spPr bwMode="auto">
          <a:xfrm>
            <a:off x="3429000" y="24384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600" b="0">
                <a:ea typeface="新細明體" pitchFamily="18" charset="-120"/>
              </a:rPr>
              <a:t>Switch closes</a:t>
            </a:r>
          </a:p>
        </p:txBody>
      </p:sp>
      <p:grpSp>
        <p:nvGrpSpPr>
          <p:cNvPr id="657425" name="Group 17"/>
          <p:cNvGrpSpPr>
            <a:grpSpLocks/>
          </p:cNvGrpSpPr>
          <p:nvPr/>
        </p:nvGrpSpPr>
        <p:grpSpPr bwMode="auto">
          <a:xfrm>
            <a:off x="6019800" y="3489325"/>
            <a:ext cx="2514600" cy="923925"/>
            <a:chOff x="3792" y="2582"/>
            <a:chExt cx="1584" cy="582"/>
          </a:xfrm>
        </p:grpSpPr>
        <p:sp>
          <p:nvSpPr>
            <p:cNvPr id="4106" name="Text Box 12"/>
            <p:cNvSpPr txBox="1">
              <a:spLocks noChangeArrowheads="1"/>
            </p:cNvSpPr>
            <p:nvPr/>
          </p:nvSpPr>
          <p:spPr bwMode="auto">
            <a:xfrm>
              <a:off x="4080" y="2582"/>
              <a:ext cx="1296"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is an exponentially rising curve. </a:t>
              </a:r>
            </a:p>
          </p:txBody>
        </p:sp>
        <p:sp>
          <p:nvSpPr>
            <p:cNvPr id="4107" name="Line 13"/>
            <p:cNvSpPr>
              <a:spLocks noChangeShapeType="1"/>
            </p:cNvSpPr>
            <p:nvPr/>
          </p:nvSpPr>
          <p:spPr bwMode="auto">
            <a:xfrm flipH="1" flipV="1">
              <a:off x="3792" y="2832"/>
              <a:ext cx="24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03" name="Text Box 15"/>
          <p:cNvSpPr txBox="1">
            <a:spLocks noChangeArrowheads="1"/>
          </p:cNvSpPr>
          <p:nvPr/>
        </p:nvSpPr>
        <p:spPr bwMode="auto">
          <a:xfrm>
            <a:off x="4572000" y="2590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sp>
        <p:nvSpPr>
          <p:cNvPr id="4104" name="Text Box 16"/>
          <p:cNvSpPr txBox="1">
            <a:spLocks noChangeArrowheads="1"/>
          </p:cNvSpPr>
          <p:nvPr/>
        </p:nvSpPr>
        <p:spPr bwMode="auto">
          <a:xfrm>
            <a:off x="5410200" y="3352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C</a:t>
            </a:r>
          </a:p>
        </p:txBody>
      </p:sp>
      <p:sp>
        <p:nvSpPr>
          <p:cNvPr id="4105"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RC</a:t>
            </a:r>
            <a:r>
              <a:rPr lang="en-US" altLang="zh-TW" sz="4000" dirty="0">
                <a:ea typeface="新細明體" pitchFamily="18" charset="-120"/>
              </a:rPr>
              <a:t> </a:t>
            </a:r>
            <a:r>
              <a:rPr lang="en-US" altLang="zh-TW" sz="4400" b="0" dirty="0">
                <a:latin typeface="+mj-lt"/>
                <a:ea typeface="+mj-ea"/>
                <a:cs typeface="+mj-cs"/>
              </a:rPr>
              <a:t>Integrator</a:t>
            </a:r>
            <a:endParaRPr lang="en-US" altLang="en-US" sz="4400" b="0" dirty="0">
              <a:latin typeface="+mj-lt"/>
              <a:ea typeface="+mj-ea"/>
              <a:cs typeface="+mj-cs"/>
            </a:endParaRPr>
          </a:p>
        </p:txBody>
      </p:sp>
    </p:spTree>
    <p:extLst>
      <p:ext uri="{BB962C8B-B14F-4D97-AF65-F5344CB8AC3E}">
        <p14:creationId xmlns:p14="http://schemas.microsoft.com/office/powerpoint/2010/main" val="289076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5"/>
          <p:cNvSpPr txBox="1">
            <a:spLocks noChangeArrowheads="1"/>
          </p:cNvSpPr>
          <p:nvPr/>
        </p:nvSpPr>
        <p:spPr bwMode="auto">
          <a:xfrm>
            <a:off x="1295400" y="1371600"/>
            <a:ext cx="67056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When the pulse generator goes low, the small internal impedance of the generator makes it look like a closed switch has replaced the battery.</a:t>
            </a:r>
          </a:p>
        </p:txBody>
      </p:sp>
      <p:sp>
        <p:nvSpPr>
          <p:cNvPr id="658442" name="Text Box 10"/>
          <p:cNvSpPr txBox="1">
            <a:spLocks noChangeArrowheads="1"/>
          </p:cNvSpPr>
          <p:nvPr/>
        </p:nvSpPr>
        <p:spPr bwMode="auto">
          <a:xfrm>
            <a:off x="6477000" y="3032125"/>
            <a:ext cx="2057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is an exponentially falling curve. </a:t>
            </a:r>
          </a:p>
        </p:txBody>
      </p:sp>
      <p:sp>
        <p:nvSpPr>
          <p:cNvPr id="658443" name="Line 11"/>
          <p:cNvSpPr>
            <a:spLocks noChangeShapeType="1"/>
          </p:cNvSpPr>
          <p:nvPr/>
        </p:nvSpPr>
        <p:spPr bwMode="auto">
          <a:xfrm flipH="1" flipV="1">
            <a:off x="6019800" y="35052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125" name="Object 15"/>
          <p:cNvGraphicFramePr>
            <a:graphicFrameLocks noChangeAspect="1"/>
          </p:cNvGraphicFramePr>
          <p:nvPr/>
        </p:nvGraphicFramePr>
        <p:xfrm>
          <a:off x="3581400" y="2833688"/>
          <a:ext cx="2801938" cy="1865312"/>
        </p:xfrm>
        <a:graphic>
          <a:graphicData uri="http://schemas.openxmlformats.org/presentationml/2006/ole">
            <mc:AlternateContent xmlns:mc="http://schemas.openxmlformats.org/markup-compatibility/2006">
              <mc:Choice xmlns:v="urn:schemas-microsoft-com:vml" Requires="v">
                <p:oleObj spid="_x0000_s13330" name="CorelDRAW" r:id="rId3" imgW="1795849" imgH="1196116" progId="CorelDRAW.Graphic.12">
                  <p:embed/>
                </p:oleObj>
              </mc:Choice>
              <mc:Fallback>
                <p:oleObj name="CorelDRAW" r:id="rId3" imgW="1795849" imgH="1196116"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833688"/>
                        <a:ext cx="2801938"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Text Box 16"/>
          <p:cNvSpPr txBox="1">
            <a:spLocks noChangeArrowheads="1"/>
          </p:cNvSpPr>
          <p:nvPr/>
        </p:nvSpPr>
        <p:spPr bwMode="auto">
          <a:xfrm>
            <a:off x="4724400" y="25749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sp>
        <p:nvSpPr>
          <p:cNvPr id="5127" name="Text Box 17"/>
          <p:cNvSpPr txBox="1">
            <a:spLocks noChangeArrowheads="1"/>
          </p:cNvSpPr>
          <p:nvPr/>
        </p:nvSpPr>
        <p:spPr bwMode="auto">
          <a:xfrm>
            <a:off x="5486400" y="33369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C</a:t>
            </a:r>
          </a:p>
        </p:txBody>
      </p:sp>
      <p:sp>
        <p:nvSpPr>
          <p:cNvPr id="658450" name="Text Box 18"/>
          <p:cNvSpPr txBox="1">
            <a:spLocks noChangeArrowheads="1"/>
          </p:cNvSpPr>
          <p:nvPr/>
        </p:nvSpPr>
        <p:spPr bwMode="auto">
          <a:xfrm>
            <a:off x="1260764" y="2667000"/>
            <a:ext cx="220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pulse generator now acts like a closed switch and the capacitor discharges.</a:t>
            </a:r>
          </a:p>
        </p:txBody>
      </p:sp>
      <p:sp>
        <p:nvSpPr>
          <p:cNvPr id="5129"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RC</a:t>
            </a:r>
            <a:r>
              <a:rPr lang="en-US" altLang="zh-TW" sz="4000" dirty="0">
                <a:ea typeface="新細明體" pitchFamily="18" charset="-120"/>
              </a:rPr>
              <a:t> </a:t>
            </a:r>
            <a:r>
              <a:rPr lang="en-US" altLang="zh-TW" sz="4400" b="0" dirty="0">
                <a:latin typeface="+mj-lt"/>
                <a:ea typeface="+mj-ea"/>
                <a:cs typeface="+mj-cs"/>
              </a:rPr>
              <a:t>Integrator</a:t>
            </a:r>
            <a:endParaRPr lang="en-US" altLang="en-US" sz="4400" b="0" dirty="0">
              <a:latin typeface="+mj-lt"/>
              <a:ea typeface="+mj-ea"/>
              <a:cs typeface="+mj-cs"/>
            </a:endParaRPr>
          </a:p>
        </p:txBody>
      </p:sp>
    </p:spTree>
    <p:extLst>
      <p:ext uri="{BB962C8B-B14F-4D97-AF65-F5344CB8AC3E}">
        <p14:creationId xmlns:p14="http://schemas.microsoft.com/office/powerpoint/2010/main" val="376245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2" descr="fg15_00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172200"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Examples</a:t>
            </a:r>
            <a:endParaRPr lang="en-US" altLang="en-US" sz="4400" b="0" dirty="0">
              <a:latin typeface="+mj-lt"/>
              <a:ea typeface="+mj-ea"/>
              <a:cs typeface="+mj-cs"/>
            </a:endParaRPr>
          </a:p>
        </p:txBody>
      </p:sp>
    </p:spTree>
    <p:extLst>
      <p:ext uri="{BB962C8B-B14F-4D97-AF65-F5344CB8AC3E}">
        <p14:creationId xmlns:p14="http://schemas.microsoft.com/office/powerpoint/2010/main" val="729581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fg15_00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19463"/>
            <a:ext cx="4343400"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171" name="Object 7"/>
          <p:cNvGraphicFramePr>
            <a:graphicFrameLocks noChangeAspect="1"/>
          </p:cNvGraphicFramePr>
          <p:nvPr>
            <p:extLst>
              <p:ext uri="{D42A27DB-BD31-4B8C-83A1-F6EECF244321}">
                <p14:modId xmlns:p14="http://schemas.microsoft.com/office/powerpoint/2010/main" val="1267540548"/>
              </p:ext>
            </p:extLst>
          </p:nvPr>
        </p:nvGraphicFramePr>
        <p:xfrm>
          <a:off x="2819400" y="1438226"/>
          <a:ext cx="4480560" cy="390574"/>
        </p:xfrm>
        <a:graphic>
          <a:graphicData uri="http://schemas.openxmlformats.org/presentationml/2006/ole">
            <mc:AlternateContent xmlns:mc="http://schemas.openxmlformats.org/markup-compatibility/2006">
              <mc:Choice xmlns:v="urn:schemas-microsoft-com:vml" Requires="v">
                <p:oleObj spid="_x0000_s14386" name="Equation" r:id="rId4" imgW="2336760" imgH="203040" progId="Equation.3">
                  <p:embed/>
                </p:oleObj>
              </mc:Choice>
              <mc:Fallback>
                <p:oleObj name="Equation" r:id="rId4" imgW="2336760" imgH="203040" progId="Equation.3">
                  <p:embed/>
                  <p:pic>
                    <p:nvPicPr>
                      <p:cNvPr id="0" name=""/>
                      <p:cNvPicPr>
                        <a:picLocks noChangeAspect="1" noChangeArrowheads="1"/>
                      </p:cNvPicPr>
                      <p:nvPr/>
                    </p:nvPicPr>
                    <p:blipFill>
                      <a:blip r:embed="rId5"/>
                      <a:srcRect/>
                      <a:stretch>
                        <a:fillRect/>
                      </a:stretch>
                    </p:blipFill>
                    <p:spPr bwMode="auto">
                      <a:xfrm>
                        <a:off x="2819400" y="1438226"/>
                        <a:ext cx="4480560" cy="390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Text Box 8"/>
          <p:cNvSpPr txBox="1">
            <a:spLocks noChangeArrowheads="1"/>
          </p:cNvSpPr>
          <p:nvPr/>
        </p:nvSpPr>
        <p:spPr bwMode="auto">
          <a:xfrm>
            <a:off x="898524" y="1379538"/>
            <a:ext cx="18423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b="0" dirty="0">
                <a:ea typeface="新細明體" pitchFamily="18" charset="-120"/>
              </a:rPr>
              <a:t>1. </a:t>
            </a:r>
            <a:r>
              <a:rPr lang="en-US" altLang="zh-TW" sz="1800" b="0" dirty="0">
                <a:latin typeface="+mn-lt"/>
              </a:rPr>
              <a:t>Time</a:t>
            </a:r>
            <a:r>
              <a:rPr lang="en-US" altLang="zh-TW" b="0" dirty="0">
                <a:ea typeface="新細明體" pitchFamily="18" charset="-120"/>
              </a:rPr>
              <a:t> </a:t>
            </a:r>
            <a:r>
              <a:rPr lang="en-US" altLang="zh-TW" sz="1800" b="0" dirty="0">
                <a:latin typeface="+mn-lt"/>
              </a:rPr>
              <a:t>constant</a:t>
            </a:r>
          </a:p>
        </p:txBody>
      </p:sp>
      <p:sp>
        <p:nvSpPr>
          <p:cNvPr id="7173" name="Text Box 9"/>
          <p:cNvSpPr txBox="1">
            <a:spLocks noChangeArrowheads="1"/>
          </p:cNvSpPr>
          <p:nvPr/>
        </p:nvSpPr>
        <p:spPr bwMode="auto">
          <a:xfrm>
            <a:off x="914400" y="1947863"/>
            <a:ext cx="4412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b="0" dirty="0">
                <a:ea typeface="新細明體" pitchFamily="18" charset="-120"/>
              </a:rPr>
              <a:t>2. </a:t>
            </a:r>
            <a:r>
              <a:rPr lang="en-US" altLang="zh-TW" sz="1800" b="0" dirty="0">
                <a:latin typeface="+mn-lt"/>
              </a:rPr>
              <a:t>Compute</a:t>
            </a:r>
            <a:r>
              <a:rPr lang="en-US" altLang="zh-TW" b="0" dirty="0">
                <a:ea typeface="新細明體" pitchFamily="18" charset="-120"/>
              </a:rPr>
              <a:t> </a:t>
            </a:r>
            <a:r>
              <a:rPr lang="en-US" altLang="zh-TW" sz="1800" b="0" dirty="0">
                <a:latin typeface="+mn-lt"/>
              </a:rPr>
              <a:t>the</a:t>
            </a:r>
            <a:r>
              <a:rPr lang="en-US" altLang="zh-TW" b="0" dirty="0">
                <a:ea typeface="新細明體" pitchFamily="18" charset="-120"/>
              </a:rPr>
              <a:t> </a:t>
            </a:r>
            <a:r>
              <a:rPr lang="en-US" altLang="zh-TW" sz="1800" b="0" dirty="0" err="1">
                <a:latin typeface="+mn-lt"/>
              </a:rPr>
              <a:t>Vout</a:t>
            </a:r>
            <a:r>
              <a:rPr lang="en-US" altLang="zh-TW" b="0" baseline="-25000" dirty="0">
                <a:ea typeface="新細明體" pitchFamily="18" charset="-120"/>
              </a:rPr>
              <a:t> </a:t>
            </a:r>
            <a:r>
              <a:rPr lang="en-US" altLang="zh-TW" sz="1800" b="0" dirty="0">
                <a:latin typeface="+mn-lt"/>
              </a:rPr>
              <a:t>for</a:t>
            </a:r>
            <a:r>
              <a:rPr lang="en-US" altLang="zh-TW" b="0" dirty="0">
                <a:ea typeface="新細明體" pitchFamily="18" charset="-120"/>
              </a:rPr>
              <a:t> </a:t>
            </a:r>
            <a:r>
              <a:rPr lang="en-US" altLang="zh-TW" sz="1800" b="0" dirty="0">
                <a:latin typeface="+mn-lt"/>
              </a:rPr>
              <a:t>one</a:t>
            </a:r>
            <a:r>
              <a:rPr lang="en-US" altLang="zh-TW" b="0" dirty="0">
                <a:ea typeface="新細明體" pitchFamily="18" charset="-120"/>
              </a:rPr>
              <a:t> </a:t>
            </a:r>
            <a:r>
              <a:rPr lang="en-US" altLang="zh-TW" sz="1800" b="0" dirty="0">
                <a:latin typeface="+mn-lt"/>
              </a:rPr>
              <a:t>time</a:t>
            </a:r>
            <a:r>
              <a:rPr lang="en-US" altLang="zh-TW" b="0" dirty="0">
                <a:ea typeface="新細明體" pitchFamily="18" charset="-120"/>
              </a:rPr>
              <a:t> </a:t>
            </a:r>
            <a:r>
              <a:rPr lang="en-US" altLang="zh-TW" sz="1800" b="0" dirty="0">
                <a:latin typeface="+mn-lt"/>
              </a:rPr>
              <a:t>constant</a:t>
            </a:r>
          </a:p>
        </p:txBody>
      </p:sp>
      <p:sp>
        <p:nvSpPr>
          <p:cNvPr id="7174" name="Text Box 10"/>
          <p:cNvSpPr txBox="1">
            <a:spLocks noChangeArrowheads="1"/>
          </p:cNvSpPr>
          <p:nvPr/>
        </p:nvSpPr>
        <p:spPr bwMode="auto">
          <a:xfrm>
            <a:off x="914400" y="2862263"/>
            <a:ext cx="2958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b="0" dirty="0">
                <a:ea typeface="新細明體" pitchFamily="18" charset="-120"/>
              </a:rPr>
              <a:t>3. </a:t>
            </a:r>
            <a:r>
              <a:rPr lang="en-US" altLang="zh-TW" sz="1800" b="0" dirty="0">
                <a:latin typeface="+mn-lt"/>
              </a:rPr>
              <a:t>Time</a:t>
            </a:r>
            <a:r>
              <a:rPr lang="en-US" altLang="zh-TW" b="0" dirty="0">
                <a:ea typeface="新細明體" pitchFamily="18" charset="-120"/>
              </a:rPr>
              <a:t> </a:t>
            </a:r>
            <a:r>
              <a:rPr lang="en-US" altLang="zh-TW" sz="1800" b="0" dirty="0">
                <a:latin typeface="+mn-lt"/>
              </a:rPr>
              <a:t>to</a:t>
            </a:r>
            <a:r>
              <a:rPr lang="en-US" altLang="zh-TW" b="0" dirty="0">
                <a:ea typeface="新細明體" pitchFamily="18" charset="-120"/>
              </a:rPr>
              <a:t> </a:t>
            </a:r>
            <a:r>
              <a:rPr lang="en-US" altLang="zh-TW" sz="1800" b="0" dirty="0">
                <a:latin typeface="+mn-lt"/>
              </a:rPr>
              <a:t>finish</a:t>
            </a:r>
            <a:r>
              <a:rPr lang="en-US" altLang="zh-TW" b="0" dirty="0">
                <a:ea typeface="新細明體" pitchFamily="18" charset="-120"/>
              </a:rPr>
              <a:t> </a:t>
            </a:r>
            <a:r>
              <a:rPr lang="en-US" altLang="zh-TW" sz="1800" b="0" dirty="0">
                <a:latin typeface="+mn-lt"/>
              </a:rPr>
              <a:t>discharging</a:t>
            </a:r>
          </a:p>
        </p:txBody>
      </p:sp>
      <p:graphicFrame>
        <p:nvGraphicFramePr>
          <p:cNvPr id="7175" name="Object 11"/>
          <p:cNvGraphicFramePr>
            <a:graphicFrameLocks noChangeAspect="1"/>
          </p:cNvGraphicFramePr>
          <p:nvPr>
            <p:extLst>
              <p:ext uri="{D42A27DB-BD31-4B8C-83A1-F6EECF244321}">
                <p14:modId xmlns:p14="http://schemas.microsoft.com/office/powerpoint/2010/main" val="2918831224"/>
              </p:ext>
            </p:extLst>
          </p:nvPr>
        </p:nvGraphicFramePr>
        <p:xfrm>
          <a:off x="3947160" y="2941319"/>
          <a:ext cx="1463040" cy="411481"/>
        </p:xfrm>
        <a:graphic>
          <a:graphicData uri="http://schemas.openxmlformats.org/presentationml/2006/ole">
            <mc:AlternateContent xmlns:mc="http://schemas.openxmlformats.org/markup-compatibility/2006">
              <mc:Choice xmlns:v="urn:schemas-microsoft-com:vml" Requires="v">
                <p:oleObj spid="_x0000_s14387" name="方程式" r:id="rId6" imgW="723586" imgH="203112" progId="Equation.3">
                  <p:embed/>
                </p:oleObj>
              </mc:Choice>
              <mc:Fallback>
                <p:oleObj name="方程式" r:id="rId6" imgW="723586"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7160" y="2941319"/>
                        <a:ext cx="1463040" cy="411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12"/>
          <p:cNvGraphicFramePr>
            <a:graphicFrameLocks noChangeAspect="1"/>
          </p:cNvGraphicFramePr>
          <p:nvPr>
            <p:extLst>
              <p:ext uri="{D42A27DB-BD31-4B8C-83A1-F6EECF244321}">
                <p14:modId xmlns:p14="http://schemas.microsoft.com/office/powerpoint/2010/main" val="2789321134"/>
              </p:ext>
            </p:extLst>
          </p:nvPr>
        </p:nvGraphicFramePr>
        <p:xfrm>
          <a:off x="2057400" y="2362200"/>
          <a:ext cx="2651760" cy="416370"/>
        </p:xfrm>
        <a:graphic>
          <a:graphicData uri="http://schemas.openxmlformats.org/presentationml/2006/ole">
            <mc:AlternateContent xmlns:mc="http://schemas.openxmlformats.org/markup-compatibility/2006">
              <mc:Choice xmlns:v="urn:schemas-microsoft-com:vml" Requires="v">
                <p:oleObj spid="_x0000_s14388" name="方程式" r:id="rId8" imgW="1460500" imgH="228600" progId="Equation.3">
                  <p:embed/>
                </p:oleObj>
              </mc:Choice>
              <mc:Fallback>
                <p:oleObj name="方程式" r:id="rId8" imgW="14605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2362200"/>
                        <a:ext cx="2651760" cy="416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Solution</a:t>
            </a:r>
            <a:endParaRPr lang="en-US" altLang="en-US" sz="4400" b="0" dirty="0">
              <a:latin typeface="+mj-lt"/>
              <a:ea typeface="+mj-ea"/>
              <a:cs typeface="+mj-cs"/>
            </a:endParaRPr>
          </a:p>
        </p:txBody>
      </p:sp>
    </p:spTree>
    <p:extLst>
      <p:ext uri="{BB962C8B-B14F-4D97-AF65-F5344CB8AC3E}">
        <p14:creationId xmlns:p14="http://schemas.microsoft.com/office/powerpoint/2010/main" val="68886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0"/>
          <p:cNvSpPr txBox="1">
            <a:spLocks noChangeArrowheads="1"/>
          </p:cNvSpPr>
          <p:nvPr/>
        </p:nvSpPr>
        <p:spPr bwMode="auto">
          <a:xfrm>
            <a:off x="1143000" y="1371600"/>
            <a:ext cx="73914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Waveforms for the RC integrator depend on the time constant (t) of the circuit. If the time constant is short compared to the period of the input pulses, the capacitor will fully charge and discharge. For an RC circuit,   = RC. The output will reach 63% of the final value in 1    .</a:t>
            </a:r>
          </a:p>
        </p:txBody>
      </p:sp>
      <p:graphicFrame>
        <p:nvGraphicFramePr>
          <p:cNvPr id="8195" name="Object 52"/>
          <p:cNvGraphicFramePr>
            <a:graphicFrameLocks noChangeAspect="1"/>
          </p:cNvGraphicFramePr>
          <p:nvPr/>
        </p:nvGraphicFramePr>
        <p:xfrm>
          <a:off x="1295400" y="3448050"/>
          <a:ext cx="6965950" cy="1581150"/>
        </p:xfrm>
        <a:graphic>
          <a:graphicData uri="http://schemas.openxmlformats.org/presentationml/2006/ole">
            <mc:AlternateContent xmlns:mc="http://schemas.openxmlformats.org/markup-compatibility/2006">
              <mc:Choice xmlns:v="urn:schemas-microsoft-com:vml" Requires="v">
                <p:oleObj spid="_x0000_s15386" name="CorelDRAW" r:id="rId3" imgW="5366457" imgH="1217574" progId="CorelDRAW.Graphic.12">
                  <p:embed/>
                </p:oleObj>
              </mc:Choice>
              <mc:Fallback>
                <p:oleObj name="CorelDRAW" r:id="rId3" imgW="5366457" imgH="1217574"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448050"/>
                        <a:ext cx="69659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58"/>
          <p:cNvSpPr txBox="1">
            <a:spLocks noChangeArrowheads="1"/>
          </p:cNvSpPr>
          <p:nvPr/>
        </p:nvSpPr>
        <p:spPr bwMode="auto">
          <a:xfrm>
            <a:off x="4572000" y="306705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sp>
        <p:nvSpPr>
          <p:cNvPr id="8197" name="Text Box 59"/>
          <p:cNvSpPr txBox="1">
            <a:spLocks noChangeArrowheads="1"/>
          </p:cNvSpPr>
          <p:nvPr/>
        </p:nvSpPr>
        <p:spPr bwMode="auto">
          <a:xfrm>
            <a:off x="5486400" y="38893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C</a:t>
            </a:r>
          </a:p>
        </p:txBody>
      </p:sp>
      <p:sp>
        <p:nvSpPr>
          <p:cNvPr id="641085" name="Text Box 61"/>
          <p:cNvSpPr txBox="1">
            <a:spLocks noChangeArrowheads="1"/>
          </p:cNvSpPr>
          <p:nvPr/>
        </p:nvSpPr>
        <p:spPr bwMode="auto">
          <a:xfrm>
            <a:off x="1143000" y="5029200"/>
            <a:ext cx="449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What is </a:t>
            </a:r>
            <a:r>
              <a:rPr lang="en-US" altLang="zh-TW" sz="2000" b="0" dirty="0">
                <a:latin typeface="Symbol" pitchFamily="18" charset="2"/>
                <a:ea typeface="新細明體" pitchFamily="18" charset="-120"/>
              </a:rPr>
              <a:t>t</a:t>
            </a:r>
            <a:r>
              <a:rPr lang="en-US" altLang="zh-TW" sz="2000" b="0" dirty="0">
                <a:ea typeface="新細明體" pitchFamily="18" charset="-120"/>
              </a:rPr>
              <a:t> if </a:t>
            </a:r>
            <a:r>
              <a:rPr lang="en-US" altLang="zh-TW" sz="2000" b="0" i="1" dirty="0">
                <a:ea typeface="新細明體" pitchFamily="18" charset="-120"/>
              </a:rPr>
              <a:t>R</a:t>
            </a:r>
            <a:r>
              <a:rPr lang="en-US" altLang="zh-TW" sz="2000" b="0" dirty="0">
                <a:ea typeface="新細明體" pitchFamily="18" charset="-120"/>
              </a:rPr>
              <a:t> = 10 k</a:t>
            </a:r>
            <a:r>
              <a:rPr lang="en-US" altLang="zh-TW" sz="2000" b="0" dirty="0">
                <a:latin typeface="Symbol" pitchFamily="18" charset="2"/>
                <a:ea typeface="新細明體" pitchFamily="18" charset="-120"/>
              </a:rPr>
              <a:t>W</a:t>
            </a:r>
            <a:r>
              <a:rPr lang="en-US" altLang="zh-TW" sz="2000" b="0" dirty="0">
                <a:ea typeface="新細明體" pitchFamily="18" charset="-120"/>
              </a:rPr>
              <a:t> and </a:t>
            </a:r>
            <a:r>
              <a:rPr lang="en-US" altLang="zh-TW" sz="2000" b="0" i="1" dirty="0">
                <a:ea typeface="新細明體" pitchFamily="18" charset="-120"/>
              </a:rPr>
              <a:t>C</a:t>
            </a:r>
            <a:r>
              <a:rPr lang="en-US" altLang="zh-TW" sz="2000" b="0" dirty="0">
                <a:ea typeface="新細明體" pitchFamily="18" charset="-120"/>
              </a:rPr>
              <a:t> = 0.022 </a:t>
            </a:r>
            <a:r>
              <a:rPr lang="en-US" altLang="zh-TW" sz="2000" b="0" dirty="0">
                <a:latin typeface="Symbol" pitchFamily="18" charset="2"/>
                <a:ea typeface="新細明體" pitchFamily="18" charset="-120"/>
              </a:rPr>
              <a:t>m</a:t>
            </a:r>
            <a:r>
              <a:rPr lang="en-US" altLang="zh-TW" sz="2000" b="0" dirty="0">
                <a:ea typeface="新細明體" pitchFamily="18" charset="-120"/>
              </a:rPr>
              <a:t>F? </a:t>
            </a:r>
          </a:p>
        </p:txBody>
      </p:sp>
      <p:sp>
        <p:nvSpPr>
          <p:cNvPr id="641086" name="Text Box 62"/>
          <p:cNvSpPr txBox="1">
            <a:spLocks noChangeArrowheads="1"/>
          </p:cNvSpPr>
          <p:nvPr/>
        </p:nvSpPr>
        <p:spPr bwMode="auto">
          <a:xfrm>
            <a:off x="5562600" y="50292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dirty="0">
                <a:solidFill>
                  <a:srgbClr val="FF0000"/>
                </a:solidFill>
                <a:ea typeface="新細明體" pitchFamily="18" charset="-120"/>
              </a:rPr>
              <a:t>220 </a:t>
            </a:r>
            <a:r>
              <a:rPr lang="en-US" altLang="zh-TW" sz="2000" b="0" dirty="0" err="1">
                <a:solidFill>
                  <a:srgbClr val="FF0000"/>
                </a:solidFill>
                <a:latin typeface="Symbol" pitchFamily="18" charset="2"/>
                <a:ea typeface="新細明體" pitchFamily="18" charset="-120"/>
              </a:rPr>
              <a:t>m</a:t>
            </a:r>
            <a:r>
              <a:rPr lang="en-US" altLang="zh-TW" sz="2000" b="0" dirty="0" err="1">
                <a:solidFill>
                  <a:srgbClr val="FF0000"/>
                </a:solidFill>
                <a:ea typeface="新細明體" pitchFamily="18" charset="-120"/>
              </a:rPr>
              <a:t>s</a:t>
            </a:r>
            <a:endParaRPr lang="en-US" altLang="zh-TW" sz="2000" b="0" dirty="0">
              <a:solidFill>
                <a:srgbClr val="FF0000"/>
              </a:solidFill>
              <a:ea typeface="新細明體" pitchFamily="18" charset="-120"/>
            </a:endParaRPr>
          </a:p>
        </p:txBody>
      </p:sp>
      <p:sp>
        <p:nvSpPr>
          <p:cNvPr id="641087" name="Text Box 63"/>
          <p:cNvSpPr txBox="1">
            <a:spLocks noChangeArrowheads="1"/>
          </p:cNvSpPr>
          <p:nvPr/>
        </p:nvSpPr>
        <p:spPr bwMode="auto">
          <a:xfrm>
            <a:off x="6629400" y="4572000"/>
            <a:ext cx="2057400" cy="923330"/>
          </a:xfrm>
          <a:prstGeom prst="rect">
            <a:avLst/>
          </a:prstGeom>
          <a:noFill/>
          <a:ln>
            <a:noFill/>
          </a:ln>
          <a:effec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will reach steady state in about 5t</a:t>
            </a:r>
          </a:p>
        </p:txBody>
      </p:sp>
      <p:sp>
        <p:nvSpPr>
          <p:cNvPr id="641088" name="Line 64"/>
          <p:cNvSpPr>
            <a:spLocks noChangeShapeType="1"/>
          </p:cNvSpPr>
          <p:nvPr/>
        </p:nvSpPr>
        <p:spPr bwMode="auto">
          <a:xfrm flipH="1" flipV="1">
            <a:off x="6781800" y="3962400"/>
            <a:ext cx="76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RC</a:t>
            </a:r>
            <a:r>
              <a:rPr lang="en-US" altLang="zh-TW" sz="4000" dirty="0">
                <a:ea typeface="新細明體" pitchFamily="18" charset="-120"/>
              </a:rPr>
              <a:t> </a:t>
            </a:r>
            <a:r>
              <a:rPr lang="en-US" altLang="zh-TW" sz="4400" b="0" dirty="0">
                <a:latin typeface="+mj-lt"/>
                <a:ea typeface="+mj-ea"/>
                <a:cs typeface="+mj-cs"/>
              </a:rPr>
              <a:t>Integrator</a:t>
            </a:r>
            <a:endParaRPr lang="en-US" altLang="en-US" sz="4400" b="0" dirty="0">
              <a:latin typeface="+mj-lt"/>
              <a:ea typeface="+mj-ea"/>
              <a:cs typeface="+mj-c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19553366"/>
              </p:ext>
            </p:extLst>
          </p:nvPr>
        </p:nvGraphicFramePr>
        <p:xfrm>
          <a:off x="5669280" y="2136649"/>
          <a:ext cx="274320" cy="301751"/>
        </p:xfrm>
        <a:graphic>
          <a:graphicData uri="http://schemas.openxmlformats.org/presentationml/2006/ole">
            <mc:AlternateContent xmlns:mc="http://schemas.openxmlformats.org/markup-compatibility/2006">
              <mc:Choice xmlns:v="urn:schemas-microsoft-com:vml" Requires="v">
                <p:oleObj spid="_x0000_s15387" name="Equation" r:id="rId5" imgW="126720" imgH="139680" progId="Equation.3">
                  <p:embed/>
                </p:oleObj>
              </mc:Choice>
              <mc:Fallback>
                <p:oleObj name="Equation" r:id="rId5" imgW="126720" imgH="139680" progId="Equation.3">
                  <p:embed/>
                  <p:pic>
                    <p:nvPicPr>
                      <p:cNvPr id="0" name=""/>
                      <p:cNvPicPr/>
                      <p:nvPr/>
                    </p:nvPicPr>
                    <p:blipFill>
                      <a:blip r:embed="rId6"/>
                      <a:stretch>
                        <a:fillRect/>
                      </a:stretch>
                    </p:blipFill>
                    <p:spPr>
                      <a:xfrm>
                        <a:off x="5669280" y="2136649"/>
                        <a:ext cx="274320" cy="301751"/>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44163010"/>
              </p:ext>
            </p:extLst>
          </p:nvPr>
        </p:nvGraphicFramePr>
        <p:xfrm>
          <a:off x="7650163" y="1908175"/>
          <a:ext cx="274637" cy="301625"/>
        </p:xfrm>
        <a:graphic>
          <a:graphicData uri="http://schemas.openxmlformats.org/presentationml/2006/ole">
            <mc:AlternateContent xmlns:mc="http://schemas.openxmlformats.org/markup-compatibility/2006">
              <mc:Choice xmlns:v="urn:schemas-microsoft-com:vml" Requires="v">
                <p:oleObj spid="_x0000_s15388" name="Equation" r:id="rId7" imgW="126720" imgH="139680" progId="Equation.3">
                  <p:embed/>
                </p:oleObj>
              </mc:Choice>
              <mc:Fallback>
                <p:oleObj name="Equation" r:id="rId7" imgW="126720" imgH="13968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0163" y="1908175"/>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5536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4"/>
          <p:cNvSpPr>
            <a:spLocks noChangeArrowheads="1"/>
          </p:cNvSpPr>
          <p:nvPr/>
        </p:nvSpPr>
        <p:spPr bwMode="auto">
          <a:xfrm>
            <a:off x="1219200" y="1905000"/>
            <a:ext cx="3505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If t is increased, the waveforms approach the average dc level as in the last waveform. The output will appear triangular but with a smaller amplitude.</a:t>
            </a:r>
          </a:p>
        </p:txBody>
      </p:sp>
      <p:sp>
        <p:nvSpPr>
          <p:cNvPr id="644143" name="Text Box 47"/>
          <p:cNvSpPr txBox="1">
            <a:spLocks noChangeArrowheads="1"/>
          </p:cNvSpPr>
          <p:nvPr/>
        </p:nvSpPr>
        <p:spPr bwMode="auto">
          <a:xfrm>
            <a:off x="1219200" y="4251325"/>
            <a:ext cx="37338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Alternatively, the input frequency can be increased (T shorter). The waveforms will again approach the average dc level of the input.</a:t>
            </a:r>
          </a:p>
          <a:p>
            <a:pPr eaLnBrk="1" hangingPunct="1">
              <a:spcBef>
                <a:spcPct val="50000"/>
              </a:spcBef>
            </a:pPr>
            <a:endParaRPr lang="zh-TW" altLang="en-US" sz="2000" b="0" dirty="0">
              <a:ea typeface="新細明體" pitchFamily="18" charset="-120"/>
            </a:endParaRPr>
          </a:p>
        </p:txBody>
      </p:sp>
      <p:graphicFrame>
        <p:nvGraphicFramePr>
          <p:cNvPr id="644144" name="Object 48"/>
          <p:cNvGraphicFramePr>
            <a:graphicFrameLocks noChangeAspect="1"/>
          </p:cNvGraphicFramePr>
          <p:nvPr/>
        </p:nvGraphicFramePr>
        <p:xfrm>
          <a:off x="5257800" y="1676400"/>
          <a:ext cx="3322638" cy="3962400"/>
        </p:xfrm>
        <a:graphic>
          <a:graphicData uri="http://schemas.openxmlformats.org/presentationml/2006/ole">
            <mc:AlternateContent xmlns:mc="http://schemas.openxmlformats.org/markup-compatibility/2006">
              <mc:Choice xmlns:v="urn:schemas-microsoft-com:vml" Requires="v">
                <p:oleObj spid="_x0000_s16402" name="CorelDRAW" r:id="rId3" imgW="2406108" imgH="2870484" progId="CorelDRAW.Graphic.12">
                  <p:embed/>
                </p:oleObj>
              </mc:Choice>
              <mc:Fallback>
                <p:oleObj name="CorelDRAW" r:id="rId3" imgW="2406108" imgH="2870484"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76400"/>
                        <a:ext cx="332263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1" name="Text Box 49"/>
          <p:cNvSpPr txBox="1">
            <a:spLocks noChangeArrowheads="1"/>
          </p:cNvSpPr>
          <p:nvPr/>
        </p:nvSpPr>
        <p:spPr bwMode="auto">
          <a:xfrm>
            <a:off x="8458200" y="23622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i="1">
                <a:ea typeface="新細明體" pitchFamily="18" charset="-120"/>
              </a:rPr>
              <a:t>t</a:t>
            </a:r>
          </a:p>
        </p:txBody>
      </p:sp>
      <p:sp>
        <p:nvSpPr>
          <p:cNvPr id="9222" name="Text Box 50"/>
          <p:cNvSpPr txBox="1">
            <a:spLocks noChangeArrowheads="1"/>
          </p:cNvSpPr>
          <p:nvPr/>
        </p:nvSpPr>
        <p:spPr bwMode="auto">
          <a:xfrm>
            <a:off x="8458200" y="336708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i="1">
                <a:ea typeface="新細明體" pitchFamily="18" charset="-120"/>
              </a:rPr>
              <a:t>t</a:t>
            </a:r>
          </a:p>
        </p:txBody>
      </p:sp>
      <p:sp>
        <p:nvSpPr>
          <p:cNvPr id="9223" name="Text Box 51"/>
          <p:cNvSpPr txBox="1">
            <a:spLocks noChangeArrowheads="1"/>
          </p:cNvSpPr>
          <p:nvPr/>
        </p:nvSpPr>
        <p:spPr bwMode="auto">
          <a:xfrm>
            <a:off x="8458200" y="4371975"/>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i="1">
                <a:ea typeface="新細明體" pitchFamily="18" charset="-120"/>
              </a:rPr>
              <a:t>t</a:t>
            </a:r>
          </a:p>
        </p:txBody>
      </p:sp>
      <p:sp>
        <p:nvSpPr>
          <p:cNvPr id="9224" name="Text Box 52"/>
          <p:cNvSpPr txBox="1">
            <a:spLocks noChangeArrowheads="1"/>
          </p:cNvSpPr>
          <p:nvPr/>
        </p:nvSpPr>
        <p:spPr bwMode="auto">
          <a:xfrm>
            <a:off x="8458200" y="537686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i="1">
                <a:ea typeface="新細明體" pitchFamily="18" charset="-120"/>
              </a:rPr>
              <a:t>t</a:t>
            </a:r>
          </a:p>
        </p:txBody>
      </p:sp>
      <p:sp>
        <p:nvSpPr>
          <p:cNvPr id="9225" name="Text Box 53"/>
          <p:cNvSpPr txBox="1">
            <a:spLocks noChangeArrowheads="1"/>
          </p:cNvSpPr>
          <p:nvPr/>
        </p:nvSpPr>
        <p:spPr bwMode="auto">
          <a:xfrm>
            <a:off x="4784725" y="19431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sz="1800" b="0" i="1">
                <a:solidFill>
                  <a:srgbClr val="0066FF"/>
                </a:solidFill>
                <a:ea typeface="新細明體" pitchFamily="18" charset="-120"/>
              </a:rPr>
              <a:t>V</a:t>
            </a:r>
            <a:r>
              <a:rPr lang="en-US" altLang="zh-TW" sz="1800" b="0" i="1" baseline="-25000">
                <a:solidFill>
                  <a:srgbClr val="0066FF"/>
                </a:solidFill>
                <a:ea typeface="新細明體" pitchFamily="18" charset="-120"/>
              </a:rPr>
              <a:t>in</a:t>
            </a:r>
          </a:p>
        </p:txBody>
      </p:sp>
      <p:sp>
        <p:nvSpPr>
          <p:cNvPr id="9226" name="Text Box 54"/>
          <p:cNvSpPr txBox="1">
            <a:spLocks noChangeArrowheads="1"/>
          </p:cNvSpPr>
          <p:nvPr/>
        </p:nvSpPr>
        <p:spPr bwMode="auto">
          <a:xfrm>
            <a:off x="4800600" y="2757488"/>
            <a:ext cx="49688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sz="1800" b="0" i="1">
                <a:ea typeface="新細明體" pitchFamily="18" charset="-120"/>
              </a:rPr>
              <a:t>V</a:t>
            </a:r>
            <a:r>
              <a:rPr lang="en-US" altLang="zh-TW" sz="1800" b="0" i="1" baseline="-25000">
                <a:ea typeface="新細明體" pitchFamily="18" charset="-120"/>
              </a:rPr>
              <a:t>out</a:t>
            </a:r>
          </a:p>
        </p:txBody>
      </p:sp>
      <p:sp>
        <p:nvSpPr>
          <p:cNvPr id="9227" name="Text Box 57"/>
          <p:cNvSpPr txBox="1">
            <a:spLocks noChangeArrowheads="1"/>
          </p:cNvSpPr>
          <p:nvPr/>
        </p:nvSpPr>
        <p:spPr bwMode="auto">
          <a:xfrm>
            <a:off x="4800600" y="3886200"/>
            <a:ext cx="4968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sz="1800" b="0" i="1">
                <a:ea typeface="新細明體" pitchFamily="18" charset="-120"/>
              </a:rPr>
              <a:t>V</a:t>
            </a:r>
            <a:r>
              <a:rPr lang="en-US" altLang="zh-TW" sz="1800" b="0" i="1" baseline="-25000">
                <a:ea typeface="新細明體" pitchFamily="18" charset="-120"/>
              </a:rPr>
              <a:t>out</a:t>
            </a:r>
          </a:p>
        </p:txBody>
      </p:sp>
      <p:sp>
        <p:nvSpPr>
          <p:cNvPr id="9228" name="Text Box 58"/>
          <p:cNvSpPr txBox="1">
            <a:spLocks noChangeArrowheads="1"/>
          </p:cNvSpPr>
          <p:nvPr/>
        </p:nvSpPr>
        <p:spPr bwMode="auto">
          <a:xfrm>
            <a:off x="4800600" y="4953000"/>
            <a:ext cx="4968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sz="1800" b="0" i="1">
                <a:ea typeface="新細明體" pitchFamily="18" charset="-120"/>
              </a:rPr>
              <a:t>V</a:t>
            </a:r>
            <a:r>
              <a:rPr lang="en-US" altLang="zh-TW" sz="1800" b="0" i="1" baseline="-25000">
                <a:ea typeface="新細明體" pitchFamily="18" charset="-120"/>
              </a:rPr>
              <a:t>out</a:t>
            </a:r>
          </a:p>
        </p:txBody>
      </p:sp>
      <p:sp>
        <p:nvSpPr>
          <p:cNvPr id="644155" name="Line 59"/>
          <p:cNvSpPr>
            <a:spLocks noChangeShapeType="1"/>
          </p:cNvSpPr>
          <p:nvPr/>
        </p:nvSpPr>
        <p:spPr bwMode="auto">
          <a:xfrm>
            <a:off x="4648200" y="5410200"/>
            <a:ext cx="5334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RC</a:t>
            </a:r>
            <a:r>
              <a:rPr lang="en-US" altLang="zh-TW" sz="4000" dirty="0">
                <a:ea typeface="新細明體" pitchFamily="18" charset="-120"/>
              </a:rPr>
              <a:t> </a:t>
            </a:r>
            <a:r>
              <a:rPr lang="en-US" altLang="zh-TW" sz="4400" b="0" dirty="0">
                <a:latin typeface="+mj-lt"/>
                <a:ea typeface="+mj-ea"/>
                <a:cs typeface="+mj-cs"/>
              </a:rPr>
              <a:t>Integrator</a:t>
            </a:r>
            <a:endParaRPr lang="en-US" altLang="en-US" sz="4400" b="0" dirty="0">
              <a:latin typeface="+mj-lt"/>
              <a:ea typeface="+mj-ea"/>
              <a:cs typeface="+mj-cs"/>
            </a:endParaRPr>
          </a:p>
        </p:txBody>
      </p:sp>
    </p:spTree>
    <p:extLst>
      <p:ext uri="{BB962C8B-B14F-4D97-AF65-F5344CB8AC3E}">
        <p14:creationId xmlns:p14="http://schemas.microsoft.com/office/powerpoint/2010/main" val="1954542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2" descr="fg15_01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7162800"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Example</a:t>
            </a:r>
            <a:endParaRPr lang="en-US" altLang="en-US" sz="4400" b="0" dirty="0">
              <a:latin typeface="+mj-lt"/>
              <a:ea typeface="+mj-ea"/>
              <a:cs typeface="+mj-cs"/>
            </a:endParaRPr>
          </a:p>
        </p:txBody>
      </p:sp>
    </p:spTree>
    <p:extLst>
      <p:ext uri="{BB962C8B-B14F-4D97-AF65-F5344CB8AC3E}">
        <p14:creationId xmlns:p14="http://schemas.microsoft.com/office/powerpoint/2010/main" val="23446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 Circuits</a:t>
            </a:r>
          </a:p>
        </p:txBody>
      </p:sp>
      <p:sp>
        <p:nvSpPr>
          <p:cNvPr id="3" name="TextBox 2"/>
          <p:cNvSpPr txBox="1"/>
          <p:nvPr/>
        </p:nvSpPr>
        <p:spPr>
          <a:xfrm>
            <a:off x="1790700" y="1343429"/>
            <a:ext cx="5562600" cy="461665"/>
          </a:xfrm>
          <a:prstGeom prst="rect">
            <a:avLst/>
          </a:prstGeom>
          <a:noFill/>
        </p:spPr>
        <p:txBody>
          <a:bodyPr wrap="square" rtlCol="0">
            <a:spAutoFit/>
          </a:bodyPr>
          <a:lstStyle/>
          <a:p>
            <a:pPr algn="ctr"/>
            <a:r>
              <a:rPr lang="en-US" sz="2400" dirty="0"/>
              <a:t>Time Constant and Capacitor Charging</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76450"/>
            <a:ext cx="280035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267200" y="2209800"/>
            <a:ext cx="3810000" cy="923330"/>
          </a:xfrm>
          <a:prstGeom prst="rect">
            <a:avLst/>
          </a:prstGeom>
          <a:noFill/>
        </p:spPr>
        <p:txBody>
          <a:bodyPr wrap="square" rtlCol="0">
            <a:spAutoFit/>
          </a:bodyPr>
          <a:lstStyle/>
          <a:p>
            <a:r>
              <a:rPr lang="en-US" dirty="0"/>
              <a:t>With the switch open:</a:t>
            </a:r>
          </a:p>
          <a:p>
            <a:r>
              <a:rPr lang="en-US" dirty="0" err="1"/>
              <a:t>V</a:t>
            </a:r>
            <a:r>
              <a:rPr lang="en-US" baseline="-25000" dirty="0" err="1"/>
              <a:t>c</a:t>
            </a:r>
            <a:r>
              <a:rPr lang="en-US" dirty="0"/>
              <a:t>= 0</a:t>
            </a:r>
          </a:p>
          <a:p>
            <a:r>
              <a:rPr lang="en-US" dirty="0"/>
              <a:t>V</a:t>
            </a:r>
            <a:r>
              <a:rPr lang="en-US" baseline="-25000" dirty="0"/>
              <a:t>R</a:t>
            </a:r>
            <a:r>
              <a:rPr lang="en-US" dirty="0"/>
              <a:t> = 0</a:t>
            </a:r>
          </a:p>
        </p:txBody>
      </p:sp>
      <p:sp>
        <p:nvSpPr>
          <p:cNvPr id="5" name="TextBox 4"/>
          <p:cNvSpPr txBox="1"/>
          <p:nvPr/>
        </p:nvSpPr>
        <p:spPr>
          <a:xfrm>
            <a:off x="4267200" y="3124200"/>
            <a:ext cx="3429000" cy="923330"/>
          </a:xfrm>
          <a:prstGeom prst="rect">
            <a:avLst/>
          </a:prstGeom>
          <a:noFill/>
        </p:spPr>
        <p:txBody>
          <a:bodyPr wrap="square" rtlCol="0">
            <a:spAutoFit/>
          </a:bodyPr>
          <a:lstStyle/>
          <a:p>
            <a:r>
              <a:rPr lang="en-US" dirty="0"/>
              <a:t>If the charge on C</a:t>
            </a:r>
            <a:r>
              <a:rPr lang="en-US" baseline="-25000" dirty="0"/>
              <a:t>1</a:t>
            </a:r>
            <a:r>
              <a:rPr lang="en-US" dirty="0"/>
              <a:t> is zero at the instant the switch is closed(t</a:t>
            </a:r>
            <a:r>
              <a:rPr lang="en-US" baseline="-25000" dirty="0"/>
              <a:t>0</a:t>
            </a:r>
            <a:r>
              <a:rPr lang="en-US" dirty="0"/>
              <a:t>), the current in the circuit is given as:</a:t>
            </a:r>
          </a:p>
        </p:txBody>
      </p:sp>
      <p:graphicFrame>
        <p:nvGraphicFramePr>
          <p:cNvPr id="6" name="Object 5"/>
          <p:cNvGraphicFramePr>
            <a:graphicFrameLocks noChangeAspect="1"/>
          </p:cNvGraphicFramePr>
          <p:nvPr>
            <p:extLst>
              <p:ext uri="{D42A27DB-BD31-4B8C-83A1-F6EECF244321}">
                <p14:modId xmlns:p14="http://schemas.microsoft.com/office/powerpoint/2010/main" val="1503287448"/>
              </p:ext>
            </p:extLst>
          </p:nvPr>
        </p:nvGraphicFramePr>
        <p:xfrm>
          <a:off x="4197927" y="4102100"/>
          <a:ext cx="973393" cy="548640"/>
        </p:xfrm>
        <a:graphic>
          <a:graphicData uri="http://schemas.openxmlformats.org/presentationml/2006/ole">
            <mc:AlternateContent xmlns:mc="http://schemas.openxmlformats.org/markup-compatibility/2006">
              <mc:Choice xmlns:v="urn:schemas-microsoft-com:vml" Requires="v">
                <p:oleObj spid="_x0000_s1115" name="Equation" r:id="rId4" imgW="698400" imgH="393480" progId="Equation.3">
                  <p:embed/>
                </p:oleObj>
              </mc:Choice>
              <mc:Fallback>
                <p:oleObj name="Equation" r:id="rId4" imgW="698400" imgH="393480" progId="Equation.3">
                  <p:embed/>
                  <p:pic>
                    <p:nvPicPr>
                      <p:cNvPr id="0" name=""/>
                      <p:cNvPicPr/>
                      <p:nvPr/>
                    </p:nvPicPr>
                    <p:blipFill>
                      <a:blip r:embed="rId5"/>
                      <a:stretch>
                        <a:fillRect/>
                      </a:stretch>
                    </p:blipFill>
                    <p:spPr>
                      <a:xfrm>
                        <a:off x="4197927" y="4102100"/>
                        <a:ext cx="973393" cy="54864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36334206"/>
              </p:ext>
            </p:extLst>
          </p:nvPr>
        </p:nvGraphicFramePr>
        <p:xfrm>
          <a:off x="5741987" y="4116388"/>
          <a:ext cx="1878013" cy="547687"/>
        </p:xfrm>
        <a:graphic>
          <a:graphicData uri="http://schemas.openxmlformats.org/presentationml/2006/ole">
            <mc:AlternateContent xmlns:mc="http://schemas.openxmlformats.org/markup-compatibility/2006">
              <mc:Choice xmlns:v="urn:schemas-microsoft-com:vml" Requires="v">
                <p:oleObj spid="_x0000_s1116" name="Equation" r:id="rId6" imgW="1346040" imgH="393480" progId="Equation.3">
                  <p:embed/>
                </p:oleObj>
              </mc:Choice>
              <mc:Fallback>
                <p:oleObj name="Equation" r:id="rId6" imgW="1346040" imgH="393480" progId="Equation.3">
                  <p:embed/>
                  <p:pic>
                    <p:nvPicPr>
                      <p:cNvPr id="0" name="Object 5"/>
                      <p:cNvPicPr>
                        <a:picLocks noChangeAspect="1" noChangeArrowheads="1"/>
                      </p:cNvPicPr>
                      <p:nvPr/>
                    </p:nvPicPr>
                    <p:blipFill>
                      <a:blip r:embed="rId7"/>
                      <a:srcRect/>
                      <a:stretch>
                        <a:fillRect/>
                      </a:stretch>
                    </p:blipFill>
                    <p:spPr bwMode="auto">
                      <a:xfrm>
                        <a:off x="5741987" y="4116388"/>
                        <a:ext cx="187801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94503755"/>
              </p:ext>
            </p:extLst>
          </p:nvPr>
        </p:nvGraphicFramePr>
        <p:xfrm>
          <a:off x="4219575" y="4800600"/>
          <a:ext cx="2638425" cy="317500"/>
        </p:xfrm>
        <a:graphic>
          <a:graphicData uri="http://schemas.openxmlformats.org/presentationml/2006/ole">
            <mc:AlternateContent xmlns:mc="http://schemas.openxmlformats.org/markup-compatibility/2006">
              <mc:Choice xmlns:v="urn:schemas-microsoft-com:vml" Requires="v">
                <p:oleObj spid="_x0000_s1117" name="Equation" r:id="rId8" imgW="1892160" imgH="228600" progId="Equation.3">
                  <p:embed/>
                </p:oleObj>
              </mc:Choice>
              <mc:Fallback>
                <p:oleObj name="Equation" r:id="rId8" imgW="1892160" imgH="228600" progId="Equation.3">
                  <p:embed/>
                  <p:pic>
                    <p:nvPicPr>
                      <p:cNvPr id="0" name="Object 6"/>
                      <p:cNvPicPr>
                        <a:picLocks noChangeAspect="1" noChangeArrowheads="1"/>
                      </p:cNvPicPr>
                      <p:nvPr/>
                    </p:nvPicPr>
                    <p:blipFill>
                      <a:blip r:embed="rId9"/>
                      <a:srcRect/>
                      <a:stretch>
                        <a:fillRect/>
                      </a:stretch>
                    </p:blipFill>
                    <p:spPr bwMode="auto">
                      <a:xfrm>
                        <a:off x="4219575" y="4800600"/>
                        <a:ext cx="26384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1143000" y="5715000"/>
            <a:ext cx="6934200" cy="369332"/>
          </a:xfrm>
          <a:prstGeom prst="rect">
            <a:avLst/>
          </a:prstGeom>
          <a:noFill/>
        </p:spPr>
        <p:txBody>
          <a:bodyPr wrap="square" rtlCol="0">
            <a:spAutoFit/>
          </a:bodyPr>
          <a:lstStyle/>
          <a:p>
            <a:r>
              <a:rPr lang="en-US" dirty="0"/>
              <a:t>This 10mA current causes the capacitor to charge.</a:t>
            </a:r>
          </a:p>
        </p:txBody>
      </p:sp>
    </p:spTree>
    <p:extLst>
      <p:ext uri="{BB962C8B-B14F-4D97-AF65-F5344CB8AC3E}">
        <p14:creationId xmlns:p14="http://schemas.microsoft.com/office/powerpoint/2010/main" val="2477217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6"/>
          <p:cNvGraphicFramePr>
            <a:graphicFrameLocks noChangeAspect="1"/>
          </p:cNvGraphicFramePr>
          <p:nvPr>
            <p:extLst>
              <p:ext uri="{D42A27DB-BD31-4B8C-83A1-F6EECF244321}">
                <p14:modId xmlns:p14="http://schemas.microsoft.com/office/powerpoint/2010/main" val="1783566887"/>
              </p:ext>
            </p:extLst>
          </p:nvPr>
        </p:nvGraphicFramePr>
        <p:xfrm>
          <a:off x="2804160" y="1512743"/>
          <a:ext cx="4206240" cy="392257"/>
        </p:xfrm>
        <a:graphic>
          <a:graphicData uri="http://schemas.openxmlformats.org/presentationml/2006/ole">
            <mc:AlternateContent xmlns:mc="http://schemas.openxmlformats.org/markup-compatibility/2006">
              <mc:Choice xmlns:v="urn:schemas-microsoft-com:vml" Requires="v">
                <p:oleObj spid="_x0000_s17474" name="方程式" r:id="rId3" imgW="2184400" imgH="203200" progId="Equation.3">
                  <p:embed/>
                </p:oleObj>
              </mc:Choice>
              <mc:Fallback>
                <p:oleObj name="方程式" r:id="rId3" imgW="21844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160" y="1512743"/>
                        <a:ext cx="4206240" cy="392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 name="Text Box 7"/>
          <p:cNvSpPr txBox="1">
            <a:spLocks noChangeArrowheads="1"/>
          </p:cNvSpPr>
          <p:nvPr/>
        </p:nvSpPr>
        <p:spPr bwMode="auto">
          <a:xfrm>
            <a:off x="898525" y="1460500"/>
            <a:ext cx="18423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b="0" dirty="0">
                <a:ea typeface="新細明體" pitchFamily="18" charset="-120"/>
              </a:rPr>
              <a:t>1. </a:t>
            </a:r>
            <a:r>
              <a:rPr lang="en-US" altLang="zh-TW" sz="1800" b="0" dirty="0">
                <a:latin typeface="+mn-lt"/>
              </a:rPr>
              <a:t>Time</a:t>
            </a:r>
            <a:r>
              <a:rPr lang="en-US" altLang="zh-TW" b="0" dirty="0">
                <a:ea typeface="新細明體" pitchFamily="18" charset="-120"/>
              </a:rPr>
              <a:t> </a:t>
            </a:r>
            <a:r>
              <a:rPr lang="en-US" altLang="zh-TW" sz="1800" b="0" dirty="0">
                <a:latin typeface="+mn-lt"/>
              </a:rPr>
              <a:t>constant</a:t>
            </a:r>
          </a:p>
        </p:txBody>
      </p:sp>
      <p:sp>
        <p:nvSpPr>
          <p:cNvPr id="11268" name="Text Box 8"/>
          <p:cNvSpPr txBox="1">
            <a:spLocks noChangeArrowheads="1"/>
          </p:cNvSpPr>
          <p:nvPr/>
        </p:nvSpPr>
        <p:spPr bwMode="auto">
          <a:xfrm>
            <a:off x="914400" y="2028825"/>
            <a:ext cx="26886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b="0" dirty="0">
                <a:ea typeface="新細明體" pitchFamily="18" charset="-120"/>
              </a:rPr>
              <a:t>2. </a:t>
            </a:r>
            <a:r>
              <a:rPr lang="en-US" altLang="zh-TW" sz="1800" b="0" dirty="0">
                <a:latin typeface="+mn-lt"/>
              </a:rPr>
              <a:t>Calculate the first pulse</a:t>
            </a:r>
          </a:p>
        </p:txBody>
      </p:sp>
      <p:sp>
        <p:nvSpPr>
          <p:cNvPr id="11269" name="Text Box 9"/>
          <p:cNvSpPr txBox="1">
            <a:spLocks noChangeArrowheads="1"/>
          </p:cNvSpPr>
          <p:nvPr/>
        </p:nvSpPr>
        <p:spPr bwMode="auto">
          <a:xfrm>
            <a:off x="914400" y="2943225"/>
            <a:ext cx="29913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b="0" dirty="0">
                <a:ea typeface="新細明體" pitchFamily="18" charset="-120"/>
              </a:rPr>
              <a:t>3. </a:t>
            </a:r>
            <a:r>
              <a:rPr lang="en-US" altLang="zh-TW" sz="1800" b="0" dirty="0">
                <a:latin typeface="+mn-lt"/>
              </a:rPr>
              <a:t>Calculate the second pulse</a:t>
            </a:r>
          </a:p>
        </p:txBody>
      </p:sp>
      <p:graphicFrame>
        <p:nvGraphicFramePr>
          <p:cNvPr id="11270" name="Object 11"/>
          <p:cNvGraphicFramePr>
            <a:graphicFrameLocks noChangeAspect="1"/>
          </p:cNvGraphicFramePr>
          <p:nvPr>
            <p:extLst>
              <p:ext uri="{D42A27DB-BD31-4B8C-83A1-F6EECF244321}">
                <p14:modId xmlns:p14="http://schemas.microsoft.com/office/powerpoint/2010/main" val="1856925494"/>
              </p:ext>
            </p:extLst>
          </p:nvPr>
        </p:nvGraphicFramePr>
        <p:xfrm>
          <a:off x="2743200" y="2371463"/>
          <a:ext cx="4389120" cy="649476"/>
        </p:xfrm>
        <a:graphic>
          <a:graphicData uri="http://schemas.openxmlformats.org/presentationml/2006/ole">
            <mc:AlternateContent xmlns:mc="http://schemas.openxmlformats.org/markup-compatibility/2006">
              <mc:Choice xmlns:v="urn:schemas-microsoft-com:vml" Requires="v">
                <p:oleObj spid="_x0000_s17475" name="方程式" r:id="rId5" imgW="2324100" imgH="342900" progId="Equation.3">
                  <p:embed/>
                </p:oleObj>
              </mc:Choice>
              <mc:Fallback>
                <p:oleObj name="方程式" r:id="rId5" imgW="2324100" imgH="342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371463"/>
                        <a:ext cx="4389120" cy="6494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13"/>
          <p:cNvGraphicFramePr>
            <a:graphicFrameLocks noChangeAspect="1"/>
          </p:cNvGraphicFramePr>
          <p:nvPr>
            <p:extLst>
              <p:ext uri="{D42A27DB-BD31-4B8C-83A1-F6EECF244321}">
                <p14:modId xmlns:p14="http://schemas.microsoft.com/office/powerpoint/2010/main" val="1257658473"/>
              </p:ext>
            </p:extLst>
          </p:nvPr>
        </p:nvGraphicFramePr>
        <p:xfrm>
          <a:off x="2773680" y="3233738"/>
          <a:ext cx="3931920" cy="653092"/>
        </p:xfrm>
        <a:graphic>
          <a:graphicData uri="http://schemas.openxmlformats.org/presentationml/2006/ole">
            <mc:AlternateContent xmlns:mc="http://schemas.openxmlformats.org/markup-compatibility/2006">
              <mc:Choice xmlns:v="urn:schemas-microsoft-com:vml" Requires="v">
                <p:oleObj spid="_x0000_s17476" name="方程式" r:id="rId7" imgW="2070100" imgH="342900" progId="Equation.3">
                  <p:embed/>
                </p:oleObj>
              </mc:Choice>
              <mc:Fallback>
                <p:oleObj name="方程式" r:id="rId7" imgW="2070100" imgH="342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3680" y="3233738"/>
                        <a:ext cx="3931920" cy="653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Text Box 14"/>
          <p:cNvSpPr txBox="1">
            <a:spLocks noChangeArrowheads="1"/>
          </p:cNvSpPr>
          <p:nvPr/>
        </p:nvSpPr>
        <p:spPr bwMode="auto">
          <a:xfrm>
            <a:off x="914400" y="3933825"/>
            <a:ext cx="29913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b="0" dirty="0">
                <a:ea typeface="新細明體" pitchFamily="18" charset="-120"/>
              </a:rPr>
              <a:t>4. </a:t>
            </a:r>
            <a:r>
              <a:rPr lang="en-US" altLang="zh-TW" sz="1800" b="0" dirty="0">
                <a:latin typeface="+mn-lt"/>
              </a:rPr>
              <a:t>Calculate the second pulse</a:t>
            </a:r>
          </a:p>
        </p:txBody>
      </p:sp>
      <p:graphicFrame>
        <p:nvGraphicFramePr>
          <p:cNvPr id="11273" name="Object 15"/>
          <p:cNvGraphicFramePr>
            <a:graphicFrameLocks noChangeAspect="1"/>
          </p:cNvGraphicFramePr>
          <p:nvPr>
            <p:extLst>
              <p:ext uri="{D42A27DB-BD31-4B8C-83A1-F6EECF244321}">
                <p14:modId xmlns:p14="http://schemas.microsoft.com/office/powerpoint/2010/main" val="2580636824"/>
              </p:ext>
            </p:extLst>
          </p:nvPr>
        </p:nvGraphicFramePr>
        <p:xfrm>
          <a:off x="1371600" y="4305401"/>
          <a:ext cx="6309360" cy="647599"/>
        </p:xfrm>
        <a:graphic>
          <a:graphicData uri="http://schemas.openxmlformats.org/presentationml/2006/ole">
            <mc:AlternateContent xmlns:mc="http://schemas.openxmlformats.org/markup-compatibility/2006">
              <mc:Choice xmlns:v="urn:schemas-microsoft-com:vml" Requires="v">
                <p:oleObj spid="_x0000_s17477" name="方程式" r:id="rId9" imgW="3352800" imgH="342900" progId="Equation.3">
                  <p:embed/>
                </p:oleObj>
              </mc:Choice>
              <mc:Fallback>
                <p:oleObj name="方程式" r:id="rId9" imgW="3352800" imgH="3429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4305401"/>
                        <a:ext cx="6309360" cy="647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4"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Solution</a:t>
            </a:r>
            <a:endParaRPr lang="en-US" altLang="en-US" sz="4400" b="0" dirty="0">
              <a:latin typeface="+mj-lt"/>
              <a:ea typeface="+mj-ea"/>
              <a:cs typeface="+mj-cs"/>
            </a:endParaRPr>
          </a:p>
        </p:txBody>
      </p:sp>
    </p:spTree>
    <p:extLst>
      <p:ext uri="{BB962C8B-B14F-4D97-AF65-F5344CB8AC3E}">
        <p14:creationId xmlns:p14="http://schemas.microsoft.com/office/powerpoint/2010/main" val="51482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1" descr="fg15_02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556260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Solution</a:t>
            </a:r>
            <a:endParaRPr lang="en-US" altLang="en-US" sz="4400" b="0" dirty="0">
              <a:latin typeface="+mj-lt"/>
              <a:ea typeface="+mj-ea"/>
              <a:cs typeface="+mj-cs"/>
            </a:endParaRPr>
          </a:p>
        </p:txBody>
      </p:sp>
    </p:spTree>
    <p:extLst>
      <p:ext uri="{BB962C8B-B14F-4D97-AF65-F5344CB8AC3E}">
        <p14:creationId xmlns:p14="http://schemas.microsoft.com/office/powerpoint/2010/main" val="67106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Differentiating Circuits</a:t>
            </a:r>
          </a:p>
        </p:txBody>
      </p:sp>
      <p:sp>
        <p:nvSpPr>
          <p:cNvPr id="4" name="TextBox 3"/>
          <p:cNvSpPr txBox="1"/>
          <p:nvPr/>
        </p:nvSpPr>
        <p:spPr>
          <a:xfrm>
            <a:off x="4648200" y="1674674"/>
            <a:ext cx="3657600" cy="1754326"/>
          </a:xfrm>
          <a:prstGeom prst="rect">
            <a:avLst/>
          </a:prstGeom>
          <a:noFill/>
        </p:spPr>
        <p:txBody>
          <a:bodyPr wrap="square" rtlCol="0">
            <a:spAutoFit/>
          </a:bodyPr>
          <a:lstStyle/>
          <a:p>
            <a:r>
              <a:rPr lang="en-US" dirty="0"/>
              <a:t>In this circuit, the output is taken across the resistor.</a:t>
            </a:r>
          </a:p>
          <a:p>
            <a:r>
              <a:rPr lang="en-US" dirty="0"/>
              <a:t>The shape of the output wave is dependent on the RC time constant, and the PW. The output is the differential of the input.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1"/>
            <a:ext cx="3017520" cy="1979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429000"/>
            <a:ext cx="2468880" cy="3200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p:cNvGrpSpPr/>
          <p:nvPr/>
        </p:nvGrpSpPr>
        <p:grpSpPr>
          <a:xfrm>
            <a:off x="838200" y="3581400"/>
            <a:ext cx="4038600" cy="3139321"/>
            <a:chOff x="914400" y="3458528"/>
            <a:chExt cx="3657600" cy="3139321"/>
          </a:xfrm>
        </p:grpSpPr>
        <p:grpSp>
          <p:nvGrpSpPr>
            <p:cNvPr id="8" name="Group 7"/>
            <p:cNvGrpSpPr/>
            <p:nvPr/>
          </p:nvGrpSpPr>
          <p:grpSpPr>
            <a:xfrm>
              <a:off x="914400" y="3458528"/>
              <a:ext cx="3657600" cy="3139321"/>
              <a:chOff x="914400" y="3458528"/>
              <a:chExt cx="3657600" cy="3139321"/>
            </a:xfrm>
          </p:grpSpPr>
          <p:grpSp>
            <p:nvGrpSpPr>
              <p:cNvPr id="10" name="Group 9"/>
              <p:cNvGrpSpPr/>
              <p:nvPr/>
            </p:nvGrpSpPr>
            <p:grpSpPr>
              <a:xfrm>
                <a:off x="914400" y="3458528"/>
                <a:ext cx="3657600" cy="3139321"/>
                <a:chOff x="914400" y="3458528"/>
                <a:chExt cx="3657600" cy="3139321"/>
              </a:xfrm>
            </p:grpSpPr>
            <p:sp>
              <p:nvSpPr>
                <p:cNvPr id="12" name="TextBox 11"/>
                <p:cNvSpPr txBox="1"/>
                <p:nvPr/>
              </p:nvSpPr>
              <p:spPr>
                <a:xfrm>
                  <a:off x="914400" y="3458528"/>
                  <a:ext cx="3657600" cy="3139321"/>
                </a:xfrm>
                <a:prstGeom prst="rect">
                  <a:avLst/>
                </a:prstGeom>
                <a:noFill/>
              </p:spPr>
              <p:txBody>
                <a:bodyPr wrap="square" rtlCol="0">
                  <a:spAutoFit/>
                </a:bodyPr>
                <a:lstStyle/>
                <a:p>
                  <a:r>
                    <a:rPr lang="en-US" dirty="0"/>
                    <a:t>If the      is much greater than the PW (10PW) the capacitor charges to very little of the input voltage.</a:t>
                  </a:r>
                </a:p>
                <a:p>
                  <a:r>
                    <a:rPr lang="en-US" dirty="0"/>
                    <a:t>If the     is equal to the PW then the capacitor charges to 63.2% of the input voltage.</a:t>
                  </a:r>
                </a:p>
                <a:p>
                  <a:r>
                    <a:rPr lang="en-US" dirty="0"/>
                    <a:t>If the     is much smaller than the PW (0.01*PW) then the capacitor charges very rapidly. The result is positive and negative spikes at the leading and lagging edges. </a:t>
                  </a:r>
                </a:p>
              </p:txBody>
            </p:sp>
            <p:graphicFrame>
              <p:nvGraphicFramePr>
                <p:cNvPr id="13" name="Object 12"/>
                <p:cNvGraphicFramePr>
                  <a:graphicFrameLocks noChangeAspect="1"/>
                </p:cNvGraphicFramePr>
                <p:nvPr>
                  <p:extLst>
                    <p:ext uri="{D42A27DB-BD31-4B8C-83A1-F6EECF244321}">
                      <p14:modId xmlns:p14="http://schemas.microsoft.com/office/powerpoint/2010/main" val="2608544995"/>
                    </p:ext>
                  </p:extLst>
                </p:nvPr>
              </p:nvGraphicFramePr>
              <p:xfrm>
                <a:off x="1524000" y="3512240"/>
                <a:ext cx="249383" cy="274320"/>
              </p:xfrm>
              <a:graphic>
                <a:graphicData uri="http://schemas.openxmlformats.org/presentationml/2006/ole">
                  <mc:AlternateContent xmlns:mc="http://schemas.openxmlformats.org/markup-compatibility/2006">
                    <mc:Choice xmlns:v="urn:schemas-microsoft-com:vml" Requires="v">
                      <p:oleObj spid="_x0000_s10347" name="Equation" r:id="rId5" imgW="126720" imgH="139680" progId="Equation.3">
                        <p:embed/>
                      </p:oleObj>
                    </mc:Choice>
                    <mc:Fallback>
                      <p:oleObj name="Equation" r:id="rId5" imgW="126720" imgH="139680" progId="Equation.3">
                        <p:embed/>
                        <p:pic>
                          <p:nvPicPr>
                            <p:cNvPr id="0" name=""/>
                            <p:cNvPicPr/>
                            <p:nvPr/>
                          </p:nvPicPr>
                          <p:blipFill>
                            <a:blip r:embed="rId6"/>
                            <a:stretch>
                              <a:fillRect/>
                            </a:stretch>
                          </p:blipFill>
                          <p:spPr>
                            <a:xfrm>
                              <a:off x="1524000" y="3512240"/>
                              <a:ext cx="249383" cy="274320"/>
                            </a:xfrm>
                            <a:prstGeom prst="rect">
                              <a:avLst/>
                            </a:prstGeom>
                          </p:spPr>
                        </p:pic>
                      </p:oleObj>
                    </mc:Fallback>
                  </mc:AlternateContent>
                </a:graphicData>
              </a:graphic>
            </p:graphicFrame>
          </p:grpSp>
          <p:graphicFrame>
            <p:nvGraphicFramePr>
              <p:cNvPr id="11" name="Object 10"/>
              <p:cNvGraphicFramePr>
                <a:graphicFrameLocks noChangeAspect="1"/>
              </p:cNvGraphicFramePr>
              <p:nvPr>
                <p:extLst>
                  <p:ext uri="{D42A27DB-BD31-4B8C-83A1-F6EECF244321}">
                    <p14:modId xmlns:p14="http://schemas.microsoft.com/office/powerpoint/2010/main" val="2529978663"/>
                  </p:ext>
                </p:extLst>
              </p:nvPr>
            </p:nvGraphicFramePr>
            <p:xfrm>
              <a:off x="1524000" y="4343400"/>
              <a:ext cx="249383" cy="274320"/>
            </p:xfrm>
            <a:graphic>
              <a:graphicData uri="http://schemas.openxmlformats.org/presentationml/2006/ole">
                <mc:AlternateContent xmlns:mc="http://schemas.openxmlformats.org/markup-compatibility/2006">
                  <mc:Choice xmlns:v="urn:schemas-microsoft-com:vml" Requires="v">
                    <p:oleObj spid="_x0000_s10348" name="Equation" r:id="rId7" imgW="126720" imgH="139680" progId="Equation.3">
                      <p:embed/>
                    </p:oleObj>
                  </mc:Choice>
                  <mc:Fallback>
                    <p:oleObj name="Equation" r:id="rId7" imgW="126720" imgH="139680" progId="Equation.3">
                      <p:embed/>
                      <p:pic>
                        <p:nvPicPr>
                          <p:cNvPr id="0" name=""/>
                          <p:cNvPicPr/>
                          <p:nvPr/>
                        </p:nvPicPr>
                        <p:blipFill>
                          <a:blip r:embed="rId6"/>
                          <a:stretch>
                            <a:fillRect/>
                          </a:stretch>
                        </p:blipFill>
                        <p:spPr>
                          <a:xfrm>
                            <a:off x="1524000" y="4343400"/>
                            <a:ext cx="249383" cy="274320"/>
                          </a:xfrm>
                          <a:prstGeom prst="rect">
                            <a:avLst/>
                          </a:prstGeom>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603298193"/>
                </p:ext>
              </p:extLst>
            </p:nvPr>
          </p:nvGraphicFramePr>
          <p:xfrm>
            <a:off x="1524000" y="5135880"/>
            <a:ext cx="249383" cy="274320"/>
          </p:xfrm>
          <a:graphic>
            <a:graphicData uri="http://schemas.openxmlformats.org/presentationml/2006/ole">
              <mc:AlternateContent xmlns:mc="http://schemas.openxmlformats.org/markup-compatibility/2006">
                <mc:Choice xmlns:v="urn:schemas-microsoft-com:vml" Requires="v">
                  <p:oleObj spid="_x0000_s10349" name="Equation" r:id="rId8" imgW="126720" imgH="139680" progId="Equation.3">
                    <p:embed/>
                  </p:oleObj>
                </mc:Choice>
                <mc:Fallback>
                  <p:oleObj name="Equation" r:id="rId8" imgW="126720" imgH="139680" progId="Equation.3">
                    <p:embed/>
                    <p:pic>
                      <p:nvPicPr>
                        <p:cNvPr id="0" name=""/>
                        <p:cNvPicPr/>
                        <p:nvPr/>
                      </p:nvPicPr>
                      <p:blipFill>
                        <a:blip r:embed="rId6"/>
                        <a:stretch>
                          <a:fillRect/>
                        </a:stretch>
                      </p:blipFill>
                      <p:spPr>
                        <a:xfrm>
                          <a:off x="1524000" y="5135880"/>
                          <a:ext cx="249383" cy="274320"/>
                        </a:xfrm>
                        <a:prstGeom prst="rect">
                          <a:avLst/>
                        </a:prstGeom>
                      </p:spPr>
                    </p:pic>
                  </p:oleObj>
                </mc:Fallback>
              </mc:AlternateContent>
            </a:graphicData>
          </a:graphic>
        </p:graphicFrame>
      </p:grpSp>
      <p:graphicFrame>
        <p:nvGraphicFramePr>
          <p:cNvPr id="3" name="Object 2"/>
          <p:cNvGraphicFramePr>
            <a:graphicFrameLocks noChangeAspect="1"/>
          </p:cNvGraphicFramePr>
          <p:nvPr>
            <p:extLst>
              <p:ext uri="{D42A27DB-BD31-4B8C-83A1-F6EECF244321}">
                <p14:modId xmlns:p14="http://schemas.microsoft.com/office/powerpoint/2010/main" val="2672828243"/>
              </p:ext>
            </p:extLst>
          </p:nvPr>
        </p:nvGraphicFramePr>
        <p:xfrm>
          <a:off x="7696200" y="3784599"/>
          <a:ext cx="914400" cy="246186"/>
        </p:xfrm>
        <a:graphic>
          <a:graphicData uri="http://schemas.openxmlformats.org/presentationml/2006/ole">
            <mc:AlternateContent xmlns:mc="http://schemas.openxmlformats.org/markup-compatibility/2006">
              <mc:Choice xmlns:v="urn:schemas-microsoft-com:vml" Requires="v">
                <p:oleObj spid="_x0000_s10350" name="Equation" r:id="rId9" imgW="660240" imgH="177480" progId="Equation.3">
                  <p:embed/>
                </p:oleObj>
              </mc:Choice>
              <mc:Fallback>
                <p:oleObj name="Equation" r:id="rId9" imgW="660240" imgH="177480" progId="Equation.3">
                  <p:embed/>
                  <p:pic>
                    <p:nvPicPr>
                      <p:cNvPr id="0" name=""/>
                      <p:cNvPicPr/>
                      <p:nvPr/>
                    </p:nvPicPr>
                    <p:blipFill>
                      <a:blip r:embed="rId10"/>
                      <a:stretch>
                        <a:fillRect/>
                      </a:stretch>
                    </p:blipFill>
                    <p:spPr>
                      <a:xfrm>
                        <a:off x="7696200" y="3784599"/>
                        <a:ext cx="914400" cy="24618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60532238"/>
              </p:ext>
            </p:extLst>
          </p:nvPr>
        </p:nvGraphicFramePr>
        <p:xfrm>
          <a:off x="7791450" y="4783138"/>
          <a:ext cx="722313" cy="246062"/>
        </p:xfrm>
        <a:graphic>
          <a:graphicData uri="http://schemas.openxmlformats.org/presentationml/2006/ole">
            <mc:AlternateContent xmlns:mc="http://schemas.openxmlformats.org/markup-compatibility/2006">
              <mc:Choice xmlns:v="urn:schemas-microsoft-com:vml" Requires="v">
                <p:oleObj spid="_x0000_s10351" name="Equation" r:id="rId11" imgW="520560" imgH="177480" progId="Equation.3">
                  <p:embed/>
                </p:oleObj>
              </mc:Choice>
              <mc:Fallback>
                <p:oleObj name="Equation" r:id="rId11" imgW="520560" imgH="177480" progId="Equation.3">
                  <p:embed/>
                  <p:pic>
                    <p:nvPicPr>
                      <p:cNvPr id="0" name="Object 2"/>
                      <p:cNvPicPr>
                        <a:picLocks noChangeAspect="1" noChangeArrowheads="1"/>
                      </p:cNvPicPr>
                      <p:nvPr/>
                    </p:nvPicPr>
                    <p:blipFill>
                      <a:blip r:embed="rId12"/>
                      <a:srcRect/>
                      <a:stretch>
                        <a:fillRect/>
                      </a:stretch>
                    </p:blipFill>
                    <p:spPr bwMode="auto">
                      <a:xfrm>
                        <a:off x="7791450" y="4783138"/>
                        <a:ext cx="7223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37191638"/>
              </p:ext>
            </p:extLst>
          </p:nvPr>
        </p:nvGraphicFramePr>
        <p:xfrm>
          <a:off x="7670800" y="5624513"/>
          <a:ext cx="966788" cy="546100"/>
        </p:xfrm>
        <a:graphic>
          <a:graphicData uri="http://schemas.openxmlformats.org/presentationml/2006/ole">
            <mc:AlternateContent xmlns:mc="http://schemas.openxmlformats.org/markup-compatibility/2006">
              <mc:Choice xmlns:v="urn:schemas-microsoft-com:vml" Requires="v">
                <p:oleObj spid="_x0000_s10352" name="Equation" r:id="rId13" imgW="698400" imgH="393480" progId="Equation.3">
                  <p:embed/>
                </p:oleObj>
              </mc:Choice>
              <mc:Fallback>
                <p:oleObj name="Equation" r:id="rId13" imgW="698400" imgH="393480" progId="Equation.3">
                  <p:embed/>
                  <p:pic>
                    <p:nvPicPr>
                      <p:cNvPr id="0" name="Object 4"/>
                      <p:cNvPicPr>
                        <a:picLocks noChangeAspect="1" noChangeArrowheads="1"/>
                      </p:cNvPicPr>
                      <p:nvPr/>
                    </p:nvPicPr>
                    <p:blipFill>
                      <a:blip r:embed="rId14"/>
                      <a:srcRect/>
                      <a:stretch>
                        <a:fillRect/>
                      </a:stretch>
                    </p:blipFill>
                    <p:spPr bwMode="auto">
                      <a:xfrm>
                        <a:off x="7670800" y="5624513"/>
                        <a:ext cx="9667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6118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5"/>
          <p:cNvSpPr txBox="1">
            <a:spLocks noChangeArrowheads="1"/>
          </p:cNvSpPr>
          <p:nvPr/>
        </p:nvSpPr>
        <p:spPr bwMode="auto">
          <a:xfrm>
            <a:off x="1371600" y="1371600"/>
            <a:ext cx="70104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An RC differentiator is a circuit that approximates the mathematical process of differentiation. Differentiation is a process that finds the rate of change, and a basic differentiator can produce an output that is the rate of change of the input.  </a:t>
            </a:r>
          </a:p>
        </p:txBody>
      </p:sp>
      <p:sp>
        <p:nvSpPr>
          <p:cNvPr id="13316" name="Text Box 8"/>
          <p:cNvSpPr txBox="1">
            <a:spLocks noChangeArrowheads="1"/>
          </p:cNvSpPr>
          <p:nvPr/>
        </p:nvSpPr>
        <p:spPr bwMode="auto">
          <a:xfrm>
            <a:off x="5486400" y="393065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V</a:t>
            </a:r>
            <a:r>
              <a:rPr lang="en-US" altLang="zh-TW" sz="2000" b="0" i="1" baseline="-25000">
                <a:ea typeface="新細明體" pitchFamily="18" charset="-120"/>
              </a:rPr>
              <a:t>S</a:t>
            </a:r>
          </a:p>
        </p:txBody>
      </p:sp>
      <p:sp>
        <p:nvSpPr>
          <p:cNvPr id="13317" name="Text Box 9"/>
          <p:cNvSpPr txBox="1">
            <a:spLocks noChangeArrowheads="1"/>
          </p:cNvSpPr>
          <p:nvPr/>
        </p:nvSpPr>
        <p:spPr bwMode="auto">
          <a:xfrm>
            <a:off x="7086600" y="39655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sp>
        <p:nvSpPr>
          <p:cNvPr id="13318" name="Text Box 10"/>
          <p:cNvSpPr txBox="1">
            <a:spLocks noChangeArrowheads="1"/>
          </p:cNvSpPr>
          <p:nvPr/>
        </p:nvSpPr>
        <p:spPr bwMode="auto">
          <a:xfrm>
            <a:off x="5981700" y="29622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C</a:t>
            </a:r>
          </a:p>
        </p:txBody>
      </p:sp>
      <p:sp>
        <p:nvSpPr>
          <p:cNvPr id="660491" name="Text Box 11"/>
          <p:cNvSpPr txBox="1">
            <a:spLocks noChangeArrowheads="1"/>
          </p:cNvSpPr>
          <p:nvPr/>
        </p:nvSpPr>
        <p:spPr bwMode="auto">
          <a:xfrm>
            <a:off x="7772400" y="393065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solidFill>
                  <a:srgbClr val="0066FF"/>
                </a:solidFill>
                <a:ea typeface="新細明體" pitchFamily="18" charset="-120"/>
              </a:rPr>
              <a:t>V</a:t>
            </a:r>
            <a:r>
              <a:rPr lang="en-US" altLang="zh-TW" sz="2000" b="0" i="1" baseline="-25000">
                <a:solidFill>
                  <a:srgbClr val="0066FF"/>
                </a:solidFill>
                <a:ea typeface="新細明體" pitchFamily="18" charset="-120"/>
              </a:rPr>
              <a:t>out</a:t>
            </a:r>
          </a:p>
        </p:txBody>
      </p:sp>
      <p:sp>
        <p:nvSpPr>
          <p:cNvPr id="660492" name="Line 12"/>
          <p:cNvSpPr>
            <a:spLocks noChangeShapeType="1"/>
          </p:cNvSpPr>
          <p:nvPr/>
        </p:nvSpPr>
        <p:spPr bwMode="auto">
          <a:xfrm flipV="1">
            <a:off x="8001000" y="3549650"/>
            <a:ext cx="0" cy="381000"/>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3" name="Line 13"/>
          <p:cNvSpPr>
            <a:spLocks noChangeShapeType="1"/>
          </p:cNvSpPr>
          <p:nvPr/>
        </p:nvSpPr>
        <p:spPr bwMode="auto">
          <a:xfrm flipH="1">
            <a:off x="7991475" y="4302125"/>
            <a:ext cx="9525" cy="466725"/>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3322" name="Object 14"/>
          <p:cNvGraphicFramePr>
            <a:graphicFrameLocks noChangeAspect="1"/>
          </p:cNvGraphicFramePr>
          <p:nvPr/>
        </p:nvGraphicFramePr>
        <p:xfrm>
          <a:off x="5029200" y="3295650"/>
          <a:ext cx="3048000" cy="1885950"/>
        </p:xfrm>
        <a:graphic>
          <a:graphicData uri="http://schemas.openxmlformats.org/presentationml/2006/ole">
            <mc:AlternateContent xmlns:mc="http://schemas.openxmlformats.org/markup-compatibility/2006">
              <mc:Choice xmlns:v="urn:schemas-microsoft-com:vml" Requires="v">
                <p:oleObj spid="_x0000_s18450" name="CorelDRAW" r:id="rId3" imgW="1627138" imgH="1006897" progId="CorelDRAW.Graphic.12">
                  <p:embed/>
                </p:oleObj>
              </mc:Choice>
              <mc:Fallback>
                <p:oleObj name="CorelDRAW" r:id="rId3" imgW="1627138" imgH="1006897"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295650"/>
                        <a:ext cx="30480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3"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RC</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p:txBody>
      </p:sp>
      <p:sp>
        <p:nvSpPr>
          <p:cNvPr id="2" name="TextBox 1"/>
          <p:cNvSpPr txBox="1"/>
          <p:nvPr/>
        </p:nvSpPr>
        <p:spPr>
          <a:xfrm>
            <a:off x="1371600" y="3549650"/>
            <a:ext cx="3935629" cy="646331"/>
          </a:xfrm>
          <a:prstGeom prst="rect">
            <a:avLst/>
          </a:prstGeom>
          <a:noFill/>
        </p:spPr>
        <p:txBody>
          <a:bodyPr wrap="none" rtlCol="0">
            <a:spAutoFit/>
          </a:bodyPr>
          <a:lstStyle/>
          <a:p>
            <a:r>
              <a:rPr lang="en-US" dirty="0"/>
              <a:t>A differentiating circuit takes the output</a:t>
            </a:r>
          </a:p>
          <a:p>
            <a:r>
              <a:rPr lang="en-US" dirty="0"/>
              <a:t>across the resistor.  </a:t>
            </a:r>
          </a:p>
        </p:txBody>
      </p:sp>
    </p:spTree>
    <p:extLst>
      <p:ext uri="{BB962C8B-B14F-4D97-AF65-F5344CB8AC3E}">
        <p14:creationId xmlns:p14="http://schemas.microsoft.com/office/powerpoint/2010/main" val="113246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1295400" y="1371600"/>
            <a:ext cx="67056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When a pulse generator is connected to the input of an RC differentiator, the capacitor appears as an instantaneous short to the rising edge and passes it to the resistor. </a:t>
            </a:r>
          </a:p>
        </p:txBody>
      </p:sp>
      <p:sp>
        <p:nvSpPr>
          <p:cNvPr id="661511" name="Text Box 7"/>
          <p:cNvSpPr txBox="1">
            <a:spLocks noChangeArrowheads="1"/>
          </p:cNvSpPr>
          <p:nvPr/>
        </p:nvSpPr>
        <p:spPr bwMode="auto">
          <a:xfrm>
            <a:off x="1219200" y="2971800"/>
            <a:ext cx="2286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capacitor looks like a short to the rising edge because voltage across C cannot change instantaneously.</a:t>
            </a:r>
          </a:p>
        </p:txBody>
      </p:sp>
      <p:grpSp>
        <p:nvGrpSpPr>
          <p:cNvPr id="661522" name="Group 18"/>
          <p:cNvGrpSpPr>
            <a:grpSpLocks/>
          </p:cNvGrpSpPr>
          <p:nvPr/>
        </p:nvGrpSpPr>
        <p:grpSpPr bwMode="auto">
          <a:xfrm>
            <a:off x="5715000" y="3849396"/>
            <a:ext cx="2667000" cy="954088"/>
            <a:chOff x="3648" y="2799"/>
            <a:chExt cx="1680" cy="601"/>
          </a:xfrm>
        </p:grpSpPr>
        <p:sp>
          <p:nvSpPr>
            <p:cNvPr id="14345" name="Text Box 10"/>
            <p:cNvSpPr txBox="1">
              <a:spLocks noChangeArrowheads="1"/>
            </p:cNvSpPr>
            <p:nvPr/>
          </p:nvSpPr>
          <p:spPr bwMode="auto">
            <a:xfrm>
              <a:off x="4032" y="2799"/>
              <a:ext cx="129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During this first instant, the output follows the input.</a:t>
              </a:r>
            </a:p>
          </p:txBody>
        </p:sp>
        <p:sp>
          <p:nvSpPr>
            <p:cNvPr id="14346" name="Line 11"/>
            <p:cNvSpPr>
              <a:spLocks noChangeShapeType="1"/>
            </p:cNvSpPr>
            <p:nvPr/>
          </p:nvSpPr>
          <p:spPr bwMode="auto">
            <a:xfrm flipH="1" flipV="1">
              <a:off x="3648" y="2832"/>
              <a:ext cx="38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661519" name="Object 15"/>
          <p:cNvGraphicFramePr>
            <a:graphicFrameLocks noChangeAspect="1"/>
          </p:cNvGraphicFramePr>
          <p:nvPr/>
        </p:nvGraphicFramePr>
        <p:xfrm>
          <a:off x="3810000" y="3657600"/>
          <a:ext cx="1962150" cy="565150"/>
        </p:xfrm>
        <a:graphic>
          <a:graphicData uri="http://schemas.openxmlformats.org/presentationml/2006/ole">
            <mc:AlternateContent xmlns:mc="http://schemas.openxmlformats.org/markup-compatibility/2006">
              <mc:Choice xmlns:v="urn:schemas-microsoft-com:vml" Requires="v">
                <p:oleObj spid="_x0000_s19490" name="CorelDRAW" r:id="rId3" imgW="1178999" imgH="339425" progId="CorelDRAW.Graphic.12">
                  <p:embed/>
                </p:oleObj>
              </mc:Choice>
              <mc:Fallback>
                <p:oleObj name="CorelDRAW" r:id="rId3" imgW="1178999" imgH="339425"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657600"/>
                        <a:ext cx="19621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2" name="Object 16"/>
          <p:cNvGraphicFramePr>
            <a:graphicFrameLocks noChangeAspect="1"/>
          </p:cNvGraphicFramePr>
          <p:nvPr/>
        </p:nvGraphicFramePr>
        <p:xfrm>
          <a:off x="3352800" y="3219450"/>
          <a:ext cx="3048000" cy="1885950"/>
        </p:xfrm>
        <a:graphic>
          <a:graphicData uri="http://schemas.openxmlformats.org/presentationml/2006/ole">
            <mc:AlternateContent xmlns:mc="http://schemas.openxmlformats.org/markup-compatibility/2006">
              <mc:Choice xmlns:v="urn:schemas-microsoft-com:vml" Requires="v">
                <p:oleObj spid="_x0000_s19491" name="CorelDRAW" r:id="rId5" imgW="1627138" imgH="1006897" progId="CorelDRAW.Graphic.12">
                  <p:embed/>
                </p:oleObj>
              </mc:Choice>
              <mc:Fallback>
                <p:oleObj name="CorelDRAW" r:id="rId5" imgW="1627138" imgH="1006897"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219450"/>
                        <a:ext cx="30480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1523" name="Text Box 19"/>
          <p:cNvSpPr txBox="1">
            <a:spLocks noChangeArrowheads="1"/>
          </p:cNvSpPr>
          <p:nvPr/>
        </p:nvSpPr>
        <p:spPr bwMode="auto">
          <a:xfrm>
            <a:off x="4114800" y="28194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V</a:t>
            </a:r>
            <a:r>
              <a:rPr lang="en-US" altLang="zh-TW" sz="2000" b="0" i="1" baseline="-25000">
                <a:ea typeface="新細明體" pitchFamily="18" charset="-120"/>
              </a:rPr>
              <a:t>C</a:t>
            </a:r>
            <a:r>
              <a:rPr lang="en-US" altLang="zh-TW" sz="2000" b="0" i="1">
                <a:ea typeface="新細明體" pitchFamily="18" charset="-120"/>
              </a:rPr>
              <a:t> </a:t>
            </a:r>
            <a:r>
              <a:rPr lang="en-US" altLang="zh-TW" sz="2000" b="0">
                <a:ea typeface="新細明體" pitchFamily="18" charset="-120"/>
              </a:rPr>
              <a:t>= 0</a:t>
            </a:r>
          </a:p>
        </p:txBody>
      </p:sp>
      <p:sp>
        <p:nvSpPr>
          <p:cNvPr id="14344"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RC</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p:txBody>
      </p:sp>
    </p:spTree>
    <p:extLst>
      <p:ext uri="{BB962C8B-B14F-4D97-AF65-F5344CB8AC3E}">
        <p14:creationId xmlns:p14="http://schemas.microsoft.com/office/powerpoint/2010/main" val="770024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295400" y="1371600"/>
            <a:ext cx="6858000"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After the initial edge has passed, the capacitor charges and the output voltage decreases exponentially. </a:t>
            </a:r>
          </a:p>
        </p:txBody>
      </p:sp>
      <p:graphicFrame>
        <p:nvGraphicFramePr>
          <p:cNvPr id="15363" name="Object 10"/>
          <p:cNvGraphicFramePr>
            <a:graphicFrameLocks noChangeAspect="1"/>
          </p:cNvGraphicFramePr>
          <p:nvPr/>
        </p:nvGraphicFramePr>
        <p:xfrm>
          <a:off x="3352800" y="3219450"/>
          <a:ext cx="3048000" cy="1885950"/>
        </p:xfrm>
        <a:graphic>
          <a:graphicData uri="http://schemas.openxmlformats.org/presentationml/2006/ole">
            <mc:AlternateContent xmlns:mc="http://schemas.openxmlformats.org/markup-compatibility/2006">
              <mc:Choice xmlns:v="urn:schemas-microsoft-com:vml" Requires="v">
                <p:oleObj spid="_x0000_s20514" name="CorelDRAW" r:id="rId3" imgW="1627138" imgH="1006897" progId="CorelDRAW.Graphic.12">
                  <p:embed/>
                </p:oleObj>
              </mc:Choice>
              <mc:Fallback>
                <p:oleObj name="CorelDRAW" r:id="rId3" imgW="1627138" imgH="1006897"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219450"/>
                        <a:ext cx="30480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4" name="Object 11"/>
          <p:cNvGraphicFramePr>
            <a:graphicFrameLocks noChangeAspect="1"/>
          </p:cNvGraphicFramePr>
          <p:nvPr/>
        </p:nvGraphicFramePr>
        <p:xfrm>
          <a:off x="3816350" y="2698750"/>
          <a:ext cx="2279650" cy="1568450"/>
        </p:xfrm>
        <a:graphic>
          <a:graphicData uri="http://schemas.openxmlformats.org/presentationml/2006/ole">
            <mc:AlternateContent xmlns:mc="http://schemas.openxmlformats.org/markup-compatibility/2006">
              <mc:Choice xmlns:v="urn:schemas-microsoft-com:vml" Requires="v">
                <p:oleObj spid="_x0000_s20515" name="CorelDRAW" r:id="rId5" imgW="1358914" imgH="934720" progId="CorelDRAW.Graphic.12">
                  <p:embed/>
                </p:oleObj>
              </mc:Choice>
              <mc:Fallback>
                <p:oleObj name="CorelDRAW" r:id="rId5" imgW="1358914" imgH="934720"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350" y="2698750"/>
                        <a:ext cx="227965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64590" name="Group 14"/>
          <p:cNvGrpSpPr>
            <a:grpSpLocks/>
          </p:cNvGrpSpPr>
          <p:nvPr/>
        </p:nvGrpSpPr>
        <p:grpSpPr bwMode="auto">
          <a:xfrm>
            <a:off x="1219200" y="2438402"/>
            <a:ext cx="3124200" cy="954088"/>
            <a:chOff x="768" y="1920"/>
            <a:chExt cx="1968" cy="601"/>
          </a:xfrm>
        </p:grpSpPr>
        <p:sp>
          <p:nvSpPr>
            <p:cNvPr id="15370" name="Text Box 4"/>
            <p:cNvSpPr txBox="1">
              <a:spLocks noChangeArrowheads="1"/>
            </p:cNvSpPr>
            <p:nvPr/>
          </p:nvSpPr>
          <p:spPr bwMode="auto">
            <a:xfrm>
              <a:off x="768" y="1920"/>
              <a:ext cx="144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voltage across C is the traditional charging waveform.</a:t>
              </a:r>
            </a:p>
          </p:txBody>
        </p:sp>
        <p:sp>
          <p:nvSpPr>
            <p:cNvPr id="15371" name="Line 12"/>
            <p:cNvSpPr>
              <a:spLocks noChangeShapeType="1"/>
            </p:cNvSpPr>
            <p:nvPr/>
          </p:nvSpPr>
          <p:spPr bwMode="auto">
            <a:xfrm flipV="1">
              <a:off x="2112" y="2304"/>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64591" name="Group 15"/>
          <p:cNvGrpSpPr>
            <a:grpSpLocks/>
          </p:cNvGrpSpPr>
          <p:nvPr/>
        </p:nvGrpSpPr>
        <p:grpSpPr bwMode="auto">
          <a:xfrm>
            <a:off x="5791200" y="3505202"/>
            <a:ext cx="2819400" cy="954088"/>
            <a:chOff x="3648" y="2592"/>
            <a:chExt cx="1776" cy="601"/>
          </a:xfrm>
        </p:grpSpPr>
        <p:sp>
          <p:nvSpPr>
            <p:cNvPr id="15368" name="Text Box 5"/>
            <p:cNvSpPr txBox="1">
              <a:spLocks noChangeArrowheads="1"/>
            </p:cNvSpPr>
            <p:nvPr/>
          </p:nvSpPr>
          <p:spPr bwMode="auto">
            <a:xfrm>
              <a:off x="4128" y="2592"/>
              <a:ext cx="129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decreases as the pulse levels off. </a:t>
              </a:r>
            </a:p>
          </p:txBody>
        </p:sp>
        <p:sp>
          <p:nvSpPr>
            <p:cNvPr id="15369" name="Line 13"/>
            <p:cNvSpPr>
              <a:spLocks noChangeShapeType="1"/>
            </p:cNvSpPr>
            <p:nvPr/>
          </p:nvSpPr>
          <p:spPr bwMode="auto">
            <a:xfrm flipH="1">
              <a:off x="3648" y="2784"/>
              <a:ext cx="4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67"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RC</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p:txBody>
      </p:sp>
    </p:spTree>
    <p:extLst>
      <p:ext uri="{BB962C8B-B14F-4D97-AF65-F5344CB8AC3E}">
        <p14:creationId xmlns:p14="http://schemas.microsoft.com/office/powerpoint/2010/main" val="3384616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descr="fg15_02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702425" cy="369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Example</a:t>
            </a:r>
            <a:endParaRPr lang="en-US" altLang="en-US" sz="4400" b="0" dirty="0">
              <a:latin typeface="+mj-lt"/>
              <a:ea typeface="+mj-ea"/>
              <a:cs typeface="+mj-cs"/>
            </a:endParaRPr>
          </a:p>
        </p:txBody>
      </p:sp>
    </p:spTree>
    <p:extLst>
      <p:ext uri="{BB962C8B-B14F-4D97-AF65-F5344CB8AC3E}">
        <p14:creationId xmlns:p14="http://schemas.microsoft.com/office/powerpoint/2010/main" val="2390994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5"/>
          <p:cNvGraphicFramePr>
            <a:graphicFrameLocks noChangeAspect="1"/>
          </p:cNvGraphicFramePr>
          <p:nvPr>
            <p:extLst>
              <p:ext uri="{D42A27DB-BD31-4B8C-83A1-F6EECF244321}">
                <p14:modId xmlns:p14="http://schemas.microsoft.com/office/powerpoint/2010/main" val="1103211039"/>
              </p:ext>
            </p:extLst>
          </p:nvPr>
        </p:nvGraphicFramePr>
        <p:xfrm>
          <a:off x="2819400" y="1513862"/>
          <a:ext cx="4023360" cy="391138"/>
        </p:xfrm>
        <a:graphic>
          <a:graphicData uri="http://schemas.openxmlformats.org/presentationml/2006/ole">
            <mc:AlternateContent xmlns:mc="http://schemas.openxmlformats.org/markup-compatibility/2006">
              <mc:Choice xmlns:v="urn:schemas-microsoft-com:vml" Requires="v">
                <p:oleObj spid="_x0000_s21525" name="方程式" r:id="rId3" imgW="2095500" imgH="203200" progId="Equation.3">
                  <p:embed/>
                </p:oleObj>
              </mc:Choice>
              <mc:Fallback>
                <p:oleObj name="方程式" r:id="rId3" imgW="20955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513862"/>
                        <a:ext cx="4023360" cy="39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 name="Text Box 6"/>
          <p:cNvSpPr txBox="1">
            <a:spLocks noChangeArrowheads="1"/>
          </p:cNvSpPr>
          <p:nvPr/>
        </p:nvSpPr>
        <p:spPr bwMode="auto">
          <a:xfrm>
            <a:off x="914400" y="1427163"/>
            <a:ext cx="18423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b="0" dirty="0">
                <a:ea typeface="新細明體" pitchFamily="18" charset="-120"/>
              </a:rPr>
              <a:t>1. </a:t>
            </a:r>
            <a:r>
              <a:rPr lang="en-US" altLang="zh-TW" sz="1800" b="0" dirty="0">
                <a:latin typeface="+mn-lt"/>
              </a:rPr>
              <a:t>Time</a:t>
            </a:r>
            <a:r>
              <a:rPr lang="en-US" altLang="zh-TW" b="0" dirty="0">
                <a:ea typeface="新細明體" pitchFamily="18" charset="-120"/>
              </a:rPr>
              <a:t> </a:t>
            </a:r>
            <a:r>
              <a:rPr lang="en-US" altLang="zh-TW" sz="1800" b="0" dirty="0">
                <a:latin typeface="+mn-lt"/>
              </a:rPr>
              <a:t>constant</a:t>
            </a:r>
          </a:p>
        </p:txBody>
      </p:sp>
      <p:sp>
        <p:nvSpPr>
          <p:cNvPr id="17412" name="Text Box 7"/>
          <p:cNvSpPr txBox="1">
            <a:spLocks noChangeArrowheads="1"/>
          </p:cNvSpPr>
          <p:nvPr/>
        </p:nvSpPr>
        <p:spPr bwMode="auto">
          <a:xfrm>
            <a:off x="914400" y="1949663"/>
            <a:ext cx="39280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sz="1800" b="0" dirty="0">
                <a:latin typeface="+mn-lt"/>
              </a:rPr>
              <a:t>2. Pw is bigger than 5 time constant  9.0</a:t>
            </a:r>
          </a:p>
        </p:txBody>
      </p:sp>
      <p:pic>
        <p:nvPicPr>
          <p:cNvPr id="17413" name="Picture 13" descr="fg15_025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528888"/>
            <a:ext cx="4191000" cy="272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4"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Solution</a:t>
            </a:r>
            <a:endParaRPr lang="en-US" altLang="en-US" sz="4400" b="0" dirty="0">
              <a:latin typeface="+mj-lt"/>
              <a:ea typeface="+mj-ea"/>
              <a:cs typeface="+mj-c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07927713"/>
              </p:ext>
            </p:extLst>
          </p:nvPr>
        </p:nvGraphicFramePr>
        <p:xfrm>
          <a:off x="4767775" y="2011680"/>
          <a:ext cx="337625" cy="274320"/>
        </p:xfrm>
        <a:graphic>
          <a:graphicData uri="http://schemas.openxmlformats.org/presentationml/2006/ole">
            <mc:AlternateContent xmlns:mc="http://schemas.openxmlformats.org/markup-compatibility/2006">
              <mc:Choice xmlns:v="urn:schemas-microsoft-com:vml" Requires="v">
                <p:oleObj spid="_x0000_s21526" name="Equation" r:id="rId6" imgW="203040" imgH="164880" progId="Equation.3">
                  <p:embed/>
                </p:oleObj>
              </mc:Choice>
              <mc:Fallback>
                <p:oleObj name="Equation" r:id="rId6" imgW="203040" imgH="164880" progId="Equation.3">
                  <p:embed/>
                  <p:pic>
                    <p:nvPicPr>
                      <p:cNvPr id="0" name=""/>
                      <p:cNvPicPr/>
                      <p:nvPr/>
                    </p:nvPicPr>
                    <p:blipFill>
                      <a:blip r:embed="rId7"/>
                      <a:stretch>
                        <a:fillRect/>
                      </a:stretch>
                    </p:blipFill>
                    <p:spPr>
                      <a:xfrm>
                        <a:off x="4767775" y="2011680"/>
                        <a:ext cx="337625" cy="274320"/>
                      </a:xfrm>
                      <a:prstGeom prst="rect">
                        <a:avLst/>
                      </a:prstGeom>
                    </p:spPr>
                  </p:pic>
                </p:oleObj>
              </mc:Fallback>
            </mc:AlternateContent>
          </a:graphicData>
        </a:graphic>
      </p:graphicFrame>
    </p:spTree>
    <p:extLst>
      <p:ext uri="{BB962C8B-B14F-4D97-AF65-F5344CB8AC3E}">
        <p14:creationId xmlns:p14="http://schemas.microsoft.com/office/powerpoint/2010/main" val="627196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295400" y="1371600"/>
            <a:ext cx="69342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The falling edge is a rapid change, so it is passed to the output because the capacitor voltage cannot change instantaneously. The type of response shown happens when t is much less than the pulse width (t&lt;&lt; </a:t>
            </a:r>
            <a:r>
              <a:rPr lang="en-US" altLang="zh-TW" sz="1800" b="0" dirty="0" err="1">
                <a:latin typeface="+mn-lt"/>
              </a:rPr>
              <a:t>tw</a:t>
            </a:r>
            <a:r>
              <a:rPr lang="en-US" altLang="zh-TW" sz="1800" b="0" dirty="0">
                <a:latin typeface="+mn-lt"/>
              </a:rPr>
              <a:t>).</a:t>
            </a:r>
          </a:p>
        </p:txBody>
      </p:sp>
      <p:grpSp>
        <p:nvGrpSpPr>
          <p:cNvPr id="666641" name="Group 17"/>
          <p:cNvGrpSpPr>
            <a:grpSpLocks/>
          </p:cNvGrpSpPr>
          <p:nvPr/>
        </p:nvGrpSpPr>
        <p:grpSpPr bwMode="auto">
          <a:xfrm>
            <a:off x="1143000" y="2971800"/>
            <a:ext cx="3124200" cy="1200150"/>
            <a:chOff x="720" y="2256"/>
            <a:chExt cx="1968" cy="756"/>
          </a:xfrm>
        </p:grpSpPr>
        <p:sp>
          <p:nvSpPr>
            <p:cNvPr id="18442" name="Text Box 9"/>
            <p:cNvSpPr txBox="1">
              <a:spLocks noChangeArrowheads="1"/>
            </p:cNvSpPr>
            <p:nvPr/>
          </p:nvSpPr>
          <p:spPr bwMode="auto">
            <a:xfrm>
              <a:off x="720" y="2256"/>
              <a:ext cx="144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voltage across C when the input goes low decreases exponentially. </a:t>
              </a:r>
            </a:p>
          </p:txBody>
        </p:sp>
        <p:sp>
          <p:nvSpPr>
            <p:cNvPr id="18443" name="Line 10"/>
            <p:cNvSpPr>
              <a:spLocks noChangeShapeType="1"/>
            </p:cNvSpPr>
            <p:nvPr/>
          </p:nvSpPr>
          <p:spPr bwMode="auto">
            <a:xfrm flipV="1">
              <a:off x="2064" y="2304"/>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66640" name="Group 16"/>
          <p:cNvGrpSpPr>
            <a:grpSpLocks/>
          </p:cNvGrpSpPr>
          <p:nvPr/>
        </p:nvGrpSpPr>
        <p:grpSpPr bwMode="auto">
          <a:xfrm>
            <a:off x="6096000" y="2895600"/>
            <a:ext cx="2590800" cy="2032000"/>
            <a:chOff x="3840" y="2208"/>
            <a:chExt cx="1632" cy="1280"/>
          </a:xfrm>
        </p:grpSpPr>
        <p:sp>
          <p:nvSpPr>
            <p:cNvPr id="18440" name="Text Box 12"/>
            <p:cNvSpPr txBox="1">
              <a:spLocks noChangeArrowheads="1"/>
            </p:cNvSpPr>
            <p:nvPr/>
          </p:nvSpPr>
          <p:spPr bwMode="auto">
            <a:xfrm>
              <a:off x="4224" y="2208"/>
              <a:ext cx="1248" cy="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After dropping to a negative value, the output voltage increases  exponentially as the capacitor discharges.</a:t>
              </a:r>
            </a:p>
          </p:txBody>
        </p:sp>
        <p:sp>
          <p:nvSpPr>
            <p:cNvPr id="18441" name="Line 13"/>
            <p:cNvSpPr>
              <a:spLocks noChangeShapeType="1"/>
            </p:cNvSpPr>
            <p:nvPr/>
          </p:nvSpPr>
          <p:spPr bwMode="auto">
            <a:xfrm flipH="1" flipV="1">
              <a:off x="3840" y="3120"/>
              <a:ext cx="33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352800" y="2743200"/>
            <a:ext cx="3048000" cy="2362200"/>
            <a:chOff x="3352800" y="2743200"/>
            <a:chExt cx="3048000" cy="2362200"/>
          </a:xfrm>
        </p:grpSpPr>
        <p:graphicFrame>
          <p:nvGraphicFramePr>
            <p:cNvPr id="18435" name="Object 6"/>
            <p:cNvGraphicFramePr>
              <a:graphicFrameLocks noChangeAspect="1"/>
            </p:cNvGraphicFramePr>
            <p:nvPr>
              <p:extLst>
                <p:ext uri="{D42A27DB-BD31-4B8C-83A1-F6EECF244321}">
                  <p14:modId xmlns:p14="http://schemas.microsoft.com/office/powerpoint/2010/main" val="2618926278"/>
                </p:ext>
              </p:extLst>
            </p:nvPr>
          </p:nvGraphicFramePr>
          <p:xfrm>
            <a:off x="3352800" y="3219450"/>
            <a:ext cx="3048000" cy="1885950"/>
          </p:xfrm>
          <a:graphic>
            <a:graphicData uri="http://schemas.openxmlformats.org/presentationml/2006/ole">
              <mc:AlternateContent xmlns:mc="http://schemas.openxmlformats.org/markup-compatibility/2006">
                <mc:Choice xmlns:v="urn:schemas-microsoft-com:vml" Requires="v">
                  <p:oleObj spid="_x0000_s22564" name="CorelDRAW" r:id="rId3" imgW="1627138" imgH="1006897" progId="CorelDRAW.Graphic.12">
                    <p:embed/>
                  </p:oleObj>
                </mc:Choice>
                <mc:Fallback>
                  <p:oleObj name="CorelDRAW" r:id="rId3" imgW="1627138" imgH="1006897"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219450"/>
                          <a:ext cx="30480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14"/>
            <p:cNvGraphicFramePr>
              <a:graphicFrameLocks noChangeAspect="1"/>
            </p:cNvGraphicFramePr>
            <p:nvPr>
              <p:extLst>
                <p:ext uri="{D42A27DB-BD31-4B8C-83A1-F6EECF244321}">
                  <p14:modId xmlns:p14="http://schemas.microsoft.com/office/powerpoint/2010/main" val="3700199787"/>
                </p:ext>
              </p:extLst>
            </p:nvPr>
          </p:nvGraphicFramePr>
          <p:xfrm>
            <a:off x="3886200" y="2743200"/>
            <a:ext cx="2438400" cy="1828800"/>
          </p:xfrm>
          <a:graphic>
            <a:graphicData uri="http://schemas.openxmlformats.org/presentationml/2006/ole">
              <mc:AlternateContent xmlns:mc="http://schemas.openxmlformats.org/markup-compatibility/2006">
                <mc:Choice xmlns:v="urn:schemas-microsoft-com:vml" Requires="v">
                  <p:oleObj spid="_x0000_s22565" name="CorelDRAW" r:id="rId5" imgW="1576722" imgH="1183437" progId="CorelDRAW.Graphic.12">
                    <p:embed/>
                  </p:oleObj>
                </mc:Choice>
                <mc:Fallback>
                  <p:oleObj name="CorelDRAW" r:id="rId5" imgW="1576722" imgH="1183437"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743200"/>
                          <a:ext cx="2438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439"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RC</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p:txBody>
      </p:sp>
    </p:spTree>
    <p:extLst>
      <p:ext uri="{BB962C8B-B14F-4D97-AF65-F5344CB8AC3E}">
        <p14:creationId xmlns:p14="http://schemas.microsoft.com/office/powerpoint/2010/main" val="2299479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Text Box 3"/>
          <p:cNvSpPr txBox="1">
            <a:spLocks noChangeArrowheads="1"/>
          </p:cNvSpPr>
          <p:nvPr/>
        </p:nvSpPr>
        <p:spPr bwMode="auto">
          <a:xfrm>
            <a:off x="1219200" y="4037013"/>
            <a:ext cx="71628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If t is long compared to the pulse width, the output does have time to return to the original baseline before the pulse ends. The resulting output looks like a pulse with “droop”.   </a:t>
            </a:r>
          </a:p>
        </p:txBody>
      </p:sp>
      <p:sp>
        <p:nvSpPr>
          <p:cNvPr id="19459" name="Text Box 15"/>
          <p:cNvSpPr txBox="1">
            <a:spLocks noChangeArrowheads="1"/>
          </p:cNvSpPr>
          <p:nvPr/>
        </p:nvSpPr>
        <p:spPr bwMode="auto">
          <a:xfrm>
            <a:off x="4648200" y="152241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sz="2000" b="0" i="1">
                <a:solidFill>
                  <a:srgbClr val="0066FF"/>
                </a:solidFill>
                <a:ea typeface="新細明體" pitchFamily="18" charset="-120"/>
              </a:rPr>
              <a:t>V</a:t>
            </a:r>
            <a:r>
              <a:rPr lang="en-US" altLang="zh-TW" sz="2000" b="0" i="1" baseline="-25000">
                <a:solidFill>
                  <a:srgbClr val="0066FF"/>
                </a:solidFill>
                <a:ea typeface="新細明體" pitchFamily="18" charset="-120"/>
              </a:rPr>
              <a:t>in</a:t>
            </a:r>
          </a:p>
        </p:txBody>
      </p:sp>
      <p:sp>
        <p:nvSpPr>
          <p:cNvPr id="667666" name="Text Box 18"/>
          <p:cNvSpPr txBox="1">
            <a:spLocks noChangeArrowheads="1"/>
          </p:cNvSpPr>
          <p:nvPr/>
        </p:nvSpPr>
        <p:spPr bwMode="auto">
          <a:xfrm>
            <a:off x="3962400" y="228441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b="0">
                <a:ea typeface="新細明體" pitchFamily="18" charset="-120"/>
              </a:rPr>
              <a:t>5</a:t>
            </a:r>
            <a:r>
              <a:rPr lang="en-US" altLang="zh-TW" b="0">
                <a:latin typeface="Symbol" pitchFamily="18" charset="2"/>
                <a:ea typeface="新細明體" pitchFamily="18" charset="-120"/>
              </a:rPr>
              <a:t>t</a:t>
            </a:r>
            <a:r>
              <a:rPr lang="en-US" altLang="zh-TW" b="0">
                <a:ea typeface="新細明體" pitchFamily="18" charset="-120"/>
              </a:rPr>
              <a:t> = </a:t>
            </a:r>
            <a:r>
              <a:rPr lang="en-US" altLang="zh-TW" b="0" i="1">
                <a:ea typeface="新細明體" pitchFamily="18" charset="-120"/>
              </a:rPr>
              <a:t>t</a:t>
            </a:r>
            <a:r>
              <a:rPr lang="en-US" altLang="zh-TW" b="0" i="1" baseline="-25000">
                <a:ea typeface="新細明體" pitchFamily="18" charset="-120"/>
              </a:rPr>
              <a:t>w</a:t>
            </a:r>
          </a:p>
        </p:txBody>
      </p:sp>
      <p:sp>
        <p:nvSpPr>
          <p:cNvPr id="667668" name="Text Box 20"/>
          <p:cNvSpPr txBox="1">
            <a:spLocks noChangeArrowheads="1"/>
          </p:cNvSpPr>
          <p:nvPr/>
        </p:nvSpPr>
        <p:spPr bwMode="auto">
          <a:xfrm>
            <a:off x="3962400" y="319881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b="0">
                <a:ea typeface="新細明體" pitchFamily="18" charset="-120"/>
              </a:rPr>
              <a:t>5</a:t>
            </a:r>
            <a:r>
              <a:rPr lang="en-US" altLang="zh-TW" b="0">
                <a:latin typeface="Symbol" pitchFamily="18" charset="2"/>
                <a:ea typeface="新細明體" pitchFamily="18" charset="-120"/>
              </a:rPr>
              <a:t>t</a:t>
            </a:r>
            <a:r>
              <a:rPr lang="en-US" altLang="zh-TW" b="0">
                <a:ea typeface="新細明體" pitchFamily="18" charset="-120"/>
              </a:rPr>
              <a:t> &gt;&gt; </a:t>
            </a:r>
            <a:r>
              <a:rPr lang="en-US" altLang="zh-TW" b="0" i="1">
                <a:ea typeface="新細明體" pitchFamily="18" charset="-120"/>
              </a:rPr>
              <a:t>t</a:t>
            </a:r>
            <a:r>
              <a:rPr lang="en-US" altLang="zh-TW" b="0" i="1" baseline="-25000">
                <a:ea typeface="新細明體" pitchFamily="18" charset="-120"/>
              </a:rPr>
              <a:t>w</a:t>
            </a:r>
          </a:p>
        </p:txBody>
      </p:sp>
      <p:grpSp>
        <p:nvGrpSpPr>
          <p:cNvPr id="19462" name="Group 29"/>
          <p:cNvGrpSpPr>
            <a:grpSpLocks/>
          </p:cNvGrpSpPr>
          <p:nvPr/>
        </p:nvGrpSpPr>
        <p:grpSpPr bwMode="auto">
          <a:xfrm>
            <a:off x="5334000" y="1522413"/>
            <a:ext cx="1143000" cy="457200"/>
            <a:chOff x="3360" y="1296"/>
            <a:chExt cx="720" cy="288"/>
          </a:xfrm>
        </p:grpSpPr>
        <p:sp>
          <p:nvSpPr>
            <p:cNvPr id="19469" name="Text Box 21"/>
            <p:cNvSpPr txBox="1">
              <a:spLocks noChangeArrowheads="1"/>
            </p:cNvSpPr>
            <p:nvPr/>
          </p:nvSpPr>
          <p:spPr bwMode="auto">
            <a:xfrm>
              <a:off x="3600" y="129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b="0" i="1">
                  <a:ea typeface="新細明體" pitchFamily="18" charset="-120"/>
                </a:rPr>
                <a:t>t</a:t>
              </a:r>
              <a:r>
                <a:rPr lang="en-US" altLang="zh-TW" b="0" i="1" baseline="-25000">
                  <a:ea typeface="新細明體" pitchFamily="18" charset="-120"/>
                </a:rPr>
                <a:t>w</a:t>
              </a:r>
            </a:p>
          </p:txBody>
        </p:sp>
        <p:sp>
          <p:nvSpPr>
            <p:cNvPr id="19470" name="Line 22"/>
            <p:cNvSpPr>
              <a:spLocks noChangeShapeType="1"/>
            </p:cNvSpPr>
            <p:nvPr/>
          </p:nvSpPr>
          <p:spPr bwMode="auto">
            <a:xfrm>
              <a:off x="3840" y="144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Line 23"/>
            <p:cNvSpPr>
              <a:spLocks noChangeShapeType="1"/>
            </p:cNvSpPr>
            <p:nvPr/>
          </p:nvSpPr>
          <p:spPr bwMode="auto">
            <a:xfrm flipH="1">
              <a:off x="3360" y="144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7673" name="Text Box 25"/>
          <p:cNvSpPr txBox="1">
            <a:spLocks noChangeArrowheads="1"/>
          </p:cNvSpPr>
          <p:nvPr/>
        </p:nvSpPr>
        <p:spPr bwMode="auto">
          <a:xfrm>
            <a:off x="1219200" y="2741613"/>
            <a:ext cx="2895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When 5t = </a:t>
            </a:r>
            <a:r>
              <a:rPr lang="en-US" altLang="zh-TW" sz="1800" b="0" dirty="0" err="1">
                <a:latin typeface="+mn-lt"/>
              </a:rPr>
              <a:t>tw</a:t>
            </a:r>
            <a:r>
              <a:rPr lang="en-US" altLang="zh-TW" sz="1800" b="0" dirty="0">
                <a:latin typeface="+mn-lt"/>
              </a:rPr>
              <a:t>, the pulse has just returned to the baseline when it repeats</a:t>
            </a:r>
            <a:r>
              <a:rPr lang="en-US" altLang="zh-TW" sz="2000" b="0" dirty="0">
                <a:ea typeface="新細明體" pitchFamily="18" charset="-120"/>
              </a:rPr>
              <a:t>.</a:t>
            </a:r>
          </a:p>
        </p:txBody>
      </p:sp>
      <p:sp>
        <p:nvSpPr>
          <p:cNvPr id="19464" name="Text Box 26"/>
          <p:cNvSpPr txBox="1">
            <a:spLocks noChangeArrowheads="1"/>
          </p:cNvSpPr>
          <p:nvPr/>
        </p:nvSpPr>
        <p:spPr bwMode="auto">
          <a:xfrm>
            <a:off x="1219200" y="1446213"/>
            <a:ext cx="2514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shape is dependent on the ratio of t to </a:t>
            </a:r>
            <a:r>
              <a:rPr lang="en-US" altLang="zh-TW" sz="1800" b="0" dirty="0" err="1">
                <a:latin typeface="+mn-lt"/>
              </a:rPr>
              <a:t>tw</a:t>
            </a:r>
            <a:r>
              <a:rPr lang="en-US" altLang="zh-TW" sz="1800" b="0" dirty="0">
                <a:latin typeface="+mn-lt"/>
              </a:rPr>
              <a:t>. </a:t>
            </a:r>
          </a:p>
        </p:txBody>
      </p:sp>
      <p:graphicFrame>
        <p:nvGraphicFramePr>
          <p:cNvPr id="667675" name="Object 27"/>
          <p:cNvGraphicFramePr>
            <a:graphicFrameLocks noChangeAspect="1"/>
          </p:cNvGraphicFramePr>
          <p:nvPr/>
        </p:nvGraphicFramePr>
        <p:xfrm>
          <a:off x="5105400" y="2695575"/>
          <a:ext cx="3200400" cy="1112838"/>
        </p:xfrm>
        <a:graphic>
          <a:graphicData uri="http://schemas.openxmlformats.org/presentationml/2006/ole">
            <mc:AlternateContent xmlns:mc="http://schemas.openxmlformats.org/markup-compatibility/2006">
              <mc:Choice xmlns:v="urn:schemas-microsoft-com:vml" Requires="v">
                <p:oleObj spid="_x0000_s23602" name="CorelDRAW" r:id="rId3" imgW="2222239" imgH="773460" progId="CorelDRAW.Graphic.12">
                  <p:embed/>
                </p:oleObj>
              </mc:Choice>
              <mc:Fallback>
                <p:oleObj name="CorelDRAW" r:id="rId3" imgW="2222239" imgH="773460"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695575"/>
                        <a:ext cx="3200400" cy="111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7678" name="Object 30"/>
          <p:cNvGraphicFramePr>
            <a:graphicFrameLocks noChangeAspect="1"/>
          </p:cNvGraphicFramePr>
          <p:nvPr/>
        </p:nvGraphicFramePr>
        <p:xfrm>
          <a:off x="5124450" y="1970088"/>
          <a:ext cx="3124200" cy="1109662"/>
        </p:xfrm>
        <a:graphic>
          <a:graphicData uri="http://schemas.openxmlformats.org/presentationml/2006/ole">
            <mc:AlternateContent xmlns:mc="http://schemas.openxmlformats.org/markup-compatibility/2006">
              <mc:Choice xmlns:v="urn:schemas-microsoft-com:vml" Requires="v">
                <p:oleObj spid="_x0000_s23603" name="CorelDRAW" r:id="rId5" imgW="2233772" imgH="793943" progId="CorelDRAW.Graphic.12">
                  <p:embed/>
                </p:oleObj>
              </mc:Choice>
              <mc:Fallback>
                <p:oleObj name="CorelDRAW" r:id="rId5" imgW="2233772" imgH="793943"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4450" y="1970088"/>
                        <a:ext cx="3124200"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7" name="Object 31"/>
          <p:cNvGraphicFramePr>
            <a:graphicFrameLocks noChangeAspect="1"/>
          </p:cNvGraphicFramePr>
          <p:nvPr/>
        </p:nvGraphicFramePr>
        <p:xfrm>
          <a:off x="5133975" y="1598613"/>
          <a:ext cx="3124200" cy="430212"/>
        </p:xfrm>
        <a:graphic>
          <a:graphicData uri="http://schemas.openxmlformats.org/presentationml/2006/ole">
            <mc:AlternateContent xmlns:mc="http://schemas.openxmlformats.org/markup-compatibility/2006">
              <mc:Choice xmlns:v="urn:schemas-microsoft-com:vml" Requires="v">
                <p:oleObj spid="_x0000_s23604" name="CorelDRAW" r:id="rId7" imgW="2233772" imgH="308539" progId="CorelDRAW.Graphic.12">
                  <p:embed/>
                </p:oleObj>
              </mc:Choice>
              <mc:Fallback>
                <p:oleObj name="CorelDRAW" r:id="rId7" imgW="2233772" imgH="308539" progId="CorelDRAW.Graphic.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3975" y="1598613"/>
                        <a:ext cx="31242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8"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RC</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p:txBody>
      </p:sp>
    </p:spTree>
    <p:extLst>
      <p:ext uri="{BB962C8B-B14F-4D97-AF65-F5344CB8AC3E}">
        <p14:creationId xmlns:p14="http://schemas.microsoft.com/office/powerpoint/2010/main" val="311956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Capacitor Charge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1910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0" y="1600200"/>
            <a:ext cx="3733800" cy="923330"/>
          </a:xfrm>
          <a:prstGeom prst="rect">
            <a:avLst/>
          </a:prstGeom>
          <a:noFill/>
        </p:spPr>
        <p:txBody>
          <a:bodyPr wrap="square" rtlCol="0">
            <a:spAutoFit/>
          </a:bodyPr>
          <a:lstStyle/>
          <a:p>
            <a:r>
              <a:rPr lang="en-US" dirty="0"/>
              <a:t>At t</a:t>
            </a:r>
            <a:r>
              <a:rPr lang="en-US" baseline="-25000" dirty="0"/>
              <a:t>1</a:t>
            </a:r>
            <a:r>
              <a:rPr lang="en-US" dirty="0"/>
              <a:t> the capacitor is approximately 4V, and the resistor is the difference of 10V – </a:t>
            </a:r>
            <a:r>
              <a:rPr lang="en-US" dirty="0" err="1"/>
              <a:t>Vc</a:t>
            </a:r>
            <a:r>
              <a:rPr lang="en-US" dirty="0"/>
              <a:t> = 6V.  </a:t>
            </a:r>
          </a:p>
        </p:txBody>
      </p:sp>
      <p:sp>
        <p:nvSpPr>
          <p:cNvPr id="5" name="TextBox 4"/>
          <p:cNvSpPr txBox="1"/>
          <p:nvPr/>
        </p:nvSpPr>
        <p:spPr>
          <a:xfrm>
            <a:off x="4572000" y="2962870"/>
            <a:ext cx="3733800" cy="923330"/>
          </a:xfrm>
          <a:prstGeom prst="rect">
            <a:avLst/>
          </a:prstGeom>
          <a:noFill/>
        </p:spPr>
        <p:txBody>
          <a:bodyPr wrap="square" rtlCol="0">
            <a:spAutoFit/>
          </a:bodyPr>
          <a:lstStyle/>
          <a:p>
            <a:r>
              <a:rPr lang="en-US" dirty="0"/>
              <a:t>At t</a:t>
            </a:r>
            <a:r>
              <a:rPr lang="en-US" baseline="-25000" dirty="0"/>
              <a:t>2 </a:t>
            </a:r>
            <a:r>
              <a:rPr lang="en-US" dirty="0"/>
              <a:t>the capacitor is approximately 6V, and the resistor is the difference of 10V – </a:t>
            </a:r>
            <a:r>
              <a:rPr lang="en-US" dirty="0" err="1"/>
              <a:t>Vc</a:t>
            </a:r>
            <a:r>
              <a:rPr lang="en-US" dirty="0"/>
              <a:t> = 4V.  </a:t>
            </a:r>
          </a:p>
        </p:txBody>
      </p:sp>
      <p:sp>
        <p:nvSpPr>
          <p:cNvPr id="6" name="TextBox 5"/>
          <p:cNvSpPr txBox="1"/>
          <p:nvPr/>
        </p:nvSpPr>
        <p:spPr>
          <a:xfrm>
            <a:off x="4572000" y="4563070"/>
            <a:ext cx="3733800" cy="923330"/>
          </a:xfrm>
          <a:prstGeom prst="rect">
            <a:avLst/>
          </a:prstGeom>
          <a:noFill/>
        </p:spPr>
        <p:txBody>
          <a:bodyPr wrap="square" rtlCol="0">
            <a:spAutoFit/>
          </a:bodyPr>
          <a:lstStyle/>
          <a:p>
            <a:r>
              <a:rPr lang="en-US" dirty="0"/>
              <a:t>At t</a:t>
            </a:r>
            <a:r>
              <a:rPr lang="en-US" baseline="-25000" dirty="0"/>
              <a:t>3 </a:t>
            </a:r>
            <a:r>
              <a:rPr lang="en-US" dirty="0"/>
              <a:t>the capacitor is approximately 7.5V, and the resistor is the difference of 10V – </a:t>
            </a:r>
            <a:r>
              <a:rPr lang="en-US" dirty="0" err="1"/>
              <a:t>Vc</a:t>
            </a:r>
            <a:r>
              <a:rPr lang="en-US" dirty="0"/>
              <a:t> = 2.5V.  </a:t>
            </a:r>
          </a:p>
        </p:txBody>
      </p:sp>
    </p:spTree>
    <p:extLst>
      <p:ext uri="{BB962C8B-B14F-4D97-AF65-F5344CB8AC3E}">
        <p14:creationId xmlns:p14="http://schemas.microsoft.com/office/powerpoint/2010/main" val="1167693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1295400" y="1371600"/>
            <a:ext cx="67818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Like the RC integrator, an RL integrator is a circuit that approximates the mathematical process of integration. Under equivalent conditions, the waveforms look like the RC integrator. For an RL circuit, t = L/R.</a:t>
            </a:r>
          </a:p>
        </p:txBody>
      </p:sp>
      <p:sp>
        <p:nvSpPr>
          <p:cNvPr id="669702" name="Text Box 6"/>
          <p:cNvSpPr txBox="1">
            <a:spLocks noChangeArrowheads="1"/>
          </p:cNvSpPr>
          <p:nvPr/>
        </p:nvSpPr>
        <p:spPr bwMode="auto">
          <a:xfrm>
            <a:off x="1295400" y="3048000"/>
            <a:ext cx="37338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A basic RL integrator circuit is a resistor in series with an inductor and the source. The output is taken across the resistor</a:t>
            </a:r>
            <a:r>
              <a:rPr lang="en-US" altLang="zh-TW" sz="2000" b="0" dirty="0">
                <a:ea typeface="新細明體" pitchFamily="18" charset="-120"/>
              </a:rPr>
              <a:t>.</a:t>
            </a:r>
          </a:p>
        </p:txBody>
      </p:sp>
      <p:sp>
        <p:nvSpPr>
          <p:cNvPr id="20484" name="Text Box 8"/>
          <p:cNvSpPr txBox="1">
            <a:spLocks noChangeArrowheads="1"/>
          </p:cNvSpPr>
          <p:nvPr/>
        </p:nvSpPr>
        <p:spPr bwMode="auto">
          <a:xfrm>
            <a:off x="5486400" y="38354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V</a:t>
            </a:r>
            <a:r>
              <a:rPr lang="en-US" altLang="zh-TW" sz="2000" b="0" i="1" baseline="-25000">
                <a:ea typeface="新細明體" pitchFamily="18" charset="-120"/>
              </a:rPr>
              <a:t>S</a:t>
            </a:r>
          </a:p>
        </p:txBody>
      </p:sp>
      <p:sp>
        <p:nvSpPr>
          <p:cNvPr id="20485" name="Text Box 9"/>
          <p:cNvSpPr txBox="1">
            <a:spLocks noChangeArrowheads="1"/>
          </p:cNvSpPr>
          <p:nvPr/>
        </p:nvSpPr>
        <p:spPr bwMode="auto">
          <a:xfrm>
            <a:off x="7086600" y="3810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sp>
        <p:nvSpPr>
          <p:cNvPr id="20486" name="Text Box 10"/>
          <p:cNvSpPr txBox="1">
            <a:spLocks noChangeArrowheads="1"/>
          </p:cNvSpPr>
          <p:nvPr/>
        </p:nvSpPr>
        <p:spPr bwMode="auto">
          <a:xfrm>
            <a:off x="6096000" y="28956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L</a:t>
            </a:r>
          </a:p>
        </p:txBody>
      </p:sp>
      <p:sp>
        <p:nvSpPr>
          <p:cNvPr id="669707" name="Text Box 11"/>
          <p:cNvSpPr txBox="1">
            <a:spLocks noChangeArrowheads="1"/>
          </p:cNvSpPr>
          <p:nvPr/>
        </p:nvSpPr>
        <p:spPr bwMode="auto">
          <a:xfrm>
            <a:off x="7772400" y="3835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solidFill>
                  <a:srgbClr val="0066FF"/>
                </a:solidFill>
                <a:ea typeface="新細明體" pitchFamily="18" charset="-120"/>
              </a:rPr>
              <a:t>V</a:t>
            </a:r>
            <a:r>
              <a:rPr lang="en-US" altLang="zh-TW" sz="2000" b="0" i="1" baseline="-25000">
                <a:solidFill>
                  <a:srgbClr val="0066FF"/>
                </a:solidFill>
                <a:ea typeface="新細明體" pitchFamily="18" charset="-120"/>
              </a:rPr>
              <a:t>out</a:t>
            </a:r>
          </a:p>
        </p:txBody>
      </p:sp>
      <p:sp>
        <p:nvSpPr>
          <p:cNvPr id="669708" name="Line 12"/>
          <p:cNvSpPr>
            <a:spLocks noChangeShapeType="1"/>
          </p:cNvSpPr>
          <p:nvPr/>
        </p:nvSpPr>
        <p:spPr bwMode="auto">
          <a:xfrm flipV="1">
            <a:off x="8001000" y="3454400"/>
            <a:ext cx="0" cy="381000"/>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9709" name="Line 13"/>
          <p:cNvSpPr>
            <a:spLocks noChangeShapeType="1"/>
          </p:cNvSpPr>
          <p:nvPr/>
        </p:nvSpPr>
        <p:spPr bwMode="auto">
          <a:xfrm flipH="1">
            <a:off x="7991475" y="4216400"/>
            <a:ext cx="9525" cy="466725"/>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0490" name="Object 14"/>
          <p:cNvGraphicFramePr>
            <a:graphicFrameLocks noChangeAspect="1"/>
          </p:cNvGraphicFramePr>
          <p:nvPr/>
        </p:nvGraphicFramePr>
        <p:xfrm>
          <a:off x="5057775" y="3286125"/>
          <a:ext cx="3048000" cy="1803400"/>
        </p:xfrm>
        <a:graphic>
          <a:graphicData uri="http://schemas.openxmlformats.org/presentationml/2006/ole">
            <mc:AlternateContent xmlns:mc="http://schemas.openxmlformats.org/markup-compatibility/2006">
              <mc:Choice xmlns:v="urn:schemas-microsoft-com:vml" Requires="v">
                <p:oleObj spid="_x0000_s24594" name="CorelDRAW" r:id="rId3" imgW="1659101" imgH="980887" progId="CorelDRAW.Graphic.12">
                  <p:embed/>
                </p:oleObj>
              </mc:Choice>
              <mc:Fallback>
                <p:oleObj name="CorelDRAW" r:id="rId3" imgW="1659101" imgH="980887"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775" y="3286125"/>
                        <a:ext cx="3048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9712" name="Text Box 16"/>
          <p:cNvSpPr txBox="1">
            <a:spLocks noChangeArrowheads="1"/>
          </p:cNvSpPr>
          <p:nvPr/>
        </p:nvSpPr>
        <p:spPr bwMode="auto">
          <a:xfrm>
            <a:off x="1295400" y="4800600"/>
            <a:ext cx="4343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What is the time constant if R = 22 kW and L = 22 </a:t>
            </a:r>
            <a:r>
              <a:rPr lang="en-US" altLang="zh-TW" sz="1800" b="0" dirty="0" err="1">
                <a:latin typeface="+mn-lt"/>
              </a:rPr>
              <a:t>mH</a:t>
            </a:r>
            <a:r>
              <a:rPr lang="en-US" altLang="zh-TW" sz="1800" b="0" dirty="0">
                <a:latin typeface="+mn-lt"/>
              </a:rPr>
              <a:t>? </a:t>
            </a:r>
          </a:p>
        </p:txBody>
      </p:sp>
      <p:sp>
        <p:nvSpPr>
          <p:cNvPr id="669713" name="Text Box 17"/>
          <p:cNvSpPr txBox="1">
            <a:spLocks noChangeArrowheads="1"/>
          </p:cNvSpPr>
          <p:nvPr/>
        </p:nvSpPr>
        <p:spPr bwMode="auto">
          <a:xfrm>
            <a:off x="2362200" y="5050056"/>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1.0</a:t>
            </a:r>
            <a:r>
              <a:rPr lang="en-US" altLang="zh-TW" sz="2000" b="0" dirty="0">
                <a:solidFill>
                  <a:srgbClr val="FF0000"/>
                </a:solidFill>
                <a:ea typeface="新細明體" pitchFamily="18" charset="-120"/>
              </a:rPr>
              <a:t> </a:t>
            </a:r>
            <a:r>
              <a:rPr lang="en-US" altLang="zh-TW" sz="1800" b="0" dirty="0" err="1">
                <a:latin typeface="+mn-lt"/>
              </a:rPr>
              <a:t>ms</a:t>
            </a:r>
            <a:endParaRPr lang="en-US" altLang="zh-TW" sz="1800" b="0" dirty="0">
              <a:latin typeface="+mn-lt"/>
            </a:endParaRPr>
          </a:p>
        </p:txBody>
      </p:sp>
      <p:sp>
        <p:nvSpPr>
          <p:cNvPr id="20494"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RL</a:t>
            </a:r>
            <a:r>
              <a:rPr lang="en-US" altLang="zh-TW" sz="4000" dirty="0">
                <a:ea typeface="新細明體" pitchFamily="18" charset="-120"/>
              </a:rPr>
              <a:t> </a:t>
            </a:r>
            <a:r>
              <a:rPr lang="en-US" altLang="zh-TW" sz="4400" b="0" dirty="0">
                <a:latin typeface="+mj-lt"/>
                <a:ea typeface="+mj-ea"/>
                <a:cs typeface="+mj-cs"/>
              </a:rPr>
              <a:t>Integrator</a:t>
            </a:r>
            <a:endParaRPr lang="en-US" altLang="en-US" sz="4400" b="0" dirty="0">
              <a:latin typeface="+mj-lt"/>
              <a:ea typeface="+mj-ea"/>
              <a:cs typeface="+mj-cs"/>
            </a:endParaRPr>
          </a:p>
        </p:txBody>
      </p:sp>
    </p:spTree>
    <p:extLst>
      <p:ext uri="{BB962C8B-B14F-4D97-AF65-F5344CB8AC3E}">
        <p14:creationId xmlns:p14="http://schemas.microsoft.com/office/powerpoint/2010/main" val="2155215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7" descr="fg15_04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57912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Example</a:t>
            </a:r>
            <a:endParaRPr lang="en-US" altLang="en-US" sz="4400" b="0" dirty="0">
              <a:latin typeface="+mj-lt"/>
              <a:ea typeface="+mj-ea"/>
              <a:cs typeface="+mj-cs"/>
            </a:endParaRPr>
          </a:p>
        </p:txBody>
      </p:sp>
    </p:spTree>
    <p:extLst>
      <p:ext uri="{BB962C8B-B14F-4D97-AF65-F5344CB8AC3E}">
        <p14:creationId xmlns:p14="http://schemas.microsoft.com/office/powerpoint/2010/main" val="1943674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5"/>
          <p:cNvGraphicFramePr>
            <a:graphicFrameLocks noChangeAspect="1"/>
          </p:cNvGraphicFramePr>
          <p:nvPr/>
        </p:nvGraphicFramePr>
        <p:xfrm>
          <a:off x="1143000" y="1671638"/>
          <a:ext cx="3273425" cy="977900"/>
        </p:xfrm>
        <a:graphic>
          <a:graphicData uri="http://schemas.openxmlformats.org/presentationml/2006/ole">
            <mc:AlternateContent xmlns:mc="http://schemas.openxmlformats.org/markup-compatibility/2006">
              <mc:Choice xmlns:v="urn:schemas-microsoft-com:vml" Requires="v">
                <p:oleObj spid="_x0000_s25618" name="方程式" r:id="rId3" imgW="1320227" imgH="393529" progId="Equation.3">
                  <p:embed/>
                </p:oleObj>
              </mc:Choice>
              <mc:Fallback>
                <p:oleObj name="方程式" r:id="rId3" imgW="132022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71638"/>
                        <a:ext cx="327342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1" name="Text Box 6"/>
          <p:cNvSpPr txBox="1">
            <a:spLocks noChangeArrowheads="1"/>
          </p:cNvSpPr>
          <p:nvPr/>
        </p:nvSpPr>
        <p:spPr bwMode="auto">
          <a:xfrm>
            <a:off x="898525" y="1408113"/>
            <a:ext cx="222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a:ea typeface="新細明體" pitchFamily="18" charset="-120"/>
              </a:rPr>
              <a:t>1. Time constant</a:t>
            </a:r>
          </a:p>
        </p:txBody>
      </p:sp>
      <p:pic>
        <p:nvPicPr>
          <p:cNvPr id="22532" name="Picture 13" descr="fg15_04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662238"/>
            <a:ext cx="5943600" cy="297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3"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Solution</a:t>
            </a:r>
            <a:endParaRPr lang="en-US" altLang="en-US" sz="4400" b="0" dirty="0">
              <a:latin typeface="+mj-lt"/>
              <a:ea typeface="+mj-ea"/>
              <a:cs typeface="+mj-cs"/>
            </a:endParaRPr>
          </a:p>
        </p:txBody>
      </p:sp>
    </p:spTree>
    <p:extLst>
      <p:ext uri="{BB962C8B-B14F-4D97-AF65-F5344CB8AC3E}">
        <p14:creationId xmlns:p14="http://schemas.microsoft.com/office/powerpoint/2010/main" val="1538523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5"/>
          <p:cNvSpPr txBox="1">
            <a:spLocks noChangeArrowheads="1"/>
          </p:cNvSpPr>
          <p:nvPr/>
        </p:nvSpPr>
        <p:spPr bwMode="auto">
          <a:xfrm>
            <a:off x="1295400" y="1371600"/>
            <a:ext cx="69342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When the pulse generator output goes high, a voltage immediately appears across the inductor in accordance with Lenz’s law. The instantaneous current is zero, so the resistor voltage is initially zero. </a:t>
            </a:r>
          </a:p>
        </p:txBody>
      </p:sp>
      <p:sp>
        <p:nvSpPr>
          <p:cNvPr id="670730" name="Text Box 10"/>
          <p:cNvSpPr txBox="1">
            <a:spLocks noChangeArrowheads="1"/>
          </p:cNvSpPr>
          <p:nvPr/>
        </p:nvSpPr>
        <p:spPr bwMode="auto">
          <a:xfrm>
            <a:off x="6629400" y="3606800"/>
            <a:ext cx="2057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is initially zero because there is no current.</a:t>
            </a:r>
          </a:p>
        </p:txBody>
      </p:sp>
      <p:graphicFrame>
        <p:nvGraphicFramePr>
          <p:cNvPr id="670732" name="Object 12"/>
          <p:cNvGraphicFramePr>
            <a:graphicFrameLocks noChangeAspect="1"/>
          </p:cNvGraphicFramePr>
          <p:nvPr/>
        </p:nvGraphicFramePr>
        <p:xfrm>
          <a:off x="3609975" y="3073400"/>
          <a:ext cx="1033463" cy="1333500"/>
        </p:xfrm>
        <a:graphic>
          <a:graphicData uri="http://schemas.openxmlformats.org/presentationml/2006/ole">
            <mc:AlternateContent xmlns:mc="http://schemas.openxmlformats.org/markup-compatibility/2006">
              <mc:Choice xmlns:v="urn:schemas-microsoft-com:vml" Requires="v">
                <p:oleObj spid="_x0000_s26658" name="CorelDRAW" r:id="rId3" imgW="797423" imgH="1028029" progId="CorelDRAW.Graphic.12">
                  <p:embed/>
                </p:oleObj>
              </mc:Choice>
              <mc:Fallback>
                <p:oleObj name="CorelDRAW" r:id="rId3" imgW="797423" imgH="1028029"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9975" y="3073400"/>
                        <a:ext cx="103346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Text Box 13"/>
          <p:cNvSpPr txBox="1">
            <a:spLocks noChangeArrowheads="1"/>
          </p:cNvSpPr>
          <p:nvPr/>
        </p:nvSpPr>
        <p:spPr bwMode="auto">
          <a:xfrm>
            <a:off x="2965450" y="36830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V</a:t>
            </a:r>
            <a:r>
              <a:rPr lang="en-US" altLang="zh-TW" sz="2000" b="0" i="1" baseline="-25000">
                <a:ea typeface="新細明體" pitchFamily="18" charset="-120"/>
              </a:rPr>
              <a:t>S</a:t>
            </a:r>
          </a:p>
        </p:txBody>
      </p:sp>
      <p:sp>
        <p:nvSpPr>
          <p:cNvPr id="23558" name="Text Box 14"/>
          <p:cNvSpPr txBox="1">
            <a:spLocks noChangeArrowheads="1"/>
          </p:cNvSpPr>
          <p:nvPr/>
        </p:nvSpPr>
        <p:spPr bwMode="auto">
          <a:xfrm>
            <a:off x="5153025" y="40544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sp>
        <p:nvSpPr>
          <p:cNvPr id="23559" name="Text Box 15"/>
          <p:cNvSpPr txBox="1">
            <a:spLocks noChangeArrowheads="1"/>
          </p:cNvSpPr>
          <p:nvPr/>
        </p:nvSpPr>
        <p:spPr bwMode="auto">
          <a:xfrm>
            <a:off x="4191000" y="3124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L</a:t>
            </a:r>
          </a:p>
        </p:txBody>
      </p:sp>
      <p:graphicFrame>
        <p:nvGraphicFramePr>
          <p:cNvPr id="23560" name="Object 19"/>
          <p:cNvGraphicFramePr>
            <a:graphicFrameLocks noChangeAspect="1"/>
          </p:cNvGraphicFramePr>
          <p:nvPr/>
        </p:nvGraphicFramePr>
        <p:xfrm>
          <a:off x="3124200" y="3530600"/>
          <a:ext cx="3048000" cy="1803400"/>
        </p:xfrm>
        <a:graphic>
          <a:graphicData uri="http://schemas.openxmlformats.org/presentationml/2006/ole">
            <mc:AlternateContent xmlns:mc="http://schemas.openxmlformats.org/markup-compatibility/2006">
              <mc:Choice xmlns:v="urn:schemas-microsoft-com:vml" Requires="v">
                <p:oleObj spid="_x0000_s26659" name="CorelDRAW" r:id="rId5" imgW="1659101" imgH="980887" progId="CorelDRAW.Graphic.12">
                  <p:embed/>
                </p:oleObj>
              </mc:Choice>
              <mc:Fallback>
                <p:oleObj name="CorelDRAW" r:id="rId5" imgW="1659101" imgH="980887"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530600"/>
                        <a:ext cx="3048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0740" name="Text Box 20"/>
          <p:cNvSpPr txBox="1">
            <a:spLocks noChangeArrowheads="1"/>
          </p:cNvSpPr>
          <p:nvPr/>
        </p:nvSpPr>
        <p:spPr bwMode="auto">
          <a:xfrm>
            <a:off x="3886200" y="3606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a:solidFill>
                  <a:srgbClr val="FF0000"/>
                </a:solidFill>
                <a:ea typeface="新細明體" pitchFamily="18" charset="-120"/>
              </a:rPr>
              <a:t>+       </a:t>
            </a:r>
          </a:p>
        </p:txBody>
      </p:sp>
      <p:sp>
        <p:nvSpPr>
          <p:cNvPr id="670741" name="Text Box 21"/>
          <p:cNvSpPr txBox="1">
            <a:spLocks noChangeArrowheads="1"/>
          </p:cNvSpPr>
          <p:nvPr/>
        </p:nvSpPr>
        <p:spPr bwMode="auto">
          <a:xfrm>
            <a:off x="4419600" y="3606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a:latin typeface="Symbol" pitchFamily="18" charset="2"/>
                <a:ea typeface="新細明體" pitchFamily="18" charset="-120"/>
              </a:rPr>
              <a:t>-</a:t>
            </a:r>
            <a:r>
              <a:rPr lang="en-US" altLang="zh-TW" sz="2000" b="0">
                <a:solidFill>
                  <a:srgbClr val="FF0000"/>
                </a:solidFill>
                <a:ea typeface="新細明體" pitchFamily="18" charset="-120"/>
              </a:rPr>
              <a:t>       </a:t>
            </a:r>
          </a:p>
        </p:txBody>
      </p:sp>
      <p:sp>
        <p:nvSpPr>
          <p:cNvPr id="670727" name="Text Box 7"/>
          <p:cNvSpPr txBox="1">
            <a:spLocks noChangeArrowheads="1"/>
          </p:cNvSpPr>
          <p:nvPr/>
        </p:nvSpPr>
        <p:spPr bwMode="auto">
          <a:xfrm>
            <a:off x="1295400" y="2997200"/>
            <a:ext cx="1828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induced voltage across L opposes the initial rise of the pulse.</a:t>
            </a:r>
          </a:p>
        </p:txBody>
      </p:sp>
      <p:sp>
        <p:nvSpPr>
          <p:cNvPr id="670742" name="Line 22"/>
          <p:cNvSpPr>
            <a:spLocks noChangeShapeType="1"/>
          </p:cNvSpPr>
          <p:nvPr/>
        </p:nvSpPr>
        <p:spPr bwMode="auto">
          <a:xfrm>
            <a:off x="2819400" y="32004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0745" name="Text Box 25"/>
          <p:cNvSpPr txBox="1">
            <a:spLocks noChangeArrowheads="1"/>
          </p:cNvSpPr>
          <p:nvPr/>
        </p:nvSpPr>
        <p:spPr bwMode="auto">
          <a:xfrm>
            <a:off x="5867400" y="4038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a:solidFill>
                  <a:srgbClr val="FF0000"/>
                </a:solidFill>
                <a:ea typeface="新細明體" pitchFamily="18" charset="-120"/>
              </a:rPr>
              <a:t>0 V</a:t>
            </a:r>
          </a:p>
        </p:txBody>
      </p:sp>
      <p:sp>
        <p:nvSpPr>
          <p:cNvPr id="23566"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RL</a:t>
            </a:r>
            <a:r>
              <a:rPr lang="en-US" altLang="zh-TW" sz="4000" dirty="0">
                <a:ea typeface="新細明體" pitchFamily="18" charset="-120"/>
              </a:rPr>
              <a:t> </a:t>
            </a:r>
            <a:r>
              <a:rPr lang="en-US" altLang="zh-TW" sz="4400" b="0" dirty="0">
                <a:latin typeface="+mj-lt"/>
                <a:ea typeface="+mj-ea"/>
                <a:cs typeface="+mj-cs"/>
              </a:rPr>
              <a:t>Integrator</a:t>
            </a:r>
            <a:endParaRPr lang="en-US" altLang="en-US" sz="4400" b="0" dirty="0">
              <a:latin typeface="+mj-lt"/>
              <a:ea typeface="+mj-ea"/>
              <a:cs typeface="+mj-cs"/>
            </a:endParaRPr>
          </a:p>
        </p:txBody>
      </p:sp>
    </p:spTree>
    <p:extLst>
      <p:ext uri="{BB962C8B-B14F-4D97-AF65-F5344CB8AC3E}">
        <p14:creationId xmlns:p14="http://schemas.microsoft.com/office/powerpoint/2010/main" val="3491392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1295400" y="1371600"/>
            <a:ext cx="69342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At the top of the input pulse, the inductor voltage decreases exponentially and current increases. As a result, the voltage across the resistor increases exponentially. As in the case of the RC integrator, the output will be 63% of the final value in 1t.</a:t>
            </a:r>
          </a:p>
        </p:txBody>
      </p:sp>
      <p:sp>
        <p:nvSpPr>
          <p:cNvPr id="676870" name="Text Box 6"/>
          <p:cNvSpPr txBox="1">
            <a:spLocks noChangeArrowheads="1"/>
          </p:cNvSpPr>
          <p:nvPr/>
        </p:nvSpPr>
        <p:spPr bwMode="auto">
          <a:xfrm>
            <a:off x="6629400" y="3657600"/>
            <a:ext cx="2057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voltage increases as current builds in the circuit.</a:t>
            </a:r>
          </a:p>
        </p:txBody>
      </p:sp>
      <p:sp>
        <p:nvSpPr>
          <p:cNvPr id="24580" name="Text Box 8"/>
          <p:cNvSpPr txBox="1">
            <a:spLocks noChangeArrowheads="1"/>
          </p:cNvSpPr>
          <p:nvPr/>
        </p:nvSpPr>
        <p:spPr bwMode="auto">
          <a:xfrm>
            <a:off x="2965450" y="37338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V</a:t>
            </a:r>
            <a:r>
              <a:rPr lang="en-US" altLang="zh-TW" sz="2000" b="0" i="1" baseline="-25000">
                <a:ea typeface="新細明體" pitchFamily="18" charset="-120"/>
              </a:rPr>
              <a:t>S</a:t>
            </a:r>
          </a:p>
        </p:txBody>
      </p:sp>
      <p:sp>
        <p:nvSpPr>
          <p:cNvPr id="24581" name="Text Box 9"/>
          <p:cNvSpPr txBox="1">
            <a:spLocks noChangeArrowheads="1"/>
          </p:cNvSpPr>
          <p:nvPr/>
        </p:nvSpPr>
        <p:spPr bwMode="auto">
          <a:xfrm>
            <a:off x="5153025" y="41052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sp>
        <p:nvSpPr>
          <p:cNvPr id="24582" name="Text Box 10"/>
          <p:cNvSpPr txBox="1">
            <a:spLocks noChangeArrowheads="1"/>
          </p:cNvSpPr>
          <p:nvPr/>
        </p:nvSpPr>
        <p:spPr bwMode="auto">
          <a:xfrm>
            <a:off x="4162425" y="31908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L</a:t>
            </a:r>
          </a:p>
        </p:txBody>
      </p:sp>
      <p:graphicFrame>
        <p:nvGraphicFramePr>
          <p:cNvPr id="24583" name="Object 11"/>
          <p:cNvGraphicFramePr>
            <a:graphicFrameLocks noChangeAspect="1"/>
          </p:cNvGraphicFramePr>
          <p:nvPr/>
        </p:nvGraphicFramePr>
        <p:xfrm>
          <a:off x="3124200" y="3581400"/>
          <a:ext cx="3048000" cy="1803400"/>
        </p:xfrm>
        <a:graphic>
          <a:graphicData uri="http://schemas.openxmlformats.org/presentationml/2006/ole">
            <mc:AlternateContent xmlns:mc="http://schemas.openxmlformats.org/markup-compatibility/2006">
              <mc:Choice xmlns:v="urn:schemas-microsoft-com:vml" Requires="v">
                <p:oleObj spid="_x0000_s27682" name="CorelDRAW" r:id="rId3" imgW="1659101" imgH="980887" progId="CorelDRAW.Graphic.12">
                  <p:embed/>
                </p:oleObj>
              </mc:Choice>
              <mc:Fallback>
                <p:oleObj name="CorelDRAW" r:id="rId3" imgW="1659101" imgH="980887"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581400"/>
                        <a:ext cx="3048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4" name="Text Box 12"/>
          <p:cNvSpPr txBox="1">
            <a:spLocks noChangeArrowheads="1"/>
          </p:cNvSpPr>
          <p:nvPr/>
        </p:nvSpPr>
        <p:spPr bwMode="auto">
          <a:xfrm>
            <a:off x="3886200" y="36576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a:solidFill>
                  <a:srgbClr val="FF0000"/>
                </a:solidFill>
                <a:ea typeface="新細明體" pitchFamily="18" charset="-120"/>
              </a:rPr>
              <a:t>+       </a:t>
            </a:r>
          </a:p>
        </p:txBody>
      </p:sp>
      <p:sp>
        <p:nvSpPr>
          <p:cNvPr id="24585" name="Text Box 13"/>
          <p:cNvSpPr txBox="1">
            <a:spLocks noChangeArrowheads="1"/>
          </p:cNvSpPr>
          <p:nvPr/>
        </p:nvSpPr>
        <p:spPr bwMode="auto">
          <a:xfrm>
            <a:off x="4419600" y="36576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a:latin typeface="Symbol" pitchFamily="18" charset="2"/>
                <a:ea typeface="新細明體" pitchFamily="18" charset="-120"/>
              </a:rPr>
              <a:t>-</a:t>
            </a:r>
            <a:r>
              <a:rPr lang="en-US" altLang="zh-TW" sz="2000" b="0">
                <a:solidFill>
                  <a:srgbClr val="FF0000"/>
                </a:solidFill>
                <a:ea typeface="新細明體" pitchFamily="18" charset="-120"/>
              </a:rPr>
              <a:t>       </a:t>
            </a:r>
          </a:p>
        </p:txBody>
      </p:sp>
      <p:sp>
        <p:nvSpPr>
          <p:cNvPr id="676879" name="Text Box 15"/>
          <p:cNvSpPr txBox="1">
            <a:spLocks noChangeArrowheads="1"/>
          </p:cNvSpPr>
          <p:nvPr/>
        </p:nvSpPr>
        <p:spPr bwMode="auto">
          <a:xfrm>
            <a:off x="1295400" y="3048000"/>
            <a:ext cx="1828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induced voltage across L decreases.</a:t>
            </a:r>
          </a:p>
        </p:txBody>
      </p:sp>
      <p:sp>
        <p:nvSpPr>
          <p:cNvPr id="676880" name="Line 16"/>
          <p:cNvSpPr>
            <a:spLocks noChangeShapeType="1"/>
          </p:cNvSpPr>
          <p:nvPr/>
        </p:nvSpPr>
        <p:spPr bwMode="auto">
          <a:xfrm>
            <a:off x="2819400" y="3276600"/>
            <a:ext cx="1828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4588" name="Object 18"/>
          <p:cNvGraphicFramePr>
            <a:graphicFrameLocks noChangeAspect="1"/>
          </p:cNvGraphicFramePr>
          <p:nvPr/>
        </p:nvGraphicFramePr>
        <p:xfrm>
          <a:off x="3581400" y="3128963"/>
          <a:ext cx="2228850" cy="1355725"/>
        </p:xfrm>
        <a:graphic>
          <a:graphicData uri="http://schemas.openxmlformats.org/presentationml/2006/ole">
            <mc:AlternateContent xmlns:mc="http://schemas.openxmlformats.org/markup-compatibility/2006">
              <mc:Choice xmlns:v="urn:schemas-microsoft-com:vml" Requires="v">
                <p:oleObj spid="_x0000_s27683" name="CorelDRAW" r:id="rId5" imgW="1692381" imgH="1028680" progId="CorelDRAW.Graphic.12">
                  <p:embed/>
                </p:oleObj>
              </mc:Choice>
              <mc:Fallback>
                <p:oleObj name="CorelDRAW" r:id="rId5" imgW="1692381" imgH="1028680"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128963"/>
                        <a:ext cx="2228850"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9"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RL</a:t>
            </a:r>
            <a:r>
              <a:rPr lang="en-US" altLang="zh-TW" sz="4000" dirty="0">
                <a:ea typeface="新細明體" pitchFamily="18" charset="-120"/>
              </a:rPr>
              <a:t> </a:t>
            </a:r>
            <a:r>
              <a:rPr lang="en-US" altLang="zh-TW" sz="4400" b="0" dirty="0">
                <a:latin typeface="+mj-lt"/>
                <a:ea typeface="+mj-ea"/>
                <a:cs typeface="+mj-cs"/>
              </a:rPr>
              <a:t>Integrator</a:t>
            </a:r>
            <a:endParaRPr lang="en-US" altLang="en-US" sz="4400" b="0" dirty="0">
              <a:latin typeface="+mj-lt"/>
              <a:ea typeface="+mj-ea"/>
              <a:cs typeface="+mj-cs"/>
            </a:endParaRPr>
          </a:p>
        </p:txBody>
      </p:sp>
    </p:spTree>
    <p:extLst>
      <p:ext uri="{BB962C8B-B14F-4D97-AF65-F5344CB8AC3E}">
        <p14:creationId xmlns:p14="http://schemas.microsoft.com/office/powerpoint/2010/main" val="1378289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1295400" y="1371600"/>
            <a:ext cx="69342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When the pulse goes low, a reverse voltage is induced across L opposing the change. The inductor voltage initially is a negative voltage that is equal and opposite to the generator; then it exponentially increases. </a:t>
            </a:r>
          </a:p>
        </p:txBody>
      </p:sp>
      <p:sp>
        <p:nvSpPr>
          <p:cNvPr id="677894" name="Text Box 6"/>
          <p:cNvSpPr txBox="1">
            <a:spLocks noChangeArrowheads="1"/>
          </p:cNvSpPr>
          <p:nvPr/>
        </p:nvSpPr>
        <p:spPr bwMode="auto">
          <a:xfrm>
            <a:off x="6400800" y="3429000"/>
            <a:ext cx="220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voltage decreases as the magnetic field around L collapses.</a:t>
            </a:r>
          </a:p>
        </p:txBody>
      </p:sp>
      <p:sp>
        <p:nvSpPr>
          <p:cNvPr id="25604" name="Text Box 7"/>
          <p:cNvSpPr txBox="1">
            <a:spLocks noChangeArrowheads="1"/>
          </p:cNvSpPr>
          <p:nvPr/>
        </p:nvSpPr>
        <p:spPr bwMode="auto">
          <a:xfrm>
            <a:off x="2965450" y="36830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V</a:t>
            </a:r>
            <a:r>
              <a:rPr lang="en-US" altLang="zh-TW" sz="2000" b="0" i="1" baseline="-25000">
                <a:ea typeface="新細明體" pitchFamily="18" charset="-120"/>
              </a:rPr>
              <a:t>S</a:t>
            </a:r>
          </a:p>
        </p:txBody>
      </p:sp>
      <p:sp>
        <p:nvSpPr>
          <p:cNvPr id="25605" name="Text Box 8"/>
          <p:cNvSpPr txBox="1">
            <a:spLocks noChangeArrowheads="1"/>
          </p:cNvSpPr>
          <p:nvPr/>
        </p:nvSpPr>
        <p:spPr bwMode="auto">
          <a:xfrm>
            <a:off x="5153025" y="40544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sp>
        <p:nvSpPr>
          <p:cNvPr id="25606" name="Text Box 9"/>
          <p:cNvSpPr txBox="1">
            <a:spLocks noChangeArrowheads="1"/>
          </p:cNvSpPr>
          <p:nvPr/>
        </p:nvSpPr>
        <p:spPr bwMode="auto">
          <a:xfrm>
            <a:off x="4162425" y="31400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L</a:t>
            </a:r>
          </a:p>
        </p:txBody>
      </p:sp>
      <p:graphicFrame>
        <p:nvGraphicFramePr>
          <p:cNvPr id="25607" name="Object 10"/>
          <p:cNvGraphicFramePr>
            <a:graphicFrameLocks noChangeAspect="1"/>
          </p:cNvGraphicFramePr>
          <p:nvPr/>
        </p:nvGraphicFramePr>
        <p:xfrm>
          <a:off x="3124200" y="3530600"/>
          <a:ext cx="3048000" cy="1803400"/>
        </p:xfrm>
        <a:graphic>
          <a:graphicData uri="http://schemas.openxmlformats.org/presentationml/2006/ole">
            <mc:AlternateContent xmlns:mc="http://schemas.openxmlformats.org/markup-compatibility/2006">
              <mc:Choice xmlns:v="urn:schemas-microsoft-com:vml" Requires="v">
                <p:oleObj spid="_x0000_s28706" name="CorelDRAW" r:id="rId3" imgW="1659101" imgH="980887" progId="CorelDRAW.Graphic.12">
                  <p:embed/>
                </p:oleObj>
              </mc:Choice>
              <mc:Fallback>
                <p:oleObj name="CorelDRAW" r:id="rId3" imgW="1659101" imgH="980887"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530600"/>
                        <a:ext cx="304800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8" name="Text Box 11"/>
          <p:cNvSpPr txBox="1">
            <a:spLocks noChangeArrowheads="1"/>
          </p:cNvSpPr>
          <p:nvPr/>
        </p:nvSpPr>
        <p:spPr bwMode="auto">
          <a:xfrm>
            <a:off x="4419600" y="3606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a:solidFill>
                  <a:srgbClr val="FF0000"/>
                </a:solidFill>
                <a:ea typeface="新細明體" pitchFamily="18" charset="-120"/>
              </a:rPr>
              <a:t>+       </a:t>
            </a:r>
          </a:p>
        </p:txBody>
      </p:sp>
      <p:sp>
        <p:nvSpPr>
          <p:cNvPr id="25609" name="Text Box 12"/>
          <p:cNvSpPr txBox="1">
            <a:spLocks noChangeArrowheads="1"/>
          </p:cNvSpPr>
          <p:nvPr/>
        </p:nvSpPr>
        <p:spPr bwMode="auto">
          <a:xfrm>
            <a:off x="3886200" y="36068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a:latin typeface="Symbol" pitchFamily="18" charset="2"/>
                <a:ea typeface="新細明體" pitchFamily="18" charset="-120"/>
              </a:rPr>
              <a:t>-</a:t>
            </a:r>
            <a:r>
              <a:rPr lang="en-US" altLang="zh-TW" sz="2000" b="0">
                <a:solidFill>
                  <a:srgbClr val="FF0000"/>
                </a:solidFill>
                <a:ea typeface="新細明體" pitchFamily="18" charset="-120"/>
              </a:rPr>
              <a:t>       </a:t>
            </a:r>
          </a:p>
        </p:txBody>
      </p:sp>
      <p:sp>
        <p:nvSpPr>
          <p:cNvPr id="677902" name="Text Box 14"/>
          <p:cNvSpPr txBox="1">
            <a:spLocks noChangeArrowheads="1"/>
          </p:cNvSpPr>
          <p:nvPr/>
        </p:nvSpPr>
        <p:spPr bwMode="auto">
          <a:xfrm>
            <a:off x="1295400" y="2743200"/>
            <a:ext cx="18288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induced voltage across L initially opposes the change in the source voltage</a:t>
            </a:r>
            <a:r>
              <a:rPr lang="en-US" altLang="zh-TW" sz="2000" b="0" dirty="0">
                <a:ea typeface="新細明體" pitchFamily="18" charset="-120"/>
              </a:rPr>
              <a:t>.</a:t>
            </a:r>
          </a:p>
        </p:txBody>
      </p:sp>
      <p:sp>
        <p:nvSpPr>
          <p:cNvPr id="677903" name="Line 15"/>
          <p:cNvSpPr>
            <a:spLocks noChangeShapeType="1"/>
          </p:cNvSpPr>
          <p:nvPr/>
        </p:nvSpPr>
        <p:spPr bwMode="auto">
          <a:xfrm>
            <a:off x="2895600" y="2971800"/>
            <a:ext cx="1981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5612" name="Object 20"/>
          <p:cNvGraphicFramePr>
            <a:graphicFrameLocks noChangeAspect="1"/>
          </p:cNvGraphicFramePr>
          <p:nvPr/>
        </p:nvGraphicFramePr>
        <p:xfrm>
          <a:off x="3581400" y="2844800"/>
          <a:ext cx="2514600" cy="1562100"/>
        </p:xfrm>
        <a:graphic>
          <a:graphicData uri="http://schemas.openxmlformats.org/presentationml/2006/ole">
            <mc:AlternateContent xmlns:mc="http://schemas.openxmlformats.org/markup-compatibility/2006">
              <mc:Choice xmlns:v="urn:schemas-microsoft-com:vml" Requires="v">
                <p:oleObj spid="_x0000_s28707" name="CorelDRAW" r:id="rId5" imgW="1982683" imgH="1231229" progId="CorelDRAW.Graphic.12">
                  <p:embed/>
                </p:oleObj>
              </mc:Choice>
              <mc:Fallback>
                <p:oleObj name="CorelDRAW" r:id="rId5" imgW="1982683" imgH="1231229"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844800"/>
                        <a:ext cx="25146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7909" name="Text Box 21"/>
          <p:cNvSpPr txBox="1">
            <a:spLocks noChangeArrowheads="1"/>
          </p:cNvSpPr>
          <p:nvPr/>
        </p:nvSpPr>
        <p:spPr bwMode="auto">
          <a:xfrm>
            <a:off x="5410200" y="5029200"/>
            <a:ext cx="3505200" cy="711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Note that these waveforms were the same in the RC integrator.</a:t>
            </a:r>
          </a:p>
        </p:txBody>
      </p:sp>
      <p:sp>
        <p:nvSpPr>
          <p:cNvPr id="677910" name="Line 22"/>
          <p:cNvSpPr>
            <a:spLocks noChangeShapeType="1"/>
          </p:cNvSpPr>
          <p:nvPr/>
        </p:nvSpPr>
        <p:spPr bwMode="auto">
          <a:xfrm flipH="1">
            <a:off x="5867400" y="3886200"/>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RL</a:t>
            </a:r>
            <a:r>
              <a:rPr lang="en-US" altLang="zh-TW" sz="4000" dirty="0">
                <a:ea typeface="新細明體" pitchFamily="18" charset="-120"/>
              </a:rPr>
              <a:t> </a:t>
            </a:r>
            <a:r>
              <a:rPr lang="en-US" altLang="zh-TW" sz="4400" b="0" dirty="0">
                <a:latin typeface="+mj-lt"/>
                <a:ea typeface="+mj-ea"/>
                <a:cs typeface="+mj-cs"/>
              </a:rPr>
              <a:t>Integrator</a:t>
            </a:r>
            <a:endParaRPr lang="en-US" altLang="en-US" sz="4400" b="0" dirty="0">
              <a:latin typeface="+mj-lt"/>
              <a:ea typeface="+mj-ea"/>
              <a:cs typeface="+mj-cs"/>
            </a:endParaRPr>
          </a:p>
        </p:txBody>
      </p:sp>
    </p:spTree>
    <p:extLst>
      <p:ext uri="{BB962C8B-B14F-4D97-AF65-F5344CB8AC3E}">
        <p14:creationId xmlns:p14="http://schemas.microsoft.com/office/powerpoint/2010/main" val="3396276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5"/>
          <p:cNvSpPr txBox="1">
            <a:spLocks noChangeArrowheads="1"/>
          </p:cNvSpPr>
          <p:nvPr/>
        </p:nvSpPr>
        <p:spPr bwMode="auto">
          <a:xfrm>
            <a:off x="1371600" y="1371600"/>
            <a:ext cx="70104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An RL differentiator is also a circuit that approximates the mathematical process of differentiation. It can produce an output that is the rate of change of the input under certain conditions. </a:t>
            </a:r>
          </a:p>
        </p:txBody>
      </p:sp>
      <p:sp>
        <p:nvSpPr>
          <p:cNvPr id="678918" name="Text Box 6"/>
          <p:cNvSpPr txBox="1">
            <a:spLocks noChangeArrowheads="1"/>
          </p:cNvSpPr>
          <p:nvPr/>
        </p:nvSpPr>
        <p:spPr bwMode="auto">
          <a:xfrm>
            <a:off x="1447800" y="3276600"/>
            <a:ext cx="3505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A basic RL differentiator circuit is an inductor in series with a resistor and the source. The output is taken across the inductor.</a:t>
            </a:r>
          </a:p>
        </p:txBody>
      </p:sp>
      <p:sp>
        <p:nvSpPr>
          <p:cNvPr id="26629" name="Text Box 7"/>
          <p:cNvSpPr txBox="1">
            <a:spLocks noChangeArrowheads="1"/>
          </p:cNvSpPr>
          <p:nvPr/>
        </p:nvSpPr>
        <p:spPr bwMode="auto">
          <a:xfrm>
            <a:off x="5486400" y="393065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V</a:t>
            </a:r>
            <a:r>
              <a:rPr lang="en-US" altLang="zh-TW" sz="2000" b="0" i="1" baseline="-25000">
                <a:ea typeface="新細明體" pitchFamily="18" charset="-120"/>
              </a:rPr>
              <a:t>S</a:t>
            </a:r>
          </a:p>
        </p:txBody>
      </p:sp>
      <p:sp>
        <p:nvSpPr>
          <p:cNvPr id="26630" name="Text Box 8"/>
          <p:cNvSpPr txBox="1">
            <a:spLocks noChangeArrowheads="1"/>
          </p:cNvSpPr>
          <p:nvPr/>
        </p:nvSpPr>
        <p:spPr bwMode="auto">
          <a:xfrm>
            <a:off x="7086600" y="39465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L</a:t>
            </a:r>
          </a:p>
        </p:txBody>
      </p:sp>
      <p:sp>
        <p:nvSpPr>
          <p:cNvPr id="26631" name="Text Box 9"/>
          <p:cNvSpPr txBox="1">
            <a:spLocks noChangeArrowheads="1"/>
          </p:cNvSpPr>
          <p:nvPr/>
        </p:nvSpPr>
        <p:spPr bwMode="auto">
          <a:xfrm>
            <a:off x="5981700" y="30321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sp>
        <p:nvSpPr>
          <p:cNvPr id="678922" name="Text Box 10"/>
          <p:cNvSpPr txBox="1">
            <a:spLocks noChangeArrowheads="1"/>
          </p:cNvSpPr>
          <p:nvPr/>
        </p:nvSpPr>
        <p:spPr bwMode="auto">
          <a:xfrm>
            <a:off x="7772400" y="393065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solidFill>
                  <a:srgbClr val="0066FF"/>
                </a:solidFill>
                <a:ea typeface="新細明體" pitchFamily="18" charset="-120"/>
              </a:rPr>
              <a:t>V</a:t>
            </a:r>
            <a:r>
              <a:rPr lang="en-US" altLang="zh-TW" sz="2000" b="0" i="1" baseline="-25000">
                <a:solidFill>
                  <a:srgbClr val="0066FF"/>
                </a:solidFill>
                <a:ea typeface="新細明體" pitchFamily="18" charset="-120"/>
              </a:rPr>
              <a:t>out</a:t>
            </a:r>
          </a:p>
        </p:txBody>
      </p:sp>
      <p:sp>
        <p:nvSpPr>
          <p:cNvPr id="678923" name="Line 11"/>
          <p:cNvSpPr>
            <a:spLocks noChangeShapeType="1"/>
          </p:cNvSpPr>
          <p:nvPr/>
        </p:nvSpPr>
        <p:spPr bwMode="auto">
          <a:xfrm flipV="1">
            <a:off x="8001000" y="3549650"/>
            <a:ext cx="0" cy="381000"/>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24" name="Line 12"/>
          <p:cNvSpPr>
            <a:spLocks noChangeShapeType="1"/>
          </p:cNvSpPr>
          <p:nvPr/>
        </p:nvSpPr>
        <p:spPr bwMode="auto">
          <a:xfrm flipH="1">
            <a:off x="7991475" y="4302125"/>
            <a:ext cx="9525" cy="466725"/>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6635" name="Object 15"/>
          <p:cNvGraphicFramePr>
            <a:graphicFrameLocks noChangeAspect="1"/>
          </p:cNvGraphicFramePr>
          <p:nvPr/>
        </p:nvGraphicFramePr>
        <p:xfrm>
          <a:off x="5029200" y="3408363"/>
          <a:ext cx="3048000" cy="1773237"/>
        </p:xfrm>
        <a:graphic>
          <a:graphicData uri="http://schemas.openxmlformats.org/presentationml/2006/ole">
            <mc:AlternateContent xmlns:mc="http://schemas.openxmlformats.org/markup-compatibility/2006">
              <mc:Choice xmlns:v="urn:schemas-microsoft-com:vml" Requires="v">
                <p:oleObj spid="_x0000_s29714" name="CorelDRAW" r:id="rId3" imgW="1813560" imgH="1066800" progId="CorelDRAW.Graphic.12">
                  <p:embed/>
                </p:oleObj>
              </mc:Choice>
              <mc:Fallback>
                <p:oleObj name="CorelDRAW" r:id="rId3" imgW="1813560" imgH="1066800"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408363"/>
                        <a:ext cx="3048000"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6"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RL</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p:txBody>
      </p:sp>
    </p:spTree>
    <p:extLst>
      <p:ext uri="{BB962C8B-B14F-4D97-AF65-F5344CB8AC3E}">
        <p14:creationId xmlns:p14="http://schemas.microsoft.com/office/powerpoint/2010/main" val="130889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1295400" y="1371600"/>
            <a:ext cx="67056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When a pulse generator is connected to the input of an RL differentiator, the inductor has a voltage induced across it that opposes the source; initially, no current is in the circuit. </a:t>
            </a:r>
          </a:p>
        </p:txBody>
      </p:sp>
      <p:sp>
        <p:nvSpPr>
          <p:cNvPr id="679940" name="Text Box 4"/>
          <p:cNvSpPr txBox="1">
            <a:spLocks noChangeArrowheads="1"/>
          </p:cNvSpPr>
          <p:nvPr/>
        </p:nvSpPr>
        <p:spPr bwMode="auto">
          <a:xfrm>
            <a:off x="1295400" y="2819400"/>
            <a:ext cx="1828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Current is initially zero, so VR= 0. </a:t>
            </a:r>
          </a:p>
        </p:txBody>
      </p:sp>
      <p:grpSp>
        <p:nvGrpSpPr>
          <p:cNvPr id="679959" name="Group 23"/>
          <p:cNvGrpSpPr>
            <a:grpSpLocks/>
          </p:cNvGrpSpPr>
          <p:nvPr/>
        </p:nvGrpSpPr>
        <p:grpSpPr bwMode="auto">
          <a:xfrm>
            <a:off x="5867400" y="2944811"/>
            <a:ext cx="2667000" cy="1784350"/>
            <a:chOff x="3792" y="2239"/>
            <a:chExt cx="1680" cy="1124"/>
          </a:xfrm>
        </p:grpSpPr>
        <p:sp>
          <p:nvSpPr>
            <p:cNvPr id="27663" name="Text Box 6"/>
            <p:cNvSpPr txBox="1">
              <a:spLocks noChangeArrowheads="1"/>
            </p:cNvSpPr>
            <p:nvPr/>
          </p:nvSpPr>
          <p:spPr bwMode="auto">
            <a:xfrm>
              <a:off x="4176" y="2239"/>
              <a:ext cx="1296" cy="1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During this first instant, the inductor develops a voltage equal and opposite to the source voltage</a:t>
              </a:r>
              <a:r>
                <a:rPr lang="en-US" altLang="zh-TW" sz="2000" b="0" dirty="0">
                  <a:ea typeface="新細明體" pitchFamily="18" charset="-120"/>
                </a:rPr>
                <a:t>. </a:t>
              </a:r>
            </a:p>
          </p:txBody>
        </p:sp>
        <p:sp>
          <p:nvSpPr>
            <p:cNvPr id="27664" name="Line 7"/>
            <p:cNvSpPr>
              <a:spLocks noChangeShapeType="1"/>
            </p:cNvSpPr>
            <p:nvPr/>
          </p:nvSpPr>
          <p:spPr bwMode="auto">
            <a:xfrm flipH="1" flipV="1">
              <a:off x="3792" y="2832"/>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79948" name="Text Box 12"/>
          <p:cNvSpPr txBox="1">
            <a:spLocks noChangeArrowheads="1"/>
          </p:cNvSpPr>
          <p:nvPr/>
        </p:nvSpPr>
        <p:spPr bwMode="auto">
          <a:xfrm>
            <a:off x="3962400" y="2667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V</a:t>
            </a:r>
            <a:r>
              <a:rPr lang="en-US" altLang="zh-TW" sz="2000" b="0" i="1" baseline="-25000">
                <a:ea typeface="新細明體" pitchFamily="18" charset="-120"/>
              </a:rPr>
              <a:t>R</a:t>
            </a:r>
            <a:r>
              <a:rPr lang="en-US" altLang="zh-TW" sz="2000" b="0" i="1">
                <a:ea typeface="新細明體" pitchFamily="18" charset="-120"/>
              </a:rPr>
              <a:t> </a:t>
            </a:r>
            <a:r>
              <a:rPr lang="en-US" altLang="zh-TW" sz="2000" b="0">
                <a:ea typeface="新細明體" pitchFamily="18" charset="-120"/>
              </a:rPr>
              <a:t>= 0</a:t>
            </a:r>
          </a:p>
        </p:txBody>
      </p:sp>
      <p:graphicFrame>
        <p:nvGraphicFramePr>
          <p:cNvPr id="27654" name="Object 13"/>
          <p:cNvGraphicFramePr>
            <a:graphicFrameLocks noChangeAspect="1"/>
          </p:cNvGraphicFramePr>
          <p:nvPr/>
        </p:nvGraphicFramePr>
        <p:xfrm>
          <a:off x="3733800" y="3810000"/>
          <a:ext cx="2117725" cy="466725"/>
        </p:xfrm>
        <a:graphic>
          <a:graphicData uri="http://schemas.openxmlformats.org/presentationml/2006/ole">
            <mc:AlternateContent xmlns:mc="http://schemas.openxmlformats.org/markup-compatibility/2006">
              <mc:Choice xmlns:v="urn:schemas-microsoft-com:vml" Requires="v">
                <p:oleObj spid="_x0000_s30754" name="CorelDRAW" r:id="rId3" imgW="1492037" imgH="328371" progId="CorelDRAW.Graphic.12">
                  <p:embed/>
                </p:oleObj>
              </mc:Choice>
              <mc:Fallback>
                <p:oleObj name="CorelDRAW" r:id="rId3" imgW="1492037" imgH="328371"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810000"/>
                        <a:ext cx="21177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Text Box 14"/>
          <p:cNvSpPr txBox="1">
            <a:spLocks noChangeArrowheads="1"/>
          </p:cNvSpPr>
          <p:nvPr/>
        </p:nvSpPr>
        <p:spPr bwMode="auto">
          <a:xfrm>
            <a:off x="3048000" y="3429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V</a:t>
            </a:r>
            <a:r>
              <a:rPr lang="en-US" altLang="zh-TW" sz="2000" b="0" i="1" baseline="-25000">
                <a:ea typeface="新細明體" pitchFamily="18" charset="-120"/>
              </a:rPr>
              <a:t>S</a:t>
            </a:r>
          </a:p>
        </p:txBody>
      </p:sp>
      <p:sp>
        <p:nvSpPr>
          <p:cNvPr id="27656" name="Text Box 15"/>
          <p:cNvSpPr txBox="1">
            <a:spLocks noChangeArrowheads="1"/>
          </p:cNvSpPr>
          <p:nvPr/>
        </p:nvSpPr>
        <p:spPr bwMode="auto">
          <a:xfrm>
            <a:off x="5334000" y="3886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L</a:t>
            </a:r>
          </a:p>
        </p:txBody>
      </p:sp>
      <p:sp>
        <p:nvSpPr>
          <p:cNvPr id="27657" name="Text Box 16"/>
          <p:cNvSpPr txBox="1">
            <a:spLocks noChangeArrowheads="1"/>
          </p:cNvSpPr>
          <p:nvPr/>
        </p:nvSpPr>
        <p:spPr bwMode="auto">
          <a:xfrm>
            <a:off x="4191000" y="2971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i="1">
                <a:ea typeface="新細明體" pitchFamily="18" charset="-120"/>
              </a:rPr>
              <a:t>R</a:t>
            </a:r>
          </a:p>
        </p:txBody>
      </p:sp>
      <p:graphicFrame>
        <p:nvGraphicFramePr>
          <p:cNvPr id="27658" name="Object 19"/>
          <p:cNvGraphicFramePr>
            <a:graphicFrameLocks noChangeAspect="1"/>
          </p:cNvGraphicFramePr>
          <p:nvPr/>
        </p:nvGraphicFramePr>
        <p:xfrm>
          <a:off x="3276600" y="3332163"/>
          <a:ext cx="3048000" cy="1773237"/>
        </p:xfrm>
        <a:graphic>
          <a:graphicData uri="http://schemas.openxmlformats.org/presentationml/2006/ole">
            <mc:AlternateContent xmlns:mc="http://schemas.openxmlformats.org/markup-compatibility/2006">
              <mc:Choice xmlns:v="urn:schemas-microsoft-com:vml" Requires="v">
                <p:oleObj spid="_x0000_s30755" name="CorelDRAW" r:id="rId5" imgW="1813560" imgH="1066800" progId="CorelDRAW.Graphic.12">
                  <p:embed/>
                </p:oleObj>
              </mc:Choice>
              <mc:Fallback>
                <p:oleObj name="CorelDRAW" r:id="rId5" imgW="1813560" imgH="1066800"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332163"/>
                        <a:ext cx="3048000"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9956" name="Line 20"/>
          <p:cNvSpPr>
            <a:spLocks noChangeShapeType="1"/>
          </p:cNvSpPr>
          <p:nvPr/>
        </p:nvSpPr>
        <p:spPr bwMode="auto">
          <a:xfrm flipV="1">
            <a:off x="2819400" y="29718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Text Box 21"/>
          <p:cNvSpPr txBox="1">
            <a:spLocks noChangeArrowheads="1"/>
          </p:cNvSpPr>
          <p:nvPr/>
        </p:nvSpPr>
        <p:spPr bwMode="auto">
          <a:xfrm>
            <a:off x="5257800" y="359727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a:solidFill>
                  <a:srgbClr val="FF0000"/>
                </a:solidFill>
                <a:ea typeface="新細明體" pitchFamily="18" charset="-120"/>
              </a:rPr>
              <a:t>+       </a:t>
            </a:r>
          </a:p>
        </p:txBody>
      </p:sp>
      <p:sp>
        <p:nvSpPr>
          <p:cNvPr id="27661" name="Text Box 22"/>
          <p:cNvSpPr txBox="1">
            <a:spLocks noChangeArrowheads="1"/>
          </p:cNvSpPr>
          <p:nvPr/>
        </p:nvSpPr>
        <p:spPr bwMode="auto">
          <a:xfrm>
            <a:off x="5257800" y="420687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b="0">
                <a:latin typeface="Symbol" pitchFamily="18" charset="2"/>
                <a:ea typeface="新細明體" pitchFamily="18" charset="-120"/>
              </a:rPr>
              <a:t>-</a:t>
            </a:r>
            <a:r>
              <a:rPr lang="en-US" altLang="zh-TW" sz="2000" b="0">
                <a:solidFill>
                  <a:srgbClr val="FF0000"/>
                </a:solidFill>
                <a:ea typeface="新細明體" pitchFamily="18" charset="-120"/>
              </a:rPr>
              <a:t>       </a:t>
            </a:r>
          </a:p>
        </p:txBody>
      </p:sp>
      <p:sp>
        <p:nvSpPr>
          <p:cNvPr id="27662"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RL</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p:txBody>
      </p:sp>
    </p:spTree>
    <p:extLst>
      <p:ext uri="{BB962C8B-B14F-4D97-AF65-F5344CB8AC3E}">
        <p14:creationId xmlns:p14="http://schemas.microsoft.com/office/powerpoint/2010/main" val="155564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1295400" y="1371600"/>
            <a:ext cx="67056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After the initial edge has passed, current increases in the circuit. Eventually, the current reaches a steady state value given by Ohm’s law.</a:t>
            </a:r>
          </a:p>
        </p:txBody>
      </p:sp>
      <p:sp>
        <p:nvSpPr>
          <p:cNvPr id="680969" name="Text Box 9"/>
          <p:cNvSpPr txBox="1">
            <a:spLocks noChangeArrowheads="1"/>
          </p:cNvSpPr>
          <p:nvPr/>
        </p:nvSpPr>
        <p:spPr bwMode="auto">
          <a:xfrm>
            <a:off x="1295400" y="2438400"/>
            <a:ext cx="2286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voltage across R increases as current increases.</a:t>
            </a:r>
          </a:p>
        </p:txBody>
      </p:sp>
      <p:grpSp>
        <p:nvGrpSpPr>
          <p:cNvPr id="680971" name="Group 11"/>
          <p:cNvGrpSpPr>
            <a:grpSpLocks/>
          </p:cNvGrpSpPr>
          <p:nvPr/>
        </p:nvGrpSpPr>
        <p:grpSpPr bwMode="auto">
          <a:xfrm>
            <a:off x="5791200" y="3505202"/>
            <a:ext cx="2819400" cy="954088"/>
            <a:chOff x="3648" y="2592"/>
            <a:chExt cx="1776" cy="601"/>
          </a:xfrm>
        </p:grpSpPr>
        <p:sp>
          <p:nvSpPr>
            <p:cNvPr id="28686" name="Text Box 12"/>
            <p:cNvSpPr txBox="1">
              <a:spLocks noChangeArrowheads="1"/>
            </p:cNvSpPr>
            <p:nvPr/>
          </p:nvSpPr>
          <p:spPr bwMode="auto">
            <a:xfrm>
              <a:off x="4128" y="2592"/>
              <a:ext cx="129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decreases as the pulse levels off</a:t>
              </a:r>
              <a:r>
                <a:rPr lang="en-US" altLang="zh-TW" sz="2000" b="0" dirty="0">
                  <a:ea typeface="新細明體" pitchFamily="18" charset="-120"/>
                </a:rPr>
                <a:t>. </a:t>
              </a:r>
            </a:p>
          </p:txBody>
        </p:sp>
        <p:sp>
          <p:nvSpPr>
            <p:cNvPr id="28687" name="Line 13"/>
            <p:cNvSpPr>
              <a:spLocks noChangeShapeType="1"/>
            </p:cNvSpPr>
            <p:nvPr/>
          </p:nvSpPr>
          <p:spPr bwMode="auto">
            <a:xfrm flipH="1">
              <a:off x="3648" y="2784"/>
              <a:ext cx="4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8677" name="Object 14"/>
          <p:cNvGraphicFramePr>
            <a:graphicFrameLocks noChangeAspect="1"/>
          </p:cNvGraphicFramePr>
          <p:nvPr/>
        </p:nvGraphicFramePr>
        <p:xfrm>
          <a:off x="3276600" y="3332163"/>
          <a:ext cx="3048000" cy="1773237"/>
        </p:xfrm>
        <a:graphic>
          <a:graphicData uri="http://schemas.openxmlformats.org/presentationml/2006/ole">
            <mc:AlternateContent xmlns:mc="http://schemas.openxmlformats.org/markup-compatibility/2006">
              <mc:Choice xmlns:v="urn:schemas-microsoft-com:vml" Requires="v">
                <p:oleObj spid="_x0000_s31778" name="CorelDRAW" r:id="rId3" imgW="1813560" imgH="1066800" progId="CorelDRAW.Graphic.12">
                  <p:embed/>
                </p:oleObj>
              </mc:Choice>
              <mc:Fallback>
                <p:oleObj name="CorelDRAW" r:id="rId3" imgW="1813560" imgH="1066800"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332163"/>
                        <a:ext cx="3048000"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8" name="Text Box 15"/>
          <p:cNvSpPr txBox="1">
            <a:spLocks noChangeArrowheads="1"/>
          </p:cNvSpPr>
          <p:nvPr/>
        </p:nvSpPr>
        <p:spPr bwMode="auto">
          <a:xfrm>
            <a:off x="3048000" y="3429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ea typeface="新細明體" pitchFamily="18" charset="-120"/>
              </a:rPr>
              <a:t>V</a:t>
            </a:r>
            <a:r>
              <a:rPr lang="en-US" altLang="zh-TW" sz="2000" i="1" baseline="-25000">
                <a:ea typeface="新細明體" pitchFamily="18" charset="-120"/>
              </a:rPr>
              <a:t>S</a:t>
            </a:r>
          </a:p>
        </p:txBody>
      </p:sp>
      <p:sp>
        <p:nvSpPr>
          <p:cNvPr id="28679" name="Text Box 16"/>
          <p:cNvSpPr txBox="1">
            <a:spLocks noChangeArrowheads="1"/>
          </p:cNvSpPr>
          <p:nvPr/>
        </p:nvSpPr>
        <p:spPr bwMode="auto">
          <a:xfrm>
            <a:off x="5334000" y="38703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ea typeface="新細明體" pitchFamily="18" charset="-120"/>
              </a:rPr>
              <a:t>L</a:t>
            </a:r>
          </a:p>
        </p:txBody>
      </p:sp>
      <p:sp>
        <p:nvSpPr>
          <p:cNvPr id="28680" name="Text Box 17"/>
          <p:cNvSpPr txBox="1">
            <a:spLocks noChangeArrowheads="1"/>
          </p:cNvSpPr>
          <p:nvPr/>
        </p:nvSpPr>
        <p:spPr bwMode="auto">
          <a:xfrm>
            <a:off x="4191000" y="2971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ea typeface="新細明體" pitchFamily="18" charset="-120"/>
              </a:rPr>
              <a:t>R</a:t>
            </a:r>
          </a:p>
        </p:txBody>
      </p:sp>
      <p:graphicFrame>
        <p:nvGraphicFramePr>
          <p:cNvPr id="28681" name="Object 18"/>
          <p:cNvGraphicFramePr>
            <a:graphicFrameLocks noChangeAspect="1"/>
          </p:cNvGraphicFramePr>
          <p:nvPr/>
        </p:nvGraphicFramePr>
        <p:xfrm>
          <a:off x="3810000" y="2667000"/>
          <a:ext cx="2397125" cy="1554163"/>
        </p:xfrm>
        <a:graphic>
          <a:graphicData uri="http://schemas.openxmlformats.org/presentationml/2006/ole">
            <mc:AlternateContent xmlns:mc="http://schemas.openxmlformats.org/markup-compatibility/2006">
              <mc:Choice xmlns:v="urn:schemas-microsoft-com:vml" Requires="v">
                <p:oleObj spid="_x0000_s31779" name="CorelDRAW" r:id="rId5" imgW="1442610" imgH="934720" progId="CorelDRAW.Graphic.12">
                  <p:embed/>
                </p:oleObj>
              </mc:Choice>
              <mc:Fallback>
                <p:oleObj name="CorelDRAW" r:id="rId5" imgW="1442610" imgH="934720"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667000"/>
                        <a:ext cx="23971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0979" name="Line 19"/>
          <p:cNvSpPr>
            <a:spLocks noChangeShapeType="1"/>
          </p:cNvSpPr>
          <p:nvPr/>
        </p:nvSpPr>
        <p:spPr bwMode="auto">
          <a:xfrm>
            <a:off x="3352800" y="27432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Text Box 20"/>
          <p:cNvSpPr txBox="1">
            <a:spLocks noChangeArrowheads="1"/>
          </p:cNvSpPr>
          <p:nvPr/>
        </p:nvSpPr>
        <p:spPr bwMode="auto">
          <a:xfrm>
            <a:off x="5257800" y="359727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a:solidFill>
                  <a:srgbClr val="FF0000"/>
                </a:solidFill>
                <a:ea typeface="新細明體" pitchFamily="18" charset="-120"/>
              </a:rPr>
              <a:t>+       </a:t>
            </a:r>
          </a:p>
        </p:txBody>
      </p:sp>
      <p:sp>
        <p:nvSpPr>
          <p:cNvPr id="28684" name="Text Box 21"/>
          <p:cNvSpPr txBox="1">
            <a:spLocks noChangeArrowheads="1"/>
          </p:cNvSpPr>
          <p:nvPr/>
        </p:nvSpPr>
        <p:spPr bwMode="auto">
          <a:xfrm>
            <a:off x="5257800" y="420687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a:latin typeface="Symbol" pitchFamily="18" charset="2"/>
                <a:ea typeface="新細明體" pitchFamily="18" charset="-120"/>
              </a:rPr>
              <a:t>-</a:t>
            </a:r>
            <a:r>
              <a:rPr lang="en-US" altLang="zh-TW" sz="2000">
                <a:solidFill>
                  <a:srgbClr val="FF0000"/>
                </a:solidFill>
                <a:ea typeface="新細明體" pitchFamily="18" charset="-120"/>
              </a:rPr>
              <a:t>       </a:t>
            </a:r>
          </a:p>
        </p:txBody>
      </p:sp>
      <p:sp>
        <p:nvSpPr>
          <p:cNvPr id="28685"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RL</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p:txBody>
      </p:sp>
    </p:spTree>
    <p:extLst>
      <p:ext uri="{BB962C8B-B14F-4D97-AF65-F5344CB8AC3E}">
        <p14:creationId xmlns:p14="http://schemas.microsoft.com/office/powerpoint/2010/main" val="1797468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295400" y="1371600"/>
            <a:ext cx="7086600"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Next, the falling edge of the pulse causes a (negative) voltage to be induced across the inductor that opposes the change. The current decreases as the magnetic field collapses. </a:t>
            </a:r>
          </a:p>
        </p:txBody>
      </p:sp>
      <p:sp>
        <p:nvSpPr>
          <p:cNvPr id="681998" name="Text Box 14"/>
          <p:cNvSpPr txBox="1">
            <a:spLocks noChangeArrowheads="1"/>
          </p:cNvSpPr>
          <p:nvPr/>
        </p:nvSpPr>
        <p:spPr bwMode="auto">
          <a:xfrm>
            <a:off x="1219200" y="2667000"/>
            <a:ext cx="2286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voltage across R decreases as current decreases</a:t>
            </a:r>
            <a:r>
              <a:rPr lang="en-US" altLang="zh-TW" sz="2000" b="0" dirty="0">
                <a:ea typeface="新細明體" pitchFamily="18" charset="-120"/>
              </a:rPr>
              <a:t>.</a:t>
            </a:r>
          </a:p>
        </p:txBody>
      </p:sp>
      <p:grpSp>
        <p:nvGrpSpPr>
          <p:cNvPr id="682011" name="Group 27"/>
          <p:cNvGrpSpPr>
            <a:grpSpLocks/>
          </p:cNvGrpSpPr>
          <p:nvPr/>
        </p:nvGrpSpPr>
        <p:grpSpPr bwMode="auto">
          <a:xfrm>
            <a:off x="6172200" y="3810001"/>
            <a:ext cx="2514600" cy="1477963"/>
            <a:chOff x="3888" y="2784"/>
            <a:chExt cx="1584" cy="931"/>
          </a:xfrm>
        </p:grpSpPr>
        <p:sp>
          <p:nvSpPr>
            <p:cNvPr id="29710" name="Text Box 16"/>
            <p:cNvSpPr txBox="1">
              <a:spLocks noChangeArrowheads="1"/>
            </p:cNvSpPr>
            <p:nvPr/>
          </p:nvSpPr>
          <p:spPr bwMode="auto">
            <a:xfrm>
              <a:off x="4368" y="2784"/>
              <a:ext cx="1104"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The output decreases initially and then increases exponentially.</a:t>
              </a:r>
            </a:p>
          </p:txBody>
        </p:sp>
        <p:sp>
          <p:nvSpPr>
            <p:cNvPr id="29711" name="Line 17"/>
            <p:cNvSpPr>
              <a:spLocks noChangeShapeType="1"/>
            </p:cNvSpPr>
            <p:nvPr/>
          </p:nvSpPr>
          <p:spPr bwMode="auto">
            <a:xfrm flipH="1">
              <a:off x="3888" y="2976"/>
              <a:ext cx="36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9701" name="Object 18"/>
          <p:cNvGraphicFramePr>
            <a:graphicFrameLocks noChangeAspect="1"/>
          </p:cNvGraphicFramePr>
          <p:nvPr/>
        </p:nvGraphicFramePr>
        <p:xfrm>
          <a:off x="3276600" y="3332163"/>
          <a:ext cx="3048000" cy="1773237"/>
        </p:xfrm>
        <a:graphic>
          <a:graphicData uri="http://schemas.openxmlformats.org/presentationml/2006/ole">
            <mc:AlternateContent xmlns:mc="http://schemas.openxmlformats.org/markup-compatibility/2006">
              <mc:Choice xmlns:v="urn:schemas-microsoft-com:vml" Requires="v">
                <p:oleObj spid="_x0000_s32802" name="CorelDRAW" r:id="rId3" imgW="1813560" imgH="1066800" progId="CorelDRAW.Graphic.12">
                  <p:embed/>
                </p:oleObj>
              </mc:Choice>
              <mc:Fallback>
                <p:oleObj name="CorelDRAW" r:id="rId3" imgW="1813560" imgH="1066800"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332163"/>
                        <a:ext cx="3048000" cy="177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2" name="Text Box 19"/>
          <p:cNvSpPr txBox="1">
            <a:spLocks noChangeArrowheads="1"/>
          </p:cNvSpPr>
          <p:nvPr/>
        </p:nvSpPr>
        <p:spPr bwMode="auto">
          <a:xfrm>
            <a:off x="2805545" y="39020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dirty="0">
                <a:ea typeface="新細明體" pitchFamily="18" charset="-120"/>
              </a:rPr>
              <a:t>V</a:t>
            </a:r>
            <a:r>
              <a:rPr lang="en-US" altLang="zh-TW" sz="2000" i="1" baseline="-25000" dirty="0">
                <a:ea typeface="新細明體" pitchFamily="18" charset="-120"/>
              </a:rPr>
              <a:t>S</a:t>
            </a:r>
          </a:p>
        </p:txBody>
      </p:sp>
      <p:sp>
        <p:nvSpPr>
          <p:cNvPr id="29703" name="Text Box 20"/>
          <p:cNvSpPr txBox="1">
            <a:spLocks noChangeArrowheads="1"/>
          </p:cNvSpPr>
          <p:nvPr/>
        </p:nvSpPr>
        <p:spPr bwMode="auto">
          <a:xfrm>
            <a:off x="5334000" y="38703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ea typeface="新細明體" pitchFamily="18" charset="-120"/>
              </a:rPr>
              <a:t>L</a:t>
            </a:r>
          </a:p>
        </p:txBody>
      </p:sp>
      <p:sp>
        <p:nvSpPr>
          <p:cNvPr id="29704" name="Text Box 21"/>
          <p:cNvSpPr txBox="1">
            <a:spLocks noChangeArrowheads="1"/>
          </p:cNvSpPr>
          <p:nvPr/>
        </p:nvSpPr>
        <p:spPr bwMode="auto">
          <a:xfrm>
            <a:off x="4191000" y="29718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ea typeface="新細明體" pitchFamily="18" charset="-120"/>
              </a:rPr>
              <a:t>R</a:t>
            </a:r>
          </a:p>
        </p:txBody>
      </p:sp>
      <p:sp>
        <p:nvSpPr>
          <p:cNvPr id="682007" name="Line 23"/>
          <p:cNvSpPr>
            <a:spLocks noChangeShapeType="1"/>
          </p:cNvSpPr>
          <p:nvPr/>
        </p:nvSpPr>
        <p:spPr bwMode="auto">
          <a:xfrm>
            <a:off x="3352800" y="2895600"/>
            <a:ext cx="1600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9706" name="Object 24"/>
          <p:cNvGraphicFramePr>
            <a:graphicFrameLocks noChangeAspect="1"/>
          </p:cNvGraphicFramePr>
          <p:nvPr/>
        </p:nvGraphicFramePr>
        <p:xfrm>
          <a:off x="3776663" y="2819400"/>
          <a:ext cx="2624137" cy="1779588"/>
        </p:xfrm>
        <a:graphic>
          <a:graphicData uri="http://schemas.openxmlformats.org/presentationml/2006/ole">
            <mc:AlternateContent xmlns:mc="http://schemas.openxmlformats.org/markup-compatibility/2006">
              <mc:Choice xmlns:v="urn:schemas-microsoft-com:vml" Requires="v">
                <p:oleObj spid="_x0000_s32803" name="CorelDRAW" r:id="rId5" imgW="1744115" imgH="1183437" progId="CorelDRAW.Graphic.12">
                  <p:embed/>
                </p:oleObj>
              </mc:Choice>
              <mc:Fallback>
                <p:oleObj name="CorelDRAW" r:id="rId5" imgW="1744115" imgH="1183437"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6663" y="2819400"/>
                        <a:ext cx="2624137"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7" name="Text Box 25"/>
          <p:cNvSpPr txBox="1">
            <a:spLocks noChangeArrowheads="1"/>
          </p:cNvSpPr>
          <p:nvPr/>
        </p:nvSpPr>
        <p:spPr bwMode="auto">
          <a:xfrm>
            <a:off x="5257800" y="41751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a:solidFill>
                  <a:srgbClr val="FF0000"/>
                </a:solidFill>
                <a:ea typeface="新細明體" pitchFamily="18" charset="-120"/>
              </a:rPr>
              <a:t>+       </a:t>
            </a:r>
          </a:p>
        </p:txBody>
      </p:sp>
      <p:sp>
        <p:nvSpPr>
          <p:cNvPr id="29708" name="Text Box 26"/>
          <p:cNvSpPr txBox="1">
            <a:spLocks noChangeArrowheads="1"/>
          </p:cNvSpPr>
          <p:nvPr/>
        </p:nvSpPr>
        <p:spPr bwMode="auto">
          <a:xfrm>
            <a:off x="5257800" y="35052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a:latin typeface="Symbol" pitchFamily="18" charset="2"/>
                <a:ea typeface="新細明體" pitchFamily="18" charset="-120"/>
              </a:rPr>
              <a:t>-</a:t>
            </a:r>
            <a:r>
              <a:rPr lang="en-US" altLang="zh-TW" sz="2000">
                <a:solidFill>
                  <a:srgbClr val="FF0000"/>
                </a:solidFill>
                <a:ea typeface="新細明體" pitchFamily="18" charset="-120"/>
              </a:rPr>
              <a:t>       </a:t>
            </a:r>
          </a:p>
        </p:txBody>
      </p:sp>
      <p:sp>
        <p:nvSpPr>
          <p:cNvPr id="29709" name="Rectangle 8"/>
          <p:cNvSpPr>
            <a:spLocks noChangeArrowheads="1"/>
          </p:cNvSpPr>
          <p:nvPr/>
        </p:nvSpPr>
        <p:spPr bwMode="auto">
          <a:xfrm>
            <a:off x="1295400" y="3810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RL</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a:p>
            <a:pPr algn="ctr" eaLnBrk="1" hangingPunct="1"/>
            <a:endParaRPr lang="en-US" altLang="en-US" sz="4000" dirty="0">
              <a:solidFill>
                <a:schemeClr val="tx2"/>
              </a:solidFill>
            </a:endParaRPr>
          </a:p>
        </p:txBody>
      </p:sp>
    </p:spTree>
    <p:extLst>
      <p:ext uri="{BB962C8B-B14F-4D97-AF65-F5344CB8AC3E}">
        <p14:creationId xmlns:p14="http://schemas.microsoft.com/office/powerpoint/2010/main" val="282968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390761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62600" y="1752600"/>
            <a:ext cx="2895600" cy="646331"/>
          </a:xfrm>
          <a:prstGeom prst="rect">
            <a:avLst/>
          </a:prstGeom>
          <a:noFill/>
        </p:spPr>
        <p:txBody>
          <a:bodyPr wrap="square" rtlCol="0">
            <a:spAutoFit/>
          </a:bodyPr>
          <a:lstStyle/>
          <a:p>
            <a:r>
              <a:rPr lang="en-US" dirty="0"/>
              <a:t>The current in the circuit for each point in time is given:</a:t>
            </a:r>
          </a:p>
        </p:txBody>
      </p:sp>
      <p:graphicFrame>
        <p:nvGraphicFramePr>
          <p:cNvPr id="5" name="Object 4"/>
          <p:cNvGraphicFramePr>
            <a:graphicFrameLocks noChangeAspect="1"/>
          </p:cNvGraphicFramePr>
          <p:nvPr>
            <p:extLst>
              <p:ext uri="{D42A27DB-BD31-4B8C-83A1-F6EECF244321}">
                <p14:modId xmlns:p14="http://schemas.microsoft.com/office/powerpoint/2010/main" val="1681564140"/>
              </p:ext>
            </p:extLst>
          </p:nvPr>
        </p:nvGraphicFramePr>
        <p:xfrm>
          <a:off x="5569975" y="2560320"/>
          <a:ext cx="1135625" cy="640080"/>
        </p:xfrm>
        <a:graphic>
          <a:graphicData uri="http://schemas.openxmlformats.org/presentationml/2006/ole">
            <mc:AlternateContent xmlns:mc="http://schemas.openxmlformats.org/markup-compatibility/2006">
              <mc:Choice xmlns:v="urn:schemas-microsoft-com:vml" Requires="v">
                <p:oleObj spid="_x0000_s2103" name="Equation" r:id="rId4" imgW="698400" imgH="393480" progId="Equation.3">
                  <p:embed/>
                </p:oleObj>
              </mc:Choice>
              <mc:Fallback>
                <p:oleObj name="Equation" r:id="rId4" imgW="698400" imgH="393480" progId="Equation.3">
                  <p:embed/>
                  <p:pic>
                    <p:nvPicPr>
                      <p:cNvPr id="0" name=""/>
                      <p:cNvPicPr/>
                      <p:nvPr/>
                    </p:nvPicPr>
                    <p:blipFill>
                      <a:blip r:embed="rId5"/>
                      <a:stretch>
                        <a:fillRect/>
                      </a:stretch>
                    </p:blipFill>
                    <p:spPr>
                      <a:xfrm>
                        <a:off x="5569975" y="2560320"/>
                        <a:ext cx="1135625" cy="640080"/>
                      </a:xfrm>
                      <a:prstGeom prst="rect">
                        <a:avLst/>
                      </a:prstGeom>
                    </p:spPr>
                  </p:pic>
                </p:oleObj>
              </mc:Fallback>
            </mc:AlternateContent>
          </a:graphicData>
        </a:graphic>
      </p:graphicFrame>
      <p:sp>
        <p:nvSpPr>
          <p:cNvPr id="6" name="TextBox 5"/>
          <p:cNvSpPr txBox="1"/>
          <p:nvPr/>
        </p:nvSpPr>
        <p:spPr>
          <a:xfrm>
            <a:off x="5562600" y="3429000"/>
            <a:ext cx="2895600" cy="923330"/>
          </a:xfrm>
          <a:prstGeom prst="rect">
            <a:avLst/>
          </a:prstGeom>
          <a:noFill/>
        </p:spPr>
        <p:txBody>
          <a:bodyPr wrap="square" rtlCol="0">
            <a:spAutoFit/>
          </a:bodyPr>
          <a:lstStyle/>
          <a:p>
            <a:r>
              <a:rPr lang="en-US" dirty="0"/>
              <a:t>For t</a:t>
            </a:r>
            <a:r>
              <a:rPr lang="en-US" baseline="-25000" dirty="0"/>
              <a:t>1</a:t>
            </a:r>
            <a:r>
              <a:rPr lang="en-US" dirty="0"/>
              <a:t> :</a:t>
            </a:r>
          </a:p>
          <a:p>
            <a:r>
              <a:rPr lang="en-US" dirty="0" err="1"/>
              <a:t>V</a:t>
            </a:r>
            <a:r>
              <a:rPr lang="en-US" baseline="-25000" dirty="0" err="1"/>
              <a:t>c</a:t>
            </a:r>
            <a:r>
              <a:rPr lang="en-US" dirty="0"/>
              <a:t> = 5V</a:t>
            </a:r>
          </a:p>
          <a:p>
            <a:r>
              <a:rPr lang="en-US" dirty="0"/>
              <a:t>The current in the circuit is:</a:t>
            </a:r>
          </a:p>
        </p:txBody>
      </p:sp>
      <p:graphicFrame>
        <p:nvGraphicFramePr>
          <p:cNvPr id="7" name="Object 6"/>
          <p:cNvGraphicFramePr>
            <a:graphicFrameLocks noChangeAspect="1"/>
          </p:cNvGraphicFramePr>
          <p:nvPr>
            <p:extLst>
              <p:ext uri="{D42A27DB-BD31-4B8C-83A1-F6EECF244321}">
                <p14:modId xmlns:p14="http://schemas.microsoft.com/office/powerpoint/2010/main" val="1368182091"/>
              </p:ext>
            </p:extLst>
          </p:nvPr>
        </p:nvGraphicFramePr>
        <p:xfrm>
          <a:off x="5632450" y="4419600"/>
          <a:ext cx="2063750" cy="639762"/>
        </p:xfrm>
        <a:graphic>
          <a:graphicData uri="http://schemas.openxmlformats.org/presentationml/2006/ole">
            <mc:AlternateContent xmlns:mc="http://schemas.openxmlformats.org/markup-compatibility/2006">
              <mc:Choice xmlns:v="urn:schemas-microsoft-com:vml" Requires="v">
                <p:oleObj spid="_x0000_s2104" name="Equation" r:id="rId6" imgW="1269720" imgH="393480" progId="Equation.3">
                  <p:embed/>
                </p:oleObj>
              </mc:Choice>
              <mc:Fallback>
                <p:oleObj name="Equation" r:id="rId6" imgW="1269720" imgH="393480" progId="Equation.3">
                  <p:embed/>
                  <p:pic>
                    <p:nvPicPr>
                      <p:cNvPr id="0" name="Object 4"/>
                      <p:cNvPicPr>
                        <a:picLocks noChangeAspect="1" noChangeArrowheads="1"/>
                      </p:cNvPicPr>
                      <p:nvPr/>
                    </p:nvPicPr>
                    <p:blipFill>
                      <a:blip r:embed="rId7"/>
                      <a:srcRect/>
                      <a:stretch>
                        <a:fillRect/>
                      </a:stretch>
                    </p:blipFill>
                    <p:spPr bwMode="auto">
                      <a:xfrm>
                        <a:off x="5632450" y="4419600"/>
                        <a:ext cx="20637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914400" y="5486400"/>
            <a:ext cx="6553200" cy="646331"/>
          </a:xfrm>
          <a:prstGeom prst="rect">
            <a:avLst/>
          </a:prstGeom>
          <a:noFill/>
        </p:spPr>
        <p:txBody>
          <a:bodyPr wrap="square" rtlCol="0">
            <a:spAutoFit/>
          </a:bodyPr>
          <a:lstStyle/>
          <a:p>
            <a:r>
              <a:rPr lang="en-US" dirty="0"/>
              <a:t>This shows that as the voltage across the capacitor increases, the current through the circuit decreases. </a:t>
            </a:r>
          </a:p>
        </p:txBody>
      </p:sp>
    </p:spTree>
    <p:extLst>
      <p:ext uri="{BB962C8B-B14F-4D97-AF65-F5344CB8AC3E}">
        <p14:creationId xmlns:p14="http://schemas.microsoft.com/office/powerpoint/2010/main" val="2380265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1" name="Text Box 3"/>
          <p:cNvSpPr txBox="1">
            <a:spLocks noChangeArrowheads="1"/>
          </p:cNvSpPr>
          <p:nvPr/>
        </p:nvSpPr>
        <p:spPr bwMode="auto">
          <a:xfrm>
            <a:off x="1219200" y="3838575"/>
            <a:ext cx="25908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nSpc>
                <a:spcPct val="90000"/>
              </a:lnSpc>
              <a:spcBef>
                <a:spcPct val="20000"/>
              </a:spcBef>
            </a:pPr>
            <a:r>
              <a:rPr lang="en-US" altLang="zh-TW" sz="1800" b="0" dirty="0">
                <a:latin typeface="+mn-lt"/>
              </a:rPr>
              <a:t>If t is long compared to the pulse width, the output looks like a pulse with “droop”.   </a:t>
            </a:r>
          </a:p>
        </p:txBody>
      </p:sp>
      <p:sp>
        <p:nvSpPr>
          <p:cNvPr id="30723" name="Text Box 6"/>
          <p:cNvSpPr txBox="1">
            <a:spLocks noChangeArrowheads="1"/>
          </p:cNvSpPr>
          <p:nvPr/>
        </p:nvSpPr>
        <p:spPr bwMode="auto">
          <a:xfrm>
            <a:off x="4648200" y="239077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sz="2000" i="1">
                <a:solidFill>
                  <a:srgbClr val="0066FF"/>
                </a:solidFill>
                <a:ea typeface="新細明體" pitchFamily="18" charset="-120"/>
              </a:rPr>
              <a:t>V</a:t>
            </a:r>
            <a:r>
              <a:rPr lang="en-US" altLang="zh-TW" sz="2000" i="1" baseline="-25000">
                <a:solidFill>
                  <a:srgbClr val="0066FF"/>
                </a:solidFill>
                <a:ea typeface="新細明體" pitchFamily="18" charset="-120"/>
              </a:rPr>
              <a:t>in</a:t>
            </a:r>
          </a:p>
        </p:txBody>
      </p:sp>
      <p:sp>
        <p:nvSpPr>
          <p:cNvPr id="683015" name="Text Box 7"/>
          <p:cNvSpPr txBox="1">
            <a:spLocks noChangeArrowheads="1"/>
          </p:cNvSpPr>
          <p:nvPr/>
        </p:nvSpPr>
        <p:spPr bwMode="auto">
          <a:xfrm>
            <a:off x="3962400" y="315277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dirty="0">
                <a:ea typeface="新細明體" pitchFamily="18" charset="-120"/>
              </a:rPr>
              <a:t>5</a:t>
            </a:r>
            <a:r>
              <a:rPr lang="en-US" altLang="zh-TW" dirty="0">
                <a:latin typeface="Symbol" pitchFamily="18" charset="2"/>
                <a:ea typeface="新細明體" pitchFamily="18" charset="-120"/>
              </a:rPr>
              <a:t>t</a:t>
            </a:r>
            <a:r>
              <a:rPr lang="en-US" altLang="zh-TW" dirty="0">
                <a:ea typeface="新細明體" pitchFamily="18" charset="-120"/>
              </a:rPr>
              <a:t> = </a:t>
            </a:r>
            <a:r>
              <a:rPr lang="en-US" altLang="zh-TW" i="1" dirty="0">
                <a:ea typeface="新細明體" pitchFamily="18" charset="-120"/>
              </a:rPr>
              <a:t>P</a:t>
            </a:r>
            <a:r>
              <a:rPr lang="en-US" altLang="zh-TW" i="1" baseline="-25000" dirty="0">
                <a:ea typeface="新細明體" pitchFamily="18" charset="-120"/>
              </a:rPr>
              <a:t>w</a:t>
            </a:r>
          </a:p>
        </p:txBody>
      </p:sp>
      <p:sp>
        <p:nvSpPr>
          <p:cNvPr id="683016" name="Text Box 8"/>
          <p:cNvSpPr txBox="1">
            <a:spLocks noChangeArrowheads="1"/>
          </p:cNvSpPr>
          <p:nvPr/>
        </p:nvSpPr>
        <p:spPr bwMode="auto">
          <a:xfrm>
            <a:off x="3962400" y="406717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dirty="0">
                <a:ea typeface="新細明體" pitchFamily="18" charset="-120"/>
              </a:rPr>
              <a:t>5</a:t>
            </a:r>
            <a:r>
              <a:rPr lang="en-US" altLang="zh-TW" dirty="0">
                <a:latin typeface="Symbol" pitchFamily="18" charset="2"/>
                <a:ea typeface="新細明體" pitchFamily="18" charset="-120"/>
              </a:rPr>
              <a:t>t</a:t>
            </a:r>
            <a:r>
              <a:rPr lang="en-US" altLang="zh-TW" dirty="0">
                <a:ea typeface="新細明體" pitchFamily="18" charset="-120"/>
              </a:rPr>
              <a:t> &gt;&gt; </a:t>
            </a:r>
            <a:r>
              <a:rPr lang="en-US" altLang="zh-TW" i="1" dirty="0">
                <a:ea typeface="新細明體" pitchFamily="18" charset="-120"/>
              </a:rPr>
              <a:t>P</a:t>
            </a:r>
            <a:r>
              <a:rPr lang="en-US" altLang="zh-TW" i="1" baseline="-25000" dirty="0">
                <a:ea typeface="新細明體" pitchFamily="18" charset="-120"/>
              </a:rPr>
              <a:t>w</a:t>
            </a:r>
          </a:p>
        </p:txBody>
      </p:sp>
      <p:grpSp>
        <p:nvGrpSpPr>
          <p:cNvPr id="30726" name="Group 9"/>
          <p:cNvGrpSpPr>
            <a:grpSpLocks/>
          </p:cNvGrpSpPr>
          <p:nvPr/>
        </p:nvGrpSpPr>
        <p:grpSpPr bwMode="auto">
          <a:xfrm>
            <a:off x="5334000" y="2390778"/>
            <a:ext cx="1143000" cy="338138"/>
            <a:chOff x="3360" y="1296"/>
            <a:chExt cx="720" cy="213"/>
          </a:xfrm>
        </p:grpSpPr>
        <p:sp>
          <p:nvSpPr>
            <p:cNvPr id="30733" name="Text Box 10"/>
            <p:cNvSpPr txBox="1">
              <a:spLocks noChangeArrowheads="1"/>
            </p:cNvSpPr>
            <p:nvPr/>
          </p:nvSpPr>
          <p:spPr bwMode="auto">
            <a:xfrm>
              <a:off x="3600" y="1296"/>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i="1" baseline="-25000" dirty="0">
                  <a:ea typeface="新細明體" pitchFamily="18" charset="-120"/>
                </a:rPr>
                <a:t>Pw</a:t>
              </a:r>
            </a:p>
          </p:txBody>
        </p:sp>
        <p:sp>
          <p:nvSpPr>
            <p:cNvPr id="30734" name="Line 11"/>
            <p:cNvSpPr>
              <a:spLocks noChangeShapeType="1"/>
            </p:cNvSpPr>
            <p:nvPr/>
          </p:nvSpPr>
          <p:spPr bwMode="auto">
            <a:xfrm>
              <a:off x="3840" y="144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12"/>
            <p:cNvSpPr>
              <a:spLocks noChangeShapeType="1"/>
            </p:cNvSpPr>
            <p:nvPr/>
          </p:nvSpPr>
          <p:spPr bwMode="auto">
            <a:xfrm flipH="1">
              <a:off x="3360" y="144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83021" name="Text Box 13"/>
          <p:cNvSpPr txBox="1">
            <a:spLocks noChangeArrowheads="1"/>
          </p:cNvSpPr>
          <p:nvPr/>
        </p:nvSpPr>
        <p:spPr bwMode="auto">
          <a:xfrm>
            <a:off x="1219200" y="2695575"/>
            <a:ext cx="2895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When 5t = </a:t>
            </a:r>
            <a:r>
              <a:rPr lang="en-US" altLang="zh-TW" sz="1800" b="0" dirty="0" err="1">
                <a:latin typeface="+mn-lt"/>
              </a:rPr>
              <a:t>tw</a:t>
            </a:r>
            <a:r>
              <a:rPr lang="en-US" altLang="zh-TW" sz="1800" b="0" dirty="0">
                <a:latin typeface="+mn-lt"/>
              </a:rPr>
              <a:t>, the pulse has just returned to the baseline when it repeats</a:t>
            </a:r>
            <a:r>
              <a:rPr lang="en-US" altLang="zh-TW" sz="2000" b="0" dirty="0">
                <a:ea typeface="新細明體" pitchFamily="18" charset="-120"/>
              </a:rPr>
              <a:t>.</a:t>
            </a:r>
          </a:p>
        </p:txBody>
      </p:sp>
      <p:sp>
        <p:nvSpPr>
          <p:cNvPr id="30728" name="Text Box 14"/>
          <p:cNvSpPr txBox="1">
            <a:spLocks noChangeArrowheads="1"/>
          </p:cNvSpPr>
          <p:nvPr/>
        </p:nvSpPr>
        <p:spPr bwMode="auto">
          <a:xfrm>
            <a:off x="1219200" y="1400175"/>
            <a:ext cx="708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zh-TW" sz="1800" b="0" dirty="0">
                <a:latin typeface="+mn-lt"/>
              </a:rPr>
              <a:t>As in the case of the RC differentiator, the output shape is dependent on the ratio of t to PW </a:t>
            </a:r>
          </a:p>
        </p:txBody>
      </p:sp>
      <p:graphicFrame>
        <p:nvGraphicFramePr>
          <p:cNvPr id="683023" name="Object 15"/>
          <p:cNvGraphicFramePr>
            <a:graphicFrameLocks noChangeAspect="1"/>
          </p:cNvGraphicFramePr>
          <p:nvPr/>
        </p:nvGraphicFramePr>
        <p:xfrm>
          <a:off x="5105400" y="3563938"/>
          <a:ext cx="3200400" cy="1112837"/>
        </p:xfrm>
        <a:graphic>
          <a:graphicData uri="http://schemas.openxmlformats.org/presentationml/2006/ole">
            <mc:AlternateContent xmlns:mc="http://schemas.openxmlformats.org/markup-compatibility/2006">
              <mc:Choice xmlns:v="urn:schemas-microsoft-com:vml" Requires="v">
                <p:oleObj spid="_x0000_s33842" name="CorelDRAW" r:id="rId3" imgW="2222239" imgH="773460" progId="CorelDRAW.Graphic.12">
                  <p:embed/>
                </p:oleObj>
              </mc:Choice>
              <mc:Fallback>
                <p:oleObj name="CorelDRAW" r:id="rId3" imgW="2222239" imgH="773460"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563938"/>
                        <a:ext cx="3200400" cy="11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3024" name="Object 16"/>
          <p:cNvGraphicFramePr>
            <a:graphicFrameLocks noChangeAspect="1"/>
          </p:cNvGraphicFramePr>
          <p:nvPr/>
        </p:nvGraphicFramePr>
        <p:xfrm>
          <a:off x="5124450" y="2838450"/>
          <a:ext cx="3124200" cy="1109663"/>
        </p:xfrm>
        <a:graphic>
          <a:graphicData uri="http://schemas.openxmlformats.org/presentationml/2006/ole">
            <mc:AlternateContent xmlns:mc="http://schemas.openxmlformats.org/markup-compatibility/2006">
              <mc:Choice xmlns:v="urn:schemas-microsoft-com:vml" Requires="v">
                <p:oleObj spid="_x0000_s33843" name="CorelDRAW" r:id="rId5" imgW="2233772" imgH="793943" progId="CorelDRAW.Graphic.12">
                  <p:embed/>
                </p:oleObj>
              </mc:Choice>
              <mc:Fallback>
                <p:oleObj name="CorelDRAW" r:id="rId5" imgW="2233772" imgH="793943"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4450" y="2838450"/>
                        <a:ext cx="31242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1" name="Object 17"/>
          <p:cNvGraphicFramePr>
            <a:graphicFrameLocks noChangeAspect="1"/>
          </p:cNvGraphicFramePr>
          <p:nvPr>
            <p:extLst>
              <p:ext uri="{D42A27DB-BD31-4B8C-83A1-F6EECF244321}">
                <p14:modId xmlns:p14="http://schemas.microsoft.com/office/powerpoint/2010/main" val="1364271364"/>
              </p:ext>
            </p:extLst>
          </p:nvPr>
        </p:nvGraphicFramePr>
        <p:xfrm>
          <a:off x="5181600" y="2362200"/>
          <a:ext cx="3124200" cy="430213"/>
        </p:xfrm>
        <a:graphic>
          <a:graphicData uri="http://schemas.openxmlformats.org/presentationml/2006/ole">
            <mc:AlternateContent xmlns:mc="http://schemas.openxmlformats.org/markup-compatibility/2006">
              <mc:Choice xmlns:v="urn:schemas-microsoft-com:vml" Requires="v">
                <p:oleObj spid="_x0000_s33844" name="CorelDRAW" r:id="rId7" imgW="2233772" imgH="308539" progId="CorelDRAW.Graphic.12">
                  <p:embed/>
                </p:oleObj>
              </mc:Choice>
              <mc:Fallback>
                <p:oleObj name="CorelDRAW" r:id="rId7" imgW="2233772" imgH="308539" progId="CorelDRAW.Graphic.1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2362200"/>
                        <a:ext cx="31242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2"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The</a:t>
            </a:r>
            <a:r>
              <a:rPr lang="en-US" altLang="zh-TW" sz="4000" dirty="0">
                <a:ea typeface="新細明體" pitchFamily="18" charset="-120"/>
              </a:rPr>
              <a:t> </a:t>
            </a:r>
            <a:r>
              <a:rPr lang="en-US" altLang="zh-TW" sz="4400" b="0" dirty="0">
                <a:latin typeface="+mj-lt"/>
                <a:ea typeface="+mj-ea"/>
                <a:cs typeface="+mj-cs"/>
              </a:rPr>
              <a:t>RL</a:t>
            </a:r>
            <a:r>
              <a:rPr lang="en-US" altLang="zh-TW" sz="4000" dirty="0">
                <a:ea typeface="新細明體" pitchFamily="18" charset="-120"/>
              </a:rPr>
              <a:t> </a:t>
            </a:r>
            <a:r>
              <a:rPr lang="en-US" altLang="zh-TW" sz="4400" b="0" dirty="0">
                <a:latin typeface="+mj-lt"/>
                <a:ea typeface="+mj-ea"/>
                <a:cs typeface="+mj-cs"/>
              </a:rPr>
              <a:t>Differentiator</a:t>
            </a:r>
            <a:endParaRPr lang="en-US" altLang="en-US" sz="4400" b="0" dirty="0">
              <a:latin typeface="+mj-lt"/>
              <a:ea typeface="+mj-ea"/>
              <a:cs typeface="+mj-cs"/>
            </a:endParaRPr>
          </a:p>
        </p:txBody>
      </p:sp>
    </p:spTree>
    <p:extLst>
      <p:ext uri="{BB962C8B-B14F-4D97-AF65-F5344CB8AC3E}">
        <p14:creationId xmlns:p14="http://schemas.microsoft.com/office/powerpoint/2010/main" val="2184661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0"/>
          <p:cNvSpPr txBox="1">
            <a:spLocks noChangeArrowheads="1"/>
          </p:cNvSpPr>
          <p:nvPr/>
        </p:nvSpPr>
        <p:spPr bwMode="auto">
          <a:xfrm>
            <a:off x="1371600" y="1371600"/>
            <a:ext cx="6705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b="0" dirty="0">
                <a:latin typeface="+mn-lt"/>
              </a:rPr>
              <a:t>An application of an integrator is to generate a time delay. The voltage at B rises as the capacitor charges until the threshold circuit detects that the capacitor has reached a predetermined level. </a:t>
            </a:r>
          </a:p>
        </p:txBody>
      </p:sp>
      <p:cxnSp>
        <p:nvCxnSpPr>
          <p:cNvPr id="687127" name="AutoShape 23"/>
          <p:cNvCxnSpPr>
            <a:cxnSpLocks noChangeShapeType="1"/>
          </p:cNvCxnSpPr>
          <p:nvPr/>
        </p:nvCxnSpPr>
        <p:spPr bwMode="auto">
          <a:xfrm flipV="1">
            <a:off x="6477000" y="3910013"/>
            <a:ext cx="1676400" cy="381000"/>
          </a:xfrm>
          <a:prstGeom prst="bentConnector3">
            <a:avLst>
              <a:gd name="adj1" fmla="val 27838"/>
            </a:avLst>
          </a:prstGeom>
          <a:noFill/>
          <a:ln w="190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28" name="AutoShape 24"/>
          <p:cNvCxnSpPr>
            <a:cxnSpLocks noChangeShapeType="1"/>
          </p:cNvCxnSpPr>
          <p:nvPr/>
        </p:nvCxnSpPr>
        <p:spPr bwMode="auto">
          <a:xfrm flipV="1">
            <a:off x="6477000" y="5129213"/>
            <a:ext cx="1676400" cy="381000"/>
          </a:xfrm>
          <a:prstGeom prst="bentConnector3">
            <a:avLst>
              <a:gd name="adj1" fmla="val 40907"/>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7129" name="Freeform 25"/>
          <p:cNvSpPr>
            <a:spLocks/>
          </p:cNvSpPr>
          <p:nvPr/>
        </p:nvSpPr>
        <p:spPr bwMode="auto">
          <a:xfrm>
            <a:off x="6477000" y="4443413"/>
            <a:ext cx="1690688" cy="393700"/>
          </a:xfrm>
          <a:custGeom>
            <a:avLst/>
            <a:gdLst>
              <a:gd name="T0" fmla="*/ 0 w 1065"/>
              <a:gd name="T1" fmla="*/ 392113 h 248"/>
              <a:gd name="T2" fmla="*/ 366713 w 1065"/>
              <a:gd name="T3" fmla="*/ 387350 h 248"/>
              <a:gd name="T4" fmla="*/ 485775 w 1065"/>
              <a:gd name="T5" fmla="*/ 361950 h 248"/>
              <a:gd name="T6" fmla="*/ 620713 w 1065"/>
              <a:gd name="T7" fmla="*/ 192088 h 248"/>
              <a:gd name="T8" fmla="*/ 809625 w 1065"/>
              <a:gd name="T9" fmla="*/ 73025 h 248"/>
              <a:gd name="T10" fmla="*/ 1085850 w 1065"/>
              <a:gd name="T11" fmla="*/ 15875 h 248"/>
              <a:gd name="T12" fmla="*/ 1328738 w 1065"/>
              <a:gd name="T13" fmla="*/ 1588 h 248"/>
              <a:gd name="T14" fmla="*/ 1690688 w 1065"/>
              <a:gd name="T15" fmla="*/ 1588 h 2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65" h="248">
                <a:moveTo>
                  <a:pt x="0" y="247"/>
                </a:moveTo>
                <a:cubicBezTo>
                  <a:pt x="38" y="247"/>
                  <a:pt x="180" y="247"/>
                  <a:pt x="231" y="244"/>
                </a:cubicBezTo>
                <a:cubicBezTo>
                  <a:pt x="282" y="241"/>
                  <a:pt x="279" y="248"/>
                  <a:pt x="306" y="228"/>
                </a:cubicBezTo>
                <a:cubicBezTo>
                  <a:pt x="333" y="208"/>
                  <a:pt x="357" y="151"/>
                  <a:pt x="391" y="121"/>
                </a:cubicBezTo>
                <a:cubicBezTo>
                  <a:pt x="425" y="91"/>
                  <a:pt x="461" y="64"/>
                  <a:pt x="510" y="46"/>
                </a:cubicBezTo>
                <a:cubicBezTo>
                  <a:pt x="559" y="28"/>
                  <a:pt x="630" y="17"/>
                  <a:pt x="684" y="10"/>
                </a:cubicBezTo>
                <a:cubicBezTo>
                  <a:pt x="738" y="3"/>
                  <a:pt x="774" y="2"/>
                  <a:pt x="837" y="1"/>
                </a:cubicBezTo>
                <a:cubicBezTo>
                  <a:pt x="900" y="0"/>
                  <a:pt x="1018" y="1"/>
                  <a:pt x="1065" y="1"/>
                </a:cubicBezTo>
              </a:path>
            </a:pathLst>
          </a:custGeom>
          <a:noFill/>
          <a:ln w="19050" cmpd="sng">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31" name="Line 27"/>
          <p:cNvSpPr>
            <a:spLocks noChangeShapeType="1"/>
          </p:cNvSpPr>
          <p:nvPr/>
        </p:nvSpPr>
        <p:spPr bwMode="auto">
          <a:xfrm flipH="1">
            <a:off x="6934200" y="3810000"/>
            <a:ext cx="14288" cy="2057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32" name="Line 28"/>
          <p:cNvSpPr>
            <a:spLocks noChangeShapeType="1"/>
          </p:cNvSpPr>
          <p:nvPr/>
        </p:nvSpPr>
        <p:spPr bwMode="auto">
          <a:xfrm>
            <a:off x="7162800" y="4572000"/>
            <a:ext cx="0" cy="1295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33" name="Text Box 29"/>
          <p:cNvSpPr txBox="1">
            <a:spLocks noChangeArrowheads="1"/>
          </p:cNvSpPr>
          <p:nvPr/>
        </p:nvSpPr>
        <p:spPr bwMode="auto">
          <a:xfrm>
            <a:off x="6629400" y="3124200"/>
            <a:ext cx="68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600">
                <a:ea typeface="新細明體" pitchFamily="18" charset="-120"/>
              </a:rPr>
              <a:t>SW closes</a:t>
            </a:r>
          </a:p>
        </p:txBody>
      </p:sp>
      <p:sp>
        <p:nvSpPr>
          <p:cNvPr id="687135" name="Line 31"/>
          <p:cNvSpPr>
            <a:spLocks noChangeShapeType="1"/>
          </p:cNvSpPr>
          <p:nvPr/>
        </p:nvSpPr>
        <p:spPr bwMode="auto">
          <a:xfrm>
            <a:off x="6934200" y="36576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36" name="Oval 32"/>
          <p:cNvSpPr>
            <a:spLocks noChangeArrowheads="1"/>
          </p:cNvSpPr>
          <p:nvPr/>
        </p:nvSpPr>
        <p:spPr bwMode="auto">
          <a:xfrm>
            <a:off x="7119938" y="4543425"/>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endParaRPr lang="zh-TW" altLang="en-US">
              <a:ea typeface="新細明體" pitchFamily="18" charset="-120"/>
            </a:endParaRPr>
          </a:p>
        </p:txBody>
      </p:sp>
      <p:sp>
        <p:nvSpPr>
          <p:cNvPr id="687137" name="Text Box 33"/>
          <p:cNvSpPr txBox="1">
            <a:spLocks noChangeArrowheads="1"/>
          </p:cNvSpPr>
          <p:nvPr/>
        </p:nvSpPr>
        <p:spPr bwMode="auto">
          <a:xfrm>
            <a:off x="7391400" y="45720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600">
                <a:ea typeface="新細明體" pitchFamily="18" charset="-120"/>
              </a:rPr>
              <a:t>Threshold</a:t>
            </a:r>
          </a:p>
        </p:txBody>
      </p:sp>
      <p:sp>
        <p:nvSpPr>
          <p:cNvPr id="687138" name="Line 34"/>
          <p:cNvSpPr>
            <a:spLocks noChangeShapeType="1"/>
          </p:cNvSpPr>
          <p:nvPr/>
        </p:nvSpPr>
        <p:spPr bwMode="auto">
          <a:xfrm flipH="1" flipV="1">
            <a:off x="7239000" y="4614863"/>
            <a:ext cx="228600" cy="1095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39" name="Text Box 35"/>
          <p:cNvSpPr txBox="1">
            <a:spLocks noChangeArrowheads="1"/>
          </p:cNvSpPr>
          <p:nvPr/>
        </p:nvSpPr>
        <p:spPr bwMode="auto">
          <a:xfrm>
            <a:off x="7458075" y="5514975"/>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600">
                <a:ea typeface="新細明體" pitchFamily="18" charset="-120"/>
              </a:rPr>
              <a:t>Time delay</a:t>
            </a:r>
          </a:p>
        </p:txBody>
      </p:sp>
      <p:sp>
        <p:nvSpPr>
          <p:cNvPr id="687140" name="Line 36"/>
          <p:cNvSpPr>
            <a:spLocks noChangeShapeType="1"/>
          </p:cNvSpPr>
          <p:nvPr/>
        </p:nvSpPr>
        <p:spPr bwMode="auto">
          <a:xfrm>
            <a:off x="6629400" y="5715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41" name="Line 37"/>
          <p:cNvSpPr>
            <a:spLocks noChangeShapeType="1"/>
          </p:cNvSpPr>
          <p:nvPr/>
        </p:nvSpPr>
        <p:spPr bwMode="auto">
          <a:xfrm flipH="1">
            <a:off x="7162800" y="5715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Text Box 39"/>
          <p:cNvSpPr txBox="1">
            <a:spLocks noChangeArrowheads="1"/>
          </p:cNvSpPr>
          <p:nvPr/>
        </p:nvSpPr>
        <p:spPr bwMode="auto">
          <a:xfrm>
            <a:off x="3086100" y="387667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i="1">
                <a:ea typeface="新細明體" pitchFamily="18" charset="-120"/>
              </a:rPr>
              <a:t>R</a:t>
            </a:r>
          </a:p>
        </p:txBody>
      </p:sp>
      <p:sp>
        <p:nvSpPr>
          <p:cNvPr id="31762" name="Text Box 41"/>
          <p:cNvSpPr txBox="1">
            <a:spLocks noChangeArrowheads="1"/>
          </p:cNvSpPr>
          <p:nvPr/>
        </p:nvSpPr>
        <p:spPr bwMode="auto">
          <a:xfrm>
            <a:off x="5334000" y="38100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solidFill>
                  <a:srgbClr val="FF0000"/>
                </a:solidFill>
                <a:ea typeface="新細明體" pitchFamily="18" charset="-120"/>
              </a:rPr>
              <a:t>V</a:t>
            </a:r>
            <a:r>
              <a:rPr lang="en-US" altLang="zh-TW" sz="2000" i="1" baseline="-25000">
                <a:solidFill>
                  <a:srgbClr val="FF0000"/>
                </a:solidFill>
                <a:ea typeface="新細明體" pitchFamily="18" charset="-120"/>
              </a:rPr>
              <a:t>out</a:t>
            </a:r>
          </a:p>
        </p:txBody>
      </p:sp>
      <p:sp>
        <p:nvSpPr>
          <p:cNvPr id="31763" name="Text Box 45"/>
          <p:cNvSpPr txBox="1">
            <a:spLocks noChangeArrowheads="1"/>
          </p:cNvSpPr>
          <p:nvPr/>
        </p:nvSpPr>
        <p:spPr bwMode="auto">
          <a:xfrm>
            <a:off x="1295400" y="3886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i="1">
                <a:ea typeface="新細明體" pitchFamily="18" charset="-120"/>
              </a:rPr>
              <a:t>V</a:t>
            </a:r>
            <a:r>
              <a:rPr lang="en-US" altLang="zh-TW" sz="1800" i="1" baseline="-25000">
                <a:ea typeface="新細明體" pitchFamily="18" charset="-120"/>
              </a:rPr>
              <a:t>in</a:t>
            </a:r>
          </a:p>
        </p:txBody>
      </p:sp>
      <p:sp>
        <p:nvSpPr>
          <p:cNvPr id="31764" name="Text Box 46"/>
          <p:cNvSpPr txBox="1">
            <a:spLocks noChangeArrowheads="1"/>
          </p:cNvSpPr>
          <p:nvPr/>
        </p:nvSpPr>
        <p:spPr bwMode="auto">
          <a:xfrm>
            <a:off x="2514600" y="38862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solidFill>
                  <a:schemeClr val="bg1"/>
                </a:solidFill>
                <a:ea typeface="新細明體" pitchFamily="18" charset="-120"/>
              </a:rPr>
              <a:t>A</a:t>
            </a:r>
          </a:p>
        </p:txBody>
      </p:sp>
      <p:sp>
        <p:nvSpPr>
          <p:cNvPr id="31765" name="Text Box 47"/>
          <p:cNvSpPr txBox="1">
            <a:spLocks noChangeArrowheads="1"/>
          </p:cNvSpPr>
          <p:nvPr/>
        </p:nvSpPr>
        <p:spPr bwMode="auto">
          <a:xfrm>
            <a:off x="3886200" y="3870325"/>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solidFill>
                  <a:srgbClr val="009900"/>
                </a:solidFill>
                <a:ea typeface="新細明體" pitchFamily="18" charset="-120"/>
              </a:rPr>
              <a:t>B</a:t>
            </a:r>
          </a:p>
        </p:txBody>
      </p:sp>
      <p:graphicFrame>
        <p:nvGraphicFramePr>
          <p:cNvPr id="31766" name="Object 48"/>
          <p:cNvGraphicFramePr>
            <a:graphicFrameLocks noChangeAspect="1"/>
          </p:cNvGraphicFramePr>
          <p:nvPr/>
        </p:nvGraphicFramePr>
        <p:xfrm>
          <a:off x="1295400" y="4038600"/>
          <a:ext cx="4419600" cy="1474788"/>
        </p:xfrm>
        <a:graphic>
          <a:graphicData uri="http://schemas.openxmlformats.org/presentationml/2006/ole">
            <mc:AlternateContent xmlns:mc="http://schemas.openxmlformats.org/markup-compatibility/2006">
              <mc:Choice xmlns:v="urn:schemas-microsoft-com:vml" Requires="v">
                <p:oleObj spid="_x0000_s34834" name="CorelDRAW" r:id="rId3" imgW="2627376" imgH="886968" progId="CorelDRAW.Graphic.12">
                  <p:embed/>
                </p:oleObj>
              </mc:Choice>
              <mc:Fallback>
                <p:oleObj name="CorelDRAW" r:id="rId3" imgW="2627376" imgH="886968" progId="CorelDRAW.Graphic.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038600"/>
                        <a:ext cx="441960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7153" name="Text Box 49"/>
          <p:cNvSpPr txBox="1">
            <a:spLocks noChangeArrowheads="1"/>
          </p:cNvSpPr>
          <p:nvPr/>
        </p:nvSpPr>
        <p:spPr bwMode="auto">
          <a:xfrm>
            <a:off x="6019800" y="3962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solidFill>
                  <a:schemeClr val="bg1"/>
                </a:solidFill>
                <a:ea typeface="新細明體" pitchFamily="18" charset="-120"/>
              </a:rPr>
              <a:t>V</a:t>
            </a:r>
            <a:r>
              <a:rPr lang="en-US" altLang="zh-TW" sz="2000" i="1" baseline="-25000">
                <a:solidFill>
                  <a:schemeClr val="bg1"/>
                </a:solidFill>
                <a:ea typeface="新細明體" pitchFamily="18" charset="-120"/>
              </a:rPr>
              <a:t>A</a:t>
            </a:r>
          </a:p>
        </p:txBody>
      </p:sp>
      <p:sp>
        <p:nvSpPr>
          <p:cNvPr id="687154" name="Text Box 50"/>
          <p:cNvSpPr txBox="1">
            <a:spLocks noChangeArrowheads="1"/>
          </p:cNvSpPr>
          <p:nvPr/>
        </p:nvSpPr>
        <p:spPr bwMode="auto">
          <a:xfrm>
            <a:off x="6019800" y="45720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solidFill>
                  <a:srgbClr val="009900"/>
                </a:solidFill>
                <a:ea typeface="新細明體" pitchFamily="18" charset="-120"/>
              </a:rPr>
              <a:t>V</a:t>
            </a:r>
            <a:r>
              <a:rPr lang="en-US" altLang="zh-TW" sz="2000" i="1" baseline="-25000">
                <a:solidFill>
                  <a:srgbClr val="009900"/>
                </a:solidFill>
                <a:ea typeface="新細明體" pitchFamily="18" charset="-120"/>
              </a:rPr>
              <a:t>B</a:t>
            </a:r>
          </a:p>
        </p:txBody>
      </p:sp>
      <p:sp>
        <p:nvSpPr>
          <p:cNvPr id="687155" name="Text Box 51"/>
          <p:cNvSpPr txBox="1">
            <a:spLocks noChangeArrowheads="1"/>
          </p:cNvSpPr>
          <p:nvPr/>
        </p:nvSpPr>
        <p:spPr bwMode="auto">
          <a:xfrm>
            <a:off x="5943600" y="5181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2000" i="1">
                <a:solidFill>
                  <a:srgbClr val="FF0000"/>
                </a:solidFill>
                <a:ea typeface="新細明體" pitchFamily="18" charset="-120"/>
              </a:rPr>
              <a:t>V</a:t>
            </a:r>
            <a:r>
              <a:rPr lang="en-US" altLang="zh-TW" sz="2000" i="1" baseline="-25000">
                <a:solidFill>
                  <a:srgbClr val="FF0000"/>
                </a:solidFill>
                <a:ea typeface="新細明體" pitchFamily="18" charset="-120"/>
              </a:rPr>
              <a:t>out</a:t>
            </a:r>
          </a:p>
        </p:txBody>
      </p:sp>
      <p:sp>
        <p:nvSpPr>
          <p:cNvPr id="31770" name="Text Box 52"/>
          <p:cNvSpPr txBox="1">
            <a:spLocks noChangeArrowheads="1"/>
          </p:cNvSpPr>
          <p:nvPr/>
        </p:nvSpPr>
        <p:spPr bwMode="auto">
          <a:xfrm>
            <a:off x="4495800" y="41148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200">
                <a:ea typeface="新細明體" pitchFamily="18" charset="-120"/>
              </a:rPr>
              <a:t>Threshold circuit</a:t>
            </a:r>
          </a:p>
        </p:txBody>
      </p:sp>
      <p:sp>
        <p:nvSpPr>
          <p:cNvPr id="31771" name="Text Box 44"/>
          <p:cNvSpPr txBox="1">
            <a:spLocks noChangeArrowheads="1"/>
          </p:cNvSpPr>
          <p:nvPr/>
        </p:nvSpPr>
        <p:spPr bwMode="auto">
          <a:xfrm>
            <a:off x="1752600" y="43434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a:ea typeface="新細明體" pitchFamily="18" charset="-120"/>
              </a:rPr>
              <a:t>SW</a:t>
            </a:r>
          </a:p>
        </p:txBody>
      </p:sp>
      <p:sp>
        <p:nvSpPr>
          <p:cNvPr id="31772" name="Text Box 40"/>
          <p:cNvSpPr txBox="1">
            <a:spLocks noChangeArrowheads="1"/>
          </p:cNvSpPr>
          <p:nvPr/>
        </p:nvSpPr>
        <p:spPr bwMode="auto">
          <a:xfrm>
            <a:off x="4114800" y="463232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sz="1800" i="1">
                <a:ea typeface="新細明體" pitchFamily="18" charset="-120"/>
              </a:rPr>
              <a:t>C</a:t>
            </a:r>
          </a:p>
        </p:txBody>
      </p:sp>
      <p:sp>
        <p:nvSpPr>
          <p:cNvPr id="31773"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Application</a:t>
            </a:r>
            <a:endParaRPr lang="en-US" altLang="en-US" sz="4400" b="0" dirty="0">
              <a:latin typeface="+mj-lt"/>
              <a:ea typeface="+mj-ea"/>
              <a:cs typeface="+mj-cs"/>
            </a:endParaRPr>
          </a:p>
        </p:txBody>
      </p:sp>
    </p:spTree>
    <p:extLst>
      <p:ext uri="{BB962C8B-B14F-4D97-AF65-F5344CB8AC3E}">
        <p14:creationId xmlns:p14="http://schemas.microsoft.com/office/powerpoint/2010/main" val="1631208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nvGraphicFramePr>
        <p:xfrm>
          <a:off x="533400" y="1371600"/>
          <a:ext cx="8172450" cy="4343400"/>
        </p:xfrm>
        <a:graphic>
          <a:graphicData uri="http://schemas.openxmlformats.org/presentationml/2006/ole">
            <mc:AlternateContent xmlns:mc="http://schemas.openxmlformats.org/markup-compatibility/2006">
              <mc:Choice xmlns:v="urn:schemas-microsoft-com:vml" Requires="v">
                <p:oleObj spid="_x0000_s35858" name="Image" r:id="rId4" imgW="10895238" imgH="7034921" progId="Photoshop.Image.6">
                  <p:embed/>
                </p:oleObj>
              </mc:Choice>
              <mc:Fallback>
                <p:oleObj name="Image" r:id="rId4" imgW="10895238" imgH="7034921" progId="Photoshop.Image.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371600"/>
                        <a:ext cx="81724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1" name="Text Box 13"/>
          <p:cNvSpPr txBox="1">
            <a:spLocks noChangeArrowheads="1"/>
          </p:cNvSpPr>
          <p:nvPr/>
        </p:nvSpPr>
        <p:spPr bwMode="auto">
          <a:xfrm>
            <a:off x="609600" y="1371600"/>
            <a:ext cx="2057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r" eaLnBrk="1" hangingPunct="1"/>
            <a:r>
              <a:rPr lang="en-US" altLang="zh-TW" i="1">
                <a:solidFill>
                  <a:srgbClr val="CC3300"/>
                </a:solidFill>
                <a:ea typeface="新細明體" pitchFamily="18" charset="-120"/>
                <a:cs typeface="Times New Roman" pitchFamily="18" charset="0"/>
              </a:rPr>
              <a:t>Integrator</a:t>
            </a:r>
          </a:p>
          <a:p>
            <a:pPr algn="r" eaLnBrk="1" hangingPunct="1"/>
            <a:endParaRPr lang="en-US" altLang="zh-TW">
              <a:solidFill>
                <a:srgbClr val="CC3300"/>
              </a:solidFill>
              <a:ea typeface="新細明體" pitchFamily="18" charset="-120"/>
              <a:cs typeface="Times New Roman" pitchFamily="18" charset="0"/>
            </a:endParaRPr>
          </a:p>
          <a:p>
            <a:pPr algn="r" eaLnBrk="1" hangingPunct="1"/>
            <a:endParaRPr lang="en-US" altLang="zh-TW">
              <a:solidFill>
                <a:srgbClr val="CC3300"/>
              </a:solidFill>
              <a:ea typeface="新細明體" pitchFamily="18" charset="-120"/>
              <a:cs typeface="Times New Roman" pitchFamily="18" charset="0"/>
            </a:endParaRPr>
          </a:p>
          <a:p>
            <a:pPr algn="r" eaLnBrk="1" hangingPunct="1"/>
            <a:r>
              <a:rPr lang="en-US" altLang="zh-TW" i="1">
                <a:solidFill>
                  <a:srgbClr val="CC3300"/>
                </a:solidFill>
                <a:ea typeface="新細明體" pitchFamily="18" charset="-120"/>
                <a:cs typeface="Times New Roman" pitchFamily="18" charset="0"/>
              </a:rPr>
              <a:t>Time constant</a:t>
            </a:r>
          </a:p>
          <a:p>
            <a:pPr algn="r" eaLnBrk="1" hangingPunct="1"/>
            <a:endParaRPr lang="en-US" altLang="zh-TW" i="1">
              <a:solidFill>
                <a:srgbClr val="CC3300"/>
              </a:solidFill>
              <a:ea typeface="新細明體" pitchFamily="18" charset="-120"/>
              <a:cs typeface="Times New Roman" pitchFamily="18" charset="0"/>
            </a:endParaRPr>
          </a:p>
          <a:p>
            <a:pPr algn="r" eaLnBrk="1" hangingPunct="1"/>
            <a:endParaRPr lang="en-US" altLang="zh-TW" i="1">
              <a:solidFill>
                <a:srgbClr val="CC3300"/>
              </a:solidFill>
              <a:ea typeface="新細明體" pitchFamily="18" charset="-120"/>
              <a:cs typeface="Times New Roman" pitchFamily="18" charset="0"/>
            </a:endParaRPr>
          </a:p>
          <a:p>
            <a:pPr algn="r" eaLnBrk="1" hangingPunct="1"/>
            <a:endParaRPr lang="en-US" altLang="zh-TW" i="1">
              <a:solidFill>
                <a:srgbClr val="CC3300"/>
              </a:solidFill>
              <a:ea typeface="新細明體" pitchFamily="18" charset="-120"/>
              <a:cs typeface="Times New Roman" pitchFamily="18" charset="0"/>
            </a:endParaRPr>
          </a:p>
          <a:p>
            <a:pPr algn="r" eaLnBrk="1" hangingPunct="1"/>
            <a:r>
              <a:rPr lang="en-US" altLang="zh-TW" i="1">
                <a:solidFill>
                  <a:srgbClr val="CC3300"/>
                </a:solidFill>
                <a:ea typeface="新細明體" pitchFamily="18" charset="-120"/>
                <a:cs typeface="Times New Roman" pitchFamily="18" charset="0"/>
              </a:rPr>
              <a:t>Transient time</a:t>
            </a:r>
          </a:p>
        </p:txBody>
      </p:sp>
      <p:sp>
        <p:nvSpPr>
          <p:cNvPr id="466958" name="Text Box 14"/>
          <p:cNvSpPr txBox="1">
            <a:spLocks noChangeArrowheads="1"/>
          </p:cNvSpPr>
          <p:nvPr/>
        </p:nvSpPr>
        <p:spPr bwMode="auto">
          <a:xfrm>
            <a:off x="2771775" y="1343025"/>
            <a:ext cx="579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a:ea typeface="新細明體" pitchFamily="18" charset="-120"/>
              </a:rPr>
              <a:t>A circuit producing an output that approaches the mathematical integral of the input.</a:t>
            </a:r>
          </a:p>
        </p:txBody>
      </p:sp>
      <p:sp>
        <p:nvSpPr>
          <p:cNvPr id="466960" name="Text Box 16"/>
          <p:cNvSpPr txBox="1">
            <a:spLocks noChangeArrowheads="1"/>
          </p:cNvSpPr>
          <p:nvPr/>
        </p:nvSpPr>
        <p:spPr bwMode="auto">
          <a:xfrm>
            <a:off x="2771775" y="2409825"/>
            <a:ext cx="5791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a:ea typeface="新細明體" pitchFamily="18" charset="-120"/>
              </a:rPr>
              <a:t>A fixed time interval, set by </a:t>
            </a:r>
            <a:r>
              <a:rPr lang="en-US" altLang="zh-TW" i="1">
                <a:ea typeface="新細明體" pitchFamily="18" charset="-120"/>
              </a:rPr>
              <a:t>R</a:t>
            </a:r>
            <a:r>
              <a:rPr lang="en-US" altLang="zh-TW">
                <a:ea typeface="新細明體" pitchFamily="18" charset="-120"/>
              </a:rPr>
              <a:t> and </a:t>
            </a:r>
            <a:r>
              <a:rPr lang="en-US" altLang="zh-TW" i="1">
                <a:ea typeface="新細明體" pitchFamily="18" charset="-120"/>
              </a:rPr>
              <a:t>C</a:t>
            </a:r>
            <a:r>
              <a:rPr lang="en-US" altLang="zh-TW">
                <a:ea typeface="新細明體" pitchFamily="18" charset="-120"/>
              </a:rPr>
              <a:t>, or </a:t>
            </a:r>
            <a:r>
              <a:rPr lang="en-US" altLang="zh-TW" i="1">
                <a:ea typeface="新細明體" pitchFamily="18" charset="-120"/>
              </a:rPr>
              <a:t>R</a:t>
            </a:r>
            <a:r>
              <a:rPr lang="en-US" altLang="zh-TW">
                <a:ea typeface="新細明體" pitchFamily="18" charset="-120"/>
              </a:rPr>
              <a:t> and </a:t>
            </a:r>
            <a:r>
              <a:rPr lang="en-US" altLang="zh-TW" i="1">
                <a:ea typeface="新細明體" pitchFamily="18" charset="-120"/>
              </a:rPr>
              <a:t>L</a:t>
            </a:r>
            <a:r>
              <a:rPr lang="en-US" altLang="zh-TW">
                <a:ea typeface="新細明體" pitchFamily="18" charset="-120"/>
              </a:rPr>
              <a:t> values, that determines the time response of a circuit.</a:t>
            </a:r>
            <a:endParaRPr lang="en-US" altLang="zh-TW">
              <a:ea typeface="新細明體" pitchFamily="18" charset="-120"/>
              <a:cs typeface="Times New Roman" pitchFamily="18" charset="0"/>
            </a:endParaRPr>
          </a:p>
        </p:txBody>
      </p:sp>
      <p:sp>
        <p:nvSpPr>
          <p:cNvPr id="466967" name="Text Box 23"/>
          <p:cNvSpPr txBox="1">
            <a:spLocks noChangeArrowheads="1"/>
          </p:cNvSpPr>
          <p:nvPr/>
        </p:nvSpPr>
        <p:spPr bwMode="auto">
          <a:xfrm>
            <a:off x="2743200" y="3886200"/>
            <a:ext cx="579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a:ea typeface="新細明體" pitchFamily="18" charset="-120"/>
              </a:rPr>
              <a:t>An interval equal to approximately five time constants.</a:t>
            </a:r>
            <a:endParaRPr lang="en-US" altLang="zh-TW">
              <a:ea typeface="新細明體" pitchFamily="18" charset="-120"/>
              <a:cs typeface="Times New Roman" pitchFamily="18" charset="0"/>
            </a:endParaRPr>
          </a:p>
        </p:txBody>
      </p:sp>
      <p:sp>
        <p:nvSpPr>
          <p:cNvPr id="32775"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Selected</a:t>
            </a:r>
            <a:r>
              <a:rPr lang="en-US" altLang="zh-TW" sz="4000" dirty="0">
                <a:ea typeface="新細明體" pitchFamily="18" charset="-120"/>
              </a:rPr>
              <a:t> </a:t>
            </a:r>
            <a:r>
              <a:rPr lang="en-US" altLang="zh-TW" sz="4400" b="0" dirty="0">
                <a:latin typeface="+mj-lt"/>
                <a:ea typeface="+mj-ea"/>
                <a:cs typeface="+mj-cs"/>
              </a:rPr>
              <a:t>Key</a:t>
            </a:r>
            <a:r>
              <a:rPr lang="en-US" altLang="zh-TW" sz="4000" dirty="0">
                <a:ea typeface="新細明體" pitchFamily="18" charset="-120"/>
              </a:rPr>
              <a:t> </a:t>
            </a:r>
            <a:r>
              <a:rPr lang="en-US" altLang="zh-TW" sz="4400" b="0" dirty="0">
                <a:latin typeface="+mj-lt"/>
                <a:ea typeface="+mj-ea"/>
                <a:cs typeface="+mj-cs"/>
              </a:rPr>
              <a:t>Terms</a:t>
            </a:r>
            <a:endParaRPr lang="en-US" altLang="en-US" sz="4400" b="0" dirty="0">
              <a:latin typeface="+mj-lt"/>
              <a:ea typeface="+mj-ea"/>
              <a:cs typeface="+mj-cs"/>
            </a:endParaRPr>
          </a:p>
        </p:txBody>
      </p:sp>
    </p:spTree>
    <p:custDataLst>
      <p:tags r:id="rId2"/>
    </p:custDataLst>
    <p:extLst>
      <p:ext uri="{BB962C8B-B14F-4D97-AF65-F5344CB8AC3E}">
        <p14:creationId xmlns:p14="http://schemas.microsoft.com/office/powerpoint/2010/main" val="2990815182"/>
      </p:ext>
    </p:extLst>
  </p:cSld>
  <p:clrMapOvr>
    <a:masterClrMapping/>
  </p:clrMapOvr>
  <p:transition>
    <p:newsfla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590550" y="1371600"/>
          <a:ext cx="8172450" cy="4419600"/>
        </p:xfrm>
        <a:graphic>
          <a:graphicData uri="http://schemas.openxmlformats.org/presentationml/2006/ole">
            <mc:AlternateContent xmlns:mc="http://schemas.openxmlformats.org/markup-compatibility/2006">
              <mc:Choice xmlns:v="urn:schemas-microsoft-com:vml" Requires="v">
                <p:oleObj spid="_x0000_s36882" name="Image" r:id="rId4" imgW="10895238" imgH="7034921" progId="Photoshop.Image.6">
                  <p:embed/>
                </p:oleObj>
              </mc:Choice>
              <mc:Fallback>
                <p:oleObj name="Image" r:id="rId4" imgW="10895238" imgH="7034921" progId="Photoshop.Image.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1371600"/>
                        <a:ext cx="81724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5" name="Text Box 3"/>
          <p:cNvSpPr txBox="1">
            <a:spLocks noChangeArrowheads="1"/>
          </p:cNvSpPr>
          <p:nvPr/>
        </p:nvSpPr>
        <p:spPr bwMode="auto">
          <a:xfrm>
            <a:off x="609600" y="1371600"/>
            <a:ext cx="2209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r" eaLnBrk="1" hangingPunct="1"/>
            <a:r>
              <a:rPr lang="en-US" altLang="zh-TW" i="1">
                <a:solidFill>
                  <a:srgbClr val="CC3300"/>
                </a:solidFill>
                <a:ea typeface="新細明體" pitchFamily="18" charset="-120"/>
              </a:rPr>
              <a:t>Steady state</a:t>
            </a:r>
            <a:endParaRPr lang="en-US" altLang="zh-TW">
              <a:solidFill>
                <a:srgbClr val="CC3300"/>
              </a:solidFill>
              <a:ea typeface="新細明體" pitchFamily="18" charset="-120"/>
            </a:endParaRPr>
          </a:p>
          <a:p>
            <a:pPr algn="r" eaLnBrk="1" hangingPunct="1"/>
            <a:endParaRPr lang="en-US" altLang="zh-TW">
              <a:solidFill>
                <a:srgbClr val="CC3300"/>
              </a:solidFill>
              <a:ea typeface="新細明體" pitchFamily="18" charset="-120"/>
              <a:cs typeface="Times New Roman" pitchFamily="18" charset="0"/>
            </a:endParaRPr>
          </a:p>
          <a:p>
            <a:pPr algn="r" eaLnBrk="1" hangingPunct="1"/>
            <a:endParaRPr lang="en-US" altLang="zh-TW">
              <a:solidFill>
                <a:srgbClr val="CC3300"/>
              </a:solidFill>
              <a:ea typeface="新細明體" pitchFamily="18" charset="-120"/>
              <a:cs typeface="Times New Roman" pitchFamily="18" charset="0"/>
            </a:endParaRPr>
          </a:p>
          <a:p>
            <a:pPr algn="r" eaLnBrk="1" hangingPunct="1"/>
            <a:r>
              <a:rPr lang="en-US" altLang="zh-TW" i="1">
                <a:solidFill>
                  <a:srgbClr val="CC3300"/>
                </a:solidFill>
                <a:ea typeface="新細明體" pitchFamily="18" charset="-120"/>
              </a:rPr>
              <a:t>Differentiator</a:t>
            </a:r>
          </a:p>
          <a:p>
            <a:pPr algn="r" eaLnBrk="1" hangingPunct="1"/>
            <a:endParaRPr lang="en-US" altLang="zh-TW" i="1">
              <a:solidFill>
                <a:srgbClr val="CC3300"/>
              </a:solidFill>
              <a:ea typeface="新細明體" pitchFamily="18" charset="-120"/>
            </a:endParaRPr>
          </a:p>
          <a:p>
            <a:pPr algn="r" eaLnBrk="1" hangingPunct="1"/>
            <a:endParaRPr lang="zh-TW" altLang="en-US" i="1">
              <a:solidFill>
                <a:srgbClr val="CC3300"/>
              </a:solidFill>
              <a:ea typeface="新細明體" pitchFamily="18" charset="-120"/>
            </a:endParaRPr>
          </a:p>
        </p:txBody>
      </p:sp>
      <p:sp>
        <p:nvSpPr>
          <p:cNvPr id="637956" name="Text Box 4"/>
          <p:cNvSpPr txBox="1">
            <a:spLocks noChangeArrowheads="1"/>
          </p:cNvSpPr>
          <p:nvPr/>
        </p:nvSpPr>
        <p:spPr bwMode="auto">
          <a:xfrm>
            <a:off x="2819400" y="1371600"/>
            <a:ext cx="586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a:ea typeface="新細明體" pitchFamily="18" charset="-120"/>
              </a:rPr>
              <a:t>The equilibrium condition of a circuit that occurs after an initial transient time.</a:t>
            </a:r>
          </a:p>
        </p:txBody>
      </p:sp>
      <p:sp>
        <p:nvSpPr>
          <p:cNvPr id="637957" name="Text Box 5"/>
          <p:cNvSpPr txBox="1">
            <a:spLocks noChangeArrowheads="1"/>
          </p:cNvSpPr>
          <p:nvPr/>
        </p:nvSpPr>
        <p:spPr bwMode="auto">
          <a:xfrm>
            <a:off x="2809875" y="2476500"/>
            <a:ext cx="5794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zh-TW">
                <a:ea typeface="新細明體" pitchFamily="18" charset="-120"/>
              </a:rPr>
              <a:t>A circuit producing an output that approaches the mathematical derivative of the input.</a:t>
            </a:r>
          </a:p>
        </p:txBody>
      </p:sp>
      <p:sp>
        <p:nvSpPr>
          <p:cNvPr id="33798" name="Rectangle 8"/>
          <p:cNvSpPr>
            <a:spLocks noChangeArrowheads="1"/>
          </p:cNvSpPr>
          <p:nvPr/>
        </p:nvSpPr>
        <p:spPr bwMode="auto">
          <a:xfrm>
            <a:off x="1295400" y="76200"/>
            <a:ext cx="6781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altLang="zh-TW" sz="4400" b="0" dirty="0">
                <a:latin typeface="+mj-lt"/>
                <a:ea typeface="+mj-ea"/>
                <a:cs typeface="+mj-cs"/>
              </a:rPr>
              <a:t>Selected</a:t>
            </a:r>
            <a:r>
              <a:rPr lang="en-US" altLang="zh-TW" sz="4000" dirty="0">
                <a:ea typeface="新細明體" pitchFamily="18" charset="-120"/>
              </a:rPr>
              <a:t> </a:t>
            </a:r>
            <a:r>
              <a:rPr lang="en-US" altLang="zh-TW" sz="4400" b="0" dirty="0">
                <a:latin typeface="+mj-lt"/>
                <a:ea typeface="+mj-ea"/>
                <a:cs typeface="+mj-cs"/>
              </a:rPr>
              <a:t>Key</a:t>
            </a:r>
            <a:r>
              <a:rPr lang="en-US" altLang="zh-TW" sz="4000" dirty="0">
                <a:ea typeface="新細明體" pitchFamily="18" charset="-120"/>
              </a:rPr>
              <a:t> </a:t>
            </a:r>
            <a:r>
              <a:rPr lang="en-US" altLang="zh-TW" sz="4400" b="0" dirty="0">
                <a:latin typeface="+mj-lt"/>
                <a:ea typeface="+mj-ea"/>
                <a:cs typeface="+mj-cs"/>
              </a:rPr>
              <a:t>Terms</a:t>
            </a:r>
            <a:endParaRPr lang="en-US" altLang="en-US" sz="4400" b="0" dirty="0">
              <a:latin typeface="+mj-lt"/>
              <a:ea typeface="+mj-ea"/>
              <a:cs typeface="+mj-cs"/>
            </a:endParaRPr>
          </a:p>
        </p:txBody>
      </p:sp>
    </p:spTree>
    <p:custDataLst>
      <p:tags r:id="rId2"/>
    </p:custDataLst>
    <p:extLst>
      <p:ext uri="{BB962C8B-B14F-4D97-AF65-F5344CB8AC3E}">
        <p14:creationId xmlns:p14="http://schemas.microsoft.com/office/powerpoint/2010/main" val="15206486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Constant</a:t>
            </a:r>
          </a:p>
        </p:txBody>
      </p:sp>
      <p:grpSp>
        <p:nvGrpSpPr>
          <p:cNvPr id="6" name="Group 5"/>
          <p:cNvGrpSpPr/>
          <p:nvPr/>
        </p:nvGrpSpPr>
        <p:grpSpPr>
          <a:xfrm>
            <a:off x="838200" y="1600200"/>
            <a:ext cx="6934200" cy="923330"/>
            <a:chOff x="838200" y="1600200"/>
            <a:chExt cx="6934200" cy="923330"/>
          </a:xfrm>
        </p:grpSpPr>
        <p:sp>
          <p:nvSpPr>
            <p:cNvPr id="3" name="TextBox 2"/>
            <p:cNvSpPr txBox="1"/>
            <p:nvPr/>
          </p:nvSpPr>
          <p:spPr>
            <a:xfrm>
              <a:off x="838200" y="1600200"/>
              <a:ext cx="6934200" cy="923330"/>
            </a:xfrm>
            <a:prstGeom prst="rect">
              <a:avLst/>
            </a:prstGeom>
            <a:noFill/>
          </p:spPr>
          <p:txBody>
            <a:bodyPr wrap="square" rtlCol="0">
              <a:spAutoFit/>
            </a:bodyPr>
            <a:lstStyle/>
            <a:p>
              <a:r>
                <a:rPr lang="en-US" dirty="0"/>
                <a:t>The relationship to the capacitor charge and the current in the circuit is directly related to the resistance in the circuit and the capacitor value.  This is the time constant of the circuit (     )</a:t>
              </a:r>
            </a:p>
          </p:txBody>
        </p:sp>
        <p:graphicFrame>
          <p:nvGraphicFramePr>
            <p:cNvPr id="4" name="Object 3"/>
            <p:cNvGraphicFramePr>
              <a:graphicFrameLocks noChangeAspect="1"/>
            </p:cNvGraphicFramePr>
            <p:nvPr>
              <p:extLst>
                <p:ext uri="{D42A27DB-BD31-4B8C-83A1-F6EECF244321}">
                  <p14:modId xmlns:p14="http://schemas.microsoft.com/office/powerpoint/2010/main" val="1495277135"/>
                </p:ext>
              </p:extLst>
            </p:nvPr>
          </p:nvGraphicFramePr>
          <p:xfrm>
            <a:off x="4572000" y="2209800"/>
            <a:ext cx="249383" cy="274320"/>
          </p:xfrm>
          <a:graphic>
            <a:graphicData uri="http://schemas.openxmlformats.org/presentationml/2006/ole">
              <mc:AlternateContent xmlns:mc="http://schemas.openxmlformats.org/markup-compatibility/2006">
                <mc:Choice xmlns:v="urn:schemas-microsoft-com:vml" Requires="v">
                  <p:oleObj spid="_x0000_s3183" name="Equation" r:id="rId3" imgW="126720" imgH="139680" progId="Equation.3">
                    <p:embed/>
                  </p:oleObj>
                </mc:Choice>
                <mc:Fallback>
                  <p:oleObj name="Equation" r:id="rId3" imgW="126720" imgH="139680" progId="Equation.3">
                    <p:embed/>
                    <p:pic>
                      <p:nvPicPr>
                        <p:cNvPr id="0" name=""/>
                        <p:cNvPicPr/>
                        <p:nvPr/>
                      </p:nvPicPr>
                      <p:blipFill>
                        <a:blip r:embed="rId4"/>
                        <a:stretch>
                          <a:fillRect/>
                        </a:stretch>
                      </p:blipFill>
                      <p:spPr>
                        <a:xfrm>
                          <a:off x="4572000" y="2209800"/>
                          <a:ext cx="249383" cy="274320"/>
                        </a:xfrm>
                        <a:prstGeom prst="rect">
                          <a:avLst/>
                        </a:prstGeom>
                      </p:spPr>
                    </p:pic>
                  </p:oleObj>
                </mc:Fallback>
              </mc:AlternateContent>
            </a:graphicData>
          </a:graphic>
        </p:graphicFrame>
      </p:grpSp>
      <p:graphicFrame>
        <p:nvGraphicFramePr>
          <p:cNvPr id="5" name="Object 4"/>
          <p:cNvGraphicFramePr>
            <a:graphicFrameLocks noChangeAspect="1"/>
          </p:cNvGraphicFramePr>
          <p:nvPr>
            <p:extLst>
              <p:ext uri="{D42A27DB-BD31-4B8C-83A1-F6EECF244321}">
                <p14:modId xmlns:p14="http://schemas.microsoft.com/office/powerpoint/2010/main" val="373074515"/>
              </p:ext>
            </p:extLst>
          </p:nvPr>
        </p:nvGraphicFramePr>
        <p:xfrm>
          <a:off x="914400" y="2590800"/>
          <a:ext cx="947738" cy="349250"/>
        </p:xfrm>
        <a:graphic>
          <a:graphicData uri="http://schemas.openxmlformats.org/presentationml/2006/ole">
            <mc:AlternateContent xmlns:mc="http://schemas.openxmlformats.org/markup-compatibility/2006">
              <mc:Choice xmlns:v="urn:schemas-microsoft-com:vml" Requires="v">
                <p:oleObj spid="_x0000_s3184" name="Equation" r:id="rId5" imgW="482400" imgH="177480" progId="Equation.3">
                  <p:embed/>
                </p:oleObj>
              </mc:Choice>
              <mc:Fallback>
                <p:oleObj name="Equation" r:id="rId5" imgW="482400" imgH="177480" progId="Equation.3">
                  <p:embed/>
                  <p:pic>
                    <p:nvPicPr>
                      <p:cNvPr id="0" name="Object 3"/>
                      <p:cNvPicPr>
                        <a:picLocks noChangeAspect="1" noChangeArrowheads="1"/>
                      </p:cNvPicPr>
                      <p:nvPr/>
                    </p:nvPicPr>
                    <p:blipFill>
                      <a:blip r:embed="rId6"/>
                      <a:srcRect/>
                      <a:stretch>
                        <a:fillRect/>
                      </a:stretch>
                    </p:blipFill>
                    <p:spPr bwMode="auto">
                      <a:xfrm>
                        <a:off x="914400" y="2590800"/>
                        <a:ext cx="9477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838200" y="3124200"/>
            <a:ext cx="4648200" cy="369332"/>
          </a:xfrm>
          <a:prstGeom prst="rect">
            <a:avLst/>
          </a:prstGeom>
          <a:noFill/>
        </p:spPr>
        <p:txBody>
          <a:bodyPr wrap="square" rtlCol="0">
            <a:spAutoFit/>
          </a:bodyPr>
          <a:lstStyle/>
          <a:p>
            <a:r>
              <a:rPr lang="en-US" dirty="0"/>
              <a:t>The capacitor voltage follows the equation:</a:t>
            </a:r>
          </a:p>
        </p:txBody>
      </p:sp>
      <p:graphicFrame>
        <p:nvGraphicFramePr>
          <p:cNvPr id="8" name="Object 7"/>
          <p:cNvGraphicFramePr>
            <a:graphicFrameLocks noChangeAspect="1"/>
          </p:cNvGraphicFramePr>
          <p:nvPr>
            <p:extLst>
              <p:ext uri="{D42A27DB-BD31-4B8C-83A1-F6EECF244321}">
                <p14:modId xmlns:p14="http://schemas.microsoft.com/office/powerpoint/2010/main" val="959928905"/>
              </p:ext>
            </p:extLst>
          </p:nvPr>
        </p:nvGraphicFramePr>
        <p:xfrm>
          <a:off x="941387" y="3429000"/>
          <a:ext cx="2868613" cy="749300"/>
        </p:xfrm>
        <a:graphic>
          <a:graphicData uri="http://schemas.openxmlformats.org/presentationml/2006/ole">
            <mc:AlternateContent xmlns:mc="http://schemas.openxmlformats.org/markup-compatibility/2006">
              <mc:Choice xmlns:v="urn:schemas-microsoft-com:vml" Requires="v">
                <p:oleObj spid="_x0000_s3185" name="Equation" r:id="rId7" imgW="1460160" imgH="380880" progId="Equation.3">
                  <p:embed/>
                </p:oleObj>
              </mc:Choice>
              <mc:Fallback>
                <p:oleObj name="Equation" r:id="rId7" imgW="1460160" imgH="380880" progId="Equation.3">
                  <p:embed/>
                  <p:pic>
                    <p:nvPicPr>
                      <p:cNvPr id="0" name="Object 4"/>
                      <p:cNvPicPr>
                        <a:picLocks noChangeAspect="1" noChangeArrowheads="1"/>
                      </p:cNvPicPr>
                      <p:nvPr/>
                    </p:nvPicPr>
                    <p:blipFill>
                      <a:blip r:embed="rId8"/>
                      <a:srcRect/>
                      <a:stretch>
                        <a:fillRect/>
                      </a:stretch>
                    </p:blipFill>
                    <p:spPr bwMode="auto">
                      <a:xfrm>
                        <a:off x="941387" y="3429000"/>
                        <a:ext cx="286861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 name="Group 12"/>
          <p:cNvGrpSpPr/>
          <p:nvPr/>
        </p:nvGrpSpPr>
        <p:grpSpPr>
          <a:xfrm>
            <a:off x="914400" y="4191000"/>
            <a:ext cx="4267200" cy="2031325"/>
            <a:chOff x="4572000" y="3733800"/>
            <a:chExt cx="4267200" cy="2031325"/>
          </a:xfrm>
        </p:grpSpPr>
        <p:sp>
          <p:nvSpPr>
            <p:cNvPr id="10" name="TextBox 9"/>
            <p:cNvSpPr txBox="1"/>
            <p:nvPr/>
          </p:nvSpPr>
          <p:spPr>
            <a:xfrm>
              <a:off x="4572000" y="3733800"/>
              <a:ext cx="4267200" cy="2031325"/>
            </a:xfrm>
            <a:prstGeom prst="rect">
              <a:avLst/>
            </a:prstGeom>
            <a:noFill/>
          </p:spPr>
          <p:txBody>
            <a:bodyPr wrap="square" rtlCol="0">
              <a:spAutoFit/>
            </a:bodyPr>
            <a:lstStyle/>
            <a:p>
              <a:r>
                <a:rPr lang="en-US" dirty="0"/>
                <a:t>Where:</a:t>
              </a:r>
            </a:p>
            <a:p>
              <a:r>
                <a:rPr lang="en-US" dirty="0" err="1"/>
                <a:t>V</a:t>
              </a:r>
              <a:r>
                <a:rPr lang="en-US" baseline="-25000" dirty="0" err="1"/>
                <a:t>c</a:t>
              </a:r>
              <a:r>
                <a:rPr lang="en-US" dirty="0"/>
                <a:t> = Capacitor Voltage</a:t>
              </a:r>
            </a:p>
            <a:p>
              <a:r>
                <a:rPr lang="en-US" dirty="0" err="1"/>
                <a:t>V</a:t>
              </a:r>
              <a:r>
                <a:rPr lang="en-US" baseline="-25000" dirty="0" err="1"/>
                <a:t>f</a:t>
              </a:r>
              <a:r>
                <a:rPr lang="en-US" dirty="0"/>
                <a:t> = Capacitor max voltage</a:t>
              </a:r>
            </a:p>
            <a:p>
              <a:r>
                <a:rPr lang="en-US" dirty="0" err="1"/>
                <a:t>V</a:t>
              </a:r>
              <a:r>
                <a:rPr lang="en-US" baseline="-25000" dirty="0" err="1"/>
                <a:t>ini</a:t>
              </a:r>
              <a:r>
                <a:rPr lang="en-US" dirty="0"/>
                <a:t> = Capacitor initial voltage</a:t>
              </a:r>
            </a:p>
            <a:p>
              <a:r>
                <a:rPr lang="en-US" dirty="0"/>
                <a:t>E = Asymptotic constant</a:t>
              </a:r>
            </a:p>
            <a:p>
              <a:r>
                <a:rPr lang="en-US" dirty="0"/>
                <a:t>t= time allowed to charge</a:t>
              </a:r>
            </a:p>
            <a:p>
              <a:r>
                <a:rPr lang="en-US" dirty="0"/>
                <a:t>   = time constant of the circuit. </a:t>
              </a:r>
            </a:p>
          </p:txBody>
        </p:sp>
        <p:graphicFrame>
          <p:nvGraphicFramePr>
            <p:cNvPr id="12" name="Object 11"/>
            <p:cNvGraphicFramePr>
              <a:graphicFrameLocks noChangeAspect="1"/>
            </p:cNvGraphicFramePr>
            <p:nvPr>
              <p:extLst>
                <p:ext uri="{D42A27DB-BD31-4B8C-83A1-F6EECF244321}">
                  <p14:modId xmlns:p14="http://schemas.microsoft.com/office/powerpoint/2010/main" val="409196153"/>
                </p:ext>
              </p:extLst>
            </p:nvPr>
          </p:nvGraphicFramePr>
          <p:xfrm>
            <a:off x="4572000" y="5410200"/>
            <a:ext cx="249383" cy="274320"/>
          </p:xfrm>
          <a:graphic>
            <a:graphicData uri="http://schemas.openxmlformats.org/presentationml/2006/ole">
              <mc:AlternateContent xmlns:mc="http://schemas.openxmlformats.org/markup-compatibility/2006">
                <mc:Choice xmlns:v="urn:schemas-microsoft-com:vml" Requires="v">
                  <p:oleObj spid="_x0000_s3186" name="Equation" r:id="rId9" imgW="126720" imgH="139680" progId="Equation.3">
                    <p:embed/>
                  </p:oleObj>
                </mc:Choice>
                <mc:Fallback>
                  <p:oleObj name="Equation" r:id="rId9" imgW="126720" imgH="139680" progId="Equation.3">
                    <p:embed/>
                    <p:pic>
                      <p:nvPicPr>
                        <p:cNvPr id="0" name=""/>
                        <p:cNvPicPr/>
                        <p:nvPr/>
                      </p:nvPicPr>
                      <p:blipFill>
                        <a:blip r:embed="rId10"/>
                        <a:stretch>
                          <a:fillRect/>
                        </a:stretch>
                      </p:blipFill>
                      <p:spPr>
                        <a:xfrm>
                          <a:off x="4572000" y="5410200"/>
                          <a:ext cx="249383" cy="274320"/>
                        </a:xfrm>
                        <a:prstGeom prst="rect">
                          <a:avLst/>
                        </a:prstGeom>
                      </p:spPr>
                    </p:pic>
                  </p:oleObj>
                </mc:Fallback>
              </mc:AlternateContent>
            </a:graphicData>
          </a:graphic>
        </p:graphicFrame>
      </p:grpSp>
    </p:spTree>
    <p:extLst>
      <p:ext uri="{BB962C8B-B14F-4D97-AF65-F5344CB8AC3E}">
        <p14:creationId xmlns:p14="http://schemas.microsoft.com/office/powerpoint/2010/main" val="288202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Constant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38766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800600" y="1600200"/>
            <a:ext cx="3886200" cy="923330"/>
          </a:xfrm>
          <a:prstGeom prst="rect">
            <a:avLst/>
          </a:prstGeom>
          <a:noFill/>
        </p:spPr>
        <p:txBody>
          <a:bodyPr wrap="square" rtlCol="0">
            <a:spAutoFit/>
          </a:bodyPr>
          <a:lstStyle/>
          <a:p>
            <a:r>
              <a:rPr lang="en-US" dirty="0"/>
              <a:t>When C = 0.22uF</a:t>
            </a:r>
          </a:p>
          <a:p>
            <a:r>
              <a:rPr lang="en-US" dirty="0"/>
              <a:t>And R = 1k</a:t>
            </a:r>
          </a:p>
          <a:p>
            <a:r>
              <a:rPr lang="en-US" dirty="0"/>
              <a:t>From the equation:</a:t>
            </a:r>
          </a:p>
        </p:txBody>
      </p:sp>
      <p:graphicFrame>
        <p:nvGraphicFramePr>
          <p:cNvPr id="4" name="Object 3"/>
          <p:cNvGraphicFramePr>
            <a:graphicFrameLocks noChangeAspect="1"/>
          </p:cNvGraphicFramePr>
          <p:nvPr>
            <p:extLst>
              <p:ext uri="{D42A27DB-BD31-4B8C-83A1-F6EECF244321}">
                <p14:modId xmlns:p14="http://schemas.microsoft.com/office/powerpoint/2010/main" val="2650417026"/>
              </p:ext>
            </p:extLst>
          </p:nvPr>
        </p:nvGraphicFramePr>
        <p:xfrm>
          <a:off x="4827588" y="2298700"/>
          <a:ext cx="2868612" cy="749300"/>
        </p:xfrm>
        <a:graphic>
          <a:graphicData uri="http://schemas.openxmlformats.org/presentationml/2006/ole">
            <mc:AlternateContent xmlns:mc="http://schemas.openxmlformats.org/markup-compatibility/2006">
              <mc:Choice xmlns:v="urn:schemas-microsoft-com:vml" Requires="v">
                <p:oleObj spid="_x0000_s4168" name="Equation" r:id="rId4" imgW="1460160" imgH="380880" progId="Equation.3">
                  <p:embed/>
                </p:oleObj>
              </mc:Choice>
              <mc:Fallback>
                <p:oleObj name="Equation" r:id="rId4" imgW="1460160" imgH="3808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7588" y="2298700"/>
                        <a:ext cx="286861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4800600" y="3209925"/>
            <a:ext cx="3886200" cy="1200329"/>
          </a:xfrm>
          <a:prstGeom prst="rect">
            <a:avLst/>
          </a:prstGeom>
          <a:noFill/>
        </p:spPr>
        <p:txBody>
          <a:bodyPr wrap="square" rtlCol="0">
            <a:spAutoFit/>
          </a:bodyPr>
          <a:lstStyle/>
          <a:p>
            <a:r>
              <a:rPr lang="en-US" dirty="0"/>
              <a:t>For each time(t</a:t>
            </a:r>
            <a:r>
              <a:rPr lang="en-US" baseline="-25000" dirty="0"/>
              <a:t>0,</a:t>
            </a:r>
            <a:r>
              <a:rPr lang="en-US" dirty="0"/>
              <a:t>t</a:t>
            </a:r>
            <a:r>
              <a:rPr lang="en-US" baseline="-25000" dirty="0"/>
              <a:t>1,</a:t>
            </a:r>
            <a:r>
              <a:rPr lang="en-US" dirty="0"/>
              <a:t>t</a:t>
            </a:r>
            <a:r>
              <a:rPr lang="en-US" baseline="-25000" dirty="0"/>
              <a:t>2…</a:t>
            </a:r>
            <a:r>
              <a:rPr lang="en-US" dirty="0"/>
              <a:t>etc.) when t = 1RC we can plot the voltages for </a:t>
            </a:r>
            <a:r>
              <a:rPr lang="en-US" dirty="0" err="1"/>
              <a:t>V</a:t>
            </a:r>
            <a:r>
              <a:rPr lang="en-US" baseline="-25000" dirty="0" err="1"/>
              <a:t>c</a:t>
            </a:r>
            <a:r>
              <a:rPr lang="en-US" dirty="0"/>
              <a:t> after 1 time constant, 2 time constants… etc.  </a:t>
            </a:r>
          </a:p>
          <a:p>
            <a:r>
              <a:rPr lang="en-US" dirty="0"/>
              <a:t>For instance at t</a:t>
            </a:r>
            <a:r>
              <a:rPr lang="en-US" baseline="-25000" dirty="0"/>
              <a:t>1</a:t>
            </a:r>
            <a:r>
              <a:rPr lang="en-US" dirty="0"/>
              <a:t>:</a:t>
            </a:r>
          </a:p>
        </p:txBody>
      </p:sp>
      <p:graphicFrame>
        <p:nvGraphicFramePr>
          <p:cNvPr id="6" name="Object 5"/>
          <p:cNvGraphicFramePr>
            <a:graphicFrameLocks noChangeAspect="1"/>
          </p:cNvGraphicFramePr>
          <p:nvPr>
            <p:extLst>
              <p:ext uri="{D42A27DB-BD31-4B8C-83A1-F6EECF244321}">
                <p14:modId xmlns:p14="http://schemas.microsoft.com/office/powerpoint/2010/main" val="204179622"/>
              </p:ext>
            </p:extLst>
          </p:nvPr>
        </p:nvGraphicFramePr>
        <p:xfrm>
          <a:off x="4846320" y="4352554"/>
          <a:ext cx="3840480" cy="600446"/>
        </p:xfrm>
        <a:graphic>
          <a:graphicData uri="http://schemas.openxmlformats.org/presentationml/2006/ole">
            <mc:AlternateContent xmlns:mc="http://schemas.openxmlformats.org/markup-compatibility/2006">
              <mc:Choice xmlns:v="urn:schemas-microsoft-com:vml" Requires="v">
                <p:oleObj spid="_x0000_s4169" name="Equation" r:id="rId6" imgW="2361960" imgH="368280" progId="Equation.3">
                  <p:embed/>
                </p:oleObj>
              </mc:Choice>
              <mc:Fallback>
                <p:oleObj name="Equation" r:id="rId6" imgW="2361960" imgH="368280" progId="Equation.3">
                  <p:embed/>
                  <p:pic>
                    <p:nvPicPr>
                      <p:cNvPr id="0" name="Object 3"/>
                      <p:cNvPicPr>
                        <a:picLocks noChangeAspect="1" noChangeArrowheads="1"/>
                      </p:cNvPicPr>
                      <p:nvPr/>
                    </p:nvPicPr>
                    <p:blipFill>
                      <a:blip r:embed="rId7"/>
                      <a:srcRect/>
                      <a:stretch>
                        <a:fillRect/>
                      </a:stretch>
                    </p:blipFill>
                    <p:spPr bwMode="auto">
                      <a:xfrm>
                        <a:off x="4846320" y="4352554"/>
                        <a:ext cx="3840480" cy="600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4724400" y="4953000"/>
            <a:ext cx="3962400" cy="369332"/>
          </a:xfrm>
          <a:prstGeom prst="rect">
            <a:avLst/>
          </a:prstGeom>
          <a:noFill/>
        </p:spPr>
        <p:txBody>
          <a:bodyPr wrap="square" rtlCol="0">
            <a:spAutoFit/>
          </a:bodyPr>
          <a:lstStyle/>
          <a:p>
            <a:r>
              <a:rPr lang="en-US" dirty="0"/>
              <a:t>And at t</a:t>
            </a:r>
            <a:r>
              <a:rPr lang="en-US" baseline="-25000" dirty="0"/>
              <a:t>2</a:t>
            </a:r>
            <a:r>
              <a:rPr lang="en-US" dirty="0"/>
              <a:t>:</a:t>
            </a:r>
          </a:p>
        </p:txBody>
      </p:sp>
      <p:graphicFrame>
        <p:nvGraphicFramePr>
          <p:cNvPr id="8" name="Object 7"/>
          <p:cNvGraphicFramePr>
            <a:graphicFrameLocks noChangeAspect="1"/>
          </p:cNvGraphicFramePr>
          <p:nvPr>
            <p:extLst>
              <p:ext uri="{D42A27DB-BD31-4B8C-83A1-F6EECF244321}">
                <p14:modId xmlns:p14="http://schemas.microsoft.com/office/powerpoint/2010/main" val="522713602"/>
              </p:ext>
            </p:extLst>
          </p:nvPr>
        </p:nvGraphicFramePr>
        <p:xfrm>
          <a:off x="4846638" y="5257800"/>
          <a:ext cx="3840162" cy="600075"/>
        </p:xfrm>
        <a:graphic>
          <a:graphicData uri="http://schemas.openxmlformats.org/presentationml/2006/ole">
            <mc:AlternateContent xmlns:mc="http://schemas.openxmlformats.org/markup-compatibility/2006">
              <mc:Choice xmlns:v="urn:schemas-microsoft-com:vml" Requires="v">
                <p:oleObj spid="_x0000_s4170" name="Equation" r:id="rId8" imgW="2361960" imgH="368280" progId="Equation.3">
                  <p:embed/>
                </p:oleObj>
              </mc:Choice>
              <mc:Fallback>
                <p:oleObj name="Equation" r:id="rId8" imgW="2361960" imgH="368280" progId="Equation.3">
                  <p:embed/>
                  <p:pic>
                    <p:nvPicPr>
                      <p:cNvPr id="0" name="Object 5"/>
                      <p:cNvPicPr>
                        <a:picLocks noChangeAspect="1" noChangeArrowheads="1"/>
                      </p:cNvPicPr>
                      <p:nvPr/>
                    </p:nvPicPr>
                    <p:blipFill>
                      <a:blip r:embed="rId9"/>
                      <a:srcRect/>
                      <a:stretch>
                        <a:fillRect/>
                      </a:stretch>
                    </p:blipFill>
                    <p:spPr bwMode="auto">
                      <a:xfrm>
                        <a:off x="4846638" y="5257800"/>
                        <a:ext cx="384016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5144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RC Circuit Response to Square Waves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600200"/>
            <a:ext cx="35147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1822333154"/>
              </p:ext>
            </p:extLst>
          </p:nvPr>
        </p:nvGraphicFramePr>
        <p:xfrm>
          <a:off x="914400" y="3810000"/>
          <a:ext cx="1651000" cy="290512"/>
        </p:xfrm>
        <a:graphic>
          <a:graphicData uri="http://schemas.openxmlformats.org/presentationml/2006/ole">
            <mc:AlternateContent xmlns:mc="http://schemas.openxmlformats.org/markup-compatibility/2006">
              <mc:Choice xmlns:v="urn:schemas-microsoft-com:vml" Requires="v">
                <p:oleObj spid="_x0000_s5217" name="Equation" r:id="rId4" imgW="1015920" imgH="177480" progId="Equation.3">
                  <p:embed/>
                </p:oleObj>
              </mc:Choice>
              <mc:Fallback>
                <p:oleObj name="Equation" r:id="rId4" imgW="1015920" imgH="177480" progId="Equation.3">
                  <p:embed/>
                  <p:pic>
                    <p:nvPicPr>
                      <p:cNvPr id="0" name="Object 5"/>
                      <p:cNvPicPr>
                        <a:picLocks noChangeAspect="1" noChangeArrowheads="1"/>
                      </p:cNvPicPr>
                      <p:nvPr/>
                    </p:nvPicPr>
                    <p:blipFill>
                      <a:blip r:embed="rId5"/>
                      <a:srcRect/>
                      <a:stretch>
                        <a:fillRect/>
                      </a:stretch>
                    </p:blipFill>
                    <p:spPr bwMode="auto">
                      <a:xfrm>
                        <a:off x="914400" y="3810000"/>
                        <a:ext cx="165100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190291728"/>
              </p:ext>
            </p:extLst>
          </p:nvPr>
        </p:nvGraphicFramePr>
        <p:xfrm>
          <a:off x="838200" y="5419725"/>
          <a:ext cx="3840163" cy="600075"/>
        </p:xfrm>
        <a:graphic>
          <a:graphicData uri="http://schemas.openxmlformats.org/presentationml/2006/ole">
            <mc:AlternateContent xmlns:mc="http://schemas.openxmlformats.org/markup-compatibility/2006">
              <mc:Choice xmlns:v="urn:schemas-microsoft-com:vml" Requires="v">
                <p:oleObj spid="_x0000_s5218" name="Equation" r:id="rId6" imgW="2361960" imgH="368280" progId="Equation.3">
                  <p:embed/>
                </p:oleObj>
              </mc:Choice>
              <mc:Fallback>
                <p:oleObj name="Equation" r:id="rId6" imgW="2361960" imgH="36828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419725"/>
                        <a:ext cx="384016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58620850"/>
              </p:ext>
            </p:extLst>
          </p:nvPr>
        </p:nvGraphicFramePr>
        <p:xfrm>
          <a:off x="873125" y="4079875"/>
          <a:ext cx="1733550" cy="644525"/>
        </p:xfrm>
        <a:graphic>
          <a:graphicData uri="http://schemas.openxmlformats.org/presentationml/2006/ole">
            <mc:AlternateContent xmlns:mc="http://schemas.openxmlformats.org/markup-compatibility/2006">
              <mc:Choice xmlns:v="urn:schemas-microsoft-com:vml" Requires="v">
                <p:oleObj spid="_x0000_s5219" name="Equation" r:id="rId8" imgW="1066680" imgH="393480" progId="Equation.3">
                  <p:embed/>
                </p:oleObj>
              </mc:Choice>
              <mc:Fallback>
                <p:oleObj name="Equation" r:id="rId8" imgW="1066680" imgH="393480" progId="Equation.3">
                  <p:embed/>
                  <p:pic>
                    <p:nvPicPr>
                      <p:cNvPr id="0" name="Object 2"/>
                      <p:cNvPicPr>
                        <a:picLocks noChangeAspect="1" noChangeArrowheads="1"/>
                      </p:cNvPicPr>
                      <p:nvPr/>
                    </p:nvPicPr>
                    <p:blipFill>
                      <a:blip r:embed="rId9"/>
                      <a:srcRect/>
                      <a:stretch>
                        <a:fillRect/>
                      </a:stretch>
                    </p:blipFill>
                    <p:spPr bwMode="auto">
                      <a:xfrm>
                        <a:off x="873125" y="4079875"/>
                        <a:ext cx="17335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9126404"/>
              </p:ext>
            </p:extLst>
          </p:nvPr>
        </p:nvGraphicFramePr>
        <p:xfrm>
          <a:off x="900112" y="4638675"/>
          <a:ext cx="3900488" cy="642938"/>
        </p:xfrm>
        <a:graphic>
          <a:graphicData uri="http://schemas.openxmlformats.org/presentationml/2006/ole">
            <mc:AlternateContent xmlns:mc="http://schemas.openxmlformats.org/markup-compatibility/2006">
              <mc:Choice xmlns:v="urn:schemas-microsoft-com:vml" Requires="v">
                <p:oleObj spid="_x0000_s5220" name="Equation" r:id="rId10" imgW="2400120" imgH="393480" progId="Equation.3">
                  <p:embed/>
                </p:oleObj>
              </mc:Choice>
              <mc:Fallback>
                <p:oleObj name="Equation" r:id="rId10" imgW="2400120" imgH="393480" progId="Equation.3">
                  <p:embed/>
                  <p:pic>
                    <p:nvPicPr>
                      <p:cNvPr id="0" name="Object 2"/>
                      <p:cNvPicPr>
                        <a:picLocks noChangeAspect="1" noChangeArrowheads="1"/>
                      </p:cNvPicPr>
                      <p:nvPr/>
                    </p:nvPicPr>
                    <p:blipFill>
                      <a:blip r:embed="rId11"/>
                      <a:srcRect/>
                      <a:stretch>
                        <a:fillRect/>
                      </a:stretch>
                    </p:blipFill>
                    <p:spPr bwMode="auto">
                      <a:xfrm>
                        <a:off x="900112" y="4638675"/>
                        <a:ext cx="390048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904875" y="5257800"/>
            <a:ext cx="3590925" cy="369332"/>
          </a:xfrm>
          <a:prstGeom prst="rect">
            <a:avLst/>
          </a:prstGeom>
          <a:noFill/>
        </p:spPr>
        <p:txBody>
          <a:bodyPr wrap="square" rtlCol="0">
            <a:spAutoFit/>
          </a:bodyPr>
          <a:lstStyle/>
          <a:p>
            <a:r>
              <a:rPr lang="en-US" dirty="0"/>
              <a:t>So for t</a:t>
            </a:r>
            <a:r>
              <a:rPr lang="en-US" baseline="-25000" dirty="0"/>
              <a:t>1</a:t>
            </a:r>
            <a:r>
              <a:rPr lang="en-US" dirty="0"/>
              <a:t>:</a:t>
            </a:r>
          </a:p>
        </p:txBody>
      </p:sp>
      <p:pic>
        <p:nvPicPr>
          <p:cNvPr id="5134"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9213" y="3810000"/>
            <a:ext cx="3405187" cy="2469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45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RC Circuit Response to Square Waves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4" y="1447800"/>
            <a:ext cx="4241408" cy="256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4050268"/>
            <a:ext cx="3590925" cy="369332"/>
          </a:xfrm>
          <a:prstGeom prst="rect">
            <a:avLst/>
          </a:prstGeom>
          <a:noFill/>
        </p:spPr>
        <p:txBody>
          <a:bodyPr wrap="square" rtlCol="0">
            <a:spAutoFit/>
          </a:bodyPr>
          <a:lstStyle/>
          <a:p>
            <a:r>
              <a:rPr lang="en-US" dirty="0"/>
              <a:t>t</a:t>
            </a:r>
            <a:r>
              <a:rPr lang="en-US" baseline="-25000" dirty="0"/>
              <a:t>2</a:t>
            </a:r>
            <a:r>
              <a:rPr lang="en-US" dirty="0"/>
              <a:t>:</a:t>
            </a:r>
          </a:p>
        </p:txBody>
      </p:sp>
      <p:graphicFrame>
        <p:nvGraphicFramePr>
          <p:cNvPr id="3" name="Object 2"/>
          <p:cNvGraphicFramePr>
            <a:graphicFrameLocks noChangeAspect="1"/>
          </p:cNvGraphicFramePr>
          <p:nvPr>
            <p:extLst>
              <p:ext uri="{D42A27DB-BD31-4B8C-83A1-F6EECF244321}">
                <p14:modId xmlns:p14="http://schemas.microsoft.com/office/powerpoint/2010/main" val="4007757807"/>
              </p:ext>
            </p:extLst>
          </p:nvPr>
        </p:nvGraphicFramePr>
        <p:xfrm>
          <a:off x="471488" y="4267200"/>
          <a:ext cx="3963987" cy="600075"/>
        </p:xfrm>
        <a:graphic>
          <a:graphicData uri="http://schemas.openxmlformats.org/presentationml/2006/ole">
            <mc:AlternateContent xmlns:mc="http://schemas.openxmlformats.org/markup-compatibility/2006">
              <mc:Choice xmlns:v="urn:schemas-microsoft-com:vml" Requires="v">
                <p:oleObj spid="_x0000_s6283" name="Equation" r:id="rId4" imgW="2438280" imgH="368280" progId="Equation.3">
                  <p:embed/>
                </p:oleObj>
              </mc:Choice>
              <mc:Fallback>
                <p:oleObj name="Equation" r:id="rId4" imgW="2438280" imgH="368280" progId="Equation.3">
                  <p:embed/>
                  <p:pic>
                    <p:nvPicPr>
                      <p:cNvPr id="0" name="Object 3"/>
                      <p:cNvPicPr>
                        <a:picLocks noChangeAspect="1" noChangeArrowheads="1"/>
                      </p:cNvPicPr>
                      <p:nvPr/>
                    </p:nvPicPr>
                    <p:blipFill>
                      <a:blip r:embed="rId5"/>
                      <a:srcRect/>
                      <a:stretch>
                        <a:fillRect/>
                      </a:stretch>
                    </p:blipFill>
                    <p:spPr bwMode="auto">
                      <a:xfrm>
                        <a:off x="471488" y="4267200"/>
                        <a:ext cx="39639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68717161"/>
              </p:ext>
            </p:extLst>
          </p:nvPr>
        </p:nvGraphicFramePr>
        <p:xfrm>
          <a:off x="365125" y="4953000"/>
          <a:ext cx="4149725" cy="600075"/>
        </p:xfrm>
        <a:graphic>
          <a:graphicData uri="http://schemas.openxmlformats.org/presentationml/2006/ole">
            <mc:AlternateContent xmlns:mc="http://schemas.openxmlformats.org/markup-compatibility/2006">
              <mc:Choice xmlns:v="urn:schemas-microsoft-com:vml" Requires="v">
                <p:oleObj spid="_x0000_s6284" name="Equation" r:id="rId6" imgW="2552400" imgH="368280" progId="Equation.3">
                  <p:embed/>
                </p:oleObj>
              </mc:Choice>
              <mc:Fallback>
                <p:oleObj name="Equation" r:id="rId6" imgW="2552400" imgH="368280" progId="Equation.3">
                  <p:embed/>
                  <p:pic>
                    <p:nvPicPr>
                      <p:cNvPr id="0" name="Object 2"/>
                      <p:cNvPicPr>
                        <a:picLocks noChangeAspect="1" noChangeArrowheads="1"/>
                      </p:cNvPicPr>
                      <p:nvPr/>
                    </p:nvPicPr>
                    <p:blipFill>
                      <a:blip r:embed="rId7"/>
                      <a:srcRect/>
                      <a:stretch>
                        <a:fillRect/>
                      </a:stretch>
                    </p:blipFill>
                    <p:spPr bwMode="auto">
                      <a:xfrm>
                        <a:off x="365125" y="4953000"/>
                        <a:ext cx="41497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457200" y="4888468"/>
            <a:ext cx="3590925" cy="369332"/>
          </a:xfrm>
          <a:prstGeom prst="rect">
            <a:avLst/>
          </a:prstGeom>
          <a:noFill/>
        </p:spPr>
        <p:txBody>
          <a:bodyPr wrap="square" rtlCol="0">
            <a:spAutoFit/>
          </a:bodyPr>
          <a:lstStyle/>
          <a:p>
            <a:r>
              <a:rPr lang="en-US" dirty="0"/>
              <a:t>t</a:t>
            </a:r>
            <a:r>
              <a:rPr lang="en-US" baseline="-25000" dirty="0"/>
              <a:t>3</a:t>
            </a:r>
            <a:r>
              <a:rPr lang="en-US" dirty="0"/>
              <a:t>:</a:t>
            </a:r>
          </a:p>
        </p:txBody>
      </p:sp>
      <p:sp>
        <p:nvSpPr>
          <p:cNvPr id="8" name="TextBox 7"/>
          <p:cNvSpPr txBox="1"/>
          <p:nvPr/>
        </p:nvSpPr>
        <p:spPr>
          <a:xfrm>
            <a:off x="447675" y="5498068"/>
            <a:ext cx="3590925" cy="369332"/>
          </a:xfrm>
          <a:prstGeom prst="rect">
            <a:avLst/>
          </a:prstGeom>
          <a:noFill/>
        </p:spPr>
        <p:txBody>
          <a:bodyPr wrap="square" rtlCol="0">
            <a:spAutoFit/>
          </a:bodyPr>
          <a:lstStyle/>
          <a:p>
            <a:r>
              <a:rPr lang="en-US" dirty="0"/>
              <a:t>t</a:t>
            </a:r>
            <a:r>
              <a:rPr lang="en-US" baseline="-25000" dirty="0"/>
              <a:t>4</a:t>
            </a:r>
            <a:r>
              <a:rPr lang="en-US" dirty="0"/>
              <a:t>:</a:t>
            </a:r>
          </a:p>
        </p:txBody>
      </p:sp>
      <p:graphicFrame>
        <p:nvGraphicFramePr>
          <p:cNvPr id="6" name="Object 5"/>
          <p:cNvGraphicFramePr>
            <a:graphicFrameLocks noChangeAspect="1"/>
          </p:cNvGraphicFramePr>
          <p:nvPr>
            <p:extLst>
              <p:ext uri="{D42A27DB-BD31-4B8C-83A1-F6EECF244321}">
                <p14:modId xmlns:p14="http://schemas.microsoft.com/office/powerpoint/2010/main" val="3252559612"/>
              </p:ext>
            </p:extLst>
          </p:nvPr>
        </p:nvGraphicFramePr>
        <p:xfrm>
          <a:off x="468313" y="5638800"/>
          <a:ext cx="3941762" cy="600075"/>
        </p:xfrm>
        <a:graphic>
          <a:graphicData uri="http://schemas.openxmlformats.org/presentationml/2006/ole">
            <mc:AlternateContent xmlns:mc="http://schemas.openxmlformats.org/markup-compatibility/2006">
              <mc:Choice xmlns:v="urn:schemas-microsoft-com:vml" Requires="v">
                <p:oleObj spid="_x0000_s6285" name="Equation" r:id="rId8" imgW="2425680" imgH="368280" progId="Equation.3">
                  <p:embed/>
                </p:oleObj>
              </mc:Choice>
              <mc:Fallback>
                <p:oleObj name="Equation" r:id="rId8" imgW="2425680" imgH="368280" progId="Equation.3">
                  <p:embed/>
                  <p:pic>
                    <p:nvPicPr>
                      <p:cNvPr id="0" name="Object 4"/>
                      <p:cNvPicPr>
                        <a:picLocks noChangeAspect="1" noChangeArrowheads="1"/>
                      </p:cNvPicPr>
                      <p:nvPr/>
                    </p:nvPicPr>
                    <p:blipFill>
                      <a:blip r:embed="rId9"/>
                      <a:srcRect/>
                      <a:stretch>
                        <a:fillRect/>
                      </a:stretch>
                    </p:blipFill>
                    <p:spPr bwMode="auto">
                      <a:xfrm>
                        <a:off x="468313" y="5638800"/>
                        <a:ext cx="394176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4953000" y="1295400"/>
            <a:ext cx="3733800" cy="3416320"/>
          </a:xfrm>
          <a:prstGeom prst="rect">
            <a:avLst/>
          </a:prstGeom>
          <a:noFill/>
        </p:spPr>
        <p:txBody>
          <a:bodyPr wrap="square" rtlCol="0">
            <a:spAutoFit/>
          </a:bodyPr>
          <a:lstStyle/>
          <a:p>
            <a:r>
              <a:rPr lang="en-US" dirty="0"/>
              <a:t>Continue to graph the voltages for each time.  For t</a:t>
            </a:r>
            <a:r>
              <a:rPr lang="en-US" baseline="-25000" dirty="0"/>
              <a:t>2</a:t>
            </a:r>
            <a:r>
              <a:rPr lang="en-US" dirty="0"/>
              <a:t> the capacitor now is discharging, and the initial voltage is the voltage the capacitor charged to during the charge cycle.  </a:t>
            </a:r>
          </a:p>
          <a:p>
            <a:r>
              <a:rPr lang="en-US" dirty="0"/>
              <a:t>The cap continues to charge and discharge in this fashion so that after several intervals the capacitor’s max and min voltage will stabilize.  </a:t>
            </a:r>
          </a:p>
          <a:p>
            <a:r>
              <a:rPr lang="en-US" dirty="0"/>
              <a:t>The cap will always charge to a specific voltage level and discharge to a specific voltage level. </a:t>
            </a:r>
          </a:p>
        </p:txBody>
      </p:sp>
      <p:graphicFrame>
        <p:nvGraphicFramePr>
          <p:cNvPr id="10" name="Object 9"/>
          <p:cNvGraphicFramePr>
            <a:graphicFrameLocks noChangeAspect="1"/>
          </p:cNvGraphicFramePr>
          <p:nvPr>
            <p:extLst>
              <p:ext uri="{D42A27DB-BD31-4B8C-83A1-F6EECF244321}">
                <p14:modId xmlns:p14="http://schemas.microsoft.com/office/powerpoint/2010/main" val="1844128351"/>
              </p:ext>
            </p:extLst>
          </p:nvPr>
        </p:nvGraphicFramePr>
        <p:xfrm>
          <a:off x="5029200" y="4800600"/>
          <a:ext cx="1404937" cy="806450"/>
        </p:xfrm>
        <a:graphic>
          <a:graphicData uri="http://schemas.openxmlformats.org/presentationml/2006/ole">
            <mc:AlternateContent xmlns:mc="http://schemas.openxmlformats.org/markup-compatibility/2006">
              <mc:Choice xmlns:v="urn:schemas-microsoft-com:vml" Requires="v">
                <p:oleObj spid="_x0000_s6286" name="Equation" r:id="rId10" imgW="863280" imgH="495000" progId="Equation.3">
                  <p:embed/>
                </p:oleObj>
              </mc:Choice>
              <mc:Fallback>
                <p:oleObj name="Equation" r:id="rId10" imgW="863280" imgH="495000" progId="Equation.3">
                  <p:embed/>
                  <p:pic>
                    <p:nvPicPr>
                      <p:cNvPr id="0" name="Object 2"/>
                      <p:cNvPicPr>
                        <a:picLocks noChangeAspect="1" noChangeArrowheads="1"/>
                      </p:cNvPicPr>
                      <p:nvPr/>
                    </p:nvPicPr>
                    <p:blipFill>
                      <a:blip r:embed="rId11"/>
                      <a:srcRect/>
                      <a:stretch>
                        <a:fillRect/>
                      </a:stretch>
                    </p:blipFill>
                    <p:spPr bwMode="auto">
                      <a:xfrm>
                        <a:off x="5029200" y="4800600"/>
                        <a:ext cx="1404937"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65397989"/>
              </p:ext>
            </p:extLst>
          </p:nvPr>
        </p:nvGraphicFramePr>
        <p:xfrm>
          <a:off x="6843713" y="4953000"/>
          <a:ext cx="1673225" cy="392113"/>
        </p:xfrm>
        <a:graphic>
          <a:graphicData uri="http://schemas.openxmlformats.org/presentationml/2006/ole">
            <mc:AlternateContent xmlns:mc="http://schemas.openxmlformats.org/markup-compatibility/2006">
              <mc:Choice xmlns:v="urn:schemas-microsoft-com:vml" Requires="v">
                <p:oleObj spid="_x0000_s6287" name="Equation" r:id="rId12" imgW="1028520" imgH="241200" progId="Equation.3">
                  <p:embed/>
                </p:oleObj>
              </mc:Choice>
              <mc:Fallback>
                <p:oleObj name="Equation" r:id="rId12" imgW="1028520" imgH="241200" progId="Equation.3">
                  <p:embed/>
                  <p:pic>
                    <p:nvPicPr>
                      <p:cNvPr id="0" name="Object 9"/>
                      <p:cNvPicPr>
                        <a:picLocks noChangeAspect="1" noChangeArrowheads="1"/>
                      </p:cNvPicPr>
                      <p:nvPr/>
                    </p:nvPicPr>
                    <p:blipFill>
                      <a:blip r:embed="rId13"/>
                      <a:srcRect/>
                      <a:stretch>
                        <a:fillRect/>
                      </a:stretch>
                    </p:blipFill>
                    <p:spPr bwMode="auto">
                      <a:xfrm>
                        <a:off x="6843713" y="4953000"/>
                        <a:ext cx="16732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39226130"/>
              </p:ext>
            </p:extLst>
          </p:nvPr>
        </p:nvGraphicFramePr>
        <p:xfrm>
          <a:off x="4953000" y="5715000"/>
          <a:ext cx="1549400" cy="639763"/>
        </p:xfrm>
        <a:graphic>
          <a:graphicData uri="http://schemas.openxmlformats.org/presentationml/2006/ole">
            <mc:AlternateContent xmlns:mc="http://schemas.openxmlformats.org/markup-compatibility/2006">
              <mc:Choice xmlns:v="urn:schemas-microsoft-com:vml" Requires="v">
                <p:oleObj spid="_x0000_s6288" name="Equation" r:id="rId14" imgW="952200" imgH="393480" progId="Equation.3">
                  <p:embed/>
                </p:oleObj>
              </mc:Choice>
              <mc:Fallback>
                <p:oleObj name="Equation" r:id="rId14" imgW="952200" imgH="393480" progId="Equation.3">
                  <p:embed/>
                  <p:pic>
                    <p:nvPicPr>
                      <p:cNvPr id="0" name="Object 10"/>
                      <p:cNvPicPr>
                        <a:picLocks noChangeAspect="1" noChangeArrowheads="1"/>
                      </p:cNvPicPr>
                      <p:nvPr/>
                    </p:nvPicPr>
                    <p:blipFill>
                      <a:blip r:embed="rId15"/>
                      <a:srcRect/>
                      <a:stretch>
                        <a:fillRect/>
                      </a:stretch>
                    </p:blipFill>
                    <p:spPr bwMode="auto">
                      <a:xfrm>
                        <a:off x="4953000" y="5715000"/>
                        <a:ext cx="1549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425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RC Circuit Response to Square Waves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4337892"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57800" y="1447800"/>
            <a:ext cx="3352800" cy="923330"/>
          </a:xfrm>
          <a:prstGeom prst="rect">
            <a:avLst/>
          </a:prstGeom>
          <a:noFill/>
        </p:spPr>
        <p:txBody>
          <a:bodyPr wrap="square" rtlCol="0">
            <a:spAutoFit/>
          </a:bodyPr>
          <a:lstStyle/>
          <a:p>
            <a:r>
              <a:rPr lang="en-US" dirty="0"/>
              <a:t>Use </a:t>
            </a:r>
            <a:r>
              <a:rPr lang="en-US" dirty="0" err="1"/>
              <a:t>Kirchoff’s</a:t>
            </a:r>
            <a:r>
              <a:rPr lang="en-US" dirty="0"/>
              <a:t> voltage equation to solve for the resistor values at each point in time.  </a:t>
            </a:r>
          </a:p>
        </p:txBody>
      </p:sp>
      <p:graphicFrame>
        <p:nvGraphicFramePr>
          <p:cNvPr id="5" name="Object 4"/>
          <p:cNvGraphicFramePr>
            <a:graphicFrameLocks noChangeAspect="1"/>
          </p:cNvGraphicFramePr>
          <p:nvPr>
            <p:extLst>
              <p:ext uri="{D42A27DB-BD31-4B8C-83A1-F6EECF244321}">
                <p14:modId xmlns:p14="http://schemas.microsoft.com/office/powerpoint/2010/main" val="545519578"/>
              </p:ext>
            </p:extLst>
          </p:nvPr>
        </p:nvGraphicFramePr>
        <p:xfrm>
          <a:off x="5334000" y="2427288"/>
          <a:ext cx="1382712" cy="392112"/>
        </p:xfrm>
        <a:graphic>
          <a:graphicData uri="http://schemas.openxmlformats.org/presentationml/2006/ole">
            <mc:AlternateContent xmlns:mc="http://schemas.openxmlformats.org/markup-compatibility/2006">
              <mc:Choice xmlns:v="urn:schemas-microsoft-com:vml" Requires="v">
                <p:oleObj spid="_x0000_s7191" name="Equation" r:id="rId4" imgW="850680" imgH="241200" progId="Equation.3">
                  <p:embed/>
                </p:oleObj>
              </mc:Choice>
              <mc:Fallback>
                <p:oleObj name="Equation" r:id="rId4" imgW="850680" imgH="241200" progId="Equation.3">
                  <p:embed/>
                  <p:pic>
                    <p:nvPicPr>
                      <p:cNvPr id="0" name="Object 2"/>
                      <p:cNvPicPr>
                        <a:picLocks noChangeAspect="1" noChangeArrowheads="1"/>
                      </p:cNvPicPr>
                      <p:nvPr/>
                    </p:nvPicPr>
                    <p:blipFill>
                      <a:blip r:embed="rId5"/>
                      <a:srcRect/>
                      <a:stretch>
                        <a:fillRect/>
                      </a:stretch>
                    </p:blipFill>
                    <p:spPr bwMode="auto">
                      <a:xfrm>
                        <a:off x="5334000" y="2427288"/>
                        <a:ext cx="13827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0" y="3205877"/>
            <a:ext cx="3429000" cy="2585323"/>
          </a:xfrm>
          <a:prstGeom prst="rect">
            <a:avLst/>
          </a:prstGeom>
          <a:noFill/>
        </p:spPr>
        <p:txBody>
          <a:bodyPr wrap="square" rtlCol="0">
            <a:spAutoFit/>
          </a:bodyPr>
          <a:lstStyle/>
          <a:p>
            <a:r>
              <a:rPr lang="en-US" dirty="0"/>
              <a:t>For t</a:t>
            </a:r>
            <a:r>
              <a:rPr lang="en-US" baseline="-25000" dirty="0"/>
              <a:t>1</a:t>
            </a:r>
            <a:r>
              <a:rPr lang="en-US" dirty="0"/>
              <a:t>, at the end of the pulse width, </a:t>
            </a:r>
            <a:r>
              <a:rPr lang="en-US" dirty="0" err="1"/>
              <a:t>Vgen</a:t>
            </a:r>
            <a:r>
              <a:rPr lang="en-US" dirty="0"/>
              <a:t> = 10V and V</a:t>
            </a:r>
            <a:r>
              <a:rPr lang="en-US" baseline="-25000" dirty="0"/>
              <a:t>C</a:t>
            </a:r>
            <a:r>
              <a:rPr lang="en-US" dirty="0"/>
              <a:t> = 6.32v so the resistor voltage V</a:t>
            </a:r>
            <a:r>
              <a:rPr lang="en-US" baseline="-25000" dirty="0"/>
              <a:t>R</a:t>
            </a:r>
            <a:r>
              <a:rPr lang="en-US" dirty="0"/>
              <a:t>= 3.68V.  Then </a:t>
            </a:r>
            <a:r>
              <a:rPr lang="en-US" dirty="0" err="1"/>
              <a:t>Vgen</a:t>
            </a:r>
            <a:r>
              <a:rPr lang="en-US" dirty="0"/>
              <a:t> falls to zero, and the capacitor discharges, making it the source voltage, so V</a:t>
            </a:r>
            <a:r>
              <a:rPr lang="en-US" baseline="-25000" dirty="0"/>
              <a:t>R</a:t>
            </a:r>
            <a:r>
              <a:rPr lang="en-US" dirty="0"/>
              <a:t> = -V</a:t>
            </a:r>
            <a:r>
              <a:rPr lang="en-US" baseline="-25000" dirty="0"/>
              <a:t>C</a:t>
            </a:r>
            <a:r>
              <a:rPr lang="en-US" dirty="0"/>
              <a:t>.  As the capacitor discharges its voltage to 2.32V, the resistor sees the capacitor voltage.  </a:t>
            </a:r>
          </a:p>
        </p:txBody>
      </p:sp>
    </p:spTree>
    <p:extLst>
      <p:ext uri="{BB962C8B-B14F-4D97-AF65-F5344CB8AC3E}">
        <p14:creationId xmlns:p14="http://schemas.microsoft.com/office/powerpoint/2010/main" val="932642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3D OPTIONS" val="Medium "/>
</p:tagLst>
</file>

<file path=ppt/tags/tag2.xml><?xml version="1.0" encoding="utf-8"?>
<p:tagLst xmlns:a="http://schemas.openxmlformats.org/drawingml/2006/main" xmlns:r="http://schemas.openxmlformats.org/officeDocument/2006/relationships" xmlns:p="http://schemas.openxmlformats.org/presentationml/2006/main">
  <p:tag name="POWER3D OPTIONS" val="Medium "/>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2903</TotalTime>
  <Words>2251</Words>
  <Application>Microsoft Office PowerPoint</Application>
  <PresentationFormat>On-screen Show (4:3)</PresentationFormat>
  <Paragraphs>263</Paragraphs>
  <Slides>43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4</vt:i4>
      </vt:variant>
      <vt:variant>
        <vt:lpstr>Slide Titles</vt:lpstr>
      </vt:variant>
      <vt:variant>
        <vt:i4>43</vt:i4>
      </vt:variant>
    </vt:vector>
  </HeadingPairs>
  <TitlesOfParts>
    <vt:vector size="52" baseType="lpstr">
      <vt:lpstr>Arial</vt:lpstr>
      <vt:lpstr>Calibri</vt:lpstr>
      <vt:lpstr>Symbol</vt:lpstr>
      <vt:lpstr>Times New Roman</vt:lpstr>
      <vt:lpstr>Office Theme</vt:lpstr>
      <vt:lpstr>Equation</vt:lpstr>
      <vt:lpstr>CorelDRAW</vt:lpstr>
      <vt:lpstr>方程式</vt:lpstr>
      <vt:lpstr>Image</vt:lpstr>
      <vt:lpstr>RC Circuits Integrators and Differentiators</vt:lpstr>
      <vt:lpstr>RC Circuits</vt:lpstr>
      <vt:lpstr>Capacitor Charge</vt:lpstr>
      <vt:lpstr>Current</vt:lpstr>
      <vt:lpstr>Time Constant</vt:lpstr>
      <vt:lpstr>Time Constant</vt:lpstr>
      <vt:lpstr>RC Circuit Response to Square Waves</vt:lpstr>
      <vt:lpstr>RC Circuit Response to Square Waves</vt:lpstr>
      <vt:lpstr>RC Circuit Response to Square Waves</vt:lpstr>
      <vt:lpstr>Integrating Circuits</vt:lpstr>
      <vt:lpstr>Integrating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Differentiating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Idaho State University College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 Circuits Integrators and Differentiators</dc:title>
  <dc:creator>Rob</dc:creator>
  <cp:lastModifiedBy>Tim Leishman</cp:lastModifiedBy>
  <cp:revision>47</cp:revision>
  <cp:lastPrinted>2015-01-15T22:29:40Z</cp:lastPrinted>
  <dcterms:created xsi:type="dcterms:W3CDTF">2014-08-29T15:33:05Z</dcterms:created>
  <dcterms:modified xsi:type="dcterms:W3CDTF">2023-07-19T17:18:05Z</dcterms:modified>
</cp:coreProperties>
</file>