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7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74" r:id="rId4"/>
    <p:sldId id="264" r:id="rId5"/>
    <p:sldId id="262" r:id="rId6"/>
    <p:sldId id="263" r:id="rId7"/>
    <p:sldId id="268" r:id="rId8"/>
    <p:sldId id="267" r:id="rId9"/>
    <p:sldId id="269" r:id="rId10"/>
    <p:sldId id="270" r:id="rId11"/>
    <p:sldId id="271" r:id="rId12"/>
    <p:sldId id="265" r:id="rId13"/>
    <p:sldId id="272" r:id="rId14"/>
    <p:sldId id="273" r:id="rId15"/>
    <p:sldId id="266" r:id="rId16"/>
    <p:sldId id="260" r:id="rId1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4E64"/>
    <a:srgbClr val="252526"/>
    <a:srgbClr val="354A64"/>
    <a:srgbClr val="354A5F"/>
    <a:srgbClr val="00478A"/>
    <a:srgbClr val="F98301"/>
    <a:srgbClr val="41D8FF"/>
    <a:srgbClr val="13AE67"/>
    <a:srgbClr val="FF9900"/>
    <a:srgbClr val="C4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9609" autoAdjust="0"/>
  </p:normalViewPr>
  <p:slideViewPr>
    <p:cSldViewPr>
      <p:cViewPr varScale="1">
        <p:scale>
          <a:sx n="80" d="100"/>
          <a:sy n="80" d="100"/>
        </p:scale>
        <p:origin x="-102" y="-4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661" y="-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F546EC33-7946-4AE1-BCC7-0493631434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544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8BA7A0D6-8BAA-4244-AB7C-1FD0CF96A9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2679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5AE5-103B-4BD8-B70F-F1627501746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</a:t>
            </a:r>
            <a:fld id="{16E25796-3078-4A31-BAC4-7CC1737AE68A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2E9C70-34F3-45A6-955F-0D629D22A6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5AE5-103B-4BD8-B70F-F1627501746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</a:t>
            </a:r>
            <a:fld id="{16E25796-3078-4A31-BAC4-7CC1737AE68A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C70-34F3-45A6-955F-0D629D22A6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5AE5-103B-4BD8-B70F-F1627501746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</a:t>
            </a:r>
            <a:fld id="{16E25796-3078-4A31-BAC4-7CC1737AE68A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C70-34F3-45A6-955F-0D629D22A6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(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6694488" y="4818063"/>
            <a:ext cx="16224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>
              <a:lnSpc>
                <a:spcPts val="1050"/>
              </a:lnSpc>
              <a:defRPr/>
            </a:pPr>
            <a:r>
              <a:rPr kumimoji="0" lang="zh-CN" altLang="en-US" sz="70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  <p:pic>
        <p:nvPicPr>
          <p:cNvPr id="5" name="图片 4" descr="0310金蝶品牌下属logo-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83488" y="115888"/>
            <a:ext cx="10985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41974"/>
            <a:ext cx="8424936" cy="3852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3"/>
              </a:buBlip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23528" y="17716"/>
            <a:ext cx="7128197" cy="48466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P</a:t>
            </a:r>
            <a:fld id="{EB2D96E6-1979-421B-B93F-9F21F6952825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676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2"/>
          <p:cNvGrpSpPr>
            <a:grpSpLocks/>
          </p:cNvGrpSpPr>
          <p:nvPr userDrawn="1"/>
        </p:nvGrpSpPr>
        <p:grpSpPr bwMode="auto">
          <a:xfrm>
            <a:off x="4471988" y="1346200"/>
            <a:ext cx="3397250" cy="1797050"/>
            <a:chOff x="3491880" y="1283088"/>
            <a:chExt cx="2933387" cy="1551579"/>
          </a:xfrm>
        </p:grpSpPr>
        <p:sp>
          <p:nvSpPr>
            <p:cNvPr id="4" name="Rectangle 4"/>
            <p:cNvSpPr>
              <a:spLocks/>
            </p:cNvSpPr>
            <p:nvPr userDrawn="1"/>
          </p:nvSpPr>
          <p:spPr bwMode="auto">
            <a:xfrm>
              <a:off x="4521566" y="1438354"/>
              <a:ext cx="1803166" cy="735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en-US" altLang="zh-CN" sz="5400">
                  <a:solidFill>
                    <a:schemeClr val="bg1"/>
                  </a:solidFill>
                  <a:latin typeface="Goudy Old Style" pitchFamily="18" charset="0"/>
                  <a:sym typeface="Helvetica Neue UltraLight" pitchFamily="2" charset="0"/>
                </a:rPr>
                <a:t>Thanks</a:t>
              </a:r>
            </a:p>
          </p:txBody>
        </p:sp>
        <p:sp>
          <p:nvSpPr>
            <p:cNvPr id="5" name="Rectangle 5"/>
            <p:cNvSpPr>
              <a:spLocks/>
            </p:cNvSpPr>
            <p:nvPr userDrawn="1"/>
          </p:nvSpPr>
          <p:spPr bwMode="auto">
            <a:xfrm>
              <a:off x="4050688" y="2195749"/>
              <a:ext cx="978727" cy="265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en-US" altLang="zh-CN">
                  <a:solidFill>
                    <a:schemeClr val="bg1"/>
                  </a:solidFill>
                  <a:latin typeface="Arial Narrow" pitchFamily="34" charset="0"/>
                  <a:sym typeface="Arial Narrow" pitchFamily="34" charset="0"/>
                </a:rPr>
                <a:t>terima kasih</a:t>
              </a:r>
            </a:p>
          </p:txBody>
        </p:sp>
        <p:sp>
          <p:nvSpPr>
            <p:cNvPr id="6" name="Rectangle 6"/>
            <p:cNvSpPr>
              <a:spLocks/>
            </p:cNvSpPr>
            <p:nvPr userDrawn="1"/>
          </p:nvSpPr>
          <p:spPr bwMode="auto">
            <a:xfrm>
              <a:off x="3491880" y="1283088"/>
              <a:ext cx="898392" cy="539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zh-CN" altLang="en-US" sz="4000" dirty="0">
                  <a:solidFill>
                    <a:schemeClr val="bg1"/>
                  </a:solidFill>
                  <a:latin typeface="Arial" pitchFamily="34" charset="0"/>
                  <a:sym typeface="Arial" pitchFamily="34" charset="0"/>
                </a:rPr>
                <a:t>感謝</a:t>
              </a:r>
            </a:p>
          </p:txBody>
        </p:sp>
        <p:sp>
          <p:nvSpPr>
            <p:cNvPr id="7" name="Rectangle 7"/>
            <p:cNvSpPr>
              <a:spLocks/>
            </p:cNvSpPr>
            <p:nvPr userDrawn="1"/>
          </p:nvSpPr>
          <p:spPr bwMode="auto">
            <a:xfrm>
              <a:off x="5199183" y="2099618"/>
              <a:ext cx="1225080" cy="735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zh-CN" altLang="en-US" sz="5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Microsoft YaHei Bold" charset="-122"/>
                </a:rPr>
                <a:t>谢谢</a:t>
              </a:r>
            </a:p>
          </p:txBody>
        </p:sp>
        <p:sp>
          <p:nvSpPr>
            <p:cNvPr id="8" name="Rectangle 8"/>
            <p:cNvSpPr>
              <a:spLocks/>
            </p:cNvSpPr>
            <p:nvPr userDrawn="1"/>
          </p:nvSpPr>
          <p:spPr bwMode="auto">
            <a:xfrm>
              <a:off x="5404367" y="1336687"/>
              <a:ext cx="1020900" cy="245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zh-CN" altLang="en-US" sz="1800">
                  <a:solidFill>
                    <a:schemeClr val="bg1"/>
                  </a:solidFill>
                  <a:latin typeface="Arial" pitchFamily="34" charset="0"/>
                  <a:sym typeface="Arial" pitchFamily="34" charset="0"/>
                </a:rPr>
                <a:t>ありがとう</a:t>
              </a:r>
            </a:p>
          </p:txBody>
        </p:sp>
        <p:sp>
          <p:nvSpPr>
            <p:cNvPr id="9" name="Rectangle 9"/>
            <p:cNvSpPr>
              <a:spLocks/>
            </p:cNvSpPr>
            <p:nvPr userDrawn="1"/>
          </p:nvSpPr>
          <p:spPr bwMode="auto">
            <a:xfrm>
              <a:off x="3491887" y="1869803"/>
              <a:ext cx="596650" cy="318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en-US" altLang="zh-CN" sz="2400" dirty="0" err="1">
                  <a:solidFill>
                    <a:schemeClr val="bg1"/>
                  </a:solidFill>
                  <a:latin typeface="Arial" pitchFamily="34" charset="0"/>
                  <a:sym typeface="Arial" pitchFamily="34" charset="0"/>
                </a:rPr>
                <a:t>ขอบคุณ</a:t>
              </a:r>
              <a:endParaRPr kumimoji="0" lang="en-US" altLang="zh-CN" sz="2400" dirty="0">
                <a:solidFill>
                  <a:schemeClr val="bg1"/>
                </a:solidFill>
                <a:latin typeface="Arial" pitchFamily="34" charset="0"/>
                <a:sym typeface="Arial" pitchFamily="34" charset="0"/>
              </a:endParaRPr>
            </a:p>
          </p:txBody>
        </p:sp>
      </p:grpSp>
      <p:sp>
        <p:nvSpPr>
          <p:cNvPr id="12" name="Text Box 2"/>
          <p:cNvSpPr txBox="1">
            <a:spLocks noChangeArrowheads="1"/>
          </p:cNvSpPr>
          <p:nvPr userDrawn="1"/>
        </p:nvSpPr>
        <p:spPr bwMode="auto">
          <a:xfrm>
            <a:off x="6694488" y="4818063"/>
            <a:ext cx="16224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>
              <a:lnSpc>
                <a:spcPts val="1050"/>
              </a:lnSpc>
              <a:defRPr/>
            </a:pPr>
            <a:r>
              <a:rPr kumimoji="0" lang="zh-CN" altLang="en-US" sz="70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  <p:sp>
        <p:nvSpPr>
          <p:cNvPr id="14" name="Rectangle 37"/>
          <p:cNvSpPr>
            <a:spLocks/>
          </p:cNvSpPr>
          <p:nvPr userDrawn="1"/>
        </p:nvSpPr>
        <p:spPr bwMode="auto">
          <a:xfrm>
            <a:off x="473075" y="4767263"/>
            <a:ext cx="2874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kumimoji="0" lang="zh-CN" altLang="en-US" sz="7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Microsoft YaHei Bold" charset="-122"/>
              </a:rPr>
              <a:t>版权所有</a:t>
            </a:r>
            <a:r>
              <a:rPr kumimoji="0" lang="en-US" altLang="zh-CN" sz="7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Helvetica Neue" pitchFamily="2" charset="0"/>
              </a:rPr>
              <a:t>©</a:t>
            </a:r>
            <a:r>
              <a:rPr kumimoji="0" lang="en-US" altLang="zh-CN" sz="7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Helvetica Neue" pitchFamily="2" charset="0"/>
              </a:rPr>
              <a:t>1993-2019</a:t>
            </a:r>
            <a:r>
              <a:rPr kumimoji="0" lang="zh-CN" altLang="en-US" sz="7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Helvetica Neue" pitchFamily="2" charset="0"/>
              </a:rPr>
              <a:t> </a:t>
            </a:r>
            <a:r>
              <a:rPr kumimoji="0" lang="zh-CN" altLang="en-US" sz="7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Microsoft YaHei Bold" charset="-122"/>
              </a:rPr>
              <a:t>金蝶国际软件集团有限公司</a:t>
            </a:r>
            <a:endParaRPr kumimoji="0" lang="zh-CN" altLang="en-US" sz="7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Microsoft YaHei 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2075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</a:t>
            </a:r>
            <a:fld id="{03863603-919C-489F-B780-52F98CDC009D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565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卷页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20700"/>
          </a:xfrm>
          <a:prstGeom prst="rect">
            <a:avLst/>
          </a:prstGeom>
          <a:noFill/>
          <a:ln>
            <a:noFill/>
          </a:ln>
          <a:effectLst>
            <a:outerShdw blurRad="50800" dist="38100" dir="6000003" sx="100999" sy="100999" algn="tl" rotWithShape="0">
              <a:srgbClr val="80808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0310金蝶品牌下属logo-0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83488" y="115888"/>
            <a:ext cx="10985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 userDrawn="1"/>
        </p:nvSpPr>
        <p:spPr bwMode="auto">
          <a:xfrm>
            <a:off x="6694488" y="4818063"/>
            <a:ext cx="16224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>
              <a:lnSpc>
                <a:spcPts val="1050"/>
              </a:lnSpc>
              <a:defRPr/>
            </a:pPr>
            <a:r>
              <a:rPr kumimoji="0" lang="zh-CN" altLang="en-US" sz="70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23528" y="741974"/>
            <a:ext cx="8424936" cy="3852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4"/>
              </a:buBlip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23528" y="17716"/>
            <a:ext cx="7128197" cy="48466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P</a:t>
            </a:r>
            <a:fld id="{CCB9019C-EE14-484E-A749-6B927C2AC5D7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807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（白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卷页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20700"/>
          </a:xfrm>
          <a:prstGeom prst="rect">
            <a:avLst/>
          </a:prstGeom>
          <a:noFill/>
          <a:ln>
            <a:noFill/>
          </a:ln>
          <a:effectLst>
            <a:outerShdw blurRad="50800" dist="38100" dir="6000003" sx="100999" sy="100999" algn="tl" rotWithShape="0">
              <a:srgbClr val="80808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 userDrawn="1"/>
        </p:nvSpPr>
        <p:spPr bwMode="auto">
          <a:xfrm>
            <a:off x="6694488" y="4818063"/>
            <a:ext cx="16224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>
              <a:lnSpc>
                <a:spcPts val="1050"/>
              </a:lnSpc>
              <a:defRPr/>
            </a:pPr>
            <a:r>
              <a:rPr kumimoji="0" lang="zh-CN" altLang="en-US" sz="70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"/>
          </p:nvPr>
        </p:nvSpPr>
        <p:spPr>
          <a:xfrm>
            <a:off x="1792288" y="771550"/>
            <a:ext cx="5486400" cy="316835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323528" y="17716"/>
            <a:ext cx="7128197" cy="48466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P</a:t>
            </a:r>
            <a:fld id="{0416AF7A-2A3B-4C99-B465-FAD5F11703D4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087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文字（白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 userDrawn="1"/>
        </p:nvSpPr>
        <p:spPr bwMode="auto">
          <a:xfrm>
            <a:off x="6694488" y="4818063"/>
            <a:ext cx="16224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>
              <a:lnSpc>
                <a:spcPts val="1050"/>
              </a:lnSpc>
              <a:defRPr/>
            </a:pPr>
            <a:r>
              <a:rPr kumimoji="0" lang="zh-CN" altLang="en-US" sz="70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755976" y="915966"/>
            <a:ext cx="3600000" cy="360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392" y="915566"/>
            <a:ext cx="3600000" cy="3600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323528" y="17716"/>
            <a:ext cx="7128197" cy="48466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P</a:t>
            </a:r>
            <a:fld id="{8701FA9E-0CFB-421D-944E-5E064DE94686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156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5AE5-103B-4BD8-B70F-F1627501746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</a:t>
            </a:r>
            <a:fld id="{CCB9019C-EE14-484E-A749-6B927C2AC5D7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C70-34F3-45A6-955F-0D629D22A6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 userDrawn="1"/>
        </p:nvSpPr>
        <p:spPr bwMode="auto">
          <a:xfrm>
            <a:off x="6694488" y="4818063"/>
            <a:ext cx="16224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>
              <a:lnSpc>
                <a:spcPts val="1050"/>
              </a:lnSpc>
              <a:defRPr/>
            </a:pPr>
            <a:r>
              <a:rPr kumimoji="0" lang="zh-CN" altLang="en-US" sz="70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5AE5-103B-4BD8-B70F-F1627501746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2E9C70-34F3-45A6-955F-0D629D22A6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</a:t>
            </a:r>
            <a:fld id="{16E25796-3078-4A31-BAC4-7CC1737AE68A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5AE5-103B-4BD8-B70F-F1627501746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</a:t>
            </a:r>
            <a:fld id="{16E25796-3078-4A31-BAC4-7CC1737AE68A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C70-34F3-45A6-955F-0D629D22A6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5AE5-103B-4BD8-B70F-F1627501746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</a:t>
            </a:r>
            <a:fld id="{16E25796-3078-4A31-BAC4-7CC1737AE68A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C70-34F3-45A6-955F-0D629D22A6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5AE5-103B-4BD8-B70F-F1627501746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</a:t>
            </a:r>
            <a:fld id="{16E25796-3078-4A31-BAC4-7CC1737AE68A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C70-34F3-45A6-955F-0D629D22A6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5AE5-103B-4BD8-B70F-F1627501746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</a:t>
            </a:r>
            <a:fld id="{16E25796-3078-4A31-BAC4-7CC1737AE68A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C70-34F3-45A6-955F-0D629D22A6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5AE5-103B-4BD8-B70F-F1627501746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</a:t>
            </a:r>
            <a:fld id="{16E25796-3078-4A31-BAC4-7CC1737AE68A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C70-34F3-45A6-955F-0D629D22A6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5AE5-103B-4BD8-B70F-F1627501746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</a:t>
            </a:r>
            <a:fld id="{16E25796-3078-4A31-BAC4-7CC1737AE68A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2E9C70-34F3-45A6-955F-0D629D22A6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4E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36B5AE5-103B-4BD8-B70F-F1627501746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P</a:t>
            </a:r>
            <a:fld id="{16E25796-3078-4A31-BAC4-7CC1737AE68A}" type="slidenum">
              <a:rPr lang="en-US" altLang="zh-CN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82E9C70-34F3-45A6-955F-0D629D22A6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6" r:id="rId1"/>
    <p:sldLayoutId id="2147484677" r:id="rId2"/>
    <p:sldLayoutId id="2147484678" r:id="rId3"/>
    <p:sldLayoutId id="2147484679" r:id="rId4"/>
    <p:sldLayoutId id="2147484680" r:id="rId5"/>
    <p:sldLayoutId id="2147484681" r:id="rId6"/>
    <p:sldLayoutId id="2147484682" r:id="rId7"/>
    <p:sldLayoutId id="2147484683" r:id="rId8"/>
    <p:sldLayoutId id="2147484684" r:id="rId9"/>
    <p:sldLayoutId id="2147484685" r:id="rId10"/>
    <p:sldLayoutId id="2147484686" r:id="rId11"/>
    <p:sldLayoutId id="2147484687" r:id="rId12"/>
    <p:sldLayoutId id="2147484688" r:id="rId13"/>
    <p:sldLayoutId id="2147484612" r:id="rId14"/>
    <p:sldLayoutId id="2147484614" r:id="rId15"/>
    <p:sldLayoutId id="2147484616" r:id="rId16"/>
    <p:sldLayoutId id="2147484617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n.vuejs.org/v2/guide/index.html#&#32452;&#20214;&#21270;&#24212;&#29992;&#26500;&#24314;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cn.vuejs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li.vuejs.org/zh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582911"/>
            <a:ext cx="7772400" cy="3428999"/>
          </a:xfrm>
        </p:spPr>
        <p:txBody>
          <a:bodyPr/>
          <a:lstStyle/>
          <a:p>
            <a:r>
              <a:rPr kumimoji="1" lang="en-US" altLang="zh-CN" dirty="0" smtClean="0"/>
              <a:t>VUE</a:t>
            </a:r>
            <a:br>
              <a:rPr kumimoji="1" lang="en-US" altLang="zh-CN" dirty="0" smtClean="0"/>
            </a:br>
            <a:r>
              <a:rPr kumimoji="1" lang="zh-CN" altLang="en-US" sz="3200" dirty="0"/>
              <a:t>最</a:t>
            </a:r>
            <a:r>
              <a:rPr kumimoji="1" lang="zh-CN" altLang="en-US" sz="3200" dirty="0" smtClean="0"/>
              <a:t>受欢迎的前端框架</a:t>
            </a:r>
            <a:endParaRPr kumimoji="1"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cap="none" dirty="0" smtClean="0"/>
              <a:t>    </a:t>
            </a:r>
            <a:r>
              <a:rPr kumimoji="1" lang="en-US" altLang="zh-CN" sz="2800" cap="none" dirty="0" smtClean="0"/>
              <a:t>zero</a:t>
            </a:r>
            <a:endParaRPr kumimoji="1" lang="zh-CN" altLang="en-US" sz="2800" cap="none" dirty="0"/>
          </a:p>
        </p:txBody>
      </p:sp>
      <p:pic>
        <p:nvPicPr>
          <p:cNvPr id="4" name="Picture 2" descr="E:\project\template\vue-webpack-webapp\static\img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987574"/>
            <a:ext cx="302433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77" y="3736457"/>
            <a:ext cx="2857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4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组件化应用构建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241053"/>
            <a:ext cx="72473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+mj-ea"/>
                <a:ea typeface="+mj-ea"/>
              </a:rPr>
              <a:t>组件</a:t>
            </a:r>
            <a:r>
              <a:rPr lang="zh-CN" altLang="en-US" sz="1600" dirty="0">
                <a:latin typeface="+mj-ea"/>
                <a:ea typeface="+mj-ea"/>
              </a:rPr>
              <a:t>系统是 </a:t>
            </a:r>
            <a:r>
              <a:rPr lang="en-US" altLang="zh-CN" sz="1600" dirty="0" err="1">
                <a:latin typeface="+mj-ea"/>
                <a:ea typeface="+mj-ea"/>
              </a:rPr>
              <a:t>Vue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en-US" sz="1600" dirty="0">
                <a:latin typeface="+mj-ea"/>
                <a:ea typeface="+mj-ea"/>
              </a:rPr>
              <a:t>的另一个重要概念，因为它是一种抽象，允许我们使用小型</a:t>
            </a:r>
            <a:r>
              <a:rPr lang="zh-CN" altLang="en-US" sz="1600" dirty="0" smtClean="0">
                <a:latin typeface="+mj-ea"/>
                <a:ea typeface="+mj-ea"/>
              </a:rPr>
              <a:t>、</a:t>
            </a:r>
            <a:endParaRPr lang="en-US" altLang="zh-CN" sz="1600" dirty="0" smtClean="0">
              <a:latin typeface="+mj-ea"/>
              <a:ea typeface="+mj-ea"/>
            </a:endParaRPr>
          </a:p>
          <a:p>
            <a:r>
              <a:rPr lang="zh-CN" altLang="en-US" sz="1600" dirty="0" smtClean="0">
                <a:latin typeface="+mj-ea"/>
                <a:ea typeface="+mj-ea"/>
              </a:rPr>
              <a:t>独立</a:t>
            </a:r>
            <a:r>
              <a:rPr lang="zh-CN" altLang="en-US" sz="1600" dirty="0">
                <a:latin typeface="+mj-ea"/>
                <a:ea typeface="+mj-ea"/>
              </a:rPr>
              <a:t>和通常可复用的组件构建大型应用</a:t>
            </a:r>
            <a:r>
              <a:rPr lang="zh-CN" altLang="en-US" sz="1600" dirty="0" smtClean="0">
                <a:latin typeface="+mj-ea"/>
                <a:ea typeface="+mj-ea"/>
              </a:rPr>
              <a:t>。</a:t>
            </a:r>
            <a:endParaRPr lang="en-US" altLang="zh-CN" sz="1600" dirty="0" smtClean="0">
              <a:latin typeface="+mj-ea"/>
              <a:ea typeface="+mj-ea"/>
            </a:endParaRPr>
          </a:p>
          <a:p>
            <a:endParaRPr lang="en-US" altLang="zh-CN" sz="1600" dirty="0">
              <a:latin typeface="+mj-ea"/>
              <a:ea typeface="+mj-ea"/>
            </a:endParaRPr>
          </a:p>
          <a:p>
            <a:r>
              <a:rPr lang="zh-CN" altLang="en-US" sz="1600" dirty="0" smtClean="0">
                <a:latin typeface="+mj-ea"/>
                <a:ea typeface="+mj-ea"/>
              </a:rPr>
              <a:t>仔细</a:t>
            </a:r>
            <a:r>
              <a:rPr lang="zh-CN" altLang="en-US" sz="1600" dirty="0">
                <a:latin typeface="+mj-ea"/>
                <a:ea typeface="+mj-ea"/>
              </a:rPr>
              <a:t>想想，几乎任意类型的应用界面都可以抽象为一个组件树：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32996" y="2545226"/>
            <a:ext cx="5827236" cy="2258772"/>
            <a:chOff x="832996" y="2545226"/>
            <a:chExt cx="5827236" cy="2258772"/>
          </a:xfrm>
        </p:grpSpPr>
        <p:pic>
          <p:nvPicPr>
            <p:cNvPr id="5122" name="Picture 2" descr="Component Tre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2545226"/>
              <a:ext cx="4535166" cy="1754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832996" y="4465444"/>
              <a:ext cx="58272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tx2"/>
                  </a:solidFill>
                  <a:latin typeface="+mj-ea"/>
                  <a:ea typeface="+mj-ea"/>
                  <a:hlinkClick r:id="rId3"/>
                </a:rPr>
                <a:t>https://cn.vuejs.org/v2/guide/index.html#</a:t>
              </a:r>
              <a:r>
                <a:rPr lang="zh-CN" altLang="en-US" sz="1600" dirty="0">
                  <a:solidFill>
                    <a:schemeClr val="tx2"/>
                  </a:solidFill>
                  <a:latin typeface="+mj-ea"/>
                  <a:ea typeface="+mj-ea"/>
                  <a:hlinkClick r:id="rId3"/>
                </a:rPr>
                <a:t>组件化应用构建</a:t>
              </a:r>
              <a:endParaRPr lang="zh-CN" altLang="en-US" sz="16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422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5791200" cy="1028700"/>
          </a:xfrm>
        </p:spPr>
        <p:txBody>
          <a:bodyPr/>
          <a:lstStyle/>
          <a:p>
            <a:r>
              <a:rPr lang="zh-CN" altLang="en-US" cap="none" dirty="0" smtClean="0"/>
              <a:t>生命周期</a:t>
            </a:r>
            <a:endParaRPr lang="zh-CN" altLang="en-US" cap="none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87" y="843557"/>
            <a:ext cx="3406065" cy="412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701" y="113117"/>
            <a:ext cx="3922857" cy="4857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4112648" y="113117"/>
            <a:ext cx="18251" cy="4857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4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/>
              <a:t>Vue</a:t>
            </a:r>
            <a:r>
              <a:rPr lang="zh-CN" altLang="en-US" cap="none" dirty="0"/>
              <a:t>构建大型项目及生态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09555" y="1315670"/>
            <a:ext cx="7636858" cy="3416320"/>
            <a:chOff x="609555" y="1315670"/>
            <a:chExt cx="7636858" cy="3416320"/>
          </a:xfrm>
        </p:grpSpPr>
        <p:sp>
          <p:nvSpPr>
            <p:cNvPr id="7" name="TextBox 6"/>
            <p:cNvSpPr txBox="1"/>
            <p:nvPr/>
          </p:nvSpPr>
          <p:spPr>
            <a:xfrm>
              <a:off x="609555" y="1315670"/>
              <a:ext cx="381842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+mj-ea"/>
                  <a:ea typeface="+mj-ea"/>
                </a:rPr>
                <a:t>1. </a:t>
              </a:r>
              <a:r>
                <a:rPr lang="zh-CN" altLang="en-US" sz="1600" b="1" dirty="0" smtClean="0">
                  <a:latin typeface="+mj-ea"/>
                  <a:ea typeface="+mj-ea"/>
                </a:rPr>
                <a:t>模块化</a:t>
              </a:r>
              <a:endParaRPr lang="en-US" altLang="zh-CN" sz="1600" b="1" dirty="0" smtClean="0">
                <a:latin typeface="+mj-ea"/>
                <a:ea typeface="+mj-ea"/>
              </a:endParaRPr>
            </a:p>
            <a:p>
              <a:r>
                <a:rPr lang="en-US" altLang="zh-CN" sz="1200" dirty="0" smtClean="0">
                  <a:latin typeface="+mj-ea"/>
                  <a:ea typeface="+mj-ea"/>
                </a:rPr>
                <a:t>*.</a:t>
              </a:r>
              <a:r>
                <a:rPr lang="en-US" altLang="zh-CN" sz="1200" dirty="0" err="1" smtClean="0">
                  <a:latin typeface="+mj-ea"/>
                  <a:ea typeface="+mj-ea"/>
                </a:rPr>
                <a:t>vue</a:t>
              </a:r>
              <a:r>
                <a:rPr lang="en-US" altLang="zh-CN" sz="1200" dirty="0" smtClean="0">
                  <a:latin typeface="+mj-ea"/>
                  <a:ea typeface="+mj-ea"/>
                </a:rPr>
                <a:t> </a:t>
              </a:r>
              <a:r>
                <a:rPr lang="zh-CN" altLang="en-US" sz="1200" dirty="0" smtClean="0">
                  <a:latin typeface="+mj-ea"/>
                  <a:ea typeface="+mj-ea"/>
                </a:rPr>
                <a:t>将 </a:t>
              </a:r>
              <a:r>
                <a:rPr lang="en-US" altLang="zh-CN" sz="1200" dirty="0" smtClean="0">
                  <a:latin typeface="+mj-ea"/>
                  <a:ea typeface="+mj-ea"/>
                </a:rPr>
                <a:t>html/</a:t>
              </a:r>
              <a:r>
                <a:rPr lang="en-US" altLang="zh-CN" sz="1200" dirty="0" err="1" smtClean="0">
                  <a:latin typeface="+mj-ea"/>
                  <a:ea typeface="+mj-ea"/>
                </a:rPr>
                <a:t>css</a:t>
              </a:r>
              <a:r>
                <a:rPr lang="en-US" altLang="zh-CN" sz="1200" dirty="0" smtClean="0">
                  <a:latin typeface="+mj-ea"/>
                  <a:ea typeface="+mj-ea"/>
                </a:rPr>
                <a:t>/</a:t>
              </a:r>
              <a:r>
                <a:rPr lang="en-US" altLang="zh-CN" sz="1200" dirty="0" err="1" smtClean="0">
                  <a:latin typeface="+mj-ea"/>
                  <a:ea typeface="+mj-ea"/>
                </a:rPr>
                <a:t>js</a:t>
              </a:r>
              <a:r>
                <a:rPr lang="en-US" altLang="zh-CN" sz="1200" dirty="0" smtClean="0">
                  <a:latin typeface="+mj-ea"/>
                  <a:ea typeface="+mj-ea"/>
                </a:rPr>
                <a:t> </a:t>
              </a:r>
              <a:r>
                <a:rPr lang="zh-CN" altLang="en-US" sz="1200" dirty="0" smtClean="0">
                  <a:latin typeface="+mj-ea"/>
                  <a:ea typeface="+mj-ea"/>
                </a:rPr>
                <a:t>放在一起开发，便于维护，且</a:t>
              </a:r>
              <a:r>
                <a:rPr lang="en-US" altLang="zh-CN" sz="1200" dirty="0" err="1" smtClean="0">
                  <a:latin typeface="+mj-ea"/>
                  <a:ea typeface="+mj-ea"/>
                </a:rPr>
                <a:t>css</a:t>
              </a:r>
              <a:r>
                <a:rPr lang="zh-CN" altLang="en-US" sz="1200" dirty="0" smtClean="0">
                  <a:latin typeface="+mj-ea"/>
                  <a:ea typeface="+mj-ea"/>
                </a:rPr>
                <a:t>命名空间独立，</a:t>
              </a:r>
              <a:r>
                <a:rPr lang="en-US" altLang="zh-CN" sz="1200" dirty="0" err="1" smtClean="0">
                  <a:latin typeface="+mj-ea"/>
                  <a:ea typeface="+mj-ea"/>
                </a:rPr>
                <a:t>webpack</a:t>
              </a:r>
              <a:r>
                <a:rPr lang="zh-CN" altLang="en-US" sz="1200" dirty="0" smtClean="0">
                  <a:latin typeface="+mj-ea"/>
                  <a:ea typeface="+mj-ea"/>
                </a:rPr>
                <a:t>也有对应的</a:t>
              </a:r>
              <a:r>
                <a:rPr lang="en-US" altLang="zh-CN" sz="1200" dirty="0" smtClean="0">
                  <a:latin typeface="+mj-ea"/>
                  <a:ea typeface="+mj-ea"/>
                </a:rPr>
                <a:t>loader</a:t>
              </a:r>
            </a:p>
            <a:p>
              <a:endParaRPr lang="en-US" altLang="zh-CN" sz="1200" dirty="0">
                <a:latin typeface="+mj-ea"/>
                <a:ea typeface="+mj-ea"/>
              </a:endParaRPr>
            </a:p>
            <a:p>
              <a:r>
                <a:rPr lang="en-US" altLang="zh-CN" sz="1600" b="1" dirty="0" smtClean="0">
                  <a:latin typeface="+mj-ea"/>
                </a:rPr>
                <a:t>2. </a:t>
              </a:r>
              <a:r>
                <a:rPr lang="zh-CN" altLang="en-US" sz="1600" b="1" dirty="0" smtClean="0">
                  <a:latin typeface="+mj-ea"/>
                </a:rPr>
                <a:t>路由系统</a:t>
              </a:r>
              <a:endParaRPr lang="en-US" altLang="zh-CN" sz="1600" b="1" dirty="0" smtClean="0">
                <a:latin typeface="+mj-ea"/>
              </a:endParaRPr>
            </a:p>
            <a:p>
              <a:r>
                <a:rPr lang="en-US" altLang="zh-CN" sz="1200" dirty="0" err="1" smtClean="0">
                  <a:latin typeface="+mj-ea"/>
                </a:rPr>
                <a:t>vue</a:t>
              </a:r>
              <a:r>
                <a:rPr lang="en-US" altLang="zh-CN" sz="1200" dirty="0" smtClean="0">
                  <a:latin typeface="+mj-ea"/>
                </a:rPr>
                <a:t>-router</a:t>
              </a:r>
              <a:r>
                <a:rPr lang="zh-CN" altLang="en-US" sz="1200" dirty="0">
                  <a:latin typeface="+mj-ea"/>
                </a:rPr>
                <a:t> </a:t>
              </a:r>
              <a:r>
                <a:rPr lang="zh-CN" altLang="en-US" sz="1200" dirty="0" smtClean="0">
                  <a:latin typeface="+mj-ea"/>
                </a:rPr>
                <a:t>对应用场景抽象到位</a:t>
              </a:r>
              <a:endParaRPr lang="en-US" altLang="zh-CN" sz="1200" dirty="0" smtClean="0">
                <a:latin typeface="+mj-ea"/>
              </a:endParaRPr>
            </a:p>
            <a:p>
              <a:endParaRPr lang="en-US" altLang="zh-CN" sz="1200" dirty="0">
                <a:latin typeface="+mj-ea"/>
              </a:endParaRPr>
            </a:p>
            <a:p>
              <a:r>
                <a:rPr lang="en-US" altLang="zh-CN" sz="1600" b="1" dirty="0" smtClean="0">
                  <a:latin typeface="+mj-ea"/>
                </a:rPr>
                <a:t>3. </a:t>
              </a:r>
              <a:r>
                <a:rPr lang="zh-CN" altLang="en-US" sz="1600" b="1" dirty="0" smtClean="0">
                  <a:latin typeface="+mj-ea"/>
                </a:rPr>
                <a:t>构建系统</a:t>
              </a:r>
              <a:endParaRPr lang="en-US" altLang="zh-CN" sz="1600" b="1" dirty="0">
                <a:latin typeface="+mj-ea"/>
              </a:endParaRPr>
            </a:p>
            <a:p>
              <a:r>
                <a:rPr lang="zh-CN" altLang="en-US" sz="1200" dirty="0" smtClean="0">
                  <a:latin typeface="+mj-ea"/>
                </a:rPr>
                <a:t>可以基于</a:t>
              </a:r>
              <a:r>
                <a:rPr lang="en-US" altLang="zh-CN" sz="1200" dirty="0" err="1" smtClean="0">
                  <a:latin typeface="+mj-ea"/>
                </a:rPr>
                <a:t>Webpack</a:t>
              </a:r>
              <a:r>
                <a:rPr lang="zh-CN" altLang="en-US" sz="1200" dirty="0" smtClean="0">
                  <a:latin typeface="+mj-ea"/>
                </a:rPr>
                <a:t>，且有独立</a:t>
              </a:r>
              <a:r>
                <a:rPr lang="en-US" altLang="zh-CN" sz="1200" dirty="0" err="1" smtClean="0">
                  <a:latin typeface="+mj-ea"/>
                </a:rPr>
                <a:t>vue</a:t>
              </a:r>
              <a:r>
                <a:rPr lang="en-US" altLang="zh-CN" sz="1200" dirty="0" smtClean="0">
                  <a:latin typeface="+mj-ea"/>
                </a:rPr>
                <a:t>-cli</a:t>
              </a:r>
              <a:r>
                <a:rPr lang="zh-CN" altLang="en-US" sz="1200" dirty="0" smtClean="0">
                  <a:latin typeface="+mj-ea"/>
                </a:rPr>
                <a:t>脚手架快速开发</a:t>
              </a:r>
              <a:endParaRPr lang="en-US" altLang="zh-CN" sz="1200" dirty="0" smtClean="0">
                <a:latin typeface="+mj-ea"/>
              </a:endParaRPr>
            </a:p>
            <a:p>
              <a:endParaRPr lang="en-US" altLang="zh-CN" sz="1200" dirty="0" smtClean="0">
                <a:latin typeface="+mj-ea"/>
                <a:ea typeface="+mj-ea"/>
              </a:endParaRPr>
            </a:p>
            <a:p>
              <a:r>
                <a:rPr lang="en-US" altLang="zh-CN" sz="1600" b="1" dirty="0" smtClean="0">
                  <a:latin typeface="+mj-ea"/>
                </a:rPr>
                <a:t>4. SPA</a:t>
              </a:r>
              <a:r>
                <a:rPr lang="zh-CN" altLang="en-US" sz="1600" b="1" dirty="0" smtClean="0">
                  <a:latin typeface="+mj-ea"/>
                </a:rPr>
                <a:t>全局状态管理</a:t>
              </a:r>
              <a:endParaRPr lang="en-US" altLang="zh-CN" sz="1600" b="1" dirty="0">
                <a:latin typeface="+mj-ea"/>
              </a:endParaRPr>
            </a:p>
            <a:p>
              <a:r>
                <a:rPr lang="zh-CN" altLang="en-US" sz="1200" dirty="0" smtClean="0">
                  <a:latin typeface="+mj-ea"/>
                  <a:ea typeface="+mj-ea"/>
                </a:rPr>
                <a:t>类似于 </a:t>
              </a:r>
              <a:r>
                <a:rPr lang="en-US" altLang="zh-CN" sz="1200" dirty="0" smtClean="0">
                  <a:latin typeface="+mj-ea"/>
                  <a:ea typeface="+mj-ea"/>
                </a:rPr>
                <a:t>react </a:t>
              </a:r>
              <a:r>
                <a:rPr lang="zh-CN" altLang="en-US" sz="1200" dirty="0" smtClean="0">
                  <a:latin typeface="+mj-ea"/>
                  <a:ea typeface="+mj-ea"/>
                </a:rPr>
                <a:t>的 </a:t>
              </a:r>
              <a:r>
                <a:rPr lang="en-US" altLang="zh-CN" sz="1200" dirty="0" err="1" smtClean="0">
                  <a:latin typeface="+mj-ea"/>
                  <a:ea typeface="+mj-ea"/>
                </a:rPr>
                <a:t>redux</a:t>
              </a:r>
              <a:r>
                <a:rPr lang="zh-CN" altLang="en-US" sz="1200" dirty="0" smtClean="0">
                  <a:latin typeface="+mj-ea"/>
                  <a:ea typeface="+mj-ea"/>
                </a:rPr>
                <a:t>，</a:t>
              </a:r>
              <a:r>
                <a:rPr lang="en-US" altLang="zh-CN" sz="1200" dirty="0" err="1" smtClean="0">
                  <a:latin typeface="+mj-ea"/>
                  <a:ea typeface="+mj-ea"/>
                </a:rPr>
                <a:t>vue</a:t>
              </a:r>
              <a:r>
                <a:rPr lang="en-US" altLang="zh-CN" sz="1200" dirty="0" smtClean="0">
                  <a:latin typeface="+mj-ea"/>
                  <a:ea typeface="+mj-ea"/>
                </a:rPr>
                <a:t> </a:t>
              </a:r>
              <a:r>
                <a:rPr lang="zh-CN" altLang="en-US" sz="1200" dirty="0" smtClean="0">
                  <a:latin typeface="+mj-ea"/>
                  <a:ea typeface="+mj-ea"/>
                </a:rPr>
                <a:t>有状态管理模式 </a:t>
              </a:r>
              <a:r>
                <a:rPr lang="en-US" altLang="zh-CN" sz="1200" dirty="0" err="1" smtClean="0">
                  <a:latin typeface="+mj-ea"/>
                  <a:ea typeface="+mj-ea"/>
                </a:rPr>
                <a:t>vuex</a:t>
              </a:r>
              <a:endParaRPr lang="en-US" altLang="zh-CN" sz="1200" dirty="0" smtClean="0">
                <a:latin typeface="+mj-ea"/>
                <a:ea typeface="+mj-ea"/>
              </a:endParaRPr>
            </a:p>
            <a:p>
              <a:endParaRPr lang="en-US" altLang="zh-CN" sz="1600" b="1" dirty="0" smtClean="0">
                <a:latin typeface="+mj-ea"/>
              </a:endParaRPr>
            </a:p>
            <a:p>
              <a:r>
                <a:rPr lang="en-US" altLang="zh-CN" sz="1600" b="1" dirty="0" smtClean="0">
                  <a:latin typeface="+mj-ea"/>
                </a:rPr>
                <a:t>5. </a:t>
              </a:r>
              <a:r>
                <a:rPr lang="zh-CN" altLang="en-US" sz="1600" b="1" dirty="0" smtClean="0">
                  <a:latin typeface="+mj-ea"/>
                </a:rPr>
                <a:t>服务器通信</a:t>
              </a:r>
              <a:endParaRPr lang="en-US" altLang="zh-CN" sz="1600" b="1" dirty="0" smtClean="0">
                <a:latin typeface="+mj-ea"/>
              </a:endParaRPr>
            </a:p>
            <a:p>
              <a:r>
                <a:rPr lang="zh-CN" altLang="en-US" sz="1200" dirty="0">
                  <a:latin typeface="+mj-ea"/>
                </a:rPr>
                <a:t>很</a:t>
              </a:r>
              <a:r>
                <a:rPr lang="zh-CN" altLang="en-US" sz="1200" dirty="0" smtClean="0">
                  <a:latin typeface="+mj-ea"/>
                </a:rPr>
                <a:t>灵活：</a:t>
              </a:r>
              <a:r>
                <a:rPr lang="en-US" altLang="zh-CN" sz="1200" dirty="0" err="1" smtClean="0">
                  <a:latin typeface="+mj-ea"/>
                </a:rPr>
                <a:t>vue</a:t>
              </a:r>
              <a:r>
                <a:rPr lang="en-US" altLang="zh-CN" sz="1200" dirty="0" smtClean="0">
                  <a:latin typeface="+mj-ea"/>
                </a:rPr>
                <a:t>-resource, </a:t>
              </a:r>
              <a:r>
                <a:rPr lang="en-US" altLang="zh-CN" sz="1200" dirty="0" err="1" smtClean="0">
                  <a:latin typeface="+mj-ea"/>
                </a:rPr>
                <a:t>zepto</a:t>
              </a:r>
              <a:r>
                <a:rPr lang="en-US" altLang="zh-CN" sz="1200" dirty="0" smtClean="0">
                  <a:latin typeface="+mj-ea"/>
                </a:rPr>
                <a:t>, </a:t>
              </a:r>
              <a:r>
                <a:rPr lang="en-US" altLang="zh-CN" sz="1200" dirty="0" err="1" smtClean="0">
                  <a:latin typeface="+mj-ea"/>
                </a:rPr>
                <a:t>axios</a:t>
              </a:r>
              <a:r>
                <a:rPr lang="en-US" altLang="zh-CN" sz="1200" dirty="0" smtClean="0">
                  <a:latin typeface="+mj-ea"/>
                </a:rPr>
                <a:t> .</a:t>
              </a:r>
              <a:r>
                <a:rPr lang="en-US" altLang="zh-CN" sz="1200" dirty="0" err="1" smtClean="0">
                  <a:latin typeface="+mj-ea"/>
                </a:rPr>
                <a:t>etc</a:t>
              </a:r>
              <a:endParaRPr lang="en-US" altLang="zh-CN" sz="1200" dirty="0">
                <a:latin typeface="+mj-ea"/>
              </a:endParaRPr>
            </a:p>
            <a:p>
              <a:endParaRPr lang="en-US" altLang="zh-CN" sz="1200" dirty="0" smtClean="0">
                <a:latin typeface="+mj-ea"/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27984" y="1315670"/>
              <a:ext cx="3818429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+mj-ea"/>
                </a:rPr>
                <a:t>6. UI</a:t>
              </a:r>
              <a:r>
                <a:rPr lang="zh-CN" altLang="en-US" sz="1600" b="1" dirty="0" smtClean="0">
                  <a:latin typeface="+mj-ea"/>
                </a:rPr>
                <a:t>组件库</a:t>
              </a:r>
              <a:endParaRPr lang="en-US" altLang="zh-CN" sz="1600" b="1" dirty="0" smtClean="0">
                <a:latin typeface="+mj-ea"/>
              </a:endParaRPr>
            </a:p>
            <a:p>
              <a:r>
                <a:rPr lang="en-US" altLang="zh-CN" sz="1200" dirty="0" smtClean="0">
                  <a:latin typeface="+mj-ea"/>
                  <a:ea typeface="+mj-ea"/>
                </a:rPr>
                <a:t>Mint-UI, Element,</a:t>
              </a:r>
            </a:p>
            <a:p>
              <a:r>
                <a:rPr lang="en-US" altLang="zh-CN" sz="1200" dirty="0" smtClean="0">
                  <a:latin typeface="+mj-ea"/>
                  <a:ea typeface="+mj-ea"/>
                </a:rPr>
                <a:t>iView, </a:t>
              </a:r>
              <a:r>
                <a:rPr lang="en-US" altLang="zh-CN" sz="1200" dirty="0" err="1" smtClean="0">
                  <a:latin typeface="+mj-ea"/>
                  <a:ea typeface="+mj-ea"/>
                </a:rPr>
                <a:t>Vux</a:t>
              </a:r>
              <a:r>
                <a:rPr lang="en-US" altLang="zh-CN" sz="1200" dirty="0" smtClean="0">
                  <a:latin typeface="+mj-ea"/>
                  <a:ea typeface="+mj-ea"/>
                </a:rPr>
                <a:t>, </a:t>
              </a:r>
              <a:r>
                <a:rPr lang="en-US" altLang="zh-CN" sz="1200" dirty="0" err="1" smtClean="0">
                  <a:latin typeface="+mj-ea"/>
                  <a:ea typeface="+mj-ea"/>
                </a:rPr>
                <a:t>Mand</a:t>
              </a:r>
              <a:r>
                <a:rPr lang="en-US" altLang="zh-CN" sz="1200" dirty="0" smtClean="0">
                  <a:latin typeface="+mj-ea"/>
                  <a:ea typeface="+mj-ea"/>
                </a:rPr>
                <a:t> Mobile .</a:t>
              </a:r>
              <a:r>
                <a:rPr lang="en-US" altLang="zh-CN" sz="1200" dirty="0" err="1" smtClean="0">
                  <a:latin typeface="+mj-ea"/>
                  <a:ea typeface="+mj-ea"/>
                </a:rPr>
                <a:t>etc</a:t>
              </a:r>
              <a:endParaRPr lang="en-US" altLang="zh-CN" sz="1200" dirty="0" smtClean="0">
                <a:latin typeface="+mj-ea"/>
                <a:ea typeface="+mj-ea"/>
              </a:endParaRPr>
            </a:p>
            <a:p>
              <a:endParaRPr lang="en-US" altLang="zh-CN" sz="1600" b="1" dirty="0" smtClean="0">
                <a:latin typeface="+mj-ea"/>
                <a:ea typeface="+mj-ea"/>
              </a:endParaRPr>
            </a:p>
            <a:p>
              <a:r>
                <a:rPr lang="en-US" altLang="zh-CN" sz="1600" b="1" dirty="0" smtClean="0">
                  <a:latin typeface="+mj-ea"/>
                  <a:ea typeface="+mj-ea"/>
                </a:rPr>
                <a:t>7. </a:t>
              </a:r>
              <a:r>
                <a:rPr lang="zh-CN" altLang="en-US" sz="1600" b="1" dirty="0" smtClean="0">
                  <a:latin typeface="+mj-ea"/>
                  <a:ea typeface="+mj-ea"/>
                </a:rPr>
                <a:t>单元测试</a:t>
              </a:r>
              <a:endParaRPr lang="en-US" altLang="zh-CN" sz="1600" b="1" dirty="0" smtClean="0">
                <a:latin typeface="+mj-ea"/>
                <a:ea typeface="+mj-ea"/>
              </a:endParaRPr>
            </a:p>
            <a:p>
              <a:r>
                <a:rPr lang="en-US" altLang="zh-CN" sz="1200" dirty="0" smtClean="0">
                  <a:latin typeface="+mj-ea"/>
                  <a:ea typeface="+mj-ea"/>
                </a:rPr>
                <a:t>Jest, Karma, Mocha + Chai</a:t>
              </a:r>
            </a:p>
            <a:p>
              <a:endParaRPr lang="en-US" altLang="zh-CN" sz="1200" dirty="0" smtClean="0">
                <a:latin typeface="+mj-ea"/>
              </a:endParaRPr>
            </a:p>
            <a:p>
              <a:r>
                <a:rPr lang="en-US" altLang="zh-CN" sz="1600" b="1" dirty="0" smtClean="0">
                  <a:latin typeface="+mj-ea"/>
                </a:rPr>
                <a:t>8. </a:t>
              </a:r>
              <a:r>
                <a:rPr lang="zh-CN" altLang="en-US" sz="1600" b="1" dirty="0" smtClean="0">
                  <a:latin typeface="+mj-ea"/>
                </a:rPr>
                <a:t>插件</a:t>
              </a:r>
              <a:endParaRPr lang="en-US" altLang="zh-CN" sz="1600" b="1" dirty="0" smtClean="0">
                <a:latin typeface="+mj-ea"/>
              </a:endParaRPr>
            </a:p>
            <a:p>
              <a:r>
                <a:rPr lang="en-US" altLang="zh-CN" sz="1200" dirty="0" err="1" smtClean="0">
                  <a:latin typeface="+mj-ea"/>
                </a:rPr>
                <a:t>vue-lazyload</a:t>
              </a:r>
              <a:r>
                <a:rPr lang="en-US" altLang="zh-CN" sz="1200" dirty="0" smtClean="0">
                  <a:latin typeface="+mj-ea"/>
                </a:rPr>
                <a:t>, </a:t>
              </a:r>
              <a:r>
                <a:rPr lang="en-US" altLang="zh-CN" sz="1200" dirty="0" err="1" smtClean="0">
                  <a:latin typeface="+mj-ea"/>
                </a:rPr>
                <a:t>vuedraggable</a:t>
              </a:r>
              <a:r>
                <a:rPr lang="en-US" altLang="zh-CN" sz="1200" dirty="0" smtClean="0">
                  <a:latin typeface="+mj-ea"/>
                </a:rPr>
                <a:t>,</a:t>
              </a:r>
            </a:p>
            <a:p>
              <a:r>
                <a:rPr lang="en-US" altLang="zh-CN" sz="1200" dirty="0" err="1" smtClean="0">
                  <a:latin typeface="+mj-ea"/>
                </a:rPr>
                <a:t>vue</a:t>
              </a:r>
              <a:r>
                <a:rPr lang="en-US" altLang="zh-CN" sz="1200" dirty="0" smtClean="0">
                  <a:latin typeface="+mj-ea"/>
                </a:rPr>
                <a:t>-awesome-</a:t>
              </a:r>
              <a:r>
                <a:rPr lang="en-US" altLang="zh-CN" sz="1200" dirty="0" err="1" smtClean="0">
                  <a:latin typeface="+mj-ea"/>
                </a:rPr>
                <a:t>swiper</a:t>
              </a:r>
              <a:r>
                <a:rPr lang="en-US" altLang="zh-CN" sz="1200" dirty="0">
                  <a:latin typeface="+mj-ea"/>
                </a:rPr>
                <a:t>, </a:t>
              </a:r>
              <a:r>
                <a:rPr lang="en-US" altLang="zh-CN" sz="1200" dirty="0" smtClean="0">
                  <a:latin typeface="+mj-ea"/>
                </a:rPr>
                <a:t>vue-i18n</a:t>
              </a:r>
              <a:r>
                <a:rPr lang="en-US" altLang="zh-CN" sz="1200" dirty="0">
                  <a:latin typeface="+mj-ea"/>
                </a:rPr>
                <a:t>, </a:t>
              </a:r>
              <a:r>
                <a:rPr lang="en-US" altLang="zh-CN" sz="1200" dirty="0" err="1">
                  <a:latin typeface="+mj-ea"/>
                </a:rPr>
                <a:t>vue-echarts</a:t>
              </a:r>
              <a:endParaRPr lang="en-US" altLang="zh-CN" sz="1200" dirty="0" smtClean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26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11560" y="1275606"/>
            <a:ext cx="4137713" cy="3415680"/>
            <a:chOff x="899592" y="1275606"/>
            <a:chExt cx="4137713" cy="3415680"/>
          </a:xfrm>
        </p:grpSpPr>
        <p:sp>
          <p:nvSpPr>
            <p:cNvPr id="4" name="矩形 3"/>
            <p:cNvSpPr/>
            <p:nvPr/>
          </p:nvSpPr>
          <p:spPr>
            <a:xfrm>
              <a:off x="899592" y="1275606"/>
              <a:ext cx="4137713" cy="3415680"/>
            </a:xfrm>
            <a:prstGeom prst="rect">
              <a:avLst/>
            </a:prstGeom>
            <a:solidFill>
              <a:srgbClr val="2525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281336"/>
              <a:ext cx="2133600" cy="3409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8005" y="1281336"/>
              <a:ext cx="2019300" cy="2324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5004048" y="850097"/>
            <a:ext cx="352839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我们的项目框架是怎样的？</a:t>
            </a:r>
            <a:endParaRPr lang="en-US" altLang="zh-CN" b="1" dirty="0" smtClean="0">
              <a:latin typeface="+mj-ea"/>
              <a:ea typeface="+mj-ea"/>
            </a:endParaRPr>
          </a:p>
          <a:p>
            <a:endParaRPr lang="en-US" altLang="zh-CN" sz="1600" dirty="0">
              <a:latin typeface="+mj-ea"/>
              <a:ea typeface="+mj-ea"/>
            </a:endParaRPr>
          </a:p>
          <a:p>
            <a:r>
              <a:rPr lang="zh-CN" altLang="en-US" sz="1600" dirty="0" smtClean="0">
                <a:latin typeface="+mj-ea"/>
                <a:ea typeface="+mj-ea"/>
              </a:rPr>
              <a:t>我们</a:t>
            </a:r>
            <a:r>
              <a:rPr lang="zh-CN" altLang="en-US" sz="1600" dirty="0">
                <a:latin typeface="+mj-ea"/>
                <a:ea typeface="+mj-ea"/>
              </a:rPr>
              <a:t>创建了一个</a:t>
            </a:r>
            <a:r>
              <a:rPr lang="en-US" altLang="zh-CN" sz="1600" dirty="0">
                <a:latin typeface="+mj-ea"/>
                <a:ea typeface="+mj-ea"/>
              </a:rPr>
              <a:t>Node.js</a:t>
            </a:r>
            <a:r>
              <a:rPr lang="zh-CN" altLang="en-US" sz="1600" dirty="0">
                <a:latin typeface="+mj-ea"/>
                <a:ea typeface="+mj-ea"/>
              </a:rPr>
              <a:t>项目，意味着创建了一个模块，这个模块的描述文件，被称为</a:t>
            </a:r>
            <a:r>
              <a:rPr lang="en-US" altLang="zh-CN" sz="1600" dirty="0" err="1" smtClean="0">
                <a:latin typeface="+mj-ea"/>
                <a:ea typeface="+mj-ea"/>
              </a:rPr>
              <a:t>package.json</a:t>
            </a:r>
            <a:endParaRPr lang="en-US" altLang="zh-CN" sz="1600" dirty="0" smtClean="0">
              <a:latin typeface="+mj-ea"/>
              <a:ea typeface="+mj-ea"/>
            </a:endParaRPr>
          </a:p>
          <a:p>
            <a:endParaRPr lang="en-US" altLang="zh-CN" sz="1600" dirty="0">
              <a:latin typeface="+mj-ea"/>
              <a:ea typeface="+mj-ea"/>
            </a:endParaRPr>
          </a:p>
          <a:p>
            <a:r>
              <a:rPr lang="en-US" altLang="zh-CN" sz="1600" dirty="0">
                <a:latin typeface="+mj-ea"/>
                <a:ea typeface="+mj-ea"/>
              </a:rPr>
              <a:t>Node </a:t>
            </a:r>
            <a:r>
              <a:rPr lang="zh-CN" altLang="en-US" sz="1600" dirty="0">
                <a:latin typeface="+mj-ea"/>
                <a:ea typeface="+mj-ea"/>
              </a:rPr>
              <a:t>是一个让 </a:t>
            </a:r>
            <a:r>
              <a:rPr lang="en-US" altLang="zh-CN" sz="1600" dirty="0">
                <a:latin typeface="+mj-ea"/>
                <a:ea typeface="+mj-ea"/>
              </a:rPr>
              <a:t>JavaScript </a:t>
            </a:r>
            <a:r>
              <a:rPr lang="zh-CN" altLang="en-US" sz="1600" dirty="0">
                <a:latin typeface="+mj-ea"/>
                <a:ea typeface="+mj-ea"/>
              </a:rPr>
              <a:t>运行在服务端的开发平台，它让 </a:t>
            </a:r>
            <a:r>
              <a:rPr lang="en-US" altLang="zh-CN" sz="1600" dirty="0">
                <a:latin typeface="+mj-ea"/>
                <a:ea typeface="+mj-ea"/>
              </a:rPr>
              <a:t>JavaScript </a:t>
            </a:r>
            <a:r>
              <a:rPr lang="zh-CN" altLang="en-US" sz="1600" dirty="0">
                <a:latin typeface="+mj-ea"/>
                <a:ea typeface="+mj-ea"/>
              </a:rPr>
              <a:t>成为与</a:t>
            </a:r>
            <a:r>
              <a:rPr lang="en-US" altLang="zh-CN" sz="1600" dirty="0">
                <a:latin typeface="+mj-ea"/>
                <a:ea typeface="+mj-ea"/>
              </a:rPr>
              <a:t>PHP</a:t>
            </a:r>
            <a:r>
              <a:rPr lang="zh-CN" altLang="en-US" sz="1600" dirty="0">
                <a:latin typeface="+mj-ea"/>
                <a:ea typeface="+mj-ea"/>
              </a:rPr>
              <a:t>、</a:t>
            </a:r>
            <a:r>
              <a:rPr lang="en-US" altLang="zh-CN" sz="1600" dirty="0">
                <a:latin typeface="+mj-ea"/>
                <a:ea typeface="+mj-ea"/>
              </a:rPr>
              <a:t>Python</a:t>
            </a:r>
            <a:r>
              <a:rPr lang="zh-CN" altLang="en-US" sz="1600" dirty="0">
                <a:latin typeface="+mj-ea"/>
                <a:ea typeface="+mj-ea"/>
              </a:rPr>
              <a:t>、</a:t>
            </a:r>
            <a:r>
              <a:rPr lang="en-US" altLang="zh-CN" sz="1600" dirty="0">
                <a:latin typeface="+mj-ea"/>
                <a:ea typeface="+mj-ea"/>
              </a:rPr>
              <a:t>Perl</a:t>
            </a:r>
            <a:r>
              <a:rPr lang="zh-CN" altLang="en-US" sz="1600" dirty="0">
                <a:latin typeface="+mj-ea"/>
                <a:ea typeface="+mj-ea"/>
              </a:rPr>
              <a:t>、</a:t>
            </a:r>
            <a:r>
              <a:rPr lang="en-US" altLang="zh-CN" sz="1600" dirty="0">
                <a:latin typeface="+mj-ea"/>
                <a:ea typeface="+mj-ea"/>
              </a:rPr>
              <a:t>Ruby </a:t>
            </a:r>
            <a:r>
              <a:rPr lang="zh-CN" altLang="en-US" sz="1600" dirty="0">
                <a:latin typeface="+mj-ea"/>
                <a:ea typeface="+mj-ea"/>
              </a:rPr>
              <a:t>等服务端语言平起平坐的脚本语言。</a:t>
            </a:r>
            <a:endParaRPr lang="en-US" altLang="zh-CN" sz="1600" dirty="0">
              <a:latin typeface="+mj-ea"/>
              <a:ea typeface="+mj-ea"/>
            </a:endParaRPr>
          </a:p>
          <a:p>
            <a:endParaRPr lang="en-US" altLang="zh-CN" sz="1600" dirty="0" smtClean="0">
              <a:latin typeface="+mj-ea"/>
              <a:ea typeface="+mj-ea"/>
            </a:endParaRPr>
          </a:p>
          <a:p>
            <a:r>
              <a:rPr lang="en-US" altLang="zh-CN" sz="1600" dirty="0" err="1">
                <a:latin typeface="+mj-ea"/>
              </a:rPr>
              <a:t>package.json</a:t>
            </a:r>
            <a:r>
              <a:rPr lang="en-US" altLang="zh-CN" sz="1600" dirty="0">
                <a:latin typeface="+mj-ea"/>
              </a:rPr>
              <a:t> </a:t>
            </a:r>
            <a:r>
              <a:rPr lang="zh-CN" altLang="en-US" sz="1600" dirty="0" smtClean="0">
                <a:latin typeface="+mj-ea"/>
              </a:rPr>
              <a:t>中的 </a:t>
            </a:r>
            <a:r>
              <a:rPr lang="en-US" altLang="zh-CN" sz="1600" dirty="0" smtClean="0">
                <a:latin typeface="+mj-ea"/>
                <a:ea typeface="+mj-ea"/>
              </a:rPr>
              <a:t>main </a:t>
            </a:r>
            <a:r>
              <a:rPr lang="zh-CN" altLang="en-US" sz="1600" dirty="0">
                <a:latin typeface="+mj-ea"/>
                <a:ea typeface="+mj-ea"/>
              </a:rPr>
              <a:t>字段指定了程序的主入口</a:t>
            </a:r>
            <a:r>
              <a:rPr lang="zh-CN" altLang="en-US" sz="1600" dirty="0" smtClean="0">
                <a:latin typeface="+mj-ea"/>
                <a:ea typeface="+mj-ea"/>
              </a:rPr>
              <a:t>文件，这个</a:t>
            </a:r>
            <a:r>
              <a:rPr lang="zh-CN" altLang="en-US" sz="1600" dirty="0">
                <a:latin typeface="+mj-ea"/>
                <a:ea typeface="+mj-ea"/>
              </a:rPr>
              <a:t>字段的默认值是模块根目录下面的 </a:t>
            </a:r>
            <a:r>
              <a:rPr lang="en-US" altLang="zh-CN" sz="1600" dirty="0">
                <a:latin typeface="+mj-ea"/>
                <a:ea typeface="+mj-ea"/>
              </a:rPr>
              <a:t>index.js</a:t>
            </a:r>
            <a:r>
              <a:rPr lang="zh-CN" altLang="en-US" sz="1600" dirty="0" smtClean="0">
                <a:latin typeface="+mj-ea"/>
                <a:ea typeface="+mj-ea"/>
              </a:rPr>
              <a:t>。我们的项目入口文件指定为了</a:t>
            </a:r>
            <a:r>
              <a:rPr lang="en-US" altLang="zh-CN" sz="1600" dirty="0" smtClean="0">
                <a:latin typeface="+mj-ea"/>
                <a:ea typeface="+mj-ea"/>
              </a:rPr>
              <a:t>main.js</a:t>
            </a:r>
          </a:p>
        </p:txBody>
      </p:sp>
    </p:spTree>
    <p:extLst>
      <p:ext uri="{BB962C8B-B14F-4D97-AF65-F5344CB8AC3E}">
        <p14:creationId xmlns:p14="http://schemas.microsoft.com/office/powerpoint/2010/main" val="88409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 smtClean="0"/>
              <a:t>请看实践演示</a:t>
            </a:r>
            <a:endParaRPr lang="zh-CN" altLang="en-US" cap="none" dirty="0"/>
          </a:p>
        </p:txBody>
      </p:sp>
      <p:pic>
        <p:nvPicPr>
          <p:cNvPr id="3074" name="Picture 2" descr="F:\图片\menhera\dmzj-15233605978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954" y="1711562"/>
            <a:ext cx="2275438" cy="196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图片\menhera\dmzj-152336069904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10" y="1711562"/>
            <a:ext cx="2275438" cy="196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图片\menhera\dmzj-152336070598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070" y="1711561"/>
            <a:ext cx="2275438" cy="196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03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 smtClean="0"/>
              <a:t>我倾向于使用</a:t>
            </a:r>
            <a:r>
              <a:rPr lang="en-US" altLang="zh-CN" cap="none" dirty="0" err="1" smtClean="0"/>
              <a:t>Vue</a:t>
            </a:r>
            <a:endParaRPr lang="zh-CN" altLang="en-US" cap="none" dirty="0"/>
          </a:p>
        </p:txBody>
      </p:sp>
      <p:sp>
        <p:nvSpPr>
          <p:cNvPr id="10" name="TextBox 9"/>
          <p:cNvSpPr txBox="1"/>
          <p:nvPr/>
        </p:nvSpPr>
        <p:spPr>
          <a:xfrm>
            <a:off x="609555" y="1275606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业务场景抽象到位、文档规范、学习成本低、</a:t>
            </a:r>
            <a:endParaRPr lang="en-US" altLang="zh-CN" b="1" dirty="0" smtClean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2243648"/>
            <a:ext cx="5952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</a:rPr>
              <a:t>MVVM</a:t>
            </a:r>
            <a:r>
              <a:rPr lang="zh-CN" altLang="en-US" b="1" dirty="0" smtClean="0">
                <a:latin typeface="+mj-ea"/>
                <a:ea typeface="+mj-ea"/>
              </a:rPr>
              <a:t>很适合用于数据密集型的应用、搭配很合理</a:t>
            </a:r>
            <a:endParaRPr lang="en-US" altLang="zh-CN" b="1" dirty="0" smtClean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4275" y="2747704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开发者体验和最终代码之间处理的很好</a:t>
            </a:r>
            <a:endParaRPr lang="en-US" altLang="zh-CN" b="1" dirty="0" smtClean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3968" y="3251760"/>
            <a:ext cx="4196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和</a:t>
            </a:r>
            <a:r>
              <a:rPr lang="en-US" altLang="zh-CN" b="1" dirty="0" err="1" smtClean="0">
                <a:latin typeface="+mj-ea"/>
                <a:ea typeface="+mj-ea"/>
              </a:rPr>
              <a:t>Webpack</a:t>
            </a:r>
            <a:r>
              <a:rPr lang="zh-CN" altLang="en-US" b="1" dirty="0" smtClean="0">
                <a:latin typeface="+mj-ea"/>
                <a:ea typeface="+mj-ea"/>
              </a:rPr>
              <a:t>等打包工具配合得很好</a:t>
            </a:r>
            <a:endParaRPr lang="en-US" altLang="zh-CN" b="1" dirty="0" smtClean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1779662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代码很容易写规整、代码易读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555" y="4227934"/>
            <a:ext cx="6773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作者尤雨溪（尤大大）全职开发，非常敬业，不是</a:t>
            </a:r>
            <a:r>
              <a:rPr lang="en-US" altLang="zh-CN" b="1" dirty="0" smtClean="0">
                <a:latin typeface="+mj-ea"/>
                <a:ea typeface="+mj-ea"/>
              </a:rPr>
              <a:t>KPI</a:t>
            </a:r>
            <a:r>
              <a:rPr lang="zh-CN" altLang="en-US" b="1" dirty="0" smtClean="0">
                <a:latin typeface="+mj-ea"/>
                <a:ea typeface="+mj-ea"/>
              </a:rPr>
              <a:t>项目</a:t>
            </a:r>
            <a:endParaRPr lang="en-US" altLang="zh-CN" b="1" dirty="0" smtClean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9733" y="3723878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社区庞大，国人框架，中文支持好</a:t>
            </a:r>
            <a:endParaRPr lang="en-US" altLang="zh-CN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68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6" grpId="0"/>
      <p:bldP spid="8" grpId="0"/>
      <p:bldP spid="9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roject\template\vue-webpack-webapp\static\img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71" y="771550"/>
            <a:ext cx="302433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70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 smtClean="0"/>
              <a:t>Vue</a:t>
            </a:r>
            <a:r>
              <a:rPr lang="en-US" altLang="zh-CN" cap="none" dirty="0" smtClean="0"/>
              <a:t> </a:t>
            </a:r>
            <a:r>
              <a:rPr lang="zh-CN" altLang="en-US" cap="none" dirty="0" smtClean="0"/>
              <a:t>是什么</a:t>
            </a:r>
            <a:endParaRPr lang="zh-CN" altLang="en-US" cap="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75606"/>
            <a:ext cx="5241404" cy="1646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03798"/>
            <a:ext cx="8191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46602" y="1391038"/>
            <a:ext cx="2513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构建用户界面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</a:t>
            </a:r>
            <a:r>
              <a:rPr lang="zh-CN" altLang="en-US" b="1" dirty="0" smtClean="0"/>
              <a:t>渐进式</a:t>
            </a:r>
            <a:r>
              <a:rPr lang="zh-CN" altLang="en-US" b="1" dirty="0"/>
              <a:t>框架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661" y="4681468"/>
            <a:ext cx="217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  <a:hlinkClick r:id="rId4"/>
              </a:rPr>
              <a:t>https://cn.vuejs.org/</a:t>
            </a:r>
            <a:endParaRPr lang="zh-CN" altLang="en-US" sz="1600" dirty="0">
              <a:latin typeface="+mj-ea"/>
              <a:ea typeface="+mj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694205" y="2202867"/>
            <a:ext cx="2892137" cy="720080"/>
            <a:chOff x="5694205" y="2202867"/>
            <a:chExt cx="2892137" cy="720080"/>
          </a:xfrm>
        </p:grpSpPr>
        <p:sp>
          <p:nvSpPr>
            <p:cNvPr id="7" name="矩形 6"/>
            <p:cNvSpPr/>
            <p:nvPr/>
          </p:nvSpPr>
          <p:spPr>
            <a:xfrm>
              <a:off x="5778030" y="2202867"/>
              <a:ext cx="2808312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0198" y="2274875"/>
              <a:ext cx="1170234" cy="269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694205" y="2275594"/>
              <a:ext cx="16661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600" dirty="0" err="1" smtClean="0">
                  <a:solidFill>
                    <a:srgbClr val="354E64"/>
                  </a:solidFill>
                  <a:latin typeface="+mj-ea"/>
                  <a:ea typeface="+mj-ea"/>
                </a:rPr>
                <a:t>vuejs</a:t>
              </a:r>
              <a:r>
                <a:rPr lang="en-US" altLang="zh-CN" sz="1600" dirty="0" smtClean="0">
                  <a:solidFill>
                    <a:srgbClr val="354E64"/>
                  </a:solidFill>
                  <a:latin typeface="+mj-ea"/>
                  <a:ea typeface="+mj-ea"/>
                </a:rPr>
                <a:t>/</a:t>
              </a:r>
              <a:r>
                <a:rPr lang="en-US" altLang="zh-CN" sz="1600" dirty="0" err="1" smtClean="0">
                  <a:solidFill>
                    <a:srgbClr val="354E64"/>
                  </a:solidFill>
                  <a:latin typeface="+mj-ea"/>
                  <a:ea typeface="+mj-ea"/>
                </a:rPr>
                <a:t>vue</a:t>
              </a:r>
              <a:endParaRPr lang="en-US" altLang="zh-CN" sz="1600" dirty="0" smtClean="0">
                <a:solidFill>
                  <a:srgbClr val="354E64"/>
                </a:solidFill>
                <a:latin typeface="+mj-ea"/>
                <a:ea typeface="+mj-ea"/>
              </a:endParaRPr>
            </a:p>
            <a:p>
              <a:pPr algn="r"/>
              <a:r>
                <a:rPr lang="en-US" altLang="zh-CN" sz="1600" dirty="0" err="1">
                  <a:solidFill>
                    <a:srgbClr val="354E64"/>
                  </a:solidFill>
                  <a:latin typeface="+mj-ea"/>
                  <a:ea typeface="+mj-ea"/>
                </a:rPr>
                <a:t>facebook</a:t>
              </a:r>
              <a:r>
                <a:rPr lang="en-US" altLang="zh-CN" sz="1600" dirty="0">
                  <a:solidFill>
                    <a:srgbClr val="354E64"/>
                  </a:solidFill>
                  <a:latin typeface="+mj-ea"/>
                  <a:ea typeface="+mj-ea"/>
                </a:rPr>
                <a:t>/react</a:t>
              </a:r>
              <a:endParaRPr lang="zh-CN" altLang="en-US" sz="1600" dirty="0">
                <a:solidFill>
                  <a:srgbClr val="354E64"/>
                </a:solidFill>
                <a:latin typeface="+mj-ea"/>
                <a:ea typeface="+mj-ea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1880" y="2564755"/>
              <a:ext cx="1094234" cy="286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2304775"/>
              <a:ext cx="438150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5970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45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6347048" cy="10287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  </a:t>
            </a:r>
            <a:r>
              <a:rPr lang="en-US" altLang="zh-CN" dirty="0" smtClean="0"/>
              <a:t>Vue3.0 </a:t>
            </a:r>
            <a:r>
              <a:rPr lang="zh-CN" altLang="en-US" dirty="0" smtClean="0"/>
              <a:t>终</a:t>
            </a:r>
            <a:r>
              <a:rPr lang="zh-CN" altLang="en-US" dirty="0"/>
              <a:t>终终于要来了！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203598"/>
            <a:ext cx="6832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距离尤雨溪大神在</a:t>
            </a:r>
            <a:r>
              <a:rPr lang="en-US" altLang="zh-CN" sz="1600" dirty="0">
                <a:latin typeface="+mj-ea"/>
                <a:ea typeface="+mj-ea"/>
              </a:rPr>
              <a:t>Vue.js </a:t>
            </a:r>
            <a:r>
              <a:rPr lang="zh-CN" altLang="en-US" sz="1600" dirty="0">
                <a:latin typeface="+mj-ea"/>
                <a:ea typeface="+mj-ea"/>
              </a:rPr>
              <a:t>伦敦大会上介绍 </a:t>
            </a:r>
            <a:r>
              <a:rPr lang="en-US" altLang="zh-CN" sz="1600" dirty="0" err="1">
                <a:latin typeface="+mj-ea"/>
                <a:ea typeface="+mj-ea"/>
              </a:rPr>
              <a:t>Vue</a:t>
            </a:r>
            <a:r>
              <a:rPr lang="en-US" altLang="zh-CN" sz="1600" dirty="0">
                <a:latin typeface="+mj-ea"/>
                <a:ea typeface="+mj-ea"/>
              </a:rPr>
              <a:t> 3.0</a:t>
            </a:r>
            <a:r>
              <a:rPr lang="zh-CN" altLang="en-US" sz="1600" dirty="0">
                <a:latin typeface="+mj-ea"/>
                <a:ea typeface="+mj-ea"/>
              </a:rPr>
              <a:t>要发布的内容</a:t>
            </a:r>
            <a:r>
              <a:rPr lang="zh-CN" altLang="en-US" sz="1600" dirty="0" smtClean="0">
                <a:latin typeface="+mj-ea"/>
                <a:ea typeface="+mj-ea"/>
              </a:rPr>
              <a:t>，</a:t>
            </a:r>
            <a:endParaRPr lang="en-US" altLang="zh-CN" sz="1600" dirty="0" smtClean="0">
              <a:latin typeface="+mj-ea"/>
              <a:ea typeface="+mj-ea"/>
            </a:endParaRPr>
          </a:p>
          <a:p>
            <a:r>
              <a:rPr lang="zh-CN" altLang="en-US" sz="1600" dirty="0" smtClean="0">
                <a:latin typeface="+mj-ea"/>
                <a:ea typeface="+mj-ea"/>
              </a:rPr>
              <a:t>并</a:t>
            </a:r>
            <a:r>
              <a:rPr lang="zh-CN" altLang="en-US" sz="1600" dirty="0">
                <a:latin typeface="+mj-ea"/>
                <a:ea typeface="+mj-ea"/>
              </a:rPr>
              <a:t>在 </a:t>
            </a:r>
            <a:r>
              <a:rPr lang="en-US" altLang="zh-CN" sz="1600" dirty="0">
                <a:latin typeface="+mj-ea"/>
                <a:ea typeface="+mj-ea"/>
              </a:rPr>
              <a:t>medium </a:t>
            </a:r>
            <a:r>
              <a:rPr lang="zh-CN" altLang="en-US" sz="1600" dirty="0">
                <a:latin typeface="+mj-ea"/>
                <a:ea typeface="+mj-ea"/>
              </a:rPr>
              <a:t>个人博客上发布</a:t>
            </a:r>
            <a:r>
              <a:rPr lang="en-US" altLang="zh-CN" sz="1600" dirty="0" err="1">
                <a:latin typeface="+mj-ea"/>
                <a:ea typeface="+mj-ea"/>
              </a:rPr>
              <a:t>Vue</a:t>
            </a:r>
            <a:r>
              <a:rPr lang="en-US" altLang="zh-CN" sz="1600" dirty="0">
                <a:latin typeface="+mj-ea"/>
                <a:ea typeface="+mj-ea"/>
              </a:rPr>
              <a:t> 3.0 </a:t>
            </a:r>
            <a:r>
              <a:rPr lang="zh-CN" altLang="en-US" sz="1600" dirty="0">
                <a:latin typeface="+mj-ea"/>
                <a:ea typeface="+mj-ea"/>
              </a:rPr>
              <a:t>的开发路线，已经有一段时间了</a:t>
            </a:r>
            <a:r>
              <a:rPr lang="zh-CN" altLang="en-US" sz="1600" dirty="0" smtClean="0">
                <a:latin typeface="+mj-ea"/>
                <a:ea typeface="+mj-ea"/>
              </a:rPr>
              <a:t>，</a:t>
            </a:r>
            <a:endParaRPr lang="en-US" altLang="zh-CN" sz="1600" dirty="0" smtClean="0">
              <a:latin typeface="+mj-ea"/>
              <a:ea typeface="+mj-ea"/>
            </a:endParaRPr>
          </a:p>
          <a:p>
            <a:r>
              <a:rPr lang="zh-CN" altLang="en-US" sz="1600" dirty="0" smtClean="0">
                <a:latin typeface="+mj-ea"/>
                <a:ea typeface="+mj-ea"/>
              </a:rPr>
              <a:t>不</a:t>
            </a:r>
            <a:r>
              <a:rPr lang="zh-CN" altLang="en-US" sz="1600" dirty="0">
                <a:latin typeface="+mj-ea"/>
                <a:ea typeface="+mj-ea"/>
              </a:rPr>
              <a:t>出意外</a:t>
            </a:r>
            <a:r>
              <a:rPr lang="en-US" altLang="zh-CN" sz="1600" dirty="0">
                <a:latin typeface="+mj-ea"/>
                <a:ea typeface="+mj-ea"/>
              </a:rPr>
              <a:t>19</a:t>
            </a:r>
            <a:r>
              <a:rPr lang="zh-CN" altLang="en-US" sz="1600" dirty="0">
                <a:latin typeface="+mj-ea"/>
                <a:ea typeface="+mj-ea"/>
              </a:rPr>
              <a:t>年会正式发布</a:t>
            </a:r>
            <a:r>
              <a:rPr lang="en-US" altLang="zh-CN" sz="1600" dirty="0">
                <a:latin typeface="+mj-ea"/>
                <a:ea typeface="+mj-ea"/>
              </a:rPr>
              <a:t>3.0</a:t>
            </a:r>
            <a:r>
              <a:rPr lang="zh-CN" altLang="en-US" sz="1600" dirty="0">
                <a:latin typeface="+mj-ea"/>
                <a:ea typeface="+mj-ea"/>
              </a:rPr>
              <a:t>版本。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2225065"/>
            <a:ext cx="753565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话说</a:t>
            </a:r>
            <a:r>
              <a:rPr lang="en-US" altLang="zh-CN" b="1" dirty="0" err="1">
                <a:latin typeface="+mj-ea"/>
                <a:ea typeface="+mj-ea"/>
              </a:rPr>
              <a:t>Vue.Js</a:t>
            </a:r>
            <a:r>
              <a:rPr lang="zh-CN" altLang="en-US" b="1" dirty="0">
                <a:latin typeface="+mj-ea"/>
                <a:ea typeface="+mj-ea"/>
              </a:rPr>
              <a:t>有多火</a:t>
            </a:r>
            <a:r>
              <a:rPr lang="zh-CN" altLang="en-US" b="1" dirty="0" smtClean="0">
                <a:latin typeface="+mj-ea"/>
                <a:ea typeface="+mj-ea"/>
              </a:rPr>
              <a:t>？</a:t>
            </a:r>
            <a:endParaRPr lang="en-US" altLang="zh-CN" b="1" dirty="0" smtClean="0">
              <a:latin typeface="+mj-ea"/>
              <a:ea typeface="+mj-ea"/>
            </a:endParaRPr>
          </a:p>
          <a:p>
            <a:r>
              <a:rPr lang="en-US" altLang="zh-CN" sz="1600" dirty="0" err="1">
                <a:latin typeface="+mj-ea"/>
                <a:ea typeface="+mj-ea"/>
              </a:rPr>
              <a:t>Vue.Js</a:t>
            </a:r>
            <a:r>
              <a:rPr lang="zh-CN" altLang="en-US" sz="1600" dirty="0">
                <a:latin typeface="+mj-ea"/>
                <a:ea typeface="+mj-ea"/>
              </a:rPr>
              <a:t>在</a:t>
            </a:r>
            <a:r>
              <a:rPr lang="en-US" altLang="zh-CN" sz="1600" dirty="0">
                <a:latin typeface="+mj-ea"/>
                <a:ea typeface="+mj-ea"/>
              </a:rPr>
              <a:t>17</a:t>
            </a:r>
            <a:r>
              <a:rPr lang="zh-CN" altLang="en-US" sz="1600" dirty="0">
                <a:latin typeface="+mj-ea"/>
                <a:ea typeface="+mj-ea"/>
              </a:rPr>
              <a:t>、</a:t>
            </a:r>
            <a:r>
              <a:rPr lang="en-US" altLang="zh-CN" sz="1600" dirty="0">
                <a:latin typeface="+mj-ea"/>
                <a:ea typeface="+mj-ea"/>
              </a:rPr>
              <a:t>18</a:t>
            </a:r>
            <a:r>
              <a:rPr lang="zh-CN" altLang="en-US" sz="1600" dirty="0">
                <a:latin typeface="+mj-ea"/>
                <a:ea typeface="+mj-ea"/>
              </a:rPr>
              <a:t>年发展迅速，用户数和粉丝量呈指数级增长</a:t>
            </a:r>
            <a:r>
              <a:rPr lang="zh-CN" altLang="en-US" sz="1600" dirty="0" smtClean="0">
                <a:latin typeface="+mj-ea"/>
                <a:ea typeface="+mj-ea"/>
              </a:rPr>
              <a:t>，</a:t>
            </a:r>
            <a:endParaRPr lang="en-US" altLang="zh-CN" sz="1600" dirty="0" smtClean="0">
              <a:latin typeface="+mj-ea"/>
              <a:ea typeface="+mj-ea"/>
            </a:endParaRPr>
          </a:p>
          <a:p>
            <a:r>
              <a:rPr lang="zh-CN" altLang="en-US" sz="1600" dirty="0" smtClean="0">
                <a:latin typeface="+mj-ea"/>
                <a:ea typeface="+mj-ea"/>
              </a:rPr>
              <a:t>目前</a:t>
            </a:r>
            <a:r>
              <a:rPr lang="en-US" altLang="zh-CN" sz="1600" dirty="0" err="1">
                <a:latin typeface="+mj-ea"/>
                <a:ea typeface="+mj-ea"/>
              </a:rPr>
              <a:t>Vue</a:t>
            </a:r>
            <a:r>
              <a:rPr lang="zh-CN" altLang="en-US" sz="1600" dirty="0">
                <a:latin typeface="+mj-ea"/>
                <a:ea typeface="+mj-ea"/>
              </a:rPr>
              <a:t>的开发者插件用户数量约为</a:t>
            </a:r>
            <a:r>
              <a:rPr lang="en-US" altLang="zh-CN" sz="1600" dirty="0">
                <a:latin typeface="+mj-ea"/>
                <a:ea typeface="+mj-ea"/>
              </a:rPr>
              <a:t>70.4</a:t>
            </a:r>
            <a:r>
              <a:rPr lang="zh-CN" altLang="en-US" sz="1600" dirty="0">
                <a:latin typeface="+mj-ea"/>
                <a:ea typeface="+mj-ea"/>
              </a:rPr>
              <a:t>万，</a:t>
            </a:r>
            <a:r>
              <a:rPr lang="en-US" altLang="zh-CN" sz="1600" dirty="0" err="1">
                <a:latin typeface="+mj-ea"/>
                <a:ea typeface="+mj-ea"/>
              </a:rPr>
              <a:t>Vue</a:t>
            </a:r>
            <a:r>
              <a:rPr lang="zh-CN" altLang="en-US" sz="1600" dirty="0">
                <a:latin typeface="+mj-ea"/>
                <a:ea typeface="+mj-ea"/>
              </a:rPr>
              <a:t>官方推特账号已经有</a:t>
            </a:r>
            <a:r>
              <a:rPr lang="en-US" altLang="zh-CN" sz="1600" dirty="0">
                <a:latin typeface="+mj-ea"/>
                <a:ea typeface="+mj-ea"/>
              </a:rPr>
              <a:t>10</a:t>
            </a:r>
            <a:r>
              <a:rPr lang="zh-CN" altLang="en-US" sz="1600" dirty="0">
                <a:latin typeface="+mj-ea"/>
                <a:ea typeface="+mj-ea"/>
              </a:rPr>
              <a:t>万粉丝</a:t>
            </a:r>
            <a:r>
              <a:rPr lang="zh-CN" altLang="en-US" sz="1600" dirty="0" smtClean="0">
                <a:latin typeface="+mj-ea"/>
                <a:ea typeface="+mj-ea"/>
              </a:rPr>
              <a:t>，</a:t>
            </a:r>
            <a:endParaRPr lang="en-US" altLang="zh-CN" sz="1600" dirty="0" smtClean="0">
              <a:latin typeface="+mj-ea"/>
              <a:ea typeface="+mj-ea"/>
            </a:endParaRPr>
          </a:p>
          <a:p>
            <a:r>
              <a:rPr lang="zh-CN" altLang="en-US" sz="1600" dirty="0" smtClean="0">
                <a:latin typeface="+mj-ea"/>
                <a:ea typeface="+mj-ea"/>
              </a:rPr>
              <a:t>千呼万唤</a:t>
            </a:r>
            <a:r>
              <a:rPr lang="zh-CN" altLang="en-US" sz="1600" dirty="0">
                <a:latin typeface="+mj-ea"/>
                <a:ea typeface="+mj-ea"/>
              </a:rPr>
              <a:t>中“官方微博”估计也快出来了。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59" y="3582764"/>
            <a:ext cx="80851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+mj-ea"/>
                <a:ea typeface="+mj-ea"/>
              </a:rPr>
              <a:t>而且</a:t>
            </a:r>
            <a:r>
              <a:rPr lang="zh-CN" altLang="en-US" sz="1600" dirty="0">
                <a:latin typeface="+mj-ea"/>
                <a:ea typeface="+mj-ea"/>
              </a:rPr>
              <a:t>在前端面试环节，提及</a:t>
            </a:r>
            <a:r>
              <a:rPr lang="en-US" altLang="zh-CN" sz="1600" dirty="0" err="1">
                <a:latin typeface="+mj-ea"/>
                <a:ea typeface="+mj-ea"/>
              </a:rPr>
              <a:t>Vue</a:t>
            </a:r>
            <a:r>
              <a:rPr lang="zh-CN" altLang="en-US" sz="1600" dirty="0">
                <a:latin typeface="+mj-ea"/>
                <a:ea typeface="+mj-ea"/>
              </a:rPr>
              <a:t>框架的次数已经不亚于当年刀耕火种时代但凡面试必</a:t>
            </a:r>
            <a:r>
              <a:rPr lang="zh-CN" altLang="en-US" sz="1600" dirty="0" smtClean="0">
                <a:latin typeface="+mj-ea"/>
                <a:ea typeface="+mj-ea"/>
              </a:rPr>
              <a:t>问</a:t>
            </a:r>
            <a:endParaRPr lang="en-US" altLang="zh-CN" sz="1600" dirty="0" smtClean="0">
              <a:latin typeface="+mj-ea"/>
              <a:ea typeface="+mj-ea"/>
            </a:endParaRPr>
          </a:p>
          <a:p>
            <a:r>
              <a:rPr lang="en-US" altLang="zh-CN" sz="1600" dirty="0" err="1" smtClean="0">
                <a:latin typeface="+mj-ea"/>
                <a:ea typeface="+mj-ea"/>
              </a:rPr>
              <a:t>jquery</a:t>
            </a:r>
            <a:r>
              <a:rPr lang="zh-CN" altLang="en-US" sz="1600" dirty="0">
                <a:latin typeface="+mj-ea"/>
                <a:ea typeface="+mj-ea"/>
              </a:rPr>
              <a:t>的架势，相信</a:t>
            </a:r>
            <a:r>
              <a:rPr lang="en-US" altLang="zh-CN" sz="1600" dirty="0" err="1">
                <a:latin typeface="+mj-ea"/>
                <a:ea typeface="+mj-ea"/>
              </a:rPr>
              <a:t>Vue</a:t>
            </a:r>
            <a:r>
              <a:rPr lang="zh-CN" altLang="en-US" sz="1600" dirty="0">
                <a:latin typeface="+mj-ea"/>
                <a:ea typeface="+mj-ea"/>
              </a:rPr>
              <a:t>和</a:t>
            </a:r>
            <a:r>
              <a:rPr lang="en-US" altLang="zh-CN" sz="1600" dirty="0">
                <a:latin typeface="+mj-ea"/>
                <a:ea typeface="+mj-ea"/>
              </a:rPr>
              <a:t>React</a:t>
            </a:r>
            <a:r>
              <a:rPr lang="zh-CN" altLang="en-US" sz="1600" dirty="0">
                <a:latin typeface="+mj-ea"/>
                <a:ea typeface="+mj-ea"/>
              </a:rPr>
              <a:t>不久后将会成为前端开发的基本</a:t>
            </a:r>
            <a:r>
              <a:rPr lang="zh-CN" altLang="en-US" sz="1600" dirty="0" smtClean="0">
                <a:latin typeface="+mj-ea"/>
                <a:ea typeface="+mj-ea"/>
              </a:rPr>
              <a:t>技能。但</a:t>
            </a:r>
            <a:r>
              <a:rPr lang="zh-CN" altLang="en-US" sz="1600" dirty="0">
                <a:latin typeface="+mj-ea"/>
                <a:ea typeface="+mj-ea"/>
              </a:rPr>
              <a:t>现在仍有</a:t>
            </a:r>
            <a:r>
              <a:rPr lang="zh-CN" altLang="en-US" sz="1600" dirty="0" smtClean="0">
                <a:latin typeface="+mj-ea"/>
                <a:ea typeface="+mj-ea"/>
              </a:rPr>
              <a:t>很多</a:t>
            </a:r>
            <a:endParaRPr lang="en-US" altLang="zh-CN" sz="1600" dirty="0" smtClean="0">
              <a:latin typeface="+mj-ea"/>
              <a:ea typeface="+mj-ea"/>
            </a:endParaRPr>
          </a:p>
          <a:p>
            <a:r>
              <a:rPr lang="en-US" altLang="zh-CN" sz="1600" dirty="0" smtClean="0">
                <a:latin typeface="+mj-ea"/>
                <a:ea typeface="+mj-ea"/>
              </a:rPr>
              <a:t>Web</a:t>
            </a:r>
            <a:r>
              <a:rPr lang="zh-CN" altLang="en-US" sz="1600" dirty="0">
                <a:latin typeface="+mj-ea"/>
                <a:ea typeface="+mj-ea"/>
              </a:rPr>
              <a:t>前端对</a:t>
            </a:r>
            <a:r>
              <a:rPr lang="en-US" altLang="zh-CN" sz="1600" dirty="0">
                <a:latin typeface="+mj-ea"/>
                <a:ea typeface="+mj-ea"/>
              </a:rPr>
              <a:t>vue2.0</a:t>
            </a:r>
            <a:r>
              <a:rPr lang="zh-CN" altLang="en-US" sz="1600" dirty="0">
                <a:latin typeface="+mj-ea"/>
                <a:ea typeface="+mj-ea"/>
              </a:rPr>
              <a:t>还不熟悉，甚至不会用，如果这些前端</a:t>
            </a:r>
            <a:r>
              <a:rPr lang="en-US" altLang="zh-CN" sz="1600" dirty="0" err="1">
                <a:latin typeface="+mj-ea"/>
                <a:ea typeface="+mj-ea"/>
              </a:rPr>
              <a:t>er</a:t>
            </a:r>
            <a:r>
              <a:rPr lang="zh-CN" altLang="en-US" sz="1600" dirty="0">
                <a:latin typeface="+mj-ea"/>
                <a:ea typeface="+mj-ea"/>
              </a:rPr>
              <a:t>再不迎头赶上</a:t>
            </a:r>
            <a:r>
              <a:rPr lang="zh-CN" altLang="en-US" sz="1600" dirty="0" smtClean="0">
                <a:latin typeface="+mj-ea"/>
                <a:ea typeface="+mj-ea"/>
              </a:rPr>
              <a:t>，</a:t>
            </a:r>
            <a:endParaRPr lang="en-US" altLang="zh-CN" sz="1600" dirty="0" smtClean="0">
              <a:latin typeface="+mj-ea"/>
              <a:ea typeface="+mj-ea"/>
            </a:endParaRPr>
          </a:p>
          <a:p>
            <a:r>
              <a:rPr lang="zh-CN" altLang="en-US" sz="1600" dirty="0" smtClean="0">
                <a:latin typeface="+mj-ea"/>
                <a:ea typeface="+mj-ea"/>
              </a:rPr>
              <a:t>一定</a:t>
            </a:r>
            <a:r>
              <a:rPr lang="zh-CN" altLang="en-US" sz="1600" dirty="0">
                <a:latin typeface="+mj-ea"/>
                <a:ea typeface="+mj-ea"/>
              </a:rPr>
              <a:t>会被技术革新的浪潮所淘汰。</a:t>
            </a:r>
          </a:p>
        </p:txBody>
      </p:sp>
    </p:spTree>
    <p:extLst>
      <p:ext uri="{BB962C8B-B14F-4D97-AF65-F5344CB8AC3E}">
        <p14:creationId xmlns:p14="http://schemas.microsoft.com/office/powerpoint/2010/main" val="33708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MVVM</a:t>
            </a:r>
            <a:endParaRPr lang="zh-CN" altLang="en-US" cap="none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1" y="1131590"/>
            <a:ext cx="23762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</a:rPr>
              <a:t>MVC</a:t>
            </a:r>
            <a:r>
              <a:rPr lang="zh-CN" altLang="en-US" b="1" dirty="0" smtClean="0">
                <a:latin typeface="+mj-ea"/>
                <a:ea typeface="+mj-ea"/>
              </a:rPr>
              <a:t>模式</a:t>
            </a:r>
            <a:endParaRPr lang="zh-CN" altLang="en-US" b="1" dirty="0">
              <a:latin typeface="+mj-ea"/>
              <a:ea typeface="+mj-ea"/>
            </a:endParaRPr>
          </a:p>
          <a:p>
            <a:r>
              <a:rPr lang="en-US" altLang="zh-CN" sz="1600" dirty="0" smtClean="0">
                <a:latin typeface="+mj-ea"/>
                <a:ea typeface="+mj-ea"/>
              </a:rPr>
              <a:t>Controller</a:t>
            </a:r>
            <a:r>
              <a:rPr lang="zh-CN" altLang="en-US" sz="1600" dirty="0" smtClean="0">
                <a:latin typeface="+mj-ea"/>
                <a:ea typeface="+mj-ea"/>
              </a:rPr>
              <a:t>直接控制</a:t>
            </a:r>
            <a:r>
              <a:rPr lang="en-US" altLang="zh-CN" sz="1600" dirty="0" smtClean="0">
                <a:latin typeface="+mj-ea"/>
                <a:ea typeface="+mj-ea"/>
              </a:rPr>
              <a:t>view</a:t>
            </a:r>
            <a:r>
              <a:rPr lang="zh-CN" altLang="en-US" sz="1600" dirty="0" smtClean="0">
                <a:latin typeface="+mj-ea"/>
                <a:ea typeface="+mj-ea"/>
              </a:rPr>
              <a:t>层的展示，将</a:t>
            </a:r>
            <a:r>
              <a:rPr lang="en-US" altLang="zh-CN" sz="1600" dirty="0" smtClean="0">
                <a:latin typeface="+mj-ea"/>
                <a:ea typeface="+mj-ea"/>
              </a:rPr>
              <a:t>UI</a:t>
            </a:r>
            <a:r>
              <a:rPr lang="zh-CN" altLang="en-US" sz="1600" dirty="0" smtClean="0">
                <a:latin typeface="+mj-ea"/>
                <a:ea typeface="+mj-ea"/>
              </a:rPr>
              <a:t>片段插入到</a:t>
            </a:r>
            <a:r>
              <a:rPr lang="en-US" altLang="zh-CN" sz="1600" dirty="0" smtClean="0">
                <a:latin typeface="+mj-ea"/>
                <a:ea typeface="+mj-ea"/>
              </a:rPr>
              <a:t>View</a:t>
            </a:r>
            <a:r>
              <a:rPr lang="zh-CN" altLang="en-US" sz="1600" dirty="0" smtClean="0">
                <a:latin typeface="+mj-ea"/>
                <a:ea typeface="+mj-ea"/>
              </a:rPr>
              <a:t>中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689" y="4681468"/>
            <a:ext cx="6596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Tips</a:t>
            </a:r>
            <a:r>
              <a:rPr lang="zh-CN" altLang="en-US" sz="800" dirty="0" smtClean="0"/>
              <a:t>：</a:t>
            </a:r>
            <a:r>
              <a:rPr lang="en-US" altLang="zh-CN" sz="800" dirty="0" smtClean="0"/>
              <a:t>MVC</a:t>
            </a:r>
            <a:r>
              <a:rPr lang="zh-CN" altLang="en-US" sz="800" dirty="0"/>
              <a:t>，</a:t>
            </a:r>
            <a:r>
              <a:rPr lang="en-US" altLang="zh-CN" sz="800" dirty="0"/>
              <a:t>MVP</a:t>
            </a:r>
            <a:r>
              <a:rPr lang="zh-CN" altLang="en-US" sz="800" dirty="0"/>
              <a:t>和</a:t>
            </a:r>
            <a:r>
              <a:rPr lang="en-US" altLang="zh-CN" sz="800" dirty="0"/>
              <a:t>MVVM</a:t>
            </a:r>
            <a:r>
              <a:rPr lang="zh-CN" altLang="en-US" sz="800" dirty="0"/>
              <a:t>都是常见的软件架构设计模式（</a:t>
            </a:r>
            <a:r>
              <a:rPr lang="en-US" altLang="zh-CN" sz="800" dirty="0"/>
              <a:t>Architectural Pattern</a:t>
            </a:r>
            <a:r>
              <a:rPr lang="zh-CN" altLang="en-US" sz="800" dirty="0"/>
              <a:t>），它通过分离关注点来改进代码的组织方式。不同于设计</a:t>
            </a:r>
            <a:r>
              <a:rPr lang="zh-CN" altLang="en-US" sz="800" dirty="0" smtClean="0"/>
              <a:t>模式</a:t>
            </a:r>
            <a:endParaRPr lang="en-US" altLang="zh-CN" sz="800" dirty="0" smtClean="0"/>
          </a:p>
          <a:p>
            <a:r>
              <a:rPr lang="zh-CN" altLang="en-US" sz="800" dirty="0" smtClean="0"/>
              <a:t>（</a:t>
            </a:r>
            <a:r>
              <a:rPr lang="en-US" altLang="zh-CN" sz="800" dirty="0"/>
              <a:t>Design Pattern</a:t>
            </a:r>
            <a:r>
              <a:rPr lang="zh-CN" altLang="en-US" sz="800" dirty="0" smtClean="0"/>
              <a:t>），只是</a:t>
            </a:r>
            <a:r>
              <a:rPr lang="zh-CN" altLang="en-US" sz="800" dirty="0"/>
              <a:t>为了解决一类问题而总结出的抽象方法，一种架构模式往往使用了多种设计模式。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2499742"/>
            <a:ext cx="23762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</a:rPr>
              <a:t>MVVM</a:t>
            </a:r>
            <a:r>
              <a:rPr lang="zh-CN" altLang="en-US" b="1" dirty="0" smtClean="0">
                <a:latin typeface="+mj-ea"/>
                <a:ea typeface="+mj-ea"/>
              </a:rPr>
              <a:t>模式</a:t>
            </a:r>
            <a:endParaRPr lang="zh-CN" altLang="en-US" b="1" dirty="0">
              <a:latin typeface="+mj-ea"/>
              <a:ea typeface="+mj-ea"/>
            </a:endParaRPr>
          </a:p>
          <a:p>
            <a:r>
              <a:rPr lang="zh-CN" altLang="en-US" sz="1600" dirty="0" smtClean="0">
                <a:latin typeface="+mj-ea"/>
                <a:ea typeface="+mj-ea"/>
              </a:rPr>
              <a:t>通过数据双向绑定，</a:t>
            </a:r>
            <a:r>
              <a:rPr lang="en-US" altLang="zh-CN" sz="1600" dirty="0" smtClean="0">
                <a:latin typeface="+mj-ea"/>
                <a:ea typeface="+mj-ea"/>
              </a:rPr>
              <a:t>VM</a:t>
            </a:r>
            <a:r>
              <a:rPr lang="zh-CN" altLang="en-US" sz="1600" dirty="0" smtClean="0">
                <a:latin typeface="+mj-ea"/>
                <a:ea typeface="+mj-ea"/>
              </a:rPr>
              <a:t>层使用</a:t>
            </a:r>
            <a:r>
              <a:rPr lang="en-US" altLang="zh-CN" sz="1600" dirty="0" smtClean="0">
                <a:latin typeface="+mj-ea"/>
                <a:ea typeface="+mj-ea"/>
              </a:rPr>
              <a:t>Data</a:t>
            </a:r>
            <a:r>
              <a:rPr lang="zh-CN" altLang="en-US" sz="1600" dirty="0" smtClean="0">
                <a:latin typeface="+mj-ea"/>
                <a:ea typeface="+mj-ea"/>
              </a:rPr>
              <a:t>控制</a:t>
            </a:r>
            <a:r>
              <a:rPr lang="en-US" altLang="zh-CN" sz="1600" dirty="0" smtClean="0">
                <a:latin typeface="+mj-ea"/>
                <a:ea typeface="+mj-ea"/>
              </a:rPr>
              <a:t>View</a:t>
            </a:r>
            <a:endParaRPr lang="zh-CN" altLang="en-US" sz="1600" dirty="0">
              <a:latin typeface="+mj-ea"/>
              <a:ea typeface="+mj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987824" y="958247"/>
            <a:ext cx="5631794" cy="1253463"/>
            <a:chOff x="2987824" y="1030255"/>
            <a:chExt cx="5631794" cy="1253463"/>
          </a:xfrm>
        </p:grpSpPr>
        <p:grpSp>
          <p:nvGrpSpPr>
            <p:cNvPr id="21" name="组合 20"/>
            <p:cNvGrpSpPr/>
            <p:nvPr/>
          </p:nvGrpSpPr>
          <p:grpSpPr>
            <a:xfrm>
              <a:off x="2987824" y="1030255"/>
              <a:ext cx="1008112" cy="1253463"/>
              <a:chOff x="2987824" y="1030255"/>
              <a:chExt cx="1008112" cy="1253463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2987824" y="1030255"/>
                <a:ext cx="1008112" cy="1253463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rgbClr val="354E64"/>
                    </a:solidFill>
                  </a:rPr>
                  <a:t>HTML</a:t>
                </a:r>
              </a:p>
              <a:p>
                <a:pPr algn="ctr"/>
                <a:endParaRPr lang="en-US" altLang="zh-CN" sz="1200" dirty="0">
                  <a:solidFill>
                    <a:schemeClr val="tx2"/>
                  </a:solidFill>
                </a:endParaRPr>
              </a:p>
              <a:p>
                <a:pPr algn="ctr"/>
                <a:endParaRPr lang="en-US" altLang="zh-CN" sz="1200" dirty="0" smtClean="0">
                  <a:solidFill>
                    <a:schemeClr val="tx2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chemeClr val="tx2"/>
                  </a:solidFill>
                </a:endParaRPr>
              </a:p>
              <a:p>
                <a:pPr algn="ctr"/>
                <a:endParaRPr lang="en-US" altLang="zh-CN" sz="1200" dirty="0" smtClean="0">
                  <a:solidFill>
                    <a:schemeClr val="tx2"/>
                  </a:solidFill>
                </a:endParaRPr>
              </a:p>
              <a:p>
                <a:pPr algn="ctr"/>
                <a:r>
                  <a:rPr lang="en-US" altLang="zh-CN" sz="1200" dirty="0" smtClean="0">
                    <a:solidFill>
                      <a:schemeClr val="tx2"/>
                    </a:solidFill>
                  </a:rPr>
                  <a:t>View</a:t>
                </a:r>
                <a:endParaRPr lang="zh-CN" altLang="en-US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3107108" y="1367277"/>
                <a:ext cx="769545" cy="579421"/>
              </a:xfrm>
              <a:custGeom>
                <a:avLst/>
                <a:gdLst>
                  <a:gd name="connsiteX0" fmla="*/ 0 w 769545"/>
                  <a:gd name="connsiteY0" fmla="*/ 506994 h 579421"/>
                  <a:gd name="connsiteX1" fmla="*/ 0 w 769545"/>
                  <a:gd name="connsiteY1" fmla="*/ 506994 h 579421"/>
                  <a:gd name="connsiteX2" fmla="*/ 72428 w 769545"/>
                  <a:gd name="connsiteY2" fmla="*/ 534154 h 579421"/>
                  <a:gd name="connsiteX3" fmla="*/ 90535 w 769545"/>
                  <a:gd name="connsiteY3" fmla="*/ 561314 h 579421"/>
                  <a:gd name="connsiteX4" fmla="*/ 117695 w 769545"/>
                  <a:gd name="connsiteY4" fmla="*/ 570368 h 579421"/>
                  <a:gd name="connsiteX5" fmla="*/ 135802 w 769545"/>
                  <a:gd name="connsiteY5" fmla="*/ 579421 h 579421"/>
                  <a:gd name="connsiteX6" fmla="*/ 36214 w 769545"/>
                  <a:gd name="connsiteY6" fmla="*/ 525101 h 579421"/>
                  <a:gd name="connsiteX7" fmla="*/ 108642 w 769545"/>
                  <a:gd name="connsiteY7" fmla="*/ 561314 h 579421"/>
                  <a:gd name="connsiteX8" fmla="*/ 162963 w 769545"/>
                  <a:gd name="connsiteY8" fmla="*/ 552261 h 579421"/>
                  <a:gd name="connsiteX9" fmla="*/ 217283 w 769545"/>
                  <a:gd name="connsiteY9" fmla="*/ 534154 h 579421"/>
                  <a:gd name="connsiteX10" fmla="*/ 244444 w 769545"/>
                  <a:gd name="connsiteY10" fmla="*/ 525101 h 579421"/>
                  <a:gd name="connsiteX11" fmla="*/ 271604 w 769545"/>
                  <a:gd name="connsiteY11" fmla="*/ 516047 h 579421"/>
                  <a:gd name="connsiteX12" fmla="*/ 325925 w 769545"/>
                  <a:gd name="connsiteY12" fmla="*/ 488887 h 579421"/>
                  <a:gd name="connsiteX13" fmla="*/ 353085 w 769545"/>
                  <a:gd name="connsiteY13" fmla="*/ 470780 h 579421"/>
                  <a:gd name="connsiteX14" fmla="*/ 407406 w 769545"/>
                  <a:gd name="connsiteY14" fmla="*/ 452673 h 579421"/>
                  <a:gd name="connsiteX15" fmla="*/ 488887 w 769545"/>
                  <a:gd name="connsiteY15" fmla="*/ 434566 h 579421"/>
                  <a:gd name="connsiteX16" fmla="*/ 516048 w 769545"/>
                  <a:gd name="connsiteY16" fmla="*/ 425512 h 579421"/>
                  <a:gd name="connsiteX17" fmla="*/ 715224 w 769545"/>
                  <a:gd name="connsiteY17" fmla="*/ 443619 h 579421"/>
                  <a:gd name="connsiteX18" fmla="*/ 742384 w 769545"/>
                  <a:gd name="connsiteY18" fmla="*/ 452673 h 579421"/>
                  <a:gd name="connsiteX19" fmla="*/ 769545 w 769545"/>
                  <a:gd name="connsiteY19" fmla="*/ 470780 h 579421"/>
                  <a:gd name="connsiteX20" fmla="*/ 769545 w 769545"/>
                  <a:gd name="connsiteY20" fmla="*/ 0 h 579421"/>
                  <a:gd name="connsiteX21" fmla="*/ 27161 w 769545"/>
                  <a:gd name="connsiteY21" fmla="*/ 0 h 579421"/>
                  <a:gd name="connsiteX22" fmla="*/ 0 w 769545"/>
                  <a:gd name="connsiteY22" fmla="*/ 506994 h 579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69545" h="579421">
                    <a:moveTo>
                      <a:pt x="0" y="506994"/>
                    </a:moveTo>
                    <a:lnTo>
                      <a:pt x="0" y="506994"/>
                    </a:lnTo>
                    <a:cubicBezTo>
                      <a:pt x="24143" y="516047"/>
                      <a:pt x="50318" y="520888"/>
                      <a:pt x="72428" y="534154"/>
                    </a:cubicBezTo>
                    <a:cubicBezTo>
                      <a:pt x="81758" y="539752"/>
                      <a:pt x="82039" y="554517"/>
                      <a:pt x="90535" y="561314"/>
                    </a:cubicBezTo>
                    <a:cubicBezTo>
                      <a:pt x="97987" y="567276"/>
                      <a:pt x="108834" y="566824"/>
                      <a:pt x="117695" y="570368"/>
                    </a:cubicBezTo>
                    <a:cubicBezTo>
                      <a:pt x="123960" y="572874"/>
                      <a:pt x="129766" y="576403"/>
                      <a:pt x="135802" y="579421"/>
                    </a:cubicBezTo>
                    <a:lnTo>
                      <a:pt x="36214" y="525101"/>
                    </a:lnTo>
                    <a:cubicBezTo>
                      <a:pt x="60357" y="537172"/>
                      <a:pt x="82249" y="555658"/>
                      <a:pt x="108642" y="561314"/>
                    </a:cubicBezTo>
                    <a:cubicBezTo>
                      <a:pt x="126591" y="565160"/>
                      <a:pt x="145154" y="556713"/>
                      <a:pt x="162963" y="552261"/>
                    </a:cubicBezTo>
                    <a:cubicBezTo>
                      <a:pt x="181479" y="547632"/>
                      <a:pt x="199176" y="540190"/>
                      <a:pt x="217283" y="534154"/>
                    </a:cubicBezTo>
                    <a:lnTo>
                      <a:pt x="244444" y="525101"/>
                    </a:lnTo>
                    <a:cubicBezTo>
                      <a:pt x="253497" y="522083"/>
                      <a:pt x="263664" y="521341"/>
                      <a:pt x="271604" y="516047"/>
                    </a:cubicBezTo>
                    <a:cubicBezTo>
                      <a:pt x="306705" y="492647"/>
                      <a:pt x="288442" y="501381"/>
                      <a:pt x="325925" y="488887"/>
                    </a:cubicBezTo>
                    <a:cubicBezTo>
                      <a:pt x="334978" y="482851"/>
                      <a:pt x="343142" y="475199"/>
                      <a:pt x="353085" y="470780"/>
                    </a:cubicBezTo>
                    <a:cubicBezTo>
                      <a:pt x="370526" y="463028"/>
                      <a:pt x="389299" y="458709"/>
                      <a:pt x="407406" y="452673"/>
                    </a:cubicBezTo>
                    <a:cubicBezTo>
                      <a:pt x="451984" y="437814"/>
                      <a:pt x="425149" y="445189"/>
                      <a:pt x="488887" y="434566"/>
                    </a:cubicBezTo>
                    <a:cubicBezTo>
                      <a:pt x="497941" y="431548"/>
                      <a:pt x="506505" y="425512"/>
                      <a:pt x="516048" y="425512"/>
                    </a:cubicBezTo>
                    <a:cubicBezTo>
                      <a:pt x="618026" y="425512"/>
                      <a:pt x="636403" y="430483"/>
                      <a:pt x="715224" y="443619"/>
                    </a:cubicBezTo>
                    <a:cubicBezTo>
                      <a:pt x="724277" y="446637"/>
                      <a:pt x="733848" y="448405"/>
                      <a:pt x="742384" y="452673"/>
                    </a:cubicBezTo>
                    <a:cubicBezTo>
                      <a:pt x="752116" y="457539"/>
                      <a:pt x="769545" y="470780"/>
                      <a:pt x="769545" y="470780"/>
                    </a:cubicBezTo>
                    <a:lnTo>
                      <a:pt x="769545" y="0"/>
                    </a:lnTo>
                    <a:lnTo>
                      <a:pt x="27161" y="0"/>
                    </a:lnTo>
                    <a:lnTo>
                      <a:pt x="0" y="50699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UI</a:t>
                </a:r>
                <a:endParaRPr lang="zh-CN" altLang="en-US" sz="1200" dirty="0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083114" y="1555654"/>
              <a:ext cx="432048" cy="144016"/>
              <a:chOff x="4083114" y="1555654"/>
              <a:chExt cx="432048" cy="144016"/>
            </a:xfrm>
          </p:grpSpPr>
          <p:cxnSp>
            <p:nvCxnSpPr>
              <p:cNvPr id="10" name="直接箭头连接符 9"/>
              <p:cNvCxnSpPr/>
              <p:nvPr/>
            </p:nvCxnSpPr>
            <p:spPr>
              <a:xfrm>
                <a:off x="4083114" y="1699670"/>
                <a:ext cx="432048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H="1">
                <a:off x="4083114" y="1555654"/>
                <a:ext cx="432048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4587170" y="1030255"/>
              <a:ext cx="1728192" cy="1253463"/>
              <a:chOff x="4587170" y="1030255"/>
              <a:chExt cx="1728192" cy="125346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4587170" y="1030255"/>
                <a:ext cx="1728192" cy="1253463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rgbClr val="354E64"/>
                    </a:solidFill>
                  </a:rPr>
                  <a:t>JavaScript</a:t>
                </a:r>
              </a:p>
              <a:p>
                <a:pPr algn="ctr"/>
                <a:endParaRPr lang="en-US" altLang="zh-CN" sz="1200" dirty="0">
                  <a:solidFill>
                    <a:schemeClr val="tx2"/>
                  </a:solidFill>
                </a:endParaRPr>
              </a:p>
              <a:p>
                <a:pPr algn="ctr"/>
                <a:endParaRPr lang="en-US" altLang="zh-CN" sz="1200" dirty="0" smtClean="0">
                  <a:solidFill>
                    <a:schemeClr val="tx2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chemeClr val="tx2"/>
                  </a:solidFill>
                </a:endParaRPr>
              </a:p>
              <a:p>
                <a:pPr algn="ctr"/>
                <a:endParaRPr lang="en-US" altLang="zh-CN" sz="1200" dirty="0" smtClean="0">
                  <a:solidFill>
                    <a:schemeClr val="tx2"/>
                  </a:solidFill>
                </a:endParaRPr>
              </a:p>
              <a:p>
                <a:pPr algn="ctr"/>
                <a:r>
                  <a:rPr lang="en-US" altLang="zh-CN" sz="1200" dirty="0" smtClean="0">
                    <a:solidFill>
                      <a:schemeClr val="tx2"/>
                    </a:solidFill>
                  </a:rPr>
                  <a:t>Controller</a:t>
                </a:r>
                <a:endParaRPr lang="zh-CN" altLang="en-US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803194" y="1367277"/>
                <a:ext cx="1296144" cy="5794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 smtClean="0">
                    <a:solidFill>
                      <a:schemeClr val="accent2"/>
                    </a:solidFill>
                  </a:rPr>
                  <a:t>UI-Segment</a:t>
                </a:r>
              </a:p>
              <a:p>
                <a:pPr algn="ctr"/>
                <a:r>
                  <a:rPr lang="en-US" altLang="zh-CN" sz="1200" dirty="0" smtClean="0"/>
                  <a:t>/Method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6387370" y="1555654"/>
              <a:ext cx="432048" cy="144016"/>
              <a:chOff x="6387370" y="1555654"/>
              <a:chExt cx="432048" cy="144016"/>
            </a:xfrm>
          </p:grpSpPr>
          <p:cxnSp>
            <p:nvCxnSpPr>
              <p:cNvPr id="17" name="直接箭头连接符 16"/>
              <p:cNvCxnSpPr/>
              <p:nvPr/>
            </p:nvCxnSpPr>
            <p:spPr>
              <a:xfrm>
                <a:off x="6387370" y="1699670"/>
                <a:ext cx="432048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flipH="1">
                <a:off x="6387370" y="1555654"/>
                <a:ext cx="432048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6891426" y="1030255"/>
              <a:ext cx="1728192" cy="1253463"/>
              <a:chOff x="6891426" y="1030255"/>
              <a:chExt cx="1728192" cy="1253463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6891426" y="1030255"/>
                <a:ext cx="1728192" cy="1253463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rgbClr val="354E64"/>
                    </a:solidFill>
                  </a:rPr>
                  <a:t>JavaScript</a:t>
                </a:r>
              </a:p>
              <a:p>
                <a:pPr algn="ctr"/>
                <a:endParaRPr lang="en-US" altLang="zh-CN" sz="1200" dirty="0">
                  <a:solidFill>
                    <a:schemeClr val="tx2"/>
                  </a:solidFill>
                </a:endParaRPr>
              </a:p>
              <a:p>
                <a:pPr algn="ctr"/>
                <a:endParaRPr lang="en-US" altLang="zh-CN" sz="1200" dirty="0" smtClean="0">
                  <a:solidFill>
                    <a:schemeClr val="tx2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chemeClr val="tx2"/>
                  </a:solidFill>
                </a:endParaRPr>
              </a:p>
              <a:p>
                <a:pPr algn="ctr"/>
                <a:endParaRPr lang="en-US" altLang="zh-CN" sz="1200" dirty="0" smtClean="0">
                  <a:solidFill>
                    <a:schemeClr val="tx2"/>
                  </a:solidFill>
                </a:endParaRPr>
              </a:p>
              <a:p>
                <a:pPr algn="ctr"/>
                <a:r>
                  <a:rPr lang="en-US" altLang="zh-CN" sz="1200" dirty="0" smtClean="0">
                    <a:solidFill>
                      <a:schemeClr val="tx2"/>
                    </a:solidFill>
                  </a:rPr>
                  <a:t>Model</a:t>
                </a:r>
                <a:endParaRPr lang="zh-CN" altLang="en-US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107450" y="1367277"/>
                <a:ext cx="1296144" cy="5794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Ajax/</a:t>
                </a:r>
                <a:r>
                  <a:rPr lang="en-US" altLang="zh-CN" sz="1200" dirty="0" err="1" smtClean="0"/>
                  <a:t>Json</a:t>
                </a:r>
                <a:endParaRPr lang="en-US" altLang="zh-CN" sz="1200" dirty="0" smtClean="0"/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2987824" y="2542423"/>
            <a:ext cx="5631794" cy="1253463"/>
            <a:chOff x="2987824" y="1030255"/>
            <a:chExt cx="5631794" cy="1253463"/>
          </a:xfrm>
        </p:grpSpPr>
        <p:grpSp>
          <p:nvGrpSpPr>
            <p:cNvPr id="28" name="组合 27"/>
            <p:cNvGrpSpPr/>
            <p:nvPr/>
          </p:nvGrpSpPr>
          <p:grpSpPr>
            <a:xfrm>
              <a:off x="2987824" y="1030255"/>
              <a:ext cx="1008112" cy="1253463"/>
              <a:chOff x="2987824" y="1030255"/>
              <a:chExt cx="1008112" cy="1253463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2987824" y="1030255"/>
                <a:ext cx="1008112" cy="1253463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rgbClr val="354E64"/>
                    </a:solidFill>
                  </a:rPr>
                  <a:t>HTML</a:t>
                </a:r>
              </a:p>
              <a:p>
                <a:pPr algn="ctr"/>
                <a:endParaRPr lang="en-US" altLang="zh-CN" sz="1200" dirty="0">
                  <a:solidFill>
                    <a:schemeClr val="tx2"/>
                  </a:solidFill>
                </a:endParaRPr>
              </a:p>
              <a:p>
                <a:pPr algn="ctr"/>
                <a:endParaRPr lang="en-US" altLang="zh-CN" sz="1200" dirty="0" smtClean="0">
                  <a:solidFill>
                    <a:schemeClr val="tx2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chemeClr val="tx2"/>
                  </a:solidFill>
                </a:endParaRPr>
              </a:p>
              <a:p>
                <a:pPr algn="ctr"/>
                <a:endParaRPr lang="en-US" altLang="zh-CN" sz="1200" dirty="0" smtClean="0">
                  <a:solidFill>
                    <a:schemeClr val="tx2"/>
                  </a:solidFill>
                </a:endParaRPr>
              </a:p>
              <a:p>
                <a:pPr algn="ctr"/>
                <a:r>
                  <a:rPr lang="en-US" altLang="zh-CN" sz="1200" dirty="0" smtClean="0">
                    <a:solidFill>
                      <a:schemeClr val="tx2"/>
                    </a:solidFill>
                  </a:rPr>
                  <a:t>View</a:t>
                </a:r>
                <a:endParaRPr lang="zh-CN" altLang="en-US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3107108" y="1367277"/>
                <a:ext cx="769545" cy="579421"/>
              </a:xfrm>
              <a:custGeom>
                <a:avLst/>
                <a:gdLst>
                  <a:gd name="connsiteX0" fmla="*/ 0 w 769545"/>
                  <a:gd name="connsiteY0" fmla="*/ 506994 h 579421"/>
                  <a:gd name="connsiteX1" fmla="*/ 0 w 769545"/>
                  <a:gd name="connsiteY1" fmla="*/ 506994 h 579421"/>
                  <a:gd name="connsiteX2" fmla="*/ 72428 w 769545"/>
                  <a:gd name="connsiteY2" fmla="*/ 534154 h 579421"/>
                  <a:gd name="connsiteX3" fmla="*/ 90535 w 769545"/>
                  <a:gd name="connsiteY3" fmla="*/ 561314 h 579421"/>
                  <a:gd name="connsiteX4" fmla="*/ 117695 w 769545"/>
                  <a:gd name="connsiteY4" fmla="*/ 570368 h 579421"/>
                  <a:gd name="connsiteX5" fmla="*/ 135802 w 769545"/>
                  <a:gd name="connsiteY5" fmla="*/ 579421 h 579421"/>
                  <a:gd name="connsiteX6" fmla="*/ 36214 w 769545"/>
                  <a:gd name="connsiteY6" fmla="*/ 525101 h 579421"/>
                  <a:gd name="connsiteX7" fmla="*/ 108642 w 769545"/>
                  <a:gd name="connsiteY7" fmla="*/ 561314 h 579421"/>
                  <a:gd name="connsiteX8" fmla="*/ 162963 w 769545"/>
                  <a:gd name="connsiteY8" fmla="*/ 552261 h 579421"/>
                  <a:gd name="connsiteX9" fmla="*/ 217283 w 769545"/>
                  <a:gd name="connsiteY9" fmla="*/ 534154 h 579421"/>
                  <a:gd name="connsiteX10" fmla="*/ 244444 w 769545"/>
                  <a:gd name="connsiteY10" fmla="*/ 525101 h 579421"/>
                  <a:gd name="connsiteX11" fmla="*/ 271604 w 769545"/>
                  <a:gd name="connsiteY11" fmla="*/ 516047 h 579421"/>
                  <a:gd name="connsiteX12" fmla="*/ 325925 w 769545"/>
                  <a:gd name="connsiteY12" fmla="*/ 488887 h 579421"/>
                  <a:gd name="connsiteX13" fmla="*/ 353085 w 769545"/>
                  <a:gd name="connsiteY13" fmla="*/ 470780 h 579421"/>
                  <a:gd name="connsiteX14" fmla="*/ 407406 w 769545"/>
                  <a:gd name="connsiteY14" fmla="*/ 452673 h 579421"/>
                  <a:gd name="connsiteX15" fmla="*/ 488887 w 769545"/>
                  <a:gd name="connsiteY15" fmla="*/ 434566 h 579421"/>
                  <a:gd name="connsiteX16" fmla="*/ 516048 w 769545"/>
                  <a:gd name="connsiteY16" fmla="*/ 425512 h 579421"/>
                  <a:gd name="connsiteX17" fmla="*/ 715224 w 769545"/>
                  <a:gd name="connsiteY17" fmla="*/ 443619 h 579421"/>
                  <a:gd name="connsiteX18" fmla="*/ 742384 w 769545"/>
                  <a:gd name="connsiteY18" fmla="*/ 452673 h 579421"/>
                  <a:gd name="connsiteX19" fmla="*/ 769545 w 769545"/>
                  <a:gd name="connsiteY19" fmla="*/ 470780 h 579421"/>
                  <a:gd name="connsiteX20" fmla="*/ 769545 w 769545"/>
                  <a:gd name="connsiteY20" fmla="*/ 0 h 579421"/>
                  <a:gd name="connsiteX21" fmla="*/ 27161 w 769545"/>
                  <a:gd name="connsiteY21" fmla="*/ 0 h 579421"/>
                  <a:gd name="connsiteX22" fmla="*/ 0 w 769545"/>
                  <a:gd name="connsiteY22" fmla="*/ 506994 h 579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69545" h="579421">
                    <a:moveTo>
                      <a:pt x="0" y="506994"/>
                    </a:moveTo>
                    <a:lnTo>
                      <a:pt x="0" y="506994"/>
                    </a:lnTo>
                    <a:cubicBezTo>
                      <a:pt x="24143" y="516047"/>
                      <a:pt x="50318" y="520888"/>
                      <a:pt x="72428" y="534154"/>
                    </a:cubicBezTo>
                    <a:cubicBezTo>
                      <a:pt x="81758" y="539752"/>
                      <a:pt x="82039" y="554517"/>
                      <a:pt x="90535" y="561314"/>
                    </a:cubicBezTo>
                    <a:cubicBezTo>
                      <a:pt x="97987" y="567276"/>
                      <a:pt x="108834" y="566824"/>
                      <a:pt x="117695" y="570368"/>
                    </a:cubicBezTo>
                    <a:cubicBezTo>
                      <a:pt x="123960" y="572874"/>
                      <a:pt x="129766" y="576403"/>
                      <a:pt x="135802" y="579421"/>
                    </a:cubicBezTo>
                    <a:lnTo>
                      <a:pt x="36214" y="525101"/>
                    </a:lnTo>
                    <a:cubicBezTo>
                      <a:pt x="60357" y="537172"/>
                      <a:pt x="82249" y="555658"/>
                      <a:pt x="108642" y="561314"/>
                    </a:cubicBezTo>
                    <a:cubicBezTo>
                      <a:pt x="126591" y="565160"/>
                      <a:pt x="145154" y="556713"/>
                      <a:pt x="162963" y="552261"/>
                    </a:cubicBezTo>
                    <a:cubicBezTo>
                      <a:pt x="181479" y="547632"/>
                      <a:pt x="199176" y="540190"/>
                      <a:pt x="217283" y="534154"/>
                    </a:cubicBezTo>
                    <a:lnTo>
                      <a:pt x="244444" y="525101"/>
                    </a:lnTo>
                    <a:cubicBezTo>
                      <a:pt x="253497" y="522083"/>
                      <a:pt x="263664" y="521341"/>
                      <a:pt x="271604" y="516047"/>
                    </a:cubicBezTo>
                    <a:cubicBezTo>
                      <a:pt x="306705" y="492647"/>
                      <a:pt x="288442" y="501381"/>
                      <a:pt x="325925" y="488887"/>
                    </a:cubicBezTo>
                    <a:cubicBezTo>
                      <a:pt x="334978" y="482851"/>
                      <a:pt x="343142" y="475199"/>
                      <a:pt x="353085" y="470780"/>
                    </a:cubicBezTo>
                    <a:cubicBezTo>
                      <a:pt x="370526" y="463028"/>
                      <a:pt x="389299" y="458709"/>
                      <a:pt x="407406" y="452673"/>
                    </a:cubicBezTo>
                    <a:cubicBezTo>
                      <a:pt x="451984" y="437814"/>
                      <a:pt x="425149" y="445189"/>
                      <a:pt x="488887" y="434566"/>
                    </a:cubicBezTo>
                    <a:cubicBezTo>
                      <a:pt x="497941" y="431548"/>
                      <a:pt x="506505" y="425512"/>
                      <a:pt x="516048" y="425512"/>
                    </a:cubicBezTo>
                    <a:cubicBezTo>
                      <a:pt x="618026" y="425512"/>
                      <a:pt x="636403" y="430483"/>
                      <a:pt x="715224" y="443619"/>
                    </a:cubicBezTo>
                    <a:cubicBezTo>
                      <a:pt x="724277" y="446637"/>
                      <a:pt x="733848" y="448405"/>
                      <a:pt x="742384" y="452673"/>
                    </a:cubicBezTo>
                    <a:cubicBezTo>
                      <a:pt x="752116" y="457539"/>
                      <a:pt x="769545" y="470780"/>
                      <a:pt x="769545" y="470780"/>
                    </a:cubicBezTo>
                    <a:lnTo>
                      <a:pt x="769545" y="0"/>
                    </a:lnTo>
                    <a:lnTo>
                      <a:pt x="27161" y="0"/>
                    </a:lnTo>
                    <a:lnTo>
                      <a:pt x="0" y="50699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UI</a:t>
                </a:r>
                <a:endParaRPr lang="zh-CN" altLang="en-US" sz="1200" dirty="0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4083114" y="1555654"/>
              <a:ext cx="432048" cy="144016"/>
              <a:chOff x="4083114" y="1555654"/>
              <a:chExt cx="432048" cy="144016"/>
            </a:xfrm>
          </p:grpSpPr>
          <p:cxnSp>
            <p:nvCxnSpPr>
              <p:cNvPr id="39" name="直接箭头连接符 38"/>
              <p:cNvCxnSpPr/>
              <p:nvPr/>
            </p:nvCxnSpPr>
            <p:spPr>
              <a:xfrm>
                <a:off x="4083114" y="1699670"/>
                <a:ext cx="432048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/>
              <p:nvPr/>
            </p:nvCxnSpPr>
            <p:spPr>
              <a:xfrm flipH="1">
                <a:off x="4083114" y="1555654"/>
                <a:ext cx="432048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4587170" y="1030255"/>
              <a:ext cx="1728192" cy="1253463"/>
              <a:chOff x="4587170" y="1030255"/>
              <a:chExt cx="1728192" cy="1253463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4587170" y="1030255"/>
                <a:ext cx="1728192" cy="1253463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rgbClr val="354E64"/>
                    </a:solidFill>
                  </a:rPr>
                  <a:t>JavaScript</a:t>
                </a:r>
              </a:p>
              <a:p>
                <a:pPr algn="ctr"/>
                <a:endParaRPr lang="en-US" altLang="zh-CN" sz="1200" dirty="0">
                  <a:solidFill>
                    <a:schemeClr val="tx2"/>
                  </a:solidFill>
                </a:endParaRPr>
              </a:p>
              <a:p>
                <a:pPr algn="ctr"/>
                <a:endParaRPr lang="en-US" altLang="zh-CN" sz="1200" dirty="0" smtClean="0">
                  <a:solidFill>
                    <a:schemeClr val="tx2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chemeClr val="tx2"/>
                  </a:solidFill>
                </a:endParaRPr>
              </a:p>
              <a:p>
                <a:pPr algn="ctr"/>
                <a:endParaRPr lang="en-US" altLang="zh-CN" sz="1200" dirty="0" smtClean="0">
                  <a:solidFill>
                    <a:schemeClr val="tx2"/>
                  </a:solidFill>
                </a:endParaRPr>
              </a:p>
              <a:p>
                <a:pPr algn="ctr"/>
                <a:r>
                  <a:rPr lang="en-US" altLang="zh-CN" sz="1200" dirty="0" smtClean="0">
                    <a:solidFill>
                      <a:schemeClr val="tx2"/>
                    </a:solidFill>
                  </a:rPr>
                  <a:t>View-Model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803194" y="1367277"/>
                <a:ext cx="1296144" cy="5794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 smtClean="0">
                    <a:solidFill>
                      <a:schemeClr val="accent2"/>
                    </a:solidFill>
                  </a:rPr>
                  <a:t>Data</a:t>
                </a:r>
                <a:r>
                  <a:rPr lang="en-US" altLang="zh-CN" sz="1200" dirty="0" smtClean="0"/>
                  <a:t>/Method</a:t>
                </a: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6387370" y="1555654"/>
              <a:ext cx="432048" cy="144016"/>
              <a:chOff x="6387370" y="1555654"/>
              <a:chExt cx="432048" cy="144016"/>
            </a:xfrm>
          </p:grpSpPr>
          <p:cxnSp>
            <p:nvCxnSpPr>
              <p:cNvPr id="35" name="直接箭头连接符 34"/>
              <p:cNvCxnSpPr/>
              <p:nvPr/>
            </p:nvCxnSpPr>
            <p:spPr>
              <a:xfrm>
                <a:off x="6387370" y="1699670"/>
                <a:ext cx="432048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>
              <a:xfrm flipH="1">
                <a:off x="6387370" y="1555654"/>
                <a:ext cx="432048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/>
          </p:nvGrpSpPr>
          <p:grpSpPr>
            <a:xfrm>
              <a:off x="6891426" y="1030255"/>
              <a:ext cx="1728192" cy="1253463"/>
              <a:chOff x="6891426" y="1030255"/>
              <a:chExt cx="1728192" cy="1253463"/>
            </a:xfrm>
          </p:grpSpPr>
          <p:sp>
            <p:nvSpPr>
              <p:cNvPr id="33" name="圆角矩形 32"/>
              <p:cNvSpPr/>
              <p:nvPr/>
            </p:nvSpPr>
            <p:spPr>
              <a:xfrm>
                <a:off x="6891426" y="1030255"/>
                <a:ext cx="1728192" cy="1253463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rgbClr val="354E64"/>
                    </a:solidFill>
                  </a:rPr>
                  <a:t>JavaScript</a:t>
                </a:r>
              </a:p>
              <a:p>
                <a:pPr algn="ctr"/>
                <a:endParaRPr lang="en-US" altLang="zh-CN" sz="1200" dirty="0">
                  <a:solidFill>
                    <a:schemeClr val="tx2"/>
                  </a:solidFill>
                </a:endParaRPr>
              </a:p>
              <a:p>
                <a:pPr algn="ctr"/>
                <a:endParaRPr lang="en-US" altLang="zh-CN" sz="1200" dirty="0" smtClean="0">
                  <a:solidFill>
                    <a:schemeClr val="tx2"/>
                  </a:solidFill>
                </a:endParaRPr>
              </a:p>
              <a:p>
                <a:pPr algn="ctr"/>
                <a:endParaRPr lang="en-US" altLang="zh-CN" sz="1200" dirty="0">
                  <a:solidFill>
                    <a:schemeClr val="tx2"/>
                  </a:solidFill>
                </a:endParaRPr>
              </a:p>
              <a:p>
                <a:pPr algn="ctr"/>
                <a:endParaRPr lang="en-US" altLang="zh-CN" sz="1200" dirty="0" smtClean="0">
                  <a:solidFill>
                    <a:schemeClr val="tx2"/>
                  </a:solidFill>
                </a:endParaRPr>
              </a:p>
              <a:p>
                <a:pPr algn="ctr"/>
                <a:r>
                  <a:rPr lang="en-US" altLang="zh-CN" sz="1200" dirty="0" smtClean="0">
                    <a:solidFill>
                      <a:schemeClr val="tx2"/>
                    </a:solidFill>
                  </a:rPr>
                  <a:t>Model</a:t>
                </a:r>
                <a:endParaRPr lang="zh-CN" altLang="en-US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107450" y="1367277"/>
                <a:ext cx="1296144" cy="5794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Ajax/</a:t>
                </a:r>
                <a:r>
                  <a:rPr lang="en-US" altLang="zh-CN" sz="1200" dirty="0" err="1" smtClean="0"/>
                  <a:t>Json</a:t>
                </a:r>
                <a:endParaRPr lang="en-US" altLang="zh-CN" sz="1200" dirty="0" smtClean="0"/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592555" y="3579862"/>
            <a:ext cx="781103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</a:rPr>
              <a:t>MVVM</a:t>
            </a:r>
            <a:r>
              <a:rPr lang="zh-CN" altLang="en-US" b="1" dirty="0" smtClean="0">
                <a:latin typeface="+mj-ea"/>
                <a:ea typeface="+mj-ea"/>
              </a:rPr>
              <a:t>优势</a:t>
            </a:r>
            <a:endParaRPr lang="en-US" altLang="zh-CN" b="1" dirty="0" smtClean="0">
              <a:latin typeface="+mj-ea"/>
              <a:ea typeface="+mj-ea"/>
            </a:endParaRPr>
          </a:p>
          <a:p>
            <a:r>
              <a:rPr lang="en-US" altLang="zh-CN" sz="1400" dirty="0" smtClean="0">
                <a:latin typeface="+mj-ea"/>
                <a:ea typeface="+mj-ea"/>
              </a:rPr>
              <a:t>1. View</a:t>
            </a:r>
            <a:r>
              <a:rPr lang="zh-CN" altLang="en-US" sz="1400" dirty="0" smtClean="0">
                <a:latin typeface="+mj-ea"/>
                <a:ea typeface="+mj-ea"/>
              </a:rPr>
              <a:t>变化不影响</a:t>
            </a:r>
            <a:r>
              <a:rPr lang="en-US" altLang="zh-CN" sz="1400" dirty="0" smtClean="0">
                <a:latin typeface="+mj-ea"/>
                <a:ea typeface="+mj-ea"/>
              </a:rPr>
              <a:t>View-Model</a:t>
            </a:r>
            <a:r>
              <a:rPr lang="zh-CN" altLang="en-US" sz="1400" dirty="0" smtClean="0">
                <a:latin typeface="+mj-ea"/>
                <a:ea typeface="+mj-ea"/>
              </a:rPr>
              <a:t>代码（低耦合）</a:t>
            </a:r>
            <a:endParaRPr lang="en-US" altLang="zh-CN" sz="1400" dirty="0" smtClean="0">
              <a:latin typeface="+mj-ea"/>
              <a:ea typeface="+mj-ea"/>
            </a:endParaRPr>
          </a:p>
          <a:p>
            <a:r>
              <a:rPr lang="en-US" altLang="zh-CN" sz="1400" dirty="0" smtClean="0">
                <a:latin typeface="+mj-ea"/>
                <a:ea typeface="+mj-ea"/>
              </a:rPr>
              <a:t>2. </a:t>
            </a:r>
            <a:r>
              <a:rPr lang="zh-CN" altLang="en-US" sz="1400" dirty="0" smtClean="0">
                <a:latin typeface="+mj-ea"/>
                <a:ea typeface="+mj-ea"/>
              </a:rPr>
              <a:t>如果页面需要数据相同，</a:t>
            </a:r>
            <a:r>
              <a:rPr lang="en-US" altLang="zh-CN" sz="1400" dirty="0" smtClean="0">
                <a:latin typeface="+mj-ea"/>
                <a:ea typeface="+mj-ea"/>
              </a:rPr>
              <a:t>View-Model</a:t>
            </a:r>
            <a:r>
              <a:rPr lang="zh-CN" altLang="en-US" sz="1400" dirty="0" smtClean="0">
                <a:latin typeface="+mj-ea"/>
                <a:ea typeface="+mj-ea"/>
              </a:rPr>
              <a:t>可重用（复用性）</a:t>
            </a:r>
            <a:endParaRPr lang="en-US" altLang="zh-CN" sz="1400" dirty="0" smtClean="0">
              <a:latin typeface="+mj-ea"/>
              <a:ea typeface="+mj-ea"/>
            </a:endParaRPr>
          </a:p>
          <a:p>
            <a:r>
              <a:rPr lang="en-US" altLang="zh-CN" sz="1400" dirty="0" smtClean="0">
                <a:latin typeface="+mj-ea"/>
                <a:ea typeface="+mj-ea"/>
              </a:rPr>
              <a:t>3. View</a:t>
            </a:r>
            <a:r>
              <a:rPr lang="zh-CN" altLang="en-US" sz="1400" dirty="0" smtClean="0">
                <a:latin typeface="+mj-ea"/>
                <a:ea typeface="+mj-ea"/>
              </a:rPr>
              <a:t>基于</a:t>
            </a:r>
            <a:r>
              <a:rPr lang="en-US" altLang="zh-CN" sz="1400" dirty="0" smtClean="0">
                <a:latin typeface="+mj-ea"/>
                <a:ea typeface="+mj-ea"/>
              </a:rPr>
              <a:t>Data</a:t>
            </a:r>
            <a:r>
              <a:rPr lang="zh-CN" altLang="en-US" sz="1400" dirty="0" smtClean="0">
                <a:latin typeface="+mj-ea"/>
                <a:ea typeface="+mj-ea"/>
              </a:rPr>
              <a:t>，页面</a:t>
            </a:r>
            <a:r>
              <a:rPr lang="en-US" altLang="zh-CN" sz="1400" dirty="0" smtClean="0">
                <a:latin typeface="+mj-ea"/>
                <a:ea typeface="+mj-ea"/>
              </a:rPr>
              <a:t>UI</a:t>
            </a:r>
            <a:r>
              <a:rPr lang="zh-CN" altLang="en-US" sz="1400" dirty="0" smtClean="0">
                <a:latin typeface="+mj-ea"/>
                <a:ea typeface="+mj-ea"/>
              </a:rPr>
              <a:t>测试可转化为数据测试（</a:t>
            </a:r>
            <a:r>
              <a:rPr lang="en-US" altLang="zh-CN" sz="1400" dirty="0" smtClean="0">
                <a:latin typeface="+mj-ea"/>
                <a:ea typeface="+mj-ea"/>
              </a:rPr>
              <a:t>UI</a:t>
            </a:r>
            <a:r>
              <a:rPr lang="zh-CN" altLang="en-US" sz="1400" dirty="0" smtClean="0">
                <a:latin typeface="+mj-ea"/>
                <a:ea typeface="+mj-ea"/>
              </a:rPr>
              <a:t>可测试）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226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79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8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 smtClean="0"/>
              <a:t>安装 </a:t>
            </a:r>
            <a:r>
              <a:rPr lang="en-US" altLang="zh-CN" cap="none" dirty="0" smtClean="0"/>
              <a:t>Vue2.0</a:t>
            </a:r>
            <a:endParaRPr lang="zh-CN" altLang="en-US" cap="none" dirty="0"/>
          </a:p>
        </p:txBody>
      </p:sp>
      <p:sp>
        <p:nvSpPr>
          <p:cNvPr id="9" name="TextBox 8"/>
          <p:cNvSpPr txBox="1"/>
          <p:nvPr/>
        </p:nvSpPr>
        <p:spPr>
          <a:xfrm>
            <a:off x="609555" y="3075806"/>
            <a:ext cx="766536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</a:rPr>
              <a:t>CDN</a:t>
            </a:r>
          </a:p>
          <a:p>
            <a:r>
              <a:rPr lang="en-US" altLang="zh-CN" sz="1600" dirty="0">
                <a:latin typeface="+mj-ea"/>
                <a:ea typeface="+mj-ea"/>
              </a:rPr>
              <a:t>&lt;script </a:t>
            </a:r>
            <a:r>
              <a:rPr lang="en-US" altLang="zh-CN" sz="1600" dirty="0" err="1">
                <a:latin typeface="+mj-ea"/>
                <a:ea typeface="+mj-ea"/>
              </a:rPr>
              <a:t>src</a:t>
            </a:r>
            <a:r>
              <a:rPr lang="en-US" altLang="zh-CN" sz="1600" dirty="0">
                <a:latin typeface="+mj-ea"/>
                <a:ea typeface="+mj-ea"/>
              </a:rPr>
              <a:t>="https://cdn.jsdelivr.net/</a:t>
            </a:r>
            <a:r>
              <a:rPr lang="en-US" altLang="zh-CN" sz="1600" dirty="0" err="1">
                <a:latin typeface="+mj-ea"/>
                <a:ea typeface="+mj-ea"/>
              </a:rPr>
              <a:t>npm</a:t>
            </a:r>
            <a:r>
              <a:rPr lang="en-US" altLang="zh-CN" sz="1600" dirty="0">
                <a:latin typeface="+mj-ea"/>
                <a:ea typeface="+mj-ea"/>
              </a:rPr>
              <a:t>/</a:t>
            </a:r>
            <a:r>
              <a:rPr lang="en-US" altLang="zh-CN" sz="1600" dirty="0" err="1">
                <a:latin typeface="+mj-ea"/>
                <a:ea typeface="+mj-ea"/>
              </a:rPr>
              <a:t>vue</a:t>
            </a:r>
            <a:r>
              <a:rPr lang="en-US" altLang="zh-CN" sz="1600" dirty="0">
                <a:latin typeface="+mj-ea"/>
                <a:ea typeface="+mj-ea"/>
              </a:rPr>
              <a:t>"&gt;&lt;/script</a:t>
            </a:r>
            <a:r>
              <a:rPr lang="en-US" altLang="zh-CN" sz="1600" dirty="0" smtClean="0">
                <a:latin typeface="+mj-ea"/>
                <a:ea typeface="+mj-ea"/>
              </a:rPr>
              <a:t>&gt;</a:t>
            </a:r>
          </a:p>
          <a:p>
            <a:r>
              <a:rPr lang="en-US" altLang="zh-CN" sz="1600" dirty="0">
                <a:latin typeface="+mj-ea"/>
                <a:ea typeface="+mj-ea"/>
              </a:rPr>
              <a:t>&lt;script </a:t>
            </a:r>
            <a:r>
              <a:rPr lang="en-US" altLang="zh-CN" sz="1600" dirty="0" err="1">
                <a:latin typeface="+mj-ea"/>
                <a:ea typeface="+mj-ea"/>
              </a:rPr>
              <a:t>src</a:t>
            </a:r>
            <a:r>
              <a:rPr lang="en-US" altLang="zh-CN" sz="1600" dirty="0">
                <a:latin typeface="+mj-ea"/>
                <a:ea typeface="+mj-ea"/>
              </a:rPr>
              <a:t>="https://cdn.jsdelivr.net/</a:t>
            </a:r>
            <a:r>
              <a:rPr lang="en-US" altLang="zh-CN" sz="1600" dirty="0" err="1">
                <a:latin typeface="+mj-ea"/>
                <a:ea typeface="+mj-ea"/>
              </a:rPr>
              <a:t>npm</a:t>
            </a:r>
            <a:r>
              <a:rPr lang="en-US" altLang="zh-CN" sz="1600" dirty="0">
                <a:latin typeface="+mj-ea"/>
                <a:ea typeface="+mj-ea"/>
              </a:rPr>
              <a:t>/vue@2.6.10/</a:t>
            </a:r>
            <a:r>
              <a:rPr lang="en-US" altLang="zh-CN" sz="1600" dirty="0" err="1">
                <a:latin typeface="+mj-ea"/>
                <a:ea typeface="+mj-ea"/>
              </a:rPr>
              <a:t>dist</a:t>
            </a:r>
            <a:r>
              <a:rPr lang="en-US" altLang="zh-CN" sz="1600" dirty="0">
                <a:latin typeface="+mj-ea"/>
                <a:ea typeface="+mj-ea"/>
              </a:rPr>
              <a:t>/vue.js"&gt;&lt;/script&gt;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1779662"/>
            <a:ext cx="630473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直接</a:t>
            </a:r>
            <a:r>
              <a:rPr lang="zh-CN" altLang="en-US" b="1" dirty="0">
                <a:latin typeface="+mj-ea"/>
                <a:ea typeface="+mj-ea"/>
              </a:rPr>
              <a:t>用 </a:t>
            </a:r>
            <a:r>
              <a:rPr lang="en-US" altLang="zh-CN" b="1" dirty="0">
                <a:latin typeface="+mj-ea"/>
                <a:ea typeface="+mj-ea"/>
              </a:rPr>
              <a:t>&lt;script&gt; </a:t>
            </a:r>
            <a:r>
              <a:rPr lang="zh-CN" altLang="en-US" b="1" dirty="0" smtClean="0">
                <a:latin typeface="+mj-ea"/>
                <a:ea typeface="+mj-ea"/>
              </a:rPr>
              <a:t>引入</a:t>
            </a:r>
            <a:endParaRPr lang="zh-CN" altLang="en-US" b="1" dirty="0">
              <a:latin typeface="+mj-ea"/>
              <a:ea typeface="+mj-ea"/>
            </a:endParaRPr>
          </a:p>
          <a:p>
            <a:r>
              <a:rPr lang="zh-CN" altLang="en-US" sz="1600" dirty="0" smtClean="0">
                <a:latin typeface="+mj-ea"/>
                <a:ea typeface="+mj-ea"/>
              </a:rPr>
              <a:t>直接</a:t>
            </a:r>
            <a:r>
              <a:rPr lang="zh-CN" altLang="en-US" sz="1600" dirty="0">
                <a:latin typeface="+mj-ea"/>
                <a:ea typeface="+mj-ea"/>
              </a:rPr>
              <a:t>下载并用 </a:t>
            </a:r>
            <a:r>
              <a:rPr lang="en-US" altLang="zh-CN" sz="1600" dirty="0">
                <a:latin typeface="+mj-ea"/>
                <a:ea typeface="+mj-ea"/>
              </a:rPr>
              <a:t>&lt;script&gt; </a:t>
            </a:r>
            <a:r>
              <a:rPr lang="zh-CN" altLang="en-US" sz="1600" dirty="0">
                <a:latin typeface="+mj-ea"/>
                <a:ea typeface="+mj-ea"/>
              </a:rPr>
              <a:t>标签引入，</a:t>
            </a:r>
            <a:r>
              <a:rPr lang="en-US" altLang="zh-CN" sz="1600" dirty="0" err="1">
                <a:latin typeface="+mj-ea"/>
                <a:ea typeface="+mj-ea"/>
              </a:rPr>
              <a:t>Vue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en-US" sz="1600" dirty="0">
                <a:latin typeface="+mj-ea"/>
                <a:ea typeface="+mj-ea"/>
              </a:rPr>
              <a:t>会被注册为一个全局变量。</a:t>
            </a:r>
          </a:p>
          <a:p>
            <a:endParaRPr lang="zh-CN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269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 smtClean="0"/>
              <a:t>安装 </a:t>
            </a:r>
            <a:r>
              <a:rPr lang="en-US" altLang="zh-CN" cap="none" dirty="0"/>
              <a:t>Vue2.0</a:t>
            </a:r>
            <a:endParaRPr lang="zh-CN" altLang="en-US" cap="none" dirty="0"/>
          </a:p>
        </p:txBody>
      </p:sp>
      <p:sp>
        <p:nvSpPr>
          <p:cNvPr id="10" name="TextBox 9"/>
          <p:cNvSpPr txBox="1"/>
          <p:nvPr/>
        </p:nvSpPr>
        <p:spPr>
          <a:xfrm>
            <a:off x="609555" y="1275606"/>
            <a:ext cx="656455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</a:rPr>
              <a:t>NPM</a:t>
            </a:r>
          </a:p>
          <a:p>
            <a:r>
              <a:rPr lang="zh-CN" altLang="en-US" sz="1600" dirty="0">
                <a:latin typeface="+mj-ea"/>
                <a:ea typeface="+mj-ea"/>
              </a:rPr>
              <a:t>在用 </a:t>
            </a:r>
            <a:r>
              <a:rPr lang="en-US" altLang="zh-CN" sz="1600" dirty="0" err="1">
                <a:latin typeface="+mj-ea"/>
                <a:ea typeface="+mj-ea"/>
              </a:rPr>
              <a:t>Vue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en-US" sz="1600" dirty="0">
                <a:latin typeface="+mj-ea"/>
                <a:ea typeface="+mj-ea"/>
              </a:rPr>
              <a:t>构建大型应用时推荐</a:t>
            </a:r>
            <a:r>
              <a:rPr lang="zh-CN" altLang="en-US" sz="1600" dirty="0" smtClean="0">
                <a:latin typeface="+mj-ea"/>
                <a:ea typeface="+mj-ea"/>
              </a:rPr>
              <a:t>使用 </a:t>
            </a:r>
            <a:r>
              <a:rPr lang="en-US" altLang="zh-CN" sz="1600" dirty="0" smtClean="0">
                <a:latin typeface="+mj-ea"/>
                <a:ea typeface="+mj-ea"/>
              </a:rPr>
              <a:t>NPM </a:t>
            </a:r>
            <a:r>
              <a:rPr lang="zh-CN" altLang="en-US" sz="1600" dirty="0" smtClean="0">
                <a:latin typeface="+mj-ea"/>
                <a:ea typeface="+mj-ea"/>
              </a:rPr>
              <a:t>安装。</a:t>
            </a:r>
            <a:endParaRPr lang="en-US" altLang="zh-CN" sz="1600" dirty="0" smtClean="0">
              <a:latin typeface="+mj-ea"/>
              <a:ea typeface="+mj-ea"/>
            </a:endParaRPr>
          </a:p>
          <a:p>
            <a:r>
              <a:rPr lang="en-US" altLang="zh-CN" sz="1600" dirty="0" smtClean="0">
                <a:latin typeface="+mj-ea"/>
                <a:ea typeface="+mj-ea"/>
              </a:rPr>
              <a:t>NPM </a:t>
            </a:r>
            <a:r>
              <a:rPr lang="zh-CN" altLang="en-US" sz="1600" dirty="0">
                <a:latin typeface="+mj-ea"/>
                <a:ea typeface="+mj-ea"/>
              </a:rPr>
              <a:t>能很好地和诸如 </a:t>
            </a:r>
            <a:r>
              <a:rPr lang="en-US" altLang="zh-CN" sz="1600" dirty="0" err="1">
                <a:latin typeface="+mj-ea"/>
                <a:ea typeface="+mj-ea"/>
              </a:rPr>
              <a:t>webpack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en-US" sz="1600" dirty="0">
                <a:latin typeface="+mj-ea"/>
                <a:ea typeface="+mj-ea"/>
              </a:rPr>
              <a:t>或 </a:t>
            </a:r>
            <a:r>
              <a:rPr lang="en-US" altLang="zh-CN" sz="1600" dirty="0" err="1">
                <a:latin typeface="+mj-ea"/>
                <a:ea typeface="+mj-ea"/>
              </a:rPr>
              <a:t>Browserify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en-US" sz="1600" dirty="0">
                <a:latin typeface="+mj-ea"/>
                <a:ea typeface="+mj-ea"/>
              </a:rPr>
              <a:t>模块打包器配合使用</a:t>
            </a:r>
            <a:r>
              <a:rPr lang="zh-CN" altLang="en-US" sz="1600" dirty="0" smtClean="0">
                <a:latin typeface="+mj-ea"/>
                <a:ea typeface="+mj-ea"/>
              </a:rPr>
              <a:t>。</a:t>
            </a:r>
            <a:endParaRPr lang="en-US" altLang="zh-CN" sz="1600" dirty="0" smtClean="0">
              <a:latin typeface="+mj-ea"/>
              <a:ea typeface="+mj-ea"/>
            </a:endParaRPr>
          </a:p>
          <a:p>
            <a:r>
              <a:rPr lang="zh-CN" altLang="en-US" sz="1600" dirty="0" smtClean="0">
                <a:latin typeface="+mj-ea"/>
                <a:ea typeface="+mj-ea"/>
              </a:rPr>
              <a:t>同时 </a:t>
            </a:r>
            <a:r>
              <a:rPr lang="en-US" altLang="zh-CN" sz="1600" dirty="0" err="1">
                <a:latin typeface="+mj-ea"/>
                <a:ea typeface="+mj-ea"/>
              </a:rPr>
              <a:t>Vue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en-US" sz="1600" dirty="0">
                <a:latin typeface="+mj-ea"/>
                <a:ea typeface="+mj-ea"/>
              </a:rPr>
              <a:t>也提供配套工具来开发单文件组件</a:t>
            </a:r>
            <a:r>
              <a:rPr lang="zh-CN" altLang="en-US" sz="1600" dirty="0" smtClean="0">
                <a:latin typeface="+mj-ea"/>
                <a:ea typeface="+mj-ea"/>
              </a:rPr>
              <a:t>。</a:t>
            </a:r>
            <a:endParaRPr lang="en-US" altLang="zh-CN" sz="1600" dirty="0" smtClean="0">
              <a:latin typeface="+mj-ea"/>
              <a:ea typeface="+mj-ea"/>
            </a:endParaRPr>
          </a:p>
          <a:p>
            <a:endParaRPr lang="en-US" altLang="zh-CN" sz="1400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</a:rPr>
              <a:t># </a:t>
            </a:r>
            <a:r>
              <a:rPr lang="zh-CN" altLang="en-US" sz="1400" dirty="0">
                <a:latin typeface="+mj-ea"/>
                <a:ea typeface="+mj-ea"/>
              </a:rPr>
              <a:t>最新稳定版</a:t>
            </a:r>
          </a:p>
          <a:p>
            <a:r>
              <a:rPr lang="en-US" altLang="zh-CN" sz="1400" dirty="0">
                <a:latin typeface="+mj-ea"/>
                <a:ea typeface="+mj-ea"/>
              </a:rPr>
              <a:t>$ </a:t>
            </a:r>
            <a:r>
              <a:rPr lang="en-US" altLang="zh-CN" sz="1400" dirty="0" err="1">
                <a:latin typeface="+mj-ea"/>
                <a:ea typeface="+mj-ea"/>
              </a:rPr>
              <a:t>npm</a:t>
            </a:r>
            <a:r>
              <a:rPr lang="en-US" altLang="zh-CN" sz="1400" dirty="0">
                <a:latin typeface="+mj-ea"/>
                <a:ea typeface="+mj-ea"/>
              </a:rPr>
              <a:t> install </a:t>
            </a:r>
            <a:r>
              <a:rPr lang="en-US" altLang="zh-CN" sz="1400" dirty="0" err="1">
                <a:latin typeface="+mj-ea"/>
                <a:ea typeface="+mj-ea"/>
              </a:rPr>
              <a:t>vue</a:t>
            </a:r>
            <a:endParaRPr lang="en-US" altLang="zh-CN" sz="1400" dirty="0" smtClean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555" y="3435846"/>
            <a:ext cx="69512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命令行工具 </a:t>
            </a:r>
            <a:r>
              <a:rPr lang="en-US" altLang="zh-CN" b="1" dirty="0">
                <a:latin typeface="+mj-ea"/>
                <a:ea typeface="+mj-ea"/>
              </a:rPr>
              <a:t>(CLI</a:t>
            </a:r>
            <a:r>
              <a:rPr lang="en-US" altLang="zh-CN" b="1" dirty="0" smtClean="0">
                <a:latin typeface="+mj-ea"/>
                <a:ea typeface="+mj-ea"/>
              </a:rPr>
              <a:t>)</a:t>
            </a:r>
          </a:p>
          <a:p>
            <a:r>
              <a:rPr lang="en-US" altLang="zh-CN" sz="1600" dirty="0" err="1">
                <a:latin typeface="+mj-ea"/>
                <a:ea typeface="+mj-ea"/>
              </a:rPr>
              <a:t>Vue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en-US" sz="1600" dirty="0">
                <a:latin typeface="+mj-ea"/>
                <a:ea typeface="+mj-ea"/>
              </a:rPr>
              <a:t>提供了一个官方的 </a:t>
            </a:r>
            <a:r>
              <a:rPr lang="en-US" altLang="zh-CN" sz="1600" dirty="0">
                <a:latin typeface="+mj-ea"/>
                <a:ea typeface="+mj-ea"/>
              </a:rPr>
              <a:t>CLI</a:t>
            </a:r>
            <a:r>
              <a:rPr lang="zh-CN" altLang="en-US" sz="1600" dirty="0">
                <a:latin typeface="+mj-ea"/>
                <a:ea typeface="+mj-ea"/>
              </a:rPr>
              <a:t>，为单页面应用 </a:t>
            </a:r>
            <a:r>
              <a:rPr lang="en-US" altLang="zh-CN" sz="1600" dirty="0">
                <a:latin typeface="+mj-ea"/>
                <a:ea typeface="+mj-ea"/>
              </a:rPr>
              <a:t>(SPA) </a:t>
            </a:r>
            <a:r>
              <a:rPr lang="zh-CN" altLang="en-US" sz="1600" dirty="0">
                <a:latin typeface="+mj-ea"/>
                <a:ea typeface="+mj-ea"/>
              </a:rPr>
              <a:t>快速搭建繁杂的脚手架</a:t>
            </a:r>
            <a:r>
              <a:rPr lang="zh-CN" altLang="en-US" sz="1600" dirty="0" smtClean="0">
                <a:latin typeface="+mj-ea"/>
                <a:ea typeface="+mj-ea"/>
              </a:rPr>
              <a:t>。</a:t>
            </a:r>
            <a:endParaRPr lang="en-US" altLang="zh-CN" sz="1600" dirty="0" smtClean="0">
              <a:latin typeface="+mj-ea"/>
              <a:ea typeface="+mj-ea"/>
            </a:endParaRPr>
          </a:p>
          <a:p>
            <a:endParaRPr lang="en-US" altLang="zh-CN" sz="1600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  <a:hlinkClick r:id="rId2"/>
              </a:rPr>
              <a:t>https://cli.vuejs.org/zh/</a:t>
            </a:r>
            <a:endParaRPr lang="en-US" altLang="zh-CN" sz="1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402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Quick Start</a:t>
            </a:r>
            <a:endParaRPr lang="zh-CN" altLang="en-US" sz="1400" cap="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587" y="1419622"/>
            <a:ext cx="5516869" cy="2914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9622"/>
            <a:ext cx="24193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29164" y="395587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官</a:t>
            </a:r>
            <a:r>
              <a:rPr lang="zh-CN" altLang="en-US" dirty="0" smtClean="0">
                <a:latin typeface="+mj-ea"/>
                <a:ea typeface="+mj-ea"/>
              </a:rPr>
              <a:t>网例子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4731990"/>
            <a:ext cx="15696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Tips</a:t>
            </a:r>
            <a:r>
              <a:rPr lang="zh-CN" altLang="en-US" sz="800" dirty="0"/>
              <a:t>：结合官网例子 演示开发</a:t>
            </a:r>
          </a:p>
        </p:txBody>
      </p:sp>
    </p:spTree>
    <p:extLst>
      <p:ext uri="{BB962C8B-B14F-4D97-AF65-F5344CB8AC3E}">
        <p14:creationId xmlns:p14="http://schemas.microsoft.com/office/powerpoint/2010/main" val="88216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条件与循环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69976"/>
            <a:ext cx="28575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55526"/>
            <a:ext cx="283845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39568" y="42999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条件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02451" y="42999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循环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687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7584" y="1275606"/>
            <a:ext cx="7538338" cy="3409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处理用户输入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75606"/>
            <a:ext cx="50482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F:\图片\gif\dmzj-152336060873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492" y="2499742"/>
            <a:ext cx="249777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23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自定义 2">
      <a:dk1>
        <a:srgbClr val="FFFFFF"/>
      </a:dk1>
      <a:lt1>
        <a:srgbClr val="FFFFFF"/>
      </a:lt1>
      <a:dk2>
        <a:srgbClr val="43B786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324</TotalTime>
  <Words>869</Words>
  <Application>Microsoft Office PowerPoint</Application>
  <PresentationFormat>全屏显示(16:9)</PresentationFormat>
  <Paragraphs>148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基本</vt:lpstr>
      <vt:lpstr>VUE 最受欢迎的前端框架</vt:lpstr>
      <vt:lpstr>Vue 是什么</vt:lpstr>
      <vt:lpstr>2019  Vue3.0 终终终于要来了！</vt:lpstr>
      <vt:lpstr>MVVM</vt:lpstr>
      <vt:lpstr>安装 Vue2.0</vt:lpstr>
      <vt:lpstr>安装 Vue2.0</vt:lpstr>
      <vt:lpstr>Quick Start</vt:lpstr>
      <vt:lpstr>条件与循环</vt:lpstr>
      <vt:lpstr>处理用户输入</vt:lpstr>
      <vt:lpstr>组件化应用构建</vt:lpstr>
      <vt:lpstr>生命周期</vt:lpstr>
      <vt:lpstr>Vue构建大型项目及生态</vt:lpstr>
      <vt:lpstr>实战</vt:lpstr>
      <vt:lpstr>请看实践演示</vt:lpstr>
      <vt:lpstr>我倾向于使用Vue</vt:lpstr>
      <vt:lpstr>PowerPoint 演示文稿</vt:lpstr>
    </vt:vector>
  </TitlesOfParts>
  <Company>Kingdee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Windows 用户</cp:lastModifiedBy>
  <cp:revision>95</cp:revision>
  <dcterms:created xsi:type="dcterms:W3CDTF">2016-01-22T03:15:01Z</dcterms:created>
  <dcterms:modified xsi:type="dcterms:W3CDTF">2019-04-19T09:51:43Z</dcterms:modified>
</cp:coreProperties>
</file>