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1851354-0483-4FA2-B4C1-F56FC3325666}" styleName="{9b56cdda-e9bf-4969-9084-33f40b554916}">
    <a:wholeTbl>
      <a:tcTxStyle>
        <a:fontRef idx="none">
          <a:prstClr val="black"/>
        </a:fontRef>
      </a:tcTxStyle>
      <a:tcStyle>
        <a:tcBdr>
          <a:insideH>
            <a:ln w="6350" cmpd="sng">
              <a:solidFill>
                <a:srgbClr val="FFFFFF"/>
              </a:solidFill>
            </a:ln>
          </a:insideH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369CD0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E3F2F9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236E9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堆结构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G1</a:t>
            </a:r>
            <a:r>
              <a:rPr lang="zh-CN" altLang="en-US"/>
              <a:t>的内存分区</a:t>
            </a:r>
            <a:r>
              <a:rPr lang="en-US" altLang="zh-CN"/>
              <a:t>Region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G1</a:t>
            </a:r>
            <a:r>
              <a:rPr lang="zh-CN" altLang="en-US"/>
              <a:t>的</a:t>
            </a:r>
            <a:r>
              <a:rPr lang="en-US" altLang="zh-CN"/>
              <a:t>Young GC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堆结构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栈、堆、方法区的交互关系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对象内存分布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引用计数算法</a:t>
            </a:r>
            <a:r>
              <a:rPr lang="en-US" altLang="zh-CN"/>
              <a:t>-循环引用</a:t>
            </a:r>
            <a:r>
              <a:rPr lang="zh-CN" altLang="en-US"/>
              <a:t>缺陷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可达性分析算法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标记清除算法（Mark-Sweep）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复制算法（</a:t>
            </a:r>
            <a:r>
              <a:rPr lang="en-US" altLang="zh-CN"/>
              <a:t>Copying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2095" y="935990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1480" y="935990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36005" y="935990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50530" y="935990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895" y="1238250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96695" y="1238250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36495" y="123825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28670" y="1238885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06905" y="2971165"/>
            <a:ext cx="64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Eden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968875" y="2971165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84035" y="2971165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704705" y="297116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Tenure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883785" y="1238885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8" name="肘形连接符 17"/>
          <p:cNvCxnSpPr>
            <a:stCxn id="10" idx="0"/>
            <a:endCxn id="17" idx="0"/>
          </p:cNvCxnSpPr>
          <p:nvPr/>
        </p:nvCxnSpPr>
        <p:spPr>
          <a:xfrm rot="16200000" flipH="1">
            <a:off x="3946525" y="14605"/>
            <a:ext cx="3175" cy="2447290"/>
          </a:xfrm>
          <a:prstGeom prst="bentConnector3">
            <a:avLst>
              <a:gd name="adj1" fmla="val -2053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6220" y="4054475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05605" y="4054475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120130" y="4054475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34655" y="4054475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1020" y="4356735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91410" y="4358640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70660" y="435864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12795" y="4357370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91030" y="6089650"/>
            <a:ext cx="64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Eden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953000" y="6089650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868160" y="6089650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688830" y="608965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Tenure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867910" y="435737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2" name="肘形连接符 31"/>
          <p:cNvCxnSpPr>
            <a:stCxn id="25" idx="0"/>
            <a:endCxn id="33" idx="0"/>
          </p:cNvCxnSpPr>
          <p:nvPr/>
        </p:nvCxnSpPr>
        <p:spPr>
          <a:xfrm rot="16200000" flipH="1">
            <a:off x="4694238" y="1422083"/>
            <a:ext cx="635" cy="5873750"/>
          </a:xfrm>
          <a:prstGeom prst="bentConnector3">
            <a:avLst>
              <a:gd name="adj1" fmla="val -889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44410" y="4359275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6450965" y="4358640"/>
            <a:ext cx="574040" cy="124396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7" name="肘形连接符 36"/>
          <p:cNvCxnSpPr>
            <a:stCxn id="31" idx="0"/>
            <a:endCxn id="34" idx="0"/>
          </p:cNvCxnSpPr>
          <p:nvPr/>
        </p:nvCxnSpPr>
        <p:spPr>
          <a:xfrm rot="16200000" flipH="1">
            <a:off x="5945823" y="3566478"/>
            <a:ext cx="1270" cy="1583055"/>
          </a:xfrm>
          <a:prstGeom prst="bentConnector3">
            <a:avLst>
              <a:gd name="adj1" fmla="val -3430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29285" y="1240790"/>
          <a:ext cx="8526780" cy="1905000"/>
        </p:xfrm>
        <a:graphic>
          <a:graphicData uri="http://schemas.openxmlformats.org/drawingml/2006/table">
            <a:tbl>
              <a:tblPr firstRow="1" bandRow="1">
                <a:tableStyleId>{C1851354-0483-4FA2-B4C1-F56FC3325666}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537065" y="1238250"/>
          <a:ext cx="2096135" cy="190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95"/>
                <a:gridCol w="1437640"/>
              </a:tblGrid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edden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S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survivor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O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old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H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humongous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29285" y="1240790"/>
          <a:ext cx="8526780" cy="1905000"/>
        </p:xfrm>
        <a:graphic>
          <a:graphicData uri="http://schemas.openxmlformats.org/drawingml/2006/table">
            <a:tbl>
              <a:tblPr firstRow="1" bandRow="1">
                <a:tableStyleId>{C1851354-0483-4FA2-B4C1-F56FC3325666}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537065" y="1238250"/>
          <a:ext cx="2096135" cy="190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95"/>
                <a:gridCol w="1437640"/>
              </a:tblGrid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edden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S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survivor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O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old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H</a:t>
                      </a:r>
                      <a:endParaRPr lang="en-US" altLang="zh-CN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humongous</a:t>
                      </a:r>
                      <a:endParaRPr lang="en-US" altLang="zh-CN" b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337945" y="1870075"/>
            <a:ext cx="967105" cy="3460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337945" y="1422400"/>
            <a:ext cx="967105" cy="3035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49195" y="1451610"/>
            <a:ext cx="33210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77440" y="1898650"/>
            <a:ext cx="28575" cy="4908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79370" y="1437005"/>
            <a:ext cx="1616075" cy="4038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435225" y="1466215"/>
            <a:ext cx="2467610" cy="4470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05730" y="2374900"/>
            <a:ext cx="0" cy="59182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595620" y="1480185"/>
            <a:ext cx="923290" cy="7219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16980" y="1451610"/>
            <a:ext cx="317500" cy="73596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778625" y="1480185"/>
            <a:ext cx="260350" cy="3467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677660" y="1350645"/>
            <a:ext cx="34671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6865620" y="1422400"/>
            <a:ext cx="880110" cy="7219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629285" y="3763645"/>
          <a:ext cx="8526780" cy="1905000"/>
        </p:xfrm>
        <a:graphic>
          <a:graphicData uri="http://schemas.openxmlformats.org/drawingml/2006/table">
            <a:tbl>
              <a:tblPr firstRow="1" bandRow="1">
                <a:tableStyleId>{C1851354-0483-4FA2-B4C1-F56FC3325666}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椭圆 29"/>
          <p:cNvSpPr/>
          <p:nvPr/>
        </p:nvSpPr>
        <p:spPr>
          <a:xfrm>
            <a:off x="1894205" y="3931285"/>
            <a:ext cx="995680" cy="83693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07890" y="5053965"/>
            <a:ext cx="995680" cy="83693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6182995" y="3521075"/>
            <a:ext cx="995680" cy="83693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236220" y="1156970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05605" y="1156970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120130" y="1156970"/>
            <a:ext cx="189865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34655" y="1156970"/>
            <a:ext cx="3953510" cy="184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98270" y="1459230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91410" y="1461135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4495" y="145923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12795" y="1459865"/>
            <a:ext cx="574040" cy="124333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91030" y="3192145"/>
            <a:ext cx="64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Eden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953000" y="3192145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868160" y="3192145"/>
            <a:ext cx="403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688830" y="319214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Tenure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420870" y="1463675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2" name="肘形连接符 31"/>
          <p:cNvCxnSpPr>
            <a:stCxn id="33" idx="0"/>
            <a:endCxn id="2" idx="0"/>
          </p:cNvCxnSpPr>
          <p:nvPr/>
        </p:nvCxnSpPr>
        <p:spPr>
          <a:xfrm rot="16200000" flipH="1">
            <a:off x="8137525" y="955675"/>
            <a:ext cx="3175" cy="1012190"/>
          </a:xfrm>
          <a:prstGeom prst="bentConnector3">
            <a:avLst>
              <a:gd name="adj1" fmla="val -1719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44410" y="146177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6450965" y="1461135"/>
            <a:ext cx="574040" cy="124396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7" name="肘形连接符 36"/>
          <p:cNvCxnSpPr/>
          <p:nvPr/>
        </p:nvCxnSpPr>
        <p:spPr>
          <a:xfrm rot="16200000" flipH="1">
            <a:off x="2697480" y="-546735"/>
            <a:ext cx="4445" cy="4016375"/>
          </a:xfrm>
          <a:prstGeom prst="bentConnector3">
            <a:avLst>
              <a:gd name="adj1" fmla="val -1308571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56600" y="1461770"/>
            <a:ext cx="574040" cy="1243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</a:t>
            </a:r>
            <a:endParaRPr lang="en-US" altLang="zh-CN"/>
          </a:p>
        </p:txBody>
      </p:sp>
      <p:cxnSp>
        <p:nvCxnSpPr>
          <p:cNvPr id="3" name="肘形连接符 2"/>
          <p:cNvCxnSpPr>
            <a:stCxn id="34" idx="0"/>
            <a:endCxn id="16" idx="0"/>
          </p:cNvCxnSpPr>
          <p:nvPr/>
        </p:nvCxnSpPr>
        <p:spPr>
          <a:xfrm rot="16200000" flipV="1">
            <a:off x="6189980" y="913765"/>
            <a:ext cx="3175" cy="1092835"/>
          </a:xfrm>
          <a:prstGeom prst="bentConnector3">
            <a:avLst>
              <a:gd name="adj1" fmla="val 1746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358130" y="1459230"/>
            <a:ext cx="574040" cy="124396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027920" y="6489700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对象的分配过程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3325" y="507365"/>
            <a:ext cx="1171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Promotion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13155" y="49657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虚拟机栈</a:t>
            </a:r>
            <a:br>
              <a:rPr lang="zh-CN" altLang="en-US"/>
            </a:br>
            <a:r>
              <a:rPr lang="zh-CN" altLang="en-US"/>
              <a:t>本地变量表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5675" y="1141730"/>
            <a:ext cx="1641475" cy="524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5675" y="1141730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6310" y="5620385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56310" y="1877060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55675" y="2625725"/>
            <a:ext cx="164084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double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55675" y="4123055"/>
            <a:ext cx="164084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290185" y="1141730"/>
            <a:ext cx="6151880" cy="282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518150" y="1549400"/>
            <a:ext cx="3187065" cy="2006600"/>
            <a:chOff x="8984" y="2342"/>
            <a:chExt cx="5019" cy="3160"/>
          </a:xfrm>
        </p:grpSpPr>
        <p:sp>
          <p:nvSpPr>
            <p:cNvPr id="15" name="椭圆 14"/>
            <p:cNvSpPr/>
            <p:nvPr/>
          </p:nvSpPr>
          <p:spPr>
            <a:xfrm>
              <a:off x="8984" y="2342"/>
              <a:ext cx="5019" cy="3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对象数据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014" y="2776"/>
              <a:ext cx="2958" cy="6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到对象类型数据指针</a:t>
              </a:r>
              <a:endParaRPr lang="zh-CN" altLang="en-US" sz="1400"/>
            </a:p>
          </p:txBody>
        </p:sp>
      </p:grpSp>
      <p:cxnSp>
        <p:nvCxnSpPr>
          <p:cNvPr id="18" name="直接箭头连接符 17"/>
          <p:cNvCxnSpPr>
            <a:stCxn id="11" idx="3"/>
            <a:endCxn id="15" idx="2"/>
          </p:cNvCxnSpPr>
          <p:nvPr/>
        </p:nvCxnSpPr>
        <p:spPr>
          <a:xfrm>
            <a:off x="2597150" y="2251710"/>
            <a:ext cx="2921000" cy="300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90185" y="4983480"/>
            <a:ext cx="6152515" cy="138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160385" y="6972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31785" y="4504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68840" y="5422265"/>
            <a:ext cx="1338580" cy="7169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对象类型数据</a:t>
            </a:r>
            <a:endParaRPr lang="zh-CN" altLang="en-US" sz="1400"/>
          </a:p>
        </p:txBody>
      </p:sp>
      <p:cxnSp>
        <p:nvCxnSpPr>
          <p:cNvPr id="44" name="肘形连接符 43"/>
          <p:cNvCxnSpPr>
            <a:stCxn id="17" idx="3"/>
            <a:endCxn id="40" idx="0"/>
          </p:cNvCxnSpPr>
          <p:nvPr/>
        </p:nvCxnSpPr>
        <p:spPr>
          <a:xfrm>
            <a:off x="8050530" y="2038985"/>
            <a:ext cx="2387600" cy="33832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21945" y="2209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虚拟机栈</a:t>
            </a:r>
            <a:br>
              <a:rPr lang="zh-CN" altLang="en-US"/>
            </a:br>
            <a:r>
              <a:rPr lang="zh-CN" altLang="en-US"/>
              <a:t>本地变量表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4465" y="866140"/>
            <a:ext cx="1641475" cy="5241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65" y="866140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65100" y="5344795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65100" y="1601470"/>
            <a:ext cx="1640840" cy="74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64465" y="2350135"/>
            <a:ext cx="164084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double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64465" y="3847465"/>
            <a:ext cx="164084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long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447415" y="100330"/>
            <a:ext cx="7289800" cy="283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17740" y="5304155"/>
            <a:ext cx="3430905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325735" y="1200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879965" y="53041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34435" y="343535"/>
            <a:ext cx="1927860" cy="234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93820" y="469900"/>
            <a:ext cx="1609725" cy="6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93820" y="1091565"/>
            <a:ext cx="1609725" cy="9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对象实例数据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3820" y="2080260"/>
            <a:ext cx="1609725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92070" y="3101975"/>
            <a:ext cx="2306955" cy="328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86685" y="492696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偏向线程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686685" y="4485640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线程持有锁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86685" y="404939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锁状态标志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86685" y="360997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GC</a:t>
            </a:r>
            <a:r>
              <a:rPr lang="zh-CN" altLang="en-US"/>
              <a:t>分代年龄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86685" y="316547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哈希值（</a:t>
            </a:r>
            <a:r>
              <a:rPr lang="en-US" altLang="zh-CN"/>
              <a:t>hashCode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86685" y="5368290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偏向时间戳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686685" y="580961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类型指针</a:t>
            </a:r>
            <a:endParaRPr lang="zh-CN" altLang="en-US"/>
          </a:p>
        </p:txBody>
      </p:sp>
      <p:cxnSp>
        <p:nvCxnSpPr>
          <p:cNvPr id="26" name="肘形连接符 25"/>
          <p:cNvCxnSpPr>
            <a:stCxn id="3" idx="1"/>
            <a:endCxn id="22" idx="0"/>
          </p:cNvCxnSpPr>
          <p:nvPr/>
        </p:nvCxnSpPr>
        <p:spPr>
          <a:xfrm rot="10800000" flipV="1">
            <a:off x="3754120" y="781050"/>
            <a:ext cx="139700" cy="2384425"/>
          </a:xfrm>
          <a:prstGeom prst="bentConnector2">
            <a:avLst/>
          </a:prstGeom>
          <a:ln w="28575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54905" y="3101975"/>
            <a:ext cx="2306955" cy="24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041900" y="4498340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041900" y="406209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5041900" y="362267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id</a:t>
            </a:r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5041900" y="317817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父类字段（略）</a:t>
            </a:r>
            <a:endParaRPr lang="zh-CN"/>
          </a:p>
        </p:txBody>
      </p:sp>
      <p:sp>
        <p:nvSpPr>
          <p:cNvPr id="48" name="矩形 47"/>
          <p:cNvSpPr/>
          <p:nvPr/>
        </p:nvSpPr>
        <p:spPr>
          <a:xfrm>
            <a:off x="5041265" y="4946015"/>
            <a:ext cx="213487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49" name="肘形连接符 48"/>
          <p:cNvCxnSpPr>
            <a:stCxn id="4" idx="3"/>
            <a:endCxn id="35" idx="0"/>
          </p:cNvCxnSpPr>
          <p:nvPr/>
        </p:nvCxnSpPr>
        <p:spPr>
          <a:xfrm>
            <a:off x="5503545" y="1586230"/>
            <a:ext cx="605155" cy="1515745"/>
          </a:xfrm>
          <a:prstGeom prst="bentConnector2">
            <a:avLst/>
          </a:prstGeom>
          <a:ln w="28575" cmpd="sng">
            <a:solidFill>
              <a:schemeClr val="tx1"/>
            </a:solidFill>
            <a:prstDash val="sys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06235" y="343535"/>
            <a:ext cx="1927860" cy="234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865620" y="469900"/>
            <a:ext cx="1609725" cy="62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865620" y="1091565"/>
            <a:ext cx="1609725" cy="9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对象实例数据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865620" y="2080260"/>
            <a:ext cx="1609725" cy="49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cxnSp>
        <p:nvCxnSpPr>
          <p:cNvPr id="55" name="肘形连接符 54"/>
          <p:cNvCxnSpPr/>
          <p:nvPr/>
        </p:nvCxnSpPr>
        <p:spPr>
          <a:xfrm flipV="1">
            <a:off x="7176770" y="343535"/>
            <a:ext cx="493395" cy="4375785"/>
          </a:xfrm>
          <a:prstGeom prst="bentConnector4">
            <a:avLst>
              <a:gd name="adj1" fmla="val 343629"/>
              <a:gd name="adj2" fmla="val 105442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343390" y="1635760"/>
            <a:ext cx="1309370" cy="104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字符串常量池</a:t>
            </a:r>
            <a:endParaRPr lang="zh-CN" altLang="en-US"/>
          </a:p>
        </p:txBody>
      </p:sp>
      <p:cxnSp>
        <p:nvCxnSpPr>
          <p:cNvPr id="57" name="肘形连接符 56"/>
          <p:cNvCxnSpPr>
            <a:stCxn id="43" idx="3"/>
            <a:endCxn id="56" idx="2"/>
          </p:cNvCxnSpPr>
          <p:nvPr/>
        </p:nvCxnSpPr>
        <p:spPr>
          <a:xfrm flipV="1">
            <a:off x="7176770" y="2685415"/>
            <a:ext cx="2821305" cy="1597660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1" idx="3"/>
            <a:endCxn id="2" idx="0"/>
          </p:cNvCxnSpPr>
          <p:nvPr/>
        </p:nvCxnSpPr>
        <p:spPr>
          <a:xfrm flipV="1">
            <a:off x="1805940" y="343535"/>
            <a:ext cx="2892425" cy="1632585"/>
          </a:xfrm>
          <a:prstGeom prst="bentConnector4">
            <a:avLst>
              <a:gd name="adj1" fmla="val 33348"/>
              <a:gd name="adj2" fmla="val 114586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519670" y="5481955"/>
            <a:ext cx="1007745" cy="110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对象类型数据</a:t>
            </a:r>
            <a:endParaRPr lang="zh-CN" altLang="en-US"/>
          </a:p>
        </p:txBody>
      </p:sp>
      <p:cxnSp>
        <p:nvCxnSpPr>
          <p:cNvPr id="60" name="直接箭头连接符 59"/>
          <p:cNvCxnSpPr>
            <a:stCxn id="25" idx="3"/>
            <a:endCxn id="59" idx="1"/>
          </p:cNvCxnSpPr>
          <p:nvPr/>
        </p:nvCxnSpPr>
        <p:spPr>
          <a:xfrm>
            <a:off x="4821555" y="6030595"/>
            <a:ext cx="2698115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471545" y="61404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0295" y="78168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0295" y="115316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630295" y="176784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0295" y="146050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11265" y="61404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70015" y="78168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70015" y="115316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470015" y="176784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70015" y="146050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151620" y="61404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10370" y="78168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10370" y="115316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1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310370" y="176784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310370" y="146050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40" name="肘形连接符 39"/>
          <p:cNvCxnSpPr>
            <a:stCxn id="10" idx="3"/>
            <a:endCxn id="11" idx="0"/>
          </p:cNvCxnSpPr>
          <p:nvPr/>
        </p:nvCxnSpPr>
        <p:spPr>
          <a:xfrm flipV="1">
            <a:off x="5160010" y="614045"/>
            <a:ext cx="2074545" cy="1000125"/>
          </a:xfrm>
          <a:prstGeom prst="bentConnector4">
            <a:avLst>
              <a:gd name="adj1" fmla="val 27762"/>
              <a:gd name="adj2" fmla="val 12381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17" idx="0"/>
          </p:cNvCxnSpPr>
          <p:nvPr/>
        </p:nvCxnSpPr>
        <p:spPr>
          <a:xfrm flipV="1">
            <a:off x="7999730" y="614045"/>
            <a:ext cx="2075180" cy="1000125"/>
          </a:xfrm>
          <a:prstGeom prst="bentConnector4">
            <a:avLst>
              <a:gd name="adj1" fmla="val 27785"/>
              <a:gd name="adj2" fmla="val 12381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8" idx="3"/>
            <a:endCxn id="6" idx="2"/>
          </p:cNvCxnSpPr>
          <p:nvPr/>
        </p:nvCxnSpPr>
        <p:spPr>
          <a:xfrm flipH="1">
            <a:off x="4394835" y="1614170"/>
            <a:ext cx="6445250" cy="711835"/>
          </a:xfrm>
          <a:prstGeom prst="bentConnector4">
            <a:avLst>
              <a:gd name="adj1" fmla="val -3695"/>
              <a:gd name="adj2" fmla="val 133452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43940" y="1285875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44" name="肘形连接符 43"/>
          <p:cNvCxnSpPr>
            <a:stCxn id="43" idx="3"/>
            <a:endCxn id="6" idx="1"/>
          </p:cNvCxnSpPr>
          <p:nvPr/>
        </p:nvCxnSpPr>
        <p:spPr>
          <a:xfrm>
            <a:off x="1344930" y="1470025"/>
            <a:ext cx="2126615" cy="31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30300" y="323215"/>
            <a:ext cx="1984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rc</a:t>
            </a:r>
            <a:r>
              <a:rPr lang="zh-CN" altLang="en-US" sz="1200"/>
              <a:t>为引用计数器；</a:t>
            </a:r>
            <a:endParaRPr lang="zh-CN" altLang="en-US" sz="1200"/>
          </a:p>
          <a:p>
            <a:pPr algn="l"/>
            <a:r>
              <a:rPr lang="en-US" altLang="zh-CN" sz="1200"/>
              <a:t>P</a:t>
            </a:r>
            <a:r>
              <a:rPr lang="zh-CN" altLang="en-US" sz="1200"/>
              <a:t>为程序中的引用；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这三个对象</a:t>
            </a:r>
            <a:r>
              <a:rPr lang="zh-CN" altLang="en-US" sz="1200"/>
              <a:t>各自有其中对象的引用且形成回路；</a:t>
            </a:r>
            <a:endParaRPr lang="zh-CN" altLang="en-US" sz="1200"/>
          </a:p>
        </p:txBody>
      </p:sp>
      <p:sp>
        <p:nvSpPr>
          <p:cNvPr id="66" name="矩形 65"/>
          <p:cNvSpPr/>
          <p:nvPr/>
        </p:nvSpPr>
        <p:spPr>
          <a:xfrm>
            <a:off x="3471545" y="389572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630295" y="406336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630295" y="443484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1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3630295" y="504952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630295" y="474218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6311265" y="389572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470015" y="406336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470015" y="443484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1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6470015" y="504952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70015" y="474218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9151620" y="3895725"/>
            <a:ext cx="1846580" cy="171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310370" y="4063365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对象头</a:t>
            </a: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310370" y="4434840"/>
            <a:ext cx="1529715" cy="307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rc = 1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9310370" y="5049520"/>
            <a:ext cx="1529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对齐填充</a:t>
            </a: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310370" y="4742180"/>
            <a:ext cx="152971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81" name="肘形连接符 80"/>
          <p:cNvCxnSpPr>
            <a:stCxn id="70" idx="3"/>
            <a:endCxn id="71" idx="0"/>
          </p:cNvCxnSpPr>
          <p:nvPr/>
        </p:nvCxnSpPr>
        <p:spPr>
          <a:xfrm flipV="1">
            <a:off x="5160010" y="3895725"/>
            <a:ext cx="2074545" cy="1000125"/>
          </a:xfrm>
          <a:prstGeom prst="bentConnector4">
            <a:avLst>
              <a:gd name="adj1" fmla="val 27762"/>
              <a:gd name="adj2" fmla="val 12381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6" idx="0"/>
          </p:cNvCxnSpPr>
          <p:nvPr/>
        </p:nvCxnSpPr>
        <p:spPr>
          <a:xfrm flipV="1">
            <a:off x="7999730" y="3895725"/>
            <a:ext cx="2075180" cy="1000125"/>
          </a:xfrm>
          <a:prstGeom prst="bentConnector4">
            <a:avLst>
              <a:gd name="adj1" fmla="val 27785"/>
              <a:gd name="adj2" fmla="val 12381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80" idx="3"/>
            <a:endCxn id="66" idx="2"/>
          </p:cNvCxnSpPr>
          <p:nvPr/>
        </p:nvCxnSpPr>
        <p:spPr>
          <a:xfrm flipH="1">
            <a:off x="4394835" y="4895850"/>
            <a:ext cx="6445250" cy="711835"/>
          </a:xfrm>
          <a:prstGeom prst="bentConnector4">
            <a:avLst>
              <a:gd name="adj1" fmla="val -3695"/>
              <a:gd name="adj2" fmla="val 133452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043940" y="4567555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85" name="肘形连接符 84"/>
          <p:cNvCxnSpPr>
            <a:stCxn id="84" idx="3"/>
            <a:endCxn id="86" idx="1"/>
          </p:cNvCxnSpPr>
          <p:nvPr/>
        </p:nvCxnSpPr>
        <p:spPr>
          <a:xfrm>
            <a:off x="1344930" y="4751705"/>
            <a:ext cx="834390" cy="31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179320" y="4567555"/>
            <a:ext cx="668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1124585" y="1767840"/>
            <a:ext cx="211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</a:t>
            </a:r>
            <a:r>
              <a:rPr lang="zh-CN" altLang="en-US" sz="1200"/>
              <a:t>不为</a:t>
            </a:r>
            <a:r>
              <a:rPr lang="en-US" altLang="zh-CN" sz="1200"/>
              <a:t>NULL</a:t>
            </a:r>
            <a:r>
              <a:rPr lang="zh-CN" altLang="en-US" sz="1200"/>
              <a:t>时，这三个对象都有用且各自的</a:t>
            </a:r>
            <a:r>
              <a:rPr lang="en-US" altLang="zh-CN" sz="1200"/>
              <a:t>rc</a:t>
            </a:r>
            <a:r>
              <a:rPr lang="zh-CN" altLang="en-US" sz="1200"/>
              <a:t>都不为</a:t>
            </a:r>
            <a:r>
              <a:rPr lang="en-US" altLang="zh-CN" sz="1200"/>
              <a:t>0</a:t>
            </a:r>
            <a:r>
              <a:rPr lang="zh-CN" altLang="en-US" sz="1200"/>
              <a:t>；不会回收；</a:t>
            </a:r>
            <a:endParaRPr lang="zh-CN" altLang="en-US" sz="1200"/>
          </a:p>
        </p:txBody>
      </p:sp>
      <p:sp>
        <p:nvSpPr>
          <p:cNvPr id="89" name="文本框 88"/>
          <p:cNvSpPr txBox="1"/>
          <p:nvPr/>
        </p:nvSpPr>
        <p:spPr>
          <a:xfrm>
            <a:off x="1063625" y="5049520"/>
            <a:ext cx="2117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P=NULL</a:t>
            </a:r>
            <a:r>
              <a:rPr lang="zh-CN" altLang="en-US" sz="1200"/>
              <a:t>时，这三个对象都没用，理论上应该被回收；但</a:t>
            </a:r>
            <a:r>
              <a:rPr lang="en-US" altLang="zh-CN" sz="1200"/>
              <a:t>rc</a:t>
            </a:r>
            <a:r>
              <a:rPr lang="zh-CN" altLang="en-US" sz="1200"/>
              <a:t>都不为</a:t>
            </a:r>
            <a:r>
              <a:rPr lang="en-US" altLang="zh-CN" sz="1200"/>
              <a:t>0</a:t>
            </a:r>
            <a:r>
              <a:rPr lang="zh-CN" altLang="en-US" sz="1200"/>
              <a:t>；不会回收；</a:t>
            </a:r>
            <a:endParaRPr lang="zh-CN" altLang="en-US" sz="1200"/>
          </a:p>
          <a:p>
            <a:r>
              <a:rPr lang="zh-CN" altLang="en-US" sz="1200"/>
              <a:t>造成了内存泄漏。</a:t>
            </a:r>
            <a:endParaRPr lang="zh-CN" altLang="en-US" sz="1200"/>
          </a:p>
        </p:txBody>
      </p:sp>
      <p:sp>
        <p:nvSpPr>
          <p:cNvPr id="90" name="文本框 89"/>
          <p:cNvSpPr txBox="1"/>
          <p:nvPr/>
        </p:nvSpPr>
        <p:spPr>
          <a:xfrm>
            <a:off x="4972050" y="598741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内存泄漏（程序没有用到，且还不能回收）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636520" y="781685"/>
            <a:ext cx="5989955" cy="93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GC Roots Set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617595" y="2276475"/>
            <a:ext cx="1090930" cy="4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876550" y="3126740"/>
            <a:ext cx="1090930" cy="4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61815" y="3126740"/>
            <a:ext cx="1090930" cy="4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Object3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54910" y="3977005"/>
            <a:ext cx="1090930" cy="4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Object4</a:t>
            </a:r>
            <a:endParaRPr lang="en-US" altLang="zh-CN"/>
          </a:p>
        </p:txBody>
      </p:sp>
      <p:cxnSp>
        <p:nvCxnSpPr>
          <p:cNvPr id="7" name="肘形连接符 6"/>
          <p:cNvCxnSpPr>
            <a:stCxn id="2" idx="2"/>
            <a:endCxn id="3" idx="0"/>
          </p:cNvCxnSpPr>
          <p:nvPr/>
        </p:nvCxnSpPr>
        <p:spPr>
          <a:xfrm rot="5400000">
            <a:off x="4618673" y="1263333"/>
            <a:ext cx="557530" cy="1468755"/>
          </a:xfrm>
          <a:prstGeom prst="bentConnector3">
            <a:avLst>
              <a:gd name="adj1" fmla="val 49943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" idx="2"/>
            <a:endCxn id="4" idx="0"/>
          </p:cNvCxnSpPr>
          <p:nvPr/>
        </p:nvCxnSpPr>
        <p:spPr>
          <a:xfrm rot="5400000">
            <a:off x="3595370" y="2559050"/>
            <a:ext cx="394335" cy="741045"/>
          </a:xfrm>
          <a:prstGeom prst="bentConnector3">
            <a:avLst>
              <a:gd name="adj1" fmla="val 50081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" idx="2"/>
            <a:endCxn id="5" idx="0"/>
          </p:cNvCxnSpPr>
          <p:nvPr/>
        </p:nvCxnSpPr>
        <p:spPr>
          <a:xfrm rot="5400000" flipV="1">
            <a:off x="4338320" y="2557145"/>
            <a:ext cx="394335" cy="7442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0"/>
          </p:cNvCxnSpPr>
          <p:nvPr/>
        </p:nvCxnSpPr>
        <p:spPr>
          <a:xfrm rot="5400000">
            <a:off x="3014345" y="3568700"/>
            <a:ext cx="394335" cy="42164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05600" y="2276475"/>
            <a:ext cx="1090930" cy="455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64555" y="3126740"/>
            <a:ext cx="1090930" cy="455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Object6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449820" y="3126740"/>
            <a:ext cx="1090930" cy="455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Object7</a:t>
            </a:r>
            <a:endParaRPr lang="en-US" altLang="zh-CN"/>
          </a:p>
        </p:txBody>
      </p:sp>
      <p:cxnSp>
        <p:nvCxnSpPr>
          <p:cNvPr id="15" name="肘形连接符 14"/>
          <p:cNvCxnSpPr>
            <a:stCxn id="11" idx="2"/>
            <a:endCxn id="12" idx="0"/>
          </p:cNvCxnSpPr>
          <p:nvPr/>
        </p:nvCxnSpPr>
        <p:spPr>
          <a:xfrm rot="5400000">
            <a:off x="6683375" y="2559050"/>
            <a:ext cx="394335" cy="741045"/>
          </a:xfrm>
          <a:prstGeom prst="bentConnector3">
            <a:avLst>
              <a:gd name="adj1" fmla="val 50081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2"/>
            <a:endCxn id="13" idx="0"/>
          </p:cNvCxnSpPr>
          <p:nvPr/>
        </p:nvCxnSpPr>
        <p:spPr>
          <a:xfrm rot="5400000" flipV="1">
            <a:off x="7426008" y="2557463"/>
            <a:ext cx="394335" cy="7442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64555" y="4140200"/>
            <a:ext cx="1637030" cy="32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存活对象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64555" y="4573905"/>
            <a:ext cx="1637030" cy="32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可回收对象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184086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717675" y="6750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根根节点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577465" y="1138555"/>
            <a:ext cx="7620" cy="640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01055" y="1128395"/>
            <a:ext cx="1270" cy="985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34360" y="2019300"/>
            <a:ext cx="58483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79160" y="2457450"/>
            <a:ext cx="0" cy="274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72580" y="2861945"/>
            <a:ext cx="441325" cy="3175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22105" y="283210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GC Roots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632315" y="14370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534015" y="1840865"/>
            <a:ext cx="128905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空闲空间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34015" y="2351405"/>
            <a:ext cx="1289050" cy="386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存活对象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34015" y="2861945"/>
            <a:ext cx="1289050" cy="386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垃圾对象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79160" y="13106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引用关系</a:t>
            </a:r>
            <a:endParaRPr lang="zh-CN" altLang="en-US" sz="1200"/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1713230" y="514477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1713230" y="39789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根根节点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2573020" y="4442460"/>
            <a:ext cx="7620" cy="640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96610" y="4432300"/>
            <a:ext cx="1270" cy="985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29915" y="5323205"/>
            <a:ext cx="58483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74715" y="5761355"/>
            <a:ext cx="0" cy="274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68135" y="6165850"/>
            <a:ext cx="441325" cy="3175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74715" y="46145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引用关系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716405" y="222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回收前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17675" y="35382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回收后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184086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717675" y="6750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根根节点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577465" y="1138555"/>
            <a:ext cx="7620" cy="640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01055" y="1128395"/>
            <a:ext cx="1270" cy="985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34360" y="2019300"/>
            <a:ext cx="58483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79160" y="2457450"/>
            <a:ext cx="0" cy="274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72580" y="2861945"/>
            <a:ext cx="441325" cy="3175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22105" y="283210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GC Roots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632315" y="14370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534015" y="1840865"/>
            <a:ext cx="128905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空闲空间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34015" y="2351405"/>
            <a:ext cx="1289050" cy="386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存活对象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34015" y="2861945"/>
            <a:ext cx="1289050" cy="386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垃圾对象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79160" y="13106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引用关系</a:t>
            </a:r>
            <a:endParaRPr lang="zh-CN" altLang="en-US" sz="1200"/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1717675" y="374967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716405" y="222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回收前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2620" y="2549525"/>
            <a:ext cx="77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2620" y="4327525"/>
            <a:ext cx="764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85085" y="2037715"/>
            <a:ext cx="15240" cy="196659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86885" y="2085975"/>
            <a:ext cx="5715" cy="19380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773420" y="2457450"/>
            <a:ext cx="21590" cy="15786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44590" y="2861945"/>
            <a:ext cx="1129665" cy="11601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599680" y="3179445"/>
            <a:ext cx="1403985" cy="8566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7675" y="184086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717675" y="6750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根根节点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577465" y="1138555"/>
            <a:ext cx="7620" cy="640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01055" y="1128395"/>
            <a:ext cx="1270" cy="985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34360" y="2019300"/>
            <a:ext cx="58483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79160" y="2457450"/>
            <a:ext cx="0" cy="2749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72580" y="2861945"/>
            <a:ext cx="441325" cy="31750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22105" y="283210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GC Roots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632315" y="14370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534015" y="1840865"/>
            <a:ext cx="128905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空闲空间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34015" y="2351405"/>
            <a:ext cx="1289050" cy="386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存活对象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34015" y="2861945"/>
            <a:ext cx="1289050" cy="386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垃圾对象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79160" y="13106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引用关系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716405" y="222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回收前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6220460" y="2026920"/>
            <a:ext cx="10795" cy="43053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369685" y="2055495"/>
            <a:ext cx="1021715" cy="76263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781925" y="2055495"/>
            <a:ext cx="1529080" cy="112395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13230" y="514477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1713230" y="39789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根根节点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根根节点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2573020" y="4442460"/>
            <a:ext cx="7620" cy="6400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896610" y="4432300"/>
            <a:ext cx="1270" cy="98552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129915" y="5323205"/>
            <a:ext cx="584835" cy="25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636385" y="5325745"/>
            <a:ext cx="473075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079740" y="5326380"/>
            <a:ext cx="967105" cy="133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74715" y="46145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引用关系</a:t>
            </a:r>
            <a:endParaRPr lang="zh-CN" altLang="en-US" sz="1200"/>
          </a:p>
        </p:txBody>
      </p:sp>
      <p:sp>
        <p:nvSpPr>
          <p:cNvPr id="36" name="文本框 35"/>
          <p:cNvSpPr txBox="1"/>
          <p:nvPr/>
        </p:nvSpPr>
        <p:spPr>
          <a:xfrm>
            <a:off x="1717675" y="35382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回收后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155e9b7-e944-4340-a2bf-1738bb8cb5ae}"/>
</p:tagLst>
</file>

<file path=ppt/tags/tag10.xml><?xml version="1.0" encoding="utf-8"?>
<p:tagLst xmlns:p="http://schemas.openxmlformats.org/presentationml/2006/main">
  <p:tag name="KSO_WM_UNIT_TABLE_BEAUTIFY" val="smartTable{31f371f2-63eb-4fcd-810e-b0078b1d8e69}"/>
  <p:tag name="TABLE_ENDDRAG_ORIGIN_RECT" val="103*150"/>
  <p:tag name="TABLE_ENDDRAG_RECT" val="783*94*103*150"/>
</p:tagLst>
</file>

<file path=ppt/tags/tag11.xml><?xml version="1.0" encoding="utf-8"?>
<p:tagLst xmlns:p="http://schemas.openxmlformats.org/presentationml/2006/main">
  <p:tag name="KSO_WM_UNIT_TABLE_BEAUTIFY" val="smartTable{8c07b872-076b-46c4-8208-8eb71914c815}"/>
  <p:tag name="TABLE_ENDDRAG_ORIGIN_RECT" val="52*150"/>
  <p:tag name="TABLE_ENDDRAG_RECT" val="783*94*52*150"/>
</p:tagLst>
</file>

<file path=ppt/tags/tag12.xml><?xml version="1.0" encoding="utf-8"?>
<p:tagLst xmlns:p="http://schemas.openxmlformats.org/presentationml/2006/main">
  <p:tag name="COMMONDATA" val="eyJoZGlkIjoiMjk3ZDZlYzU1NDg5MGRjYTZjODc1ZjEwOWM1NzY1NmQifQ=="/>
  <p:tag name="KSO_WPP_MARK_KEY" val="516e7114-20b6-4423-b068-f9509a3aa2fa"/>
</p:tagLst>
</file>

<file path=ppt/tags/tag2.xml><?xml version="1.0" encoding="utf-8"?>
<p:tagLst xmlns:p="http://schemas.openxmlformats.org/presentationml/2006/main">
  <p:tag name="KSO_WM_UNIT_TABLE_BEAUTIFY" val="smartTable{9155e9b7-e944-4340-a2bf-1738bb8cb5ae}"/>
</p:tagLst>
</file>

<file path=ppt/tags/tag3.xml><?xml version="1.0" encoding="utf-8"?>
<p:tagLst xmlns:p="http://schemas.openxmlformats.org/presentationml/2006/main">
  <p:tag name="KSO_WM_UNIT_TABLE_BEAUTIFY" val="smartTable{9155e9b7-e944-4340-a2bf-1738bb8cb5ae}"/>
</p:tagLst>
</file>

<file path=ppt/tags/tag4.xml><?xml version="1.0" encoding="utf-8"?>
<p:tagLst xmlns:p="http://schemas.openxmlformats.org/presentationml/2006/main">
  <p:tag name="KSO_WM_UNIT_TABLE_BEAUTIFY" val="smartTable{33533b84-d5ec-46a3-a4e5-cf63eb0b4e5d}"/>
</p:tagLst>
</file>

<file path=ppt/tags/tag5.xml><?xml version="1.0" encoding="utf-8"?>
<p:tagLst xmlns:p="http://schemas.openxmlformats.org/presentationml/2006/main">
  <p:tag name="KSO_WM_UNIT_TABLE_BEAUTIFY" val="smartTable{9155e9b7-e944-4340-a2bf-1738bb8cb5ae}"/>
</p:tagLst>
</file>

<file path=ppt/tags/tag6.xml><?xml version="1.0" encoding="utf-8"?>
<p:tagLst xmlns:p="http://schemas.openxmlformats.org/presentationml/2006/main">
  <p:tag name="KSO_WM_UNIT_TABLE_BEAUTIFY" val="smartTable{9155e9b7-e944-4340-a2bf-1738bb8cb5ae}"/>
</p:tagLst>
</file>

<file path=ppt/tags/tag7.xml><?xml version="1.0" encoding="utf-8"?>
<p:tagLst xmlns:p="http://schemas.openxmlformats.org/presentationml/2006/main">
  <p:tag name="KSO_WM_UNIT_TABLE_BEAUTIFY" val="smartTable{8c07b872-076b-46c4-8208-8eb71914c815}"/>
  <p:tag name="TABLE_ENDDRAG_ORIGIN_RECT" val="52*150"/>
  <p:tag name="TABLE_ENDDRAG_RECT" val="783*94*52*150"/>
</p:tagLst>
</file>

<file path=ppt/tags/tag8.xml><?xml version="1.0" encoding="utf-8"?>
<p:tagLst xmlns:p="http://schemas.openxmlformats.org/presentationml/2006/main">
  <p:tag name="KSO_WM_UNIT_TABLE_BEAUTIFY" val="smartTable{31f371f2-63eb-4fcd-810e-b0078b1d8e69}"/>
  <p:tag name="TABLE_ENDDRAG_ORIGIN_RECT" val="103*150"/>
  <p:tag name="TABLE_ENDDRAG_RECT" val="783*94*103*150"/>
</p:tagLst>
</file>

<file path=ppt/tags/tag9.xml><?xml version="1.0" encoding="utf-8"?>
<p:tagLst xmlns:p="http://schemas.openxmlformats.org/presentationml/2006/main">
  <p:tag name="KSO_WM_UNIT_TABLE_BEAUTIFY" val="smartTable{a6f806d0-adcc-450d-96e8-9578e49fe533}"/>
  <p:tag name="TABLE_ENDDRAG_ORIGIN_RECT" val="52*150"/>
  <p:tag name="TABLE_ENDDRAG_RECT" val="783*94*52*15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486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24</cp:revision>
  <dcterms:created xsi:type="dcterms:W3CDTF">2022-09-15T07:46:00Z</dcterms:created>
  <dcterms:modified xsi:type="dcterms:W3CDTF">2022-10-13T10:17:00Z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14CE4D02555141E58E2BB67A988A5FDE</vt:lpwstr>
  </property>
  <property fmtid="{D5CDD505-2E9C-101B-9397-08002B2CF9AE}" pid="3" name="KSOProductBuildVer">
    <vt:lpwstr>2052-11.1.0.12358</vt:lpwstr>
  </property>
</Properties>
</file>