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99" r:id="rId3"/>
    <p:sldId id="414" r:id="rId4"/>
    <p:sldId id="415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8" r:id="rId16"/>
    <p:sldId id="429" r:id="rId17"/>
    <p:sldId id="464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2" r:id="rId29"/>
    <p:sldId id="441" r:id="rId30"/>
    <p:sldId id="443" r:id="rId31"/>
    <p:sldId id="444" r:id="rId32"/>
    <p:sldId id="445" r:id="rId33"/>
    <p:sldId id="446" r:id="rId34"/>
    <p:sldId id="447" r:id="rId35"/>
    <p:sldId id="448" r:id="rId36"/>
    <p:sldId id="451" r:id="rId37"/>
    <p:sldId id="452" r:id="rId38"/>
    <p:sldId id="453" r:id="rId39"/>
    <p:sldId id="454" r:id="rId40"/>
    <p:sldId id="455" r:id="rId41"/>
    <p:sldId id="456" r:id="rId42"/>
    <p:sldId id="458" r:id="rId43"/>
    <p:sldId id="459" r:id="rId44"/>
    <p:sldId id="460" r:id="rId45"/>
    <p:sldId id="461" r:id="rId46"/>
    <p:sldId id="46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8C221B2-63DB-BC44-A1C4-0163765B8DAE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BDE31F9-1F52-BF4C-85F8-47D83A748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1F53286-B49B-D044-8CB8-C75BC3BAE2EC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F40B8E5-94FB-5242-BC84-59A04DCB6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7BDFB44-46C6-3A44-8A74-BD135ACBDFC8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9DDEFEB-0FCE-3540-9F9C-2CA9560FBC9C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C466-B223-0747-844F-C041701C3E70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764C3-B0F4-5F43-BB05-6A1383FA3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2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F44EB-E509-2548-821F-0D9CC7494913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5DD5E-6A40-0645-B0BF-EBB5BADD4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DA1D0-D1FF-DF49-9171-02B4A4A531F5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B8155-718C-164C-9CBE-B0D6FA59E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1806-BFE5-9149-9929-1216D2D3047B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2AB4-B6BD-3843-9325-5901C9E2F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31D31-465B-9E43-865D-628B0787B9A3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0FB2E-BEEF-6644-A054-501C2D37E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1855A-36B8-E84B-841E-5B1E9337F235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62239-76CD-B04E-905E-EFD732110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2CBD-798D-7341-92FA-AC8081493F9A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026D-AFCE-3E43-B70B-54900DCB3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22F5-7164-7642-9FD1-A48BE2135D6D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ECBF-AE94-9745-9A11-0A9F6E310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4BC4-1883-524A-A7C9-14489557DC86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CBAEC-54BD-574D-B898-4EB0F49AF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443F5-6007-2540-8AED-776D83240F7C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17A3C-D8C4-6347-87B6-753621239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EBDFE-1DBF-E543-898A-BC8B95AAA332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6A422-D29A-684A-96B3-F188A1811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F34AE122-B159-CC4B-B7C0-B8B70CA40AC9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0477A315-D643-C84E-85F9-104064B9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PSYC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Week 15:  Emotion Disorders &amp; Intro to Pharmacology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Neurbiological Changes in Anxiety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46088" y="55563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latin typeface="Calibri" charset="0"/>
              </a:rPr>
              <a:t>The Emotion Circuit and Anxiety</a:t>
            </a:r>
            <a:endParaRPr lang="en-US" sz="3200" b="1" dirty="0">
              <a:latin typeface="Calibri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sz="half" idx="1"/>
          </p:nvPr>
        </p:nvSpPr>
        <p:spPr>
          <a:xfrm>
            <a:off x="0" y="973356"/>
            <a:ext cx="4261166" cy="5792650"/>
          </a:xfrm>
        </p:spPr>
        <p:txBody>
          <a:bodyPr/>
          <a:lstStyle/>
          <a:p>
            <a:pPr>
              <a:defRPr/>
            </a:pPr>
            <a:r>
              <a:rPr lang="en-US" sz="1630" b="1" dirty="0">
                <a:latin typeface="Calibri" charset="0"/>
              </a:rPr>
              <a:t>The ventromedial prefrontal cortex (</a:t>
            </a:r>
            <a:r>
              <a:rPr lang="en-US" sz="1630" b="1" dirty="0" err="1">
                <a:latin typeface="Calibri" charset="0"/>
              </a:rPr>
              <a:t>vmPFC</a:t>
            </a:r>
            <a:r>
              <a:rPr lang="en-US" sz="1630" b="1" dirty="0" smtClean="0">
                <a:latin typeface="Calibri" charset="0"/>
              </a:rPr>
              <a:t>)-</a:t>
            </a:r>
            <a:r>
              <a:rPr lang="en-US" sz="1630" dirty="0" smtClean="0">
                <a:latin typeface="Calibri" charset="0"/>
              </a:rPr>
              <a:t>inhibits </a:t>
            </a:r>
            <a:r>
              <a:rPr lang="en-US" sz="1630" dirty="0">
                <a:latin typeface="Calibri" charset="0"/>
              </a:rPr>
              <a:t>negative emotional </a:t>
            </a:r>
            <a:r>
              <a:rPr lang="en-US" sz="1630" dirty="0" smtClean="0">
                <a:latin typeface="Calibri" charset="0"/>
              </a:rPr>
              <a:t>responses; size </a:t>
            </a:r>
            <a:r>
              <a:rPr lang="en-US" sz="1630" dirty="0">
                <a:latin typeface="Calibri" charset="0"/>
              </a:rPr>
              <a:t>or activity of the </a:t>
            </a:r>
            <a:r>
              <a:rPr lang="en-US" sz="1630" dirty="0" err="1">
                <a:latin typeface="Calibri" charset="0"/>
              </a:rPr>
              <a:t>vmPFC</a:t>
            </a:r>
            <a:r>
              <a:rPr lang="en-US" sz="1630" dirty="0">
                <a:latin typeface="Calibri" charset="0"/>
              </a:rPr>
              <a:t> is </a:t>
            </a:r>
            <a:r>
              <a:rPr lang="en-US" sz="1630" u="sng" dirty="0">
                <a:latin typeface="Calibri" charset="0"/>
              </a:rPr>
              <a:t>decreased</a:t>
            </a:r>
            <a:r>
              <a:rPr lang="en-US" sz="1630" dirty="0">
                <a:latin typeface="Calibri" charset="0"/>
              </a:rPr>
              <a:t> in patients with anxiety disorders</a:t>
            </a:r>
          </a:p>
          <a:p>
            <a:pPr>
              <a:defRPr/>
            </a:pPr>
            <a:endParaRPr lang="en-US" sz="1630" u="sng" dirty="0" smtClean="0">
              <a:latin typeface="Calibri" charset="0"/>
            </a:endParaRPr>
          </a:p>
          <a:p>
            <a:pPr>
              <a:defRPr/>
            </a:pPr>
            <a:r>
              <a:rPr lang="en-US" sz="1630" b="1" u="sng" dirty="0" smtClean="0">
                <a:latin typeface="Calibri" charset="0"/>
              </a:rPr>
              <a:t>The </a:t>
            </a:r>
            <a:r>
              <a:rPr lang="en-US" sz="1630" b="1" u="sng" dirty="0">
                <a:latin typeface="Calibri" charset="0"/>
              </a:rPr>
              <a:t>cingulate </a:t>
            </a:r>
            <a:r>
              <a:rPr lang="en-US" sz="1630" b="1" u="sng" dirty="0" smtClean="0">
                <a:latin typeface="Calibri" charset="0"/>
              </a:rPr>
              <a:t>cortex</a:t>
            </a:r>
            <a:r>
              <a:rPr lang="en-US" sz="1630" dirty="0" smtClean="0">
                <a:latin typeface="Calibri" charset="0"/>
              </a:rPr>
              <a:t>--threat </a:t>
            </a:r>
            <a:r>
              <a:rPr lang="en-US" sz="1630" dirty="0">
                <a:latin typeface="Calibri" charset="0"/>
              </a:rPr>
              <a:t>&amp; conflict </a:t>
            </a:r>
            <a:r>
              <a:rPr lang="en-US" sz="1630" dirty="0" smtClean="0">
                <a:latin typeface="Calibri" charset="0"/>
              </a:rPr>
              <a:t>assessment; size </a:t>
            </a:r>
            <a:r>
              <a:rPr lang="en-US" sz="1630" dirty="0">
                <a:latin typeface="Calibri" charset="0"/>
              </a:rPr>
              <a:t>and/or activity of the CC is increased in patients with anxiety disorders</a:t>
            </a:r>
          </a:p>
          <a:p>
            <a:pPr marL="0" indent="0">
              <a:buFont typeface="Arial" charset="0"/>
              <a:buNone/>
              <a:defRPr/>
            </a:pPr>
            <a:endParaRPr lang="en-US" sz="1630" dirty="0">
              <a:latin typeface="Calibri" charset="0"/>
            </a:endParaRPr>
          </a:p>
          <a:p>
            <a:pPr>
              <a:defRPr/>
            </a:pPr>
            <a:r>
              <a:rPr lang="en-US" sz="1630" b="1" u="sng" dirty="0" smtClean="0">
                <a:latin typeface="Calibri" charset="0"/>
              </a:rPr>
              <a:t>Insular cortex</a:t>
            </a:r>
            <a:r>
              <a:rPr lang="en-US" sz="1630" dirty="0" smtClean="0">
                <a:latin typeface="Calibri" charset="0"/>
              </a:rPr>
              <a:t>—</a:t>
            </a:r>
            <a:r>
              <a:rPr lang="en-US" sz="1630" dirty="0" err="1" smtClean="0">
                <a:latin typeface="Calibri" charset="0"/>
              </a:rPr>
              <a:t>interoceptive</a:t>
            </a:r>
            <a:r>
              <a:rPr lang="en-US" sz="1630" dirty="0" smtClean="0">
                <a:latin typeface="Calibri" charset="0"/>
              </a:rPr>
              <a:t>/body awareness cues—activity can be increased in patients with anxiety disorders</a:t>
            </a:r>
          </a:p>
          <a:p>
            <a:pPr>
              <a:defRPr/>
            </a:pPr>
            <a:endParaRPr lang="en-US" sz="1630" dirty="0">
              <a:latin typeface="Calibri" charset="0"/>
            </a:endParaRPr>
          </a:p>
          <a:p>
            <a:pPr>
              <a:defRPr/>
            </a:pPr>
            <a:r>
              <a:rPr lang="en-US" sz="1630" b="1" u="sng" dirty="0" smtClean="0">
                <a:latin typeface="Calibri" charset="0"/>
              </a:rPr>
              <a:t>Amygdala</a:t>
            </a:r>
            <a:r>
              <a:rPr lang="en-US" sz="1630" dirty="0" smtClean="0">
                <a:latin typeface="Calibri" charset="0"/>
              </a:rPr>
              <a:t>—assesses emotional salience and activates </a:t>
            </a:r>
            <a:r>
              <a:rPr lang="en-US" sz="1630" dirty="0">
                <a:latin typeface="Calibri" charset="0"/>
              </a:rPr>
              <a:t>stress/emotional </a:t>
            </a:r>
            <a:r>
              <a:rPr lang="en-US" sz="1630" dirty="0" smtClean="0">
                <a:latin typeface="Calibri" charset="0"/>
              </a:rPr>
              <a:t>responses; activity </a:t>
            </a:r>
            <a:r>
              <a:rPr lang="en-US" sz="1630" dirty="0">
                <a:latin typeface="Calibri" charset="0"/>
              </a:rPr>
              <a:t>or size of the amygdala can be </a:t>
            </a:r>
            <a:r>
              <a:rPr lang="en-US" sz="1630" dirty="0" smtClean="0">
                <a:latin typeface="Calibri" charset="0"/>
              </a:rPr>
              <a:t>increased </a:t>
            </a:r>
            <a:r>
              <a:rPr lang="en-US" sz="1630" dirty="0">
                <a:latin typeface="Calibri" charset="0"/>
              </a:rPr>
              <a:t>in patients with anxiety disorders</a:t>
            </a:r>
          </a:p>
          <a:p>
            <a:pPr>
              <a:defRPr/>
            </a:pPr>
            <a:endParaRPr lang="en-US" sz="1630" dirty="0">
              <a:latin typeface="Calibri" charset="0"/>
            </a:endParaRPr>
          </a:p>
          <a:p>
            <a:pPr>
              <a:defRPr/>
            </a:pPr>
            <a:r>
              <a:rPr lang="en-US" sz="1630" b="1" dirty="0">
                <a:latin typeface="Calibri" charset="0"/>
              </a:rPr>
              <a:t>The </a:t>
            </a:r>
            <a:r>
              <a:rPr lang="en-US" sz="1630" b="1" u="sng" dirty="0">
                <a:latin typeface="Calibri" charset="0"/>
              </a:rPr>
              <a:t>locus </a:t>
            </a:r>
            <a:r>
              <a:rPr lang="en-US" sz="1630" b="1" u="sng" dirty="0" err="1">
                <a:latin typeface="Calibri" charset="0"/>
              </a:rPr>
              <a:t>coeruleus</a:t>
            </a:r>
            <a:r>
              <a:rPr lang="en-US" sz="1630" b="1" u="sng" dirty="0">
                <a:latin typeface="Calibri" charset="0"/>
              </a:rPr>
              <a:t>, HPA, </a:t>
            </a:r>
            <a:r>
              <a:rPr lang="en-US" sz="1630" b="1" dirty="0">
                <a:latin typeface="Calibri" charset="0"/>
              </a:rPr>
              <a:t>and </a:t>
            </a:r>
            <a:r>
              <a:rPr lang="en-US" sz="1630" b="1" u="sng" dirty="0">
                <a:latin typeface="Calibri" charset="0"/>
              </a:rPr>
              <a:t>SNS</a:t>
            </a:r>
            <a:r>
              <a:rPr lang="en-US" sz="1630" b="1" dirty="0">
                <a:latin typeface="Calibri" charset="0"/>
              </a:rPr>
              <a:t> </a:t>
            </a:r>
            <a:r>
              <a:rPr lang="en-US" sz="1630" dirty="0" smtClean="0">
                <a:latin typeface="Calibri" charset="0"/>
              </a:rPr>
              <a:t>produce cognitive and somatic arousal and </a:t>
            </a:r>
            <a:r>
              <a:rPr lang="en-US" sz="1630" dirty="0">
                <a:latin typeface="Calibri" charset="0"/>
              </a:rPr>
              <a:t>they too can be overly </a:t>
            </a:r>
            <a:r>
              <a:rPr lang="en-US" sz="1630" dirty="0" smtClean="0">
                <a:latin typeface="Calibri" charset="0"/>
              </a:rPr>
              <a:t>active in anxious subjects</a:t>
            </a:r>
            <a:endParaRPr lang="en-US" sz="1630" dirty="0">
              <a:latin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91659" y="1000847"/>
            <a:ext cx="2103437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Sensory Association Cortex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78078" y="2899641"/>
            <a:ext cx="1433534" cy="1096963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VentromedialPrefrontal</a:t>
            </a:r>
            <a:r>
              <a:rPr lang="en-US" sz="1600" dirty="0"/>
              <a:t> Cortex</a:t>
            </a:r>
          </a:p>
        </p:txBody>
      </p:sp>
      <p:sp>
        <p:nvSpPr>
          <p:cNvPr id="22" name="Oval 21"/>
          <p:cNvSpPr/>
          <p:nvPr/>
        </p:nvSpPr>
        <p:spPr>
          <a:xfrm>
            <a:off x="6673522" y="3014504"/>
            <a:ext cx="1386090" cy="8532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Cingulate Cortex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3501" y="4606635"/>
            <a:ext cx="2653863" cy="3677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Amygdala</a:t>
            </a:r>
          </a:p>
        </p:txBody>
      </p:sp>
      <p:sp>
        <p:nvSpPr>
          <p:cNvPr id="24" name="Hexagon 23"/>
          <p:cNvSpPr/>
          <p:nvPr/>
        </p:nvSpPr>
        <p:spPr>
          <a:xfrm>
            <a:off x="6111351" y="5368639"/>
            <a:ext cx="1901195" cy="49645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Hypothalamus</a:t>
            </a:r>
          </a:p>
        </p:txBody>
      </p:sp>
      <p:sp>
        <p:nvSpPr>
          <p:cNvPr id="25" name="Rounded Rectangle 24"/>
          <p:cNvSpPr/>
          <p:nvPr/>
        </p:nvSpPr>
        <p:spPr>
          <a:xfrm rot="16200000">
            <a:off x="4188272" y="1425496"/>
            <a:ext cx="1373187" cy="5762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Insula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9004" y="2988850"/>
            <a:ext cx="975018" cy="808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Reward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Centers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1" name="Trapezoid 40"/>
          <p:cNvSpPr/>
          <p:nvPr/>
        </p:nvSpPr>
        <p:spPr>
          <a:xfrm>
            <a:off x="6650187" y="6257637"/>
            <a:ext cx="823571" cy="508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Brain stem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631545" y="2055091"/>
            <a:ext cx="588819" cy="773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72909" y="2043545"/>
            <a:ext cx="565727" cy="750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81273" y="2055091"/>
            <a:ext cx="0" cy="923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08272" y="3971636"/>
            <a:ext cx="0" cy="369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005411" y="3844636"/>
            <a:ext cx="341953" cy="568087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787314" y="4438374"/>
            <a:ext cx="46185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49910" y="4075105"/>
            <a:ext cx="357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-</a:t>
            </a:r>
            <a:endParaRPr lang="en-US" sz="4400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031216" y="4006273"/>
            <a:ext cx="7057" cy="325635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13119" y="4357559"/>
            <a:ext cx="46185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75715" y="4075105"/>
            <a:ext cx="357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-</a:t>
            </a:r>
            <a:endParaRPr lang="en-US" sz="4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090221" y="406586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112000" y="5068455"/>
            <a:ext cx="0" cy="265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091218" y="5925128"/>
            <a:ext cx="0" cy="265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664364" y="6615545"/>
            <a:ext cx="1939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687459" y="2505363"/>
            <a:ext cx="0" cy="4110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1"/>
          </p:cNvCxnSpPr>
          <p:nvPr/>
        </p:nvCxnSpPr>
        <p:spPr>
          <a:xfrm flipV="1">
            <a:off x="4687455" y="3448123"/>
            <a:ext cx="390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207000" y="4791363"/>
            <a:ext cx="474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207000" y="4040909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58727" y="60613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72587" y="6306131"/>
            <a:ext cx="5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97992" y="6516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</a:t>
            </a:r>
            <a:endParaRPr lang="en-US" dirty="0"/>
          </a:p>
        </p:txBody>
      </p:sp>
      <p:cxnSp>
        <p:nvCxnSpPr>
          <p:cNvPr id="65" name="Straight Arrow Connector 64"/>
          <p:cNvCxnSpPr>
            <a:endCxn id="63" idx="1"/>
          </p:cNvCxnSpPr>
          <p:nvPr/>
        </p:nvCxnSpPr>
        <p:spPr>
          <a:xfrm flipV="1">
            <a:off x="7516091" y="6490797"/>
            <a:ext cx="556496" cy="9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6486769" y="1992923"/>
            <a:ext cx="341923" cy="237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85236" y="411080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7559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5188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Neural Basis of Anxiety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890588"/>
            <a:ext cx="3484562" cy="5551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The amygdala is involved with transmitting fear signals to the hypothalamus and activating the SNS and the HPA axis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People with an anxiety disorder may have either elevated excitatory </a:t>
            </a:r>
            <a:r>
              <a:rPr lang="en-US" sz="1600" dirty="0" err="1" smtClean="0">
                <a:ea typeface="+mn-ea"/>
                <a:cs typeface="+mn-cs"/>
              </a:rPr>
              <a:t>gluamatergic</a:t>
            </a:r>
            <a:r>
              <a:rPr lang="en-US" sz="1600" dirty="0" smtClean="0">
                <a:ea typeface="+mn-ea"/>
                <a:cs typeface="+mn-cs"/>
              </a:rPr>
              <a:t> input to the amygdala OR decreased inhibitory </a:t>
            </a:r>
            <a:r>
              <a:rPr lang="en-US" sz="1600" dirty="0" err="1" smtClean="0">
                <a:ea typeface="+mn-ea"/>
                <a:cs typeface="+mn-cs"/>
              </a:rPr>
              <a:t>GABAergic</a:t>
            </a:r>
            <a:r>
              <a:rPr lang="en-US" sz="1600" dirty="0" smtClean="0">
                <a:ea typeface="+mn-ea"/>
                <a:cs typeface="+mn-cs"/>
              </a:rPr>
              <a:t> input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Amygdala neurons can also increase in dendritic branching for excitatory inputs in anxiety sufferers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Anxiolytic drugs like benzodiazepines increase GABA signaling and reduce amygdala activation of the hypothalamus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625" y="2716213"/>
            <a:ext cx="1120775" cy="6365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Amygdala neuron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776788" y="3352800"/>
            <a:ext cx="6350" cy="517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77" name="Group 14"/>
          <p:cNvGrpSpPr>
            <a:grpSpLocks/>
          </p:cNvGrpSpPr>
          <p:nvPr/>
        </p:nvGrpSpPr>
        <p:grpSpPr bwMode="auto">
          <a:xfrm>
            <a:off x="4448175" y="3870325"/>
            <a:ext cx="581025" cy="306388"/>
            <a:chOff x="4350327" y="4634352"/>
            <a:chExt cx="581891" cy="307103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4350327" y="4639126"/>
              <a:ext cx="335462" cy="302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681019" y="4634352"/>
              <a:ext cx="251199" cy="3071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3597275" y="1284288"/>
            <a:ext cx="488950" cy="800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79" name="Group 20"/>
          <p:cNvGrpSpPr>
            <a:grpSpLocks/>
          </p:cNvGrpSpPr>
          <p:nvPr/>
        </p:nvGrpSpPr>
        <p:grpSpPr bwMode="auto">
          <a:xfrm rot="-1860000">
            <a:off x="3832225" y="2073275"/>
            <a:ext cx="581025" cy="307975"/>
            <a:chOff x="4350327" y="4634352"/>
            <a:chExt cx="581891" cy="307103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4350304" y="4630405"/>
              <a:ext cx="335461" cy="3023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81178" y="4633642"/>
              <a:ext cx="251199" cy="3071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80" name="Group 26"/>
          <p:cNvGrpSpPr>
            <a:grpSpLocks/>
          </p:cNvGrpSpPr>
          <p:nvPr/>
        </p:nvGrpSpPr>
        <p:grpSpPr bwMode="auto">
          <a:xfrm>
            <a:off x="4981575" y="1265238"/>
            <a:ext cx="949325" cy="1062037"/>
            <a:chOff x="4755402" y="1154545"/>
            <a:chExt cx="949030" cy="1061268"/>
          </a:xfrm>
        </p:grpSpPr>
        <p:grpSp>
          <p:nvGrpSpPr>
            <p:cNvPr id="28725" name="Group 17"/>
            <p:cNvGrpSpPr>
              <a:grpSpLocks/>
            </p:cNvGrpSpPr>
            <p:nvPr/>
          </p:nvGrpSpPr>
          <p:grpSpPr bwMode="auto">
            <a:xfrm rot="1800000">
              <a:off x="4755402" y="1908710"/>
              <a:ext cx="581891" cy="307103"/>
              <a:chOff x="4350327" y="4634352"/>
              <a:chExt cx="581891" cy="307103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4307732" y="4601394"/>
                <a:ext cx="345967" cy="326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79341" y="4632291"/>
                <a:ext cx="252335" cy="3077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 flipH="1">
              <a:off x="5155328" y="1154545"/>
              <a:ext cx="549104" cy="8011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1" name="TextBox 30"/>
          <p:cNvSpPr txBox="1">
            <a:spLocks noChangeArrowheads="1"/>
          </p:cNvSpPr>
          <p:nvPr/>
        </p:nvSpPr>
        <p:spPr bwMode="auto">
          <a:xfrm>
            <a:off x="4943475" y="1084263"/>
            <a:ext cx="77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/>
              <a:t>GABAergic </a:t>
            </a:r>
          </a:p>
          <a:p>
            <a:pPr eaLnBrk="1" hangingPunct="1"/>
            <a:r>
              <a:rPr lang="en-US" sz="1000" b="1"/>
              <a:t>neuron</a:t>
            </a:r>
          </a:p>
        </p:txBody>
      </p:sp>
      <p:sp>
        <p:nvSpPr>
          <p:cNvPr id="28682" name="TextBox 31"/>
          <p:cNvSpPr txBox="1">
            <a:spLocks noChangeArrowheads="1"/>
          </p:cNvSpPr>
          <p:nvPr/>
        </p:nvSpPr>
        <p:spPr bwMode="auto">
          <a:xfrm>
            <a:off x="3717925" y="1081088"/>
            <a:ext cx="7511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 dirty="0" smtClean="0"/>
              <a:t>Glutamate</a:t>
            </a:r>
            <a:endParaRPr lang="en-US" sz="1000" b="1" dirty="0"/>
          </a:p>
          <a:p>
            <a:pPr eaLnBrk="1" hangingPunct="1"/>
            <a:r>
              <a:rPr lang="en-US" sz="1000" b="1" dirty="0"/>
              <a:t>neuron</a:t>
            </a:r>
          </a:p>
        </p:txBody>
      </p:sp>
      <p:sp>
        <p:nvSpPr>
          <p:cNvPr id="28683" name="TextBox 32"/>
          <p:cNvSpPr txBox="1">
            <a:spLocks noChangeArrowheads="1"/>
          </p:cNvSpPr>
          <p:nvPr/>
        </p:nvSpPr>
        <p:spPr bwMode="auto">
          <a:xfrm>
            <a:off x="5029200" y="2008188"/>
            <a:ext cx="341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-</a:t>
            </a:r>
          </a:p>
        </p:txBody>
      </p:sp>
      <p:sp>
        <p:nvSpPr>
          <p:cNvPr id="28684" name="TextBox 33"/>
          <p:cNvSpPr txBox="1">
            <a:spLocks noChangeArrowheads="1"/>
          </p:cNvSpPr>
          <p:nvPr/>
        </p:nvSpPr>
        <p:spPr bwMode="auto">
          <a:xfrm>
            <a:off x="4003675" y="2017713"/>
            <a:ext cx="438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+</a:t>
            </a:r>
          </a:p>
        </p:txBody>
      </p:sp>
      <p:sp>
        <p:nvSpPr>
          <p:cNvPr id="28685" name="TextBox 35"/>
          <p:cNvSpPr txBox="1">
            <a:spLocks noChangeArrowheads="1"/>
          </p:cNvSpPr>
          <p:nvPr/>
        </p:nvSpPr>
        <p:spPr bwMode="auto">
          <a:xfrm>
            <a:off x="4597400" y="413067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41788" y="4506913"/>
            <a:ext cx="1193800" cy="573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Hypothalamic neuron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164138" y="5162550"/>
            <a:ext cx="0" cy="3984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84675" y="5157788"/>
            <a:ext cx="0" cy="398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9" name="TextBox 40"/>
          <p:cNvSpPr txBox="1">
            <a:spLocks noChangeArrowheads="1"/>
          </p:cNvSpPr>
          <p:nvPr/>
        </p:nvSpPr>
        <p:spPr bwMode="auto">
          <a:xfrm>
            <a:off x="4900613" y="5522913"/>
            <a:ext cx="54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SNS</a:t>
            </a:r>
          </a:p>
        </p:txBody>
      </p:sp>
      <p:sp>
        <p:nvSpPr>
          <p:cNvPr id="28690" name="TextBox 41"/>
          <p:cNvSpPr txBox="1">
            <a:spLocks noChangeArrowheads="1"/>
          </p:cNvSpPr>
          <p:nvPr/>
        </p:nvSpPr>
        <p:spPr bwMode="auto">
          <a:xfrm>
            <a:off x="4110038" y="5527675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HPA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593013" y="3348038"/>
            <a:ext cx="0" cy="517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92" name="Group 44"/>
          <p:cNvGrpSpPr>
            <a:grpSpLocks/>
          </p:cNvGrpSpPr>
          <p:nvPr/>
        </p:nvGrpSpPr>
        <p:grpSpPr bwMode="auto">
          <a:xfrm>
            <a:off x="7264400" y="3865563"/>
            <a:ext cx="581025" cy="306387"/>
            <a:chOff x="4350327" y="4634352"/>
            <a:chExt cx="581891" cy="307103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4350327" y="4639125"/>
              <a:ext cx="335462" cy="302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81019" y="4634352"/>
              <a:ext cx="251199" cy="3071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6415088" y="1281113"/>
            <a:ext cx="487362" cy="8001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94" name="Group 48"/>
          <p:cNvGrpSpPr>
            <a:grpSpLocks/>
          </p:cNvGrpSpPr>
          <p:nvPr/>
        </p:nvGrpSpPr>
        <p:grpSpPr bwMode="auto">
          <a:xfrm rot="-1860000">
            <a:off x="6648450" y="2068513"/>
            <a:ext cx="582613" cy="307975"/>
            <a:chOff x="4350327" y="4634352"/>
            <a:chExt cx="581891" cy="307103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4351776" y="4630812"/>
              <a:ext cx="334548" cy="3023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80277" y="4633642"/>
              <a:ext cx="252099" cy="3071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95" name="Group 51"/>
          <p:cNvGrpSpPr>
            <a:grpSpLocks/>
          </p:cNvGrpSpPr>
          <p:nvPr/>
        </p:nvGrpSpPr>
        <p:grpSpPr bwMode="auto">
          <a:xfrm>
            <a:off x="8013700" y="1739900"/>
            <a:ext cx="373063" cy="593725"/>
            <a:chOff x="4755402" y="1154545"/>
            <a:chExt cx="949030" cy="1061268"/>
          </a:xfrm>
        </p:grpSpPr>
        <p:grpSp>
          <p:nvGrpSpPr>
            <p:cNvPr id="28717" name="Group 52"/>
            <p:cNvGrpSpPr>
              <a:grpSpLocks/>
            </p:cNvGrpSpPr>
            <p:nvPr/>
          </p:nvGrpSpPr>
          <p:grpSpPr bwMode="auto">
            <a:xfrm rot="1800000">
              <a:off x="4755402" y="1908710"/>
              <a:ext cx="581891" cy="307103"/>
              <a:chOff x="4350327" y="4634352"/>
              <a:chExt cx="581891" cy="307103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4308274" y="4652117"/>
                <a:ext cx="335187" cy="29511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20824" y="4637544"/>
                <a:ext cx="250382" cy="29511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 flipH="1">
              <a:off x="5155207" y="1154545"/>
              <a:ext cx="549225" cy="80020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96" name="TextBox 56"/>
          <p:cNvSpPr txBox="1">
            <a:spLocks noChangeArrowheads="1"/>
          </p:cNvSpPr>
          <p:nvPr/>
        </p:nvSpPr>
        <p:spPr bwMode="auto">
          <a:xfrm>
            <a:off x="7726363" y="1173163"/>
            <a:ext cx="776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/>
              <a:t>GABAergic </a:t>
            </a:r>
          </a:p>
          <a:p>
            <a:pPr eaLnBrk="1" hangingPunct="1"/>
            <a:r>
              <a:rPr lang="en-US" sz="1000" b="1"/>
              <a:t>neuron</a:t>
            </a:r>
          </a:p>
        </p:txBody>
      </p:sp>
      <p:sp>
        <p:nvSpPr>
          <p:cNvPr id="28697" name="TextBox 57"/>
          <p:cNvSpPr txBox="1">
            <a:spLocks noChangeArrowheads="1"/>
          </p:cNvSpPr>
          <p:nvPr/>
        </p:nvSpPr>
        <p:spPr bwMode="auto">
          <a:xfrm>
            <a:off x="6567488" y="1084263"/>
            <a:ext cx="7511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 dirty="0" smtClean="0"/>
              <a:t>Glutamate</a:t>
            </a:r>
            <a:endParaRPr lang="en-US" sz="1000" b="1" dirty="0"/>
          </a:p>
          <a:p>
            <a:pPr eaLnBrk="1" hangingPunct="1"/>
            <a:r>
              <a:rPr lang="en-US" sz="1000" b="1" dirty="0"/>
              <a:t>neuron</a:t>
            </a:r>
          </a:p>
        </p:txBody>
      </p:sp>
      <p:sp>
        <p:nvSpPr>
          <p:cNvPr id="28698" name="TextBox 58"/>
          <p:cNvSpPr txBox="1">
            <a:spLocks noChangeArrowheads="1"/>
          </p:cNvSpPr>
          <p:nvPr/>
        </p:nvSpPr>
        <p:spPr bwMode="auto">
          <a:xfrm>
            <a:off x="7920038" y="2197100"/>
            <a:ext cx="26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-</a:t>
            </a:r>
          </a:p>
        </p:txBody>
      </p:sp>
      <p:sp>
        <p:nvSpPr>
          <p:cNvPr id="28699" name="TextBox 59"/>
          <p:cNvSpPr txBox="1">
            <a:spLocks noChangeArrowheads="1"/>
          </p:cNvSpPr>
          <p:nvPr/>
        </p:nvSpPr>
        <p:spPr bwMode="auto">
          <a:xfrm>
            <a:off x="6807200" y="1970088"/>
            <a:ext cx="528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/>
              <a:t>+</a:t>
            </a:r>
          </a:p>
        </p:txBody>
      </p:sp>
      <p:sp>
        <p:nvSpPr>
          <p:cNvPr id="28700" name="TextBox 60"/>
          <p:cNvSpPr txBox="1">
            <a:spLocks noChangeArrowheads="1"/>
          </p:cNvSpPr>
          <p:nvPr/>
        </p:nvSpPr>
        <p:spPr bwMode="auto">
          <a:xfrm>
            <a:off x="7089775" y="3968750"/>
            <a:ext cx="957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+++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59600" y="4502150"/>
            <a:ext cx="1192213" cy="573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Hypothalamic neuron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981950" y="5157788"/>
            <a:ext cx="0" cy="3984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200900" y="5154613"/>
            <a:ext cx="0" cy="3968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4" name="TextBox 64"/>
          <p:cNvSpPr txBox="1">
            <a:spLocks noChangeArrowheads="1"/>
          </p:cNvSpPr>
          <p:nvPr/>
        </p:nvSpPr>
        <p:spPr bwMode="auto">
          <a:xfrm>
            <a:off x="7716838" y="5426075"/>
            <a:ext cx="987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SNS</a:t>
            </a:r>
          </a:p>
        </p:txBody>
      </p:sp>
      <p:sp>
        <p:nvSpPr>
          <p:cNvPr id="28705" name="TextBox 65"/>
          <p:cNvSpPr txBox="1">
            <a:spLocks noChangeArrowheads="1"/>
          </p:cNvSpPr>
          <p:nvPr/>
        </p:nvSpPr>
        <p:spPr bwMode="auto">
          <a:xfrm>
            <a:off x="6696075" y="5430838"/>
            <a:ext cx="1027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HPA</a:t>
            </a:r>
          </a:p>
        </p:txBody>
      </p:sp>
      <p:sp>
        <p:nvSpPr>
          <p:cNvPr id="28706" name="TextBox 66"/>
          <p:cNvSpPr txBox="1">
            <a:spLocks noChangeArrowheads="1"/>
          </p:cNvSpPr>
          <p:nvPr/>
        </p:nvSpPr>
        <p:spPr bwMode="auto">
          <a:xfrm>
            <a:off x="3648075" y="5916613"/>
            <a:ext cx="240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Normal Person</a:t>
            </a:r>
          </a:p>
        </p:txBody>
      </p:sp>
      <p:sp>
        <p:nvSpPr>
          <p:cNvPr id="28707" name="TextBox 67"/>
          <p:cNvSpPr txBox="1">
            <a:spLocks noChangeArrowheads="1"/>
          </p:cNvSpPr>
          <p:nvPr/>
        </p:nvSpPr>
        <p:spPr bwMode="auto">
          <a:xfrm>
            <a:off x="6364288" y="5921375"/>
            <a:ext cx="2822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0000"/>
                </a:solidFill>
              </a:rPr>
              <a:t>Person w/Anxiety</a:t>
            </a:r>
          </a:p>
          <a:p>
            <a:pPr eaLnBrk="1" hangingPunct="1"/>
            <a:r>
              <a:rPr lang="en-US" sz="2800" b="1">
                <a:solidFill>
                  <a:srgbClr val="FF0000"/>
                </a:solidFill>
              </a:rPr>
              <a:t>       Disorder</a:t>
            </a:r>
          </a:p>
        </p:txBody>
      </p:sp>
      <p:sp>
        <p:nvSpPr>
          <p:cNvPr id="28708" name="TextBox 1"/>
          <p:cNvSpPr txBox="1">
            <a:spLocks noChangeArrowheads="1"/>
          </p:cNvSpPr>
          <p:nvPr/>
        </p:nvSpPr>
        <p:spPr bwMode="auto">
          <a:xfrm>
            <a:off x="7145338" y="1508125"/>
            <a:ext cx="8207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/>
              <a:t>OR</a:t>
            </a:r>
          </a:p>
        </p:txBody>
      </p:sp>
      <p:sp>
        <p:nvSpPr>
          <p:cNvPr id="58" name="Oval 57"/>
          <p:cNvSpPr/>
          <p:nvPr/>
        </p:nvSpPr>
        <p:spPr>
          <a:xfrm>
            <a:off x="7027863" y="2686050"/>
            <a:ext cx="1119187" cy="6365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Amygdala neuron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038725" y="2520950"/>
            <a:ext cx="157163" cy="223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403725" y="2466975"/>
            <a:ext cx="152400" cy="28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902575" y="2503488"/>
            <a:ext cx="157163" cy="222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7267575" y="2449513"/>
            <a:ext cx="152400" cy="280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54913" y="2362200"/>
            <a:ext cx="0" cy="33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6959600" y="2576513"/>
            <a:ext cx="152400" cy="279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6899275" y="2686050"/>
            <a:ext cx="152400" cy="279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8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47675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Calibri" charset="0"/>
              </a:rPr>
              <a:t>Stress Pathways  &amp; Anxiety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438" y="958850"/>
            <a:ext cx="4694237" cy="5588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ea typeface="+mn-ea"/>
                <a:cs typeface="+mn-cs"/>
              </a:rPr>
              <a:t>People with anxiety disorders have a greater reaction to stressors than normal people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ea typeface="+mn-ea"/>
                <a:cs typeface="+mn-cs"/>
              </a:rPr>
              <a:t>Exposure to severe or chronic childhood stress results in death of hippocampal neurons due to high levels of cortisol as well as decreased dendritic branching of hippocampal neurons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ea typeface="+mn-ea"/>
                <a:cs typeface="+mn-cs"/>
              </a:rPr>
              <a:t>Hippocampal neurons are critical for inactivating the stress response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ea typeface="+mn-ea"/>
                <a:cs typeface="+mn-cs"/>
              </a:rPr>
              <a:t>Loss of hippocampal neurons and decreased dendritic branching decreases the ability of the hippocampus to turn off the stress response</a:t>
            </a:r>
            <a:endParaRPr lang="en-US" sz="1800" dirty="0">
              <a:ea typeface="+mn-ea"/>
              <a:cs typeface="+mn-cs"/>
            </a:endParaRPr>
          </a:p>
        </p:txBody>
      </p:sp>
      <p:pic>
        <p:nvPicPr>
          <p:cNvPr id="2969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987425"/>
            <a:ext cx="32099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://ars.els-cdn.com/content/image/1-s2.0-S0006322399000098-gr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259138"/>
            <a:ext cx="367030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2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j-ea"/>
                <a:cs typeface="+mj-cs"/>
              </a:rPr>
              <a:t>What Can Cause Anxiety Disorders?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72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Depression</a:t>
            </a:r>
          </a:p>
        </p:txBody>
      </p:sp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9642475" y="54498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808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1">
                <a:latin typeface="Calibri" charset="0"/>
              </a:rPr>
              <a:t>“</a:t>
            </a:r>
            <a:r>
              <a:rPr lang="en-US" altLang="ja-JP" b="1">
                <a:latin typeface="Calibri" charset="0"/>
              </a:rPr>
              <a:t>State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altLang="ja-JP" b="1">
                <a:latin typeface="Calibri" charset="0"/>
              </a:rPr>
              <a:t> vs.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altLang="ja-JP" b="1">
                <a:latin typeface="Calibri" charset="0"/>
              </a:rPr>
              <a:t>Trait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altLang="ja-JP" b="1">
                <a:latin typeface="Calibri" charset="0"/>
              </a:rPr>
              <a:t> Depression</a:t>
            </a:r>
            <a:endParaRPr lang="en-US" b="1">
              <a:latin typeface="Calibri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1588"/>
            <a:ext cx="4487863" cy="5360987"/>
          </a:xfrm>
        </p:spPr>
        <p:txBody>
          <a:bodyPr/>
          <a:lstStyle/>
          <a:p>
            <a:pPr eaLnBrk="1" hangingPunct="1"/>
            <a:r>
              <a:rPr lang="en-US" sz="2200" b="1">
                <a:latin typeface="Calibri" charset="0"/>
              </a:rPr>
              <a:t>“State” depression</a:t>
            </a:r>
            <a:r>
              <a:rPr lang="en-US" sz="2200">
                <a:latin typeface="Calibri" charset="0"/>
              </a:rPr>
              <a:t>—everyone gets depressed occasionally, often in association with a negative life event such as a death of a loved one or loss of a job</a:t>
            </a:r>
          </a:p>
          <a:p>
            <a:pPr eaLnBrk="1" hangingPunct="1">
              <a:buFont typeface="Arial" charset="0"/>
              <a:buNone/>
            </a:pPr>
            <a:endParaRPr lang="en-US" sz="2200">
              <a:latin typeface="Calibri" charset="0"/>
            </a:endParaRPr>
          </a:p>
          <a:p>
            <a:pPr eaLnBrk="1" hangingPunct="1"/>
            <a:r>
              <a:rPr lang="en-US" sz="2200" b="1">
                <a:latin typeface="Calibri" charset="0"/>
              </a:rPr>
              <a:t>“Trait” depression—</a:t>
            </a:r>
            <a:r>
              <a:rPr lang="en-US" sz="2200">
                <a:latin typeface="Calibri" charset="0"/>
              </a:rPr>
              <a:t>a personality trait characterized by low mood, excessive negativity, etc.</a:t>
            </a:r>
          </a:p>
          <a:p>
            <a:pPr eaLnBrk="1" hangingPunct="1">
              <a:buFont typeface="Arial" charset="0"/>
              <a:buNone/>
            </a:pPr>
            <a:endParaRPr lang="en-US" sz="2200">
              <a:latin typeface="Calibri" charset="0"/>
            </a:endParaRPr>
          </a:p>
          <a:p>
            <a:pPr eaLnBrk="1" hangingPunct="1"/>
            <a:r>
              <a:rPr lang="en-US" sz="2200" b="1">
                <a:latin typeface="Calibri" charset="0"/>
              </a:rPr>
              <a:t>Mood Disorder</a:t>
            </a:r>
            <a:r>
              <a:rPr lang="en-US" sz="2200">
                <a:latin typeface="Calibri" charset="0"/>
              </a:rPr>
              <a:t>—a </a:t>
            </a:r>
            <a:r>
              <a:rPr lang="en-US" sz="2200" u="sng">
                <a:latin typeface="Calibri" charset="0"/>
              </a:rPr>
              <a:t>lifelong</a:t>
            </a:r>
            <a:r>
              <a:rPr lang="en-US" sz="2200">
                <a:latin typeface="Calibri" charset="0"/>
              </a:rPr>
              <a:t> mental disorder characterized by low mood, loss of interest in pleasurable activities, etc.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3910013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3886200"/>
            <a:ext cx="33623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13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Symptoms of Depression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half" idx="1"/>
          </p:nvPr>
        </p:nvSpPr>
        <p:spPr>
          <a:xfrm>
            <a:off x="300038" y="834925"/>
            <a:ext cx="4875083" cy="5602288"/>
          </a:xfrm>
        </p:spPr>
        <p:txBody>
          <a:bodyPr/>
          <a:lstStyle/>
          <a:p>
            <a:pPr eaLnBrk="1" hangingPunct="1"/>
            <a:r>
              <a:rPr lang="en-US" sz="1700" b="1" dirty="0">
                <a:latin typeface="Calibri" charset="0"/>
              </a:rPr>
              <a:t>Affective Symptoms—</a:t>
            </a:r>
            <a:r>
              <a:rPr lang="en-US" sz="1700" b="1" u="sng" dirty="0" err="1">
                <a:latin typeface="Calibri" charset="0"/>
              </a:rPr>
              <a:t>anhedonia</a:t>
            </a:r>
            <a:r>
              <a:rPr lang="en-US" sz="1700" b="1" dirty="0">
                <a:latin typeface="Calibri" charset="0"/>
              </a:rPr>
              <a:t>--</a:t>
            </a:r>
            <a:r>
              <a:rPr lang="en-US" sz="1700" dirty="0">
                <a:latin typeface="Calibri" charset="0"/>
              </a:rPr>
              <a:t>loss of interest in most or all activities; feelings of sadness</a:t>
            </a:r>
          </a:p>
          <a:p>
            <a:pPr eaLnBrk="1" hangingPunct="1">
              <a:buFont typeface="Arial" charset="0"/>
              <a:buNone/>
            </a:pPr>
            <a:endParaRPr lang="en-US" sz="1700" dirty="0">
              <a:latin typeface="Calibri" charset="0"/>
            </a:endParaRPr>
          </a:p>
          <a:p>
            <a:pPr eaLnBrk="1" hangingPunct="1"/>
            <a:r>
              <a:rPr lang="en-US" sz="1700" b="1" dirty="0">
                <a:latin typeface="Calibri" charset="0"/>
              </a:rPr>
              <a:t>Cognitive Symptoms</a:t>
            </a:r>
            <a:r>
              <a:rPr lang="en-US" sz="1700" dirty="0">
                <a:latin typeface="Calibri" charset="0"/>
              </a:rPr>
              <a:t>—difficulty thinking or concentrating, irrationally negative assessments of most situations, memory problems, hallucinations, recurring thoughts of </a:t>
            </a:r>
            <a:r>
              <a:rPr lang="en-US" sz="1700" dirty="0" smtClean="0">
                <a:latin typeface="Calibri" charset="0"/>
              </a:rPr>
              <a:t>death and </a:t>
            </a:r>
            <a:r>
              <a:rPr lang="en-US" sz="1700" b="1" u="sng" dirty="0">
                <a:latin typeface="Calibri" charset="0"/>
              </a:rPr>
              <a:t>suicidal ideation</a:t>
            </a:r>
            <a:r>
              <a:rPr lang="en-US" sz="1700" dirty="0">
                <a:latin typeface="Calibri" charset="0"/>
              </a:rPr>
              <a:t>—recurring thoughts and fantasies of killing one’s </a:t>
            </a:r>
            <a:r>
              <a:rPr lang="en-US" sz="1700" dirty="0" smtClean="0">
                <a:latin typeface="Calibri" charset="0"/>
              </a:rPr>
              <a:t>self, </a:t>
            </a:r>
            <a:r>
              <a:rPr lang="en-US" sz="1700" b="1" u="sng" dirty="0" smtClean="0">
                <a:latin typeface="Calibri" charset="0"/>
              </a:rPr>
              <a:t>learned helplessness</a:t>
            </a:r>
            <a:r>
              <a:rPr lang="en-US" sz="1700" dirty="0" smtClean="0">
                <a:latin typeface="Calibri" charset="0"/>
              </a:rPr>
              <a:t>—when individuals stop trying to avoid negative situations and feel that negative states are inescapable</a:t>
            </a:r>
            <a:endParaRPr lang="en-US" sz="17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1700" dirty="0">
              <a:latin typeface="Calibri" charset="0"/>
            </a:endParaRPr>
          </a:p>
          <a:p>
            <a:pPr eaLnBrk="1" hangingPunct="1"/>
            <a:r>
              <a:rPr lang="en-US" sz="1700" b="1" dirty="0">
                <a:latin typeface="Calibri" charset="0"/>
              </a:rPr>
              <a:t>Behavioral Symptoms</a:t>
            </a:r>
            <a:r>
              <a:rPr lang="en-US" sz="1700" dirty="0">
                <a:latin typeface="Calibri" charset="0"/>
              </a:rPr>
              <a:t>—</a:t>
            </a:r>
            <a:r>
              <a:rPr lang="en-US" sz="1700" b="1" u="sng" dirty="0">
                <a:latin typeface="Calibri" charset="0"/>
              </a:rPr>
              <a:t>psychomotor retardation</a:t>
            </a:r>
            <a:r>
              <a:rPr lang="en-US" sz="1700" dirty="0">
                <a:latin typeface="Calibri" charset="0"/>
              </a:rPr>
              <a:t>—decreased </a:t>
            </a:r>
            <a:r>
              <a:rPr lang="en-US" sz="1700" dirty="0" smtClean="0">
                <a:latin typeface="Calibri" charset="0"/>
              </a:rPr>
              <a:t>physical/mental activity</a:t>
            </a:r>
            <a:r>
              <a:rPr lang="en-US" sz="1700" dirty="0">
                <a:latin typeface="Calibri" charset="0"/>
              </a:rPr>
              <a:t>, avoidance of situations; attempted suicide</a:t>
            </a:r>
          </a:p>
          <a:p>
            <a:pPr eaLnBrk="1" hangingPunct="1">
              <a:buFont typeface="Arial" charset="0"/>
              <a:buNone/>
            </a:pPr>
            <a:endParaRPr lang="en-US" sz="1700" dirty="0">
              <a:latin typeface="Calibri" charset="0"/>
            </a:endParaRPr>
          </a:p>
          <a:p>
            <a:pPr eaLnBrk="1" hangingPunct="1"/>
            <a:r>
              <a:rPr lang="en-US" sz="1700" b="1" dirty="0">
                <a:latin typeface="Calibri" charset="0"/>
              </a:rPr>
              <a:t>Somatic Symptoms</a:t>
            </a:r>
            <a:r>
              <a:rPr lang="en-US" sz="1700" dirty="0">
                <a:latin typeface="Calibri" charset="0"/>
              </a:rPr>
              <a:t>—</a:t>
            </a:r>
            <a:r>
              <a:rPr lang="en-US" sz="1700" b="1" u="sng" dirty="0">
                <a:latin typeface="Calibri" charset="0"/>
              </a:rPr>
              <a:t>vegetative symptoms</a:t>
            </a:r>
            <a:r>
              <a:rPr lang="en-US" sz="1700" dirty="0">
                <a:latin typeface="Calibri" charset="0"/>
              </a:rPr>
              <a:t>--sleep disturbances, appetite/body weight disturbances, high stress hormones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00" y="2057400"/>
            <a:ext cx="3316288" cy="327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5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j-ea"/>
                <a:cs typeface="+mj-cs"/>
              </a:rPr>
              <a:t>Potential Neurobiological Mechanisms Underlying Depression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44500" y="1804988"/>
            <a:ext cx="8229600" cy="4525962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Monoamine </a:t>
            </a:r>
            <a:r>
              <a:rPr lang="en-US" b="1" dirty="0">
                <a:latin typeface="Calibri" charset="0"/>
              </a:rPr>
              <a:t>hypothesis</a:t>
            </a:r>
            <a:r>
              <a:rPr lang="en-US" dirty="0">
                <a:latin typeface="Calibri" charset="0"/>
              </a:rPr>
              <a:t>—depression is caused by decreased levels of the neurotransmitters serotonin, norepinephrine,  and/or dopamine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b="1" dirty="0" err="1">
                <a:latin typeface="Calibri" charset="0"/>
              </a:rPr>
              <a:t>Neurotrophin</a:t>
            </a:r>
            <a:r>
              <a:rPr lang="en-US" b="1" dirty="0">
                <a:latin typeface="Calibri" charset="0"/>
              </a:rPr>
              <a:t> hypothesis—</a:t>
            </a:r>
            <a:r>
              <a:rPr lang="en-US" dirty="0">
                <a:latin typeface="Calibri" charset="0"/>
              </a:rPr>
              <a:t>depression is caused by decreased levels of </a:t>
            </a:r>
            <a:r>
              <a:rPr lang="en-US" dirty="0" err="1">
                <a:latin typeface="Calibri" charset="0"/>
              </a:rPr>
              <a:t>neurotrophins</a:t>
            </a:r>
            <a:r>
              <a:rPr lang="en-US" dirty="0">
                <a:latin typeface="Calibri" charset="0"/>
              </a:rPr>
              <a:t> such as BDNF</a:t>
            </a:r>
          </a:p>
        </p:txBody>
      </p:sp>
    </p:spTree>
    <p:extLst>
      <p:ext uri="{BB962C8B-B14F-4D97-AF65-F5344CB8AC3E}">
        <p14:creationId xmlns:p14="http://schemas.microsoft.com/office/powerpoint/2010/main" val="90457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Monoamine Hypothesis of Depression: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Serotonin, dopamine and norepinephrine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17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Goals of This Week’s Lectures: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learn about anxiety and mood disorders and what brain changes are associated with them and to begin to learn about drugs and how they affect the nervous system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012825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Monoamine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4150" y="973138"/>
            <a:ext cx="4603750" cy="5794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300" b="1" dirty="0" smtClean="0">
                <a:ea typeface="+mn-ea"/>
                <a:cs typeface="+mn-cs"/>
              </a:rPr>
              <a:t>Serotonin</a:t>
            </a:r>
            <a:r>
              <a:rPr lang="en-US" sz="2300" dirty="0" smtClean="0">
                <a:ea typeface="+mn-ea"/>
                <a:cs typeface="+mn-cs"/>
              </a:rPr>
              <a:t>—involved in sleep, eating, and mood, and depressed </a:t>
            </a:r>
            <a:r>
              <a:rPr lang="en-US" sz="2300" dirty="0">
                <a:ea typeface="+mn-ea"/>
                <a:cs typeface="+mn-cs"/>
              </a:rPr>
              <a:t>patients </a:t>
            </a:r>
            <a:r>
              <a:rPr lang="en-US" sz="2300" dirty="0" smtClean="0">
                <a:ea typeface="+mn-ea"/>
                <a:cs typeface="+mn-cs"/>
              </a:rPr>
              <a:t>have mood problems as well as </a:t>
            </a:r>
            <a:r>
              <a:rPr lang="en-US" sz="2300" u="sng" dirty="0" smtClean="0">
                <a:ea typeface="+mn-ea"/>
                <a:cs typeface="+mn-cs"/>
              </a:rPr>
              <a:t>vegetative symptoms </a:t>
            </a:r>
            <a:r>
              <a:rPr lang="en-US" sz="2300" dirty="0" smtClean="0">
                <a:ea typeface="+mn-ea"/>
                <a:cs typeface="+mn-cs"/>
              </a:rPr>
              <a:t>of sleep </a:t>
            </a:r>
            <a:r>
              <a:rPr lang="en-US" sz="2300" dirty="0">
                <a:ea typeface="+mn-ea"/>
                <a:cs typeface="+mn-cs"/>
              </a:rPr>
              <a:t>and eating </a:t>
            </a:r>
            <a:r>
              <a:rPr lang="en-US" sz="2300" dirty="0" smtClean="0">
                <a:ea typeface="+mn-ea"/>
                <a:cs typeface="+mn-cs"/>
              </a:rPr>
              <a:t>disruptions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3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300" b="1" dirty="0" smtClean="0"/>
              <a:t>Dopamine</a:t>
            </a:r>
            <a:r>
              <a:rPr lang="en-US" sz="2300" dirty="0" smtClean="0"/>
              <a:t>—involved in pleasure &amp; reward, and depressed </a:t>
            </a:r>
            <a:r>
              <a:rPr lang="en-US" sz="2300" dirty="0"/>
              <a:t>patients have </a:t>
            </a:r>
            <a:r>
              <a:rPr lang="en-US" sz="2300" u="sng" dirty="0" err="1" smtClean="0"/>
              <a:t>anhedonia</a:t>
            </a:r>
            <a:r>
              <a:rPr lang="en-US" sz="2300" u="sng" dirty="0" smtClean="0"/>
              <a:t> </a:t>
            </a:r>
            <a:r>
              <a:rPr lang="en-US" sz="2300" dirty="0" smtClean="0"/>
              <a:t>or lack of pleasure</a:t>
            </a:r>
            <a:endParaRPr lang="en-US" sz="23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3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300" b="1" dirty="0" smtClean="0"/>
              <a:t>Norepinephrine (NE)</a:t>
            </a:r>
            <a:r>
              <a:rPr lang="en-US" sz="2300" dirty="0" smtClean="0"/>
              <a:t>—involved in arousal, and depressed </a:t>
            </a:r>
            <a:r>
              <a:rPr lang="en-US" sz="2300" dirty="0"/>
              <a:t>patients have </a:t>
            </a:r>
            <a:r>
              <a:rPr lang="en-US" sz="2300" u="sng" dirty="0" smtClean="0"/>
              <a:t>psychomotor retardation </a:t>
            </a:r>
            <a:r>
              <a:rPr lang="en-US" sz="2300" dirty="0" smtClean="0"/>
              <a:t>or lethargy and decreased arousal</a:t>
            </a:r>
            <a:endParaRPr lang="en-US" sz="23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300" dirty="0" smtClean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300" dirty="0">
              <a:ea typeface="+mn-ea"/>
              <a:cs typeface="+mn-cs"/>
            </a:endParaRPr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r="6372"/>
          <a:stretch>
            <a:fillRect/>
          </a:stretch>
        </p:blipFill>
        <p:spPr bwMode="auto">
          <a:xfrm>
            <a:off x="5038725" y="1624013"/>
            <a:ext cx="40290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873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012825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Evidence for the Monoamine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4150" y="973138"/>
            <a:ext cx="4603750" cy="579437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Decreases in serotonin, dopamine, and NE have been found in autopsy studies of brains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of depressed patients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Genetic variations in the serotonin, dopamine, and/or NE are associated with greater risk of depression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Brain levels of the serotonin, dopamine, and NE are  increased by SSRI and </a:t>
            </a:r>
            <a:r>
              <a:rPr lang="en-US" dirty="0" err="1" smtClean="0">
                <a:ea typeface="+mn-ea"/>
                <a:cs typeface="+mn-cs"/>
              </a:rPr>
              <a:t>MAOi</a:t>
            </a:r>
            <a:r>
              <a:rPr lang="en-US" dirty="0" smtClean="0">
                <a:ea typeface="+mn-ea"/>
                <a:cs typeface="+mn-cs"/>
              </a:rPr>
              <a:t> anti-depressants  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38915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3" y="1582738"/>
            <a:ext cx="4360862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19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j-ea"/>
                <a:cs typeface="+mj-cs"/>
              </a:rPr>
              <a:t>Problems with the Monoamine Hypothesis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1675"/>
            <a:ext cx="8229600" cy="45259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Anti-depressant medications are only effective for about 25-50% of depressed patients and are completely ineffective for about 20% of depressed patients even though the elevate monoamines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Monoamine </a:t>
            </a:r>
            <a:r>
              <a:rPr lang="en-US" dirty="0">
                <a:ea typeface="+mn-ea"/>
                <a:cs typeface="+mn-cs"/>
              </a:rPr>
              <a:t>depletion does not worsen symptoms in depressed patients not taking medication, nor does it cause depression in healthy volunteers with no depressive </a:t>
            </a:r>
            <a:r>
              <a:rPr lang="en-US" dirty="0" smtClean="0">
                <a:ea typeface="+mn-ea"/>
                <a:cs typeface="+mn-cs"/>
              </a:rPr>
              <a:t>illness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effects of many anti-depressant medications take weeks to improve depression even though monoamine levels increase almost immediately</a:t>
            </a:r>
          </a:p>
        </p:txBody>
      </p:sp>
    </p:spTree>
    <p:extLst>
      <p:ext uri="{BB962C8B-B14F-4D97-AF65-F5344CB8AC3E}">
        <p14:creationId xmlns:p14="http://schemas.microsoft.com/office/powerpoint/2010/main" val="189598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Conclusion: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Disruptions of monoamine concentrations are not sufficient by themselves to produce depression, and probably are reflective of, or contribute to, some other mechanism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828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Neurotrophin Hypothesis</a:t>
            </a:r>
          </a:p>
        </p:txBody>
      </p:sp>
    </p:spTree>
    <p:extLst>
      <p:ext uri="{BB962C8B-B14F-4D97-AF65-F5344CB8AC3E}">
        <p14:creationId xmlns:p14="http://schemas.microsoft.com/office/powerpoint/2010/main" val="18805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302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>
                <a:latin typeface="Calibri" charset="0"/>
              </a:rPr>
              <a:t>Neurotrophins, Neurogenesis, and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922338"/>
            <a:ext cx="4463345" cy="546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err="1" smtClean="0">
                <a:ea typeface="+mn-ea"/>
                <a:cs typeface="+mn-cs"/>
              </a:rPr>
              <a:t>Neurotrophins</a:t>
            </a:r>
            <a:r>
              <a:rPr lang="en-US" sz="1600" dirty="0" smtClean="0">
                <a:ea typeface="+mn-ea"/>
                <a:cs typeface="+mn-cs"/>
              </a:rPr>
              <a:t> such as BDNF promote long-term potentiation, dendritic branching, and hippocampal neurogenesis and neuronal survival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BDNF levels are decreased by stress/cortisol/inflammatory cytokines and are lower in depressed patients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Neurogenesis and dendritic branching are impaired and hippocampal size is decreased in depressed patients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Monoamine synaptic transmission increases BDNF release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Anti-depressants increase BDNF levels and increase dendritic branching and neurogenesis in the hippocampus, and blocking BDNF inhibits the beneficial effects of anti-depressants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ea typeface="+mn-ea"/>
                <a:cs typeface="+mn-cs"/>
              </a:rPr>
              <a:t>Injection of BDNF alone decreases depression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76090" y="5576755"/>
            <a:ext cx="4263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Disruptions in </a:t>
            </a:r>
            <a:r>
              <a:rPr lang="en-US" b="1" dirty="0" err="1" smtClean="0"/>
              <a:t>neurotrophin</a:t>
            </a:r>
            <a:r>
              <a:rPr lang="en-US" b="1" dirty="0" smtClean="0"/>
              <a:t> signaling</a:t>
            </a:r>
          </a:p>
          <a:p>
            <a:r>
              <a:rPr lang="en-US" b="1" dirty="0" smtClean="0"/>
              <a:t>are a consequence of reduced monoamine </a:t>
            </a:r>
          </a:p>
          <a:p>
            <a:r>
              <a:rPr lang="en-US" b="1" dirty="0"/>
              <a:t>s</a:t>
            </a:r>
            <a:r>
              <a:rPr lang="en-US" b="1" dirty="0" smtClean="0"/>
              <a:t>ignaling and are the most primary and </a:t>
            </a:r>
          </a:p>
          <a:p>
            <a:r>
              <a:rPr lang="en-US" b="1" dirty="0" smtClean="0"/>
              <a:t>proximal cause of depression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407714" y="1073727"/>
            <a:ext cx="1766454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Monoamine</a:t>
            </a:r>
          </a:p>
          <a:p>
            <a:pPr algn="ctr"/>
            <a:r>
              <a:rPr lang="en-US" dirty="0" smtClean="0"/>
              <a:t>Signaling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08259" y="1997364"/>
            <a:ext cx="0" cy="48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49982" y="2574647"/>
            <a:ext cx="1916546" cy="8197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BDNF Release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310574" y="3523619"/>
            <a:ext cx="0" cy="48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34714" y="4167909"/>
            <a:ext cx="1524000" cy="11314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Greater health &amp; survival of neurons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>
            <a:off x="8058714" y="4733637"/>
            <a:ext cx="912091" cy="11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8947715" y="1466271"/>
            <a:ext cx="11546" cy="3267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89622" y="1454725"/>
            <a:ext cx="669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4303059" y="2330140"/>
            <a:ext cx="1403274" cy="87772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Cortisol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91915" y="2722952"/>
            <a:ext cx="357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61370" y="2572860"/>
            <a:ext cx="0" cy="300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49819" y="2249604"/>
            <a:ext cx="357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24" name="Smiley Face 23"/>
          <p:cNvSpPr/>
          <p:nvPr/>
        </p:nvSpPr>
        <p:spPr>
          <a:xfrm>
            <a:off x="4278399" y="1039091"/>
            <a:ext cx="1563601" cy="1050636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Anti-Depressants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88182" y="1524000"/>
            <a:ext cx="438727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4352378" y="3518175"/>
            <a:ext cx="1837122" cy="877721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Pro-inflammatory cytokines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0178" y="2882834"/>
            <a:ext cx="357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grpSp>
        <p:nvGrpSpPr>
          <p:cNvPr id="5" name="Group 4"/>
          <p:cNvGrpSpPr/>
          <p:nvPr/>
        </p:nvGrpSpPr>
        <p:grpSpPr>
          <a:xfrm rot="18711305" flipV="1">
            <a:off x="6085244" y="3434209"/>
            <a:ext cx="369455" cy="244743"/>
            <a:chOff x="5844315" y="4697899"/>
            <a:chExt cx="369455" cy="3001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844315" y="4847991"/>
              <a:ext cx="35791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13770" y="4697899"/>
              <a:ext cx="0" cy="300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040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447675" y="65088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Stress and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438" y="1230313"/>
            <a:ext cx="4986337" cy="55530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Exposure to chronic or severe stress kills hippocampal neurons, decreasing the ability to turn off the stress response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Early exposure to stress down-regulates cortisol receptors in hypothalamic neurons, causing these neurons to be further unable to turn off the stress response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Stress also seems to directly inhibit BDNF production in the hippocampus, decreasing LTP, dendritic branching, neurogenesis, and neuronal survival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9"/>
          <a:stretch>
            <a:fillRect/>
          </a:stretch>
        </p:blipFill>
        <p:spPr bwMode="auto">
          <a:xfrm>
            <a:off x="5568950" y="1220788"/>
            <a:ext cx="33147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357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27038" y="30310"/>
            <a:ext cx="8434387" cy="939511"/>
          </a:xfrm>
        </p:spPr>
        <p:txBody>
          <a:bodyPr/>
          <a:lstStyle/>
          <a:p>
            <a:r>
              <a:rPr lang="en-US" sz="3600" b="1" dirty="0">
                <a:latin typeface="Calibri" charset="0"/>
              </a:rPr>
              <a:t>Other Brain Regions Involved in Depression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sz="half" idx="1"/>
          </p:nvPr>
        </p:nvSpPr>
        <p:spPr>
          <a:xfrm>
            <a:off x="96838" y="750466"/>
            <a:ext cx="4290742" cy="5935298"/>
          </a:xfrm>
        </p:spPr>
        <p:txBody>
          <a:bodyPr/>
          <a:lstStyle/>
          <a:p>
            <a:r>
              <a:rPr lang="en-US" sz="2000" b="1" dirty="0">
                <a:latin typeface="Calibri" charset="0"/>
              </a:rPr>
              <a:t>Cingulate cortex</a:t>
            </a:r>
            <a:r>
              <a:rPr lang="en-US" sz="2000" dirty="0">
                <a:latin typeface="Calibri" charset="0"/>
              </a:rPr>
              <a:t>—involved in appraisal of situations, error detection</a:t>
            </a:r>
            <a:r>
              <a:rPr lang="en-US" sz="2000" dirty="0" smtClean="0">
                <a:latin typeface="Calibri" charset="0"/>
              </a:rPr>
              <a:t>, threat, </a:t>
            </a:r>
            <a:r>
              <a:rPr lang="en-US" sz="2000" dirty="0">
                <a:latin typeface="Calibri" charset="0"/>
              </a:rPr>
              <a:t>etc</a:t>
            </a:r>
            <a:r>
              <a:rPr lang="en-US" sz="2000" dirty="0" smtClean="0">
                <a:latin typeface="Calibri" charset="0"/>
              </a:rPr>
              <a:t>. Activity is greater in depressed patients</a:t>
            </a:r>
            <a:endParaRPr lang="en-US" sz="20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Calibri" charset="0"/>
            </a:endParaRPr>
          </a:p>
          <a:p>
            <a:r>
              <a:rPr lang="en-US" sz="2000" b="1" dirty="0" err="1">
                <a:latin typeface="Calibri" charset="0"/>
              </a:rPr>
              <a:t>v</a:t>
            </a:r>
            <a:r>
              <a:rPr lang="en-US" sz="2000" b="1" dirty="0" err="1" smtClean="0">
                <a:latin typeface="Calibri" charset="0"/>
              </a:rPr>
              <a:t>m</a:t>
            </a:r>
            <a:r>
              <a:rPr lang="en-US" sz="2000" b="1" dirty="0" smtClean="0">
                <a:latin typeface="Calibri" charset="0"/>
              </a:rPr>
              <a:t> prefrontal </a:t>
            </a:r>
            <a:r>
              <a:rPr lang="en-US" sz="2000" b="1" dirty="0">
                <a:latin typeface="Calibri" charset="0"/>
              </a:rPr>
              <a:t>cortex</a:t>
            </a:r>
            <a:r>
              <a:rPr lang="en-US" sz="2000" dirty="0">
                <a:latin typeface="Calibri" charset="0"/>
              </a:rPr>
              <a:t>—brain area involved in decision making and attributions, the left PFC is involved with positive moods, the right PFC with negative </a:t>
            </a:r>
            <a:r>
              <a:rPr lang="en-US" sz="2000" dirty="0" smtClean="0">
                <a:latin typeface="Calibri" charset="0"/>
              </a:rPr>
              <a:t>moods; the left PFC is often smaller/less active and the right PFC is larger/more active in depressed patients</a:t>
            </a:r>
            <a:endParaRPr lang="en-US" sz="20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Calibri" charset="0"/>
            </a:endParaRPr>
          </a:p>
          <a:p>
            <a:r>
              <a:rPr lang="en-US" sz="2000" b="1" dirty="0">
                <a:latin typeface="Calibri" charset="0"/>
              </a:rPr>
              <a:t>Amygdala</a:t>
            </a:r>
            <a:r>
              <a:rPr lang="en-US" sz="2000" dirty="0">
                <a:latin typeface="Calibri" charset="0"/>
              </a:rPr>
              <a:t>—region of the limbic system involved in fear sensing and stress activation, involved in negative </a:t>
            </a:r>
            <a:r>
              <a:rPr lang="en-US" sz="2000" dirty="0" smtClean="0">
                <a:latin typeface="Calibri" charset="0"/>
              </a:rPr>
              <a:t>moods—more active in depressed patients</a:t>
            </a:r>
            <a:endParaRPr lang="en-US" sz="2000" dirty="0">
              <a:latin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91659" y="1000847"/>
            <a:ext cx="2103437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Sensory Association Cortex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078078" y="2899641"/>
            <a:ext cx="1433534" cy="1096963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VentromedialPrefrontal</a:t>
            </a:r>
            <a:r>
              <a:rPr lang="en-US" sz="1600" dirty="0"/>
              <a:t> Cortex</a:t>
            </a:r>
          </a:p>
        </p:txBody>
      </p:sp>
      <p:sp>
        <p:nvSpPr>
          <p:cNvPr id="49" name="Oval 48"/>
          <p:cNvSpPr/>
          <p:nvPr/>
        </p:nvSpPr>
        <p:spPr>
          <a:xfrm>
            <a:off x="6614908" y="3014504"/>
            <a:ext cx="1386090" cy="8532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Cingulate Cortex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93501" y="4606635"/>
            <a:ext cx="2653863" cy="3677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Amygdala</a:t>
            </a:r>
          </a:p>
        </p:txBody>
      </p:sp>
      <p:sp>
        <p:nvSpPr>
          <p:cNvPr id="51" name="Hexagon 50"/>
          <p:cNvSpPr/>
          <p:nvPr/>
        </p:nvSpPr>
        <p:spPr>
          <a:xfrm>
            <a:off x="6111351" y="5368639"/>
            <a:ext cx="1901195" cy="49645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Hypothalamus</a:t>
            </a:r>
          </a:p>
        </p:txBody>
      </p:sp>
      <p:sp>
        <p:nvSpPr>
          <p:cNvPr id="52" name="Rounded Rectangle 51"/>
          <p:cNvSpPr/>
          <p:nvPr/>
        </p:nvSpPr>
        <p:spPr>
          <a:xfrm rot="16200000">
            <a:off x="4188272" y="1425496"/>
            <a:ext cx="1373187" cy="5762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Insula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99004" y="2988850"/>
            <a:ext cx="975018" cy="808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Reward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Centers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Trapezoid 53"/>
          <p:cNvSpPr/>
          <p:nvPr/>
        </p:nvSpPr>
        <p:spPr>
          <a:xfrm>
            <a:off x="6650187" y="6257637"/>
            <a:ext cx="823571" cy="508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Brain stem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631545" y="2055091"/>
            <a:ext cx="588819" cy="773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072909" y="2043545"/>
            <a:ext cx="565727" cy="750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181273" y="2055091"/>
            <a:ext cx="0" cy="923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308272" y="3971636"/>
            <a:ext cx="0" cy="369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8005411" y="3844636"/>
            <a:ext cx="341953" cy="568087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87314" y="4438374"/>
            <a:ext cx="46185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49910" y="4075105"/>
            <a:ext cx="357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-</a:t>
            </a:r>
            <a:endParaRPr lang="en-US" sz="4400" b="1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6031216" y="4006273"/>
            <a:ext cx="7057" cy="325635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813119" y="4357559"/>
            <a:ext cx="46185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75715" y="4075105"/>
            <a:ext cx="357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-</a:t>
            </a:r>
            <a:endParaRPr lang="en-US" sz="4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090221" y="406586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112000" y="5068455"/>
            <a:ext cx="0" cy="265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091218" y="5925128"/>
            <a:ext cx="0" cy="265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64364" y="6615545"/>
            <a:ext cx="1939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687459" y="2505363"/>
            <a:ext cx="0" cy="4110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8" idx="1"/>
          </p:cNvCxnSpPr>
          <p:nvPr/>
        </p:nvCxnSpPr>
        <p:spPr>
          <a:xfrm flipV="1">
            <a:off x="4687455" y="3448123"/>
            <a:ext cx="390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5207000" y="4791363"/>
            <a:ext cx="474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207000" y="4040909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58727" y="60613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72587" y="6306131"/>
            <a:ext cx="5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97992" y="6516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4" idx="1"/>
          </p:cNvCxnSpPr>
          <p:nvPr/>
        </p:nvCxnSpPr>
        <p:spPr>
          <a:xfrm flipV="1">
            <a:off x="7516091" y="6490797"/>
            <a:ext cx="556496" cy="9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93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Psychoactive Drugs: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Any substance that alters mood, thought, or behavior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9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Psychopharmacology: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scientific study of the actions of drugs and their effects on mood, sensation, thinking, and behavior</a:t>
            </a:r>
          </a:p>
        </p:txBody>
      </p:sp>
    </p:spTree>
    <p:extLst>
      <p:ext uri="{BB962C8B-B14F-4D97-AF65-F5344CB8AC3E}">
        <p14:creationId xmlns:p14="http://schemas.microsoft.com/office/powerpoint/2010/main" val="130038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Anxiety: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negative emotional state in which feelings of nervousness, worry, and apprehension are associated with increased arousal of the body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672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Psychoactive Drug Actions</a:t>
            </a:r>
          </a:p>
        </p:txBody>
      </p:sp>
    </p:spTree>
    <p:extLst>
      <p:ext uri="{BB962C8B-B14F-4D97-AF65-F5344CB8AC3E}">
        <p14:creationId xmlns:p14="http://schemas.microsoft.com/office/powerpoint/2010/main" val="1916630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Key Point: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Most psychoactive drugs influence synaptic transmission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405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6</a:t>
            </a:r>
            <a:r>
              <a:rPr lang="en-US" b="1" dirty="0" smtClean="0">
                <a:latin typeface="Calibri" charset="0"/>
              </a:rPr>
              <a:t> </a:t>
            </a:r>
            <a:r>
              <a:rPr lang="en-US" b="1" dirty="0">
                <a:latin typeface="Calibri" charset="0"/>
              </a:rPr>
              <a:t>Main Sites of Drug Action</a:t>
            </a:r>
          </a:p>
        </p:txBody>
      </p:sp>
      <p:pic>
        <p:nvPicPr>
          <p:cNvPr id="50178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275" y="1524000"/>
            <a:ext cx="4668838" cy="4716463"/>
          </a:xfrm>
        </p:spPr>
      </p:pic>
      <p:sp>
        <p:nvSpPr>
          <p:cNvPr id="20483" name="Content Placeholder 6"/>
          <p:cNvSpPr>
            <a:spLocks noGrp="1"/>
          </p:cNvSpPr>
          <p:nvPr>
            <p:ph sz="half" idx="2"/>
          </p:nvPr>
        </p:nvSpPr>
        <p:spPr>
          <a:xfrm>
            <a:off x="61913" y="1643063"/>
            <a:ext cx="4038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alibri" charset="0"/>
              </a:rPr>
              <a:t>NT Synthesis</a:t>
            </a:r>
            <a:r>
              <a:rPr lang="en-US" dirty="0">
                <a:latin typeface="Calibri" charset="0"/>
              </a:rPr>
              <a:t>—in cell body, axon, or terminal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alibri" charset="0"/>
              </a:rPr>
              <a:t>NT Storage</a:t>
            </a:r>
            <a:r>
              <a:rPr lang="en-US" dirty="0">
                <a:latin typeface="Calibri" charset="0"/>
              </a:rPr>
              <a:t>—transport into vesicles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alibri" charset="0"/>
              </a:rPr>
              <a:t>NT Release</a:t>
            </a:r>
            <a:r>
              <a:rPr lang="en-US" dirty="0">
                <a:latin typeface="Calibri" charset="0"/>
              </a:rPr>
              <a:t>—how many vesicles fuse per AP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alibri" charset="0"/>
              </a:rPr>
              <a:t>Receptor </a:t>
            </a:r>
            <a:r>
              <a:rPr lang="en-US" b="1" dirty="0" smtClean="0">
                <a:latin typeface="Calibri" charset="0"/>
              </a:rPr>
              <a:t>activation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b="1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Calibri" charset="0"/>
              </a:rPr>
              <a:t>Inactivation/degradation</a:t>
            </a:r>
            <a:endParaRPr lang="en-US" b="1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Calibri" charset="0"/>
              </a:rPr>
              <a:t>Reuptake</a:t>
            </a:r>
            <a:endParaRPr lang="en-US" b="1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23511" y="2563962"/>
            <a:ext cx="1614258" cy="819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58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Key Point: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An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agonist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is any drug that increases neurotransmission, an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antagonist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is any drug that decreases neurotransmission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36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Key Point: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Both agonists and antagonists can work on any of the 6 sites of drug action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549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latin typeface="Calibri" charset="0"/>
                <a:cs typeface="+mj-cs"/>
              </a:rPr>
              <a:t>Examples of Agonists &amp; Antagonists—Cholinergic System</a:t>
            </a:r>
          </a:p>
        </p:txBody>
      </p:sp>
      <p:pic>
        <p:nvPicPr>
          <p:cNvPr id="53250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9225" y="1806575"/>
            <a:ext cx="5133975" cy="4543425"/>
          </a:xfrm>
        </p:spPr>
      </p:pic>
      <p:sp>
        <p:nvSpPr>
          <p:cNvPr id="53251" name="Content Placeholder 6"/>
          <p:cNvSpPr>
            <a:spLocks noGrp="1"/>
          </p:cNvSpPr>
          <p:nvPr>
            <p:ph sz="half" idx="2"/>
          </p:nvPr>
        </p:nvSpPr>
        <p:spPr>
          <a:xfrm>
            <a:off x="187325" y="1509713"/>
            <a:ext cx="4038600" cy="5192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Calibri" charset="0"/>
              </a:rPr>
              <a:t>Choline-poor diet</a:t>
            </a:r>
            <a:r>
              <a:rPr lang="en-US" sz="2000">
                <a:latin typeface="Calibri" charset="0"/>
              </a:rPr>
              <a:t>—</a:t>
            </a:r>
            <a:r>
              <a:rPr lang="en-US" sz="2000" u="sng">
                <a:latin typeface="Calibri" charset="0"/>
              </a:rPr>
              <a:t>antagonist</a:t>
            </a:r>
            <a:r>
              <a:rPr lang="en-US" sz="2000">
                <a:latin typeface="Calibri" charset="0"/>
              </a:rPr>
              <a:t>, decreases synthesis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Calibri" charset="0"/>
              </a:rPr>
              <a:t>Black widow spider venom</a:t>
            </a:r>
            <a:r>
              <a:rPr lang="en-US" sz="2000">
                <a:latin typeface="Calibri" charset="0"/>
              </a:rPr>
              <a:t>—</a:t>
            </a:r>
            <a:r>
              <a:rPr lang="en-US" sz="2000" u="sng">
                <a:latin typeface="Calibri" charset="0"/>
              </a:rPr>
              <a:t>agonist</a:t>
            </a:r>
            <a:r>
              <a:rPr lang="en-US" sz="2000">
                <a:latin typeface="Calibri" charset="0"/>
              </a:rPr>
              <a:t>, increases release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Calibri" charset="0"/>
              </a:rPr>
              <a:t>Botulinum toxin</a:t>
            </a:r>
            <a:r>
              <a:rPr lang="en-US" sz="2000">
                <a:latin typeface="Calibri" charset="0"/>
              </a:rPr>
              <a:t>—</a:t>
            </a:r>
            <a:r>
              <a:rPr lang="en-US" sz="2000" u="sng">
                <a:latin typeface="Calibri" charset="0"/>
              </a:rPr>
              <a:t>antagonist</a:t>
            </a:r>
            <a:r>
              <a:rPr lang="en-US" sz="2000">
                <a:latin typeface="Calibri" charset="0"/>
              </a:rPr>
              <a:t>, inhibits release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Calibri" charset="0"/>
              </a:rPr>
              <a:t>Nicotine</a:t>
            </a:r>
            <a:r>
              <a:rPr lang="en-US" sz="2000">
                <a:latin typeface="Calibri" charset="0"/>
              </a:rPr>
              <a:t>—</a:t>
            </a:r>
            <a:r>
              <a:rPr lang="en-US" sz="2000" u="sng">
                <a:latin typeface="Calibri" charset="0"/>
              </a:rPr>
              <a:t>agonist</a:t>
            </a:r>
            <a:r>
              <a:rPr lang="en-US" sz="2000">
                <a:latin typeface="Calibri" charset="0"/>
              </a:rPr>
              <a:t>, activates receptors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Calibri" charset="0"/>
              </a:rPr>
              <a:t>Curare</a:t>
            </a:r>
            <a:r>
              <a:rPr lang="en-US" sz="2000">
                <a:latin typeface="Calibri" charset="0"/>
              </a:rPr>
              <a:t>—</a:t>
            </a:r>
            <a:r>
              <a:rPr lang="en-US" sz="2000" u="sng">
                <a:latin typeface="Calibri" charset="0"/>
              </a:rPr>
              <a:t>antagonist</a:t>
            </a:r>
            <a:r>
              <a:rPr lang="en-US" sz="2000">
                <a:latin typeface="Calibri" charset="0"/>
              </a:rPr>
              <a:t>, blocks receptors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Calibri" charset="0"/>
              </a:rPr>
              <a:t>Physostigmine</a:t>
            </a:r>
            <a:r>
              <a:rPr lang="en-US" sz="2000">
                <a:latin typeface="Calibri" charset="0"/>
              </a:rPr>
              <a:t>—</a:t>
            </a:r>
            <a:r>
              <a:rPr lang="en-US" sz="2000" u="sng">
                <a:latin typeface="Calibri" charset="0"/>
              </a:rPr>
              <a:t>agonist</a:t>
            </a:r>
            <a:r>
              <a:rPr lang="en-US" sz="2000">
                <a:latin typeface="Calibri" charset="0"/>
              </a:rPr>
              <a:t>, blocks inactivation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1884363"/>
            <a:ext cx="1476375" cy="793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325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8" r="70470" b="32613"/>
          <a:stretch>
            <a:fillRect/>
          </a:stretch>
        </p:blipFill>
        <p:spPr bwMode="auto">
          <a:xfrm>
            <a:off x="4313238" y="2157413"/>
            <a:ext cx="1403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65630" r="70470" b="32613"/>
          <a:stretch>
            <a:fillRect/>
          </a:stretch>
        </p:blipFill>
        <p:spPr bwMode="auto">
          <a:xfrm>
            <a:off x="4341813" y="2373313"/>
            <a:ext cx="13747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716588" y="2586038"/>
            <a:ext cx="703262" cy="434975"/>
          </a:xfrm>
          <a:prstGeom prst="straightConnector1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6" name="TextBox 10"/>
          <p:cNvSpPr txBox="1">
            <a:spLocks noChangeArrowheads="1"/>
          </p:cNvSpPr>
          <p:nvPr/>
        </p:nvSpPr>
        <p:spPr bwMode="auto">
          <a:xfrm>
            <a:off x="4359275" y="2360613"/>
            <a:ext cx="12176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Choline-poor diet </a:t>
            </a:r>
          </a:p>
          <a:p>
            <a:pPr eaLnBrk="1" hangingPunct="1"/>
            <a:r>
              <a:rPr lang="en-US" sz="1100"/>
              <a:t>blocks synthesis</a:t>
            </a:r>
          </a:p>
        </p:txBody>
      </p:sp>
    </p:spTree>
    <p:extLst>
      <p:ext uri="{BB962C8B-B14F-4D97-AF65-F5344CB8AC3E}">
        <p14:creationId xmlns:p14="http://schemas.microsoft.com/office/powerpoint/2010/main" val="2731186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49213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Side </a:t>
            </a:r>
            <a:r>
              <a:rPr lang="en-US" b="1" dirty="0" smtClean="0">
                <a:latin typeface="Calibri" charset="0"/>
              </a:rPr>
              <a:t>Effects</a:t>
            </a:r>
            <a:endParaRPr lang="en-US" b="1" dirty="0">
              <a:latin typeface="Calibri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sz="half" idx="1"/>
          </p:nvPr>
        </p:nvSpPr>
        <p:spPr>
          <a:xfrm>
            <a:off x="77788" y="960438"/>
            <a:ext cx="3846512" cy="5394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physiological or psychological effects of a drug beside the one intended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Side effects often arise because neurotransmitters are used in many different places throughout the brain and body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latin typeface="Calibri" charset="0"/>
              </a:rPr>
              <a:t>Example:  Selective </a:t>
            </a:r>
            <a:r>
              <a:rPr lang="en-US" sz="2000" b="1" dirty="0">
                <a:latin typeface="Calibri" charset="0"/>
              </a:rPr>
              <a:t>serotonin reuptake inhibitors</a:t>
            </a:r>
            <a:r>
              <a:rPr lang="en-US" sz="2000" dirty="0">
                <a:latin typeface="Calibri" charset="0"/>
              </a:rPr>
              <a:t>—prevent reuptake of serotonin after release into the synapse by serotonergic neurons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However, serotonergic neurons also project to brain areas regulating sleep and food intake so changes in arousal and appetite can also </a:t>
            </a:r>
            <a:r>
              <a:rPr lang="en-US" sz="2000" dirty="0" smtClean="0">
                <a:latin typeface="Calibri" charset="0"/>
              </a:rPr>
              <a:t>occur, and serotonin </a:t>
            </a:r>
            <a:r>
              <a:rPr lang="en-US" sz="2000" dirty="0">
                <a:latin typeface="Calibri" charset="0"/>
              </a:rPr>
              <a:t>also influences gut motility so nausea can also be a side effect of SSRIs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969963"/>
            <a:ext cx="24542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2693988"/>
            <a:ext cx="2681287" cy="41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650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Drug </a:t>
            </a:r>
            <a:r>
              <a:rPr lang="en-US" dirty="0" smtClean="0">
                <a:latin typeface="Calibri" charset="0"/>
              </a:rPr>
              <a:t>Removal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2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60338" y="274638"/>
            <a:ext cx="8526462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4 Main Ways of Drug </a:t>
            </a:r>
            <a:r>
              <a:rPr lang="en-US" sz="3200" b="1" dirty="0" smtClean="0">
                <a:latin typeface="Calibri" charset="0"/>
              </a:rPr>
              <a:t>Removal</a:t>
            </a:r>
            <a:endParaRPr lang="en-US" sz="3200" b="1" dirty="0">
              <a:latin typeface="Calibri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sz="half" idx="1"/>
          </p:nvPr>
        </p:nvSpPr>
        <p:spPr>
          <a:xfrm>
            <a:off x="85438" y="1411288"/>
            <a:ext cx="4732338" cy="4525962"/>
          </a:xfrm>
        </p:spPr>
        <p:txBody>
          <a:bodyPr/>
          <a:lstStyle/>
          <a:p>
            <a:pPr eaLnBrk="1" hangingPunct="1"/>
            <a:r>
              <a:rPr lang="en-US" sz="2500" b="1" dirty="0">
                <a:latin typeface="Calibri" charset="0"/>
              </a:rPr>
              <a:t>Metabolism</a:t>
            </a:r>
            <a:r>
              <a:rPr lang="en-US" sz="2500" b="1" dirty="0" smtClean="0">
                <a:latin typeface="Calibri" charset="0"/>
              </a:rPr>
              <a:t>*--</a:t>
            </a:r>
            <a:r>
              <a:rPr lang="en-US" sz="2500" dirty="0" smtClean="0">
                <a:latin typeface="Calibri" charset="0"/>
              </a:rPr>
              <a:t>enzymatic breakdown of a drug by the liver or other bodily structures</a:t>
            </a:r>
          </a:p>
          <a:p>
            <a:pPr eaLnBrk="1" hangingPunct="1"/>
            <a:endParaRPr lang="en-US" sz="2500" dirty="0">
              <a:latin typeface="Calibri" charset="0"/>
            </a:endParaRPr>
          </a:p>
          <a:p>
            <a:pPr eaLnBrk="1" hangingPunct="1"/>
            <a:r>
              <a:rPr lang="en-US" sz="2500" b="1" dirty="0">
                <a:latin typeface="Calibri" charset="0"/>
              </a:rPr>
              <a:t>Elimination*</a:t>
            </a:r>
            <a:r>
              <a:rPr lang="en-US" sz="2500" dirty="0" smtClean="0">
                <a:latin typeface="Calibri" charset="0"/>
              </a:rPr>
              <a:t>—removal from the system by kidneys,  gut, etc.</a:t>
            </a:r>
            <a:endParaRPr lang="en-US" sz="25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500" dirty="0">
              <a:latin typeface="Calibri" charset="0"/>
            </a:endParaRPr>
          </a:p>
          <a:p>
            <a:pPr eaLnBrk="1" hangingPunct="1"/>
            <a:r>
              <a:rPr lang="en-US" sz="2500" b="1" dirty="0">
                <a:latin typeface="Calibri" charset="0"/>
              </a:rPr>
              <a:t>Sequestration</a:t>
            </a:r>
            <a:r>
              <a:rPr lang="en-US" sz="2500" dirty="0" smtClean="0">
                <a:latin typeface="Calibri" charset="0"/>
              </a:rPr>
              <a:t>—dilution in </a:t>
            </a:r>
            <a:r>
              <a:rPr lang="en-US" sz="2500" dirty="0">
                <a:latin typeface="Calibri" charset="0"/>
              </a:rPr>
              <a:t>fat or other </a:t>
            </a:r>
            <a:r>
              <a:rPr lang="en-US" sz="2500" dirty="0" smtClean="0">
                <a:latin typeface="Calibri" charset="0"/>
              </a:rPr>
              <a:t>cellular </a:t>
            </a:r>
            <a:r>
              <a:rPr lang="en-US" sz="2500" dirty="0">
                <a:latin typeface="Calibri" charset="0"/>
              </a:rPr>
              <a:t>or fluid </a:t>
            </a:r>
            <a:r>
              <a:rPr lang="en-US" sz="2500" dirty="0" smtClean="0">
                <a:latin typeface="Calibri" charset="0"/>
              </a:rPr>
              <a:t>compartments of the body</a:t>
            </a:r>
            <a:endParaRPr lang="en-US" sz="25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500" dirty="0">
              <a:latin typeface="Calibri" charset="0"/>
            </a:endParaRPr>
          </a:p>
          <a:p>
            <a:pPr eaLnBrk="1" hangingPunct="1"/>
            <a:r>
              <a:rPr lang="en-US" sz="2500" b="1" dirty="0" smtClean="0">
                <a:latin typeface="Calibri" charset="0"/>
              </a:rPr>
              <a:t>Central degradation </a:t>
            </a:r>
            <a:r>
              <a:rPr lang="en-US" sz="2500" b="1" dirty="0">
                <a:latin typeface="Calibri" charset="0"/>
              </a:rPr>
              <a:t>and uptake</a:t>
            </a:r>
            <a:r>
              <a:rPr lang="en-US" sz="2500" dirty="0">
                <a:latin typeface="Calibri" charset="0"/>
              </a:rPr>
              <a:t>—by neurons or glia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400175"/>
            <a:ext cx="4329113" cy="510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5116513" y="6456363"/>
            <a:ext cx="1311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*main ways</a:t>
            </a:r>
          </a:p>
        </p:txBody>
      </p:sp>
    </p:spTree>
    <p:extLst>
      <p:ext uri="{BB962C8B-B14F-4D97-AF65-F5344CB8AC3E}">
        <p14:creationId xmlns:p14="http://schemas.microsoft.com/office/powerpoint/2010/main" val="419047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Drug Addiction</a:t>
            </a:r>
          </a:p>
        </p:txBody>
      </p:sp>
    </p:spTree>
    <p:extLst>
      <p:ext uri="{BB962C8B-B14F-4D97-AF65-F5344CB8AC3E}">
        <p14:creationId xmlns:p14="http://schemas.microsoft.com/office/powerpoint/2010/main" val="33017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Two Components of Anxiety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sz="half" idx="1"/>
          </p:nvPr>
        </p:nvSpPr>
        <p:spPr>
          <a:xfrm>
            <a:off x="195385" y="1235075"/>
            <a:ext cx="5041778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b="1" dirty="0">
                <a:latin typeface="Calibri" charset="0"/>
              </a:rPr>
              <a:t>Cognitive anxiety</a:t>
            </a:r>
            <a:r>
              <a:rPr lang="en-US" sz="2200" dirty="0">
                <a:latin typeface="Calibri" charset="0"/>
              </a:rPr>
              <a:t>—</a:t>
            </a:r>
            <a:r>
              <a:rPr lang="en-US" sz="2200" u="sng" dirty="0">
                <a:latin typeface="Calibri" charset="0"/>
              </a:rPr>
              <a:t>psychological </a:t>
            </a:r>
            <a:r>
              <a:rPr lang="en-US" sz="2200" dirty="0">
                <a:latin typeface="Calibri" charset="0"/>
              </a:rPr>
              <a:t>thoughts and feelings of nervousness, worry, or </a:t>
            </a:r>
            <a:r>
              <a:rPr lang="en-US" sz="2200" dirty="0" smtClean="0">
                <a:latin typeface="Calibri" charset="0"/>
              </a:rPr>
              <a:t>apprehension--</a:t>
            </a:r>
            <a:r>
              <a:rPr lang="en-US" sz="2200" b="1" dirty="0">
                <a:latin typeface="Calibri" charset="0"/>
              </a:rPr>
              <a:t>The </a:t>
            </a:r>
            <a:r>
              <a:rPr lang="en-US" sz="2200" b="1" u="sng" dirty="0">
                <a:latin typeface="Calibri" charset="0"/>
              </a:rPr>
              <a:t>locus </a:t>
            </a:r>
            <a:r>
              <a:rPr lang="en-US" sz="2200" b="1" u="sng" dirty="0" err="1">
                <a:latin typeface="Calibri" charset="0"/>
              </a:rPr>
              <a:t>coeruleus</a:t>
            </a:r>
            <a:r>
              <a:rPr lang="en-US" sz="2200" b="1" u="sng" dirty="0">
                <a:latin typeface="Calibri" charset="0"/>
              </a:rPr>
              <a:t> </a:t>
            </a:r>
            <a:r>
              <a:rPr lang="en-US" sz="2200" b="1" dirty="0">
                <a:latin typeface="Calibri" charset="0"/>
              </a:rPr>
              <a:t>of the reticular activating system</a:t>
            </a:r>
          </a:p>
          <a:p>
            <a:pPr eaLnBrk="1" hangingPunct="1">
              <a:defRPr/>
            </a:pPr>
            <a:endParaRPr lang="en-US" sz="2200" b="1" dirty="0">
              <a:latin typeface="Calibri" charset="0"/>
            </a:endParaRPr>
          </a:p>
          <a:p>
            <a:pPr eaLnBrk="1" hangingPunct="1">
              <a:defRPr/>
            </a:pPr>
            <a:r>
              <a:rPr lang="en-US" sz="2200" b="1" dirty="0">
                <a:latin typeface="Calibri" charset="0"/>
              </a:rPr>
              <a:t>Somatic anxiety</a:t>
            </a:r>
            <a:r>
              <a:rPr lang="en-US" sz="2200" dirty="0">
                <a:latin typeface="Calibri" charset="0"/>
              </a:rPr>
              <a:t>—the </a:t>
            </a:r>
            <a:r>
              <a:rPr lang="en-US" sz="2200" u="sng" dirty="0">
                <a:latin typeface="Calibri" charset="0"/>
              </a:rPr>
              <a:t>physiological</a:t>
            </a:r>
            <a:r>
              <a:rPr lang="en-US" sz="2200" dirty="0">
                <a:latin typeface="Calibri" charset="0"/>
              </a:rPr>
              <a:t> symptoms of higher arousal associated with anxiety, including increased heart rate, increased breathing, sweating, etc</a:t>
            </a:r>
            <a:r>
              <a:rPr lang="en-US" sz="2200" dirty="0" smtClean="0">
                <a:latin typeface="Calibri" charset="0"/>
              </a:rPr>
              <a:t>.—</a:t>
            </a:r>
            <a:r>
              <a:rPr lang="en-US" sz="2200" b="1" dirty="0" smtClean="0">
                <a:latin typeface="Calibri" charset="0"/>
              </a:rPr>
              <a:t>sympathetic</a:t>
            </a:r>
            <a:r>
              <a:rPr lang="en-US" sz="2200" dirty="0" smtClean="0">
                <a:latin typeface="Calibri" charset="0"/>
              </a:rPr>
              <a:t> </a:t>
            </a:r>
            <a:r>
              <a:rPr lang="en-US" sz="2200" b="1" dirty="0">
                <a:latin typeface="Calibri" charset="0"/>
              </a:rPr>
              <a:t>nervous system</a:t>
            </a:r>
            <a:endParaRPr lang="en-US" sz="2200" dirty="0" smtClean="0">
              <a:latin typeface="Calibri" charset="0"/>
            </a:endParaRPr>
          </a:p>
          <a:p>
            <a:pPr eaLnBrk="1" hangingPunct="1">
              <a:defRPr/>
            </a:pPr>
            <a:endParaRPr lang="en-US" sz="2200" dirty="0">
              <a:latin typeface="Calibri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200" b="1" dirty="0" smtClean="0">
                <a:latin typeface="Calibri" charset="0"/>
              </a:rPr>
              <a:t>A little anxiety is normal and even beneficial, if it helps you to anticipate and prepare for a future stressor </a:t>
            </a:r>
            <a:endParaRPr lang="en-US" sz="2200" b="1" dirty="0">
              <a:latin typeface="Calibri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1641475"/>
            <a:ext cx="3370262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4297363"/>
            <a:ext cx="2087563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03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Drug Addiction?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Persistent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 substance despite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problems related to use of the substance</a:t>
            </a:r>
          </a:p>
        </p:txBody>
      </p:sp>
    </p:spTree>
    <p:extLst>
      <p:ext uri="{BB962C8B-B14F-4D97-AF65-F5344CB8AC3E}">
        <p14:creationId xmlns:p14="http://schemas.microsoft.com/office/powerpoint/2010/main" val="348333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What are Some Characteristics of Addiction?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sz="half" idx="1"/>
          </p:nvPr>
        </p:nvSpPr>
        <p:spPr>
          <a:xfrm>
            <a:off x="111125" y="1233488"/>
            <a:ext cx="4406900" cy="5126037"/>
          </a:xfrm>
        </p:spPr>
        <p:txBody>
          <a:bodyPr/>
          <a:lstStyle/>
          <a:p>
            <a:pPr eaLnBrk="1" hangingPunct="1"/>
            <a:endParaRPr lang="en-US" sz="1600">
              <a:latin typeface="Calibri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3" y="1149350"/>
            <a:ext cx="2579687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57"/>
          <a:stretch>
            <a:fillRect/>
          </a:stretch>
        </p:blipFill>
        <p:spPr bwMode="auto">
          <a:xfrm>
            <a:off x="5995988" y="3074988"/>
            <a:ext cx="3044825" cy="22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095500"/>
            <a:ext cx="2316162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5200650"/>
            <a:ext cx="1924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852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Tolerance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need to increase dosage just to maintain results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55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3 Main Types of Tolerance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b="1" dirty="0">
                <a:latin typeface="Calibri" charset="0"/>
              </a:rPr>
              <a:t>Metabolic or pharmacokinetic</a:t>
            </a:r>
            <a:r>
              <a:rPr lang="en-US" sz="3000" dirty="0">
                <a:latin typeface="Calibri" charset="0"/>
              </a:rPr>
              <a:t>—an increase in the </a:t>
            </a:r>
            <a:r>
              <a:rPr lang="en-US" sz="3000" dirty="0" smtClean="0">
                <a:latin typeface="Calibri" charset="0"/>
              </a:rPr>
              <a:t>breakdown or elimination of a drug by the body</a:t>
            </a:r>
            <a:endParaRPr lang="en-US" sz="30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3000" dirty="0">
              <a:latin typeface="Calibri" charset="0"/>
            </a:endParaRPr>
          </a:p>
          <a:p>
            <a:pPr eaLnBrk="1" hangingPunct="1"/>
            <a:r>
              <a:rPr lang="en-US" sz="3000" b="1" dirty="0">
                <a:latin typeface="Calibri" charset="0"/>
              </a:rPr>
              <a:t>Cellular or </a:t>
            </a:r>
            <a:r>
              <a:rPr lang="en-US" sz="3000" b="1" dirty="0" err="1">
                <a:latin typeface="Calibri" charset="0"/>
              </a:rPr>
              <a:t>pharmacodynamic</a:t>
            </a:r>
            <a:r>
              <a:rPr lang="en-US" sz="3000" dirty="0">
                <a:latin typeface="Calibri" charset="0"/>
              </a:rPr>
              <a:t>—response to the drug is decreased at the neuron</a:t>
            </a:r>
          </a:p>
          <a:p>
            <a:pPr eaLnBrk="1" hangingPunct="1">
              <a:buFont typeface="Arial" charset="0"/>
              <a:buNone/>
            </a:pPr>
            <a:endParaRPr lang="en-US" sz="3000" dirty="0">
              <a:latin typeface="Calibri" charset="0"/>
            </a:endParaRPr>
          </a:p>
          <a:p>
            <a:pPr eaLnBrk="1" hangingPunct="1"/>
            <a:r>
              <a:rPr lang="en-US" sz="3000" b="1" dirty="0">
                <a:latin typeface="Calibri" charset="0"/>
              </a:rPr>
              <a:t>Behavioral or psychological</a:t>
            </a:r>
            <a:r>
              <a:rPr lang="en-US" sz="3000" dirty="0">
                <a:latin typeface="Calibri" charset="0"/>
              </a:rPr>
              <a:t>—behavioral adaptations to the effects of a drug</a:t>
            </a:r>
          </a:p>
        </p:txBody>
      </p:sp>
    </p:spTree>
    <p:extLst>
      <p:ext uri="{BB962C8B-B14F-4D97-AF65-F5344CB8AC3E}">
        <p14:creationId xmlns:p14="http://schemas.microsoft.com/office/powerpoint/2010/main" val="3495210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Metabolic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98563"/>
            <a:ext cx="3903662" cy="54070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Up-regulation of enzymes in the liver or other organs that degrade the drug or substance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Increased clearance via kidneys or gut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Example:  alcohol dehydrogenase in alcoholics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2068513"/>
            <a:ext cx="50577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16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Cellular Tolerance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sz="half" idx="1"/>
          </p:nvPr>
        </p:nvSpPr>
        <p:spPr>
          <a:xfrm>
            <a:off x="215900" y="954088"/>
            <a:ext cx="4038600" cy="5607050"/>
          </a:xfrm>
        </p:spPr>
        <p:txBody>
          <a:bodyPr/>
          <a:lstStyle/>
          <a:p>
            <a:pPr eaLnBrk="1" hangingPunct="1"/>
            <a:r>
              <a:rPr lang="en-US" sz="2200" b="1" dirty="0">
                <a:latin typeface="Calibri" charset="0"/>
              </a:rPr>
              <a:t>Decreased post-synaptic receptor density—most common</a:t>
            </a:r>
          </a:p>
          <a:p>
            <a:pPr eaLnBrk="1" hangingPunct="1">
              <a:buFont typeface="Arial" charset="0"/>
              <a:buNone/>
            </a:pPr>
            <a:endParaRPr lang="en-US" sz="2200" b="1" dirty="0">
              <a:latin typeface="Calibri" charset="0"/>
            </a:endParaRPr>
          </a:p>
          <a:p>
            <a:pPr eaLnBrk="1" hangingPunct="1"/>
            <a:r>
              <a:rPr lang="en-US" sz="2200" dirty="0">
                <a:latin typeface="Calibri" charset="0"/>
              </a:rPr>
              <a:t>Increased uptake or inactivation by neurons and glia</a:t>
            </a:r>
          </a:p>
          <a:p>
            <a:pPr eaLnBrk="1" hangingPunct="1">
              <a:buFont typeface="Arial" charset="0"/>
              <a:buNone/>
            </a:pPr>
            <a:endParaRPr lang="en-US" sz="2200" dirty="0">
              <a:latin typeface="Calibri" charset="0"/>
            </a:endParaRPr>
          </a:p>
          <a:p>
            <a:pPr eaLnBrk="1" hangingPunct="1"/>
            <a:r>
              <a:rPr lang="en-US" sz="2200" dirty="0" smtClean="0">
                <a:latin typeface="Calibri" charset="0"/>
              </a:rPr>
              <a:t>Decreased </a:t>
            </a:r>
            <a:r>
              <a:rPr lang="en-US" sz="2200" dirty="0">
                <a:latin typeface="Calibri" charset="0"/>
              </a:rPr>
              <a:t>dendritic branching and/or synaptic number between affected neurons with chronic drug abuse</a:t>
            </a:r>
          </a:p>
          <a:p>
            <a:pPr eaLnBrk="1" hangingPunct="1"/>
            <a:endParaRPr lang="en-US" sz="2200" dirty="0">
              <a:latin typeface="Calibri" charset="0"/>
            </a:endParaRPr>
          </a:p>
          <a:p>
            <a:pPr eaLnBrk="1" hangingPunct="1"/>
            <a:r>
              <a:rPr lang="en-US" sz="2200" b="1" dirty="0">
                <a:latin typeface="Calibri" charset="0"/>
              </a:rPr>
              <a:t>Cellular tolerance is a form of learning and memory</a:t>
            </a:r>
          </a:p>
        </p:txBody>
      </p:sp>
      <p:pic>
        <p:nvPicPr>
          <p:cNvPr id="68611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0538" y="1524000"/>
            <a:ext cx="4670425" cy="4716463"/>
          </a:xfrm>
        </p:spPr>
      </p:pic>
    </p:spTree>
    <p:extLst>
      <p:ext uri="{BB962C8B-B14F-4D97-AF65-F5344CB8AC3E}">
        <p14:creationId xmlns:p14="http://schemas.microsoft.com/office/powerpoint/2010/main" val="322666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j-ea"/>
                <a:cs typeface="+mj-cs"/>
              </a:rPr>
              <a:t>3 Types of Behavioral or Psychological Tolerance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377825" y="1981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b="1" dirty="0">
                <a:latin typeface="Calibri" charset="0"/>
              </a:rPr>
              <a:t>Behavioral adaptation</a:t>
            </a:r>
            <a:r>
              <a:rPr lang="en-US" sz="2500" dirty="0">
                <a:latin typeface="Calibri" charset="0"/>
              </a:rPr>
              <a:t>—ability to act unaltered by high levels of drug because of repeated use and familiarity with the effects of the drug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5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 b="1" dirty="0">
                <a:latin typeface="Calibri" charset="0"/>
              </a:rPr>
              <a:t>Learned tolerance</a:t>
            </a:r>
            <a:r>
              <a:rPr lang="en-US" sz="2500" dirty="0" smtClean="0">
                <a:latin typeface="Calibri" charset="0"/>
              </a:rPr>
              <a:t>—learning </a:t>
            </a:r>
            <a:r>
              <a:rPr lang="en-US" sz="2500" dirty="0">
                <a:latin typeface="Calibri" charset="0"/>
              </a:rPr>
              <a:t>a task when under the influence of a substance improves performance of the task when under the influence of the substance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5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 b="1" dirty="0">
                <a:latin typeface="Calibri" charset="0"/>
              </a:rPr>
              <a:t>Environmental-dependent </a:t>
            </a:r>
            <a:r>
              <a:rPr lang="en-US" sz="2500" b="1" dirty="0" smtClean="0">
                <a:latin typeface="Calibri" charset="0"/>
              </a:rPr>
              <a:t>tolerance</a:t>
            </a:r>
            <a:r>
              <a:rPr lang="en-US" sz="2500" dirty="0" smtClean="0">
                <a:latin typeface="Calibri" charset="0"/>
              </a:rPr>
              <a:t>—a reduction in impairment if a drug is </a:t>
            </a:r>
            <a:r>
              <a:rPr lang="en-US" sz="2500" dirty="0">
                <a:latin typeface="Calibri" charset="0"/>
              </a:rPr>
              <a:t>always administered in the same environment or is accompanied by the same </a:t>
            </a:r>
            <a:r>
              <a:rPr lang="en-US" sz="2500" dirty="0" smtClean="0">
                <a:latin typeface="Calibri" charset="0"/>
              </a:rPr>
              <a:t>cues</a:t>
            </a:r>
            <a:endParaRPr lang="en-US" sz="25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j-ea"/>
                <a:cs typeface="+mj-cs"/>
              </a:rPr>
              <a:t>Anxiety can be temporary or more permanent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b="1" dirty="0">
                <a:latin typeface="Calibri" charset="0"/>
              </a:rPr>
              <a:t>State anxiety</a:t>
            </a:r>
            <a:r>
              <a:rPr lang="en-US" sz="2700" dirty="0">
                <a:latin typeface="Calibri" charset="0"/>
              </a:rPr>
              <a:t>—a temporary emotional state or </a:t>
            </a:r>
            <a:r>
              <a:rPr lang="en-US" sz="2700" u="sng" dirty="0">
                <a:latin typeface="Calibri" charset="0"/>
              </a:rPr>
              <a:t>mood</a:t>
            </a:r>
            <a:r>
              <a:rPr lang="en-US" sz="2700" dirty="0">
                <a:latin typeface="Calibri" charset="0"/>
              </a:rPr>
              <a:t> characterized by cognitive and somatic symptoms of anxiety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7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700" b="1" dirty="0">
                <a:latin typeface="Calibri" charset="0"/>
              </a:rPr>
              <a:t>Trait anxiety</a:t>
            </a:r>
            <a:r>
              <a:rPr lang="en-US" sz="2700" dirty="0">
                <a:latin typeface="Calibri" charset="0"/>
              </a:rPr>
              <a:t>—a component of </a:t>
            </a:r>
            <a:r>
              <a:rPr lang="en-US" sz="2700" u="sng" dirty="0">
                <a:latin typeface="Calibri" charset="0"/>
              </a:rPr>
              <a:t>personality</a:t>
            </a:r>
            <a:r>
              <a:rPr lang="en-US" sz="2700" dirty="0">
                <a:latin typeface="Calibri" charset="0"/>
              </a:rPr>
              <a:t>, or predisposition that influences behavior so that individuals high in trait anxiety is more likely to perceive circumstances as threatening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7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700" b="1" dirty="0">
                <a:latin typeface="Calibri" charset="0"/>
              </a:rPr>
              <a:t>Anxiety disorder</a:t>
            </a:r>
            <a:r>
              <a:rPr lang="en-US" sz="2700" dirty="0">
                <a:latin typeface="Calibri" charset="0"/>
              </a:rPr>
              <a:t>—a </a:t>
            </a:r>
            <a:r>
              <a:rPr lang="en-US" sz="2700" dirty="0" err="1" smtClean="0">
                <a:latin typeface="Calibri" charset="0"/>
              </a:rPr>
              <a:t>conditon</a:t>
            </a:r>
            <a:r>
              <a:rPr lang="en-US" sz="2700" dirty="0" smtClean="0">
                <a:latin typeface="Calibri" charset="0"/>
              </a:rPr>
              <a:t> characterized </a:t>
            </a:r>
            <a:r>
              <a:rPr lang="en-US" sz="2700" dirty="0">
                <a:latin typeface="Calibri" charset="0"/>
              </a:rPr>
              <a:t>by chronic feelings of excessive worry and anxiety without a specific or rational </a:t>
            </a:r>
            <a:r>
              <a:rPr lang="en-US" sz="2700" dirty="0" smtClean="0">
                <a:latin typeface="Calibri" charset="0"/>
              </a:rPr>
              <a:t>cause that has a negative impact on a person’s life</a:t>
            </a:r>
            <a:endParaRPr lang="en-US" sz="27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7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8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Key Point: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State anxiety can change for a given person from moment to moment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3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Key Point: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Trait anxiety can cause two people to differ dramatically in their state anxiety response to a given situation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07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Symptoms of Anxiety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83125" cy="49609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b="1">
                <a:latin typeface="Calibri" charset="0"/>
              </a:rPr>
              <a:t>Affective Symptoms--</a:t>
            </a:r>
            <a:r>
              <a:rPr lang="en-US" sz="2200">
                <a:latin typeface="Calibri" charset="0"/>
              </a:rPr>
              <a:t>unpleasant feelings such as uncertainty, feeling overwhelmed, guilt, nervousness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b="1">
                <a:latin typeface="Calibri" charset="0"/>
              </a:rPr>
              <a:t>Cognitive Symptoms</a:t>
            </a:r>
            <a:r>
              <a:rPr lang="en-US" sz="2200">
                <a:latin typeface="Calibri" charset="0"/>
              </a:rPr>
              <a:t>—recurrent negative thoughts, obsessions or compulsions, irrational fears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b="1">
                <a:latin typeface="Calibri" charset="0"/>
              </a:rPr>
              <a:t>Behavioral Symptoms</a:t>
            </a:r>
            <a:r>
              <a:rPr lang="en-US" sz="2200">
                <a:latin typeface="Calibri" charset="0"/>
              </a:rPr>
              <a:t>—avoidance of situations, panic attacks, compulsive behaviors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u="sng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b="1">
                <a:latin typeface="Calibri" charset="0"/>
              </a:rPr>
              <a:t>Somatic Symptoms</a:t>
            </a:r>
            <a:r>
              <a:rPr lang="en-US" sz="2200">
                <a:latin typeface="Calibri" charset="0"/>
              </a:rPr>
              <a:t>—muscle tension, increase HR, excessive sweating, etc.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014538"/>
            <a:ext cx="29813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43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Key Point:  </a:t>
            </a:r>
          </a:p>
        </p:txBody>
      </p:sp>
      <p:sp>
        <p:nvSpPr>
          <p:cNvPr id="2560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>
                <a:solidFill>
                  <a:srgbClr val="262626"/>
                </a:solidFill>
                <a:latin typeface="Calibri" charset="0"/>
              </a:rPr>
              <a:t>Patients with clinical anxiety are distinguished from those with </a:t>
            </a:r>
            <a:r>
              <a:rPr lang="ja-JP" altLang="en-US" sz="220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altLang="ja-JP" sz="2200">
                <a:solidFill>
                  <a:srgbClr val="262626"/>
                </a:solidFill>
                <a:latin typeface="Calibri" charset="0"/>
              </a:rPr>
              <a:t>normal</a:t>
            </a:r>
            <a:r>
              <a:rPr lang="ja-JP" altLang="en-US" sz="220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altLang="ja-JP" sz="2200">
                <a:solidFill>
                  <a:srgbClr val="262626"/>
                </a:solidFill>
                <a:latin typeface="Calibri" charset="0"/>
              </a:rPr>
              <a:t> anxiety by the number and intensity of symptoms, degree of suffering, and degree of dysfunction—when the anxiety response occurs in the absence of an eliciting event, is disproportionate, and unmanageable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0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10298</TotalTime>
  <Words>1929</Words>
  <Application>Microsoft Macintosh PowerPoint</Application>
  <PresentationFormat>On-screen Show (4:3)</PresentationFormat>
  <Paragraphs>283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ＭＳ Ｐゴシック</vt:lpstr>
      <vt:lpstr>Office Theme</vt:lpstr>
      <vt:lpstr>PSYC 2012</vt:lpstr>
      <vt:lpstr>Goals of This Week’s Lectures:</vt:lpstr>
      <vt:lpstr>Anxiety:</vt:lpstr>
      <vt:lpstr>Two Components of Anxiety</vt:lpstr>
      <vt:lpstr>Anxiety can be temporary or more permanent</vt:lpstr>
      <vt:lpstr>Key Point:</vt:lpstr>
      <vt:lpstr>Key Point:</vt:lpstr>
      <vt:lpstr>Symptoms of Anxiety</vt:lpstr>
      <vt:lpstr>Key Point:  </vt:lpstr>
      <vt:lpstr>Neurbiological Changes in Anxiety</vt:lpstr>
      <vt:lpstr>The Emotion Circuit and Anxiety</vt:lpstr>
      <vt:lpstr>Neural Basis of Anxiety</vt:lpstr>
      <vt:lpstr>Stress Pathways  &amp; Anxiety Disorders</vt:lpstr>
      <vt:lpstr>What Can Cause Anxiety Disorders?</vt:lpstr>
      <vt:lpstr>Depression</vt:lpstr>
      <vt:lpstr>“State” vs. “Trait” Depression</vt:lpstr>
      <vt:lpstr>Symptoms of Depression</vt:lpstr>
      <vt:lpstr>Potential Neurobiological Mechanisms Underlying Depression</vt:lpstr>
      <vt:lpstr>The Monoamine Hypothesis of Depression:</vt:lpstr>
      <vt:lpstr>Monoamine Hypothesis</vt:lpstr>
      <vt:lpstr>Evidence for the Monoamine Hypothesis</vt:lpstr>
      <vt:lpstr>Problems with the Monoamine Hypothesis</vt:lpstr>
      <vt:lpstr>Conclusion:</vt:lpstr>
      <vt:lpstr>The Neurotrophin Hypothesis</vt:lpstr>
      <vt:lpstr>Neurotrophins, Neurogenesis, and Depression</vt:lpstr>
      <vt:lpstr>Stress and Depression</vt:lpstr>
      <vt:lpstr>Other Brain Regions Involved in Depression</vt:lpstr>
      <vt:lpstr>Psychoactive Drugs:</vt:lpstr>
      <vt:lpstr>Psychopharmacology:</vt:lpstr>
      <vt:lpstr>Psychoactive Drug Actions</vt:lpstr>
      <vt:lpstr>Key Point:</vt:lpstr>
      <vt:lpstr>6 Main Sites of Drug Action</vt:lpstr>
      <vt:lpstr>Key Point:</vt:lpstr>
      <vt:lpstr>Key Point:</vt:lpstr>
      <vt:lpstr>Examples of Agonists &amp; Antagonists—Cholinergic System</vt:lpstr>
      <vt:lpstr>Side Effects</vt:lpstr>
      <vt:lpstr>Drug Removal</vt:lpstr>
      <vt:lpstr>4 Main Ways of Drug Removal</vt:lpstr>
      <vt:lpstr>Drug Addiction</vt:lpstr>
      <vt:lpstr>What is Drug Addiction?</vt:lpstr>
      <vt:lpstr>What are Some Characteristics of Addiction?</vt:lpstr>
      <vt:lpstr>Tolerance</vt:lpstr>
      <vt:lpstr>3 Main Types of Tolerance</vt:lpstr>
      <vt:lpstr>Metabolic Tolerance</vt:lpstr>
      <vt:lpstr>Cellular Tolerance</vt:lpstr>
      <vt:lpstr>3 Types of Behavioral or Psychological Tolerance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Physiology Lecture:</dc:title>
  <dc:creator>David</dc:creator>
  <cp:lastModifiedBy>Lei Teng</cp:lastModifiedBy>
  <cp:revision>224</cp:revision>
  <dcterms:created xsi:type="dcterms:W3CDTF">2012-01-13T17:24:20Z</dcterms:created>
  <dcterms:modified xsi:type="dcterms:W3CDTF">2017-12-15T06:45:17Z</dcterms:modified>
</cp:coreProperties>
</file>