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60" r:id="rId5"/>
    <p:sldId id="265" r:id="rId6"/>
    <p:sldId id="266" r:id="rId7"/>
    <p:sldId id="262" r:id="rId8"/>
    <p:sldId id="263" r:id="rId9"/>
    <p:sldId id="272" r:id="rId10"/>
    <p:sldId id="270" r:id="rId11"/>
    <p:sldId id="269" r:id="rId12"/>
    <p:sldId id="271" r:id="rId13"/>
    <p:sldId id="273" r:id="rId14"/>
    <p:sldId id="274" r:id="rId15"/>
    <p:sldId id="275" r:id="rId16"/>
    <p:sldId id="276" r:id="rId17"/>
    <p:sldId id="27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8" d="100"/>
          <a:sy n="78" d="100"/>
        </p:scale>
        <p:origin x="8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133DAA0-AC39-4F15-A15B-5FC6A7859474}" type="datetimeFigureOut">
              <a:rPr lang="zh-CN" altLang="en-US" smtClean="0"/>
              <a:t>2018/4/30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A2BFC6-FCFA-45E5-95E6-97DBB478F9F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33DAA0-AC39-4F15-A15B-5FC6A7859474}" type="datetimeFigureOut">
              <a:rPr lang="zh-CN" altLang="en-US" smtClean="0"/>
              <a:t>2018/4/30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A2BFC6-FCFA-45E5-95E6-97DBB478F9F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33DAA0-AC39-4F15-A15B-5FC6A7859474}" type="datetimeFigureOut">
              <a:rPr lang="zh-CN" altLang="en-US" smtClean="0"/>
              <a:t>2018/4/30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A2BFC6-FCFA-45E5-95E6-97DBB478F9F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33DAA0-AC39-4F15-A15B-5FC6A7859474}" type="datetimeFigureOut">
              <a:rPr lang="zh-CN" altLang="en-US" smtClean="0"/>
              <a:t>2018/4/30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A2BFC6-FCFA-45E5-95E6-97DBB478F9F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133DAA0-AC39-4F15-A15B-5FC6A7859474}" type="datetimeFigureOut">
              <a:rPr lang="zh-CN" altLang="en-US" smtClean="0"/>
              <a:t>2018/4/30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A2BFC6-FCFA-45E5-95E6-97DBB478F9F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133DAA0-AC39-4F15-A15B-5FC6A7859474}" type="datetimeFigureOut">
              <a:rPr lang="zh-CN" altLang="en-US" smtClean="0"/>
              <a:t>2018/4/30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A2BFC6-FCFA-45E5-95E6-97DBB478F9F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133DAA0-AC39-4F15-A15B-5FC6A7859474}" type="datetimeFigureOut">
              <a:rPr lang="zh-CN" altLang="en-US" smtClean="0"/>
              <a:t>2018/4/30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A2BFC6-FCFA-45E5-95E6-97DBB478F9F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133DAA0-AC39-4F15-A15B-5FC6A7859474}" type="datetimeFigureOut">
              <a:rPr lang="zh-CN" altLang="en-US" smtClean="0"/>
              <a:t>2018/4/30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A2BFC6-FCFA-45E5-95E6-97DBB478F9F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33DAA0-AC39-4F15-A15B-5FC6A7859474}" type="datetimeFigureOut">
              <a:rPr lang="zh-CN" altLang="en-US" smtClean="0"/>
              <a:t>2018/4/30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A2BFC6-FCFA-45E5-95E6-97DBB478F9F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133DAA0-AC39-4F15-A15B-5FC6A7859474}" type="datetimeFigureOut">
              <a:rPr lang="zh-CN" altLang="en-US" smtClean="0"/>
              <a:t>2018/4/30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A2BFC6-FCFA-45E5-95E6-97DBB478F9F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133DAA0-AC39-4F15-A15B-5FC6A7859474}" type="datetimeFigureOut">
              <a:rPr lang="zh-CN" altLang="en-US" smtClean="0"/>
              <a:t>2018/4/30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A2BFC6-FCFA-45E5-95E6-97DBB478F9F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33DAA0-AC39-4F15-A15B-5FC6A7859474}" type="datetimeFigureOut">
              <a:rPr lang="zh-CN" altLang="en-US" smtClean="0"/>
              <a:t>2018/4/30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2BFC6-FCFA-45E5-95E6-97DBB478F9F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p:cNvPicPr>
            <a:picLocks noChangeAspect="1"/>
          </p:cNvPicPr>
          <p:nvPr/>
        </p:nvPicPr>
        <p:blipFill rotWithShape="1">
          <a:blip r:embed="rId2">
            <a:alphaModFix amt="50000"/>
            <a:extLst>
              <a:ext uri="{28A0092B-C50C-407E-A947-70E740481C1C}">
                <a14:useLocalDpi xmlns:a14="http://schemas.microsoft.com/office/drawing/2010/main" val="0"/>
              </a:ext>
            </a:extLst>
          </a:blip>
          <a:srcRect t="2625" b="13106"/>
          <a:stretch>
            <a:fillRect/>
          </a:stretch>
        </p:blipFill>
        <p:spPr>
          <a:xfrm>
            <a:off x="0" y="1"/>
            <a:ext cx="12191980" cy="6857999"/>
          </a:xfrm>
          <a:prstGeom prst="rect">
            <a:avLst/>
          </a:prstGeom>
        </p:spPr>
      </p:pic>
      <p:sp>
        <p:nvSpPr>
          <p:cNvPr id="4" name="矩形 3"/>
          <p:cNvSpPr/>
          <p:nvPr/>
        </p:nvSpPr>
        <p:spPr>
          <a:xfrm>
            <a:off x="6003634" y="2967335"/>
            <a:ext cx="184731" cy="923330"/>
          </a:xfrm>
          <a:prstGeom prst="rect">
            <a:avLst/>
          </a:prstGeom>
          <a:noFill/>
        </p:spPr>
        <p:txBody>
          <a:bodyPr wrap="none" lIns="91440" tIns="45720" rIns="91440" bIns="45720">
            <a:spAutoFit/>
          </a:bodyPr>
          <a:lstStyle/>
          <a:p>
            <a:pPr algn="ct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矩形 5"/>
          <p:cNvSpPr/>
          <p:nvPr/>
        </p:nvSpPr>
        <p:spPr>
          <a:xfrm>
            <a:off x="6003635" y="2967335"/>
            <a:ext cx="184730" cy="923330"/>
          </a:xfrm>
          <a:prstGeom prst="rect">
            <a:avLst/>
          </a:prstGeom>
          <a:noFill/>
        </p:spPr>
        <p:txBody>
          <a:bodyPr wrap="none" lIns="91440" tIns="45720" rIns="91440" bIns="45720">
            <a:spAutoFit/>
          </a:bodyPr>
          <a:lstStyle/>
          <a:p>
            <a:pPr algn="ctr"/>
            <a:endParaRPr lang="zh-CN" altLang="en-US" sz="5400" b="1" cap="none" spc="50" dirty="0">
              <a:ln w="0"/>
              <a:solidFill>
                <a:schemeClr val="bg2"/>
              </a:solidFill>
              <a:effectLst>
                <a:innerShdw blurRad="63500" dist="50800" dir="13500000">
                  <a:srgbClr val="000000">
                    <a:alpha val="50000"/>
                  </a:srgbClr>
                </a:innerShdw>
              </a:effectLst>
            </a:endParaRPr>
          </a:p>
        </p:txBody>
      </p:sp>
      <p:sp>
        <p:nvSpPr>
          <p:cNvPr id="8" name="矩形 7"/>
          <p:cNvSpPr/>
          <p:nvPr/>
        </p:nvSpPr>
        <p:spPr>
          <a:xfrm>
            <a:off x="6003634" y="2967335"/>
            <a:ext cx="184731"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endParaRPr lang="zh-CN" altLang="en-US" sz="5400" b="1" cap="none" spc="0" dirty="0">
              <a:solidFill>
                <a:schemeClr val="accent4"/>
              </a:solidFill>
              <a:effectLst/>
            </a:endParaRPr>
          </a:p>
        </p:txBody>
      </p:sp>
      <p:sp>
        <p:nvSpPr>
          <p:cNvPr id="2" name="矩形 1"/>
          <p:cNvSpPr/>
          <p:nvPr/>
        </p:nvSpPr>
        <p:spPr>
          <a:xfrm>
            <a:off x="1668145" y="1378585"/>
            <a:ext cx="9018270" cy="3416320"/>
          </a:xfrm>
          <a:prstGeom prst="rect">
            <a:avLst/>
          </a:prstGeom>
          <a:noFill/>
          <a:ln>
            <a:noFill/>
          </a:ln>
        </p:spPr>
        <p:txBody>
          <a:bodyPr wrap="square" rtlCol="0" anchor="t">
            <a:spAutoFit/>
          </a:bodyPr>
          <a:lstStyle/>
          <a:p>
            <a:pPr algn="ctr"/>
            <a:r>
              <a:rPr lang="en-US" altLang="zh-CN" sz="7200" b="1" dirty="0">
                <a:ln/>
                <a:solidFill>
                  <a:schemeClr val="tx1">
                    <a:lumMod val="95000"/>
                  </a:schemeClr>
                </a:solidFill>
                <a:effectLst>
                  <a:outerShdw blurRad="38100" dist="19050" dir="2700000" algn="tl" rotWithShape="0">
                    <a:schemeClr val="dk1">
                      <a:alpha val="40000"/>
                    </a:schemeClr>
                  </a:outerShdw>
                </a:effectLst>
                <a:latin typeface="Bahnschrift SemiLight" panose="020B0502040204020203" pitchFamily="34" charset="0"/>
                <a:ea typeface="+mj-ea"/>
                <a:cs typeface="+mj-cs"/>
              </a:rPr>
              <a:t>The Sales Situation of Liquors in Different Regions of Iowa 2017</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bldLvl="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pic>
        <p:nvPicPr>
          <p:cNvPr id="5" name="图片 4"/>
          <p:cNvPicPr>
            <a:picLocks noChangeAspect="1"/>
          </p:cNvPicPr>
          <p:nvPr/>
        </p:nvPicPr>
        <p:blipFill rotWithShape="1">
          <a:blip r:embed="rId2">
            <a:alphaModFix amt="35000"/>
            <a:extLst>
              <a:ext uri="{28A0092B-C50C-407E-A947-70E740481C1C}">
                <a14:useLocalDpi xmlns:a14="http://schemas.microsoft.com/office/drawing/2010/main" val="0"/>
              </a:ext>
            </a:extLst>
          </a:blip>
          <a:srcRect t="2625" b="13106"/>
          <a:stretch>
            <a:fillRect/>
          </a:stretch>
        </p:blipFill>
        <p:spPr>
          <a:xfrm>
            <a:off x="20" y="10"/>
            <a:ext cx="12191980" cy="6857990"/>
          </a:xfrm>
          <a:prstGeom prst="rect">
            <a:avLst/>
          </a:prstGeom>
        </p:spPr>
      </p:pic>
      <p:sp>
        <p:nvSpPr>
          <p:cNvPr id="3" name="内容占位符 2"/>
          <p:cNvSpPr>
            <a:spLocks noGrp="1"/>
          </p:cNvSpPr>
          <p:nvPr>
            <p:ph idx="1"/>
          </p:nvPr>
        </p:nvSpPr>
        <p:spPr>
          <a:xfrm>
            <a:off x="85505" y="806740"/>
            <a:ext cx="11147323" cy="5244519"/>
          </a:xfrm>
        </p:spPr>
        <p:txBody>
          <a:bodyPr>
            <a:normAutofit/>
          </a:bodyPr>
          <a:lstStyle/>
          <a:p>
            <a:pPr marL="0" indent="0">
              <a:lnSpc>
                <a:spcPct val="50000"/>
              </a:lnSpc>
              <a:buNone/>
            </a:pPr>
            <a:endParaRPr lang="en-US" altLang="zh-CN" dirty="0">
              <a:solidFill>
                <a:srgbClr val="FFFFFF"/>
              </a:solidFill>
            </a:endParaRPr>
          </a:p>
          <a:p>
            <a:pPr marL="0" indent="0">
              <a:lnSpc>
                <a:spcPct val="50000"/>
              </a:lnSpc>
              <a:buNone/>
            </a:pPr>
            <a:r>
              <a:rPr lang="en-US" altLang="zh-CN" sz="3600" dirty="0">
                <a:solidFill>
                  <a:srgbClr val="FFFF00"/>
                </a:solidFill>
              </a:rPr>
              <a:t>Build Function to Analyzing:</a:t>
            </a:r>
          </a:p>
          <a:p>
            <a:pPr marL="0" indent="0">
              <a:lnSpc>
                <a:spcPct val="50000"/>
              </a:lnSpc>
              <a:buNone/>
            </a:pPr>
            <a:r>
              <a:rPr lang="en-US" altLang="zh-CN" sz="2400" b="1" dirty="0">
                <a:solidFill>
                  <a:srgbClr val="FFFFFF"/>
                </a:solidFill>
              </a:rPr>
              <a:t>     </a:t>
            </a:r>
            <a:r>
              <a:rPr lang="en-US" altLang="zh-CN" sz="2400" dirty="0">
                <a:solidFill>
                  <a:srgbClr val="FFFFFF"/>
                </a:solidFill>
              </a:rPr>
              <a:t>1. We build a function to analyze the data to get the top 8 counties                  </a:t>
            </a:r>
          </a:p>
          <a:p>
            <a:pPr marL="0" indent="0">
              <a:lnSpc>
                <a:spcPct val="50000"/>
              </a:lnSpc>
              <a:buNone/>
            </a:pPr>
            <a:r>
              <a:rPr lang="en-US" altLang="zh-CN" sz="2400" dirty="0">
                <a:solidFill>
                  <a:srgbClr val="FFFFFF"/>
                </a:solidFill>
              </a:rPr>
              <a:t>         which brought the best revenue for each vender. Vender number as a  </a:t>
            </a:r>
          </a:p>
          <a:p>
            <a:pPr marL="0" indent="0">
              <a:lnSpc>
                <a:spcPct val="50000"/>
              </a:lnSpc>
              <a:buNone/>
            </a:pPr>
            <a:r>
              <a:rPr lang="en-US" altLang="zh-CN" sz="2400" dirty="0">
                <a:solidFill>
                  <a:srgbClr val="FFFFFF"/>
                </a:solidFill>
              </a:rPr>
              <a:t>         input.</a:t>
            </a:r>
          </a:p>
          <a:p>
            <a:pPr marL="0" indent="0">
              <a:lnSpc>
                <a:spcPct val="50000"/>
              </a:lnSpc>
              <a:buNone/>
            </a:pPr>
            <a:endParaRPr lang="en-US" altLang="zh-CN" dirty="0">
              <a:solidFill>
                <a:srgbClr val="FFFFFF"/>
              </a:solidFill>
            </a:endParaRPr>
          </a:p>
          <a:p>
            <a:pPr marL="0" indent="0">
              <a:lnSpc>
                <a:spcPct val="50000"/>
              </a:lnSpc>
              <a:buNone/>
            </a:pPr>
            <a:endParaRPr lang="zh-CN" altLang="en-US" dirty="0">
              <a:solidFill>
                <a:srgbClr val="FFFFFF"/>
              </a:solidFill>
            </a:endParaRPr>
          </a:p>
        </p:txBody>
      </p:sp>
      <p:sp>
        <p:nvSpPr>
          <p:cNvPr id="4" name="矩形 3"/>
          <p:cNvSpPr/>
          <p:nvPr/>
        </p:nvSpPr>
        <p:spPr>
          <a:xfrm>
            <a:off x="85505" y="81379"/>
            <a:ext cx="4152099" cy="830997"/>
          </a:xfrm>
          <a:prstGeom prst="rect">
            <a:avLst/>
          </a:prstGeom>
          <a:noFill/>
          <a:ln>
            <a:noFill/>
          </a:ln>
        </p:spPr>
        <p:txBody>
          <a:bodyPr wrap="non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a:ea typeface="等线" panose="02010600030101010101" pitchFamily="2" charset="-122"/>
                <a:cs typeface="+mn-cs"/>
              </a:rPr>
              <a:t>Classification :</a:t>
            </a:r>
          </a:p>
        </p:txBody>
      </p:sp>
      <p:pic>
        <p:nvPicPr>
          <p:cNvPr id="2" name="图片 1">
            <a:extLst>
              <a:ext uri="{FF2B5EF4-FFF2-40B4-BE49-F238E27FC236}">
                <a16:creationId xmlns:a16="http://schemas.microsoft.com/office/drawing/2014/main" id="{EAA95C8E-4B47-403B-AD70-D537FD218573}"/>
              </a:ext>
            </a:extLst>
          </p:cNvPr>
          <p:cNvPicPr>
            <a:picLocks noChangeAspect="1"/>
          </p:cNvPicPr>
          <p:nvPr/>
        </p:nvPicPr>
        <p:blipFill>
          <a:blip r:embed="rId3"/>
          <a:stretch>
            <a:fillRect/>
          </a:stretch>
        </p:blipFill>
        <p:spPr>
          <a:xfrm>
            <a:off x="280220" y="2655738"/>
            <a:ext cx="11631560" cy="4006635"/>
          </a:xfrm>
          <a:prstGeom prst="rect">
            <a:avLst/>
          </a:prstGeom>
        </p:spPr>
      </p:pic>
    </p:spTree>
    <p:extLst>
      <p:ext uri="{BB962C8B-B14F-4D97-AF65-F5344CB8AC3E}">
        <p14:creationId xmlns:p14="http://schemas.microsoft.com/office/powerpoint/2010/main" val="17513876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pic>
        <p:nvPicPr>
          <p:cNvPr id="5" name="图片 4"/>
          <p:cNvPicPr>
            <a:picLocks noChangeAspect="1"/>
          </p:cNvPicPr>
          <p:nvPr/>
        </p:nvPicPr>
        <p:blipFill rotWithShape="1">
          <a:blip r:embed="rId2">
            <a:alphaModFix amt="35000"/>
            <a:extLst>
              <a:ext uri="{28A0092B-C50C-407E-A947-70E740481C1C}">
                <a14:useLocalDpi xmlns:a14="http://schemas.microsoft.com/office/drawing/2010/main" val="0"/>
              </a:ext>
            </a:extLst>
          </a:blip>
          <a:srcRect t="2625" b="13106"/>
          <a:stretch>
            <a:fillRect/>
          </a:stretch>
        </p:blipFill>
        <p:spPr>
          <a:xfrm>
            <a:off x="20" y="-26458"/>
            <a:ext cx="12191980" cy="6857990"/>
          </a:xfrm>
          <a:prstGeom prst="rect">
            <a:avLst/>
          </a:prstGeom>
        </p:spPr>
      </p:pic>
      <p:sp>
        <p:nvSpPr>
          <p:cNvPr id="3" name="内容占位符 2"/>
          <p:cNvSpPr>
            <a:spLocks noGrp="1"/>
          </p:cNvSpPr>
          <p:nvPr>
            <p:ph idx="1"/>
          </p:nvPr>
        </p:nvSpPr>
        <p:spPr>
          <a:xfrm>
            <a:off x="189271" y="1102205"/>
            <a:ext cx="11248104" cy="1363646"/>
          </a:xfrm>
        </p:spPr>
        <p:txBody>
          <a:bodyPr>
            <a:normAutofit/>
          </a:bodyPr>
          <a:lstStyle/>
          <a:p>
            <a:pPr marL="0" indent="0">
              <a:buNone/>
            </a:pPr>
            <a:r>
              <a:rPr lang="en-US" altLang="zh-CN" dirty="0">
                <a:solidFill>
                  <a:srgbClr val="FFFFFF"/>
                </a:solidFill>
              </a:rPr>
              <a:t>     2. </a:t>
            </a:r>
            <a:r>
              <a:rPr lang="en-US" altLang="zh-CN" sz="2400" dirty="0">
                <a:solidFill>
                  <a:srgbClr val="FFFFFF"/>
                </a:solidFill>
              </a:rPr>
              <a:t>We build a function to analyze the data to get the top 8 </a:t>
            </a:r>
            <a:r>
              <a:rPr lang="en-US" altLang="zh-CN" sz="2400" b="1" dirty="0">
                <a:solidFill>
                  <a:prstClr val="white"/>
                </a:solidFill>
              </a:rPr>
              <a:t>categories</a:t>
            </a:r>
            <a:endParaRPr lang="en-US" altLang="zh-CN" sz="2400" dirty="0">
              <a:solidFill>
                <a:srgbClr val="FFFFFF"/>
              </a:solidFill>
            </a:endParaRPr>
          </a:p>
          <a:p>
            <a:pPr marL="0" indent="0">
              <a:buNone/>
            </a:pPr>
            <a:r>
              <a:rPr lang="en-US" altLang="zh-CN" sz="2400" dirty="0">
                <a:solidFill>
                  <a:srgbClr val="FFFFFF"/>
                </a:solidFill>
              </a:rPr>
              <a:t>           consumed in different regions.  County number as a input.</a:t>
            </a:r>
          </a:p>
          <a:p>
            <a:pPr marL="0" indent="0">
              <a:buNone/>
            </a:pPr>
            <a:endParaRPr lang="zh-CN" altLang="en-US" dirty="0">
              <a:solidFill>
                <a:srgbClr val="FFFFFF"/>
              </a:solidFill>
            </a:endParaRPr>
          </a:p>
        </p:txBody>
      </p:sp>
      <p:sp>
        <p:nvSpPr>
          <p:cNvPr id="4" name="矩形 3"/>
          <p:cNvSpPr/>
          <p:nvPr/>
        </p:nvSpPr>
        <p:spPr>
          <a:xfrm>
            <a:off x="81116" y="135604"/>
            <a:ext cx="4152099" cy="830997"/>
          </a:xfrm>
          <a:prstGeom prst="rect">
            <a:avLst/>
          </a:prstGeom>
          <a:noFill/>
          <a:ln>
            <a:noFill/>
          </a:ln>
        </p:spPr>
        <p:txBody>
          <a:bodyPr wrap="non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a:ea typeface="等线" panose="02010600030101010101" pitchFamily="2" charset="-122"/>
                <a:cs typeface="+mn-cs"/>
              </a:rPr>
              <a:t>Classification :</a:t>
            </a:r>
          </a:p>
        </p:txBody>
      </p:sp>
      <p:pic>
        <p:nvPicPr>
          <p:cNvPr id="6" name="图片 5">
            <a:extLst>
              <a:ext uri="{FF2B5EF4-FFF2-40B4-BE49-F238E27FC236}">
                <a16:creationId xmlns:a16="http://schemas.microsoft.com/office/drawing/2014/main" id="{025A8C40-2DD8-40F5-A9F1-DBCC3B8BA381}"/>
              </a:ext>
            </a:extLst>
          </p:cNvPr>
          <p:cNvPicPr>
            <a:picLocks noChangeAspect="1"/>
          </p:cNvPicPr>
          <p:nvPr/>
        </p:nvPicPr>
        <p:blipFill>
          <a:blip r:embed="rId3"/>
          <a:stretch>
            <a:fillRect/>
          </a:stretch>
        </p:blipFill>
        <p:spPr>
          <a:xfrm>
            <a:off x="189271" y="2194351"/>
            <a:ext cx="11595597" cy="4395597"/>
          </a:xfrm>
          <a:prstGeom prst="rect">
            <a:avLst/>
          </a:prstGeom>
        </p:spPr>
      </p:pic>
    </p:spTree>
    <p:extLst>
      <p:ext uri="{BB962C8B-B14F-4D97-AF65-F5344CB8AC3E}">
        <p14:creationId xmlns:p14="http://schemas.microsoft.com/office/powerpoint/2010/main" val="946408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pic>
        <p:nvPicPr>
          <p:cNvPr id="5" name="图片 4"/>
          <p:cNvPicPr>
            <a:picLocks noChangeAspect="1"/>
          </p:cNvPicPr>
          <p:nvPr/>
        </p:nvPicPr>
        <p:blipFill rotWithShape="1">
          <a:blip r:embed="rId2">
            <a:alphaModFix amt="35000"/>
            <a:extLst>
              <a:ext uri="{28A0092B-C50C-407E-A947-70E740481C1C}">
                <a14:useLocalDpi xmlns:a14="http://schemas.microsoft.com/office/drawing/2010/main" val="0"/>
              </a:ext>
            </a:extLst>
          </a:blip>
          <a:srcRect t="2625" b="13106"/>
          <a:stretch>
            <a:fillRect/>
          </a:stretch>
        </p:blipFill>
        <p:spPr>
          <a:xfrm>
            <a:off x="20" y="10"/>
            <a:ext cx="12191980" cy="6857990"/>
          </a:xfrm>
          <a:prstGeom prst="rect">
            <a:avLst/>
          </a:prstGeom>
        </p:spPr>
      </p:pic>
      <p:sp>
        <p:nvSpPr>
          <p:cNvPr id="3" name="内容占位符 2"/>
          <p:cNvSpPr>
            <a:spLocks noGrp="1"/>
          </p:cNvSpPr>
          <p:nvPr>
            <p:ph idx="1"/>
          </p:nvPr>
        </p:nvSpPr>
        <p:spPr>
          <a:xfrm>
            <a:off x="149942" y="1014743"/>
            <a:ext cx="11147323" cy="5244519"/>
          </a:xfrm>
        </p:spPr>
        <p:txBody>
          <a:bodyPr>
            <a:normAutofit/>
          </a:bodyPr>
          <a:lstStyle/>
          <a:p>
            <a:pPr marL="0" indent="0">
              <a:buNone/>
            </a:pPr>
            <a:r>
              <a:rPr lang="en-US" altLang="zh-CN" sz="3600" b="1" dirty="0">
                <a:solidFill>
                  <a:srgbClr val="FFFF00"/>
                </a:solidFill>
              </a:rPr>
              <a:t>Revenue and Category analyzing:</a:t>
            </a:r>
            <a:endParaRPr lang="zh-CN" altLang="en-US" sz="3600" b="1" dirty="0">
              <a:solidFill>
                <a:srgbClr val="FFFF00"/>
              </a:solidFill>
            </a:endParaRPr>
          </a:p>
        </p:txBody>
      </p:sp>
      <p:sp>
        <p:nvSpPr>
          <p:cNvPr id="4" name="矩形 3"/>
          <p:cNvSpPr/>
          <p:nvPr/>
        </p:nvSpPr>
        <p:spPr>
          <a:xfrm>
            <a:off x="0" y="91878"/>
            <a:ext cx="4152099" cy="830997"/>
          </a:xfrm>
          <a:prstGeom prst="rect">
            <a:avLst/>
          </a:prstGeom>
          <a:noFill/>
          <a:ln>
            <a:noFill/>
          </a:ln>
        </p:spPr>
        <p:txBody>
          <a:bodyPr wrap="non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a:ea typeface="等线" panose="02010600030101010101" pitchFamily="2" charset="-122"/>
                <a:cs typeface="+mn-cs"/>
              </a:rPr>
              <a:t>Classification :</a:t>
            </a:r>
          </a:p>
        </p:txBody>
      </p:sp>
      <p:pic>
        <p:nvPicPr>
          <p:cNvPr id="6" name="图片 5">
            <a:extLst>
              <a:ext uri="{FF2B5EF4-FFF2-40B4-BE49-F238E27FC236}">
                <a16:creationId xmlns:a16="http://schemas.microsoft.com/office/drawing/2014/main" id="{BF81DCDB-4434-4FC0-94BB-71FD7F41817B}"/>
              </a:ext>
            </a:extLst>
          </p:cNvPr>
          <p:cNvPicPr>
            <a:picLocks noChangeAspect="1"/>
          </p:cNvPicPr>
          <p:nvPr/>
        </p:nvPicPr>
        <p:blipFill>
          <a:blip r:embed="rId3"/>
          <a:stretch>
            <a:fillRect/>
          </a:stretch>
        </p:blipFill>
        <p:spPr>
          <a:xfrm>
            <a:off x="355190" y="1937608"/>
            <a:ext cx="11394358" cy="4578860"/>
          </a:xfrm>
          <a:prstGeom prst="rect">
            <a:avLst/>
          </a:prstGeom>
        </p:spPr>
      </p:pic>
    </p:spTree>
    <p:extLst>
      <p:ext uri="{BB962C8B-B14F-4D97-AF65-F5344CB8AC3E}">
        <p14:creationId xmlns:p14="http://schemas.microsoft.com/office/powerpoint/2010/main" val="4550687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pic>
        <p:nvPicPr>
          <p:cNvPr id="5" name="图片 4"/>
          <p:cNvPicPr>
            <a:picLocks noChangeAspect="1"/>
          </p:cNvPicPr>
          <p:nvPr/>
        </p:nvPicPr>
        <p:blipFill rotWithShape="1">
          <a:blip r:embed="rId2">
            <a:alphaModFix amt="35000"/>
            <a:extLst>
              <a:ext uri="{28A0092B-C50C-407E-A947-70E740481C1C}">
                <a14:useLocalDpi xmlns:a14="http://schemas.microsoft.com/office/drawing/2010/main" val="0"/>
              </a:ext>
            </a:extLst>
          </a:blip>
          <a:srcRect t="2625" b="13106"/>
          <a:stretch>
            <a:fillRect/>
          </a:stretch>
        </p:blipFill>
        <p:spPr>
          <a:xfrm>
            <a:off x="20" y="10"/>
            <a:ext cx="12191980" cy="6857990"/>
          </a:xfrm>
          <a:prstGeom prst="rect">
            <a:avLst/>
          </a:prstGeom>
        </p:spPr>
      </p:pic>
      <p:sp>
        <p:nvSpPr>
          <p:cNvPr id="3" name="内容占位符 2"/>
          <p:cNvSpPr>
            <a:spLocks noGrp="1"/>
          </p:cNvSpPr>
          <p:nvPr>
            <p:ph idx="1"/>
          </p:nvPr>
        </p:nvSpPr>
        <p:spPr>
          <a:xfrm>
            <a:off x="149942" y="1014743"/>
            <a:ext cx="11147323" cy="5244519"/>
          </a:xfrm>
        </p:spPr>
        <p:txBody>
          <a:bodyPr>
            <a:normAutofit/>
          </a:bodyPr>
          <a:lstStyle/>
          <a:p>
            <a:pPr marL="0" indent="0">
              <a:buNone/>
            </a:pPr>
            <a:r>
              <a:rPr lang="en-US" altLang="zh-CN" sz="3600" b="1" dirty="0">
                <a:solidFill>
                  <a:srgbClr val="FFFF00"/>
                </a:solidFill>
              </a:rPr>
              <a:t>Revenue and Brand analyzing:</a:t>
            </a:r>
            <a:endParaRPr lang="zh-CN" altLang="en-US" sz="3600" b="1" dirty="0">
              <a:solidFill>
                <a:srgbClr val="FFFF00"/>
              </a:solidFill>
            </a:endParaRPr>
          </a:p>
        </p:txBody>
      </p:sp>
      <p:sp>
        <p:nvSpPr>
          <p:cNvPr id="4" name="矩形 3"/>
          <p:cNvSpPr/>
          <p:nvPr/>
        </p:nvSpPr>
        <p:spPr>
          <a:xfrm>
            <a:off x="0" y="91878"/>
            <a:ext cx="4152099" cy="830997"/>
          </a:xfrm>
          <a:prstGeom prst="rect">
            <a:avLst/>
          </a:prstGeom>
          <a:noFill/>
          <a:ln>
            <a:noFill/>
          </a:ln>
        </p:spPr>
        <p:txBody>
          <a:bodyPr wrap="non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a:ea typeface="等线" panose="02010600030101010101" pitchFamily="2" charset="-122"/>
                <a:cs typeface="+mn-cs"/>
              </a:rPr>
              <a:t>Classification :</a:t>
            </a:r>
          </a:p>
        </p:txBody>
      </p:sp>
      <p:pic>
        <p:nvPicPr>
          <p:cNvPr id="6" name="图片 5">
            <a:extLst>
              <a:ext uri="{FF2B5EF4-FFF2-40B4-BE49-F238E27FC236}">
                <a16:creationId xmlns:a16="http://schemas.microsoft.com/office/drawing/2014/main" id="{0D030398-F85E-4FB4-AC9A-4EC1F3798D2E}"/>
              </a:ext>
            </a:extLst>
          </p:cNvPr>
          <p:cNvPicPr>
            <a:picLocks noChangeAspect="1"/>
          </p:cNvPicPr>
          <p:nvPr/>
        </p:nvPicPr>
        <p:blipFill>
          <a:blip r:embed="rId3"/>
          <a:stretch>
            <a:fillRect/>
          </a:stretch>
        </p:blipFill>
        <p:spPr>
          <a:xfrm>
            <a:off x="299884" y="1794596"/>
            <a:ext cx="11592232" cy="4971526"/>
          </a:xfrm>
          <a:prstGeom prst="rect">
            <a:avLst/>
          </a:prstGeom>
        </p:spPr>
      </p:pic>
    </p:spTree>
    <p:extLst>
      <p:ext uri="{BB962C8B-B14F-4D97-AF65-F5344CB8AC3E}">
        <p14:creationId xmlns:p14="http://schemas.microsoft.com/office/powerpoint/2010/main" val="32289028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pic>
        <p:nvPicPr>
          <p:cNvPr id="5" name="图片 4"/>
          <p:cNvPicPr>
            <a:picLocks noChangeAspect="1"/>
          </p:cNvPicPr>
          <p:nvPr/>
        </p:nvPicPr>
        <p:blipFill rotWithShape="1">
          <a:blip r:embed="rId2">
            <a:alphaModFix amt="35000"/>
            <a:extLst>
              <a:ext uri="{28A0092B-C50C-407E-A947-70E740481C1C}">
                <a14:useLocalDpi xmlns:a14="http://schemas.microsoft.com/office/drawing/2010/main" val="0"/>
              </a:ext>
            </a:extLst>
          </a:blip>
          <a:srcRect t="2625" b="13106"/>
          <a:stretch>
            <a:fillRect/>
          </a:stretch>
        </p:blipFill>
        <p:spPr>
          <a:xfrm>
            <a:off x="20" y="10"/>
            <a:ext cx="12191980" cy="6857990"/>
          </a:xfrm>
          <a:prstGeom prst="rect">
            <a:avLst/>
          </a:prstGeom>
        </p:spPr>
      </p:pic>
      <p:sp>
        <p:nvSpPr>
          <p:cNvPr id="3" name="内容占位符 2"/>
          <p:cNvSpPr>
            <a:spLocks noGrp="1"/>
          </p:cNvSpPr>
          <p:nvPr>
            <p:ph idx="1"/>
          </p:nvPr>
        </p:nvSpPr>
        <p:spPr>
          <a:xfrm>
            <a:off x="149943" y="1014744"/>
            <a:ext cx="9072716" cy="528922"/>
          </a:xfrm>
        </p:spPr>
        <p:txBody>
          <a:bodyPr>
            <a:noAutofit/>
          </a:bodyPr>
          <a:lstStyle/>
          <a:p>
            <a:pPr marL="0" indent="0">
              <a:buNone/>
            </a:pPr>
            <a:r>
              <a:rPr lang="en-US" altLang="zh-CN" sz="3600" b="1" dirty="0">
                <a:solidFill>
                  <a:srgbClr val="FFFF00"/>
                </a:solidFill>
              </a:rPr>
              <a:t>Total volume sold and Category analyzing:</a:t>
            </a:r>
            <a:endParaRPr lang="zh-CN" altLang="en-US" sz="3600" b="1" dirty="0">
              <a:solidFill>
                <a:srgbClr val="FFFF00"/>
              </a:solidFill>
            </a:endParaRPr>
          </a:p>
        </p:txBody>
      </p:sp>
      <p:sp>
        <p:nvSpPr>
          <p:cNvPr id="4" name="矩形 3"/>
          <p:cNvSpPr/>
          <p:nvPr/>
        </p:nvSpPr>
        <p:spPr>
          <a:xfrm>
            <a:off x="0" y="91878"/>
            <a:ext cx="4152099" cy="830997"/>
          </a:xfrm>
          <a:prstGeom prst="rect">
            <a:avLst/>
          </a:prstGeom>
          <a:noFill/>
          <a:ln>
            <a:noFill/>
          </a:ln>
        </p:spPr>
        <p:txBody>
          <a:bodyPr wrap="non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a:ea typeface="等线" panose="02010600030101010101" pitchFamily="2" charset="-122"/>
                <a:cs typeface="+mn-cs"/>
              </a:rPr>
              <a:t>Classification :</a:t>
            </a:r>
          </a:p>
        </p:txBody>
      </p:sp>
      <p:pic>
        <p:nvPicPr>
          <p:cNvPr id="6" name="图片 5">
            <a:extLst>
              <a:ext uri="{FF2B5EF4-FFF2-40B4-BE49-F238E27FC236}">
                <a16:creationId xmlns:a16="http://schemas.microsoft.com/office/drawing/2014/main" id="{FB8996D2-F919-4A17-B7A8-CE4AC1211907}"/>
              </a:ext>
            </a:extLst>
          </p:cNvPr>
          <p:cNvPicPr>
            <a:picLocks noChangeAspect="1"/>
          </p:cNvPicPr>
          <p:nvPr/>
        </p:nvPicPr>
        <p:blipFill>
          <a:blip r:embed="rId3"/>
          <a:stretch>
            <a:fillRect/>
          </a:stretch>
        </p:blipFill>
        <p:spPr>
          <a:xfrm>
            <a:off x="358877" y="1764480"/>
            <a:ext cx="11474245" cy="4872706"/>
          </a:xfrm>
          <a:prstGeom prst="rect">
            <a:avLst/>
          </a:prstGeom>
        </p:spPr>
      </p:pic>
    </p:spTree>
    <p:extLst>
      <p:ext uri="{BB962C8B-B14F-4D97-AF65-F5344CB8AC3E}">
        <p14:creationId xmlns:p14="http://schemas.microsoft.com/office/powerpoint/2010/main" val="32222848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pic>
        <p:nvPicPr>
          <p:cNvPr id="5" name="图片 4"/>
          <p:cNvPicPr>
            <a:picLocks noChangeAspect="1"/>
          </p:cNvPicPr>
          <p:nvPr/>
        </p:nvPicPr>
        <p:blipFill rotWithShape="1">
          <a:blip r:embed="rId2">
            <a:alphaModFix amt="35000"/>
            <a:extLst>
              <a:ext uri="{28A0092B-C50C-407E-A947-70E740481C1C}">
                <a14:useLocalDpi xmlns:a14="http://schemas.microsoft.com/office/drawing/2010/main" val="0"/>
              </a:ext>
            </a:extLst>
          </a:blip>
          <a:srcRect t="2625" b="13106"/>
          <a:stretch>
            <a:fillRect/>
          </a:stretch>
        </p:blipFill>
        <p:spPr>
          <a:xfrm>
            <a:off x="20" y="10"/>
            <a:ext cx="12191980" cy="6857990"/>
          </a:xfrm>
          <a:prstGeom prst="rect">
            <a:avLst/>
          </a:prstGeom>
        </p:spPr>
      </p:pic>
      <p:sp>
        <p:nvSpPr>
          <p:cNvPr id="3" name="内容占位符 2"/>
          <p:cNvSpPr>
            <a:spLocks noGrp="1"/>
          </p:cNvSpPr>
          <p:nvPr>
            <p:ph idx="1"/>
          </p:nvPr>
        </p:nvSpPr>
        <p:spPr>
          <a:xfrm>
            <a:off x="149942" y="1014743"/>
            <a:ext cx="11147323" cy="5244519"/>
          </a:xfrm>
        </p:spPr>
        <p:txBody>
          <a:bodyPr>
            <a:normAutofit/>
          </a:bodyPr>
          <a:lstStyle/>
          <a:p>
            <a:pPr marL="0" indent="0">
              <a:buNone/>
            </a:pPr>
            <a:r>
              <a:rPr lang="en-US" altLang="zh-CN" sz="3600" b="1" dirty="0">
                <a:solidFill>
                  <a:srgbClr val="FFFF00"/>
                </a:solidFill>
              </a:rPr>
              <a:t>The consume distribution for each county:</a:t>
            </a:r>
            <a:endParaRPr lang="zh-CN" altLang="en-US" sz="3600" b="1" dirty="0">
              <a:solidFill>
                <a:srgbClr val="FFFF00"/>
              </a:solidFill>
            </a:endParaRPr>
          </a:p>
        </p:txBody>
      </p:sp>
      <p:sp>
        <p:nvSpPr>
          <p:cNvPr id="4" name="矩形 3"/>
          <p:cNvSpPr/>
          <p:nvPr/>
        </p:nvSpPr>
        <p:spPr>
          <a:xfrm>
            <a:off x="0" y="91878"/>
            <a:ext cx="4152099" cy="830997"/>
          </a:xfrm>
          <a:prstGeom prst="rect">
            <a:avLst/>
          </a:prstGeom>
          <a:noFill/>
          <a:ln>
            <a:noFill/>
          </a:ln>
        </p:spPr>
        <p:txBody>
          <a:bodyPr wrap="non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a:ea typeface="等线" panose="02010600030101010101" pitchFamily="2" charset="-122"/>
                <a:cs typeface="+mn-cs"/>
              </a:rPr>
              <a:t>Classification :</a:t>
            </a:r>
          </a:p>
        </p:txBody>
      </p:sp>
      <p:pic>
        <p:nvPicPr>
          <p:cNvPr id="7" name="图片 6">
            <a:extLst>
              <a:ext uri="{FF2B5EF4-FFF2-40B4-BE49-F238E27FC236}">
                <a16:creationId xmlns:a16="http://schemas.microsoft.com/office/drawing/2014/main" id="{1F6D1D34-59CA-450C-B63F-C4E35F8BA8C7}"/>
              </a:ext>
            </a:extLst>
          </p:cNvPr>
          <p:cNvPicPr>
            <a:picLocks noChangeAspect="1"/>
          </p:cNvPicPr>
          <p:nvPr/>
        </p:nvPicPr>
        <p:blipFill>
          <a:blip r:embed="rId3"/>
          <a:stretch>
            <a:fillRect/>
          </a:stretch>
        </p:blipFill>
        <p:spPr>
          <a:xfrm>
            <a:off x="383458" y="1770166"/>
            <a:ext cx="11147323" cy="4788465"/>
          </a:xfrm>
          <a:prstGeom prst="rect">
            <a:avLst/>
          </a:prstGeom>
        </p:spPr>
      </p:pic>
    </p:spTree>
    <p:extLst>
      <p:ext uri="{BB962C8B-B14F-4D97-AF65-F5344CB8AC3E}">
        <p14:creationId xmlns:p14="http://schemas.microsoft.com/office/powerpoint/2010/main" val="25165368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pic>
        <p:nvPicPr>
          <p:cNvPr id="5" name="图片 4"/>
          <p:cNvPicPr>
            <a:picLocks noChangeAspect="1"/>
          </p:cNvPicPr>
          <p:nvPr/>
        </p:nvPicPr>
        <p:blipFill rotWithShape="1">
          <a:blip r:embed="rId2">
            <a:alphaModFix amt="35000"/>
            <a:extLst>
              <a:ext uri="{28A0092B-C50C-407E-A947-70E740481C1C}">
                <a14:useLocalDpi xmlns:a14="http://schemas.microsoft.com/office/drawing/2010/main" val="0"/>
              </a:ext>
            </a:extLst>
          </a:blip>
          <a:srcRect t="2625" b="13106"/>
          <a:stretch>
            <a:fillRect/>
          </a:stretch>
        </p:blipFill>
        <p:spPr>
          <a:xfrm>
            <a:off x="0" y="11863"/>
            <a:ext cx="12191980" cy="6857990"/>
          </a:xfrm>
          <a:prstGeom prst="rect">
            <a:avLst/>
          </a:prstGeom>
        </p:spPr>
      </p:pic>
      <p:sp>
        <p:nvSpPr>
          <p:cNvPr id="3" name="内容占位符 2"/>
          <p:cNvSpPr>
            <a:spLocks noGrp="1"/>
          </p:cNvSpPr>
          <p:nvPr>
            <p:ph idx="1"/>
          </p:nvPr>
        </p:nvSpPr>
        <p:spPr>
          <a:xfrm>
            <a:off x="242109" y="1314112"/>
            <a:ext cx="11707761" cy="5244519"/>
          </a:xfrm>
        </p:spPr>
        <p:txBody>
          <a:bodyPr>
            <a:noAutofit/>
          </a:bodyPr>
          <a:lstStyle/>
          <a:p>
            <a:r>
              <a:rPr lang="en-US" altLang="zh-CN" sz="2400" dirty="0">
                <a:solidFill>
                  <a:srgbClr val="FFFFFF"/>
                </a:solidFill>
              </a:rPr>
              <a:t>The American Vodkas is the most popular category of alcoholic beverages in 2017</a:t>
            </a:r>
          </a:p>
          <a:p>
            <a:r>
              <a:rPr lang="en-US" altLang="zh-CN" sz="2400" dirty="0">
                <a:solidFill>
                  <a:srgbClr val="FFFFFF"/>
                </a:solidFill>
              </a:rPr>
              <a:t>because it gains the maximum volume sold and maximum revenue.</a:t>
            </a:r>
          </a:p>
          <a:p>
            <a:r>
              <a:rPr lang="en-US" altLang="zh-CN" sz="2400" dirty="0">
                <a:solidFill>
                  <a:srgbClr val="FFFFFF"/>
                </a:solidFill>
              </a:rPr>
              <a:t>The American Vodkas and Canadian Whiskies have the pretty same volume sold, but they have a wide margin of revenue.</a:t>
            </a:r>
          </a:p>
          <a:p>
            <a:r>
              <a:rPr lang="en-US" altLang="zh-CN" sz="2400" dirty="0">
                <a:solidFill>
                  <a:srgbClr val="FFFFFF"/>
                </a:solidFill>
              </a:rPr>
              <a:t>High Volume sold doesn’t mean high revenue.</a:t>
            </a:r>
          </a:p>
          <a:p>
            <a:r>
              <a:rPr lang="en-US" altLang="zh-CN" sz="2400" dirty="0">
                <a:solidFill>
                  <a:srgbClr val="FFFFFF"/>
                </a:solidFill>
              </a:rPr>
              <a:t>The Brand which gains the maximum revenue in 2017 is Black Velvet Which is Canadian Whiskies. </a:t>
            </a:r>
          </a:p>
          <a:p>
            <a:r>
              <a:rPr lang="en-US" altLang="zh-CN" sz="2400" dirty="0">
                <a:solidFill>
                  <a:srgbClr val="FFFFFF"/>
                </a:solidFill>
              </a:rPr>
              <a:t>As for Diageo America Company, the county POLK brought the maximum revenue.</a:t>
            </a:r>
          </a:p>
          <a:p>
            <a:r>
              <a:rPr lang="en-US" altLang="zh-CN" sz="2400" dirty="0">
                <a:solidFill>
                  <a:srgbClr val="FFFFFF"/>
                </a:solidFill>
              </a:rPr>
              <a:t>The Whisker Liqueur is the most popular category of alcoholic beverages in county POTTAWATTA.</a:t>
            </a:r>
          </a:p>
          <a:p>
            <a:r>
              <a:rPr lang="en-US" altLang="zh-CN" sz="2400" dirty="0">
                <a:solidFill>
                  <a:srgbClr val="FFFFFF"/>
                </a:solidFill>
              </a:rPr>
              <a:t>The people in POLK consumed the most alcoholic beverages.</a:t>
            </a:r>
          </a:p>
        </p:txBody>
      </p:sp>
      <p:sp>
        <p:nvSpPr>
          <p:cNvPr id="4" name="矩形 3"/>
          <p:cNvSpPr/>
          <p:nvPr/>
        </p:nvSpPr>
        <p:spPr>
          <a:xfrm>
            <a:off x="149942" y="183746"/>
            <a:ext cx="5703806" cy="830997"/>
          </a:xfrm>
          <a:prstGeom prst="rect">
            <a:avLst/>
          </a:prstGeom>
          <a:noFill/>
          <a:ln>
            <a:noFill/>
          </a:ln>
        </p:spPr>
        <p:txBody>
          <a:bodyPr wrap="non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a:ea typeface="等线" panose="02010600030101010101" pitchFamily="2" charset="-122"/>
                <a:cs typeface="+mn-cs"/>
              </a:rPr>
              <a:t>Knowledge gained :</a:t>
            </a:r>
          </a:p>
        </p:txBody>
      </p:sp>
    </p:spTree>
    <p:extLst>
      <p:ext uri="{BB962C8B-B14F-4D97-AF65-F5344CB8AC3E}">
        <p14:creationId xmlns:p14="http://schemas.microsoft.com/office/powerpoint/2010/main" val="11715737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pic>
        <p:nvPicPr>
          <p:cNvPr id="5" name="图片 4"/>
          <p:cNvPicPr>
            <a:picLocks noChangeAspect="1"/>
          </p:cNvPicPr>
          <p:nvPr/>
        </p:nvPicPr>
        <p:blipFill rotWithShape="1">
          <a:blip r:embed="rId2">
            <a:alphaModFix amt="35000"/>
            <a:extLst>
              <a:ext uri="{28A0092B-C50C-407E-A947-70E740481C1C}">
                <a14:useLocalDpi xmlns:a14="http://schemas.microsoft.com/office/drawing/2010/main" val="0"/>
              </a:ext>
            </a:extLst>
          </a:blip>
          <a:srcRect t="2625" b="13106"/>
          <a:stretch>
            <a:fillRect/>
          </a:stretch>
        </p:blipFill>
        <p:spPr>
          <a:xfrm>
            <a:off x="0" y="10"/>
            <a:ext cx="12191980" cy="6857990"/>
          </a:xfrm>
          <a:prstGeom prst="rect">
            <a:avLst/>
          </a:prstGeom>
        </p:spPr>
      </p:pic>
      <p:sp>
        <p:nvSpPr>
          <p:cNvPr id="3" name="内容占位符 2"/>
          <p:cNvSpPr>
            <a:spLocks noGrp="1"/>
          </p:cNvSpPr>
          <p:nvPr>
            <p:ph idx="1"/>
          </p:nvPr>
        </p:nvSpPr>
        <p:spPr>
          <a:xfrm>
            <a:off x="326923" y="1051495"/>
            <a:ext cx="11422625" cy="5623266"/>
          </a:xfrm>
        </p:spPr>
        <p:txBody>
          <a:bodyPr>
            <a:normAutofit fontScale="92500" lnSpcReduction="20000"/>
          </a:bodyPr>
          <a:lstStyle/>
          <a:p>
            <a:pPr marL="0" indent="0">
              <a:buNone/>
            </a:pPr>
            <a:r>
              <a:rPr lang="en-US" altLang="zh-CN" sz="3200" b="1" dirty="0">
                <a:solidFill>
                  <a:srgbClr val="FFFF00"/>
                </a:solidFill>
              </a:rPr>
              <a:t>Help vender to get more profits:</a:t>
            </a:r>
          </a:p>
          <a:p>
            <a:pPr marL="0" indent="0">
              <a:buNone/>
            </a:pPr>
            <a:r>
              <a:rPr lang="en-US" altLang="zh-CN" sz="3200" b="1" dirty="0">
                <a:solidFill>
                  <a:srgbClr val="FFFF00"/>
                </a:solidFill>
              </a:rPr>
              <a:t> </a:t>
            </a:r>
          </a:p>
          <a:p>
            <a:pPr lvl="1"/>
            <a:r>
              <a:rPr lang="en-US" altLang="zh-CN" dirty="0">
                <a:solidFill>
                  <a:srgbClr val="FFFFFF"/>
                </a:solidFill>
              </a:rPr>
              <a:t>Let vender know people in which region consumed more alcoholic beverages then vender can increase the supply for that region. </a:t>
            </a:r>
          </a:p>
          <a:p>
            <a:pPr lvl="1"/>
            <a:r>
              <a:rPr lang="en-US" altLang="zh-CN" dirty="0">
                <a:solidFill>
                  <a:srgbClr val="FFFFFF"/>
                </a:solidFill>
              </a:rPr>
              <a:t>Let vender know which region brought less revenue then vender </a:t>
            </a:r>
            <a:r>
              <a:rPr lang="en-US" altLang="zh-CN" dirty="0"/>
              <a:t>can increase the advertising to attract more users.</a:t>
            </a:r>
          </a:p>
          <a:p>
            <a:pPr lvl="1"/>
            <a:r>
              <a:rPr lang="en-US" altLang="zh-CN" dirty="0"/>
              <a:t>Let vender know which alcoholic beverage can brought  </a:t>
            </a:r>
          </a:p>
          <a:p>
            <a:pPr marL="457200" lvl="1" indent="0">
              <a:buNone/>
            </a:pPr>
            <a:r>
              <a:rPr lang="en-US" altLang="zh-CN" dirty="0"/>
              <a:t>   more revenue then vender can extend the production.</a:t>
            </a:r>
          </a:p>
          <a:p>
            <a:pPr lvl="1"/>
            <a:r>
              <a:rPr lang="en-US" altLang="zh-CN" dirty="0"/>
              <a:t>Let vender know which alcoholic beverage gains more volume sold then </a:t>
            </a:r>
          </a:p>
          <a:p>
            <a:pPr marL="457200" lvl="1" indent="0">
              <a:buNone/>
            </a:pPr>
            <a:r>
              <a:rPr lang="en-US" altLang="zh-CN" dirty="0"/>
              <a:t>   vender can make a good market planning to get more profits.</a:t>
            </a:r>
          </a:p>
          <a:p>
            <a:pPr marL="457200" lvl="1" indent="0">
              <a:buNone/>
            </a:pPr>
            <a:endParaRPr lang="en-US" altLang="zh-CN" dirty="0"/>
          </a:p>
          <a:p>
            <a:pPr marL="0" indent="0">
              <a:buNone/>
            </a:pPr>
            <a:r>
              <a:rPr lang="en-US" altLang="zh-CN" sz="3500" b="1" dirty="0">
                <a:solidFill>
                  <a:srgbClr val="FFFF00"/>
                </a:solidFill>
              </a:rPr>
              <a:t>Help customers to choose better alcoholic beverage :</a:t>
            </a:r>
          </a:p>
          <a:p>
            <a:pPr lvl="1"/>
            <a:r>
              <a:rPr lang="en-US" altLang="zh-CN" dirty="0">
                <a:solidFill>
                  <a:srgbClr val="FFFFFF"/>
                </a:solidFill>
              </a:rPr>
              <a:t>We can let customer know which alcoholic beverage is the most popular to help them to make a right choose.</a:t>
            </a:r>
          </a:p>
          <a:p>
            <a:pPr marL="0" indent="0">
              <a:buNone/>
            </a:pPr>
            <a:r>
              <a:rPr lang="en-US" altLang="zh-CN" sz="2400" dirty="0">
                <a:solidFill>
                  <a:srgbClr val="FFFFFF"/>
                </a:solidFill>
              </a:rPr>
              <a:t>     </a:t>
            </a:r>
          </a:p>
          <a:p>
            <a:pPr marL="0" indent="0">
              <a:buNone/>
            </a:pPr>
            <a:r>
              <a:rPr lang="en-US" altLang="zh-CN" sz="2400" dirty="0">
                <a:solidFill>
                  <a:srgbClr val="FFFFFF"/>
                </a:solidFill>
              </a:rPr>
              <a:t>      </a:t>
            </a:r>
            <a:endParaRPr lang="zh-CN" altLang="en-US" sz="2400" dirty="0">
              <a:solidFill>
                <a:srgbClr val="FFFFFF"/>
              </a:solidFill>
            </a:endParaRPr>
          </a:p>
        </p:txBody>
      </p:sp>
      <p:sp>
        <p:nvSpPr>
          <p:cNvPr id="4" name="矩形 3"/>
          <p:cNvSpPr/>
          <p:nvPr/>
        </p:nvSpPr>
        <p:spPr>
          <a:xfrm>
            <a:off x="0" y="183239"/>
            <a:ext cx="10408620" cy="830997"/>
          </a:xfrm>
          <a:prstGeom prst="rect">
            <a:avLst/>
          </a:prstGeom>
          <a:noFill/>
          <a:ln>
            <a:noFill/>
          </a:ln>
        </p:spPr>
        <p:txBody>
          <a:bodyPr wrap="non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ln/>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latin typeface="等线"/>
                <a:ea typeface="等线" panose="02010600030101010101" pitchFamily="2" charset="-122"/>
              </a:rPr>
              <a:t>How that knowledge can be applied:</a:t>
            </a:r>
            <a:endParaRPr kumimoji="0" lang="en-US" altLang="zh-CN" sz="4800" b="1" i="0" u="none" strike="noStrike" kern="1200" cap="none" spc="0" normalizeH="0" baseline="0" noProof="0" dirty="0">
              <a:ln/>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1035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linds(horizontal)">
                                      <p:cBhvr>
                                        <p:cTn id="35" dur="500"/>
                                        <p:tgtEl>
                                          <p:spTgt spid="3">
                                            <p:txEl>
                                              <p:pRg st="9" end="9"/>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blinds(horizontal)">
                                      <p:cBhvr>
                                        <p:cTn id="43" dur="500"/>
                                        <p:tgtEl>
                                          <p:spTgt spid="3">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blinds(horizontal)">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a:alphaModFix amt="35000"/>
            <a:extLst>
              <a:ext uri="{28A0092B-C50C-407E-A947-70E740481C1C}">
                <a14:useLocalDpi xmlns:a14="http://schemas.microsoft.com/office/drawing/2010/main" val="0"/>
              </a:ext>
            </a:extLst>
          </a:blip>
          <a:srcRect t="2637" b="13118"/>
          <a:stretch>
            <a:fillRect/>
          </a:stretch>
        </p:blipFill>
        <p:spPr>
          <a:xfrm>
            <a:off x="0" y="0"/>
            <a:ext cx="12192000" cy="6855958"/>
          </a:xfrm>
          <a:prstGeom prst="rect">
            <a:avLst/>
          </a:prstGeom>
        </p:spPr>
      </p:pic>
      <p:sp>
        <p:nvSpPr>
          <p:cNvPr id="3" name="内容占位符 2"/>
          <p:cNvSpPr>
            <a:spLocks noGrp="1"/>
          </p:cNvSpPr>
          <p:nvPr>
            <p:ph idx="1"/>
          </p:nvPr>
        </p:nvSpPr>
        <p:spPr>
          <a:xfrm>
            <a:off x="3643630" y="2003691"/>
            <a:ext cx="4558030" cy="3717290"/>
          </a:xfrm>
        </p:spPr>
        <p:txBody>
          <a:bodyPr anchor="t">
            <a:normAutofit fontScale="90000"/>
          </a:bodyPr>
          <a:lstStyle/>
          <a:p>
            <a:r>
              <a:rPr lang="en-US" altLang="zh-CN" sz="4800" b="1" dirty="0" err="1">
                <a:latin typeface="+mj-lt"/>
                <a:ea typeface="+mj-lt"/>
              </a:rPr>
              <a:t>Mingxuan</a:t>
            </a:r>
            <a:r>
              <a:rPr lang="en-US" altLang="zh-CN" sz="4800" b="1" dirty="0">
                <a:latin typeface="+mj-lt"/>
                <a:ea typeface="+mj-lt"/>
              </a:rPr>
              <a:t> Zhang </a:t>
            </a:r>
          </a:p>
          <a:p>
            <a:pPr marL="0" indent="0">
              <a:buNone/>
            </a:pPr>
            <a:r>
              <a:rPr lang="en-US" altLang="zh-CN" sz="4800" b="1" dirty="0">
                <a:latin typeface="+mj-lt"/>
                <a:ea typeface="+mj-lt"/>
              </a:rPr>
              <a:t>    </a:t>
            </a:r>
          </a:p>
          <a:p>
            <a:r>
              <a:rPr lang="en-US" altLang="zh-CN" sz="4800" b="1" dirty="0">
                <a:latin typeface="+mj-lt"/>
                <a:ea typeface="+mj-lt"/>
              </a:rPr>
              <a:t>Lei Teng</a:t>
            </a:r>
          </a:p>
          <a:p>
            <a:pPr marL="0" indent="0">
              <a:buNone/>
            </a:pPr>
            <a:endParaRPr lang="en-US" altLang="zh-CN" sz="4800" b="1" dirty="0">
              <a:latin typeface="+mj-lt"/>
              <a:ea typeface="+mj-lt"/>
            </a:endParaRPr>
          </a:p>
          <a:p>
            <a:r>
              <a:rPr lang="en-US" altLang="zh-CN" sz="4800" b="1" dirty="0">
                <a:latin typeface="+mj-lt"/>
                <a:ea typeface="+mj-lt"/>
              </a:rPr>
              <a:t>Yuxiang Wang </a:t>
            </a:r>
          </a:p>
          <a:p>
            <a:pPr algn="ctr"/>
            <a:endParaRPr lang="en-US" altLang="zh-CN" sz="4800" dirty="0">
              <a:latin typeface="+mj-lt"/>
              <a:ea typeface="+mj-lt"/>
            </a:endParaRPr>
          </a:p>
          <a:p>
            <a:pPr algn="ctr"/>
            <a:endParaRPr lang="en-US" altLang="zh-CN" sz="1500" dirty="0"/>
          </a:p>
          <a:p>
            <a:pPr marL="0" indent="0" algn="ctr">
              <a:buNone/>
            </a:pPr>
            <a:endParaRPr lang="zh-CN" altLang="en-US" sz="1500" dirty="0"/>
          </a:p>
        </p:txBody>
      </p:sp>
      <p:sp>
        <p:nvSpPr>
          <p:cNvPr id="5" name="矩形 4"/>
          <p:cNvSpPr/>
          <p:nvPr/>
        </p:nvSpPr>
        <p:spPr>
          <a:xfrm>
            <a:off x="0" y="436102"/>
            <a:ext cx="7287260" cy="819840"/>
          </a:xfrm>
          <a:prstGeom prst="rect">
            <a:avLst/>
          </a:prstGeom>
          <a:noFill/>
          <a:ln>
            <a:noFill/>
          </a:ln>
        </p:spPr>
        <p:txBody>
          <a:bodyPr wrap="square" rtlCol="0" anchor="t">
            <a:spAutoFit/>
          </a:bodyPr>
          <a:lstStyle/>
          <a:p>
            <a:pPr algn="ctr">
              <a:lnSpc>
                <a:spcPts val="5000"/>
              </a:lnSpc>
            </a:pPr>
            <a:r>
              <a:rPr lang="en-US" altLang="zh-CN" sz="7200"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Team Members:</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1"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1"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1"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1"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p:cNvPicPr>
            <a:picLocks noChangeAspect="1"/>
          </p:cNvPicPr>
          <p:nvPr/>
        </p:nvPicPr>
        <p:blipFill rotWithShape="1">
          <a:blip r:embed="rId2">
            <a:alphaModFix amt="35000"/>
            <a:extLst>
              <a:ext uri="{28A0092B-C50C-407E-A947-70E740481C1C}">
                <a14:useLocalDpi xmlns:a14="http://schemas.microsoft.com/office/drawing/2010/main" val="0"/>
              </a:ext>
            </a:extLst>
          </a:blip>
          <a:srcRect t="2625" b="13106"/>
          <a:stretch>
            <a:fillRect/>
          </a:stretch>
        </p:blipFill>
        <p:spPr>
          <a:xfrm>
            <a:off x="0" y="0"/>
            <a:ext cx="12191980" cy="6857990"/>
          </a:xfrm>
          <a:prstGeom prst="rect">
            <a:avLst/>
          </a:prstGeom>
        </p:spPr>
      </p:pic>
      <p:sp>
        <p:nvSpPr>
          <p:cNvPr id="3" name="内容占位符 2"/>
          <p:cNvSpPr>
            <a:spLocks noGrp="1"/>
          </p:cNvSpPr>
          <p:nvPr>
            <p:ph idx="1"/>
          </p:nvPr>
        </p:nvSpPr>
        <p:spPr>
          <a:xfrm>
            <a:off x="76180" y="1015286"/>
            <a:ext cx="11506220" cy="5576014"/>
          </a:xfrm>
        </p:spPr>
        <p:txBody>
          <a:bodyPr>
            <a:normAutofit/>
          </a:bodyPr>
          <a:lstStyle/>
          <a:p>
            <a:endParaRPr lang="en-US" altLang="zh-CN" sz="500" dirty="0">
              <a:solidFill>
                <a:srgbClr val="FFFFFF"/>
              </a:solidFill>
            </a:endParaRPr>
          </a:p>
          <a:p>
            <a:pPr marL="0" indent="0">
              <a:buNone/>
            </a:pPr>
            <a:r>
              <a:rPr lang="en-US" altLang="zh-CN" sz="500" dirty="0">
                <a:solidFill>
                  <a:srgbClr val="FFFFFF"/>
                </a:solidFill>
              </a:rPr>
              <a:t>\</a:t>
            </a:r>
          </a:p>
          <a:p>
            <a:pPr marL="0" indent="0">
              <a:buNone/>
            </a:pPr>
            <a:r>
              <a:rPr lang="en-US" altLang="zh-CN" sz="500" dirty="0">
                <a:solidFill>
                  <a:srgbClr val="FFFFFF"/>
                </a:solidFill>
              </a:rPr>
              <a:t>.</a:t>
            </a:r>
          </a:p>
          <a:p>
            <a:pPr marL="0" indent="0">
              <a:buNone/>
            </a:pPr>
            <a:endParaRPr lang="en-US" altLang="zh-CN" sz="500" dirty="0">
              <a:solidFill>
                <a:srgbClr val="FFFFFF"/>
              </a:solidFill>
            </a:endParaRPr>
          </a:p>
          <a:p>
            <a:pPr marL="0" indent="0">
              <a:buNone/>
            </a:pPr>
            <a:endParaRPr lang="en-US" altLang="zh-CN" sz="500" dirty="0">
              <a:solidFill>
                <a:srgbClr val="FFFFFF"/>
              </a:solidFill>
            </a:endParaRPr>
          </a:p>
        </p:txBody>
      </p:sp>
      <p:sp>
        <p:nvSpPr>
          <p:cNvPr id="4" name="矩形 3"/>
          <p:cNvSpPr/>
          <p:nvPr/>
        </p:nvSpPr>
        <p:spPr>
          <a:xfrm>
            <a:off x="-1530952" y="20746"/>
            <a:ext cx="11433810" cy="737638"/>
          </a:xfrm>
          <a:prstGeom prst="rect">
            <a:avLst/>
          </a:prstGeom>
          <a:noFill/>
          <a:ln>
            <a:noFill/>
          </a:ln>
        </p:spPr>
        <p:txBody>
          <a:bodyPr wrap="square" rtlCol="0" anchor="t">
            <a:spAutoFit/>
          </a:bodyPr>
          <a:lstStyle/>
          <a:p>
            <a:pPr algn="ctr">
              <a:lnSpc>
                <a:spcPts val="5000"/>
              </a:lnSpc>
            </a:pPr>
            <a:r>
              <a:rPr lang="en-US" altLang="zh-CN" sz="4800"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Questions sought to answer:</a:t>
            </a:r>
          </a:p>
        </p:txBody>
      </p:sp>
      <p:sp>
        <p:nvSpPr>
          <p:cNvPr id="8" name="内容占位符 2">
            <a:extLst>
              <a:ext uri="{FF2B5EF4-FFF2-40B4-BE49-F238E27FC236}">
                <a16:creationId xmlns:a16="http://schemas.microsoft.com/office/drawing/2014/main" id="{586C8961-FF53-408E-9358-8F6D085C17BD}"/>
              </a:ext>
            </a:extLst>
          </p:cNvPr>
          <p:cNvSpPr txBox="1">
            <a:spLocks/>
          </p:cNvSpPr>
          <p:nvPr/>
        </p:nvSpPr>
        <p:spPr>
          <a:xfrm>
            <a:off x="403124" y="903924"/>
            <a:ext cx="11506220" cy="562469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b="1" dirty="0"/>
          </a:p>
          <a:p>
            <a:endParaRPr lang="en-US" altLang="zh-CN" sz="2000" b="1" dirty="0"/>
          </a:p>
        </p:txBody>
      </p:sp>
      <p:sp>
        <p:nvSpPr>
          <p:cNvPr id="5" name="文本框 4">
            <a:extLst>
              <a:ext uri="{FF2B5EF4-FFF2-40B4-BE49-F238E27FC236}">
                <a16:creationId xmlns:a16="http://schemas.microsoft.com/office/drawing/2014/main" id="{C66CBE11-3A23-4C92-9EDD-9D3BE32548F5}"/>
              </a:ext>
            </a:extLst>
          </p:cNvPr>
          <p:cNvSpPr txBox="1"/>
          <p:nvPr/>
        </p:nvSpPr>
        <p:spPr>
          <a:xfrm>
            <a:off x="239642" y="979207"/>
            <a:ext cx="11712696" cy="5657959"/>
          </a:xfrm>
          <a:prstGeom prst="rect">
            <a:avLst/>
          </a:prstGeom>
          <a:noFill/>
        </p:spPr>
        <p:txBody>
          <a:bodyPr wrap="square" rtlCol="0">
            <a:spAutoFit/>
          </a:bodyPr>
          <a:lstStyle/>
          <a:p>
            <a:pPr lvl="0">
              <a:lnSpc>
                <a:spcPct val="90000"/>
              </a:lnSpc>
              <a:spcBef>
                <a:spcPts val="1000"/>
              </a:spcBef>
            </a:pPr>
            <a:r>
              <a:rPr lang="en-US" altLang="zh-CN" sz="2400" b="1" dirty="0">
                <a:solidFill>
                  <a:prstClr val="white"/>
                </a:solidFill>
              </a:rPr>
              <a:t>Our project works for analyzing the name, date, kind, price, quantity, and location of sales of individual containers or packages of containers of alcoholic beverages of Iowa 2017.</a:t>
            </a:r>
          </a:p>
          <a:p>
            <a:pPr lvl="0">
              <a:lnSpc>
                <a:spcPct val="90000"/>
              </a:lnSpc>
              <a:spcBef>
                <a:spcPts val="1000"/>
              </a:spcBef>
            </a:pPr>
            <a:r>
              <a:rPr lang="en-US" altLang="zh-CN" sz="2400" b="1" dirty="0">
                <a:solidFill>
                  <a:srgbClr val="FFFF00"/>
                </a:solidFill>
              </a:rPr>
              <a:t>1.Sale situation:</a:t>
            </a:r>
          </a:p>
          <a:p>
            <a:pPr marL="685800" lvl="1" indent="-228600">
              <a:lnSpc>
                <a:spcPct val="90000"/>
              </a:lnSpc>
              <a:spcBef>
                <a:spcPts val="1000"/>
              </a:spcBef>
              <a:buFont typeface="Arial" panose="020B0604020202020204" pitchFamily="34" charset="0"/>
              <a:buChar char="•"/>
            </a:pPr>
            <a:r>
              <a:rPr lang="en-US" altLang="zh-CN" sz="2000" b="1" dirty="0">
                <a:solidFill>
                  <a:prstClr val="white"/>
                </a:solidFill>
              </a:rPr>
              <a:t>Which category of alcoholic beverages gains the maximum revenue ?</a:t>
            </a:r>
          </a:p>
          <a:p>
            <a:pPr marL="685800" lvl="1" indent="-228600">
              <a:lnSpc>
                <a:spcPct val="90000"/>
              </a:lnSpc>
              <a:spcBef>
                <a:spcPts val="1000"/>
              </a:spcBef>
              <a:buFont typeface="Arial" panose="020B0604020202020204" pitchFamily="34" charset="0"/>
              <a:buChar char="•"/>
            </a:pPr>
            <a:r>
              <a:rPr lang="en-US" altLang="zh-CN" sz="2000" b="1" dirty="0">
                <a:solidFill>
                  <a:prstClr val="white"/>
                </a:solidFill>
              </a:rPr>
              <a:t>Which brand of alcoholic beverages gains the maximum revenue?</a:t>
            </a:r>
          </a:p>
          <a:p>
            <a:pPr marL="685800" lvl="1" indent="-228600">
              <a:lnSpc>
                <a:spcPct val="90000"/>
              </a:lnSpc>
              <a:spcBef>
                <a:spcPts val="1000"/>
              </a:spcBef>
              <a:buFont typeface="Arial" panose="020B0604020202020204" pitchFamily="34" charset="0"/>
              <a:buChar char="•"/>
            </a:pPr>
            <a:r>
              <a:rPr lang="en-US" altLang="zh-CN" sz="2000" b="1" dirty="0">
                <a:solidFill>
                  <a:prstClr val="white"/>
                </a:solidFill>
              </a:rPr>
              <a:t>Which category of alcoholic beverages is the most popular?</a:t>
            </a:r>
          </a:p>
          <a:p>
            <a:pPr marL="685800" lvl="1" indent="-228600">
              <a:lnSpc>
                <a:spcPct val="90000"/>
              </a:lnSpc>
              <a:spcBef>
                <a:spcPts val="1000"/>
              </a:spcBef>
              <a:buFont typeface="Arial" panose="020B0604020202020204" pitchFamily="34" charset="0"/>
              <a:buChar char="•"/>
            </a:pPr>
            <a:r>
              <a:rPr lang="en-US" altLang="zh-CN" sz="2000" b="1" dirty="0">
                <a:solidFill>
                  <a:prstClr val="white"/>
                </a:solidFill>
              </a:rPr>
              <a:t>As for each vender, which regions gains the maximum revenue?</a:t>
            </a:r>
          </a:p>
          <a:p>
            <a:pPr marL="685800" lvl="1" indent="-228600">
              <a:lnSpc>
                <a:spcPct val="90000"/>
              </a:lnSpc>
              <a:spcBef>
                <a:spcPts val="1000"/>
              </a:spcBef>
              <a:buFont typeface="Arial" panose="020B0604020202020204" pitchFamily="34" charset="0"/>
              <a:buChar char="•"/>
            </a:pPr>
            <a:r>
              <a:rPr lang="en-US" altLang="zh-CN" sz="2000" b="1" dirty="0">
                <a:solidFill>
                  <a:prstClr val="white"/>
                </a:solidFill>
              </a:rPr>
              <a:t>How can we predict the category if know the store and vendor?</a:t>
            </a:r>
          </a:p>
          <a:p>
            <a:pPr marL="685800" lvl="1" indent="-228600">
              <a:lnSpc>
                <a:spcPct val="90000"/>
              </a:lnSpc>
              <a:spcBef>
                <a:spcPts val="1000"/>
              </a:spcBef>
              <a:buFont typeface="Arial" panose="020B0604020202020204" pitchFamily="34" charset="0"/>
              <a:buChar char="•"/>
            </a:pPr>
            <a:r>
              <a:rPr lang="en-US" altLang="zh-CN" sz="2000" b="1" dirty="0">
                <a:solidFill>
                  <a:prstClr val="white"/>
                </a:solidFill>
              </a:rPr>
              <a:t>Which weekday or month gains the maximum revenue?</a:t>
            </a:r>
          </a:p>
          <a:p>
            <a:pPr lvl="0">
              <a:lnSpc>
                <a:spcPct val="90000"/>
              </a:lnSpc>
              <a:spcBef>
                <a:spcPts val="1000"/>
              </a:spcBef>
            </a:pPr>
            <a:r>
              <a:rPr lang="en-US" altLang="zh-CN" sz="2400" b="1" dirty="0">
                <a:solidFill>
                  <a:srgbClr val="FFFF00"/>
                </a:solidFill>
                <a:latin typeface="等线" panose="02010600030101010101" pitchFamily="2" charset="-122"/>
                <a:ea typeface="等线" panose="02010600030101010101" pitchFamily="2" charset="-122"/>
              </a:rPr>
              <a:t>2.Drink Behavior</a:t>
            </a:r>
            <a:r>
              <a:rPr lang="zh-CN" altLang="en-US" sz="2400" b="1" dirty="0">
                <a:solidFill>
                  <a:srgbClr val="FFFF00"/>
                </a:solidFill>
                <a:latin typeface="等线" panose="02010600030101010101" pitchFamily="2" charset="-122"/>
                <a:ea typeface="等线" panose="02010600030101010101" pitchFamily="2" charset="-122"/>
              </a:rPr>
              <a:t>：</a:t>
            </a:r>
            <a:endParaRPr lang="en-US" altLang="zh-CN" sz="2400" b="1" dirty="0">
              <a:solidFill>
                <a:srgbClr val="FFFF00"/>
              </a:solidFill>
              <a:latin typeface="等线" panose="02010600030101010101" pitchFamily="2" charset="-122"/>
              <a:ea typeface="等线" panose="02010600030101010101" pitchFamily="2" charset="-122"/>
            </a:endParaRPr>
          </a:p>
          <a:p>
            <a:pPr marL="800100" lvl="1" indent="-342900">
              <a:lnSpc>
                <a:spcPct val="90000"/>
              </a:lnSpc>
              <a:spcBef>
                <a:spcPts val="1000"/>
              </a:spcBef>
              <a:buFont typeface="Arial" panose="020B0604020202020204" pitchFamily="34" charset="0"/>
              <a:buChar char="•"/>
            </a:pPr>
            <a:r>
              <a:rPr lang="en-US" altLang="zh-CN" sz="2000" b="1" dirty="0">
                <a:solidFill>
                  <a:prstClr val="white"/>
                </a:solidFill>
              </a:rPr>
              <a:t>Which category of alcoholic beverages is the most popular in different regions?</a:t>
            </a:r>
          </a:p>
          <a:p>
            <a:pPr marL="800100" lvl="1" indent="-342900">
              <a:lnSpc>
                <a:spcPct val="90000"/>
              </a:lnSpc>
              <a:spcBef>
                <a:spcPts val="1000"/>
              </a:spcBef>
              <a:buFont typeface="Arial" panose="020B0604020202020204" pitchFamily="34" charset="0"/>
              <a:buChar char="•"/>
            </a:pPr>
            <a:r>
              <a:rPr lang="en-US" altLang="zh-CN" sz="2000" b="1" dirty="0">
                <a:solidFill>
                  <a:prstClr val="white"/>
                </a:solidFill>
              </a:rPr>
              <a:t>People in which regions consumed the most alcoholic beverages?</a:t>
            </a:r>
          </a:p>
          <a:p>
            <a:pPr marL="228600" lvl="0" indent="-228600">
              <a:lnSpc>
                <a:spcPct val="90000"/>
              </a:lnSpc>
              <a:spcBef>
                <a:spcPts val="1000"/>
              </a:spcBef>
              <a:buFont typeface="Arial" panose="020B0604020202020204" pitchFamily="34" charset="0"/>
              <a:buChar char="•"/>
            </a:pPr>
            <a:endParaRPr lang="en-US" altLang="zh-CN" sz="2000" b="1" dirty="0">
              <a:solidFill>
                <a:prstClr val="white"/>
              </a:solidFill>
            </a:endParaRPr>
          </a:p>
        </p:txBody>
      </p:sp>
    </p:spTree>
    <p:extLst>
      <p:ext uri="{BB962C8B-B14F-4D97-AF65-F5344CB8AC3E}">
        <p14:creationId xmlns:p14="http://schemas.microsoft.com/office/powerpoint/2010/main" val="191759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p:cNvPicPr>
            <a:picLocks noChangeAspect="1"/>
          </p:cNvPicPr>
          <p:nvPr/>
        </p:nvPicPr>
        <p:blipFill rotWithShape="1">
          <a:blip r:embed="rId2">
            <a:alphaModFix amt="35000"/>
            <a:extLst>
              <a:ext uri="{28A0092B-C50C-407E-A947-70E740481C1C}">
                <a14:useLocalDpi xmlns:a14="http://schemas.microsoft.com/office/drawing/2010/main" val="0"/>
              </a:ext>
            </a:extLst>
          </a:blip>
          <a:srcRect t="2625" b="13106"/>
          <a:stretch>
            <a:fillRect/>
          </a:stretch>
        </p:blipFill>
        <p:spPr>
          <a:xfrm>
            <a:off x="0" y="0"/>
            <a:ext cx="12191980" cy="6857990"/>
          </a:xfrm>
          <a:prstGeom prst="rect">
            <a:avLst/>
          </a:prstGeom>
        </p:spPr>
      </p:pic>
      <p:sp>
        <p:nvSpPr>
          <p:cNvPr id="3" name="内容占位符 2"/>
          <p:cNvSpPr>
            <a:spLocks noGrp="1"/>
          </p:cNvSpPr>
          <p:nvPr>
            <p:ph idx="1"/>
          </p:nvPr>
        </p:nvSpPr>
        <p:spPr>
          <a:xfrm>
            <a:off x="76180" y="1015286"/>
            <a:ext cx="11506220" cy="5576014"/>
          </a:xfrm>
        </p:spPr>
        <p:txBody>
          <a:bodyPr>
            <a:normAutofit/>
          </a:bodyPr>
          <a:lstStyle/>
          <a:p>
            <a:endParaRPr lang="en-US" altLang="zh-CN" sz="500" dirty="0">
              <a:solidFill>
                <a:srgbClr val="FFFFFF"/>
              </a:solidFill>
            </a:endParaRPr>
          </a:p>
          <a:p>
            <a:pPr marL="0" indent="0">
              <a:buNone/>
            </a:pPr>
            <a:r>
              <a:rPr lang="en-US" altLang="zh-CN" sz="500" dirty="0">
                <a:solidFill>
                  <a:srgbClr val="FFFFFF"/>
                </a:solidFill>
              </a:rPr>
              <a:t>\</a:t>
            </a:r>
          </a:p>
          <a:p>
            <a:pPr marL="0" indent="0">
              <a:buNone/>
            </a:pPr>
            <a:r>
              <a:rPr lang="en-US" altLang="zh-CN" sz="500" dirty="0">
                <a:solidFill>
                  <a:srgbClr val="FFFFFF"/>
                </a:solidFill>
              </a:rPr>
              <a:t>.</a:t>
            </a:r>
          </a:p>
          <a:p>
            <a:pPr marL="0" indent="0">
              <a:buNone/>
            </a:pPr>
            <a:endParaRPr lang="en-US" altLang="zh-CN" sz="500" dirty="0">
              <a:solidFill>
                <a:srgbClr val="FFFFFF"/>
              </a:solidFill>
            </a:endParaRPr>
          </a:p>
          <a:p>
            <a:pPr marL="0" indent="0">
              <a:buNone/>
            </a:pPr>
            <a:endParaRPr lang="en-US" altLang="zh-CN" sz="500" dirty="0">
              <a:solidFill>
                <a:srgbClr val="FFFFFF"/>
              </a:solidFill>
            </a:endParaRPr>
          </a:p>
        </p:txBody>
      </p:sp>
      <p:sp>
        <p:nvSpPr>
          <p:cNvPr id="4" name="矩形 3"/>
          <p:cNvSpPr/>
          <p:nvPr/>
        </p:nvSpPr>
        <p:spPr>
          <a:xfrm>
            <a:off x="-2182064" y="-78746"/>
            <a:ext cx="11433810" cy="830997"/>
          </a:xfrm>
          <a:prstGeom prst="rect">
            <a:avLst/>
          </a:prstGeom>
          <a:noFill/>
          <a:ln>
            <a:noFill/>
          </a:ln>
        </p:spPr>
        <p:txBody>
          <a:bodyPr wrap="square" rtlCol="0" anchor="t">
            <a:spAutoFit/>
          </a:bodyPr>
          <a:lstStyle/>
          <a:p>
            <a:pPr algn="ctr"/>
            <a:r>
              <a:rPr lang="en-US" altLang="zh-CN" sz="4800"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Preparation Work:</a:t>
            </a:r>
          </a:p>
        </p:txBody>
      </p:sp>
      <p:sp>
        <p:nvSpPr>
          <p:cNvPr id="8" name="内容占位符 2">
            <a:extLst>
              <a:ext uri="{FF2B5EF4-FFF2-40B4-BE49-F238E27FC236}">
                <a16:creationId xmlns:a16="http://schemas.microsoft.com/office/drawing/2014/main" id="{586C8961-FF53-408E-9358-8F6D085C17BD}"/>
              </a:ext>
            </a:extLst>
          </p:cNvPr>
          <p:cNvSpPr txBox="1">
            <a:spLocks/>
          </p:cNvSpPr>
          <p:nvPr/>
        </p:nvSpPr>
        <p:spPr>
          <a:xfrm>
            <a:off x="403124" y="903924"/>
            <a:ext cx="11506220" cy="562469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b="1" dirty="0"/>
          </a:p>
          <a:p>
            <a:endParaRPr lang="en-US" altLang="zh-CN" sz="2000" b="1" dirty="0"/>
          </a:p>
        </p:txBody>
      </p:sp>
      <p:sp>
        <p:nvSpPr>
          <p:cNvPr id="5" name="文本框 4">
            <a:extLst>
              <a:ext uri="{FF2B5EF4-FFF2-40B4-BE49-F238E27FC236}">
                <a16:creationId xmlns:a16="http://schemas.microsoft.com/office/drawing/2014/main" id="{C66CBE11-3A23-4C92-9EDD-9D3BE32548F5}"/>
              </a:ext>
            </a:extLst>
          </p:cNvPr>
          <p:cNvSpPr txBox="1"/>
          <p:nvPr/>
        </p:nvSpPr>
        <p:spPr>
          <a:xfrm>
            <a:off x="201552" y="791024"/>
            <a:ext cx="11788876" cy="5909310"/>
          </a:xfrm>
          <a:prstGeom prst="rect">
            <a:avLst/>
          </a:prstGeom>
          <a:noFill/>
        </p:spPr>
        <p:txBody>
          <a:bodyPr wrap="square" rtlCol="0">
            <a:spAutoFit/>
          </a:bodyPr>
          <a:lstStyle/>
          <a:p>
            <a:pPr marL="342900" indent="-342900">
              <a:buFont typeface="+mj-lt"/>
              <a:buAutoNum type="arabicPeriod"/>
            </a:pPr>
            <a:r>
              <a:rPr lang="en-US" altLang="zh-CN" sz="2400" b="1" dirty="0">
                <a:solidFill>
                  <a:srgbClr val="FFFF00"/>
                </a:solidFill>
              </a:rPr>
              <a:t>Realize the background knowledge about our data set</a:t>
            </a:r>
          </a:p>
          <a:p>
            <a:endParaRPr lang="en-US" altLang="zh-CN" sz="2400" dirty="0">
              <a:solidFill>
                <a:srgbClr val="FFFF00"/>
              </a:solidFill>
            </a:endParaRPr>
          </a:p>
          <a:p>
            <a:r>
              <a:rPr lang="en-US" altLang="zh-CN" sz="2400" b="1" dirty="0">
                <a:solidFill>
                  <a:srgbClr val="FFFF00"/>
                </a:solidFill>
              </a:rPr>
              <a:t>2. Data Cleaning</a:t>
            </a:r>
          </a:p>
          <a:p>
            <a:pPr marL="800100" lvl="1" indent="-342900">
              <a:buFont typeface="Arial" panose="020B0604020202020204" pitchFamily="34" charset="0"/>
              <a:buChar char="•"/>
            </a:pPr>
            <a:r>
              <a:rPr lang="en-US" altLang="zh-CN" sz="2000" dirty="0"/>
              <a:t>We delete the rows which have missing values , because we need build a accurate Bayesian  </a:t>
            </a:r>
          </a:p>
          <a:p>
            <a:r>
              <a:rPr lang="en-US" altLang="zh-CN" sz="2000" dirty="0"/>
              <a:t>            Classification Model, the missing values have the negative effects about veracity for our model. </a:t>
            </a:r>
          </a:p>
          <a:p>
            <a:pPr marL="342900" indent="-342900">
              <a:buFont typeface="Arial" panose="020B0604020202020204" pitchFamily="34" charset="0"/>
              <a:buChar char="•"/>
            </a:pPr>
            <a:endParaRPr lang="en-US" altLang="zh-CN" sz="2000" dirty="0"/>
          </a:p>
          <a:p>
            <a:pPr marL="342900" indent="-342900">
              <a:buAutoNum type="arabicPeriod" startAt="3"/>
            </a:pPr>
            <a:r>
              <a:rPr lang="en-US" altLang="zh-CN" sz="2400" b="1" dirty="0">
                <a:solidFill>
                  <a:srgbClr val="FFFF00"/>
                </a:solidFill>
              </a:rPr>
              <a:t>Data Reduction</a:t>
            </a:r>
          </a:p>
          <a:p>
            <a:pPr marL="800100" lvl="1" indent="-342900">
              <a:buFont typeface="Arial" panose="020B0604020202020204" pitchFamily="34" charset="0"/>
              <a:buChar char="•"/>
            </a:pPr>
            <a:r>
              <a:rPr lang="en-US" altLang="zh-CN" sz="2000" dirty="0"/>
              <a:t> The original datasets contains from 2012 to current , its over 12 millions. Our project is working for  </a:t>
            </a:r>
          </a:p>
          <a:p>
            <a:r>
              <a:rPr lang="en-US" altLang="zh-CN" sz="2000" dirty="0"/>
              <a:t>             2017, so we did the reduction only left datasets about 2017.</a:t>
            </a:r>
          </a:p>
          <a:p>
            <a:pPr marL="800100" lvl="1" indent="-342900">
              <a:buFont typeface="Arial" panose="020B0604020202020204" pitchFamily="34" charset="0"/>
              <a:buChar char="•"/>
            </a:pPr>
            <a:r>
              <a:rPr lang="en-US" altLang="zh-CN" sz="2000" dirty="0"/>
              <a:t> There are 24 attributes in the dataset. Since we don’t need all 24 attributes, we have to do   </a:t>
            </a:r>
          </a:p>
          <a:p>
            <a:r>
              <a:rPr lang="en-US" altLang="zh-CN" sz="2000" dirty="0"/>
              <a:t>             Dimensionality reduction. We will remove irrelevant attributes like Invoice/Item Number. We also   </a:t>
            </a:r>
          </a:p>
          <a:p>
            <a:r>
              <a:rPr lang="en-US" altLang="zh-CN" sz="2000" dirty="0"/>
              <a:t>             have to remove redundant attributes, for example, Volume Sold (Liters) and Volume Sold (Gallons)           </a:t>
            </a:r>
          </a:p>
          <a:p>
            <a:r>
              <a:rPr lang="en-US" altLang="zh-CN" sz="2000" dirty="0"/>
              <a:t>             are redundant attributes, we will use Volume Sold(Liters) instead of Volume Sold (Gallons).</a:t>
            </a:r>
          </a:p>
          <a:p>
            <a:pPr marL="800100" lvl="1" indent="-342900">
              <a:buFont typeface="Arial" panose="020B0604020202020204" pitchFamily="34" charset="0"/>
              <a:buChar char="•"/>
            </a:pPr>
            <a:endParaRPr lang="zh-CN" altLang="zh-CN" sz="2000" dirty="0"/>
          </a:p>
          <a:p>
            <a:r>
              <a:rPr lang="en-US" altLang="zh-CN" sz="2000" dirty="0"/>
              <a:t> </a:t>
            </a:r>
            <a:r>
              <a:rPr lang="en-US" altLang="zh-CN" sz="2400" b="1" dirty="0">
                <a:solidFill>
                  <a:srgbClr val="FFFF00"/>
                </a:solidFill>
              </a:rPr>
              <a:t>4.  Data Transformation</a:t>
            </a:r>
          </a:p>
          <a:p>
            <a:pPr marL="800100" lvl="1" indent="-342900">
              <a:buFont typeface="Arial" panose="020B0604020202020204" pitchFamily="34" charset="0"/>
              <a:buChar char="•"/>
            </a:pPr>
            <a:r>
              <a:rPr lang="en-US" altLang="zh-CN" sz="2000" dirty="0"/>
              <a:t> Sales numbers contain “$” which is causing panda to not see them as numbers. So we deleted the “$” and transfer from type string to type float. </a:t>
            </a:r>
          </a:p>
          <a:p>
            <a:endParaRPr lang="en-US" altLang="zh-CN"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8099" b="22242"/>
          <a:stretch>
            <a:fillRect/>
          </a:stretch>
        </p:blipFill>
        <p:spPr>
          <a:xfrm>
            <a:off x="20" y="0"/>
            <a:ext cx="12191980" cy="6857990"/>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7567547-B0F6-433B-A067-0015BDCECACA}"/>
              </a:ext>
            </a:extLst>
          </p:cNvPr>
          <p:cNvPicPr>
            <a:picLocks noChangeAspect="1"/>
          </p:cNvPicPr>
          <p:nvPr/>
        </p:nvPicPr>
        <p:blipFill rotWithShape="1">
          <a:blip r:embed="rId2">
            <a:extLst>
              <a:ext uri="{28A0092B-C50C-407E-A947-70E740481C1C}">
                <a14:useLocalDpi xmlns:a14="http://schemas.microsoft.com/office/drawing/2010/main" val="0"/>
              </a:ext>
            </a:extLst>
          </a:blip>
          <a:srcRect t="7025" b="9020"/>
          <a:stretch/>
        </p:blipFill>
        <p:spPr>
          <a:xfrm>
            <a:off x="20" y="10"/>
            <a:ext cx="12191980" cy="6857990"/>
          </a:xfrm>
          <a:prstGeom prst="rect">
            <a:avLst/>
          </a:prstGeom>
        </p:spPr>
      </p:pic>
    </p:spTree>
    <p:extLst>
      <p:ext uri="{BB962C8B-B14F-4D97-AF65-F5344CB8AC3E}">
        <p14:creationId xmlns:p14="http://schemas.microsoft.com/office/powerpoint/2010/main" val="106126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p:cNvPicPr>
            <a:picLocks noChangeAspect="1"/>
          </p:cNvPicPr>
          <p:nvPr/>
        </p:nvPicPr>
        <p:blipFill rotWithShape="1">
          <a:blip r:embed="rId2">
            <a:alphaModFix amt="35000"/>
            <a:extLst>
              <a:ext uri="{28A0092B-C50C-407E-A947-70E740481C1C}">
                <a14:useLocalDpi xmlns:a14="http://schemas.microsoft.com/office/drawing/2010/main" val="0"/>
              </a:ext>
            </a:extLst>
          </a:blip>
          <a:srcRect t="2625" b="13106"/>
          <a:stretch>
            <a:fillRect/>
          </a:stretch>
        </p:blipFill>
        <p:spPr>
          <a:xfrm>
            <a:off x="0" y="45614"/>
            <a:ext cx="12192000" cy="6812376"/>
          </a:xfrm>
          <a:prstGeom prst="rect">
            <a:avLst/>
          </a:prstGeom>
        </p:spPr>
      </p:pic>
      <p:cxnSp>
        <p:nvCxnSpPr>
          <p:cNvPr id="20" name="Straight Connector 19"/>
          <p:cNvCxnSpPr>
            <a:cxnSpLocks noGrp="1" noRot="1" noChangeAspect="1" noMove="1" noResize="1" noEditPoints="1" noAdjustHandles="1" noChangeArrowheads="1" noChangeShapeType="1"/>
          </p:cNvCxnSpPr>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5362173" y="1306441"/>
            <a:ext cx="5744685" cy="7124549"/>
          </a:xfrm>
        </p:spPr>
        <p:txBody>
          <a:bodyPr anchor="ctr">
            <a:normAutofit/>
          </a:bodyPr>
          <a:lstStyle/>
          <a:p>
            <a:pPr lvl="0"/>
            <a:r>
              <a:rPr lang="en-US" altLang="zh-CN" sz="4000" b="1" dirty="0">
                <a:solidFill>
                  <a:srgbClr val="FFFFFF"/>
                </a:solidFill>
              </a:rPr>
              <a:t>Delimit(datasets)</a:t>
            </a:r>
          </a:p>
          <a:p>
            <a:r>
              <a:rPr lang="en-US" altLang="zh-CN" sz="4000" b="1" dirty="0">
                <a:solidFill>
                  <a:srgbClr val="FFFFFF"/>
                </a:solidFill>
              </a:rPr>
              <a:t>Pandas</a:t>
            </a:r>
          </a:p>
          <a:p>
            <a:r>
              <a:rPr lang="en-US" altLang="zh-CN" sz="4000" b="1" dirty="0">
                <a:solidFill>
                  <a:srgbClr val="FFFFFF"/>
                </a:solidFill>
              </a:rPr>
              <a:t>Python</a:t>
            </a:r>
          </a:p>
          <a:p>
            <a:r>
              <a:rPr lang="en-US" altLang="zh-CN" sz="4000" b="1" dirty="0" err="1">
                <a:solidFill>
                  <a:srgbClr val="FFFFFF"/>
                </a:solidFill>
              </a:rPr>
              <a:t>Numpy</a:t>
            </a:r>
            <a:endParaRPr lang="en-US" altLang="zh-CN" sz="4000" b="1" dirty="0">
              <a:solidFill>
                <a:srgbClr val="FFFFFF"/>
              </a:solidFill>
            </a:endParaRPr>
          </a:p>
          <a:p>
            <a:r>
              <a:rPr lang="en-US" altLang="zh-CN" sz="4000" b="1" dirty="0">
                <a:solidFill>
                  <a:srgbClr val="FFFFFF"/>
                </a:solidFill>
              </a:rPr>
              <a:t>Matplotlib</a:t>
            </a:r>
          </a:p>
          <a:p>
            <a:r>
              <a:rPr lang="en-US" altLang="zh-CN" sz="4000" b="1" dirty="0" err="1">
                <a:solidFill>
                  <a:srgbClr val="FFFFFF"/>
                </a:solidFill>
              </a:rPr>
              <a:t>Jupyter</a:t>
            </a:r>
            <a:r>
              <a:rPr lang="en-US" altLang="zh-CN" sz="4000" b="1" dirty="0">
                <a:solidFill>
                  <a:srgbClr val="FFFFFF"/>
                </a:solidFill>
              </a:rPr>
              <a:t> Notebook</a:t>
            </a:r>
          </a:p>
          <a:p>
            <a:pPr marL="0" indent="0">
              <a:buNone/>
            </a:pPr>
            <a:endParaRPr lang="en-US" altLang="zh-CN" sz="4000" dirty="0">
              <a:solidFill>
                <a:srgbClr val="FFFFFF"/>
              </a:solidFill>
            </a:endParaRPr>
          </a:p>
          <a:p>
            <a:endParaRPr lang="en-US" altLang="zh-CN" sz="4000" dirty="0">
              <a:solidFill>
                <a:srgbClr val="FFFFFF"/>
              </a:solidFill>
            </a:endParaRPr>
          </a:p>
          <a:p>
            <a:endParaRPr lang="en-US" altLang="zh-CN" sz="4000" dirty="0">
              <a:solidFill>
                <a:srgbClr val="FFFFFF"/>
              </a:solidFill>
            </a:endParaRPr>
          </a:p>
          <a:p>
            <a:endParaRPr lang="en-US" altLang="zh-CN" sz="4000" dirty="0">
              <a:solidFill>
                <a:srgbClr val="FFFFFF"/>
              </a:solidFill>
            </a:endParaRPr>
          </a:p>
        </p:txBody>
      </p:sp>
      <p:sp>
        <p:nvSpPr>
          <p:cNvPr id="4" name="矩形 3"/>
          <p:cNvSpPr/>
          <p:nvPr/>
        </p:nvSpPr>
        <p:spPr>
          <a:xfrm>
            <a:off x="-1874582" y="150072"/>
            <a:ext cx="8766989" cy="830997"/>
          </a:xfrm>
          <a:prstGeom prst="rect">
            <a:avLst/>
          </a:prstGeom>
          <a:noFill/>
          <a:ln>
            <a:noFill/>
          </a:ln>
        </p:spPr>
        <p:txBody>
          <a:bodyPr wrap="square" rtlCol="0" anchor="t">
            <a:spAutoFit/>
          </a:bodyPr>
          <a:lstStyle/>
          <a:p>
            <a:pPr algn="ctr"/>
            <a:r>
              <a:rPr lang="en-US" altLang="zh-CN" sz="4800"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List of tools:</a:t>
            </a:r>
          </a:p>
        </p:txBody>
      </p:sp>
      <p:pic>
        <p:nvPicPr>
          <p:cNvPr id="1026" name="Picture 2" descr="Image result for jupyter panda">
            <a:extLst>
              <a:ext uri="{FF2B5EF4-FFF2-40B4-BE49-F238E27FC236}">
                <a16:creationId xmlns:a16="http://schemas.microsoft.com/office/drawing/2014/main" id="{874A222A-EA61-4BDF-9578-6204297E6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78" y="1272669"/>
            <a:ext cx="3504175" cy="72164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637679E1-3A5B-4376-B686-6349CD277168}"/>
              </a:ext>
            </a:extLst>
          </p:cNvPr>
          <p:cNvPicPr>
            <a:picLocks noChangeAspect="1"/>
          </p:cNvPicPr>
          <p:nvPr/>
        </p:nvPicPr>
        <p:blipFill>
          <a:blip r:embed="rId4"/>
          <a:stretch>
            <a:fillRect/>
          </a:stretch>
        </p:blipFill>
        <p:spPr>
          <a:xfrm>
            <a:off x="506728" y="2096781"/>
            <a:ext cx="3342960" cy="965025"/>
          </a:xfrm>
          <a:prstGeom prst="rect">
            <a:avLst/>
          </a:prstGeom>
          <a:ln>
            <a:noFill/>
          </a:ln>
          <a:effectLst>
            <a:softEdge rad="112500"/>
          </a:effectLst>
        </p:spPr>
      </p:pic>
      <p:pic>
        <p:nvPicPr>
          <p:cNvPr id="6" name="图片 5">
            <a:extLst>
              <a:ext uri="{FF2B5EF4-FFF2-40B4-BE49-F238E27FC236}">
                <a16:creationId xmlns:a16="http://schemas.microsoft.com/office/drawing/2014/main" id="{7887469D-2E0C-4142-84E8-AE4AD1000B85}"/>
              </a:ext>
            </a:extLst>
          </p:cNvPr>
          <p:cNvPicPr>
            <a:picLocks noChangeAspect="1"/>
          </p:cNvPicPr>
          <p:nvPr/>
        </p:nvPicPr>
        <p:blipFill>
          <a:blip r:embed="rId5"/>
          <a:stretch>
            <a:fillRect/>
          </a:stretch>
        </p:blipFill>
        <p:spPr>
          <a:xfrm>
            <a:off x="511278" y="3105010"/>
            <a:ext cx="3411792" cy="1063868"/>
          </a:xfrm>
          <a:prstGeom prst="rect">
            <a:avLst/>
          </a:prstGeom>
          <a:ln>
            <a:noFill/>
          </a:ln>
          <a:effectLst>
            <a:softEdge rad="112500"/>
          </a:effectLst>
        </p:spPr>
      </p:pic>
      <p:pic>
        <p:nvPicPr>
          <p:cNvPr id="7" name="图片 6">
            <a:extLst>
              <a:ext uri="{FF2B5EF4-FFF2-40B4-BE49-F238E27FC236}">
                <a16:creationId xmlns:a16="http://schemas.microsoft.com/office/drawing/2014/main" id="{3D9F54B8-CEE7-4C93-A6CB-E35197826495}"/>
              </a:ext>
            </a:extLst>
          </p:cNvPr>
          <p:cNvPicPr>
            <a:picLocks noChangeAspect="1"/>
          </p:cNvPicPr>
          <p:nvPr/>
        </p:nvPicPr>
        <p:blipFill>
          <a:blip r:embed="rId6"/>
          <a:stretch>
            <a:fillRect/>
          </a:stretch>
        </p:blipFill>
        <p:spPr>
          <a:xfrm>
            <a:off x="506728" y="4251732"/>
            <a:ext cx="4237702" cy="914400"/>
          </a:xfrm>
          <a:prstGeom prst="rect">
            <a:avLst/>
          </a:prstGeom>
          <a:ln>
            <a:noFill/>
          </a:ln>
          <a:effectLst>
            <a:softEdge rad="112500"/>
          </a:effectLst>
        </p:spPr>
      </p:pic>
      <p:pic>
        <p:nvPicPr>
          <p:cNvPr id="8" name="图片 7">
            <a:extLst>
              <a:ext uri="{FF2B5EF4-FFF2-40B4-BE49-F238E27FC236}">
                <a16:creationId xmlns:a16="http://schemas.microsoft.com/office/drawing/2014/main" id="{53F212FF-C3B4-4B01-9046-995F54C877EE}"/>
              </a:ext>
            </a:extLst>
          </p:cNvPr>
          <p:cNvPicPr>
            <a:picLocks noChangeAspect="1"/>
          </p:cNvPicPr>
          <p:nvPr/>
        </p:nvPicPr>
        <p:blipFill>
          <a:blip r:embed="rId7"/>
          <a:stretch>
            <a:fillRect/>
          </a:stretch>
        </p:blipFill>
        <p:spPr>
          <a:xfrm>
            <a:off x="575554" y="5264975"/>
            <a:ext cx="3611512" cy="1400175"/>
          </a:xfrm>
          <a:prstGeom prst="rect">
            <a:avLst/>
          </a:prstGeom>
          <a:ln>
            <a:noFill/>
          </a:ln>
          <a:effectLst>
            <a:softEdge rad="112500"/>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1"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1"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1"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1"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1"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1)">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p:cNvPicPr>
            <a:picLocks noChangeAspect="1"/>
          </p:cNvPicPr>
          <p:nvPr/>
        </p:nvPicPr>
        <p:blipFill rotWithShape="1">
          <a:blip r:embed="rId2">
            <a:alphaModFix amt="35000"/>
            <a:extLst>
              <a:ext uri="{28A0092B-C50C-407E-A947-70E740481C1C}">
                <a14:useLocalDpi xmlns:a14="http://schemas.microsoft.com/office/drawing/2010/main" val="0"/>
              </a:ext>
            </a:extLst>
          </a:blip>
          <a:srcRect t="2625" b="13106"/>
          <a:stretch>
            <a:fillRect/>
          </a:stretch>
        </p:blipFill>
        <p:spPr>
          <a:xfrm>
            <a:off x="0" y="-98313"/>
            <a:ext cx="12191980" cy="6857990"/>
          </a:xfrm>
          <a:prstGeom prst="rect">
            <a:avLst/>
          </a:prstGeom>
        </p:spPr>
      </p:pic>
      <p:sp>
        <p:nvSpPr>
          <p:cNvPr id="3" name="内容占位符 2"/>
          <p:cNvSpPr>
            <a:spLocks noGrp="1"/>
          </p:cNvSpPr>
          <p:nvPr>
            <p:ph idx="1"/>
          </p:nvPr>
        </p:nvSpPr>
        <p:spPr>
          <a:xfrm>
            <a:off x="188893" y="1173077"/>
            <a:ext cx="11472165" cy="5244519"/>
          </a:xfrm>
        </p:spPr>
        <p:txBody>
          <a:bodyPr>
            <a:normAutofit lnSpcReduction="10000"/>
          </a:bodyPr>
          <a:lstStyle/>
          <a:p>
            <a:pPr marL="0" indent="0">
              <a:buNone/>
            </a:pPr>
            <a:r>
              <a:rPr lang="en-US" altLang="zh-CN" sz="3600" b="1" dirty="0">
                <a:solidFill>
                  <a:srgbClr val="FFFF00"/>
                </a:solidFill>
              </a:rPr>
              <a:t>Bayesian Classification</a:t>
            </a:r>
            <a:r>
              <a:rPr lang="en-US" altLang="zh-CN" sz="3500" dirty="0">
                <a:solidFill>
                  <a:srgbClr val="FFFFFF"/>
                </a:solidFill>
              </a:rPr>
              <a:t>:</a:t>
            </a:r>
          </a:p>
          <a:p>
            <a:pPr marL="0" indent="0">
              <a:buNone/>
            </a:pPr>
            <a:endParaRPr lang="en-US" altLang="zh-CN" dirty="0">
              <a:solidFill>
                <a:srgbClr val="FFFFFF"/>
              </a:solidFill>
            </a:endParaRPr>
          </a:p>
          <a:p>
            <a:pPr marL="0" indent="0">
              <a:buNone/>
            </a:pPr>
            <a:r>
              <a:rPr lang="en-US" altLang="zh-CN" sz="3000" dirty="0">
                <a:solidFill>
                  <a:srgbClr val="FFFFFF"/>
                </a:solidFill>
              </a:rPr>
              <a:t>   </a:t>
            </a:r>
            <a:r>
              <a:rPr lang="en-US" altLang="zh-CN" sz="3200" b="1" dirty="0">
                <a:solidFill>
                  <a:srgbClr val="FFFFFF"/>
                </a:solidFill>
              </a:rPr>
              <a:t>We build a model:</a:t>
            </a:r>
          </a:p>
          <a:p>
            <a:pPr marL="0" indent="0">
              <a:buNone/>
            </a:pPr>
            <a:r>
              <a:rPr lang="en-US" altLang="zh-CN" sz="3200" b="1" dirty="0">
                <a:solidFill>
                  <a:srgbClr val="FFFFFF"/>
                </a:solidFill>
              </a:rPr>
              <a:t>                P ( category| store number, vendor number)</a:t>
            </a:r>
          </a:p>
          <a:p>
            <a:pPr marL="0" indent="0">
              <a:buNone/>
            </a:pPr>
            <a:endParaRPr lang="en-US" altLang="zh-CN" sz="3200" b="1" dirty="0">
              <a:solidFill>
                <a:srgbClr val="FFFFFF"/>
              </a:solidFill>
            </a:endParaRPr>
          </a:p>
          <a:p>
            <a:pPr marL="0" indent="0">
              <a:buNone/>
            </a:pPr>
            <a:endParaRPr lang="en-US" altLang="zh-CN" dirty="0">
              <a:solidFill>
                <a:srgbClr val="FFFFFF"/>
              </a:solidFill>
            </a:endParaRPr>
          </a:p>
          <a:p>
            <a:pPr lvl="1"/>
            <a:r>
              <a:rPr lang="en-US" altLang="zh-CN" dirty="0">
                <a:solidFill>
                  <a:srgbClr val="FFFFFF"/>
                </a:solidFill>
              </a:rPr>
              <a:t>If we have the store number and vender number,  we can get the posterior probability distribution for the categories. We used this to predict the values for category attribute, we can pick the one with highest probability or we can use this posterior distribution to draw samples for category attribute. </a:t>
            </a:r>
          </a:p>
          <a:p>
            <a:pPr lvl="1"/>
            <a:r>
              <a:rPr lang="en-US" altLang="zh-CN" dirty="0">
                <a:solidFill>
                  <a:srgbClr val="FFFFFF"/>
                </a:solidFill>
              </a:rPr>
              <a:t>We can us this for predict the category attribute after 2017(like 2018), and fill in the missing data. </a:t>
            </a:r>
          </a:p>
          <a:p>
            <a:pPr marL="0" indent="0">
              <a:buNone/>
            </a:pPr>
            <a:endParaRPr lang="en-US" altLang="zh-CN" dirty="0">
              <a:solidFill>
                <a:srgbClr val="FFFFFF"/>
              </a:solidFill>
            </a:endParaRPr>
          </a:p>
        </p:txBody>
      </p:sp>
      <p:sp>
        <p:nvSpPr>
          <p:cNvPr id="4" name="矩形 3"/>
          <p:cNvSpPr/>
          <p:nvPr/>
        </p:nvSpPr>
        <p:spPr>
          <a:xfrm>
            <a:off x="198705" y="171040"/>
            <a:ext cx="4152099" cy="830997"/>
          </a:xfrm>
          <a:prstGeom prst="rect">
            <a:avLst/>
          </a:prstGeom>
          <a:noFill/>
          <a:ln>
            <a:noFill/>
          </a:ln>
        </p:spPr>
        <p:txBody>
          <a:bodyPr wrap="none" rtlCol="0" anchor="t">
            <a:spAutoFit/>
          </a:bodyPr>
          <a:lstStyle/>
          <a:p>
            <a:pPr algn="ctr"/>
            <a:r>
              <a:rPr lang="en-US" altLang="zh-CN" sz="4800"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Classification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pic>
        <p:nvPicPr>
          <p:cNvPr id="5" name="图片 4"/>
          <p:cNvPicPr>
            <a:picLocks noChangeAspect="1"/>
          </p:cNvPicPr>
          <p:nvPr/>
        </p:nvPicPr>
        <p:blipFill rotWithShape="1">
          <a:blip r:embed="rId2">
            <a:alphaModFix amt="35000"/>
            <a:extLst>
              <a:ext uri="{28A0092B-C50C-407E-A947-70E740481C1C}">
                <a14:useLocalDpi xmlns:a14="http://schemas.microsoft.com/office/drawing/2010/main" val="0"/>
              </a:ext>
            </a:extLst>
          </a:blip>
          <a:srcRect t="2625" b="13106"/>
          <a:stretch>
            <a:fillRect/>
          </a:stretch>
        </p:blipFill>
        <p:spPr>
          <a:xfrm>
            <a:off x="20" y="10"/>
            <a:ext cx="12191980" cy="6857990"/>
          </a:xfrm>
          <a:prstGeom prst="rect">
            <a:avLst/>
          </a:prstGeom>
        </p:spPr>
      </p:pic>
      <p:pic>
        <p:nvPicPr>
          <p:cNvPr id="6" name="图片 5" descr="C:\Users\123\AppData\Local\Temp\WeChat Files\202997098723201846.png">
            <a:extLst>
              <a:ext uri="{FF2B5EF4-FFF2-40B4-BE49-F238E27FC236}">
                <a16:creationId xmlns:a16="http://schemas.microsoft.com/office/drawing/2014/main" id="{8B448F54-7D20-457B-ABDC-322FA0EC01B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09" y="176981"/>
            <a:ext cx="10894142" cy="3252019"/>
          </a:xfrm>
          <a:prstGeom prst="rect">
            <a:avLst/>
          </a:prstGeom>
          <a:noFill/>
          <a:ln>
            <a:noFill/>
          </a:ln>
        </p:spPr>
      </p:pic>
      <p:pic>
        <p:nvPicPr>
          <p:cNvPr id="2" name="图片 1">
            <a:extLst>
              <a:ext uri="{FF2B5EF4-FFF2-40B4-BE49-F238E27FC236}">
                <a16:creationId xmlns:a16="http://schemas.microsoft.com/office/drawing/2014/main" id="{B05ADF61-C62B-4AB4-9823-B6A5D8AAD0AC}"/>
              </a:ext>
            </a:extLst>
          </p:cNvPr>
          <p:cNvPicPr>
            <a:picLocks noChangeAspect="1"/>
          </p:cNvPicPr>
          <p:nvPr/>
        </p:nvPicPr>
        <p:blipFill>
          <a:blip r:embed="rId4"/>
          <a:stretch>
            <a:fillRect/>
          </a:stretch>
        </p:blipFill>
        <p:spPr>
          <a:xfrm>
            <a:off x="521109" y="3605971"/>
            <a:ext cx="10894142" cy="3075048"/>
          </a:xfrm>
          <a:prstGeom prst="rect">
            <a:avLst/>
          </a:prstGeom>
        </p:spPr>
      </p:pic>
    </p:spTree>
    <p:extLst>
      <p:ext uri="{BB962C8B-B14F-4D97-AF65-F5344CB8AC3E}">
        <p14:creationId xmlns:p14="http://schemas.microsoft.com/office/powerpoint/2010/main" val="241804431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817</Words>
  <Application>Microsoft Office PowerPoint</Application>
  <PresentationFormat>宽屏</PresentationFormat>
  <Paragraphs>101</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Arial</vt:lpstr>
      <vt:lpstr>Bahnschrift SemiLight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yuxiang</dc:creator>
  <cp:lastModifiedBy>Yuxiang Wang</cp:lastModifiedBy>
  <cp:revision>85</cp:revision>
  <dcterms:created xsi:type="dcterms:W3CDTF">2018-02-24T23:09:00Z</dcterms:created>
  <dcterms:modified xsi:type="dcterms:W3CDTF">2018-04-30T13:21:41Z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