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orbe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A1703-4CBB-42FB-BEB6-7D1A89D6372C}">
  <a:tblStyle styleId="{ACDA1703-4CBB-42FB-BEB6-7D1A89D63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rbel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rbel-italic.fntdata"/><Relationship Id="rId14" Type="http://schemas.openxmlformats.org/officeDocument/2006/relationships/slide" Target="slides/slide8.xml"/><Relationship Id="rId36" Type="http://schemas.openxmlformats.org/officeDocument/2006/relationships/font" Target="fonts/Corbel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65ee2f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65ee2f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65ee2f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265ee2f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65ee2f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65ee2f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65ee2f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265ee2f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65ee2f6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65ee2f6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65ee2f6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65ee2f6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65ee2f6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265ee2f6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65ee2f6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265ee2f6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65ee2f6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65ee2f6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65ee2f6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65ee2f6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65ee2f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65ee2f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65ee2f6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65ee2f6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65ee2f6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65ee2f6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65ee2f69_0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265ee2f69_0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265ee2f69_0_6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265ee2f69_0_6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65ee2f69_0_6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265ee2f69_0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65ee2f6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65ee2f6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65ee2f6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65ee2f6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65ee2f6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265ee2f6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65ee2f69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265ee2f69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65ee2f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65ee2f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65ee2f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65ee2f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65ee2f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65ee2f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65ee2f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65ee2f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65ee2f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65ee2f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5ee2f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65ee2f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65ee2f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65ee2f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99150"/>
            <a:ext cx="78867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rbel"/>
              <a:buNone/>
              <a:defRPr b="0" i="0" sz="40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070916"/>
            <a:ext cx="76752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Geostatical analysis and applications - a workshop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- 河南大学地理环境学院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watersheds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37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schema of watershed distance in topkriging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J. O. Skøien, R. Merz, and G. Blöschl, “Top-kriging - geostatistics on stream networks,” Hydrol. Earth Syst. Sci., vol. 10, no. 2, pp. 277–287, Apr. 2006, Accessed: Dec. 14, 2020. [Online].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63" y="878125"/>
            <a:ext cx="47339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Manhattan distance in an urban area</a:t>
            </a:r>
            <a:endParaRPr b="1" sz="34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177165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{ACDA1703-4CBB-42FB-BEB6-7D1A89D6372C}</a:tableStyleId>
              </a:tblPr>
              <a:tblGrid>
                <a:gridCol w="910575"/>
                <a:gridCol w="910575"/>
                <a:gridCol w="910575"/>
                <a:gridCol w="910575"/>
                <a:gridCol w="910575"/>
              </a:tblGrid>
              <a:tr h="68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4"/>
          <p:cNvSpPr/>
          <p:nvPr/>
        </p:nvSpPr>
        <p:spPr>
          <a:xfrm>
            <a:off x="2667000" y="2072650"/>
            <a:ext cx="2806375" cy="2715150"/>
          </a:xfrm>
          <a:custGeom>
            <a:rect b="b" l="l" r="r" t="t"/>
            <a:pathLst>
              <a:path extrusionOk="0" h="108606" w="112255">
                <a:moveTo>
                  <a:pt x="0" y="0"/>
                </a:moveTo>
                <a:cubicBezTo>
                  <a:pt x="8651" y="0"/>
                  <a:pt x="17257" y="1524"/>
                  <a:pt x="25908" y="1524"/>
                </a:cubicBezTo>
                <a:cubicBezTo>
                  <a:pt x="29972" y="1524"/>
                  <a:pt x="35226" y="-1350"/>
                  <a:pt x="38100" y="1524"/>
                </a:cubicBezTo>
                <a:cubicBezTo>
                  <a:pt x="39905" y="3329"/>
                  <a:pt x="38862" y="6591"/>
                  <a:pt x="38862" y="9144"/>
                </a:cubicBezTo>
                <a:cubicBezTo>
                  <a:pt x="38862" y="13469"/>
                  <a:pt x="39706" y="18082"/>
                  <a:pt x="38100" y="22098"/>
                </a:cubicBezTo>
                <a:cubicBezTo>
                  <a:pt x="37152" y="24468"/>
                  <a:pt x="35533" y="27913"/>
                  <a:pt x="37338" y="29718"/>
                </a:cubicBezTo>
                <a:cubicBezTo>
                  <a:pt x="39134" y="31514"/>
                  <a:pt x="42418" y="29718"/>
                  <a:pt x="44958" y="29718"/>
                </a:cubicBezTo>
                <a:cubicBezTo>
                  <a:pt x="50800" y="29718"/>
                  <a:pt x="56642" y="29718"/>
                  <a:pt x="62484" y="29718"/>
                </a:cubicBezTo>
                <a:cubicBezTo>
                  <a:pt x="65574" y="29718"/>
                  <a:pt x="69914" y="28671"/>
                  <a:pt x="71628" y="31242"/>
                </a:cubicBezTo>
                <a:cubicBezTo>
                  <a:pt x="73760" y="34440"/>
                  <a:pt x="72675" y="38858"/>
                  <a:pt x="73152" y="42672"/>
                </a:cubicBezTo>
                <a:cubicBezTo>
                  <a:pt x="74319" y="52011"/>
                  <a:pt x="74676" y="61454"/>
                  <a:pt x="74676" y="70866"/>
                </a:cubicBezTo>
                <a:cubicBezTo>
                  <a:pt x="74676" y="74676"/>
                  <a:pt x="71062" y="83501"/>
                  <a:pt x="74676" y="82296"/>
                </a:cubicBezTo>
                <a:cubicBezTo>
                  <a:pt x="81440" y="80041"/>
                  <a:pt x="88979" y="82648"/>
                  <a:pt x="96012" y="83820"/>
                </a:cubicBezTo>
                <a:cubicBezTo>
                  <a:pt x="100529" y="84573"/>
                  <a:pt x="107188" y="80772"/>
                  <a:pt x="109728" y="84582"/>
                </a:cubicBezTo>
                <a:cubicBezTo>
                  <a:pt x="111278" y="86907"/>
                  <a:pt x="109050" y="90253"/>
                  <a:pt x="109728" y="92964"/>
                </a:cubicBezTo>
                <a:cubicBezTo>
                  <a:pt x="110962" y="97898"/>
                  <a:pt x="114087" y="104607"/>
                  <a:pt x="110490" y="108204"/>
                </a:cubicBezTo>
                <a:cubicBezTo>
                  <a:pt x="109687" y="109007"/>
                  <a:pt x="108245" y="107483"/>
                  <a:pt x="107442" y="1066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4"/>
          <p:cNvSpPr/>
          <p:nvPr/>
        </p:nvSpPr>
        <p:spPr>
          <a:xfrm>
            <a:off x="2590800" y="1977400"/>
            <a:ext cx="228600" cy="24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219700" y="4701550"/>
            <a:ext cx="228600" cy="17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distance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1885950" y="1893982"/>
            <a:ext cx="5772150" cy="3011875"/>
          </a:xfrm>
          <a:custGeom>
            <a:rect b="b" l="l" r="r" t="t"/>
            <a:pathLst>
              <a:path extrusionOk="0" h="120475" w="230886">
                <a:moveTo>
                  <a:pt x="0" y="14005"/>
                </a:moveTo>
                <a:cubicBezTo>
                  <a:pt x="4191" y="28356"/>
                  <a:pt x="11557" y="83601"/>
                  <a:pt x="25146" y="100111"/>
                </a:cubicBezTo>
                <a:cubicBezTo>
                  <a:pt x="38735" y="116621"/>
                  <a:pt x="67183" y="128813"/>
                  <a:pt x="81534" y="113065"/>
                </a:cubicBezTo>
                <a:cubicBezTo>
                  <a:pt x="95885" y="97317"/>
                  <a:pt x="98171" y="20101"/>
                  <a:pt x="111252" y="5623"/>
                </a:cubicBezTo>
                <a:cubicBezTo>
                  <a:pt x="124333" y="-8855"/>
                  <a:pt x="148209" y="7528"/>
                  <a:pt x="160020" y="26197"/>
                </a:cubicBezTo>
                <a:cubicBezTo>
                  <a:pt x="171831" y="44866"/>
                  <a:pt x="170307" y="112176"/>
                  <a:pt x="182118" y="117637"/>
                </a:cubicBezTo>
                <a:cubicBezTo>
                  <a:pt x="193929" y="123098"/>
                  <a:pt x="222758" y="68742"/>
                  <a:pt x="230886" y="589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5"/>
          <p:cNvSpPr/>
          <p:nvPr/>
        </p:nvSpPr>
        <p:spPr>
          <a:xfrm>
            <a:off x="1885950" y="541432"/>
            <a:ext cx="5772150" cy="3011875"/>
          </a:xfrm>
          <a:custGeom>
            <a:rect b="b" l="l" r="r" t="t"/>
            <a:pathLst>
              <a:path extrusionOk="0" h="120475" w="230886">
                <a:moveTo>
                  <a:pt x="0" y="14005"/>
                </a:moveTo>
                <a:cubicBezTo>
                  <a:pt x="4191" y="28356"/>
                  <a:pt x="11557" y="83601"/>
                  <a:pt x="25146" y="100111"/>
                </a:cubicBezTo>
                <a:cubicBezTo>
                  <a:pt x="38735" y="116621"/>
                  <a:pt x="67183" y="128813"/>
                  <a:pt x="81534" y="113065"/>
                </a:cubicBezTo>
                <a:cubicBezTo>
                  <a:pt x="95885" y="97317"/>
                  <a:pt x="98171" y="20101"/>
                  <a:pt x="111252" y="5623"/>
                </a:cubicBezTo>
                <a:cubicBezTo>
                  <a:pt x="124333" y="-8855"/>
                  <a:pt x="148209" y="7528"/>
                  <a:pt x="160020" y="26197"/>
                </a:cubicBezTo>
                <a:cubicBezTo>
                  <a:pt x="171831" y="44866"/>
                  <a:pt x="170307" y="112176"/>
                  <a:pt x="182118" y="117637"/>
                </a:cubicBezTo>
                <a:cubicBezTo>
                  <a:pt x="193929" y="123098"/>
                  <a:pt x="222758" y="68742"/>
                  <a:pt x="230886" y="589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5"/>
          <p:cNvSpPr/>
          <p:nvPr/>
        </p:nvSpPr>
        <p:spPr>
          <a:xfrm>
            <a:off x="1771650" y="1429713"/>
            <a:ext cx="6248400" cy="3053350"/>
          </a:xfrm>
          <a:custGeom>
            <a:rect b="b" l="l" r="r" t="t"/>
            <a:pathLst>
              <a:path extrusionOk="0" h="122134" w="249936">
                <a:moveTo>
                  <a:pt x="0" y="13526"/>
                </a:moveTo>
                <a:cubicBezTo>
                  <a:pt x="3937" y="23813"/>
                  <a:pt x="16383" y="60008"/>
                  <a:pt x="23622" y="75248"/>
                </a:cubicBezTo>
                <a:cubicBezTo>
                  <a:pt x="30861" y="90488"/>
                  <a:pt x="37338" y="97346"/>
                  <a:pt x="43434" y="104966"/>
                </a:cubicBezTo>
                <a:cubicBezTo>
                  <a:pt x="49530" y="112586"/>
                  <a:pt x="54610" y="118682"/>
                  <a:pt x="60198" y="120968"/>
                </a:cubicBezTo>
                <a:cubicBezTo>
                  <a:pt x="65786" y="123254"/>
                  <a:pt x="72644" y="121730"/>
                  <a:pt x="76962" y="118682"/>
                </a:cubicBezTo>
                <a:cubicBezTo>
                  <a:pt x="81280" y="115634"/>
                  <a:pt x="83058" y="109030"/>
                  <a:pt x="86106" y="102680"/>
                </a:cubicBezTo>
                <a:cubicBezTo>
                  <a:pt x="89154" y="96330"/>
                  <a:pt x="93345" y="87821"/>
                  <a:pt x="95250" y="80582"/>
                </a:cubicBezTo>
                <a:cubicBezTo>
                  <a:pt x="97155" y="73343"/>
                  <a:pt x="95631" y="67501"/>
                  <a:pt x="97536" y="59246"/>
                </a:cubicBezTo>
                <a:cubicBezTo>
                  <a:pt x="99441" y="50991"/>
                  <a:pt x="104140" y="39561"/>
                  <a:pt x="106680" y="31052"/>
                </a:cubicBezTo>
                <a:cubicBezTo>
                  <a:pt x="109220" y="22543"/>
                  <a:pt x="110363" y="13272"/>
                  <a:pt x="112776" y="8192"/>
                </a:cubicBezTo>
                <a:cubicBezTo>
                  <a:pt x="115189" y="3112"/>
                  <a:pt x="116205" y="1588"/>
                  <a:pt x="121158" y="572"/>
                </a:cubicBezTo>
                <a:cubicBezTo>
                  <a:pt x="126111" y="-444"/>
                  <a:pt x="136779" y="318"/>
                  <a:pt x="142494" y="2096"/>
                </a:cubicBezTo>
                <a:cubicBezTo>
                  <a:pt x="148209" y="3874"/>
                  <a:pt x="151003" y="7303"/>
                  <a:pt x="155448" y="11240"/>
                </a:cubicBezTo>
                <a:cubicBezTo>
                  <a:pt x="159893" y="15177"/>
                  <a:pt x="165989" y="19241"/>
                  <a:pt x="169164" y="25718"/>
                </a:cubicBezTo>
                <a:cubicBezTo>
                  <a:pt x="172339" y="32195"/>
                  <a:pt x="173101" y="41212"/>
                  <a:pt x="174498" y="50102"/>
                </a:cubicBezTo>
                <a:cubicBezTo>
                  <a:pt x="175895" y="58992"/>
                  <a:pt x="176149" y="72327"/>
                  <a:pt x="177546" y="79058"/>
                </a:cubicBezTo>
                <a:cubicBezTo>
                  <a:pt x="178943" y="85789"/>
                  <a:pt x="181102" y="85027"/>
                  <a:pt x="182880" y="90488"/>
                </a:cubicBezTo>
                <a:cubicBezTo>
                  <a:pt x="184658" y="95949"/>
                  <a:pt x="185801" y="108776"/>
                  <a:pt x="188214" y="111824"/>
                </a:cubicBezTo>
                <a:cubicBezTo>
                  <a:pt x="190627" y="114872"/>
                  <a:pt x="194437" y="110808"/>
                  <a:pt x="197358" y="108776"/>
                </a:cubicBezTo>
                <a:cubicBezTo>
                  <a:pt x="200279" y="106744"/>
                  <a:pt x="202438" y="104585"/>
                  <a:pt x="205740" y="99632"/>
                </a:cubicBezTo>
                <a:cubicBezTo>
                  <a:pt x="209042" y="94679"/>
                  <a:pt x="213995" y="84519"/>
                  <a:pt x="217170" y="79058"/>
                </a:cubicBezTo>
                <a:cubicBezTo>
                  <a:pt x="220345" y="73597"/>
                  <a:pt x="220853" y="71692"/>
                  <a:pt x="224790" y="66866"/>
                </a:cubicBezTo>
                <a:cubicBezTo>
                  <a:pt x="228727" y="62040"/>
                  <a:pt x="236601" y="55436"/>
                  <a:pt x="240792" y="50102"/>
                </a:cubicBezTo>
                <a:cubicBezTo>
                  <a:pt x="244983" y="44768"/>
                  <a:pt x="248412" y="37402"/>
                  <a:pt x="249936" y="34862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8" name="Google Shape;138;p25"/>
          <p:cNvCxnSpPr/>
          <p:nvPr/>
        </p:nvCxnSpPr>
        <p:spPr>
          <a:xfrm flipH="1" rot="10800000">
            <a:off x="3609100" y="637650"/>
            <a:ext cx="1728900" cy="423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5"/>
          <p:cNvCxnSpPr/>
          <p:nvPr/>
        </p:nvCxnSpPr>
        <p:spPr>
          <a:xfrm rot="10800000">
            <a:off x="3490300" y="4495075"/>
            <a:ext cx="1080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5"/>
          <p:cNvCxnSpPr/>
          <p:nvPr/>
        </p:nvCxnSpPr>
        <p:spPr>
          <a:xfrm flipH="1">
            <a:off x="5273200" y="713175"/>
            <a:ext cx="540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 types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270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- point pattern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- geostatistics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Regional - lattice analysis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109850"/>
            <a:ext cx="5133874" cy="378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of the geostatistical models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- Data have similar statistical properties in any part of the study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First-order stationarity - mean of the variable is the same everywhere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Second-order stationarity - variance of the variable is the same everywhere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Moran's I assumes the mean and variance are constants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Spatial correlation between any two locations is only dependent on the orientation and magnitude (distance) of the vector separating the two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that do not follow such assumptions: disease rate (incidence per 1000 person) has variance depending on the population.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transformation can alter data to fit the assumptions.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deterministic interpolation models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1" y="1917076"/>
            <a:ext cx="4240200" cy="3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351" y="1869187"/>
            <a:ext cx="4240200" cy="3322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2311350" y="1383200"/>
            <a:ext cx="16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IDW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5772150" y="138320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curvature spline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Kriging vs. IDW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345"/>
            <a:ext cx="9144000" cy="30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uncertainty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Chernobyl accident in 1986, quick decision about evacuate.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permissible exposure was 1 millisievert per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Soil samples measured with radiocesium contamination in unit of curies/km^2. The upper limit is 15 ci/km2. Question: which areas are possibly over the upper limit?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Kriging interpolation gives the range of the two sites: 14.2-19.9 and 13.8-20.0. They are unsafe.</a:t>
            </a:r>
            <a:endParaRPr/>
          </a:p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70" y="1152475"/>
            <a:ext cx="45271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in GIS data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197400" y="1152475"/>
            <a:ext cx="23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scenario of data aggregation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DEM is resampled from 119 by 139 to 17 by 20 cells using zonal statistics in ArcGIS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665" y="1017725"/>
            <a:ext cx="594363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arithmetical mean or block kriging?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they look the same? 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900238"/>
            <a:ext cx="89725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从学院更名谈起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6875" y="153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传统与科学的传承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地理学在现代科学中的重要性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uncertainty estimated from the two models?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arithmetic averaging is simple and gives small uncertainty. No, it actually underestimated the averaging accuracy for the spatially correlated data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5025"/>
            <a:ext cx="86106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of data uncertainty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data uncertainty with the predicted values affect the conclusions drawn from the 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predicted elevation is 850 m and the uncertainty is ± 5 m, the decision made will be very different from the prediction with the same value 850m but with an uncertainty of ± 35 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People should always prepare for the worst scenarios based on prediction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628650" y="99150"/>
            <a:ext cx="78867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Corbel"/>
              <a:buNone/>
            </a:pPr>
            <a:r>
              <a:rPr b="0" i="0" lang="en" sz="4050" u="none" cap="none" strike="noStrike">
                <a:latin typeface="Corbel"/>
                <a:ea typeface="Corbel"/>
                <a:cs typeface="Corbel"/>
                <a:sym typeface="Corbel"/>
              </a:rPr>
              <a:t>Semi-variograph technique</a:t>
            </a:r>
            <a:endParaRPr b="0" i="0" sz="405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628650" y="1070916"/>
            <a:ext cx="76752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latin typeface="Corbel"/>
                <a:ea typeface="Corbel"/>
                <a:cs typeface="Corbel"/>
                <a:sym typeface="Corbel"/>
              </a:rPr>
              <a:t>Semi-variogram function ϒ(h) is a measure of spatial dependence between sample points</a:t>
            </a:r>
            <a:endParaRPr b="0" i="0" sz="21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latin typeface="Corbel"/>
                <a:ea typeface="Corbel"/>
                <a:cs typeface="Corbel"/>
                <a:sym typeface="Corbel"/>
              </a:rPr>
              <a:t>The three parameters of a semi-variogram function: sill, nugget, range</a:t>
            </a:r>
            <a:endParaRPr b="0" i="0" sz="21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850" y="2182751"/>
            <a:ext cx="4478650" cy="288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526450" y="3220373"/>
            <a:ext cx="34824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γ(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</a:t>
            </a: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= ½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(Z(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- Z(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</a:t>
            </a: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b="1" sz="1800">
              <a:solidFill>
                <a:srgbClr val="FF0000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C(si, sj) = cov(Z(si), Z(sj)),</a:t>
            </a:r>
            <a:endParaRPr b="1" sz="1800">
              <a:solidFill>
                <a:srgbClr val="FF0000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γ(si, sj) = sill - C(si, sj),</a:t>
            </a:r>
            <a:endParaRPr b="1" sz="1800">
              <a:solidFill>
                <a:srgbClr val="FF0000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628650" y="74363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34567"/>
              <a:buFont typeface="Corbel"/>
              <a:buNone/>
            </a:pPr>
            <a:r>
              <a:rPr b="0" i="0" lang="en" sz="4050" u="none" cap="none" strike="noStrike">
                <a:latin typeface="Corbel"/>
                <a:ea typeface="Corbel"/>
                <a:cs typeface="Corbel"/>
                <a:sym typeface="Corbel"/>
              </a:rPr>
              <a:t>Variograph  of Happiness and Money</a:t>
            </a:r>
            <a:endParaRPr b="0" i="0" sz="405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1" name="Google Shape;22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803168"/>
            <a:ext cx="7675200" cy="4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628650" y="74363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34567"/>
              <a:buFont typeface="Corbel"/>
              <a:buNone/>
            </a:pPr>
            <a:r>
              <a:rPr b="0" i="0" lang="en" sz="4050" u="none" cap="none" strike="noStrike">
                <a:latin typeface="Corbel"/>
                <a:ea typeface="Corbel"/>
                <a:cs typeface="Corbel"/>
                <a:sym typeface="Corbel"/>
              </a:rPr>
              <a:t>Parameters of semi-variogram function</a:t>
            </a:r>
            <a:endParaRPr b="0" i="0" sz="405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628650" y="803187"/>
            <a:ext cx="76752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51447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2100" u="sng" cap="none" strike="noStrike">
                <a:latin typeface="Arial"/>
                <a:ea typeface="Arial"/>
                <a:cs typeface="Arial"/>
                <a:sym typeface="Arial"/>
              </a:rPr>
              <a:t>nugget</a:t>
            </a:r>
            <a:r>
              <a:rPr b="0" i="0" lang="en" sz="2100" u="none" cap="none" strike="noStrike">
                <a:latin typeface="Arial"/>
                <a:ea typeface="Arial"/>
                <a:cs typeface="Arial"/>
                <a:sym typeface="Arial"/>
              </a:rPr>
              <a:t> is the semi-variance at h=0. It is the measure of measurement error and the data variability at fine scales (microstructure)</a:t>
            </a:r>
            <a:endParaRPr b="0" i="0" sz="21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-151447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2100" u="sng" cap="none" strike="noStrike">
                <a:latin typeface="Arial"/>
                <a:ea typeface="Arial"/>
                <a:cs typeface="Arial"/>
                <a:sym typeface="Arial"/>
              </a:rPr>
              <a:t>sill</a:t>
            </a:r>
            <a:r>
              <a:rPr b="0" i="0" lang="en" sz="2100" u="none" cap="none" strike="noStrike">
                <a:latin typeface="Arial"/>
                <a:ea typeface="Arial"/>
                <a:cs typeface="Arial"/>
                <a:sym typeface="Arial"/>
              </a:rPr>
              <a:t> is the point where the variogram levels off; background noise; where there is little autocorrelation</a:t>
            </a:r>
            <a:endParaRPr b="0" i="0" sz="21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-151447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2100" u="sng" cap="none" strike="noStrike"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" sz="2100" u="none" cap="none" strike="noStrike">
                <a:latin typeface="Arial"/>
                <a:ea typeface="Arial"/>
                <a:cs typeface="Arial"/>
                <a:sym typeface="Arial"/>
              </a:rPr>
              <a:t> is the lag distance at which the sill is reached. Beyond this dis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tance, the data do not have significant statistical dependence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1447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partial sill = (Sill - Nugget ) is the amount of variation in the process that generated the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r(h)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95425"/>
            <a:ext cx="7086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Variogram of cards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089025"/>
            <a:ext cx="600075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472" y="1089022"/>
            <a:ext cx="3231525" cy="272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9"/>
          <p:cNvCxnSpPr/>
          <p:nvPr/>
        </p:nvCxnSpPr>
        <p:spPr>
          <a:xfrm>
            <a:off x="3924300" y="1596400"/>
            <a:ext cx="1771800" cy="28194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9"/>
          <p:cNvCxnSpPr/>
          <p:nvPr/>
        </p:nvCxnSpPr>
        <p:spPr>
          <a:xfrm flipH="1">
            <a:off x="1324050" y="1593775"/>
            <a:ext cx="1657200" cy="2533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9"/>
          <p:cNvCxnSpPr/>
          <p:nvPr/>
        </p:nvCxnSpPr>
        <p:spPr>
          <a:xfrm flipH="1">
            <a:off x="2257500" y="1593775"/>
            <a:ext cx="1657200" cy="2533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9"/>
          <p:cNvCxnSpPr/>
          <p:nvPr/>
        </p:nvCxnSpPr>
        <p:spPr>
          <a:xfrm flipH="1">
            <a:off x="3114750" y="1593775"/>
            <a:ext cx="1657200" cy="2533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Shuffling cards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285053"/>
            <a:ext cx="6165300" cy="36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250" y="1928175"/>
            <a:ext cx="3058749" cy="2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exercise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https://github.com/leiwanglsu/kriging_workshop.git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00"/>
              <a:t>地理学里面的哲学讨论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9625" y="160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地学二元论与人地耦合关系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自然人文科学殊途(新康德流派)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人地耦合系统(NSF 2007)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吴传钧院士学术思想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地域差异研究与逻辑实证主义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Hartshorne的区域学派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逻辑实证主义与计量革命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地理学家的专业优势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地图学,数据可视化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地统计学与空间分析方法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空间化思维方法 Spatial thinking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自然科学和人文科学的接口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 coupled nature-human system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</a:t>
            </a:r>
            <a:r>
              <a:rPr lang="en"/>
              <a:t>专业硕博士生训练目标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会读 (英文)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会查资料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会编程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Spatial thinking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逻辑性,</a:t>
            </a:r>
            <a:r>
              <a:rPr lang="en"/>
              <a:t>逆向思维,发散思维,跳出框子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比较,综合,拓展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会写 (</a:t>
            </a:r>
            <a:r>
              <a:rPr lang="en"/>
              <a:t>英文)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会说 (</a:t>
            </a:r>
            <a:r>
              <a:rPr lang="en"/>
              <a:t>英文)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Tobler's First law of Geography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Waldo Tobler (1970) and (2004) first stated and reinstated that there is a guiding law in spatial science that "everything is related to every else, </a:t>
            </a:r>
            <a:r>
              <a:rPr lang="en" sz="2400">
                <a:solidFill>
                  <a:schemeClr val="dk1"/>
                </a:solidFill>
              </a:rPr>
              <a:t>but near things are more related than distant things".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 2004, in a </a:t>
            </a:r>
            <a:r>
              <a:rPr lang="en" sz="2400">
                <a:solidFill>
                  <a:schemeClr val="dk1"/>
                </a:solidFill>
              </a:rPr>
              <a:t>special</a:t>
            </a:r>
            <a:r>
              <a:rPr lang="en" sz="2400">
                <a:solidFill>
                  <a:schemeClr val="dk1"/>
                </a:solidFill>
              </a:rPr>
              <a:t> issue of Annals of AAG, Daniel Sui led a forum to allow Michael Goodchild, </a:t>
            </a:r>
            <a:r>
              <a:rPr lang="en" sz="2400">
                <a:solidFill>
                  <a:schemeClr val="dk1"/>
                </a:solidFill>
              </a:rPr>
              <a:t>Harvey</a:t>
            </a:r>
            <a:r>
              <a:rPr lang="en" sz="2400">
                <a:solidFill>
                  <a:schemeClr val="dk1"/>
                </a:solidFill>
              </a:rPr>
              <a:t> Miller, Waldo Tobler, and other geographers to have a debate of this issue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68475" y="116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autocorrelation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measure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</a:t>
            </a:r>
            <a:r>
              <a:rPr lang="en"/>
              <a:t>heterogeneity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measure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defined in space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distance - straight line distance between any two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 surface distance - distance of traveling in the mountainous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Distance along a channel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Distance in a city- road network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Distance between polygons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surface distance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3175" y="93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Source: ESRI understanding </a:t>
            </a:r>
            <a:r>
              <a:rPr lang="en"/>
              <a:t>cost distance 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025" y="1639575"/>
            <a:ext cx="4326275" cy="308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25" y="1639575"/>
            <a:ext cx="4231175" cy="30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