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4" r:id="rId9"/>
    <p:sldId id="265" r:id="rId10"/>
    <p:sldId id="266" r:id="rId11"/>
    <p:sldId id="267" r:id="rId12"/>
    <p:sldId id="268" r:id="rId13"/>
    <p:sldId id="263" r:id="rId14"/>
    <p:sldId id="270" r:id="rId15"/>
    <p:sldId id="271" r:id="rId16"/>
    <p:sldId id="26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60"/>
  </p:normalViewPr>
  <p:slideViewPr>
    <p:cSldViewPr snapToGrid="0">
      <p:cViewPr varScale="1">
        <p:scale>
          <a:sx n="70" d="100"/>
          <a:sy n="70" d="100"/>
        </p:scale>
        <p:origin x="75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C36F7B3-9CDC-416F-98C1-4DE6058DC959}" type="datetimeFigureOut">
              <a:rPr lang="zh-CN" altLang="en-US" smtClean="0"/>
              <a:t>2018/2/9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56B130-E43E-4B27-BA4C-CB00B234731C}" type="slidenum">
              <a:rPr lang="zh-CN" altLang="en-US" smtClean="0"/>
              <a:t>‹#›</a:t>
            </a:fld>
            <a:endParaRPr lang="zh-CN" altLang="en-US"/>
          </a:p>
        </p:txBody>
      </p:sp>
    </p:spTree>
    <p:extLst>
      <p:ext uri="{BB962C8B-B14F-4D97-AF65-F5344CB8AC3E}">
        <p14:creationId xmlns:p14="http://schemas.microsoft.com/office/powerpoint/2010/main" val="3502718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C36F7B3-9CDC-416F-98C1-4DE6058DC959}" type="datetimeFigureOut">
              <a:rPr lang="zh-CN" altLang="en-US" smtClean="0"/>
              <a:t>2018/2/9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56B130-E43E-4B27-BA4C-CB00B234731C}" type="slidenum">
              <a:rPr lang="zh-CN" altLang="en-US" smtClean="0"/>
              <a:t>‹#›</a:t>
            </a:fld>
            <a:endParaRPr lang="zh-CN" altLang="en-US"/>
          </a:p>
        </p:txBody>
      </p:sp>
    </p:spTree>
    <p:extLst>
      <p:ext uri="{BB962C8B-B14F-4D97-AF65-F5344CB8AC3E}">
        <p14:creationId xmlns:p14="http://schemas.microsoft.com/office/powerpoint/2010/main" val="131450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C36F7B3-9CDC-416F-98C1-4DE6058DC959}" type="datetimeFigureOut">
              <a:rPr lang="zh-CN" altLang="en-US" smtClean="0"/>
              <a:t>2018/2/9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56B130-E43E-4B27-BA4C-CB00B234731C}" type="slidenum">
              <a:rPr lang="zh-CN" altLang="en-US" smtClean="0"/>
              <a:t>‹#›</a:t>
            </a:fld>
            <a:endParaRPr lang="zh-CN" altLang="en-US"/>
          </a:p>
        </p:txBody>
      </p:sp>
    </p:spTree>
    <p:extLst>
      <p:ext uri="{BB962C8B-B14F-4D97-AF65-F5344CB8AC3E}">
        <p14:creationId xmlns:p14="http://schemas.microsoft.com/office/powerpoint/2010/main" val="186558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C36F7B3-9CDC-416F-98C1-4DE6058DC959}" type="datetimeFigureOut">
              <a:rPr lang="zh-CN" altLang="en-US" smtClean="0"/>
              <a:t>2018/2/9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56B130-E43E-4B27-BA4C-CB00B234731C}" type="slidenum">
              <a:rPr lang="zh-CN" altLang="en-US" smtClean="0"/>
              <a:t>‹#›</a:t>
            </a:fld>
            <a:endParaRPr lang="zh-CN" altLang="en-US"/>
          </a:p>
        </p:txBody>
      </p:sp>
    </p:spTree>
    <p:extLst>
      <p:ext uri="{BB962C8B-B14F-4D97-AF65-F5344CB8AC3E}">
        <p14:creationId xmlns:p14="http://schemas.microsoft.com/office/powerpoint/2010/main" val="802415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C36F7B3-9CDC-416F-98C1-4DE6058DC959}" type="datetimeFigureOut">
              <a:rPr lang="zh-CN" altLang="en-US" smtClean="0"/>
              <a:t>2018/2/9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56B130-E43E-4B27-BA4C-CB00B234731C}" type="slidenum">
              <a:rPr lang="zh-CN" altLang="en-US" smtClean="0"/>
              <a:t>‹#›</a:t>
            </a:fld>
            <a:endParaRPr lang="zh-CN" altLang="en-US"/>
          </a:p>
        </p:txBody>
      </p:sp>
    </p:spTree>
    <p:extLst>
      <p:ext uri="{BB962C8B-B14F-4D97-AF65-F5344CB8AC3E}">
        <p14:creationId xmlns:p14="http://schemas.microsoft.com/office/powerpoint/2010/main" val="1520760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C36F7B3-9CDC-416F-98C1-4DE6058DC959}" type="datetimeFigureOut">
              <a:rPr lang="zh-CN" altLang="en-US" smtClean="0"/>
              <a:t>2018/2/9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56B130-E43E-4B27-BA4C-CB00B234731C}" type="slidenum">
              <a:rPr lang="zh-CN" altLang="en-US" smtClean="0"/>
              <a:t>‹#›</a:t>
            </a:fld>
            <a:endParaRPr lang="zh-CN" altLang="en-US"/>
          </a:p>
        </p:txBody>
      </p:sp>
    </p:spTree>
    <p:extLst>
      <p:ext uri="{BB962C8B-B14F-4D97-AF65-F5344CB8AC3E}">
        <p14:creationId xmlns:p14="http://schemas.microsoft.com/office/powerpoint/2010/main" val="2985033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C36F7B3-9CDC-416F-98C1-4DE6058DC959}" type="datetimeFigureOut">
              <a:rPr lang="zh-CN" altLang="en-US" smtClean="0"/>
              <a:t>2018/2/9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756B130-E43E-4B27-BA4C-CB00B234731C}" type="slidenum">
              <a:rPr lang="zh-CN" altLang="en-US" smtClean="0"/>
              <a:t>‹#›</a:t>
            </a:fld>
            <a:endParaRPr lang="zh-CN" altLang="en-US"/>
          </a:p>
        </p:txBody>
      </p:sp>
    </p:spTree>
    <p:extLst>
      <p:ext uri="{BB962C8B-B14F-4D97-AF65-F5344CB8AC3E}">
        <p14:creationId xmlns:p14="http://schemas.microsoft.com/office/powerpoint/2010/main" val="2353055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C36F7B3-9CDC-416F-98C1-4DE6058DC959}" type="datetimeFigureOut">
              <a:rPr lang="zh-CN" altLang="en-US" smtClean="0"/>
              <a:t>2018/2/9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756B130-E43E-4B27-BA4C-CB00B234731C}" type="slidenum">
              <a:rPr lang="zh-CN" altLang="en-US" smtClean="0"/>
              <a:t>‹#›</a:t>
            </a:fld>
            <a:endParaRPr lang="zh-CN" altLang="en-US"/>
          </a:p>
        </p:txBody>
      </p:sp>
    </p:spTree>
    <p:extLst>
      <p:ext uri="{BB962C8B-B14F-4D97-AF65-F5344CB8AC3E}">
        <p14:creationId xmlns:p14="http://schemas.microsoft.com/office/powerpoint/2010/main" val="797036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C36F7B3-9CDC-416F-98C1-4DE6058DC959}" type="datetimeFigureOut">
              <a:rPr lang="zh-CN" altLang="en-US" smtClean="0"/>
              <a:t>2018/2/9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756B130-E43E-4B27-BA4C-CB00B234731C}" type="slidenum">
              <a:rPr lang="zh-CN" altLang="en-US" smtClean="0"/>
              <a:t>‹#›</a:t>
            </a:fld>
            <a:endParaRPr lang="zh-CN" altLang="en-US"/>
          </a:p>
        </p:txBody>
      </p:sp>
    </p:spTree>
    <p:extLst>
      <p:ext uri="{BB962C8B-B14F-4D97-AF65-F5344CB8AC3E}">
        <p14:creationId xmlns:p14="http://schemas.microsoft.com/office/powerpoint/2010/main" val="2382503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C36F7B3-9CDC-416F-98C1-4DE6058DC959}" type="datetimeFigureOut">
              <a:rPr lang="zh-CN" altLang="en-US" smtClean="0"/>
              <a:t>2018/2/9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56B130-E43E-4B27-BA4C-CB00B234731C}" type="slidenum">
              <a:rPr lang="zh-CN" altLang="en-US" smtClean="0"/>
              <a:t>‹#›</a:t>
            </a:fld>
            <a:endParaRPr lang="zh-CN" altLang="en-US"/>
          </a:p>
        </p:txBody>
      </p:sp>
    </p:spTree>
    <p:extLst>
      <p:ext uri="{BB962C8B-B14F-4D97-AF65-F5344CB8AC3E}">
        <p14:creationId xmlns:p14="http://schemas.microsoft.com/office/powerpoint/2010/main" val="172541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C36F7B3-9CDC-416F-98C1-4DE6058DC959}" type="datetimeFigureOut">
              <a:rPr lang="zh-CN" altLang="en-US" smtClean="0"/>
              <a:t>2018/2/9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56B130-E43E-4B27-BA4C-CB00B234731C}" type="slidenum">
              <a:rPr lang="zh-CN" altLang="en-US" smtClean="0"/>
              <a:t>‹#›</a:t>
            </a:fld>
            <a:endParaRPr lang="zh-CN" altLang="en-US"/>
          </a:p>
        </p:txBody>
      </p:sp>
    </p:spTree>
    <p:extLst>
      <p:ext uri="{BB962C8B-B14F-4D97-AF65-F5344CB8AC3E}">
        <p14:creationId xmlns:p14="http://schemas.microsoft.com/office/powerpoint/2010/main" val="167775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36F7B3-9CDC-416F-98C1-4DE6058DC959}" type="datetimeFigureOut">
              <a:rPr lang="zh-CN" altLang="en-US" smtClean="0"/>
              <a:t>2018/2/9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56B130-E43E-4B27-BA4C-CB00B234731C}" type="slidenum">
              <a:rPr lang="zh-CN" altLang="en-US" smtClean="0"/>
              <a:t>‹#›</a:t>
            </a:fld>
            <a:endParaRPr lang="zh-CN" altLang="en-US"/>
          </a:p>
        </p:txBody>
      </p:sp>
    </p:spTree>
    <p:extLst>
      <p:ext uri="{BB962C8B-B14F-4D97-AF65-F5344CB8AC3E}">
        <p14:creationId xmlns:p14="http://schemas.microsoft.com/office/powerpoint/2010/main" val="1141549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apple.com/library/content/documentation/NetworkingInternet/Conceptual/RemoteNotificationsPG/APNSOverview.html#//apple_ref/doc/uid/TP40008194-CH8-SW5"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apple.com/library/content/documentation/NetworkingInternet/Conceptual/RemoteNotificationsPG/CreatingtheNotificationPayload.html#//apple_ref/doc/uid/TP40008194-CH10-SW1" TargetMode="External"/><Relationship Id="rId2" Type="http://schemas.openxmlformats.org/officeDocument/2006/relationships/hyperlink" Target="https://developer.apple.com/library/content/documentation/NetworkingInternet/Conceptual/RemoteNotificationsPG/CommunicatingwithAPNs.html#//apple_ref/doc/uid/TP40008194-CH11-SW1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eveloper.apple.com/library/ios/documentation/NetworkingInternet/Conceptual/RemoteNotificationsPG/Chapters/ApplePushServic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apns</a:t>
            </a:r>
            <a:endParaRPr lang="zh-CN" altLang="en-US" dirty="0"/>
          </a:p>
        </p:txBody>
      </p:sp>
      <p:sp>
        <p:nvSpPr>
          <p:cNvPr id="3" name="副标题 2"/>
          <p:cNvSpPr>
            <a:spLocks noGrp="1"/>
          </p:cNvSpPr>
          <p:nvPr>
            <p:ph type="subTitle" idx="1"/>
          </p:nvPr>
        </p:nvSpPr>
        <p:spPr/>
        <p:txBody>
          <a:bodyPr/>
          <a:lstStyle/>
          <a:p>
            <a:r>
              <a:rPr lang="en-US" altLang="zh-CN" dirty="0" err="1" smtClean="0"/>
              <a:t>dexter</a:t>
            </a:r>
            <a:endParaRPr lang="zh-CN" altLang="en-US" dirty="0"/>
          </a:p>
        </p:txBody>
      </p:sp>
    </p:spTree>
    <p:extLst>
      <p:ext uri="{BB962C8B-B14F-4D97-AF65-F5344CB8AC3E}">
        <p14:creationId xmlns:p14="http://schemas.microsoft.com/office/powerpoint/2010/main" val="1413464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Http2</a:t>
            </a:r>
            <a:r>
              <a:rPr lang="zh-CN" altLang="en-US" dirty="0"/>
              <a:t> </a:t>
            </a:r>
            <a:r>
              <a:rPr lang="en-US" altLang="zh-CN" dirty="0"/>
              <a:t>Request</a:t>
            </a:r>
            <a:endParaRPr lang="zh-CN" altLang="en-US" dirty="0"/>
          </a:p>
        </p:txBody>
      </p:sp>
      <p:sp>
        <p:nvSpPr>
          <p:cNvPr id="3" name="内容占位符 2"/>
          <p:cNvSpPr>
            <a:spLocks noGrp="1"/>
          </p:cNvSpPr>
          <p:nvPr>
            <p:ph idx="1"/>
          </p:nvPr>
        </p:nvSpPr>
        <p:spPr>
          <a:xfrm>
            <a:off x="838200" y="1825625"/>
            <a:ext cx="10515600" cy="794745"/>
          </a:xfrm>
        </p:spPr>
        <p:txBody>
          <a:bodyPr>
            <a:normAutofit fontScale="62500" lnSpcReduction="20000"/>
          </a:bodyPr>
          <a:lstStyle/>
          <a:p>
            <a:pPr fontAlgn="base"/>
            <a:r>
              <a:rPr lang="en-US" altLang="zh-CN" dirty="0"/>
              <a:t>APNs ignores request headers other than the ones listed in Table 8-2.</a:t>
            </a:r>
          </a:p>
          <a:p>
            <a:r>
              <a:rPr lang="en-US" altLang="zh-CN" dirty="0"/>
              <a:t/>
            </a:r>
            <a:br>
              <a:rPr lang="en-US" altLang="zh-CN" dirty="0"/>
            </a:b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224950321"/>
              </p:ext>
            </p:extLst>
          </p:nvPr>
        </p:nvGraphicFramePr>
        <p:xfrm>
          <a:off x="838200" y="2434950"/>
          <a:ext cx="10515600" cy="1740154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fontAlgn="base"/>
                      <a:r>
                        <a:rPr lang="en-US" b="0" dirty="0">
                          <a:solidFill>
                            <a:srgbClr val="414141"/>
                          </a:solidFill>
                          <a:effectLst/>
                        </a:rPr>
                        <a:t>Header</a:t>
                      </a:r>
                    </a:p>
                  </a:txBody>
                  <a:tcPr marL="95250" marR="95250" marT="47625" marB="47625" anchor="ctr"/>
                </a:tc>
                <a:tc>
                  <a:txBody>
                    <a:bodyPr/>
                    <a:lstStyle/>
                    <a:p>
                      <a:pPr fontAlgn="base"/>
                      <a:r>
                        <a:rPr lang="en-US" b="0" dirty="0">
                          <a:solidFill>
                            <a:srgbClr val="414141"/>
                          </a:solidFill>
                          <a:effectLst/>
                        </a:rPr>
                        <a:t>Description</a:t>
                      </a:r>
                    </a:p>
                  </a:txBody>
                  <a:tcPr marL="95250" marR="95250" marT="47625" marB="47625" anchor="ctr"/>
                </a:tc>
              </a:tr>
              <a:tr h="370840">
                <a:tc>
                  <a:txBody>
                    <a:bodyPr/>
                    <a:lstStyle/>
                    <a:p>
                      <a:pPr fontAlgn="base"/>
                      <a:r>
                        <a:rPr lang="en-US" dirty="0">
                          <a:solidFill>
                            <a:srgbClr val="414141"/>
                          </a:solidFill>
                          <a:effectLst/>
                        </a:rPr>
                        <a:t>authorization</a:t>
                      </a:r>
                    </a:p>
                  </a:txBody>
                  <a:tcPr marL="95250" marR="238125" marT="47625" marB="47625" anchor="ctr"/>
                </a:tc>
                <a:tc>
                  <a:txBody>
                    <a:bodyPr/>
                    <a:lstStyle/>
                    <a:p>
                      <a:pPr fontAlgn="base"/>
                      <a:r>
                        <a:rPr lang="en-US" dirty="0">
                          <a:solidFill>
                            <a:srgbClr val="414141"/>
                          </a:solidFill>
                          <a:effectLst/>
                        </a:rPr>
                        <a:t>The provider token that authorizes APNs to send push notifications for the specified topics. The token is in Base64URL-encoded JWT format, specified as bearer &lt;provider token&gt;.</a:t>
                      </a:r>
                    </a:p>
                    <a:p>
                      <a:pPr fontAlgn="base"/>
                      <a:r>
                        <a:rPr lang="en-US" dirty="0">
                          <a:solidFill>
                            <a:srgbClr val="414141"/>
                          </a:solidFill>
                          <a:effectLst/>
                        </a:rPr>
                        <a:t>When the provider certificate is used to establish a connection, this request header is ignored.</a:t>
                      </a:r>
                    </a:p>
                  </a:txBody>
                  <a:tcPr marL="95250" marR="238125" marT="47625" marB="47625" anchor="ctr"/>
                </a:tc>
              </a:tr>
              <a:tr h="370840">
                <a:tc>
                  <a:txBody>
                    <a:bodyPr/>
                    <a:lstStyle/>
                    <a:p>
                      <a:pPr fontAlgn="base"/>
                      <a:r>
                        <a:rPr lang="en-US" dirty="0" err="1">
                          <a:solidFill>
                            <a:srgbClr val="414141"/>
                          </a:solidFill>
                          <a:effectLst/>
                        </a:rPr>
                        <a:t>apns</a:t>
                      </a:r>
                      <a:r>
                        <a:rPr lang="en-US" dirty="0">
                          <a:solidFill>
                            <a:srgbClr val="414141"/>
                          </a:solidFill>
                          <a:effectLst/>
                        </a:rPr>
                        <a:t>-id</a:t>
                      </a:r>
                    </a:p>
                  </a:txBody>
                  <a:tcPr marL="95250" marR="238125" marT="47625" marB="47625" anchor="ctr"/>
                </a:tc>
                <a:tc>
                  <a:txBody>
                    <a:bodyPr/>
                    <a:lstStyle/>
                    <a:p>
                      <a:pPr fontAlgn="base"/>
                      <a:r>
                        <a:rPr lang="en-US" dirty="0">
                          <a:solidFill>
                            <a:srgbClr val="414141"/>
                          </a:solidFill>
                          <a:effectLst/>
                        </a:rPr>
                        <a:t>A canonical UUID that identifies the notification. If there is an error sending the notification, APNs uses this value to identify the notification to your server.</a:t>
                      </a:r>
                    </a:p>
                    <a:p>
                      <a:pPr fontAlgn="base"/>
                      <a:r>
                        <a:rPr lang="en-US" dirty="0">
                          <a:solidFill>
                            <a:srgbClr val="414141"/>
                          </a:solidFill>
                          <a:effectLst/>
                        </a:rPr>
                        <a:t>The canonical form is 32 lowercase hexadecimal digits, displayed in five groups separated by hyphens in the form 8-4-4-4-12. An example UUID is as follows:</a:t>
                      </a:r>
                    </a:p>
                    <a:p>
                      <a:pPr fontAlgn="base"/>
                      <a:r>
                        <a:rPr lang="en-US" dirty="0">
                          <a:solidFill>
                            <a:srgbClr val="414141"/>
                          </a:solidFill>
                          <a:effectLst/>
                        </a:rPr>
                        <a:t>123e4567-e89b-12d3-a456-42665544000</a:t>
                      </a:r>
                    </a:p>
                    <a:p>
                      <a:pPr fontAlgn="base"/>
                      <a:r>
                        <a:rPr lang="en-US" dirty="0">
                          <a:solidFill>
                            <a:srgbClr val="414141"/>
                          </a:solidFill>
                          <a:effectLst/>
                        </a:rPr>
                        <a:t>If you omit this header, a new UUID is created by APNs and returned in the response.</a:t>
                      </a:r>
                    </a:p>
                  </a:txBody>
                  <a:tcPr marL="95250" marR="238125" marT="47625" marB="47625" anchor="ctr"/>
                </a:tc>
              </a:tr>
              <a:tr h="370840">
                <a:tc>
                  <a:txBody>
                    <a:bodyPr/>
                    <a:lstStyle/>
                    <a:p>
                      <a:pPr fontAlgn="base"/>
                      <a:r>
                        <a:rPr lang="en-US" dirty="0" err="1">
                          <a:solidFill>
                            <a:srgbClr val="414141"/>
                          </a:solidFill>
                          <a:effectLst/>
                        </a:rPr>
                        <a:t>apns</a:t>
                      </a:r>
                      <a:r>
                        <a:rPr lang="en-US" dirty="0">
                          <a:solidFill>
                            <a:srgbClr val="414141"/>
                          </a:solidFill>
                          <a:effectLst/>
                        </a:rPr>
                        <a:t>-expiration</a:t>
                      </a:r>
                    </a:p>
                  </a:txBody>
                  <a:tcPr marL="95250" marR="238125" marT="47625" marB="47625" anchor="ctr"/>
                </a:tc>
                <a:tc>
                  <a:txBody>
                    <a:bodyPr/>
                    <a:lstStyle/>
                    <a:p>
                      <a:pPr fontAlgn="base"/>
                      <a:r>
                        <a:rPr lang="en-US" dirty="0">
                          <a:solidFill>
                            <a:srgbClr val="414141"/>
                          </a:solidFill>
                          <a:effectLst/>
                        </a:rPr>
                        <a:t>A UNIX epoch date expressed in seconds (UTC). This header identifies the date when the notification is no longer valid and can be discarded.</a:t>
                      </a:r>
                    </a:p>
                    <a:p>
                      <a:pPr fontAlgn="base"/>
                      <a:r>
                        <a:rPr lang="en-US" dirty="0">
                          <a:solidFill>
                            <a:srgbClr val="414141"/>
                          </a:solidFill>
                          <a:effectLst/>
                        </a:rPr>
                        <a:t>If this value is nonzero, APNs stores the notification and tries to deliver it at least once, repeating the attempt as needed if it is unable to deliver the notification the first time. If the value is 0, APNs treats the notification as if it expires immediately and does not store the notification or attempt to redeliver it.</a:t>
                      </a:r>
                    </a:p>
                  </a:txBody>
                  <a:tcPr marL="95250" marR="238125" marT="47625" marB="47625" anchor="ctr"/>
                </a:tc>
              </a:tr>
              <a:tr h="370840">
                <a:tc>
                  <a:txBody>
                    <a:bodyPr/>
                    <a:lstStyle/>
                    <a:p>
                      <a:pPr fontAlgn="base"/>
                      <a:r>
                        <a:rPr lang="en-US" dirty="0" err="1">
                          <a:solidFill>
                            <a:srgbClr val="414141"/>
                          </a:solidFill>
                          <a:effectLst/>
                        </a:rPr>
                        <a:t>apns</a:t>
                      </a:r>
                      <a:r>
                        <a:rPr lang="en-US" dirty="0">
                          <a:solidFill>
                            <a:srgbClr val="414141"/>
                          </a:solidFill>
                          <a:effectLst/>
                        </a:rPr>
                        <a:t>-priority</a:t>
                      </a:r>
                    </a:p>
                  </a:txBody>
                  <a:tcPr marL="95250" marR="238125" marT="47625" marB="47625" anchor="ctr"/>
                </a:tc>
                <a:tc>
                  <a:txBody>
                    <a:bodyPr/>
                    <a:lstStyle/>
                    <a:p>
                      <a:pPr fontAlgn="base"/>
                      <a:r>
                        <a:rPr lang="en-US" dirty="0">
                          <a:solidFill>
                            <a:srgbClr val="414141"/>
                          </a:solidFill>
                          <a:effectLst/>
                        </a:rPr>
                        <a:t>The priority of the notification. Specify one of the following values:</a:t>
                      </a:r>
                    </a:p>
                    <a:p>
                      <a:pPr fontAlgn="base">
                        <a:buFont typeface="Arial" panose="020B0604020202020204" pitchFamily="34" charset="0"/>
                        <a:buChar char="•"/>
                      </a:pPr>
                      <a:r>
                        <a:rPr lang="en-US" dirty="0">
                          <a:solidFill>
                            <a:srgbClr val="414141"/>
                          </a:solidFill>
                          <a:effectLst/>
                        </a:rPr>
                        <a:t>10–Send the push message immediately. Notifications with this priority must trigger an alert, sound, or badge on the target device. It is an error to use this priority for a push notification that contains only the content-available key.</a:t>
                      </a:r>
                    </a:p>
                    <a:p>
                      <a:pPr fontAlgn="base">
                        <a:buFont typeface="Arial" panose="020B0604020202020204" pitchFamily="34" charset="0"/>
                        <a:buChar char="•"/>
                      </a:pPr>
                      <a:r>
                        <a:rPr lang="en-US" dirty="0">
                          <a:solidFill>
                            <a:srgbClr val="414141"/>
                          </a:solidFill>
                          <a:effectLst/>
                        </a:rPr>
                        <a:t>5—Send the push message at a time that takes into account power considerations for the device. Notifications with this priority might be grouped and delivered in bursts. They are throttled, and in some cases are not delivered</a:t>
                      </a:r>
                      <a:r>
                        <a:rPr lang="en-US" dirty="0" smtClean="0">
                          <a:solidFill>
                            <a:srgbClr val="414141"/>
                          </a:solidFill>
                          <a:effectLst/>
                        </a:rPr>
                        <a:t>.</a:t>
                      </a:r>
                    </a:p>
                    <a:p>
                      <a:pPr fontAlgn="base">
                        <a:buFont typeface="Arial" panose="020B0604020202020204" pitchFamily="34" charset="0"/>
                        <a:buChar char="•"/>
                      </a:pPr>
                      <a:r>
                        <a:rPr lang="en-US" altLang="zh-CN" sz="1800" b="0" i="0" kern="1200" dirty="0" smtClean="0">
                          <a:solidFill>
                            <a:schemeClr val="dk1"/>
                          </a:solidFill>
                          <a:effectLst/>
                          <a:latin typeface="+mn-lt"/>
                          <a:ea typeface="+mn-ea"/>
                          <a:cs typeface="+mn-cs"/>
                        </a:rPr>
                        <a:t>If you omit this header, the APNs server sets the priority to </a:t>
                      </a:r>
                      <a:r>
                        <a:rPr lang="en-US" altLang="zh-CN" dirty="0" smtClean="0"/>
                        <a:t>10</a:t>
                      </a:r>
                      <a:endParaRPr lang="en-US" dirty="0">
                        <a:solidFill>
                          <a:srgbClr val="414141"/>
                        </a:solidFill>
                        <a:effectLst/>
                      </a:endParaRPr>
                    </a:p>
                  </a:txBody>
                  <a:tcPr marL="95250" marR="238125" marT="47625" marB="47625" anchor="ctr"/>
                </a:tc>
              </a:tr>
              <a:tr h="370840">
                <a:tc>
                  <a:txBody>
                    <a:bodyPr/>
                    <a:lstStyle/>
                    <a:p>
                      <a:pPr fontAlgn="base"/>
                      <a:r>
                        <a:rPr lang="en-US" dirty="0" err="1">
                          <a:solidFill>
                            <a:srgbClr val="414141"/>
                          </a:solidFill>
                          <a:effectLst/>
                        </a:rPr>
                        <a:t>apns</a:t>
                      </a:r>
                      <a:r>
                        <a:rPr lang="en-US" dirty="0">
                          <a:solidFill>
                            <a:srgbClr val="414141"/>
                          </a:solidFill>
                          <a:effectLst/>
                        </a:rPr>
                        <a:t>-topic</a:t>
                      </a:r>
                    </a:p>
                  </a:txBody>
                  <a:tcPr marL="95250" marR="238125" marT="47625" marB="47625" anchor="ctr"/>
                </a:tc>
                <a:tc>
                  <a:txBody>
                    <a:bodyPr/>
                    <a:lstStyle/>
                    <a:p>
                      <a:pPr fontAlgn="base"/>
                      <a:r>
                        <a:rPr lang="en-US" dirty="0">
                          <a:solidFill>
                            <a:srgbClr val="414141"/>
                          </a:solidFill>
                          <a:effectLst/>
                        </a:rPr>
                        <a:t>The topic of the remote notification, which is typically the bundle ID for your app. The certificate you create in your developer account must include the capability for this topic.</a:t>
                      </a:r>
                    </a:p>
                    <a:p>
                      <a:pPr fontAlgn="base"/>
                      <a:r>
                        <a:rPr lang="en-US" dirty="0">
                          <a:solidFill>
                            <a:srgbClr val="414141"/>
                          </a:solidFill>
                          <a:effectLst/>
                        </a:rPr>
                        <a:t>If your certificate includes multiple topics, you must specify a value for this header.</a:t>
                      </a:r>
                    </a:p>
                    <a:p>
                      <a:pPr fontAlgn="base"/>
                      <a:r>
                        <a:rPr lang="en-US" dirty="0">
                          <a:solidFill>
                            <a:srgbClr val="414141"/>
                          </a:solidFill>
                          <a:effectLst/>
                        </a:rPr>
                        <a:t>If you omit this request header and your APNs certificate does not specify multiple topics, the APNs server uses the certificate’s Subject as the default topic.</a:t>
                      </a:r>
                    </a:p>
                    <a:p>
                      <a:pPr fontAlgn="base"/>
                      <a:r>
                        <a:rPr lang="en-US" dirty="0">
                          <a:solidFill>
                            <a:srgbClr val="414141"/>
                          </a:solidFill>
                          <a:effectLst/>
                        </a:rPr>
                        <a:t>If you are using a provider token instead of a certificate, you must specify a value for this request header. The topic you provide should be provisioned for the your team named in your developer account.</a:t>
                      </a:r>
                    </a:p>
                  </a:txBody>
                  <a:tcPr marL="95250" marR="238125" marT="47625" marB="47625" anchor="ctr"/>
                </a:tc>
              </a:tr>
              <a:tr h="370840">
                <a:tc>
                  <a:txBody>
                    <a:bodyPr/>
                    <a:lstStyle/>
                    <a:p>
                      <a:pPr fontAlgn="base"/>
                      <a:r>
                        <a:rPr lang="en-US" dirty="0" err="1">
                          <a:solidFill>
                            <a:srgbClr val="414141"/>
                          </a:solidFill>
                          <a:effectLst/>
                        </a:rPr>
                        <a:t>apns</a:t>
                      </a:r>
                      <a:r>
                        <a:rPr lang="en-US" dirty="0">
                          <a:solidFill>
                            <a:srgbClr val="414141"/>
                          </a:solidFill>
                          <a:effectLst/>
                        </a:rPr>
                        <a:t>-collapse-id</a:t>
                      </a:r>
                    </a:p>
                  </a:txBody>
                  <a:tcPr marL="95250" marR="238125" marT="47625" marB="47625" anchor="ctr"/>
                </a:tc>
                <a:tc>
                  <a:txBody>
                    <a:bodyPr/>
                    <a:lstStyle/>
                    <a:p>
                      <a:pPr fontAlgn="base"/>
                      <a:r>
                        <a:rPr lang="en-US" dirty="0">
                          <a:solidFill>
                            <a:srgbClr val="414141"/>
                          </a:solidFill>
                          <a:effectLst/>
                        </a:rPr>
                        <a:t>Multiple notifications with the same collapse identifier are displayed to the user as a single notification. The value of this key must not exceed 64 bytes. For more information, see </a:t>
                      </a:r>
                      <a:r>
                        <a:rPr lang="en-US" u="none" strike="noStrike" dirty="0">
                          <a:solidFill>
                            <a:srgbClr val="0088CC"/>
                          </a:solidFill>
                          <a:effectLst/>
                          <a:hlinkClick r:id="rId2"/>
                        </a:rPr>
                        <a:t>Quality of Service, Store-and-Forward, and Coalesced Notifications</a:t>
                      </a:r>
                      <a:r>
                        <a:rPr lang="en-US" dirty="0">
                          <a:solidFill>
                            <a:srgbClr val="414141"/>
                          </a:solidFill>
                          <a:effectLst/>
                        </a:rPr>
                        <a:t>.</a:t>
                      </a:r>
                    </a:p>
                  </a:txBody>
                  <a:tcPr marL="95250" marR="238125" marT="47625" marB="47625" anchor="ctr"/>
                </a:tc>
              </a:tr>
            </a:tbl>
          </a:graphicData>
        </a:graphic>
      </p:graphicFrame>
    </p:spTree>
    <p:extLst>
      <p:ext uri="{BB962C8B-B14F-4D97-AF65-F5344CB8AC3E}">
        <p14:creationId xmlns:p14="http://schemas.microsoft.com/office/powerpoint/2010/main" val="2289761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HTTP/2 Response from </a:t>
            </a:r>
            <a:r>
              <a:rPr lang="en-US" altLang="zh-CN" dirty="0" smtClean="0"/>
              <a:t>APNs</a:t>
            </a:r>
            <a:endParaRPr lang="zh-CN" altLang="en-US" dirty="0"/>
          </a:p>
        </p:txBody>
      </p:sp>
      <p:pic>
        <p:nvPicPr>
          <p:cNvPr id="4" name="内容占位符 3"/>
          <p:cNvPicPr>
            <a:picLocks noGrp="1" noChangeAspect="1"/>
          </p:cNvPicPr>
          <p:nvPr>
            <p:ph idx="1"/>
          </p:nvPr>
        </p:nvPicPr>
        <p:blipFill>
          <a:blip r:embed="rId2"/>
          <a:stretch>
            <a:fillRect/>
          </a:stretch>
        </p:blipFill>
        <p:spPr>
          <a:xfrm>
            <a:off x="720006" y="1992573"/>
            <a:ext cx="10430215" cy="3897212"/>
          </a:xfrm>
          <a:prstGeom prst="rect">
            <a:avLst/>
          </a:prstGeom>
        </p:spPr>
      </p:pic>
    </p:spTree>
    <p:extLst>
      <p:ext uri="{BB962C8B-B14F-4D97-AF65-F5344CB8AC3E}">
        <p14:creationId xmlns:p14="http://schemas.microsoft.com/office/powerpoint/2010/main" val="3758511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HTTP/2 Response from APNs</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2106056"/>
            <a:ext cx="10515599" cy="3790476"/>
          </a:xfrm>
          <a:prstGeom prst="rect">
            <a:avLst/>
          </a:prstGeom>
        </p:spPr>
      </p:pic>
    </p:spTree>
    <p:extLst>
      <p:ext uri="{BB962C8B-B14F-4D97-AF65-F5344CB8AC3E}">
        <p14:creationId xmlns:p14="http://schemas.microsoft.com/office/powerpoint/2010/main" val="1281523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APNs</a:t>
            </a:r>
            <a:r>
              <a:rPr lang="zh-CN" altLang="en-US" dirty="0"/>
              <a:t>响应信息（错误信息）</a:t>
            </a:r>
            <a:endParaRPr lang="zh-CN" altLang="en-US" dirty="0"/>
          </a:p>
        </p:txBody>
      </p:sp>
      <p:pic>
        <p:nvPicPr>
          <p:cNvPr id="4" name="内容占位符 3"/>
          <p:cNvPicPr>
            <a:picLocks noGrp="1" noChangeAspect="1"/>
          </p:cNvPicPr>
          <p:nvPr>
            <p:ph idx="1"/>
          </p:nvPr>
        </p:nvPicPr>
        <p:blipFill>
          <a:blip r:embed="rId2"/>
          <a:stretch>
            <a:fillRect/>
          </a:stretch>
        </p:blipFill>
        <p:spPr>
          <a:xfrm>
            <a:off x="684663" y="1473632"/>
            <a:ext cx="10822674" cy="2525162"/>
          </a:xfrm>
          <a:prstGeom prst="rect">
            <a:avLst/>
          </a:prstGeom>
        </p:spPr>
      </p:pic>
    </p:spTree>
    <p:extLst>
      <p:ext uri="{BB962C8B-B14F-4D97-AF65-F5344CB8AC3E}">
        <p14:creationId xmlns:p14="http://schemas.microsoft.com/office/powerpoint/2010/main" val="1772546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HTTP/2 Request/Response Examples for </a:t>
            </a:r>
            <a:r>
              <a:rPr lang="en-US" altLang="zh-CN" dirty="0" smtClean="0"/>
              <a:t>APNs</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1360578"/>
            <a:ext cx="5412476" cy="4890097"/>
          </a:xfrm>
          <a:prstGeom prst="rect">
            <a:avLst/>
          </a:prstGeom>
        </p:spPr>
      </p:pic>
      <p:pic>
        <p:nvPicPr>
          <p:cNvPr id="5" name="图片 4"/>
          <p:cNvPicPr>
            <a:picLocks noChangeAspect="1"/>
          </p:cNvPicPr>
          <p:nvPr/>
        </p:nvPicPr>
        <p:blipFill>
          <a:blip r:embed="rId3"/>
          <a:stretch>
            <a:fillRect/>
          </a:stretch>
        </p:blipFill>
        <p:spPr>
          <a:xfrm>
            <a:off x="6449038" y="1360577"/>
            <a:ext cx="4904762" cy="4890097"/>
          </a:xfrm>
          <a:prstGeom prst="rect">
            <a:avLst/>
          </a:prstGeom>
        </p:spPr>
      </p:pic>
    </p:spTree>
    <p:extLst>
      <p:ext uri="{BB962C8B-B14F-4D97-AF65-F5344CB8AC3E}">
        <p14:creationId xmlns:p14="http://schemas.microsoft.com/office/powerpoint/2010/main" val="3876036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HTTP/2 Request/Response Examples for APNs</a:t>
            </a:r>
            <a:endParaRPr lang="zh-CN" altLang="en-US" dirty="0"/>
          </a:p>
        </p:txBody>
      </p:sp>
      <p:pic>
        <p:nvPicPr>
          <p:cNvPr id="4" name="内容占位符 3"/>
          <p:cNvPicPr>
            <a:picLocks noGrp="1" noChangeAspect="1"/>
          </p:cNvPicPr>
          <p:nvPr>
            <p:ph idx="1"/>
          </p:nvPr>
        </p:nvPicPr>
        <p:blipFill>
          <a:blip r:embed="rId2"/>
          <a:stretch>
            <a:fillRect/>
          </a:stretch>
        </p:blipFill>
        <p:spPr>
          <a:xfrm>
            <a:off x="712494" y="1690688"/>
            <a:ext cx="5171429" cy="4696464"/>
          </a:xfrm>
          <a:prstGeom prst="rect">
            <a:avLst/>
          </a:prstGeom>
        </p:spPr>
      </p:pic>
      <p:pic>
        <p:nvPicPr>
          <p:cNvPr id="5" name="图片 4"/>
          <p:cNvPicPr>
            <a:picLocks noChangeAspect="1"/>
          </p:cNvPicPr>
          <p:nvPr/>
        </p:nvPicPr>
        <p:blipFill>
          <a:blip r:embed="rId3"/>
          <a:stretch>
            <a:fillRect/>
          </a:stretch>
        </p:blipFill>
        <p:spPr>
          <a:xfrm>
            <a:off x="5769868" y="1745375"/>
            <a:ext cx="5448592" cy="4641777"/>
          </a:xfrm>
          <a:prstGeom prst="rect">
            <a:avLst/>
          </a:prstGeom>
        </p:spPr>
      </p:pic>
    </p:spTree>
    <p:extLst>
      <p:ext uri="{BB962C8B-B14F-4D97-AF65-F5344CB8AC3E}">
        <p14:creationId xmlns:p14="http://schemas.microsoft.com/office/powerpoint/2010/main" val="2372349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APNs</a:t>
            </a:r>
            <a:r>
              <a:rPr lang="zh-CN" altLang="en-US" dirty="0"/>
              <a:t>响应信息（错误信息）</a:t>
            </a:r>
          </a:p>
        </p:txBody>
      </p:sp>
      <p:sp>
        <p:nvSpPr>
          <p:cNvPr id="3" name="内容占位符 2"/>
          <p:cNvSpPr>
            <a:spLocks noGrp="1"/>
          </p:cNvSpPr>
          <p:nvPr>
            <p:ph idx="1"/>
          </p:nvPr>
        </p:nvSpPr>
        <p:spPr>
          <a:xfrm>
            <a:off x="838200" y="1825626"/>
            <a:ext cx="10515600" cy="1094995"/>
          </a:xfrm>
        </p:spPr>
        <p:txBody>
          <a:bodyPr>
            <a:normAutofit fontScale="92500" lnSpcReduction="20000"/>
          </a:bodyPr>
          <a:lstStyle/>
          <a:p>
            <a:r>
              <a:rPr lang="en-US" altLang="zh-CN" dirty="0"/>
              <a:t>Table 8-6 lists the possible error codes included in the reason key of a response’s JSON payload</a:t>
            </a:r>
          </a:p>
          <a:p>
            <a:r>
              <a:rPr lang="en-US" altLang="zh-CN" dirty="0" smtClean="0"/>
              <a:t>Table </a:t>
            </a:r>
            <a:r>
              <a:rPr lang="en-US" altLang="zh-CN" dirty="0"/>
              <a:t>8-6Values for the APNs JSON reason key</a:t>
            </a:r>
            <a:endParaRPr lang="en-US" altLang="zh-CN" dirty="0" smtClean="0"/>
          </a:p>
          <a:p>
            <a:endParaRPr lang="zh-CN" altLang="en-US" dirty="0"/>
          </a:p>
        </p:txBody>
      </p:sp>
      <p:graphicFrame>
        <p:nvGraphicFramePr>
          <p:cNvPr id="12" name="表格 11"/>
          <p:cNvGraphicFramePr>
            <a:graphicFrameLocks noGrp="1"/>
          </p:cNvGraphicFramePr>
          <p:nvPr>
            <p:extLst>
              <p:ext uri="{D42A27DB-BD31-4B8C-83A1-F6EECF244321}">
                <p14:modId xmlns:p14="http://schemas.microsoft.com/office/powerpoint/2010/main" val="810495030"/>
              </p:ext>
            </p:extLst>
          </p:nvPr>
        </p:nvGraphicFramePr>
        <p:xfrm>
          <a:off x="940179" y="3055559"/>
          <a:ext cx="10755951" cy="20527010"/>
        </p:xfrm>
        <a:graphic>
          <a:graphicData uri="http://schemas.openxmlformats.org/drawingml/2006/table">
            <a:tbl>
              <a:tblPr firstRow="1" bandRow="1">
                <a:tableStyleId>{5C22544A-7EE6-4342-B048-85BDC9FD1C3A}</a:tableStyleId>
              </a:tblPr>
              <a:tblGrid>
                <a:gridCol w="3585317"/>
                <a:gridCol w="3585317"/>
                <a:gridCol w="3585317"/>
              </a:tblGrid>
              <a:tr h="370840">
                <a:tc>
                  <a:txBody>
                    <a:bodyPr/>
                    <a:lstStyle/>
                    <a:p>
                      <a:r>
                        <a:rPr lang="en-US" altLang="zh-CN" sz="1800" b="0" i="0" kern="1200" dirty="0" smtClean="0">
                          <a:solidFill>
                            <a:schemeClr val="lt1"/>
                          </a:solidFill>
                          <a:effectLst/>
                          <a:latin typeface="+mn-lt"/>
                          <a:ea typeface="+mn-ea"/>
                          <a:cs typeface="+mn-cs"/>
                        </a:rPr>
                        <a:t>Status code</a:t>
                      </a:r>
                      <a:endParaRPr lang="zh-CN" altLang="en-US" dirty="0"/>
                    </a:p>
                  </a:txBody>
                  <a:tcPr/>
                </a:tc>
                <a:tc>
                  <a:txBody>
                    <a:bodyPr/>
                    <a:lstStyle/>
                    <a:p>
                      <a:r>
                        <a:rPr lang="en-US" altLang="zh-CN" sz="1800" b="0" i="0" kern="1200" dirty="0" smtClean="0">
                          <a:solidFill>
                            <a:schemeClr val="lt1"/>
                          </a:solidFill>
                          <a:effectLst/>
                          <a:latin typeface="+mn-lt"/>
                          <a:ea typeface="+mn-ea"/>
                          <a:cs typeface="+mn-cs"/>
                        </a:rPr>
                        <a:t>Error string</a:t>
                      </a:r>
                      <a:endParaRPr lang="zh-CN" altLang="en-US" dirty="0"/>
                    </a:p>
                  </a:txBody>
                  <a:tcPr/>
                </a:tc>
                <a:tc>
                  <a:txBody>
                    <a:bodyPr/>
                    <a:lstStyle/>
                    <a:p>
                      <a:r>
                        <a:rPr lang="en-US" altLang="zh-CN" sz="1800" b="0" i="0" kern="1200" dirty="0" smtClean="0">
                          <a:solidFill>
                            <a:schemeClr val="lt1"/>
                          </a:solidFill>
                          <a:effectLst/>
                          <a:latin typeface="+mn-lt"/>
                          <a:ea typeface="+mn-ea"/>
                          <a:cs typeface="+mn-cs"/>
                        </a:rPr>
                        <a:t>Description</a:t>
                      </a:r>
                      <a:endParaRPr lang="zh-CN" altLang="en-US" dirty="0"/>
                    </a:p>
                  </a:txBody>
                  <a:tcPr/>
                </a:tc>
              </a:tr>
              <a:tr h="370840">
                <a:tc>
                  <a:txBody>
                    <a:bodyPr/>
                    <a:lstStyle/>
                    <a:p>
                      <a:pPr fontAlgn="base"/>
                      <a:r>
                        <a:rPr lang="en-US" altLang="zh-CN" dirty="0">
                          <a:solidFill>
                            <a:srgbClr val="414141"/>
                          </a:solidFill>
                          <a:effectLst/>
                        </a:rPr>
                        <a:t>400</a:t>
                      </a:r>
                    </a:p>
                  </a:txBody>
                  <a:tcPr marL="95250" marR="238125" marT="47625" marB="47625" anchor="ctr"/>
                </a:tc>
                <a:tc>
                  <a:txBody>
                    <a:bodyPr/>
                    <a:lstStyle/>
                    <a:p>
                      <a:pPr fontAlgn="base"/>
                      <a:r>
                        <a:rPr lang="en-US">
                          <a:solidFill>
                            <a:srgbClr val="414141"/>
                          </a:solidFill>
                          <a:effectLst/>
                        </a:rPr>
                        <a:t>BadCollapseId</a:t>
                      </a:r>
                    </a:p>
                  </a:txBody>
                  <a:tcPr marL="95250" marR="238125" marT="47625" marB="47625" anchor="ctr"/>
                </a:tc>
                <a:tc>
                  <a:txBody>
                    <a:bodyPr/>
                    <a:lstStyle/>
                    <a:p>
                      <a:pPr fontAlgn="base"/>
                      <a:r>
                        <a:rPr lang="en-US" dirty="0">
                          <a:solidFill>
                            <a:srgbClr val="414141"/>
                          </a:solidFill>
                          <a:effectLst/>
                        </a:rPr>
                        <a:t>The collapse identifier exceeds the maximum allowed size</a:t>
                      </a:r>
                    </a:p>
                  </a:txBody>
                  <a:tcPr marL="95250" marR="238125" marT="47625" marB="47625" anchor="ctr"/>
                </a:tc>
              </a:tr>
              <a:tr h="370840">
                <a:tc>
                  <a:txBody>
                    <a:bodyPr/>
                    <a:lstStyle/>
                    <a:p>
                      <a:pPr fontAlgn="base"/>
                      <a:r>
                        <a:rPr lang="en-US" altLang="zh-CN" dirty="0">
                          <a:solidFill>
                            <a:srgbClr val="414141"/>
                          </a:solidFill>
                          <a:effectLst/>
                        </a:rPr>
                        <a:t>400</a:t>
                      </a:r>
                    </a:p>
                  </a:txBody>
                  <a:tcPr marL="95250" marR="238125" marT="47625" marB="47625" anchor="ctr"/>
                </a:tc>
                <a:tc>
                  <a:txBody>
                    <a:bodyPr/>
                    <a:lstStyle/>
                    <a:p>
                      <a:pPr fontAlgn="base"/>
                      <a:r>
                        <a:rPr lang="en-US">
                          <a:solidFill>
                            <a:srgbClr val="414141"/>
                          </a:solidFill>
                          <a:effectLst/>
                        </a:rPr>
                        <a:t>BadDeviceToken</a:t>
                      </a:r>
                    </a:p>
                  </a:txBody>
                  <a:tcPr marL="95250" marR="238125" marT="47625" marB="47625" anchor="ctr"/>
                </a:tc>
                <a:tc>
                  <a:txBody>
                    <a:bodyPr/>
                    <a:lstStyle/>
                    <a:p>
                      <a:pPr fontAlgn="base"/>
                      <a:r>
                        <a:rPr lang="en-US" dirty="0">
                          <a:solidFill>
                            <a:srgbClr val="414141"/>
                          </a:solidFill>
                          <a:effectLst/>
                        </a:rPr>
                        <a:t>The specified device token was bad. Verify that the request contains a valid token and that the token matches the environment.</a:t>
                      </a:r>
                    </a:p>
                  </a:txBody>
                  <a:tcPr marL="95250" marR="238125" marT="47625" marB="47625" anchor="ctr"/>
                </a:tc>
              </a:tr>
              <a:tr h="370840">
                <a:tc>
                  <a:txBody>
                    <a:bodyPr/>
                    <a:lstStyle/>
                    <a:p>
                      <a:pPr fontAlgn="base"/>
                      <a:r>
                        <a:rPr lang="en-US" altLang="zh-CN" dirty="0">
                          <a:solidFill>
                            <a:srgbClr val="414141"/>
                          </a:solidFill>
                          <a:effectLst/>
                        </a:rPr>
                        <a:t>400</a:t>
                      </a:r>
                    </a:p>
                  </a:txBody>
                  <a:tcPr marL="95250" marR="238125" marT="47625" marB="47625" anchor="ctr"/>
                </a:tc>
                <a:tc>
                  <a:txBody>
                    <a:bodyPr/>
                    <a:lstStyle/>
                    <a:p>
                      <a:pPr fontAlgn="base"/>
                      <a:r>
                        <a:rPr lang="en-US" dirty="0" err="1">
                          <a:solidFill>
                            <a:srgbClr val="414141"/>
                          </a:solidFill>
                          <a:effectLst/>
                        </a:rPr>
                        <a:t>BadExpirationDate</a:t>
                      </a:r>
                      <a:endParaRPr lang="en-US" dirty="0">
                        <a:solidFill>
                          <a:srgbClr val="414141"/>
                        </a:solidFill>
                        <a:effectLst/>
                      </a:endParaRPr>
                    </a:p>
                  </a:txBody>
                  <a:tcPr marL="95250" marR="238125" marT="47625" marB="47625" anchor="ctr"/>
                </a:tc>
                <a:tc>
                  <a:txBody>
                    <a:bodyPr/>
                    <a:lstStyle/>
                    <a:p>
                      <a:pPr fontAlgn="base"/>
                      <a:r>
                        <a:rPr lang="en-US" dirty="0">
                          <a:solidFill>
                            <a:srgbClr val="414141"/>
                          </a:solidFill>
                          <a:effectLst/>
                        </a:rPr>
                        <a:t>The </a:t>
                      </a:r>
                      <a:r>
                        <a:rPr lang="en-US" dirty="0" err="1">
                          <a:solidFill>
                            <a:srgbClr val="414141"/>
                          </a:solidFill>
                          <a:effectLst/>
                        </a:rPr>
                        <a:t>apns</a:t>
                      </a:r>
                      <a:r>
                        <a:rPr lang="en-US" dirty="0">
                          <a:solidFill>
                            <a:srgbClr val="414141"/>
                          </a:solidFill>
                          <a:effectLst/>
                        </a:rPr>
                        <a:t>-expiration value is bad.</a:t>
                      </a:r>
                    </a:p>
                  </a:txBody>
                  <a:tcPr marL="95250" marR="238125" marT="47625" marB="47625" anchor="ctr"/>
                </a:tc>
              </a:tr>
              <a:tr h="370840">
                <a:tc>
                  <a:txBody>
                    <a:bodyPr/>
                    <a:lstStyle/>
                    <a:p>
                      <a:pPr fontAlgn="base"/>
                      <a:r>
                        <a:rPr lang="en-US" altLang="zh-CN" dirty="0">
                          <a:solidFill>
                            <a:srgbClr val="414141"/>
                          </a:solidFill>
                          <a:effectLst/>
                        </a:rPr>
                        <a:t>400</a:t>
                      </a:r>
                    </a:p>
                  </a:txBody>
                  <a:tcPr marL="95250" marR="238125" marT="47625" marB="47625" anchor="ctr"/>
                </a:tc>
                <a:tc>
                  <a:txBody>
                    <a:bodyPr/>
                    <a:lstStyle/>
                    <a:p>
                      <a:pPr fontAlgn="base"/>
                      <a:r>
                        <a:rPr lang="en-US" dirty="0" err="1">
                          <a:solidFill>
                            <a:srgbClr val="414141"/>
                          </a:solidFill>
                          <a:effectLst/>
                        </a:rPr>
                        <a:t>BadMessageId</a:t>
                      </a:r>
                      <a:endParaRPr lang="en-US" dirty="0">
                        <a:solidFill>
                          <a:srgbClr val="414141"/>
                        </a:solidFill>
                        <a:effectLst/>
                      </a:endParaRPr>
                    </a:p>
                  </a:txBody>
                  <a:tcPr marL="95250" marR="238125" marT="47625" marB="47625" anchor="ctr"/>
                </a:tc>
                <a:tc>
                  <a:txBody>
                    <a:bodyPr/>
                    <a:lstStyle/>
                    <a:p>
                      <a:pPr fontAlgn="base"/>
                      <a:r>
                        <a:rPr lang="en-US" dirty="0">
                          <a:solidFill>
                            <a:srgbClr val="414141"/>
                          </a:solidFill>
                          <a:effectLst/>
                        </a:rPr>
                        <a:t>The </a:t>
                      </a:r>
                      <a:r>
                        <a:rPr lang="en-US" dirty="0" err="1">
                          <a:solidFill>
                            <a:srgbClr val="414141"/>
                          </a:solidFill>
                          <a:effectLst/>
                        </a:rPr>
                        <a:t>apns</a:t>
                      </a:r>
                      <a:r>
                        <a:rPr lang="en-US" dirty="0">
                          <a:solidFill>
                            <a:srgbClr val="414141"/>
                          </a:solidFill>
                          <a:effectLst/>
                        </a:rPr>
                        <a:t>-id value is bad.</a:t>
                      </a:r>
                    </a:p>
                  </a:txBody>
                  <a:tcPr marL="95250" marR="238125" marT="47625" marB="47625" anchor="ctr"/>
                </a:tc>
              </a:tr>
              <a:tr h="370840">
                <a:tc>
                  <a:txBody>
                    <a:bodyPr/>
                    <a:lstStyle/>
                    <a:p>
                      <a:pPr fontAlgn="base"/>
                      <a:r>
                        <a:rPr lang="en-US" altLang="zh-CN" dirty="0">
                          <a:solidFill>
                            <a:srgbClr val="414141"/>
                          </a:solidFill>
                          <a:effectLst/>
                        </a:rPr>
                        <a:t>400</a:t>
                      </a:r>
                    </a:p>
                  </a:txBody>
                  <a:tcPr marL="95250" marR="238125" marT="47625" marB="47625" anchor="ctr"/>
                </a:tc>
                <a:tc>
                  <a:txBody>
                    <a:bodyPr/>
                    <a:lstStyle/>
                    <a:p>
                      <a:pPr fontAlgn="base"/>
                      <a:r>
                        <a:rPr lang="en-US">
                          <a:solidFill>
                            <a:srgbClr val="414141"/>
                          </a:solidFill>
                          <a:effectLst/>
                        </a:rPr>
                        <a:t>BadPriority</a:t>
                      </a:r>
                    </a:p>
                  </a:txBody>
                  <a:tcPr marL="95250" marR="238125" marT="47625" marB="47625" anchor="ctr"/>
                </a:tc>
                <a:tc>
                  <a:txBody>
                    <a:bodyPr/>
                    <a:lstStyle/>
                    <a:p>
                      <a:pPr fontAlgn="base"/>
                      <a:r>
                        <a:rPr lang="en-US" dirty="0">
                          <a:solidFill>
                            <a:srgbClr val="414141"/>
                          </a:solidFill>
                          <a:effectLst/>
                        </a:rPr>
                        <a:t>The </a:t>
                      </a:r>
                      <a:r>
                        <a:rPr lang="en-US" dirty="0" err="1">
                          <a:solidFill>
                            <a:srgbClr val="414141"/>
                          </a:solidFill>
                          <a:effectLst/>
                        </a:rPr>
                        <a:t>apns</a:t>
                      </a:r>
                      <a:r>
                        <a:rPr lang="en-US" dirty="0">
                          <a:solidFill>
                            <a:srgbClr val="414141"/>
                          </a:solidFill>
                          <a:effectLst/>
                        </a:rPr>
                        <a:t>-priority value is bad</a:t>
                      </a:r>
                    </a:p>
                  </a:txBody>
                  <a:tcPr marL="95250" marR="238125" marT="47625" marB="47625" anchor="ctr"/>
                </a:tc>
              </a:tr>
              <a:tr h="370840">
                <a:tc>
                  <a:txBody>
                    <a:bodyPr/>
                    <a:lstStyle/>
                    <a:p>
                      <a:pPr fontAlgn="base"/>
                      <a:r>
                        <a:rPr lang="en-US" altLang="zh-CN" dirty="0">
                          <a:solidFill>
                            <a:srgbClr val="414141"/>
                          </a:solidFill>
                          <a:effectLst/>
                        </a:rPr>
                        <a:t>400</a:t>
                      </a:r>
                    </a:p>
                  </a:txBody>
                  <a:tcPr marL="95250" marR="238125" marT="47625" marB="47625" anchor="ctr"/>
                </a:tc>
                <a:tc>
                  <a:txBody>
                    <a:bodyPr/>
                    <a:lstStyle/>
                    <a:p>
                      <a:pPr fontAlgn="base"/>
                      <a:r>
                        <a:rPr lang="en-US">
                          <a:solidFill>
                            <a:srgbClr val="414141"/>
                          </a:solidFill>
                          <a:effectLst/>
                        </a:rPr>
                        <a:t>BadTopic</a:t>
                      </a:r>
                    </a:p>
                  </a:txBody>
                  <a:tcPr marL="95250" marR="238125" marT="47625" marB="47625" anchor="ctr"/>
                </a:tc>
                <a:tc>
                  <a:txBody>
                    <a:bodyPr/>
                    <a:lstStyle/>
                    <a:p>
                      <a:pPr fontAlgn="base"/>
                      <a:r>
                        <a:rPr lang="en-US" dirty="0">
                          <a:solidFill>
                            <a:srgbClr val="414141"/>
                          </a:solidFill>
                          <a:effectLst/>
                        </a:rPr>
                        <a:t>The </a:t>
                      </a:r>
                      <a:r>
                        <a:rPr lang="en-US" dirty="0" err="1">
                          <a:solidFill>
                            <a:srgbClr val="414141"/>
                          </a:solidFill>
                          <a:effectLst/>
                        </a:rPr>
                        <a:t>apns</a:t>
                      </a:r>
                      <a:r>
                        <a:rPr lang="en-US" dirty="0">
                          <a:solidFill>
                            <a:srgbClr val="414141"/>
                          </a:solidFill>
                          <a:effectLst/>
                        </a:rPr>
                        <a:t>-topic was invalid.</a:t>
                      </a:r>
                    </a:p>
                  </a:txBody>
                  <a:tcPr marL="95250" marR="238125" marT="47625" marB="47625" anchor="ctr"/>
                </a:tc>
              </a:tr>
              <a:tr h="370840">
                <a:tc>
                  <a:txBody>
                    <a:bodyPr/>
                    <a:lstStyle/>
                    <a:p>
                      <a:pPr fontAlgn="base"/>
                      <a:r>
                        <a:rPr lang="en-US" altLang="zh-CN" dirty="0">
                          <a:solidFill>
                            <a:srgbClr val="414141"/>
                          </a:solidFill>
                          <a:effectLst/>
                        </a:rPr>
                        <a:t>400</a:t>
                      </a:r>
                    </a:p>
                  </a:txBody>
                  <a:tcPr marL="95250" marR="238125" marT="47625" marB="47625" anchor="ctr"/>
                </a:tc>
                <a:tc>
                  <a:txBody>
                    <a:bodyPr/>
                    <a:lstStyle/>
                    <a:p>
                      <a:pPr fontAlgn="base"/>
                      <a:r>
                        <a:rPr lang="en-US">
                          <a:solidFill>
                            <a:srgbClr val="414141"/>
                          </a:solidFill>
                          <a:effectLst/>
                        </a:rPr>
                        <a:t>DeviceTokenNotForTopic</a:t>
                      </a:r>
                    </a:p>
                  </a:txBody>
                  <a:tcPr marL="95250" marR="238125" marT="47625" marB="47625" anchor="ctr"/>
                </a:tc>
                <a:tc>
                  <a:txBody>
                    <a:bodyPr/>
                    <a:lstStyle/>
                    <a:p>
                      <a:pPr fontAlgn="base"/>
                      <a:r>
                        <a:rPr lang="en-US" dirty="0">
                          <a:solidFill>
                            <a:srgbClr val="414141"/>
                          </a:solidFill>
                          <a:effectLst/>
                        </a:rPr>
                        <a:t>The device token does not match the specified topic.</a:t>
                      </a:r>
                    </a:p>
                  </a:txBody>
                  <a:tcPr marL="95250" marR="238125" marT="47625" marB="47625" anchor="ctr"/>
                </a:tc>
              </a:tr>
              <a:tr h="370840">
                <a:tc>
                  <a:txBody>
                    <a:bodyPr/>
                    <a:lstStyle/>
                    <a:p>
                      <a:pPr fontAlgn="base"/>
                      <a:r>
                        <a:rPr lang="en-US" altLang="zh-CN" dirty="0">
                          <a:solidFill>
                            <a:srgbClr val="414141"/>
                          </a:solidFill>
                          <a:effectLst/>
                        </a:rPr>
                        <a:t>400</a:t>
                      </a:r>
                    </a:p>
                  </a:txBody>
                  <a:tcPr marL="95250" marR="238125" marT="47625" marB="47625" anchor="ctr"/>
                </a:tc>
                <a:tc>
                  <a:txBody>
                    <a:bodyPr/>
                    <a:lstStyle/>
                    <a:p>
                      <a:pPr fontAlgn="base"/>
                      <a:r>
                        <a:rPr lang="en-US">
                          <a:solidFill>
                            <a:srgbClr val="414141"/>
                          </a:solidFill>
                          <a:effectLst/>
                        </a:rPr>
                        <a:t>DuplicateHeaders</a:t>
                      </a:r>
                    </a:p>
                  </a:txBody>
                  <a:tcPr marL="95250" marR="238125" marT="47625" marB="47625" anchor="ctr"/>
                </a:tc>
                <a:tc>
                  <a:txBody>
                    <a:bodyPr/>
                    <a:lstStyle/>
                    <a:p>
                      <a:pPr fontAlgn="base"/>
                      <a:r>
                        <a:rPr lang="en-US" dirty="0">
                          <a:solidFill>
                            <a:srgbClr val="414141"/>
                          </a:solidFill>
                          <a:effectLst/>
                        </a:rPr>
                        <a:t>One or more headers were repeated.</a:t>
                      </a:r>
                    </a:p>
                  </a:txBody>
                  <a:tcPr marL="95250" marR="238125" marT="47625" marB="47625" anchor="ctr"/>
                </a:tc>
              </a:tr>
              <a:tr h="370840">
                <a:tc>
                  <a:txBody>
                    <a:bodyPr/>
                    <a:lstStyle/>
                    <a:p>
                      <a:pPr fontAlgn="base"/>
                      <a:r>
                        <a:rPr lang="en-US" altLang="zh-CN" dirty="0">
                          <a:solidFill>
                            <a:srgbClr val="414141"/>
                          </a:solidFill>
                          <a:effectLst/>
                        </a:rPr>
                        <a:t>400</a:t>
                      </a:r>
                    </a:p>
                  </a:txBody>
                  <a:tcPr marL="95250" marR="238125" marT="47625" marB="47625" anchor="ctr"/>
                </a:tc>
                <a:tc>
                  <a:txBody>
                    <a:bodyPr/>
                    <a:lstStyle/>
                    <a:p>
                      <a:pPr fontAlgn="base"/>
                      <a:r>
                        <a:rPr lang="en-US">
                          <a:solidFill>
                            <a:srgbClr val="414141"/>
                          </a:solidFill>
                          <a:effectLst/>
                        </a:rPr>
                        <a:t>IdleTimeout</a:t>
                      </a:r>
                    </a:p>
                  </a:txBody>
                  <a:tcPr marL="95250" marR="238125" marT="47625" marB="47625" anchor="ctr"/>
                </a:tc>
                <a:tc>
                  <a:txBody>
                    <a:bodyPr/>
                    <a:lstStyle/>
                    <a:p>
                      <a:pPr fontAlgn="base"/>
                      <a:r>
                        <a:rPr lang="en-US" dirty="0">
                          <a:solidFill>
                            <a:srgbClr val="414141"/>
                          </a:solidFill>
                          <a:effectLst/>
                        </a:rPr>
                        <a:t>Idle time out.</a:t>
                      </a:r>
                    </a:p>
                  </a:txBody>
                  <a:tcPr marL="95250" marR="238125" marT="47625" marB="47625" anchor="ctr"/>
                </a:tc>
              </a:tr>
              <a:tr h="370840">
                <a:tc>
                  <a:txBody>
                    <a:bodyPr/>
                    <a:lstStyle/>
                    <a:p>
                      <a:pPr fontAlgn="base"/>
                      <a:r>
                        <a:rPr lang="en-US" altLang="zh-CN" dirty="0">
                          <a:solidFill>
                            <a:srgbClr val="414141"/>
                          </a:solidFill>
                          <a:effectLst/>
                        </a:rPr>
                        <a:t>400</a:t>
                      </a:r>
                    </a:p>
                  </a:txBody>
                  <a:tcPr marL="95250" marR="238125" marT="47625" marB="47625" anchor="ctr"/>
                </a:tc>
                <a:tc>
                  <a:txBody>
                    <a:bodyPr/>
                    <a:lstStyle/>
                    <a:p>
                      <a:pPr fontAlgn="base"/>
                      <a:r>
                        <a:rPr lang="en-US">
                          <a:solidFill>
                            <a:srgbClr val="414141"/>
                          </a:solidFill>
                          <a:effectLst/>
                        </a:rPr>
                        <a:t>MissingDeviceToken</a:t>
                      </a:r>
                    </a:p>
                  </a:txBody>
                  <a:tcPr marL="95250" marR="238125" marT="47625" marB="47625" anchor="ctr"/>
                </a:tc>
                <a:tc>
                  <a:txBody>
                    <a:bodyPr/>
                    <a:lstStyle/>
                    <a:p>
                      <a:pPr fontAlgn="base"/>
                      <a:r>
                        <a:rPr lang="en-US" dirty="0">
                          <a:solidFill>
                            <a:srgbClr val="414141"/>
                          </a:solidFill>
                          <a:effectLst/>
                        </a:rPr>
                        <a:t>The device token is not specified in the request :path. Verify that the :</a:t>
                      </a:r>
                      <a:r>
                        <a:rPr lang="en-US" dirty="0" err="1">
                          <a:solidFill>
                            <a:srgbClr val="414141"/>
                          </a:solidFill>
                          <a:effectLst/>
                        </a:rPr>
                        <a:t>pathheader</a:t>
                      </a:r>
                      <a:r>
                        <a:rPr lang="en-US" dirty="0">
                          <a:solidFill>
                            <a:srgbClr val="414141"/>
                          </a:solidFill>
                          <a:effectLst/>
                        </a:rPr>
                        <a:t> contains the device token.</a:t>
                      </a:r>
                    </a:p>
                  </a:txBody>
                  <a:tcPr marL="95250" marR="238125" marT="47625" marB="47625" anchor="ctr"/>
                </a:tc>
              </a:tr>
              <a:tr h="370840">
                <a:tc>
                  <a:txBody>
                    <a:bodyPr/>
                    <a:lstStyle/>
                    <a:p>
                      <a:pPr fontAlgn="base"/>
                      <a:r>
                        <a:rPr lang="en-US" altLang="zh-CN" dirty="0">
                          <a:solidFill>
                            <a:srgbClr val="414141"/>
                          </a:solidFill>
                          <a:effectLst/>
                        </a:rPr>
                        <a:t>400</a:t>
                      </a:r>
                    </a:p>
                  </a:txBody>
                  <a:tcPr marL="95250" marR="238125" marT="47625" marB="47625" anchor="ctr"/>
                </a:tc>
                <a:tc>
                  <a:txBody>
                    <a:bodyPr/>
                    <a:lstStyle/>
                    <a:p>
                      <a:pPr fontAlgn="base"/>
                      <a:r>
                        <a:rPr lang="en-US">
                          <a:solidFill>
                            <a:srgbClr val="414141"/>
                          </a:solidFill>
                          <a:effectLst/>
                        </a:rPr>
                        <a:t>MissingTopic</a:t>
                      </a:r>
                    </a:p>
                  </a:txBody>
                  <a:tcPr marL="95250" marR="238125" marT="47625" marB="47625" anchor="ctr"/>
                </a:tc>
                <a:tc>
                  <a:txBody>
                    <a:bodyPr/>
                    <a:lstStyle/>
                    <a:p>
                      <a:pPr fontAlgn="base"/>
                      <a:r>
                        <a:rPr lang="en-US" dirty="0">
                          <a:solidFill>
                            <a:srgbClr val="414141"/>
                          </a:solidFill>
                          <a:effectLst/>
                        </a:rPr>
                        <a:t>The </a:t>
                      </a:r>
                      <a:r>
                        <a:rPr lang="en-US" dirty="0" err="1">
                          <a:solidFill>
                            <a:srgbClr val="414141"/>
                          </a:solidFill>
                          <a:effectLst/>
                        </a:rPr>
                        <a:t>apns</a:t>
                      </a:r>
                      <a:r>
                        <a:rPr lang="en-US" dirty="0">
                          <a:solidFill>
                            <a:srgbClr val="414141"/>
                          </a:solidFill>
                          <a:effectLst/>
                        </a:rPr>
                        <a:t>-topic header of the request was not specified and was required. The </a:t>
                      </a:r>
                      <a:r>
                        <a:rPr lang="en-US" dirty="0" err="1">
                          <a:solidFill>
                            <a:srgbClr val="414141"/>
                          </a:solidFill>
                          <a:effectLst/>
                        </a:rPr>
                        <a:t>apns</a:t>
                      </a:r>
                      <a:r>
                        <a:rPr lang="en-US" dirty="0">
                          <a:solidFill>
                            <a:srgbClr val="414141"/>
                          </a:solidFill>
                          <a:effectLst/>
                        </a:rPr>
                        <a:t>-topic header is mandatory when the client is connected using a certificate that supports multiple topics.</a:t>
                      </a:r>
                    </a:p>
                  </a:txBody>
                  <a:tcPr marL="95250" marR="238125" marT="47625" marB="47625" anchor="ctr"/>
                </a:tc>
              </a:tr>
              <a:tr h="370840">
                <a:tc>
                  <a:txBody>
                    <a:bodyPr/>
                    <a:lstStyle/>
                    <a:p>
                      <a:pPr fontAlgn="base"/>
                      <a:r>
                        <a:rPr lang="en-US" altLang="zh-CN" dirty="0">
                          <a:solidFill>
                            <a:srgbClr val="414141"/>
                          </a:solidFill>
                          <a:effectLst/>
                        </a:rPr>
                        <a:t>400</a:t>
                      </a:r>
                    </a:p>
                  </a:txBody>
                  <a:tcPr marL="95250" marR="238125" marT="47625" marB="47625" anchor="ctr"/>
                </a:tc>
                <a:tc>
                  <a:txBody>
                    <a:bodyPr/>
                    <a:lstStyle/>
                    <a:p>
                      <a:pPr fontAlgn="base"/>
                      <a:r>
                        <a:rPr lang="en-US">
                          <a:solidFill>
                            <a:srgbClr val="414141"/>
                          </a:solidFill>
                          <a:effectLst/>
                        </a:rPr>
                        <a:t>PayloadEmpty</a:t>
                      </a:r>
                    </a:p>
                  </a:txBody>
                  <a:tcPr marL="95250" marR="238125" marT="47625" marB="47625" anchor="ctr"/>
                </a:tc>
                <a:tc>
                  <a:txBody>
                    <a:bodyPr/>
                    <a:lstStyle/>
                    <a:p>
                      <a:pPr fontAlgn="base"/>
                      <a:r>
                        <a:rPr lang="en-US" dirty="0">
                          <a:solidFill>
                            <a:srgbClr val="414141"/>
                          </a:solidFill>
                          <a:effectLst/>
                        </a:rPr>
                        <a:t>The message payload was empty.</a:t>
                      </a:r>
                    </a:p>
                  </a:txBody>
                  <a:tcPr marL="95250" marR="238125" marT="47625" marB="47625" anchor="ctr"/>
                </a:tc>
              </a:tr>
              <a:tr h="370840">
                <a:tc>
                  <a:txBody>
                    <a:bodyPr/>
                    <a:lstStyle/>
                    <a:p>
                      <a:pPr fontAlgn="base"/>
                      <a:r>
                        <a:rPr lang="en-US" altLang="zh-CN" dirty="0">
                          <a:solidFill>
                            <a:srgbClr val="414141"/>
                          </a:solidFill>
                          <a:effectLst/>
                        </a:rPr>
                        <a:t>400</a:t>
                      </a:r>
                    </a:p>
                  </a:txBody>
                  <a:tcPr marL="95250" marR="238125" marT="47625" marB="47625" anchor="ctr"/>
                </a:tc>
                <a:tc>
                  <a:txBody>
                    <a:bodyPr/>
                    <a:lstStyle/>
                    <a:p>
                      <a:pPr fontAlgn="base"/>
                      <a:r>
                        <a:rPr lang="en-US">
                          <a:solidFill>
                            <a:srgbClr val="414141"/>
                          </a:solidFill>
                          <a:effectLst/>
                        </a:rPr>
                        <a:t>TopicDisallowed</a:t>
                      </a:r>
                    </a:p>
                  </a:txBody>
                  <a:tcPr marL="95250" marR="238125" marT="47625" marB="47625" anchor="ctr"/>
                </a:tc>
                <a:tc>
                  <a:txBody>
                    <a:bodyPr/>
                    <a:lstStyle/>
                    <a:p>
                      <a:pPr fontAlgn="base"/>
                      <a:r>
                        <a:rPr lang="en-US" dirty="0">
                          <a:solidFill>
                            <a:srgbClr val="414141"/>
                          </a:solidFill>
                          <a:effectLst/>
                        </a:rPr>
                        <a:t>Pushing to this topic is not allowed</a:t>
                      </a:r>
                    </a:p>
                  </a:txBody>
                  <a:tcPr marL="95250" marR="238125" marT="47625" marB="47625" anchor="ctr"/>
                </a:tc>
              </a:tr>
              <a:tr h="370840">
                <a:tc>
                  <a:txBody>
                    <a:bodyPr/>
                    <a:lstStyle/>
                    <a:p>
                      <a:pPr fontAlgn="base"/>
                      <a:r>
                        <a:rPr lang="en-US" altLang="zh-CN" dirty="0">
                          <a:solidFill>
                            <a:srgbClr val="414141"/>
                          </a:solidFill>
                          <a:effectLst/>
                        </a:rPr>
                        <a:t>403</a:t>
                      </a:r>
                    </a:p>
                  </a:txBody>
                  <a:tcPr marL="95250" marR="238125" marT="47625" marB="47625" anchor="ctr"/>
                </a:tc>
                <a:tc>
                  <a:txBody>
                    <a:bodyPr/>
                    <a:lstStyle/>
                    <a:p>
                      <a:pPr fontAlgn="base"/>
                      <a:r>
                        <a:rPr lang="en-US">
                          <a:solidFill>
                            <a:srgbClr val="414141"/>
                          </a:solidFill>
                          <a:effectLst/>
                        </a:rPr>
                        <a:t>BadCertificate</a:t>
                      </a:r>
                    </a:p>
                  </a:txBody>
                  <a:tcPr marL="95250" marR="238125" marT="47625" marB="47625" anchor="ctr"/>
                </a:tc>
                <a:tc>
                  <a:txBody>
                    <a:bodyPr/>
                    <a:lstStyle/>
                    <a:p>
                      <a:pPr fontAlgn="base"/>
                      <a:r>
                        <a:rPr lang="en-US" dirty="0">
                          <a:solidFill>
                            <a:srgbClr val="414141"/>
                          </a:solidFill>
                          <a:effectLst/>
                        </a:rPr>
                        <a:t>The certificate was bad.</a:t>
                      </a:r>
                    </a:p>
                  </a:txBody>
                  <a:tcPr marL="95250" marR="238125" marT="47625" marB="47625" anchor="ctr"/>
                </a:tc>
              </a:tr>
              <a:tr h="370840">
                <a:tc>
                  <a:txBody>
                    <a:bodyPr/>
                    <a:lstStyle/>
                    <a:p>
                      <a:pPr fontAlgn="base"/>
                      <a:r>
                        <a:rPr lang="en-US" altLang="zh-CN" dirty="0">
                          <a:solidFill>
                            <a:srgbClr val="414141"/>
                          </a:solidFill>
                          <a:effectLst/>
                        </a:rPr>
                        <a:t>403</a:t>
                      </a:r>
                    </a:p>
                  </a:txBody>
                  <a:tcPr marL="95250" marR="238125" marT="47625" marB="47625" anchor="ctr"/>
                </a:tc>
                <a:tc>
                  <a:txBody>
                    <a:bodyPr/>
                    <a:lstStyle/>
                    <a:p>
                      <a:pPr fontAlgn="base"/>
                      <a:r>
                        <a:rPr lang="en-US">
                          <a:solidFill>
                            <a:srgbClr val="414141"/>
                          </a:solidFill>
                          <a:effectLst/>
                        </a:rPr>
                        <a:t>BadCertificateEnvironment</a:t>
                      </a:r>
                    </a:p>
                  </a:txBody>
                  <a:tcPr marL="95250" marR="238125" marT="47625" marB="47625" anchor="ctr"/>
                </a:tc>
                <a:tc>
                  <a:txBody>
                    <a:bodyPr/>
                    <a:lstStyle/>
                    <a:p>
                      <a:pPr fontAlgn="base"/>
                      <a:r>
                        <a:rPr lang="en-US" dirty="0">
                          <a:solidFill>
                            <a:srgbClr val="414141"/>
                          </a:solidFill>
                          <a:effectLst/>
                        </a:rPr>
                        <a:t>The client certificate was for the wrong environment.</a:t>
                      </a:r>
                    </a:p>
                  </a:txBody>
                  <a:tcPr marL="95250" marR="238125" marT="47625" marB="47625" anchor="ctr"/>
                </a:tc>
              </a:tr>
              <a:tr h="370840">
                <a:tc>
                  <a:txBody>
                    <a:bodyPr/>
                    <a:lstStyle/>
                    <a:p>
                      <a:pPr fontAlgn="base"/>
                      <a:r>
                        <a:rPr lang="en-US" altLang="zh-CN" dirty="0">
                          <a:solidFill>
                            <a:srgbClr val="414141"/>
                          </a:solidFill>
                          <a:effectLst/>
                        </a:rPr>
                        <a:t>403</a:t>
                      </a:r>
                    </a:p>
                  </a:txBody>
                  <a:tcPr marL="95250" marR="238125" marT="47625" marB="47625" anchor="ctr"/>
                </a:tc>
                <a:tc>
                  <a:txBody>
                    <a:bodyPr/>
                    <a:lstStyle/>
                    <a:p>
                      <a:pPr fontAlgn="base"/>
                      <a:r>
                        <a:rPr lang="en-US">
                          <a:solidFill>
                            <a:srgbClr val="414141"/>
                          </a:solidFill>
                          <a:effectLst/>
                        </a:rPr>
                        <a:t>ExpiredProviderToken</a:t>
                      </a:r>
                    </a:p>
                  </a:txBody>
                  <a:tcPr marL="95250" marR="238125" marT="47625" marB="47625" anchor="ctr"/>
                </a:tc>
                <a:tc>
                  <a:txBody>
                    <a:bodyPr/>
                    <a:lstStyle/>
                    <a:p>
                      <a:pPr fontAlgn="base"/>
                      <a:r>
                        <a:rPr lang="en-US" dirty="0">
                          <a:solidFill>
                            <a:srgbClr val="414141"/>
                          </a:solidFill>
                          <a:effectLst/>
                        </a:rPr>
                        <a:t>The provider token is stale and a new token should be generated.</a:t>
                      </a:r>
                    </a:p>
                  </a:txBody>
                  <a:tcPr marL="95250" marR="238125" marT="47625" marB="47625" anchor="ctr"/>
                </a:tc>
              </a:tr>
              <a:tr h="370840">
                <a:tc>
                  <a:txBody>
                    <a:bodyPr/>
                    <a:lstStyle/>
                    <a:p>
                      <a:pPr fontAlgn="base"/>
                      <a:r>
                        <a:rPr lang="en-US" altLang="zh-CN" dirty="0">
                          <a:solidFill>
                            <a:srgbClr val="414141"/>
                          </a:solidFill>
                          <a:effectLst/>
                        </a:rPr>
                        <a:t>403</a:t>
                      </a:r>
                    </a:p>
                  </a:txBody>
                  <a:tcPr marL="95250" marR="238125" marT="47625" marB="47625" anchor="ctr"/>
                </a:tc>
                <a:tc>
                  <a:txBody>
                    <a:bodyPr/>
                    <a:lstStyle/>
                    <a:p>
                      <a:pPr fontAlgn="base"/>
                      <a:r>
                        <a:rPr lang="en-US">
                          <a:solidFill>
                            <a:srgbClr val="414141"/>
                          </a:solidFill>
                          <a:effectLst/>
                        </a:rPr>
                        <a:t>Forbidden</a:t>
                      </a:r>
                    </a:p>
                  </a:txBody>
                  <a:tcPr marL="95250" marR="238125" marT="47625" marB="47625" anchor="ctr"/>
                </a:tc>
                <a:tc>
                  <a:txBody>
                    <a:bodyPr/>
                    <a:lstStyle/>
                    <a:p>
                      <a:pPr fontAlgn="base"/>
                      <a:r>
                        <a:rPr lang="en-US" dirty="0">
                          <a:solidFill>
                            <a:srgbClr val="414141"/>
                          </a:solidFill>
                          <a:effectLst/>
                        </a:rPr>
                        <a:t>The specified action is not allowed.</a:t>
                      </a:r>
                    </a:p>
                  </a:txBody>
                  <a:tcPr marL="95250" marR="238125" marT="47625" marB="47625" anchor="ctr"/>
                </a:tc>
              </a:tr>
              <a:tr h="370840">
                <a:tc>
                  <a:txBody>
                    <a:bodyPr/>
                    <a:lstStyle/>
                    <a:p>
                      <a:pPr fontAlgn="base"/>
                      <a:r>
                        <a:rPr lang="en-US" altLang="zh-CN" dirty="0">
                          <a:solidFill>
                            <a:srgbClr val="414141"/>
                          </a:solidFill>
                          <a:effectLst/>
                        </a:rPr>
                        <a:t>403</a:t>
                      </a:r>
                    </a:p>
                  </a:txBody>
                  <a:tcPr marL="95250" marR="238125" marT="47625" marB="47625" anchor="ctr"/>
                </a:tc>
                <a:tc>
                  <a:txBody>
                    <a:bodyPr/>
                    <a:lstStyle/>
                    <a:p>
                      <a:pPr fontAlgn="base"/>
                      <a:r>
                        <a:rPr lang="en-US">
                          <a:solidFill>
                            <a:srgbClr val="414141"/>
                          </a:solidFill>
                          <a:effectLst/>
                        </a:rPr>
                        <a:t>InvalidProviderToken</a:t>
                      </a:r>
                    </a:p>
                  </a:txBody>
                  <a:tcPr marL="95250" marR="238125" marT="47625" marB="47625" anchor="ctr"/>
                </a:tc>
                <a:tc>
                  <a:txBody>
                    <a:bodyPr/>
                    <a:lstStyle/>
                    <a:p>
                      <a:pPr fontAlgn="base"/>
                      <a:r>
                        <a:rPr lang="en-US" dirty="0">
                          <a:solidFill>
                            <a:srgbClr val="414141"/>
                          </a:solidFill>
                          <a:effectLst/>
                        </a:rPr>
                        <a:t>The provider token is not valid or the token signature could not be verified.</a:t>
                      </a:r>
                    </a:p>
                  </a:txBody>
                  <a:tcPr marL="95250" marR="238125" marT="47625" marB="47625" anchor="ctr"/>
                </a:tc>
              </a:tr>
              <a:tr h="370840">
                <a:tc>
                  <a:txBody>
                    <a:bodyPr/>
                    <a:lstStyle/>
                    <a:p>
                      <a:pPr fontAlgn="base"/>
                      <a:r>
                        <a:rPr lang="en-US" altLang="zh-CN" dirty="0">
                          <a:solidFill>
                            <a:srgbClr val="414141"/>
                          </a:solidFill>
                          <a:effectLst/>
                        </a:rPr>
                        <a:t>403</a:t>
                      </a:r>
                    </a:p>
                  </a:txBody>
                  <a:tcPr marL="95250" marR="238125" marT="47625" marB="47625" anchor="ctr"/>
                </a:tc>
                <a:tc>
                  <a:txBody>
                    <a:bodyPr/>
                    <a:lstStyle/>
                    <a:p>
                      <a:pPr fontAlgn="base"/>
                      <a:r>
                        <a:rPr lang="en-US">
                          <a:solidFill>
                            <a:srgbClr val="414141"/>
                          </a:solidFill>
                          <a:effectLst/>
                        </a:rPr>
                        <a:t>MissingProviderToken</a:t>
                      </a:r>
                    </a:p>
                  </a:txBody>
                  <a:tcPr marL="95250" marR="238125" marT="47625" marB="47625" anchor="ctr"/>
                </a:tc>
                <a:tc>
                  <a:txBody>
                    <a:bodyPr/>
                    <a:lstStyle/>
                    <a:p>
                      <a:pPr fontAlgn="base"/>
                      <a:r>
                        <a:rPr lang="en-US" dirty="0">
                          <a:solidFill>
                            <a:srgbClr val="414141"/>
                          </a:solidFill>
                          <a:effectLst/>
                        </a:rPr>
                        <a:t>No provider certificate was used to connect to APNs and Authorization header was missing or no provider token was specified.</a:t>
                      </a:r>
                    </a:p>
                  </a:txBody>
                  <a:tcPr marL="95250" marR="238125" marT="47625" marB="47625" anchor="ctr"/>
                </a:tc>
              </a:tr>
              <a:tr h="370840">
                <a:tc>
                  <a:txBody>
                    <a:bodyPr/>
                    <a:lstStyle/>
                    <a:p>
                      <a:pPr fontAlgn="base"/>
                      <a:r>
                        <a:rPr lang="en-US" altLang="zh-CN" dirty="0">
                          <a:solidFill>
                            <a:srgbClr val="414141"/>
                          </a:solidFill>
                          <a:effectLst/>
                        </a:rPr>
                        <a:t>404</a:t>
                      </a:r>
                    </a:p>
                  </a:txBody>
                  <a:tcPr marL="95250" marR="238125" marT="47625" marB="47625" anchor="ctr"/>
                </a:tc>
                <a:tc>
                  <a:txBody>
                    <a:bodyPr/>
                    <a:lstStyle/>
                    <a:p>
                      <a:pPr fontAlgn="base"/>
                      <a:r>
                        <a:rPr lang="en-US">
                          <a:solidFill>
                            <a:srgbClr val="414141"/>
                          </a:solidFill>
                          <a:effectLst/>
                        </a:rPr>
                        <a:t>BadPath</a:t>
                      </a:r>
                    </a:p>
                  </a:txBody>
                  <a:tcPr marL="95250" marR="238125" marT="47625" marB="47625" anchor="ctr"/>
                </a:tc>
                <a:tc>
                  <a:txBody>
                    <a:bodyPr/>
                    <a:lstStyle/>
                    <a:p>
                      <a:pPr fontAlgn="base"/>
                      <a:r>
                        <a:rPr lang="en-US" dirty="0">
                          <a:solidFill>
                            <a:srgbClr val="414141"/>
                          </a:solidFill>
                          <a:effectLst/>
                        </a:rPr>
                        <a:t>The request contained a bad :path value.</a:t>
                      </a:r>
                    </a:p>
                  </a:txBody>
                  <a:tcPr marL="95250" marR="238125" marT="47625" marB="47625" anchor="ctr"/>
                </a:tc>
              </a:tr>
              <a:tr h="370840">
                <a:tc>
                  <a:txBody>
                    <a:bodyPr/>
                    <a:lstStyle/>
                    <a:p>
                      <a:pPr fontAlgn="base"/>
                      <a:r>
                        <a:rPr lang="en-US" altLang="zh-CN" dirty="0">
                          <a:solidFill>
                            <a:srgbClr val="414141"/>
                          </a:solidFill>
                          <a:effectLst/>
                        </a:rPr>
                        <a:t>405</a:t>
                      </a:r>
                    </a:p>
                  </a:txBody>
                  <a:tcPr marL="95250" marR="238125" marT="47625" marB="47625" anchor="ctr"/>
                </a:tc>
                <a:tc>
                  <a:txBody>
                    <a:bodyPr/>
                    <a:lstStyle/>
                    <a:p>
                      <a:pPr fontAlgn="base"/>
                      <a:r>
                        <a:rPr lang="en-US">
                          <a:solidFill>
                            <a:srgbClr val="414141"/>
                          </a:solidFill>
                          <a:effectLst/>
                        </a:rPr>
                        <a:t>MethodNotAllowed</a:t>
                      </a:r>
                    </a:p>
                  </a:txBody>
                  <a:tcPr marL="95250" marR="238125" marT="47625" marB="47625" anchor="ctr"/>
                </a:tc>
                <a:tc>
                  <a:txBody>
                    <a:bodyPr/>
                    <a:lstStyle/>
                    <a:p>
                      <a:pPr fontAlgn="base"/>
                      <a:r>
                        <a:rPr lang="en-US" dirty="0">
                          <a:solidFill>
                            <a:srgbClr val="414141"/>
                          </a:solidFill>
                          <a:effectLst/>
                        </a:rPr>
                        <a:t>The specified :method was not POST.</a:t>
                      </a:r>
                    </a:p>
                  </a:txBody>
                  <a:tcPr marL="95250" marR="238125" marT="47625" marB="47625" anchor="ctr"/>
                </a:tc>
              </a:tr>
              <a:tr h="370840">
                <a:tc>
                  <a:txBody>
                    <a:bodyPr/>
                    <a:lstStyle/>
                    <a:p>
                      <a:pPr fontAlgn="base"/>
                      <a:r>
                        <a:rPr lang="en-US" altLang="zh-CN" dirty="0">
                          <a:solidFill>
                            <a:srgbClr val="414141"/>
                          </a:solidFill>
                          <a:effectLst/>
                        </a:rPr>
                        <a:t>410</a:t>
                      </a:r>
                    </a:p>
                  </a:txBody>
                  <a:tcPr marL="95250" marR="238125" marT="47625" marB="47625" anchor="ctr"/>
                </a:tc>
                <a:tc>
                  <a:txBody>
                    <a:bodyPr/>
                    <a:lstStyle/>
                    <a:p>
                      <a:pPr fontAlgn="base"/>
                      <a:r>
                        <a:rPr lang="en-US">
                          <a:solidFill>
                            <a:srgbClr val="414141"/>
                          </a:solidFill>
                          <a:effectLst/>
                        </a:rPr>
                        <a:t>Unregistered</a:t>
                      </a:r>
                    </a:p>
                  </a:txBody>
                  <a:tcPr marL="95250" marR="238125" marT="47625" marB="47625" anchor="ctr"/>
                </a:tc>
                <a:tc>
                  <a:txBody>
                    <a:bodyPr/>
                    <a:lstStyle/>
                    <a:p>
                      <a:pPr fontAlgn="base"/>
                      <a:r>
                        <a:rPr lang="en-US" dirty="0">
                          <a:solidFill>
                            <a:srgbClr val="414141"/>
                          </a:solidFill>
                          <a:effectLst/>
                        </a:rPr>
                        <a:t>The device token is inactive for the specified topic.</a:t>
                      </a:r>
                    </a:p>
                    <a:p>
                      <a:pPr fontAlgn="base"/>
                      <a:r>
                        <a:rPr lang="en-US" dirty="0">
                          <a:solidFill>
                            <a:srgbClr val="414141"/>
                          </a:solidFill>
                          <a:effectLst/>
                        </a:rPr>
                        <a:t>Expected HTTP/2 status code is 410; see </a:t>
                      </a:r>
                      <a:r>
                        <a:rPr lang="en-US" u="none" strike="noStrike" dirty="0">
                          <a:solidFill>
                            <a:srgbClr val="0088CC"/>
                          </a:solidFill>
                          <a:effectLst/>
                          <a:hlinkClick r:id="rId2"/>
                        </a:rPr>
                        <a:t>Table 8-4</a:t>
                      </a:r>
                      <a:r>
                        <a:rPr lang="en-US" dirty="0">
                          <a:solidFill>
                            <a:srgbClr val="414141"/>
                          </a:solidFill>
                          <a:effectLst/>
                        </a:rPr>
                        <a:t>.</a:t>
                      </a:r>
                    </a:p>
                  </a:txBody>
                  <a:tcPr marL="95250" marR="238125" marT="47625" marB="47625" anchor="ctr"/>
                </a:tc>
              </a:tr>
              <a:tr h="370840">
                <a:tc>
                  <a:txBody>
                    <a:bodyPr/>
                    <a:lstStyle/>
                    <a:p>
                      <a:pPr fontAlgn="base"/>
                      <a:r>
                        <a:rPr lang="en-US" altLang="zh-CN" dirty="0">
                          <a:solidFill>
                            <a:srgbClr val="414141"/>
                          </a:solidFill>
                          <a:effectLst/>
                        </a:rPr>
                        <a:t>413</a:t>
                      </a:r>
                    </a:p>
                  </a:txBody>
                  <a:tcPr marL="95250" marR="238125" marT="47625" marB="47625" anchor="ctr"/>
                </a:tc>
                <a:tc>
                  <a:txBody>
                    <a:bodyPr/>
                    <a:lstStyle/>
                    <a:p>
                      <a:pPr fontAlgn="base"/>
                      <a:r>
                        <a:rPr lang="en-US">
                          <a:solidFill>
                            <a:srgbClr val="414141"/>
                          </a:solidFill>
                          <a:effectLst/>
                        </a:rPr>
                        <a:t>PayloadTooLarge</a:t>
                      </a:r>
                    </a:p>
                  </a:txBody>
                  <a:tcPr marL="95250" marR="238125" marT="47625" marB="47625" anchor="ctr"/>
                </a:tc>
                <a:tc>
                  <a:txBody>
                    <a:bodyPr/>
                    <a:lstStyle/>
                    <a:p>
                      <a:pPr fontAlgn="base"/>
                      <a:r>
                        <a:rPr lang="en-US" dirty="0">
                          <a:solidFill>
                            <a:srgbClr val="414141"/>
                          </a:solidFill>
                          <a:effectLst/>
                        </a:rPr>
                        <a:t>The message payload was too large. See </a:t>
                      </a:r>
                      <a:r>
                        <a:rPr lang="en-US" u="none" strike="noStrike" dirty="0">
                          <a:solidFill>
                            <a:srgbClr val="0088CC"/>
                          </a:solidFill>
                          <a:effectLst/>
                          <a:hlinkClick r:id="rId3"/>
                        </a:rPr>
                        <a:t>Creating the Remote Notification Payload</a:t>
                      </a:r>
                      <a:r>
                        <a:rPr lang="en-US" dirty="0">
                          <a:solidFill>
                            <a:srgbClr val="414141"/>
                          </a:solidFill>
                          <a:effectLst/>
                        </a:rPr>
                        <a:t> for details on maximum payload size.</a:t>
                      </a:r>
                    </a:p>
                  </a:txBody>
                  <a:tcPr marL="95250" marR="238125" marT="47625" marB="47625" anchor="ctr"/>
                </a:tc>
              </a:tr>
              <a:tr h="370840">
                <a:tc>
                  <a:txBody>
                    <a:bodyPr/>
                    <a:lstStyle/>
                    <a:p>
                      <a:pPr fontAlgn="base"/>
                      <a:r>
                        <a:rPr lang="en-US" altLang="zh-CN" dirty="0">
                          <a:solidFill>
                            <a:srgbClr val="414141"/>
                          </a:solidFill>
                          <a:effectLst/>
                        </a:rPr>
                        <a:t>429</a:t>
                      </a:r>
                    </a:p>
                  </a:txBody>
                  <a:tcPr marL="95250" marR="238125" marT="47625" marB="47625" anchor="ctr"/>
                </a:tc>
                <a:tc>
                  <a:txBody>
                    <a:bodyPr/>
                    <a:lstStyle/>
                    <a:p>
                      <a:pPr fontAlgn="base"/>
                      <a:r>
                        <a:rPr lang="en-US">
                          <a:solidFill>
                            <a:srgbClr val="414141"/>
                          </a:solidFill>
                          <a:effectLst/>
                        </a:rPr>
                        <a:t>TooManyProviderTokenUpdates</a:t>
                      </a:r>
                    </a:p>
                  </a:txBody>
                  <a:tcPr marL="95250" marR="238125" marT="47625" marB="47625" anchor="ctr"/>
                </a:tc>
                <a:tc>
                  <a:txBody>
                    <a:bodyPr/>
                    <a:lstStyle/>
                    <a:p>
                      <a:pPr fontAlgn="base"/>
                      <a:r>
                        <a:rPr lang="en-US" dirty="0">
                          <a:solidFill>
                            <a:srgbClr val="414141"/>
                          </a:solidFill>
                          <a:effectLst/>
                        </a:rPr>
                        <a:t>The provider token is being updated too often.</a:t>
                      </a:r>
                    </a:p>
                  </a:txBody>
                  <a:tcPr marL="95250" marR="238125" marT="47625" marB="47625" anchor="ctr"/>
                </a:tc>
              </a:tr>
              <a:tr h="370840">
                <a:tc>
                  <a:txBody>
                    <a:bodyPr/>
                    <a:lstStyle/>
                    <a:p>
                      <a:pPr fontAlgn="base"/>
                      <a:r>
                        <a:rPr lang="en-US" altLang="zh-CN" dirty="0">
                          <a:solidFill>
                            <a:srgbClr val="414141"/>
                          </a:solidFill>
                          <a:effectLst/>
                        </a:rPr>
                        <a:t>429</a:t>
                      </a:r>
                    </a:p>
                  </a:txBody>
                  <a:tcPr marL="95250" marR="238125" marT="47625" marB="47625" anchor="ctr"/>
                </a:tc>
                <a:tc>
                  <a:txBody>
                    <a:bodyPr/>
                    <a:lstStyle/>
                    <a:p>
                      <a:pPr fontAlgn="base"/>
                      <a:r>
                        <a:rPr lang="en-US">
                          <a:solidFill>
                            <a:srgbClr val="414141"/>
                          </a:solidFill>
                          <a:effectLst/>
                        </a:rPr>
                        <a:t>TooManyRequests</a:t>
                      </a:r>
                    </a:p>
                  </a:txBody>
                  <a:tcPr marL="95250" marR="238125" marT="47625" marB="47625" anchor="ctr"/>
                </a:tc>
                <a:tc>
                  <a:txBody>
                    <a:bodyPr/>
                    <a:lstStyle/>
                    <a:p>
                      <a:pPr fontAlgn="base"/>
                      <a:r>
                        <a:rPr lang="en-US" dirty="0">
                          <a:solidFill>
                            <a:srgbClr val="414141"/>
                          </a:solidFill>
                          <a:effectLst/>
                        </a:rPr>
                        <a:t>Too many requests were made consecutively to the same device token.</a:t>
                      </a:r>
                    </a:p>
                  </a:txBody>
                  <a:tcPr marL="95250" marR="238125" marT="47625" marB="47625" anchor="ctr"/>
                </a:tc>
              </a:tr>
              <a:tr h="370840">
                <a:tc>
                  <a:txBody>
                    <a:bodyPr/>
                    <a:lstStyle/>
                    <a:p>
                      <a:pPr fontAlgn="base"/>
                      <a:r>
                        <a:rPr lang="en-US" altLang="zh-CN" dirty="0">
                          <a:solidFill>
                            <a:srgbClr val="414141"/>
                          </a:solidFill>
                          <a:effectLst/>
                        </a:rPr>
                        <a:t>500</a:t>
                      </a:r>
                    </a:p>
                  </a:txBody>
                  <a:tcPr marL="95250" marR="238125" marT="47625" marB="47625" anchor="ctr"/>
                </a:tc>
                <a:tc>
                  <a:txBody>
                    <a:bodyPr/>
                    <a:lstStyle/>
                    <a:p>
                      <a:pPr fontAlgn="base"/>
                      <a:r>
                        <a:rPr lang="en-US">
                          <a:solidFill>
                            <a:srgbClr val="414141"/>
                          </a:solidFill>
                          <a:effectLst/>
                        </a:rPr>
                        <a:t>InternalServerError</a:t>
                      </a:r>
                    </a:p>
                  </a:txBody>
                  <a:tcPr marL="95250" marR="238125" marT="47625" marB="47625" anchor="ctr"/>
                </a:tc>
                <a:tc>
                  <a:txBody>
                    <a:bodyPr/>
                    <a:lstStyle/>
                    <a:p>
                      <a:pPr fontAlgn="base"/>
                      <a:r>
                        <a:rPr lang="en-US" dirty="0">
                          <a:solidFill>
                            <a:srgbClr val="414141"/>
                          </a:solidFill>
                          <a:effectLst/>
                        </a:rPr>
                        <a:t>An internal server error occurred</a:t>
                      </a:r>
                    </a:p>
                  </a:txBody>
                  <a:tcPr marL="95250" marR="238125" marT="47625" marB="47625" anchor="ctr"/>
                </a:tc>
              </a:tr>
              <a:tr h="370840">
                <a:tc>
                  <a:txBody>
                    <a:bodyPr/>
                    <a:lstStyle/>
                    <a:p>
                      <a:pPr fontAlgn="base"/>
                      <a:r>
                        <a:rPr lang="en-US" altLang="zh-CN" dirty="0">
                          <a:solidFill>
                            <a:srgbClr val="414141"/>
                          </a:solidFill>
                          <a:effectLst/>
                        </a:rPr>
                        <a:t>503</a:t>
                      </a:r>
                    </a:p>
                  </a:txBody>
                  <a:tcPr marL="95250" marR="238125" marT="47625" marB="47625" anchor="ctr"/>
                </a:tc>
                <a:tc>
                  <a:txBody>
                    <a:bodyPr/>
                    <a:lstStyle/>
                    <a:p>
                      <a:pPr fontAlgn="base"/>
                      <a:r>
                        <a:rPr lang="en-US">
                          <a:solidFill>
                            <a:srgbClr val="414141"/>
                          </a:solidFill>
                          <a:effectLst/>
                        </a:rPr>
                        <a:t>ServiceUnavailable</a:t>
                      </a:r>
                    </a:p>
                  </a:txBody>
                  <a:tcPr marL="95250" marR="238125" marT="47625" marB="47625" anchor="ctr"/>
                </a:tc>
                <a:tc>
                  <a:txBody>
                    <a:bodyPr/>
                    <a:lstStyle/>
                    <a:p>
                      <a:pPr fontAlgn="base"/>
                      <a:r>
                        <a:rPr lang="en-US" dirty="0">
                          <a:solidFill>
                            <a:srgbClr val="414141"/>
                          </a:solidFill>
                          <a:effectLst/>
                        </a:rPr>
                        <a:t>The service is unavailable.</a:t>
                      </a:r>
                    </a:p>
                  </a:txBody>
                  <a:tcPr marL="95250" marR="238125" marT="47625" marB="47625" anchor="ctr"/>
                </a:tc>
              </a:tr>
              <a:tr h="370840">
                <a:tc>
                  <a:txBody>
                    <a:bodyPr/>
                    <a:lstStyle/>
                    <a:p>
                      <a:pPr fontAlgn="base"/>
                      <a:r>
                        <a:rPr lang="en-US" altLang="zh-CN" dirty="0">
                          <a:solidFill>
                            <a:srgbClr val="414141"/>
                          </a:solidFill>
                          <a:effectLst/>
                        </a:rPr>
                        <a:t>503</a:t>
                      </a:r>
                    </a:p>
                  </a:txBody>
                  <a:tcPr marL="95250" marR="238125" marT="47625" marB="47625" anchor="ctr"/>
                </a:tc>
                <a:tc>
                  <a:txBody>
                    <a:bodyPr/>
                    <a:lstStyle/>
                    <a:p>
                      <a:pPr fontAlgn="base"/>
                      <a:r>
                        <a:rPr lang="en-US">
                          <a:solidFill>
                            <a:srgbClr val="414141"/>
                          </a:solidFill>
                          <a:effectLst/>
                        </a:rPr>
                        <a:t>Shutdown</a:t>
                      </a:r>
                    </a:p>
                  </a:txBody>
                  <a:tcPr marL="95250" marR="238125" marT="47625" marB="47625" anchor="ctr"/>
                </a:tc>
                <a:tc>
                  <a:txBody>
                    <a:bodyPr/>
                    <a:lstStyle/>
                    <a:p>
                      <a:pPr fontAlgn="base"/>
                      <a:r>
                        <a:rPr lang="en-US" dirty="0">
                          <a:solidFill>
                            <a:srgbClr val="414141"/>
                          </a:solidFill>
                          <a:effectLst/>
                        </a:rPr>
                        <a:t>The server is shutting down.</a:t>
                      </a:r>
                    </a:p>
                  </a:txBody>
                  <a:tcPr marL="95250" marR="238125" marT="47625" marB="47625" anchor="ctr"/>
                </a:tc>
              </a:tr>
              <a:tr h="370840">
                <a:tc>
                  <a:txBody>
                    <a:bodyPr/>
                    <a:lstStyle/>
                    <a:p>
                      <a:pPr fontAlgn="base"/>
                      <a:endParaRPr lang="en-US" altLang="zh-CN" dirty="0">
                        <a:solidFill>
                          <a:srgbClr val="414141"/>
                        </a:solidFill>
                        <a:effectLst/>
                      </a:endParaRPr>
                    </a:p>
                  </a:txBody>
                  <a:tcPr marL="95250" marR="238125" marT="47625" marB="47625" anchor="ctr"/>
                </a:tc>
                <a:tc>
                  <a:txBody>
                    <a:bodyPr/>
                    <a:lstStyle/>
                    <a:p>
                      <a:pPr fontAlgn="base"/>
                      <a:endParaRPr lang="en-US">
                        <a:solidFill>
                          <a:srgbClr val="414141"/>
                        </a:solidFill>
                        <a:effectLst/>
                      </a:endParaRPr>
                    </a:p>
                  </a:txBody>
                  <a:tcPr marL="95250" marR="238125" marT="47625" marB="47625" anchor="ctr"/>
                </a:tc>
                <a:tc>
                  <a:txBody>
                    <a:bodyPr/>
                    <a:lstStyle/>
                    <a:p>
                      <a:pPr fontAlgn="base"/>
                      <a:endParaRPr lang="en-US" dirty="0">
                        <a:solidFill>
                          <a:srgbClr val="414141"/>
                        </a:solidFill>
                        <a:effectLst/>
                      </a:endParaRPr>
                    </a:p>
                  </a:txBody>
                  <a:tcPr marL="95250" marR="238125" marT="47625" marB="47625" anchor="ctr"/>
                </a:tc>
              </a:tr>
              <a:tr h="370840">
                <a:tc>
                  <a:txBody>
                    <a:bodyPr/>
                    <a:lstStyle/>
                    <a:p>
                      <a:pPr fontAlgn="base"/>
                      <a:endParaRPr lang="en-US" altLang="zh-CN" dirty="0">
                        <a:solidFill>
                          <a:srgbClr val="414141"/>
                        </a:solidFill>
                        <a:effectLst/>
                      </a:endParaRPr>
                    </a:p>
                  </a:txBody>
                  <a:tcPr marL="95250" marR="238125" marT="47625" marB="47625" anchor="ctr"/>
                </a:tc>
                <a:tc>
                  <a:txBody>
                    <a:bodyPr/>
                    <a:lstStyle/>
                    <a:p>
                      <a:pPr fontAlgn="base"/>
                      <a:endParaRPr lang="en-US">
                        <a:solidFill>
                          <a:srgbClr val="414141"/>
                        </a:solidFill>
                        <a:effectLst/>
                      </a:endParaRPr>
                    </a:p>
                  </a:txBody>
                  <a:tcPr marL="95250" marR="238125" marT="47625" marB="47625" anchor="ctr"/>
                </a:tc>
                <a:tc>
                  <a:txBody>
                    <a:bodyPr/>
                    <a:lstStyle/>
                    <a:p>
                      <a:pPr fontAlgn="base"/>
                      <a:endParaRPr lang="en-US" dirty="0">
                        <a:solidFill>
                          <a:srgbClr val="414141"/>
                        </a:solidFill>
                        <a:effectLst/>
                      </a:endParaRPr>
                    </a:p>
                  </a:txBody>
                  <a:tcPr marL="95250" marR="238125" marT="47625" marB="47625" anchor="ctr"/>
                </a:tc>
              </a:tr>
            </a:tbl>
          </a:graphicData>
        </a:graphic>
      </p:graphicFrame>
    </p:spTree>
    <p:extLst>
      <p:ext uri="{BB962C8B-B14F-4D97-AF65-F5344CB8AC3E}">
        <p14:creationId xmlns:p14="http://schemas.microsoft.com/office/powerpoint/2010/main" val="2282039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APNS</a:t>
            </a:r>
            <a:r>
              <a:rPr lang="zh-CN" altLang="en-US" dirty="0" smtClean="0"/>
              <a:t>的认识</a:t>
            </a:r>
            <a:endParaRPr lang="zh-CN" altLang="en-US" dirty="0"/>
          </a:p>
        </p:txBody>
      </p:sp>
      <p:sp>
        <p:nvSpPr>
          <p:cNvPr id="3" name="内容占位符 2"/>
          <p:cNvSpPr>
            <a:spLocks noGrp="1"/>
          </p:cNvSpPr>
          <p:nvPr>
            <p:ph idx="1"/>
          </p:nvPr>
        </p:nvSpPr>
        <p:spPr/>
        <p:txBody>
          <a:bodyPr/>
          <a:lstStyle/>
          <a:p>
            <a:r>
              <a:rPr lang="en-US" altLang="zh-CN" dirty="0" smtClean="0"/>
              <a:t>APNS</a:t>
            </a:r>
            <a:r>
              <a:rPr lang="zh-CN" altLang="en-US" dirty="0" smtClean="0"/>
              <a:t>：</a:t>
            </a:r>
            <a:r>
              <a:rPr lang="en-US" altLang="zh-CN" dirty="0"/>
              <a:t>Apple Push Notification </a:t>
            </a:r>
            <a:r>
              <a:rPr lang="en-US" altLang="zh-CN" dirty="0" smtClean="0"/>
              <a:t>service</a:t>
            </a:r>
          </a:p>
          <a:p>
            <a:r>
              <a:rPr lang="zh-CN" altLang="en-US" dirty="0" smtClean="0"/>
              <a:t>问题：</a:t>
            </a:r>
            <a:endParaRPr lang="en-US" altLang="zh-CN" dirty="0" smtClean="0"/>
          </a:p>
          <a:p>
            <a:pPr lvl="1"/>
            <a:r>
              <a:rPr lang="en-US" altLang="zh-CN" dirty="0" smtClean="0"/>
              <a:t>1</a:t>
            </a:r>
            <a:r>
              <a:rPr lang="zh-CN" altLang="en-US" dirty="0" smtClean="0"/>
              <a:t>、无法保证消息是否被发送成功</a:t>
            </a:r>
            <a:endParaRPr lang="en-US" altLang="zh-CN" dirty="0" smtClean="0"/>
          </a:p>
          <a:p>
            <a:pPr lvl="1"/>
            <a:r>
              <a:rPr lang="en-US" altLang="zh-CN" dirty="0" smtClean="0"/>
              <a:t>2</a:t>
            </a:r>
            <a:r>
              <a:rPr lang="zh-CN" altLang="en-US" dirty="0" smtClean="0"/>
              <a:t>、给某人同时推送多条消息，</a:t>
            </a:r>
            <a:r>
              <a:rPr lang="en-US" altLang="zh-CN" dirty="0"/>
              <a:t>APNs</a:t>
            </a:r>
            <a:r>
              <a:rPr lang="zh-CN" altLang="en-US" dirty="0"/>
              <a:t>就只</a:t>
            </a:r>
            <a:r>
              <a:rPr lang="zh-CN" altLang="en-US" dirty="0" smtClean="0"/>
              <a:t>给最后</a:t>
            </a:r>
            <a:r>
              <a:rPr lang="zh-CN" altLang="en-US" dirty="0"/>
              <a:t>一</a:t>
            </a:r>
            <a:r>
              <a:rPr lang="zh-CN" altLang="en-US" dirty="0" smtClean="0"/>
              <a:t>条</a:t>
            </a:r>
            <a:endParaRPr lang="en-US" altLang="zh-CN" dirty="0"/>
          </a:p>
          <a:p>
            <a:pPr lvl="1"/>
            <a:r>
              <a:rPr lang="en-US" altLang="zh-CN" dirty="0" smtClean="0"/>
              <a:t>3</a:t>
            </a:r>
            <a:r>
              <a:rPr lang="zh-CN" altLang="en-US" dirty="0" smtClean="0"/>
              <a:t>、</a:t>
            </a:r>
            <a:r>
              <a:rPr lang="zh-CN" altLang="en-US" dirty="0"/>
              <a:t>推送内容只能是 </a:t>
            </a:r>
            <a:r>
              <a:rPr lang="en-US" altLang="zh-CN" dirty="0"/>
              <a:t>256 </a:t>
            </a:r>
            <a:r>
              <a:rPr lang="zh-CN" altLang="en-US" dirty="0" smtClean="0"/>
              <a:t>字节</a:t>
            </a:r>
            <a:endParaRPr lang="en-US" altLang="zh-CN" dirty="0" smtClean="0"/>
          </a:p>
          <a:p>
            <a:r>
              <a:rPr lang="en-US" altLang="zh-CN" dirty="0"/>
              <a:t>2015</a:t>
            </a:r>
            <a:r>
              <a:rPr lang="zh-CN" altLang="en-US" dirty="0"/>
              <a:t>年</a:t>
            </a:r>
            <a:r>
              <a:rPr lang="en-US" altLang="zh-CN" dirty="0"/>
              <a:t>12</a:t>
            </a:r>
            <a:r>
              <a:rPr lang="zh-CN" altLang="en-US" dirty="0"/>
              <a:t>月</a:t>
            </a:r>
            <a:r>
              <a:rPr lang="en-US" altLang="zh-CN" dirty="0"/>
              <a:t>17</a:t>
            </a:r>
            <a:r>
              <a:rPr lang="zh-CN" altLang="en-US" dirty="0"/>
              <a:t>日起，发布 “基于 </a:t>
            </a:r>
            <a:r>
              <a:rPr lang="en-US" altLang="zh-CN" dirty="0"/>
              <a:t>HTTP/2 </a:t>
            </a:r>
            <a:r>
              <a:rPr lang="zh-CN" altLang="en-US" dirty="0"/>
              <a:t>的全新 </a:t>
            </a:r>
            <a:r>
              <a:rPr lang="en-US" altLang="zh-CN" dirty="0"/>
              <a:t>APNs </a:t>
            </a:r>
            <a:r>
              <a:rPr lang="zh-CN" altLang="en-US" dirty="0"/>
              <a:t>协议”</a:t>
            </a:r>
            <a:r>
              <a:rPr lang="en-US" altLang="zh-CN" dirty="0"/>
              <a:t>,iOS </a:t>
            </a:r>
            <a:r>
              <a:rPr lang="zh-CN" altLang="en-US" dirty="0"/>
              <a:t>系统以及 </a:t>
            </a:r>
            <a:r>
              <a:rPr lang="en-US" altLang="zh-CN" dirty="0"/>
              <a:t>OS X </a:t>
            </a:r>
            <a:r>
              <a:rPr lang="zh-CN" altLang="en-US" dirty="0"/>
              <a:t>系统，统一将最大 </a:t>
            </a:r>
            <a:r>
              <a:rPr lang="en-US" altLang="zh-CN" dirty="0"/>
              <a:t>payload </a:t>
            </a:r>
            <a:r>
              <a:rPr lang="zh-CN" altLang="en-US" dirty="0"/>
              <a:t>大小提升到</a:t>
            </a:r>
            <a:r>
              <a:rPr lang="en-US" altLang="zh-CN" dirty="0"/>
              <a:t>4KB</a:t>
            </a:r>
            <a:r>
              <a:rPr lang="zh-CN" altLang="en-US" dirty="0"/>
              <a:t>。</a:t>
            </a:r>
          </a:p>
        </p:txBody>
      </p:sp>
    </p:spTree>
    <p:extLst>
      <p:ext uri="{BB962C8B-B14F-4D97-AF65-F5344CB8AC3E}">
        <p14:creationId xmlns:p14="http://schemas.microsoft.com/office/powerpoint/2010/main" val="3464692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887104" y="196233"/>
            <a:ext cx="10413241" cy="6661767"/>
          </a:xfrm>
          <a:prstGeom prst="rect">
            <a:avLst/>
          </a:prstGeom>
        </p:spPr>
      </p:pic>
    </p:spTree>
    <p:extLst>
      <p:ext uri="{BB962C8B-B14F-4D97-AF65-F5344CB8AC3E}">
        <p14:creationId xmlns:p14="http://schemas.microsoft.com/office/powerpoint/2010/main" val="1289327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Pushy</a:t>
            </a:r>
            <a:endParaRPr lang="zh-CN" altLang="en-US" dirty="0"/>
          </a:p>
        </p:txBody>
      </p:sp>
      <p:sp>
        <p:nvSpPr>
          <p:cNvPr id="3" name="内容占位符 2"/>
          <p:cNvSpPr>
            <a:spLocks noGrp="1"/>
          </p:cNvSpPr>
          <p:nvPr>
            <p:ph idx="1"/>
          </p:nvPr>
        </p:nvSpPr>
        <p:spPr/>
        <p:txBody>
          <a:bodyPr/>
          <a:lstStyle/>
          <a:p>
            <a:r>
              <a:rPr lang="zh-CN" altLang="en-US" dirty="0"/>
              <a:t>发送 </a:t>
            </a:r>
            <a:r>
              <a:rPr lang="en-US" altLang="zh-CN" dirty="0">
                <a:hlinkClick r:id="rId2"/>
              </a:rPr>
              <a:t>APNs</a:t>
            </a:r>
            <a:r>
              <a:rPr lang="en-US" altLang="zh-CN" dirty="0"/>
              <a:t> (iOS, OS X, </a:t>
            </a:r>
            <a:r>
              <a:rPr lang="zh-CN" altLang="en-US" dirty="0"/>
              <a:t>或 </a:t>
            </a:r>
            <a:r>
              <a:rPr lang="en-US" altLang="zh-CN" dirty="0"/>
              <a:t>Safari) </a:t>
            </a:r>
            <a:r>
              <a:rPr lang="zh-CN" altLang="en-US" dirty="0"/>
              <a:t>推送通知的</a:t>
            </a:r>
            <a:r>
              <a:rPr lang="en-US" altLang="zh-CN" dirty="0"/>
              <a:t>Java</a:t>
            </a:r>
            <a:r>
              <a:rPr lang="zh-CN" altLang="en-US" dirty="0"/>
              <a:t>类库</a:t>
            </a:r>
          </a:p>
        </p:txBody>
      </p:sp>
    </p:spTree>
    <p:extLst>
      <p:ext uri="{BB962C8B-B14F-4D97-AF65-F5344CB8AC3E}">
        <p14:creationId xmlns:p14="http://schemas.microsoft.com/office/powerpoint/2010/main" val="2845798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Pushy</a:t>
            </a:r>
            <a:r>
              <a:rPr lang="zh-CN" altLang="en-US" dirty="0" smtClean="0"/>
              <a:t>最佳实践</a:t>
            </a:r>
            <a:endParaRPr lang="zh-CN" altLang="en-US" dirty="0"/>
          </a:p>
        </p:txBody>
      </p:sp>
      <p:sp>
        <p:nvSpPr>
          <p:cNvPr id="3" name="内容占位符 2"/>
          <p:cNvSpPr>
            <a:spLocks noGrp="1"/>
          </p:cNvSpPr>
          <p:nvPr>
            <p:ph idx="1"/>
          </p:nvPr>
        </p:nvSpPr>
        <p:spPr/>
        <p:txBody>
          <a:bodyPr/>
          <a:lstStyle/>
          <a:p>
            <a:r>
              <a:rPr lang="en-US" altLang="zh-CN" dirty="0"/>
              <a:t>https://github.com/relayrides/pushy/wiki/Best-practices</a:t>
            </a:r>
            <a:endParaRPr lang="zh-CN" altLang="en-US" dirty="0"/>
          </a:p>
        </p:txBody>
      </p:sp>
    </p:spTree>
    <p:extLst>
      <p:ext uri="{BB962C8B-B14F-4D97-AF65-F5344CB8AC3E}">
        <p14:creationId xmlns:p14="http://schemas.microsoft.com/office/powerpoint/2010/main" val="4254455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代码参考</a:t>
            </a:r>
            <a:endParaRPr lang="zh-CN" altLang="en-US" dirty="0"/>
          </a:p>
        </p:txBody>
      </p:sp>
      <p:sp>
        <p:nvSpPr>
          <p:cNvPr id="3" name="内容占位符 2"/>
          <p:cNvSpPr>
            <a:spLocks noGrp="1"/>
          </p:cNvSpPr>
          <p:nvPr>
            <p:ph idx="1"/>
          </p:nvPr>
        </p:nvSpPr>
        <p:spPr/>
        <p:txBody>
          <a:bodyPr/>
          <a:lstStyle/>
          <a:p>
            <a:r>
              <a:rPr lang="zh-CN" altLang="en-US" dirty="0"/>
              <a:t>通过</a:t>
            </a:r>
            <a:r>
              <a:rPr lang="en-US" altLang="zh-CN" dirty="0"/>
              <a:t>Semaphore</a:t>
            </a:r>
            <a:r>
              <a:rPr lang="zh-CN" altLang="en-US" dirty="0"/>
              <a:t>来进行流控，防止缓存过大，内存不足</a:t>
            </a:r>
          </a:p>
          <a:p>
            <a:r>
              <a:rPr lang="zh-CN" altLang="en-US" dirty="0"/>
              <a:t>通过</a:t>
            </a:r>
            <a:r>
              <a:rPr lang="en-US" altLang="zh-CN" dirty="0" err="1"/>
              <a:t>CountDownLatch</a:t>
            </a:r>
            <a:r>
              <a:rPr lang="zh-CN" altLang="en-US" dirty="0"/>
              <a:t>来标记消息是否发送完成</a:t>
            </a:r>
          </a:p>
          <a:p>
            <a:r>
              <a:rPr lang="zh-CN" altLang="en-US" dirty="0"/>
              <a:t>使用</a:t>
            </a:r>
            <a:r>
              <a:rPr lang="en-US" altLang="zh-CN" dirty="0" err="1"/>
              <a:t>AtomicLong</a:t>
            </a:r>
            <a:r>
              <a:rPr lang="zh-CN" altLang="en-US" dirty="0"/>
              <a:t>完成匿名内部类</a:t>
            </a:r>
            <a:r>
              <a:rPr lang="en-US" altLang="zh-CN" dirty="0" err="1"/>
              <a:t>operationComplete</a:t>
            </a:r>
            <a:r>
              <a:rPr lang="zh-CN" altLang="en-US" dirty="0"/>
              <a:t>方法中的计数</a:t>
            </a:r>
          </a:p>
          <a:p>
            <a:r>
              <a:rPr lang="zh-CN" altLang="en-US" dirty="0"/>
              <a:t>使用</a:t>
            </a:r>
            <a:r>
              <a:rPr lang="en-US" altLang="zh-CN" dirty="0" err="1"/>
              <a:t>Netty</a:t>
            </a:r>
            <a:r>
              <a:rPr lang="zh-CN" altLang="en-US" dirty="0"/>
              <a:t>的</a:t>
            </a:r>
            <a:r>
              <a:rPr lang="en-US" altLang="zh-CN" dirty="0"/>
              <a:t>Future</a:t>
            </a:r>
            <a:r>
              <a:rPr lang="zh-CN" altLang="en-US" dirty="0"/>
              <a:t>对象进行消息推送结果的判断</a:t>
            </a:r>
          </a:p>
          <a:p>
            <a:endParaRPr lang="zh-CN" altLang="en-US" dirty="0"/>
          </a:p>
        </p:txBody>
      </p:sp>
    </p:spTree>
    <p:extLst>
      <p:ext uri="{BB962C8B-B14F-4D97-AF65-F5344CB8AC3E}">
        <p14:creationId xmlns:p14="http://schemas.microsoft.com/office/powerpoint/2010/main" val="4242363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代码参考</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198321246"/>
              </p:ext>
            </p:extLst>
          </p:nvPr>
        </p:nvGraphicFramePr>
        <p:xfrm>
          <a:off x="838200" y="1825625"/>
          <a:ext cx="10515600" cy="24505920"/>
        </p:xfrm>
        <a:graphic>
          <a:graphicData uri="http://schemas.openxmlformats.org/drawingml/2006/table">
            <a:tbl>
              <a:tblPr firstRow="1" bandRow="1">
                <a:tableStyleId>{5C22544A-7EE6-4342-B048-85BDC9FD1C3A}</a:tableStyleId>
              </a:tblPr>
              <a:tblGrid>
                <a:gridCol w="10515600"/>
              </a:tblGrid>
              <a:tr h="370840">
                <a:tc>
                  <a:txBody>
                    <a:bodyPr/>
                    <a:lstStyle/>
                    <a:p>
                      <a:r>
                        <a:rPr lang="en-US" altLang="zh-CN" dirty="0" smtClean="0"/>
                        <a:t>public class </a:t>
                      </a:r>
                      <a:r>
                        <a:rPr lang="en-US" altLang="zh-CN" dirty="0" err="1" smtClean="0"/>
                        <a:t>IOSPush</a:t>
                      </a:r>
                      <a:r>
                        <a:rPr lang="en-US" altLang="zh-CN" dirty="0" smtClean="0"/>
                        <a:t> {</a:t>
                      </a:r>
                    </a:p>
                    <a:p>
                      <a:endParaRPr lang="en-US" altLang="zh-CN" dirty="0" smtClean="0"/>
                    </a:p>
                    <a:p>
                      <a:r>
                        <a:rPr lang="en-US" altLang="zh-CN" dirty="0" smtClean="0"/>
                        <a:t>    private static final Logger </a:t>
                      </a:r>
                      <a:r>
                        <a:rPr lang="en-US" altLang="zh-CN" dirty="0" err="1" smtClean="0"/>
                        <a:t>logger</a:t>
                      </a:r>
                      <a:r>
                        <a:rPr lang="en-US" altLang="zh-CN" dirty="0" smtClean="0"/>
                        <a:t> = </a:t>
                      </a:r>
                      <a:r>
                        <a:rPr lang="en-US" altLang="zh-CN" dirty="0" err="1" smtClean="0"/>
                        <a:t>LoggerFactory.getLogger</a:t>
                      </a:r>
                      <a:r>
                        <a:rPr lang="en-US" altLang="zh-CN" dirty="0" smtClean="0"/>
                        <a:t>(</a:t>
                      </a:r>
                      <a:r>
                        <a:rPr lang="en-US" altLang="zh-CN" dirty="0" err="1" smtClean="0"/>
                        <a:t>IOSPush.class</a:t>
                      </a:r>
                      <a:r>
                        <a:rPr lang="en-US" altLang="zh-CN" dirty="0" smtClean="0"/>
                        <a:t>);</a:t>
                      </a:r>
                    </a:p>
                    <a:p>
                      <a:endParaRPr lang="en-US" altLang="zh-CN" dirty="0" smtClean="0"/>
                    </a:p>
                    <a:p>
                      <a:r>
                        <a:rPr lang="en-US" altLang="zh-CN" dirty="0" smtClean="0"/>
                        <a:t>    private static final </a:t>
                      </a:r>
                      <a:r>
                        <a:rPr lang="en-US" altLang="zh-CN" dirty="0" err="1" smtClean="0"/>
                        <a:t>ApnsClient</a:t>
                      </a:r>
                      <a:r>
                        <a:rPr lang="en-US" altLang="zh-CN" dirty="0" smtClean="0"/>
                        <a:t> </a:t>
                      </a:r>
                      <a:r>
                        <a:rPr lang="en-US" altLang="zh-CN" dirty="0" err="1" smtClean="0"/>
                        <a:t>apnsClient</a:t>
                      </a:r>
                      <a:r>
                        <a:rPr lang="en-US" altLang="zh-CN" dirty="0" smtClean="0"/>
                        <a:t> = null;</a:t>
                      </a:r>
                    </a:p>
                    <a:p>
                      <a:endParaRPr lang="en-US" altLang="zh-CN" dirty="0" smtClean="0"/>
                    </a:p>
                    <a:p>
                      <a:r>
                        <a:rPr lang="en-US" altLang="zh-CN" dirty="0" smtClean="0"/>
                        <a:t>    private static final Semaphore </a:t>
                      </a:r>
                      <a:r>
                        <a:rPr lang="en-US" altLang="zh-CN" dirty="0" err="1" smtClean="0"/>
                        <a:t>semaphore</a:t>
                      </a:r>
                      <a:r>
                        <a:rPr lang="en-US" altLang="zh-CN" dirty="0" smtClean="0"/>
                        <a:t> = new Semaphore(10000);</a:t>
                      </a:r>
                    </a:p>
                    <a:p>
                      <a:endParaRPr lang="en-US" altLang="zh-CN" dirty="0" smtClean="0"/>
                    </a:p>
                    <a:p>
                      <a:r>
                        <a:rPr lang="en-US" altLang="zh-CN" dirty="0" smtClean="0"/>
                        <a:t>    public void push(final List&lt;String&gt; </a:t>
                      </a:r>
                      <a:r>
                        <a:rPr lang="en-US" altLang="zh-CN" dirty="0" err="1" smtClean="0"/>
                        <a:t>deviceTokens</a:t>
                      </a:r>
                      <a:r>
                        <a:rPr lang="en-US" altLang="zh-CN" dirty="0" smtClean="0"/>
                        <a:t>, String </a:t>
                      </a:r>
                      <a:r>
                        <a:rPr lang="en-US" altLang="zh-CN" dirty="0" err="1" smtClean="0"/>
                        <a:t>alertTitle</a:t>
                      </a:r>
                      <a:r>
                        <a:rPr lang="en-US" altLang="zh-CN" dirty="0" smtClean="0"/>
                        <a:t>, String </a:t>
                      </a:r>
                      <a:r>
                        <a:rPr lang="en-US" altLang="zh-CN" dirty="0" err="1" smtClean="0"/>
                        <a:t>alertBody</a:t>
                      </a:r>
                      <a:r>
                        <a:rPr lang="en-US" altLang="zh-CN" dirty="0" smtClean="0"/>
                        <a:t>) {</a:t>
                      </a:r>
                    </a:p>
                    <a:p>
                      <a:endParaRPr lang="en-US" altLang="zh-CN" dirty="0" smtClean="0"/>
                    </a:p>
                    <a:p>
                      <a:r>
                        <a:rPr lang="en-US" altLang="zh-CN" dirty="0" smtClean="0"/>
                        <a:t>        long </a:t>
                      </a:r>
                      <a:r>
                        <a:rPr lang="en-US" altLang="zh-CN" dirty="0" err="1" smtClean="0"/>
                        <a:t>startTime</a:t>
                      </a:r>
                      <a:r>
                        <a:rPr lang="en-US" altLang="zh-CN" dirty="0" smtClean="0"/>
                        <a:t> = </a:t>
                      </a:r>
                      <a:r>
                        <a:rPr lang="en-US" altLang="zh-CN" dirty="0" err="1" smtClean="0"/>
                        <a:t>System.currentTimeMillis</a:t>
                      </a:r>
                      <a:r>
                        <a:rPr lang="en-US" altLang="zh-CN" dirty="0" smtClean="0"/>
                        <a:t>();</a:t>
                      </a:r>
                    </a:p>
                    <a:p>
                      <a:endParaRPr lang="en-US" altLang="zh-CN" dirty="0" smtClean="0"/>
                    </a:p>
                    <a:p>
                      <a:r>
                        <a:rPr lang="en-US" altLang="zh-CN" dirty="0" smtClean="0"/>
                        <a:t>        if (</a:t>
                      </a:r>
                      <a:r>
                        <a:rPr lang="en-US" altLang="zh-CN" dirty="0" err="1" smtClean="0"/>
                        <a:t>apnsClient</a:t>
                      </a:r>
                      <a:r>
                        <a:rPr lang="en-US" altLang="zh-CN" dirty="0" smtClean="0"/>
                        <a:t> == null) {</a:t>
                      </a:r>
                    </a:p>
                    <a:p>
                      <a:r>
                        <a:rPr lang="en-US" altLang="zh-CN" dirty="0" smtClean="0"/>
                        <a:t>            try {</a:t>
                      </a:r>
                    </a:p>
                    <a:p>
                      <a:r>
                        <a:rPr lang="en-US" altLang="zh-CN" dirty="0" smtClean="0"/>
                        <a:t>                </a:t>
                      </a:r>
                      <a:r>
                        <a:rPr lang="en-US" altLang="zh-CN" dirty="0" err="1" smtClean="0"/>
                        <a:t>EventLoopGroup</a:t>
                      </a:r>
                      <a:r>
                        <a:rPr lang="en-US" altLang="zh-CN" dirty="0" smtClean="0"/>
                        <a:t> </a:t>
                      </a:r>
                      <a:r>
                        <a:rPr lang="en-US" altLang="zh-CN" dirty="0" err="1" smtClean="0"/>
                        <a:t>eventLoopGroup</a:t>
                      </a:r>
                      <a:r>
                        <a:rPr lang="en-US" altLang="zh-CN" dirty="0" smtClean="0"/>
                        <a:t> = new </a:t>
                      </a:r>
                      <a:r>
                        <a:rPr lang="en-US" altLang="zh-CN" dirty="0" err="1" smtClean="0"/>
                        <a:t>NioEventLoopGroup</a:t>
                      </a:r>
                      <a:r>
                        <a:rPr lang="en-US" altLang="zh-CN" dirty="0" smtClean="0"/>
                        <a:t>(4);</a:t>
                      </a:r>
                    </a:p>
                    <a:p>
                      <a:r>
                        <a:rPr lang="en-US" altLang="zh-CN" dirty="0" smtClean="0"/>
                        <a:t>                </a:t>
                      </a:r>
                      <a:r>
                        <a:rPr lang="en-US" altLang="zh-CN" dirty="0" err="1" smtClean="0"/>
                        <a:t>apnsClient</a:t>
                      </a:r>
                      <a:r>
                        <a:rPr lang="en-US" altLang="zh-CN" dirty="0" smtClean="0"/>
                        <a:t> = new </a:t>
                      </a:r>
                      <a:r>
                        <a:rPr lang="en-US" altLang="zh-CN" dirty="0" err="1" smtClean="0"/>
                        <a:t>ApnsClientBuilder</a:t>
                      </a:r>
                      <a:r>
                        <a:rPr lang="en-US" altLang="zh-CN" dirty="0" smtClean="0"/>
                        <a:t>().</a:t>
                      </a:r>
                      <a:r>
                        <a:rPr lang="en-US" altLang="zh-CN" dirty="0" err="1" smtClean="0"/>
                        <a:t>setApnsServer</a:t>
                      </a:r>
                      <a:r>
                        <a:rPr lang="en-US" altLang="zh-CN" dirty="0" smtClean="0"/>
                        <a:t>(</a:t>
                      </a:r>
                      <a:r>
                        <a:rPr lang="en-US" altLang="zh-CN" dirty="0" err="1" smtClean="0"/>
                        <a:t>ApnsClientBuilder.DEVELOPMENT_APNS_HOST</a:t>
                      </a:r>
                      <a:r>
                        <a:rPr lang="en-US" altLang="zh-CN" dirty="0" smtClean="0"/>
                        <a:t>)</a:t>
                      </a:r>
                    </a:p>
                    <a:p>
                      <a:r>
                        <a:rPr lang="en-US" altLang="zh-CN" dirty="0" smtClean="0"/>
                        <a:t>                        .</a:t>
                      </a:r>
                      <a:r>
                        <a:rPr lang="en-US" altLang="zh-CN" dirty="0" err="1" smtClean="0"/>
                        <a:t>setClientCredentials</a:t>
                      </a:r>
                      <a:r>
                        <a:rPr lang="en-US" altLang="zh-CN" dirty="0" smtClean="0"/>
                        <a:t>(new File("/path/to/certificate.p12"), "p12-file-password")</a:t>
                      </a:r>
                    </a:p>
                    <a:p>
                      <a:r>
                        <a:rPr lang="en-US" altLang="zh-CN" dirty="0" smtClean="0"/>
                        <a:t>                        .</a:t>
                      </a:r>
                      <a:r>
                        <a:rPr lang="en-US" altLang="zh-CN" dirty="0" err="1" smtClean="0"/>
                        <a:t>setConcurrentConnections</a:t>
                      </a:r>
                      <a:r>
                        <a:rPr lang="en-US" altLang="zh-CN" dirty="0" smtClean="0"/>
                        <a:t>(4).</a:t>
                      </a:r>
                      <a:r>
                        <a:rPr lang="en-US" altLang="zh-CN" dirty="0" err="1" smtClean="0"/>
                        <a:t>setEventLoopGroup</a:t>
                      </a:r>
                      <a:r>
                        <a:rPr lang="en-US" altLang="zh-CN" dirty="0" smtClean="0"/>
                        <a:t>(</a:t>
                      </a:r>
                      <a:r>
                        <a:rPr lang="en-US" altLang="zh-CN" dirty="0" err="1" smtClean="0"/>
                        <a:t>eventLoopGroup</a:t>
                      </a:r>
                      <a:r>
                        <a:rPr lang="en-US" altLang="zh-CN" dirty="0" smtClean="0"/>
                        <a:t>).build();</a:t>
                      </a:r>
                    </a:p>
                    <a:p>
                      <a:r>
                        <a:rPr lang="en-US" altLang="zh-CN" dirty="0" smtClean="0"/>
                        <a:t>            } catch (Exception e) {</a:t>
                      </a:r>
                    </a:p>
                    <a:p>
                      <a:r>
                        <a:rPr lang="en-US" altLang="zh-CN" dirty="0" smtClean="0"/>
                        <a:t>                </a:t>
                      </a:r>
                      <a:r>
                        <a:rPr lang="en-US" altLang="zh-CN" dirty="0" err="1" smtClean="0"/>
                        <a:t>logger.error</a:t>
                      </a:r>
                      <a:r>
                        <a:rPr lang="en-US" altLang="zh-CN" dirty="0" smtClean="0"/>
                        <a:t>("</a:t>
                      </a:r>
                      <a:r>
                        <a:rPr lang="en-US" altLang="zh-CN" dirty="0" err="1" smtClean="0"/>
                        <a:t>ios</a:t>
                      </a:r>
                      <a:r>
                        <a:rPr lang="en-US" altLang="zh-CN" dirty="0" smtClean="0"/>
                        <a:t> get pushy </a:t>
                      </a:r>
                      <a:r>
                        <a:rPr lang="en-US" altLang="zh-CN" dirty="0" err="1" smtClean="0"/>
                        <a:t>apns</a:t>
                      </a:r>
                      <a:r>
                        <a:rPr lang="en-US" altLang="zh-CN" dirty="0" smtClean="0"/>
                        <a:t> client failed!");</a:t>
                      </a:r>
                    </a:p>
                    <a:p>
                      <a:r>
                        <a:rPr lang="en-US" altLang="zh-CN" dirty="0" smtClean="0"/>
                        <a:t>                </a:t>
                      </a:r>
                      <a:r>
                        <a:rPr lang="en-US" altLang="zh-CN" dirty="0" err="1" smtClean="0"/>
                        <a:t>e.printStackTrace</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long total = </a:t>
                      </a:r>
                      <a:r>
                        <a:rPr lang="en-US" altLang="zh-CN" dirty="0" err="1" smtClean="0"/>
                        <a:t>deviceTokens.size</a:t>
                      </a:r>
                      <a:r>
                        <a:rPr lang="en-US" altLang="zh-CN" dirty="0" smtClean="0"/>
                        <a:t>();</a:t>
                      </a:r>
                    </a:p>
                    <a:p>
                      <a:endParaRPr lang="en-US" altLang="zh-CN" dirty="0" smtClean="0"/>
                    </a:p>
                    <a:p>
                      <a:r>
                        <a:rPr lang="en-US" altLang="zh-CN" dirty="0" smtClean="0"/>
                        <a:t>        final </a:t>
                      </a:r>
                      <a:r>
                        <a:rPr lang="en-US" altLang="zh-CN" dirty="0" err="1" smtClean="0"/>
                        <a:t>CountDownLatch</a:t>
                      </a:r>
                      <a:r>
                        <a:rPr lang="en-US" altLang="zh-CN" dirty="0" smtClean="0"/>
                        <a:t> latch = new </a:t>
                      </a:r>
                      <a:r>
                        <a:rPr lang="en-US" altLang="zh-CN" dirty="0" err="1" smtClean="0"/>
                        <a:t>CountDownLatch</a:t>
                      </a:r>
                      <a:r>
                        <a:rPr lang="en-US" altLang="zh-CN" dirty="0" smtClean="0"/>
                        <a:t>(</a:t>
                      </a:r>
                      <a:r>
                        <a:rPr lang="en-US" altLang="zh-CN" dirty="0" err="1" smtClean="0"/>
                        <a:t>deviceTokens.size</a:t>
                      </a:r>
                      <a:r>
                        <a:rPr lang="en-US" altLang="zh-CN" dirty="0" smtClean="0"/>
                        <a:t>());</a:t>
                      </a:r>
                    </a:p>
                    <a:p>
                      <a:endParaRPr lang="en-US" altLang="zh-CN" dirty="0" smtClean="0"/>
                    </a:p>
                    <a:p>
                      <a:r>
                        <a:rPr lang="en-US" altLang="zh-CN" dirty="0" smtClean="0"/>
                        <a:t>        final </a:t>
                      </a:r>
                      <a:r>
                        <a:rPr lang="en-US" altLang="zh-CN" dirty="0" err="1" smtClean="0"/>
                        <a:t>AtomicLong</a:t>
                      </a:r>
                      <a:r>
                        <a:rPr lang="en-US" altLang="zh-CN" dirty="0" smtClean="0"/>
                        <a:t> </a:t>
                      </a:r>
                      <a:r>
                        <a:rPr lang="en-US" altLang="zh-CN" dirty="0" err="1" smtClean="0"/>
                        <a:t>successCnt</a:t>
                      </a:r>
                      <a:r>
                        <a:rPr lang="en-US" altLang="zh-CN" dirty="0" smtClean="0"/>
                        <a:t> = new </a:t>
                      </a:r>
                      <a:r>
                        <a:rPr lang="en-US" altLang="zh-CN" dirty="0" err="1" smtClean="0"/>
                        <a:t>AtomicLong</a:t>
                      </a:r>
                      <a:r>
                        <a:rPr lang="en-US" altLang="zh-CN" dirty="0" smtClean="0"/>
                        <a:t>(0);</a:t>
                      </a:r>
                    </a:p>
                    <a:p>
                      <a:endParaRPr lang="en-US" altLang="zh-CN" dirty="0" smtClean="0"/>
                    </a:p>
                    <a:p>
                      <a:r>
                        <a:rPr lang="en-US" altLang="zh-CN" dirty="0" smtClean="0"/>
                        <a:t>        long </a:t>
                      </a:r>
                      <a:r>
                        <a:rPr lang="en-US" altLang="zh-CN" dirty="0" err="1" smtClean="0"/>
                        <a:t>startPushTime</a:t>
                      </a:r>
                      <a:r>
                        <a:rPr lang="en-US" altLang="zh-CN" dirty="0" smtClean="0"/>
                        <a:t> =  </a:t>
                      </a:r>
                      <a:r>
                        <a:rPr lang="en-US" altLang="zh-CN" dirty="0" err="1" smtClean="0"/>
                        <a:t>System.currentTimeMillis</a:t>
                      </a:r>
                      <a:r>
                        <a:rPr lang="en-US" altLang="zh-CN" dirty="0" smtClean="0"/>
                        <a:t>();</a:t>
                      </a:r>
                    </a:p>
                    <a:p>
                      <a:endParaRPr lang="en-US" altLang="zh-CN" dirty="0" smtClean="0"/>
                    </a:p>
                    <a:p>
                      <a:r>
                        <a:rPr lang="en-US" altLang="zh-CN" dirty="0" smtClean="0"/>
                        <a:t>        for (String </a:t>
                      </a:r>
                      <a:r>
                        <a:rPr lang="en-US" altLang="zh-CN" dirty="0" err="1" smtClean="0"/>
                        <a:t>deviceToken</a:t>
                      </a:r>
                      <a:r>
                        <a:rPr lang="en-US" altLang="zh-CN" dirty="0" smtClean="0"/>
                        <a:t> : </a:t>
                      </a:r>
                      <a:r>
                        <a:rPr lang="en-US" altLang="zh-CN" dirty="0" err="1" smtClean="0"/>
                        <a:t>deviceTokens</a:t>
                      </a:r>
                      <a:r>
                        <a:rPr lang="en-US" altLang="zh-CN" dirty="0" smtClean="0"/>
                        <a:t>) {</a:t>
                      </a:r>
                    </a:p>
                    <a:p>
                      <a:r>
                        <a:rPr lang="en-US" altLang="zh-CN" dirty="0" smtClean="0"/>
                        <a:t>            </a:t>
                      </a:r>
                      <a:r>
                        <a:rPr lang="en-US" altLang="zh-CN" dirty="0" err="1" smtClean="0"/>
                        <a:t>ApnsPayloadBuilder</a:t>
                      </a:r>
                      <a:r>
                        <a:rPr lang="en-US" altLang="zh-CN" dirty="0" smtClean="0"/>
                        <a:t> </a:t>
                      </a:r>
                      <a:r>
                        <a:rPr lang="en-US" altLang="zh-CN" dirty="0" err="1" smtClean="0"/>
                        <a:t>payloadBuilder</a:t>
                      </a:r>
                      <a:r>
                        <a:rPr lang="en-US" altLang="zh-CN" dirty="0" smtClean="0"/>
                        <a:t> = new </a:t>
                      </a:r>
                      <a:r>
                        <a:rPr lang="en-US" altLang="zh-CN" dirty="0" err="1" smtClean="0"/>
                        <a:t>ApnsPayloadBuilder</a:t>
                      </a:r>
                      <a:r>
                        <a:rPr lang="en-US" altLang="zh-CN" dirty="0" smtClean="0"/>
                        <a:t>();</a:t>
                      </a:r>
                    </a:p>
                    <a:p>
                      <a:r>
                        <a:rPr lang="en-US" altLang="zh-CN" dirty="0" smtClean="0"/>
                        <a:t>            </a:t>
                      </a:r>
                      <a:r>
                        <a:rPr lang="en-US" altLang="zh-CN" dirty="0" err="1" smtClean="0"/>
                        <a:t>payloadBuilder.setAlertBody</a:t>
                      </a:r>
                      <a:r>
                        <a:rPr lang="en-US" altLang="zh-CN" dirty="0" smtClean="0"/>
                        <a:t>(</a:t>
                      </a:r>
                      <a:r>
                        <a:rPr lang="en-US" altLang="zh-CN" dirty="0" err="1" smtClean="0"/>
                        <a:t>alertBody</a:t>
                      </a:r>
                      <a:r>
                        <a:rPr lang="en-US" altLang="zh-CN" dirty="0" smtClean="0"/>
                        <a:t>);</a:t>
                      </a:r>
                    </a:p>
                    <a:p>
                      <a:r>
                        <a:rPr lang="en-US" altLang="zh-CN" dirty="0" smtClean="0"/>
                        <a:t>            </a:t>
                      </a:r>
                      <a:r>
                        <a:rPr lang="en-US" altLang="zh-CN" dirty="0" err="1" smtClean="0"/>
                        <a:t>payloadBuilder.setAlertTitle</a:t>
                      </a:r>
                      <a:r>
                        <a:rPr lang="en-US" altLang="zh-CN" dirty="0" smtClean="0"/>
                        <a:t>(</a:t>
                      </a:r>
                      <a:r>
                        <a:rPr lang="en-US" altLang="zh-CN" dirty="0" err="1" smtClean="0"/>
                        <a:t>alertTitle</a:t>
                      </a:r>
                      <a:r>
                        <a:rPr lang="en-US" altLang="zh-CN" dirty="0" smtClean="0"/>
                        <a:t>);</a:t>
                      </a:r>
                    </a:p>
                    <a:p>
                      <a:r>
                        <a:rPr lang="en-US" altLang="zh-CN" dirty="0" smtClean="0"/>
                        <a:t>            </a:t>
                      </a:r>
                    </a:p>
                    <a:p>
                      <a:r>
                        <a:rPr lang="en-US" altLang="zh-CN" dirty="0" smtClean="0"/>
                        <a:t>            String payload = </a:t>
                      </a:r>
                      <a:r>
                        <a:rPr lang="en-US" altLang="zh-CN" dirty="0" err="1" smtClean="0"/>
                        <a:t>payloadBuilder.buildWithDefaultMaximumLength</a:t>
                      </a:r>
                      <a:r>
                        <a:rPr lang="en-US" altLang="zh-CN" dirty="0" smtClean="0"/>
                        <a:t>();</a:t>
                      </a:r>
                    </a:p>
                    <a:p>
                      <a:r>
                        <a:rPr lang="en-US" altLang="zh-CN" dirty="0" smtClean="0"/>
                        <a:t>            final String token = </a:t>
                      </a:r>
                      <a:r>
                        <a:rPr lang="en-US" altLang="zh-CN" dirty="0" err="1" smtClean="0"/>
                        <a:t>TokenUtil.sanitizeTokenString</a:t>
                      </a:r>
                      <a:r>
                        <a:rPr lang="en-US" altLang="zh-CN" dirty="0" smtClean="0"/>
                        <a:t>(</a:t>
                      </a:r>
                      <a:r>
                        <a:rPr lang="en-US" altLang="zh-CN" dirty="0" err="1" smtClean="0"/>
                        <a:t>deviceToken</a:t>
                      </a:r>
                      <a:r>
                        <a:rPr lang="en-US" altLang="zh-CN" dirty="0" smtClean="0"/>
                        <a:t>);</a:t>
                      </a:r>
                    </a:p>
                    <a:p>
                      <a:r>
                        <a:rPr lang="en-US" altLang="zh-CN" dirty="0" smtClean="0"/>
                        <a:t>            </a:t>
                      </a:r>
                      <a:r>
                        <a:rPr lang="en-US" altLang="zh-CN" dirty="0" err="1" smtClean="0"/>
                        <a:t>SimpleApnsPushNotification</a:t>
                      </a:r>
                      <a:r>
                        <a:rPr lang="en-US" altLang="zh-CN" dirty="0" smtClean="0"/>
                        <a:t> </a:t>
                      </a:r>
                      <a:r>
                        <a:rPr lang="en-US" altLang="zh-CN" dirty="0" err="1" smtClean="0"/>
                        <a:t>pushNotification</a:t>
                      </a:r>
                      <a:r>
                        <a:rPr lang="en-US" altLang="zh-CN" dirty="0" smtClean="0"/>
                        <a:t> = new </a:t>
                      </a:r>
                      <a:r>
                        <a:rPr lang="en-US" altLang="zh-CN" dirty="0" err="1" smtClean="0"/>
                        <a:t>SimpleApnsPushNotification</a:t>
                      </a:r>
                      <a:r>
                        <a:rPr lang="en-US" altLang="zh-CN" dirty="0" smtClean="0"/>
                        <a:t>(token, "</a:t>
                      </a:r>
                      <a:r>
                        <a:rPr lang="en-US" altLang="zh-CN" dirty="0" err="1" smtClean="0"/>
                        <a:t>com.example.myApp</a:t>
                      </a:r>
                      <a:r>
                        <a:rPr lang="en-US" altLang="zh-CN" dirty="0" smtClean="0"/>
                        <a:t>", payload);</a:t>
                      </a:r>
                    </a:p>
                    <a:p>
                      <a:endParaRPr lang="en-US" altLang="zh-CN" dirty="0" smtClean="0"/>
                    </a:p>
                    <a:p>
                      <a:r>
                        <a:rPr lang="en-US" altLang="zh-CN" dirty="0" smtClean="0"/>
                        <a:t>            try {</a:t>
                      </a:r>
                    </a:p>
                    <a:p>
                      <a:r>
                        <a:rPr lang="en-US" altLang="zh-CN" dirty="0" smtClean="0"/>
                        <a:t>                </a:t>
                      </a:r>
                      <a:r>
                        <a:rPr lang="en-US" altLang="zh-CN" dirty="0" err="1" smtClean="0"/>
                        <a:t>semaphore.acquire</a:t>
                      </a:r>
                      <a:r>
                        <a:rPr lang="en-US" altLang="zh-CN" dirty="0" smtClean="0"/>
                        <a:t>();</a:t>
                      </a:r>
                    </a:p>
                    <a:p>
                      <a:r>
                        <a:rPr lang="en-US" altLang="zh-CN" dirty="0" smtClean="0"/>
                        <a:t>            } catch (</a:t>
                      </a:r>
                      <a:r>
                        <a:rPr lang="en-US" altLang="zh-CN" dirty="0" err="1" smtClean="0"/>
                        <a:t>InterruptedException</a:t>
                      </a:r>
                      <a:r>
                        <a:rPr lang="en-US" altLang="zh-CN" dirty="0" smtClean="0"/>
                        <a:t> e) {</a:t>
                      </a:r>
                    </a:p>
                    <a:p>
                      <a:r>
                        <a:rPr lang="en-US" altLang="zh-CN" dirty="0" smtClean="0"/>
                        <a:t>                </a:t>
                      </a:r>
                      <a:r>
                        <a:rPr lang="en-US" altLang="zh-CN" dirty="0" err="1" smtClean="0"/>
                        <a:t>logger.error</a:t>
                      </a:r>
                      <a:r>
                        <a:rPr lang="en-US" altLang="zh-CN" dirty="0" smtClean="0"/>
                        <a:t>("</a:t>
                      </a:r>
                      <a:r>
                        <a:rPr lang="en-US" altLang="zh-CN" dirty="0" err="1" smtClean="0"/>
                        <a:t>ios</a:t>
                      </a:r>
                      <a:r>
                        <a:rPr lang="en-US" altLang="zh-CN" dirty="0" smtClean="0"/>
                        <a:t> push get semaphore failed, </a:t>
                      </a:r>
                      <a:r>
                        <a:rPr lang="en-US" altLang="zh-CN" dirty="0" err="1" smtClean="0"/>
                        <a:t>deviceToken</a:t>
                      </a:r>
                      <a:r>
                        <a:rPr lang="en-US" altLang="zh-CN" dirty="0" smtClean="0"/>
                        <a:t>:{}", </a:t>
                      </a:r>
                      <a:r>
                        <a:rPr lang="en-US" altLang="zh-CN" dirty="0" err="1" smtClean="0"/>
                        <a:t>deviceToken</a:t>
                      </a:r>
                      <a:r>
                        <a:rPr lang="en-US" altLang="zh-CN" dirty="0" smtClean="0"/>
                        <a:t>);</a:t>
                      </a:r>
                    </a:p>
                    <a:p>
                      <a:r>
                        <a:rPr lang="en-US" altLang="zh-CN" dirty="0" smtClean="0"/>
                        <a:t>                </a:t>
                      </a:r>
                      <a:r>
                        <a:rPr lang="en-US" altLang="zh-CN" dirty="0" err="1" smtClean="0"/>
                        <a:t>e.printStackTrace</a:t>
                      </a:r>
                      <a:r>
                        <a:rPr lang="en-US" altLang="zh-CN" dirty="0" smtClean="0"/>
                        <a:t>();</a:t>
                      </a:r>
                    </a:p>
                    <a:p>
                      <a:r>
                        <a:rPr lang="en-US" altLang="zh-CN" dirty="0" smtClean="0"/>
                        <a:t>            }</a:t>
                      </a:r>
                    </a:p>
                    <a:p>
                      <a:r>
                        <a:rPr lang="en-US" altLang="zh-CN" dirty="0" smtClean="0"/>
                        <a:t>            final Future&lt;</a:t>
                      </a:r>
                      <a:r>
                        <a:rPr lang="en-US" altLang="zh-CN" dirty="0" err="1" smtClean="0"/>
                        <a:t>PushNotificationResponse</a:t>
                      </a:r>
                      <a:r>
                        <a:rPr lang="en-US" altLang="zh-CN" dirty="0" smtClean="0"/>
                        <a:t>&lt;</a:t>
                      </a:r>
                      <a:r>
                        <a:rPr lang="en-US" altLang="zh-CN" dirty="0" err="1" smtClean="0"/>
                        <a:t>SimpleApnsPushNotification</a:t>
                      </a:r>
                      <a:r>
                        <a:rPr lang="en-US" altLang="zh-CN" dirty="0" smtClean="0"/>
                        <a:t>&gt;&gt; future = </a:t>
                      </a:r>
                      <a:r>
                        <a:rPr lang="en-US" altLang="zh-CN" dirty="0" err="1" smtClean="0"/>
                        <a:t>apnsClient.sendNotification</a:t>
                      </a:r>
                      <a:r>
                        <a:rPr lang="en-US" altLang="zh-CN" dirty="0" smtClean="0"/>
                        <a:t>(</a:t>
                      </a:r>
                      <a:r>
                        <a:rPr lang="en-US" altLang="zh-CN" dirty="0" err="1" smtClean="0"/>
                        <a:t>pushNotification</a:t>
                      </a:r>
                      <a:r>
                        <a:rPr lang="en-US" altLang="zh-CN" dirty="0" smtClean="0"/>
                        <a:t>);</a:t>
                      </a:r>
                    </a:p>
                    <a:p>
                      <a:endParaRPr lang="en-US" altLang="zh-CN" dirty="0" smtClean="0"/>
                    </a:p>
                    <a:p>
                      <a:r>
                        <a:rPr lang="en-US" altLang="zh-CN" dirty="0" smtClean="0"/>
                        <a:t>            </a:t>
                      </a:r>
                      <a:r>
                        <a:rPr lang="en-US" altLang="zh-CN" dirty="0" err="1" smtClean="0"/>
                        <a:t>future.addListener</a:t>
                      </a:r>
                      <a:r>
                        <a:rPr lang="en-US" altLang="zh-CN" dirty="0" smtClean="0"/>
                        <a:t>(new </a:t>
                      </a:r>
                      <a:r>
                        <a:rPr lang="en-US" altLang="zh-CN" dirty="0" err="1" smtClean="0"/>
                        <a:t>GenericFutureListener</a:t>
                      </a:r>
                      <a:r>
                        <a:rPr lang="en-US" altLang="zh-CN" dirty="0" smtClean="0"/>
                        <a:t>&lt;Future&lt;</a:t>
                      </a:r>
                      <a:r>
                        <a:rPr lang="en-US" altLang="zh-CN" dirty="0" err="1" smtClean="0"/>
                        <a:t>PushNotificationResponse</a:t>
                      </a:r>
                      <a:r>
                        <a:rPr lang="en-US" altLang="zh-CN" dirty="0" smtClean="0"/>
                        <a:t>&gt;&gt;() {</a:t>
                      </a:r>
                    </a:p>
                    <a:p>
                      <a:r>
                        <a:rPr lang="en-US" altLang="zh-CN" dirty="0" smtClean="0"/>
                        <a:t>                @Override</a:t>
                      </a:r>
                    </a:p>
                    <a:p>
                      <a:r>
                        <a:rPr lang="en-US" altLang="zh-CN" dirty="0" smtClean="0"/>
                        <a:t>                public void </a:t>
                      </a:r>
                      <a:r>
                        <a:rPr lang="en-US" altLang="zh-CN" dirty="0" err="1" smtClean="0"/>
                        <a:t>operationComplete</a:t>
                      </a:r>
                      <a:r>
                        <a:rPr lang="en-US" altLang="zh-CN" dirty="0" smtClean="0"/>
                        <a:t>(Future&lt;</a:t>
                      </a:r>
                      <a:r>
                        <a:rPr lang="en-US" altLang="zh-CN" dirty="0" err="1" smtClean="0"/>
                        <a:t>PushNotificationResponse</a:t>
                      </a:r>
                      <a:r>
                        <a:rPr lang="en-US" altLang="zh-CN" dirty="0" smtClean="0"/>
                        <a:t>&gt; </a:t>
                      </a:r>
                      <a:r>
                        <a:rPr lang="en-US" altLang="zh-CN" dirty="0" err="1" smtClean="0"/>
                        <a:t>pushNotificationResponseFuture</a:t>
                      </a:r>
                      <a:r>
                        <a:rPr lang="en-US" altLang="zh-CN" dirty="0" smtClean="0"/>
                        <a:t>) throws Exception {</a:t>
                      </a:r>
                    </a:p>
                    <a:p>
                      <a:r>
                        <a:rPr lang="en-US" altLang="zh-CN" dirty="0" smtClean="0"/>
                        <a:t>                    if (</a:t>
                      </a:r>
                      <a:r>
                        <a:rPr lang="en-US" altLang="zh-CN" dirty="0" err="1" smtClean="0"/>
                        <a:t>future.isSuccess</a:t>
                      </a:r>
                      <a:r>
                        <a:rPr lang="en-US" altLang="zh-CN" dirty="0" smtClean="0"/>
                        <a:t>()) {</a:t>
                      </a:r>
                    </a:p>
                    <a:p>
                      <a:r>
                        <a:rPr lang="en-US" altLang="zh-CN" dirty="0" smtClean="0"/>
                        <a:t>                        final </a:t>
                      </a:r>
                      <a:r>
                        <a:rPr lang="en-US" altLang="zh-CN" dirty="0" err="1" smtClean="0"/>
                        <a:t>PushNotificationResponse</a:t>
                      </a:r>
                      <a:r>
                        <a:rPr lang="en-US" altLang="zh-CN" dirty="0" smtClean="0"/>
                        <a:t>&lt;</a:t>
                      </a:r>
                      <a:r>
                        <a:rPr lang="en-US" altLang="zh-CN" dirty="0" err="1" smtClean="0"/>
                        <a:t>SimpleApnsPushNotification</a:t>
                      </a:r>
                      <a:r>
                        <a:rPr lang="en-US" altLang="zh-CN" dirty="0" smtClean="0"/>
                        <a:t>&gt; response = </a:t>
                      </a:r>
                      <a:r>
                        <a:rPr lang="en-US" altLang="zh-CN" dirty="0" err="1" smtClean="0"/>
                        <a:t>future.getNow</a:t>
                      </a:r>
                      <a:r>
                        <a:rPr lang="en-US" altLang="zh-CN" dirty="0" smtClean="0"/>
                        <a:t>();</a:t>
                      </a:r>
                    </a:p>
                    <a:p>
                      <a:r>
                        <a:rPr lang="en-US" altLang="zh-CN" dirty="0" smtClean="0"/>
                        <a:t>                        if (</a:t>
                      </a:r>
                      <a:r>
                        <a:rPr lang="en-US" altLang="zh-CN" dirty="0" err="1" smtClean="0"/>
                        <a:t>response.isAccepted</a:t>
                      </a:r>
                      <a:r>
                        <a:rPr lang="en-US" altLang="zh-CN" dirty="0" smtClean="0"/>
                        <a:t>()) {</a:t>
                      </a:r>
                    </a:p>
                    <a:p>
                      <a:r>
                        <a:rPr lang="en-US" altLang="zh-CN" dirty="0" smtClean="0"/>
                        <a:t>                            </a:t>
                      </a:r>
                      <a:r>
                        <a:rPr lang="en-US" altLang="zh-CN" dirty="0" err="1" smtClean="0"/>
                        <a:t>successCnt.incrementAndGet</a:t>
                      </a:r>
                      <a:r>
                        <a:rPr lang="en-US" altLang="zh-CN" dirty="0" smtClean="0"/>
                        <a:t>();</a:t>
                      </a:r>
                    </a:p>
                    <a:p>
                      <a:r>
                        <a:rPr lang="en-US" altLang="zh-CN" dirty="0" smtClean="0"/>
                        <a:t>                        } else {</a:t>
                      </a:r>
                    </a:p>
                    <a:p>
                      <a:r>
                        <a:rPr lang="en-US" altLang="zh-CN" dirty="0" smtClean="0"/>
                        <a:t>                            Date </a:t>
                      </a:r>
                      <a:r>
                        <a:rPr lang="en-US" altLang="zh-CN" dirty="0" err="1" smtClean="0"/>
                        <a:t>invalidTime</a:t>
                      </a:r>
                      <a:r>
                        <a:rPr lang="en-US" altLang="zh-CN" dirty="0" smtClean="0"/>
                        <a:t> = </a:t>
                      </a:r>
                      <a:r>
                        <a:rPr lang="en-US" altLang="zh-CN" dirty="0" err="1" smtClean="0"/>
                        <a:t>response.getTokenInvalidationTimestamp</a:t>
                      </a:r>
                      <a:r>
                        <a:rPr lang="en-US" altLang="zh-CN" dirty="0" smtClean="0"/>
                        <a:t>();</a:t>
                      </a:r>
                    </a:p>
                    <a:p>
                      <a:r>
                        <a:rPr lang="en-US" altLang="zh-CN" dirty="0" smtClean="0"/>
                        <a:t>                            </a:t>
                      </a:r>
                      <a:r>
                        <a:rPr lang="en-US" altLang="zh-CN" dirty="0" err="1" smtClean="0"/>
                        <a:t>logger.error</a:t>
                      </a:r>
                      <a:r>
                        <a:rPr lang="en-US" altLang="zh-CN" dirty="0" smtClean="0"/>
                        <a:t>("Notification rejected by the APNs gateway: " + </a:t>
                      </a:r>
                      <a:r>
                        <a:rPr lang="en-US" altLang="zh-CN" dirty="0" err="1" smtClean="0"/>
                        <a:t>response.getRejectionReason</a:t>
                      </a:r>
                      <a:r>
                        <a:rPr lang="en-US" altLang="zh-CN" dirty="0" smtClean="0"/>
                        <a:t>());</a:t>
                      </a:r>
                    </a:p>
                    <a:p>
                      <a:r>
                        <a:rPr lang="en-US" altLang="zh-CN" dirty="0" smtClean="0"/>
                        <a:t>                            if (</a:t>
                      </a:r>
                      <a:r>
                        <a:rPr lang="en-US" altLang="zh-CN" dirty="0" err="1" smtClean="0"/>
                        <a:t>invalidTime</a:t>
                      </a:r>
                      <a:r>
                        <a:rPr lang="en-US" altLang="zh-CN" dirty="0" smtClean="0"/>
                        <a:t> != null) {</a:t>
                      </a:r>
                    </a:p>
                    <a:p>
                      <a:r>
                        <a:rPr lang="en-US" altLang="zh-CN" dirty="0" smtClean="0"/>
                        <a:t>                                </a:t>
                      </a:r>
                      <a:r>
                        <a:rPr lang="en-US" altLang="zh-CN" dirty="0" err="1" smtClean="0"/>
                        <a:t>logger.error</a:t>
                      </a:r>
                      <a:r>
                        <a:rPr lang="en-US" altLang="zh-CN" dirty="0" smtClean="0"/>
                        <a:t>("\t…and the token is invalid as of " + </a:t>
                      </a:r>
                      <a:r>
                        <a:rPr lang="en-US" altLang="zh-CN" dirty="0" err="1" smtClean="0"/>
                        <a:t>response.getTokenInvalidationTimestamp</a:t>
                      </a:r>
                      <a:r>
                        <a:rPr lang="en-US" altLang="zh-CN" dirty="0" smtClean="0"/>
                        <a:t>());</a:t>
                      </a:r>
                    </a:p>
                    <a:p>
                      <a:r>
                        <a:rPr lang="en-US" altLang="zh-CN" dirty="0" smtClean="0"/>
                        <a:t>                            }</a:t>
                      </a:r>
                    </a:p>
                    <a:p>
                      <a:r>
                        <a:rPr lang="en-US" altLang="zh-CN" dirty="0" smtClean="0"/>
                        <a:t>                        }</a:t>
                      </a:r>
                    </a:p>
                    <a:p>
                      <a:r>
                        <a:rPr lang="en-US" altLang="zh-CN" dirty="0" smtClean="0"/>
                        <a:t>                    } else {</a:t>
                      </a:r>
                    </a:p>
                    <a:p>
                      <a:r>
                        <a:rPr lang="en-US" altLang="zh-CN" dirty="0" smtClean="0"/>
                        <a:t>                        </a:t>
                      </a:r>
                      <a:r>
                        <a:rPr lang="en-US" altLang="zh-CN" dirty="0" err="1" smtClean="0"/>
                        <a:t>logger.error</a:t>
                      </a:r>
                      <a:r>
                        <a:rPr lang="en-US" altLang="zh-CN" dirty="0" smtClean="0"/>
                        <a:t>("send notification device token={} is failed {} ", token, </a:t>
                      </a:r>
                      <a:r>
                        <a:rPr lang="en-US" altLang="zh-CN" dirty="0" err="1" smtClean="0"/>
                        <a:t>future.cause</a:t>
                      </a:r>
                      <a:r>
                        <a:rPr lang="en-US" altLang="zh-CN" dirty="0" smtClean="0"/>
                        <a:t>().</a:t>
                      </a:r>
                      <a:r>
                        <a:rPr lang="en-US" altLang="zh-CN" dirty="0" err="1" smtClean="0"/>
                        <a:t>getMessage</a:t>
                      </a:r>
                      <a:r>
                        <a:rPr lang="en-US" altLang="zh-CN" dirty="0" smtClean="0"/>
                        <a:t>());</a:t>
                      </a:r>
                    </a:p>
                    <a:p>
                      <a:r>
                        <a:rPr lang="en-US" altLang="zh-CN" dirty="0" smtClean="0"/>
                        <a:t>                    }</a:t>
                      </a:r>
                    </a:p>
                    <a:p>
                      <a:r>
                        <a:rPr lang="en-US" altLang="zh-CN" dirty="0" smtClean="0"/>
                        <a:t>                    </a:t>
                      </a:r>
                      <a:r>
                        <a:rPr lang="en-US" altLang="zh-CN" dirty="0" err="1" smtClean="0"/>
                        <a:t>latch.countDown</a:t>
                      </a:r>
                      <a:r>
                        <a:rPr lang="en-US" altLang="zh-CN" dirty="0" smtClean="0"/>
                        <a:t>();</a:t>
                      </a:r>
                    </a:p>
                    <a:p>
                      <a:r>
                        <a:rPr lang="en-US" altLang="zh-CN" dirty="0" smtClean="0"/>
                        <a:t>                    </a:t>
                      </a:r>
                      <a:r>
                        <a:rPr lang="en-US" altLang="zh-CN" dirty="0" err="1" smtClean="0"/>
                        <a:t>semaphore.release</a:t>
                      </a:r>
                      <a:r>
                        <a:rPr lang="en-US" altLang="zh-CN" dirty="0" smtClean="0"/>
                        <a:t>();</a:t>
                      </a:r>
                    </a:p>
                    <a:p>
                      <a:r>
                        <a:rPr lang="en-US" altLang="zh-CN" dirty="0" smtClean="0"/>
                        <a:t>                }</a:t>
                      </a:r>
                    </a:p>
                    <a:p>
                      <a:r>
                        <a:rPr lang="en-US" altLang="zh-CN" dirty="0" smtClean="0"/>
                        <a:t>            });</a:t>
                      </a:r>
                    </a:p>
                    <a:p>
                      <a:r>
                        <a:rPr lang="en-US" altLang="zh-CN" dirty="0" smtClean="0"/>
                        <a:t>        }</a:t>
                      </a:r>
                    </a:p>
                    <a:p>
                      <a:endParaRPr lang="en-US" altLang="zh-CN" dirty="0" smtClean="0"/>
                    </a:p>
                    <a:p>
                      <a:r>
                        <a:rPr lang="en-US" altLang="zh-CN" dirty="0" smtClean="0"/>
                        <a:t>        try {</a:t>
                      </a:r>
                    </a:p>
                    <a:p>
                      <a:r>
                        <a:rPr lang="en-US" altLang="zh-CN" dirty="0" smtClean="0"/>
                        <a:t>            </a:t>
                      </a:r>
                      <a:r>
                        <a:rPr lang="en-US" altLang="zh-CN" dirty="0" err="1" smtClean="0"/>
                        <a:t>latch.await</a:t>
                      </a:r>
                      <a:r>
                        <a:rPr lang="en-US" altLang="zh-CN" dirty="0" smtClean="0"/>
                        <a:t>(20, </a:t>
                      </a:r>
                      <a:r>
                        <a:rPr lang="en-US" altLang="zh-CN" dirty="0" err="1" smtClean="0"/>
                        <a:t>TimeUnit.SECONDS</a:t>
                      </a:r>
                      <a:r>
                        <a:rPr lang="en-US" altLang="zh-CN" dirty="0" smtClean="0"/>
                        <a:t>);</a:t>
                      </a:r>
                    </a:p>
                    <a:p>
                      <a:r>
                        <a:rPr lang="en-US" altLang="zh-CN" dirty="0" smtClean="0"/>
                        <a:t>        } catch (</a:t>
                      </a:r>
                      <a:r>
                        <a:rPr lang="en-US" altLang="zh-CN" dirty="0" err="1" smtClean="0"/>
                        <a:t>InterruptedException</a:t>
                      </a:r>
                      <a:r>
                        <a:rPr lang="en-US" altLang="zh-CN" dirty="0" smtClean="0"/>
                        <a:t> e) {</a:t>
                      </a:r>
                    </a:p>
                    <a:p>
                      <a:r>
                        <a:rPr lang="en-US" altLang="zh-CN" dirty="0" smtClean="0"/>
                        <a:t>            </a:t>
                      </a:r>
                      <a:r>
                        <a:rPr lang="en-US" altLang="zh-CN" dirty="0" err="1" smtClean="0"/>
                        <a:t>logger.error</a:t>
                      </a:r>
                      <a:r>
                        <a:rPr lang="en-US" altLang="zh-CN" dirty="0" smtClean="0"/>
                        <a:t>("</a:t>
                      </a:r>
                      <a:r>
                        <a:rPr lang="en-US" altLang="zh-CN" dirty="0" err="1" smtClean="0"/>
                        <a:t>ios</a:t>
                      </a:r>
                      <a:r>
                        <a:rPr lang="en-US" altLang="zh-CN" dirty="0" smtClean="0"/>
                        <a:t> push latch await failed!");</a:t>
                      </a:r>
                    </a:p>
                    <a:p>
                      <a:r>
                        <a:rPr lang="en-US" altLang="zh-CN" dirty="0" smtClean="0"/>
                        <a:t>            </a:t>
                      </a:r>
                      <a:r>
                        <a:rPr lang="en-US" altLang="zh-CN" dirty="0" err="1" smtClean="0"/>
                        <a:t>e.printStackTrace</a:t>
                      </a:r>
                      <a:r>
                        <a:rPr lang="en-US" altLang="zh-CN" dirty="0" smtClean="0"/>
                        <a:t>();</a:t>
                      </a:r>
                    </a:p>
                    <a:p>
                      <a:r>
                        <a:rPr lang="en-US" altLang="zh-CN" dirty="0" smtClean="0"/>
                        <a:t>        }</a:t>
                      </a:r>
                    </a:p>
                    <a:p>
                      <a:endParaRPr lang="en-US" altLang="zh-CN" dirty="0" smtClean="0"/>
                    </a:p>
                    <a:p>
                      <a:r>
                        <a:rPr lang="en-US" altLang="zh-CN" dirty="0" smtClean="0"/>
                        <a:t>        long </a:t>
                      </a:r>
                      <a:r>
                        <a:rPr lang="en-US" altLang="zh-CN" dirty="0" err="1" smtClean="0"/>
                        <a:t>endPushTime</a:t>
                      </a:r>
                      <a:r>
                        <a:rPr lang="en-US" altLang="zh-CN" dirty="0" smtClean="0"/>
                        <a:t> = </a:t>
                      </a:r>
                      <a:r>
                        <a:rPr lang="en-US" altLang="zh-CN" dirty="0" err="1" smtClean="0"/>
                        <a:t>System.currentTimeMillis</a:t>
                      </a:r>
                      <a:r>
                        <a:rPr lang="en-US" altLang="zh-CN" dirty="0" smtClean="0"/>
                        <a:t>();</a:t>
                      </a:r>
                    </a:p>
                    <a:p>
                      <a:endParaRPr lang="en-US" altLang="zh-CN" dirty="0" smtClean="0"/>
                    </a:p>
                    <a:p>
                      <a:r>
                        <a:rPr lang="en-US" altLang="zh-CN" dirty="0" smtClean="0"/>
                        <a:t>        logger.info("test </a:t>
                      </a:r>
                      <a:r>
                        <a:rPr lang="en-US" altLang="zh-CN" dirty="0" err="1" smtClean="0"/>
                        <a:t>pushMessage</a:t>
                      </a:r>
                      <a:r>
                        <a:rPr lang="en-US" altLang="zh-CN" dirty="0" smtClean="0"/>
                        <a:t> success. [</a:t>
                      </a:r>
                      <a:r>
                        <a:rPr lang="zh-CN" altLang="en-US" dirty="0" smtClean="0"/>
                        <a:t>共推送</a:t>
                      </a:r>
                      <a:r>
                        <a:rPr lang="en-US" altLang="zh-CN" dirty="0" smtClean="0"/>
                        <a:t>" + total + "</a:t>
                      </a:r>
                      <a:r>
                        <a:rPr lang="zh-CN" altLang="en-US" dirty="0" smtClean="0"/>
                        <a:t>个</a:t>
                      </a:r>
                      <a:r>
                        <a:rPr lang="en-US" altLang="zh-CN" dirty="0" smtClean="0"/>
                        <a:t>][</a:t>
                      </a:r>
                      <a:r>
                        <a:rPr lang="zh-CN" altLang="en-US" dirty="0" smtClean="0"/>
                        <a:t>成功</a:t>
                      </a:r>
                      <a:r>
                        <a:rPr lang="en-US" altLang="zh-CN" dirty="0" smtClean="0"/>
                        <a:t>" + (</a:t>
                      </a:r>
                      <a:r>
                        <a:rPr lang="en-US" altLang="zh-CN" dirty="0" err="1" smtClean="0"/>
                        <a:t>successCnt.get</a:t>
                      </a:r>
                      <a:r>
                        <a:rPr lang="en-US" altLang="zh-CN" dirty="0" smtClean="0"/>
                        <a:t>()) + "</a:t>
                      </a:r>
                      <a:r>
                        <a:rPr lang="zh-CN" altLang="en-US" dirty="0" smtClean="0"/>
                        <a:t>个</a:t>
                      </a:r>
                      <a:r>
                        <a:rPr lang="en-US" altLang="zh-CN" dirty="0" smtClean="0"/>
                        <a:t>], </a:t>
                      </a:r>
                    </a:p>
                    <a:p>
                      <a:r>
                        <a:rPr lang="en-US" altLang="zh-CN" dirty="0" smtClean="0"/>
                        <a:t>            </a:t>
                      </a:r>
                      <a:r>
                        <a:rPr lang="en-US" altLang="zh-CN" dirty="0" err="1" smtClean="0"/>
                        <a:t>totalcost</a:t>
                      </a:r>
                      <a:r>
                        <a:rPr lang="en-US" altLang="zh-CN" dirty="0" smtClean="0"/>
                        <a:t>= " + (</a:t>
                      </a:r>
                      <a:r>
                        <a:rPr lang="en-US" altLang="zh-CN" dirty="0" err="1" smtClean="0"/>
                        <a:t>endPushTime</a:t>
                      </a:r>
                      <a:r>
                        <a:rPr lang="en-US" altLang="zh-CN" dirty="0" smtClean="0"/>
                        <a:t> - </a:t>
                      </a:r>
                      <a:r>
                        <a:rPr lang="en-US" altLang="zh-CN" dirty="0" err="1" smtClean="0"/>
                        <a:t>startTime</a:t>
                      </a:r>
                      <a:r>
                        <a:rPr lang="en-US" altLang="zh-CN" dirty="0" smtClean="0"/>
                        <a:t>) + ", </a:t>
                      </a:r>
                      <a:r>
                        <a:rPr lang="en-US" altLang="zh-CN" dirty="0" err="1" smtClean="0"/>
                        <a:t>pushCost</a:t>
                      </a:r>
                      <a:r>
                        <a:rPr lang="en-US" altLang="zh-CN" dirty="0" smtClean="0"/>
                        <a:t>=" + (</a:t>
                      </a:r>
                      <a:r>
                        <a:rPr lang="en-US" altLang="zh-CN" dirty="0" err="1" smtClean="0"/>
                        <a:t>endPushTime</a:t>
                      </a:r>
                      <a:r>
                        <a:rPr lang="en-US" altLang="zh-CN" dirty="0" smtClean="0"/>
                        <a:t> - </a:t>
                      </a:r>
                      <a:r>
                        <a:rPr lang="en-US" altLang="zh-CN" dirty="0" err="1" smtClean="0"/>
                        <a:t>startPushTime</a:t>
                      </a:r>
                      <a:r>
                        <a:rPr lang="en-US" altLang="zh-CN" dirty="0" smtClean="0"/>
                        <a:t>));</a:t>
                      </a:r>
                    </a:p>
                    <a:p>
                      <a:r>
                        <a:rPr lang="en-US" altLang="zh-CN" dirty="0" smtClean="0"/>
                        <a:t>    }</a:t>
                      </a:r>
                    </a:p>
                    <a:p>
                      <a:r>
                        <a:rPr lang="en-US" altLang="zh-CN" dirty="0" smtClean="0"/>
                        <a:t>}</a:t>
                      </a:r>
                      <a:endParaRPr lang="zh-CN" altLang="en-US" dirty="0"/>
                    </a:p>
                  </a:txBody>
                  <a:tcPr/>
                </a:tc>
              </a:tr>
            </a:tbl>
          </a:graphicData>
        </a:graphic>
      </p:graphicFrame>
    </p:spTree>
    <p:extLst>
      <p:ext uri="{BB962C8B-B14F-4D97-AF65-F5344CB8AC3E}">
        <p14:creationId xmlns:p14="http://schemas.microsoft.com/office/powerpoint/2010/main" val="796341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APNs Notification </a:t>
            </a:r>
            <a:r>
              <a:rPr lang="en-US" altLang="zh-CN" dirty="0" smtClean="0"/>
              <a:t>API</a:t>
            </a:r>
            <a:endParaRPr lang="zh-CN" altLang="en-US" dirty="0"/>
          </a:p>
        </p:txBody>
      </p:sp>
      <p:pic>
        <p:nvPicPr>
          <p:cNvPr id="5" name="图片 4"/>
          <p:cNvPicPr>
            <a:picLocks noChangeAspect="1"/>
          </p:cNvPicPr>
          <p:nvPr/>
        </p:nvPicPr>
        <p:blipFill>
          <a:blip r:embed="rId2"/>
          <a:stretch>
            <a:fillRect/>
          </a:stretch>
        </p:blipFill>
        <p:spPr>
          <a:xfrm>
            <a:off x="838200" y="1690688"/>
            <a:ext cx="10814146" cy="4407447"/>
          </a:xfrm>
          <a:prstGeom prst="rect">
            <a:avLst/>
          </a:prstGeom>
        </p:spPr>
      </p:pic>
    </p:spTree>
    <p:extLst>
      <p:ext uri="{BB962C8B-B14F-4D97-AF65-F5344CB8AC3E}">
        <p14:creationId xmlns:p14="http://schemas.microsoft.com/office/powerpoint/2010/main" val="2955825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Http2</a:t>
            </a:r>
            <a:r>
              <a:rPr lang="zh-CN" altLang="en-US" dirty="0" smtClean="0"/>
              <a:t> </a:t>
            </a:r>
            <a:r>
              <a:rPr lang="en-US" altLang="zh-CN" dirty="0" smtClean="0"/>
              <a:t>Request</a:t>
            </a:r>
            <a:endParaRPr lang="zh-CN" altLang="en-US" dirty="0"/>
          </a:p>
        </p:txBody>
      </p:sp>
      <p:pic>
        <p:nvPicPr>
          <p:cNvPr id="5" name="内容占位符 4"/>
          <p:cNvPicPr>
            <a:picLocks noGrp="1" noChangeAspect="1"/>
          </p:cNvPicPr>
          <p:nvPr>
            <p:ph idx="1"/>
          </p:nvPr>
        </p:nvPicPr>
        <p:blipFill>
          <a:blip r:embed="rId2"/>
          <a:stretch>
            <a:fillRect/>
          </a:stretch>
        </p:blipFill>
        <p:spPr>
          <a:xfrm>
            <a:off x="1050878" y="2177484"/>
            <a:ext cx="10194877" cy="3647619"/>
          </a:xfrm>
          <a:prstGeom prst="rect">
            <a:avLst/>
          </a:prstGeom>
        </p:spPr>
      </p:pic>
    </p:spTree>
    <p:extLst>
      <p:ext uri="{BB962C8B-B14F-4D97-AF65-F5344CB8AC3E}">
        <p14:creationId xmlns:p14="http://schemas.microsoft.com/office/powerpoint/2010/main" val="5300434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1320</Words>
  <Application>Microsoft Office PowerPoint</Application>
  <PresentationFormat>宽屏</PresentationFormat>
  <Paragraphs>230</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宋体</vt:lpstr>
      <vt:lpstr>Arial</vt:lpstr>
      <vt:lpstr>Calibri</vt:lpstr>
      <vt:lpstr>Calibri Light</vt:lpstr>
      <vt:lpstr>Office 主题</vt:lpstr>
      <vt:lpstr>apns</vt:lpstr>
      <vt:lpstr>APNS的认识</vt:lpstr>
      <vt:lpstr>PowerPoint 演示文稿</vt:lpstr>
      <vt:lpstr>Pushy</vt:lpstr>
      <vt:lpstr>Pushy最佳实践</vt:lpstr>
      <vt:lpstr>代码参考</vt:lpstr>
      <vt:lpstr>代码参考</vt:lpstr>
      <vt:lpstr>APNs Notification API</vt:lpstr>
      <vt:lpstr>Http2 Request</vt:lpstr>
      <vt:lpstr>Http2 Request</vt:lpstr>
      <vt:lpstr>HTTP/2 Response from APNs</vt:lpstr>
      <vt:lpstr>HTTP/2 Response from APNs</vt:lpstr>
      <vt:lpstr>APNs响应信息（错误信息）</vt:lpstr>
      <vt:lpstr>HTTP/2 Request/Response Examples for APNs</vt:lpstr>
      <vt:lpstr>HTTP/2 Request/Response Examples for APNs</vt:lpstr>
      <vt:lpstr>APNs响应信息（错误信息）</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apns</dc:title>
  <dc:creator>lenovo01</dc:creator>
  <cp:lastModifiedBy>lenovo01</cp:lastModifiedBy>
  <cp:revision>53</cp:revision>
  <dcterms:created xsi:type="dcterms:W3CDTF">2018-02-08T07:32:24Z</dcterms:created>
  <dcterms:modified xsi:type="dcterms:W3CDTF">2018-02-09T02:33:26Z</dcterms:modified>
</cp:coreProperties>
</file>