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D932DE8-77F5-40C0-A991-CDEB8A70D86E}"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03EFE0-BCAD-4B3A-AA77-EEB9E018F7C0}" type="slidenum">
              <a:rPr lang="zh-CN" altLang="en-US" smtClean="0"/>
              <a:t>‹#›</a:t>
            </a:fld>
            <a:endParaRPr lang="zh-CN" altLang="en-US"/>
          </a:p>
        </p:txBody>
      </p:sp>
    </p:spTree>
    <p:extLst>
      <p:ext uri="{BB962C8B-B14F-4D97-AF65-F5344CB8AC3E}">
        <p14:creationId xmlns:p14="http://schemas.microsoft.com/office/powerpoint/2010/main" val="367066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932DE8-77F5-40C0-A991-CDEB8A70D86E}"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03EFE0-BCAD-4B3A-AA77-EEB9E018F7C0}" type="slidenum">
              <a:rPr lang="zh-CN" altLang="en-US" smtClean="0"/>
              <a:t>‹#›</a:t>
            </a:fld>
            <a:endParaRPr lang="zh-CN" altLang="en-US"/>
          </a:p>
        </p:txBody>
      </p:sp>
    </p:spTree>
    <p:extLst>
      <p:ext uri="{BB962C8B-B14F-4D97-AF65-F5344CB8AC3E}">
        <p14:creationId xmlns:p14="http://schemas.microsoft.com/office/powerpoint/2010/main" val="333231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932DE8-77F5-40C0-A991-CDEB8A70D86E}"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03EFE0-BCAD-4B3A-AA77-EEB9E018F7C0}" type="slidenum">
              <a:rPr lang="zh-CN" altLang="en-US" smtClean="0"/>
              <a:t>‹#›</a:t>
            </a:fld>
            <a:endParaRPr lang="zh-CN" altLang="en-US"/>
          </a:p>
        </p:txBody>
      </p:sp>
    </p:spTree>
    <p:extLst>
      <p:ext uri="{BB962C8B-B14F-4D97-AF65-F5344CB8AC3E}">
        <p14:creationId xmlns:p14="http://schemas.microsoft.com/office/powerpoint/2010/main" val="221793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932DE8-77F5-40C0-A991-CDEB8A70D86E}"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03EFE0-BCAD-4B3A-AA77-EEB9E018F7C0}" type="slidenum">
              <a:rPr lang="zh-CN" altLang="en-US" smtClean="0"/>
              <a:t>‹#›</a:t>
            </a:fld>
            <a:endParaRPr lang="zh-CN" altLang="en-US"/>
          </a:p>
        </p:txBody>
      </p:sp>
    </p:spTree>
    <p:extLst>
      <p:ext uri="{BB962C8B-B14F-4D97-AF65-F5344CB8AC3E}">
        <p14:creationId xmlns:p14="http://schemas.microsoft.com/office/powerpoint/2010/main" val="84330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D932DE8-77F5-40C0-A991-CDEB8A70D86E}"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03EFE0-BCAD-4B3A-AA77-EEB9E018F7C0}" type="slidenum">
              <a:rPr lang="zh-CN" altLang="en-US" smtClean="0"/>
              <a:t>‹#›</a:t>
            </a:fld>
            <a:endParaRPr lang="zh-CN" altLang="en-US"/>
          </a:p>
        </p:txBody>
      </p:sp>
    </p:spTree>
    <p:extLst>
      <p:ext uri="{BB962C8B-B14F-4D97-AF65-F5344CB8AC3E}">
        <p14:creationId xmlns:p14="http://schemas.microsoft.com/office/powerpoint/2010/main" val="159648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932DE8-77F5-40C0-A991-CDEB8A70D86E}"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03EFE0-BCAD-4B3A-AA77-EEB9E018F7C0}" type="slidenum">
              <a:rPr lang="zh-CN" altLang="en-US" smtClean="0"/>
              <a:t>‹#›</a:t>
            </a:fld>
            <a:endParaRPr lang="zh-CN" altLang="en-US"/>
          </a:p>
        </p:txBody>
      </p:sp>
    </p:spTree>
    <p:extLst>
      <p:ext uri="{BB962C8B-B14F-4D97-AF65-F5344CB8AC3E}">
        <p14:creationId xmlns:p14="http://schemas.microsoft.com/office/powerpoint/2010/main" val="361110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D932DE8-77F5-40C0-A991-CDEB8A70D86E}" type="datetimeFigureOut">
              <a:rPr lang="zh-CN" altLang="en-US" smtClean="0"/>
              <a:t>2018/6/19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03EFE0-BCAD-4B3A-AA77-EEB9E018F7C0}" type="slidenum">
              <a:rPr lang="zh-CN" altLang="en-US" smtClean="0"/>
              <a:t>‹#›</a:t>
            </a:fld>
            <a:endParaRPr lang="zh-CN" altLang="en-US"/>
          </a:p>
        </p:txBody>
      </p:sp>
    </p:spTree>
    <p:extLst>
      <p:ext uri="{BB962C8B-B14F-4D97-AF65-F5344CB8AC3E}">
        <p14:creationId xmlns:p14="http://schemas.microsoft.com/office/powerpoint/2010/main" val="277617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932DE8-77F5-40C0-A991-CDEB8A70D86E}" type="datetimeFigureOut">
              <a:rPr lang="zh-CN" altLang="en-US" smtClean="0"/>
              <a:t>2018/6/19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03EFE0-BCAD-4B3A-AA77-EEB9E018F7C0}" type="slidenum">
              <a:rPr lang="zh-CN" altLang="en-US" smtClean="0"/>
              <a:t>‹#›</a:t>
            </a:fld>
            <a:endParaRPr lang="zh-CN" altLang="en-US"/>
          </a:p>
        </p:txBody>
      </p:sp>
    </p:spTree>
    <p:extLst>
      <p:ext uri="{BB962C8B-B14F-4D97-AF65-F5344CB8AC3E}">
        <p14:creationId xmlns:p14="http://schemas.microsoft.com/office/powerpoint/2010/main" val="274254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932DE8-77F5-40C0-A991-CDEB8A70D86E}" type="datetimeFigureOut">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03EFE0-BCAD-4B3A-AA77-EEB9E018F7C0}" type="slidenum">
              <a:rPr lang="zh-CN" altLang="en-US" smtClean="0"/>
              <a:t>‹#›</a:t>
            </a:fld>
            <a:endParaRPr lang="zh-CN" altLang="en-US"/>
          </a:p>
        </p:txBody>
      </p:sp>
    </p:spTree>
    <p:extLst>
      <p:ext uri="{BB962C8B-B14F-4D97-AF65-F5344CB8AC3E}">
        <p14:creationId xmlns:p14="http://schemas.microsoft.com/office/powerpoint/2010/main" val="23827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932DE8-77F5-40C0-A991-CDEB8A70D86E}"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03EFE0-BCAD-4B3A-AA77-EEB9E018F7C0}" type="slidenum">
              <a:rPr lang="zh-CN" altLang="en-US" smtClean="0"/>
              <a:t>‹#›</a:t>
            </a:fld>
            <a:endParaRPr lang="zh-CN" altLang="en-US"/>
          </a:p>
        </p:txBody>
      </p:sp>
    </p:spTree>
    <p:extLst>
      <p:ext uri="{BB962C8B-B14F-4D97-AF65-F5344CB8AC3E}">
        <p14:creationId xmlns:p14="http://schemas.microsoft.com/office/powerpoint/2010/main" val="1381105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D932DE8-77F5-40C0-A991-CDEB8A70D86E}"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03EFE0-BCAD-4B3A-AA77-EEB9E018F7C0}" type="slidenum">
              <a:rPr lang="zh-CN" altLang="en-US" smtClean="0"/>
              <a:t>‹#›</a:t>
            </a:fld>
            <a:endParaRPr lang="zh-CN" altLang="en-US"/>
          </a:p>
        </p:txBody>
      </p:sp>
    </p:spTree>
    <p:extLst>
      <p:ext uri="{BB962C8B-B14F-4D97-AF65-F5344CB8AC3E}">
        <p14:creationId xmlns:p14="http://schemas.microsoft.com/office/powerpoint/2010/main" val="185487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32DE8-77F5-40C0-A991-CDEB8A70D86E}" type="datetimeFigureOut">
              <a:rPr lang="zh-CN" altLang="en-US" smtClean="0"/>
              <a:t>2018/6/19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3EFE0-BCAD-4B3A-AA77-EEB9E018F7C0}" type="slidenum">
              <a:rPr lang="zh-CN" altLang="en-US" smtClean="0"/>
              <a:t>‹#›</a:t>
            </a:fld>
            <a:endParaRPr lang="zh-CN" altLang="en-US"/>
          </a:p>
        </p:txBody>
      </p:sp>
    </p:spTree>
    <p:extLst>
      <p:ext uri="{BB962C8B-B14F-4D97-AF65-F5344CB8AC3E}">
        <p14:creationId xmlns:p14="http://schemas.microsoft.com/office/powerpoint/2010/main" val="345205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区块链（</a:t>
            </a:r>
            <a:r>
              <a:rPr lang="en-US" altLang="zh-CN" dirty="0" err="1" smtClean="0"/>
              <a:t>blockchain</a:t>
            </a:r>
            <a:r>
              <a:rPr lang="zh-CN" altLang="en-US" dirty="0" smtClean="0"/>
              <a:t>）</a:t>
            </a:r>
            <a:endParaRPr lang="zh-CN" altLang="en-US" dirty="0"/>
          </a:p>
        </p:txBody>
      </p:sp>
      <p:sp>
        <p:nvSpPr>
          <p:cNvPr id="3" name="副标题 2"/>
          <p:cNvSpPr>
            <a:spLocks noGrp="1"/>
          </p:cNvSpPr>
          <p:nvPr>
            <p:ph type="subTitle" idx="1"/>
          </p:nvPr>
        </p:nvSpPr>
        <p:spPr/>
        <p:txBody>
          <a:bodyPr/>
          <a:lstStyle/>
          <a:p>
            <a:r>
              <a:rPr lang="en-US" altLang="zh-CN" dirty="0" smtClean="0"/>
              <a:t>Dexter</a:t>
            </a:r>
            <a:endParaRPr lang="zh-CN" altLang="en-US" dirty="0"/>
          </a:p>
        </p:txBody>
      </p:sp>
    </p:spTree>
    <p:extLst>
      <p:ext uri="{BB962C8B-B14F-4D97-AF65-F5344CB8AC3E}">
        <p14:creationId xmlns:p14="http://schemas.microsoft.com/office/powerpoint/2010/main" val="299742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认识</a:t>
            </a:r>
          </a:p>
        </p:txBody>
      </p:sp>
      <p:sp>
        <p:nvSpPr>
          <p:cNvPr id="3" name="内容占位符 2"/>
          <p:cNvSpPr>
            <a:spLocks noGrp="1"/>
          </p:cNvSpPr>
          <p:nvPr>
            <p:ph idx="1"/>
          </p:nvPr>
        </p:nvSpPr>
        <p:spPr/>
        <p:txBody>
          <a:bodyPr/>
          <a:lstStyle/>
          <a:p>
            <a:r>
              <a:rPr lang="en-US" altLang="zh-CN" b="1" dirty="0"/>
              <a:t>1</a:t>
            </a:r>
            <a:r>
              <a:rPr lang="zh-CN" altLang="en-US" b="1" dirty="0"/>
              <a:t>，区块链是一个放在非安全环境中的分布式数据库（系统）。</a:t>
            </a:r>
            <a:endParaRPr lang="zh-CN" altLang="en-US" dirty="0"/>
          </a:p>
          <a:p>
            <a:r>
              <a:rPr lang="en-US" altLang="zh-CN" b="1" dirty="0"/>
              <a:t>2</a:t>
            </a:r>
            <a:r>
              <a:rPr lang="zh-CN" altLang="en-US" b="1" dirty="0"/>
              <a:t>，区块链采用密码学的方法来保证已有数据不可能被篡改。</a:t>
            </a:r>
            <a:endParaRPr lang="zh-CN" altLang="en-US" dirty="0"/>
          </a:p>
          <a:p>
            <a:r>
              <a:rPr lang="en-US" altLang="zh-CN" b="1" dirty="0"/>
              <a:t>3</a:t>
            </a:r>
            <a:r>
              <a:rPr lang="zh-CN" altLang="en-US" b="1" dirty="0"/>
              <a:t>，区块链采用共识算法来对于新增数据达成共识。</a:t>
            </a:r>
            <a:endParaRPr lang="zh-CN" altLang="en-US" dirty="0"/>
          </a:p>
          <a:p>
            <a:r>
              <a:rPr lang="zh-CN" altLang="en-US" b="1" dirty="0"/>
              <a:t>具有以上三个性质的系统，就是区块链。</a:t>
            </a:r>
            <a:endParaRPr lang="zh-CN" altLang="en-US" dirty="0"/>
          </a:p>
          <a:p>
            <a:endParaRPr lang="zh-CN" altLang="en-US" dirty="0"/>
          </a:p>
        </p:txBody>
      </p:sp>
    </p:spTree>
    <p:extLst>
      <p:ext uri="{BB962C8B-B14F-4D97-AF65-F5344CB8AC3E}">
        <p14:creationId xmlns:p14="http://schemas.microsoft.com/office/powerpoint/2010/main" val="47068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加密</a:t>
            </a:r>
            <a:endParaRPr lang="zh-CN" altLang="en-US" dirty="0"/>
          </a:p>
        </p:txBody>
      </p:sp>
      <p:sp>
        <p:nvSpPr>
          <p:cNvPr id="3" name="内容占位符 2"/>
          <p:cNvSpPr>
            <a:spLocks noGrp="1"/>
          </p:cNvSpPr>
          <p:nvPr>
            <p:ph idx="1"/>
          </p:nvPr>
        </p:nvSpPr>
        <p:spPr/>
        <p:txBody>
          <a:bodyPr/>
          <a:lstStyle/>
          <a:p>
            <a:r>
              <a:rPr lang="zh-CN" altLang="en-US" dirty="0"/>
              <a:t>常用的有</a:t>
            </a:r>
            <a:r>
              <a:rPr lang="en-US" altLang="zh-CN" dirty="0"/>
              <a:t>RSA</a:t>
            </a:r>
            <a:r>
              <a:rPr lang="zh-CN" altLang="en-US" dirty="0"/>
              <a:t>，</a:t>
            </a:r>
            <a:r>
              <a:rPr lang="en-US" altLang="zh-CN" dirty="0" err="1"/>
              <a:t>Diffie</a:t>
            </a:r>
            <a:r>
              <a:rPr lang="en-US" altLang="zh-CN" dirty="0"/>
              <a:t>-Hellman</a:t>
            </a:r>
            <a:r>
              <a:rPr lang="zh-CN" altLang="en-US" dirty="0"/>
              <a:t>和</a:t>
            </a:r>
            <a:r>
              <a:rPr lang="en-US" altLang="zh-CN" dirty="0"/>
              <a:t>ECC</a:t>
            </a:r>
            <a:r>
              <a:rPr lang="zh-CN" altLang="en-US" dirty="0"/>
              <a:t>（椭圆曲线），比特币用的是椭圆曲线。</a:t>
            </a:r>
          </a:p>
        </p:txBody>
      </p:sp>
    </p:spTree>
    <p:extLst>
      <p:ext uri="{BB962C8B-B14F-4D97-AF65-F5344CB8AC3E}">
        <p14:creationId xmlns:p14="http://schemas.microsoft.com/office/powerpoint/2010/main" val="259113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区块链怎么实现</a:t>
            </a:r>
          </a:p>
        </p:txBody>
      </p:sp>
      <p:sp>
        <p:nvSpPr>
          <p:cNvPr id="3" name="内容占位符 2"/>
          <p:cNvSpPr>
            <a:spLocks noGrp="1"/>
          </p:cNvSpPr>
          <p:nvPr>
            <p:ph idx="1"/>
          </p:nvPr>
        </p:nvSpPr>
        <p:spPr/>
        <p:txBody>
          <a:bodyPr>
            <a:normAutofit fontScale="92500" lnSpcReduction="10000"/>
          </a:bodyPr>
          <a:lstStyle/>
          <a:p>
            <a:r>
              <a:rPr lang="en-US" altLang="zh-CN" dirty="0" smtClean="0"/>
              <a:t>1</a:t>
            </a:r>
            <a:r>
              <a:rPr lang="zh-CN" altLang="en-US" dirty="0" smtClean="0"/>
              <a:t>、交易</a:t>
            </a:r>
            <a:r>
              <a:rPr lang="zh-CN" altLang="en-US" dirty="0"/>
              <a:t>（数据）写在</a:t>
            </a:r>
            <a:r>
              <a:rPr lang="zh-CN" altLang="en-US" dirty="0" smtClean="0"/>
              <a:t>区块里</a:t>
            </a:r>
            <a:endParaRPr lang="en-US" altLang="zh-CN" dirty="0" smtClean="0"/>
          </a:p>
          <a:p>
            <a:pPr lvl="1"/>
            <a:r>
              <a:rPr lang="zh-CN" altLang="en-US" dirty="0" smtClean="0"/>
              <a:t>第一</a:t>
            </a:r>
            <a:r>
              <a:rPr lang="zh-CN" altLang="en-US" dirty="0"/>
              <a:t>个区块叫创世区块，写啥都</a:t>
            </a:r>
            <a:r>
              <a:rPr lang="zh-CN" altLang="en-US" dirty="0" smtClean="0"/>
              <a:t>行</a:t>
            </a:r>
            <a:endParaRPr lang="en-US" altLang="zh-CN" dirty="0" smtClean="0"/>
          </a:p>
          <a:p>
            <a:pPr lvl="1"/>
            <a:r>
              <a:rPr lang="zh-CN" altLang="en-US" dirty="0" smtClean="0"/>
              <a:t>从</a:t>
            </a:r>
            <a:r>
              <a:rPr lang="zh-CN" altLang="en-US" dirty="0"/>
              <a:t>第二个区块开始，每个区块的第一部分有前一区块的哈希值。此外，区块里的每一笔交易（数据），都有发起人的数字签名来保证真实性和合法性。于是，先</a:t>
            </a:r>
            <a:r>
              <a:rPr lang="zh-CN" altLang="en-US" dirty="0" smtClean="0"/>
              <a:t>前区块</a:t>
            </a:r>
            <a:r>
              <a:rPr lang="zh-CN" altLang="en-US" dirty="0"/>
              <a:t>里的任何数据都不可被</a:t>
            </a:r>
            <a:r>
              <a:rPr lang="zh-CN" altLang="en-US" dirty="0" smtClean="0"/>
              <a:t>篡改</a:t>
            </a:r>
            <a:endParaRPr lang="en-US" altLang="zh-CN" dirty="0" smtClean="0"/>
          </a:p>
          <a:p>
            <a:r>
              <a:rPr lang="en-US" altLang="zh-CN" dirty="0" smtClean="0"/>
              <a:t>2</a:t>
            </a:r>
            <a:r>
              <a:rPr lang="zh-CN" altLang="en-US" dirty="0" smtClean="0"/>
              <a:t>、为什么</a:t>
            </a:r>
            <a:r>
              <a:rPr lang="zh-CN" altLang="en-US" dirty="0"/>
              <a:t>要弄个链啊？直接所有数据加个哈希值不就行了？</a:t>
            </a:r>
            <a:endParaRPr lang="en-US" altLang="zh-CN" dirty="0" smtClean="0"/>
          </a:p>
          <a:p>
            <a:pPr lvl="1"/>
            <a:r>
              <a:rPr lang="zh-CN" altLang="en-US" dirty="0" smtClean="0"/>
              <a:t>因为这个</a:t>
            </a:r>
            <a:r>
              <a:rPr lang="zh-CN" altLang="en-US" dirty="0"/>
              <a:t>数据库并不是静止的</a:t>
            </a:r>
            <a:r>
              <a:rPr lang="zh-CN" altLang="en-US" dirty="0" smtClean="0"/>
              <a:t>啊，数据库</a:t>
            </a:r>
            <a:r>
              <a:rPr lang="zh-CN" altLang="en-US" dirty="0"/>
              <a:t>的数据是会增加的，而每次增加的数据，就是一个区块，于是这些生成时间不同的区块，就以这种形式链在一起了</a:t>
            </a:r>
            <a:r>
              <a:rPr lang="zh-CN" altLang="en-US" dirty="0" smtClean="0"/>
              <a:t>。</a:t>
            </a:r>
            <a:endParaRPr lang="en-US" altLang="zh-CN" dirty="0" smtClean="0"/>
          </a:p>
          <a:p>
            <a:r>
              <a:rPr lang="en-US" altLang="zh-CN" dirty="0" smtClean="0"/>
              <a:t>3</a:t>
            </a:r>
            <a:r>
              <a:rPr lang="zh-CN" altLang="en-US" dirty="0" smtClean="0"/>
              <a:t>、如何</a:t>
            </a:r>
            <a:r>
              <a:rPr lang="zh-CN" altLang="en-US" dirty="0"/>
              <a:t>增加区块，就涉及</a:t>
            </a:r>
            <a:r>
              <a:rPr lang="zh-CN" altLang="en-US" dirty="0" smtClean="0"/>
              <a:t>到</a:t>
            </a:r>
            <a:r>
              <a:rPr lang="en-US" altLang="zh-CN" dirty="0" smtClean="0"/>
              <a:t>——</a:t>
            </a:r>
            <a:r>
              <a:rPr lang="zh-CN" altLang="en-US" dirty="0"/>
              <a:t>共识</a:t>
            </a:r>
            <a:r>
              <a:rPr lang="zh-CN" altLang="en-US" dirty="0" smtClean="0"/>
              <a:t>算法</a:t>
            </a:r>
            <a:endParaRPr lang="en-US" altLang="zh-CN" dirty="0" smtClean="0"/>
          </a:p>
          <a:p>
            <a:r>
              <a:rPr lang="en-US" altLang="zh-CN" dirty="0" smtClean="0"/>
              <a:t>4</a:t>
            </a:r>
            <a:r>
              <a:rPr lang="zh-CN" altLang="en-US" dirty="0" smtClean="0"/>
              <a:t>、共识算法</a:t>
            </a:r>
            <a:endParaRPr lang="en-US" altLang="zh-CN" dirty="0" smtClean="0"/>
          </a:p>
          <a:p>
            <a:pPr lvl="1"/>
            <a:r>
              <a:rPr lang="zh-CN" altLang="en-US" dirty="0"/>
              <a:t>共识算法的目的，就是让所有节点对于新增区块达成</a:t>
            </a:r>
            <a:r>
              <a:rPr lang="zh-CN" altLang="en-US" dirty="0" smtClean="0"/>
              <a:t>共识，也就是说，所有人</a:t>
            </a:r>
            <a:r>
              <a:rPr lang="zh-CN" altLang="en-US" dirty="0"/>
              <a:t>都要认可新增的</a:t>
            </a:r>
            <a:r>
              <a:rPr lang="zh-CN" altLang="en-US" dirty="0" smtClean="0"/>
              <a:t>区块</a:t>
            </a:r>
            <a:endParaRPr lang="zh-CN" altLang="en-US" dirty="0"/>
          </a:p>
        </p:txBody>
      </p:sp>
    </p:spTree>
    <p:extLst>
      <p:ext uri="{BB962C8B-B14F-4D97-AF65-F5344CB8AC3E}">
        <p14:creationId xmlns:p14="http://schemas.microsoft.com/office/powerpoint/2010/main" val="115047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区块链数据</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62636"/>
              </p:ext>
            </p:extLst>
          </p:nvPr>
        </p:nvGraphicFramePr>
        <p:xfrm>
          <a:off x="1417851" y="2111738"/>
          <a:ext cx="8128002" cy="111252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en-US" altLang="zh-CN" dirty="0" smtClean="0"/>
                        <a:t>hash</a:t>
                      </a:r>
                      <a:endParaRPr lang="zh-CN" altLang="en-US" dirty="0"/>
                    </a:p>
                  </a:txBody>
                  <a:tcPr/>
                </a:tc>
                <a:tc>
                  <a:txBody>
                    <a:bodyPr/>
                    <a:lstStyle/>
                    <a:p>
                      <a:r>
                        <a:rPr lang="zh-CN" altLang="en-US" dirty="0" smtClean="0"/>
                        <a:t>字段</a:t>
                      </a:r>
                      <a:r>
                        <a:rPr lang="en-US" altLang="zh-CN" dirty="0" smtClean="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字段</a:t>
                      </a:r>
                      <a:r>
                        <a:rPr lang="en-US" altLang="zh-CN" dirty="0" smtClean="0"/>
                        <a:t>2</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字段</a:t>
                      </a:r>
                      <a:r>
                        <a:rPr lang="en-US" altLang="zh-CN" dirty="0" smtClean="0"/>
                        <a:t>3</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字段</a:t>
                      </a:r>
                      <a:r>
                        <a:rPr lang="en-US" altLang="zh-CN" dirty="0" smtClean="0"/>
                        <a:t>4</a:t>
                      </a:r>
                      <a:endParaRPr lang="zh-CN" altLang="en-US" dirty="0" smtClean="0"/>
                    </a:p>
                  </a:txBody>
                  <a:tcPr/>
                </a:tc>
                <a:tc>
                  <a:txBody>
                    <a:bodyPr/>
                    <a:lstStyle/>
                    <a:p>
                      <a:r>
                        <a:rPr lang="en-US" altLang="zh-CN" dirty="0" smtClean="0"/>
                        <a:t>sign</a:t>
                      </a:r>
                      <a:endParaRPr lang="zh-CN" altLang="en-US" dirty="0"/>
                    </a:p>
                  </a:txBody>
                  <a:tcPr/>
                </a:tc>
              </a:tr>
              <a:tr h="370840">
                <a:tc>
                  <a:txBody>
                    <a:bodyPr/>
                    <a:lstStyle/>
                    <a:p>
                      <a:endParaRPr lang="zh-CN" altLang="en-US" dirty="0"/>
                    </a:p>
                  </a:txBody>
                  <a:tcPr/>
                </a:tc>
                <a:tc>
                  <a:txBody>
                    <a:bodyPr/>
                    <a:lstStyle/>
                    <a:p>
                      <a:r>
                        <a:rPr lang="zh-CN" altLang="en-US" dirty="0" smtClean="0"/>
                        <a:t>交易数据</a:t>
                      </a:r>
                      <a:r>
                        <a:rPr lang="en-US" altLang="zh-CN" dirty="0" smtClean="0"/>
                        <a:t>1</a:t>
                      </a:r>
                      <a:endParaRPr lang="zh-CN" altLang="en-US" dirty="0"/>
                    </a:p>
                  </a:txBody>
                  <a:tcPr/>
                </a:tc>
                <a:tc>
                  <a:txBody>
                    <a:bodyPr/>
                    <a:lstStyle/>
                    <a:p>
                      <a:r>
                        <a:rPr lang="zh-CN" altLang="en-US" dirty="0" smtClean="0"/>
                        <a:t>时间</a:t>
                      </a:r>
                      <a:r>
                        <a:rPr lang="en-US" altLang="zh-CN" dirty="0" smtClean="0"/>
                        <a:t>1</a:t>
                      </a:r>
                      <a:endParaRPr lang="zh-CN" altLang="en-US" dirty="0"/>
                    </a:p>
                  </a:txBody>
                  <a:tcPr/>
                </a:tc>
                <a:tc>
                  <a:txBody>
                    <a:bodyPr/>
                    <a:lstStyle/>
                    <a:p>
                      <a:r>
                        <a:rPr lang="zh-CN" altLang="en-US" dirty="0" smtClean="0"/>
                        <a:t>场合</a:t>
                      </a:r>
                      <a:r>
                        <a:rPr lang="en-US" altLang="zh-CN" dirty="0" smtClean="0"/>
                        <a:t>1</a:t>
                      </a:r>
                      <a:endParaRPr lang="zh-CN" altLang="en-US" dirty="0"/>
                    </a:p>
                  </a:txBody>
                  <a:tcPr/>
                </a:tc>
                <a:tc>
                  <a:txBody>
                    <a:bodyPr/>
                    <a:lstStyle/>
                    <a:p>
                      <a:endParaRPr lang="zh-CN" altLang="en-US" dirty="0"/>
                    </a:p>
                  </a:txBody>
                  <a:tcPr/>
                </a:tc>
                <a:tc>
                  <a:txBody>
                    <a:bodyPr/>
                    <a:lstStyle/>
                    <a:p>
                      <a:r>
                        <a:rPr lang="en-US" altLang="zh-CN" dirty="0" smtClean="0"/>
                        <a:t>sign1</a:t>
                      </a:r>
                      <a:endParaRPr lang="zh-CN" altLang="en-US" dirty="0"/>
                    </a:p>
                  </a:txBody>
                  <a:tcPr/>
                </a:tc>
              </a:tr>
              <a:tr h="370840">
                <a:tc>
                  <a:txBody>
                    <a:bodyPr/>
                    <a:lstStyle/>
                    <a:p>
                      <a:r>
                        <a:rPr lang="en-US" altLang="zh-CN" dirty="0" smtClean="0"/>
                        <a:t>hash1</a:t>
                      </a:r>
                      <a:endParaRPr lang="zh-CN" altLang="en-US" dirty="0"/>
                    </a:p>
                  </a:txBody>
                  <a:tcPr/>
                </a:tc>
                <a:tc>
                  <a:txBody>
                    <a:bodyPr/>
                    <a:lstStyle/>
                    <a:p>
                      <a:r>
                        <a:rPr lang="zh-CN" altLang="en-US" dirty="0" smtClean="0"/>
                        <a:t>交易数据</a:t>
                      </a:r>
                      <a:r>
                        <a:rPr lang="en-US" altLang="zh-CN" dirty="0" smtClean="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时间</a:t>
                      </a:r>
                      <a:r>
                        <a:rPr lang="en-US" altLang="zh-CN" dirty="0" smtClean="0"/>
                        <a:t>2</a:t>
                      </a:r>
                      <a:endParaRPr lang="zh-CN" altLang="en-US" dirty="0" smtClean="0"/>
                    </a:p>
                  </a:txBody>
                  <a:tcPr/>
                </a:tc>
                <a:tc>
                  <a:txBody>
                    <a:bodyPr/>
                    <a:lstStyle/>
                    <a:p>
                      <a:r>
                        <a:rPr lang="zh-CN" altLang="en-US" dirty="0" smtClean="0"/>
                        <a:t>场合</a:t>
                      </a:r>
                      <a:r>
                        <a:rPr lang="en-US" altLang="zh-CN" dirty="0" smtClean="0"/>
                        <a:t>2</a:t>
                      </a:r>
                      <a:endParaRPr lang="zh-CN" altLang="en-US" dirty="0"/>
                    </a:p>
                  </a:txBody>
                  <a:tcPr/>
                </a:tc>
                <a:tc>
                  <a:txBody>
                    <a:bodyPr/>
                    <a:lstStyle/>
                    <a:p>
                      <a:endParaRPr lang="zh-CN" altLang="en-US" dirty="0"/>
                    </a:p>
                  </a:txBody>
                  <a:tcPr/>
                </a:tc>
                <a:tc>
                  <a:txBody>
                    <a:bodyPr/>
                    <a:lstStyle/>
                    <a:p>
                      <a:r>
                        <a:rPr lang="en-US" altLang="zh-CN" dirty="0" smtClean="0"/>
                        <a:t>sign2</a:t>
                      </a:r>
                      <a:endParaRPr lang="zh-CN" altLang="en-US" dirty="0"/>
                    </a:p>
                  </a:txBody>
                  <a:tcPr/>
                </a:tc>
              </a:tr>
            </a:tbl>
          </a:graphicData>
        </a:graphic>
      </p:graphicFrame>
    </p:spTree>
    <p:extLst>
      <p:ext uri="{BB962C8B-B14F-4D97-AF65-F5344CB8AC3E}">
        <p14:creationId xmlns:p14="http://schemas.microsoft.com/office/powerpoint/2010/main" val="337740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什么是区块链</a:t>
            </a:r>
            <a:endParaRPr lang="zh-CN" altLang="en-US" dirty="0"/>
          </a:p>
        </p:txBody>
      </p:sp>
      <p:sp>
        <p:nvSpPr>
          <p:cNvPr id="3" name="内容占位符 2"/>
          <p:cNvSpPr>
            <a:spLocks noGrp="1"/>
          </p:cNvSpPr>
          <p:nvPr>
            <p:ph idx="1"/>
          </p:nvPr>
        </p:nvSpPr>
        <p:spPr/>
        <p:txBody>
          <a:bodyPr/>
          <a:lstStyle/>
          <a:p>
            <a:r>
              <a:rPr lang="zh-CN" altLang="en-US" dirty="0" smtClean="0"/>
              <a:t>是指一种全民参与记帐的方式。</a:t>
            </a:r>
            <a:endParaRPr lang="en-US" altLang="zh-CN" dirty="0" smtClean="0"/>
          </a:p>
          <a:p>
            <a:r>
              <a:rPr lang="zh-CN" altLang="en-US" dirty="0" smtClean="0"/>
              <a:t>所有系统的背后都有一个数据库，可以把数据库看成一个大帐本。</a:t>
            </a:r>
            <a:endParaRPr lang="en-US" altLang="zh-CN" dirty="0" smtClean="0"/>
          </a:p>
          <a:p>
            <a:r>
              <a:rPr lang="zh-CN" altLang="en-US" dirty="0" smtClean="0"/>
              <a:t>那么谁来记这个帐本就变得很重要。目前是谁的系统谁来记帐，微信的账本腾讯在记，淘宝的帐本阿里在记</a:t>
            </a:r>
            <a:endParaRPr lang="en-US" altLang="zh-CN" dirty="0" smtClean="0"/>
          </a:p>
          <a:p>
            <a:r>
              <a:rPr lang="zh-CN" altLang="en-US" dirty="0" smtClean="0"/>
              <a:t>但是在区块链的系统中的每个人都有机会参与记帐。在一定时间段内如果有任何数据变化，系统中每个人都可以来记帐，系统会评判这段时间内记帐最快最好的人，把它记录的内容写到帐本，并将这段时间内帐本内容发给系统内所有人进行备份。这样系统中的每个人都有了一本完整的帐本。这种方式称为区块链技术</a:t>
            </a:r>
            <a:endParaRPr lang="zh-CN" altLang="en-US" dirty="0"/>
          </a:p>
        </p:txBody>
      </p:sp>
    </p:spTree>
    <p:extLst>
      <p:ext uri="{BB962C8B-B14F-4D97-AF65-F5344CB8AC3E}">
        <p14:creationId xmlns:p14="http://schemas.microsoft.com/office/powerpoint/2010/main" val="201870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区块链解决什么问题</a:t>
            </a:r>
            <a:endParaRPr lang="zh-CN" altLang="en-US" dirty="0"/>
          </a:p>
        </p:txBody>
      </p:sp>
      <p:sp>
        <p:nvSpPr>
          <p:cNvPr id="3" name="内容占位符 2"/>
          <p:cNvSpPr>
            <a:spLocks noGrp="1"/>
          </p:cNvSpPr>
          <p:nvPr>
            <p:ph idx="1"/>
          </p:nvPr>
        </p:nvSpPr>
        <p:spPr/>
        <p:txBody>
          <a:bodyPr/>
          <a:lstStyle/>
          <a:p>
            <a:r>
              <a:rPr lang="zh-CN" altLang="en-US" dirty="0" smtClean="0"/>
              <a:t>中介信用问题，在过去两个互不认识和信任的人要达成协议是很难的，必须要依靠第三方。比如支付行为，在过去任何一种转账必须要有银行或者支付宝这样的机构存在。但是通过区块链技术，可以完成双方可以互信的转账行为</a:t>
            </a:r>
            <a:endParaRPr lang="zh-CN" altLang="en-US" dirty="0"/>
          </a:p>
        </p:txBody>
      </p:sp>
    </p:spTree>
    <p:extLst>
      <p:ext uri="{BB962C8B-B14F-4D97-AF65-F5344CB8AC3E}">
        <p14:creationId xmlns:p14="http://schemas.microsoft.com/office/powerpoint/2010/main" val="3217825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区块链技术可以用在哪些行业</a:t>
            </a:r>
            <a:endParaRPr lang="zh-CN" altLang="en-US" dirty="0"/>
          </a:p>
        </p:txBody>
      </p:sp>
      <p:sp>
        <p:nvSpPr>
          <p:cNvPr id="3" name="内容占位符 2"/>
          <p:cNvSpPr>
            <a:spLocks noGrp="1"/>
          </p:cNvSpPr>
          <p:nvPr>
            <p:ph idx="1"/>
          </p:nvPr>
        </p:nvSpPr>
        <p:spPr/>
        <p:txBody>
          <a:bodyPr/>
          <a:lstStyle/>
          <a:p>
            <a:r>
              <a:rPr lang="zh-CN" altLang="en-US" dirty="0" smtClean="0"/>
              <a:t>区块链主要优势是无需中介参与、过程高效透明且成本低、数据高度安全。所以如果在这三个方面有任意一个需求的行业都有机会使用区块链技术</a:t>
            </a:r>
            <a:endParaRPr lang="zh-CN" altLang="en-US" dirty="0"/>
          </a:p>
        </p:txBody>
      </p:sp>
    </p:spTree>
    <p:extLst>
      <p:ext uri="{BB962C8B-B14F-4D97-AF65-F5344CB8AC3E}">
        <p14:creationId xmlns:p14="http://schemas.microsoft.com/office/powerpoint/2010/main" val="19240224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TotalTime>
  <Words>581</Words>
  <Application>Microsoft Office PowerPoint</Application>
  <PresentationFormat>宽屏</PresentationFormat>
  <Paragraphs>43</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Arial</vt:lpstr>
      <vt:lpstr>Calibri</vt:lpstr>
      <vt:lpstr>Calibri Light</vt:lpstr>
      <vt:lpstr>Office 主题</vt:lpstr>
      <vt:lpstr>区块链（blockchain）</vt:lpstr>
      <vt:lpstr>认识</vt:lpstr>
      <vt:lpstr>加密</vt:lpstr>
      <vt:lpstr>区块链怎么实现</vt:lpstr>
      <vt:lpstr>区块链数据</vt:lpstr>
      <vt:lpstr>什么是区块链</vt:lpstr>
      <vt:lpstr>区块链解决什么问题</vt:lpstr>
      <vt:lpstr>区块链技术可以用在哪些行业</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dc:title>
  <dc:creator>lenovo01</dc:creator>
  <cp:lastModifiedBy>lenovo01</cp:lastModifiedBy>
  <cp:revision>32</cp:revision>
  <dcterms:created xsi:type="dcterms:W3CDTF">2018-03-07T02:59:01Z</dcterms:created>
  <dcterms:modified xsi:type="dcterms:W3CDTF">2018-06-19T08:13:04Z</dcterms:modified>
</cp:coreProperties>
</file>