
<file path=[Content_Types].xml><?xml version="1.0" encoding="utf-8"?>
<Types xmlns="http://schemas.openxmlformats.org/package/2006/content-types">
  <Default Extension="jpeg" ContentType="image/jpe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Lst>
  <p:notesMasterIdLst>
    <p:notesMasterId r:id="rId8"/>
  </p:notesMasterIdLst>
  <p:sldIdLst>
    <p:sldId id="256" r:id="rId3"/>
    <p:sldId id="368" r:id="rId4"/>
    <p:sldId id="364" r:id="rId5"/>
    <p:sldId id="351" r:id="rId6"/>
    <p:sldId id="362" r:id="rId7"/>
    <p:sldId id="341" r:id="rId9"/>
    <p:sldId id="259" r:id="rId10"/>
    <p:sldId id="258" r:id="rId11"/>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25"/>
    <a:srgbClr val="4B7A00"/>
    <a:srgbClr val="451879"/>
    <a:srgbClr val="008020"/>
    <a:srgbClr val="0038A4"/>
    <a:srgbClr val="003B8C"/>
    <a:srgbClr val="005E80"/>
    <a:srgbClr val="006B95"/>
    <a:srgbClr val="821011"/>
    <a:srgbClr val="7C2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67" autoAdjust="0"/>
    <p:restoredTop sz="94138" autoAdjust="0"/>
  </p:normalViewPr>
  <p:slideViewPr>
    <p:cSldViewPr>
      <p:cViewPr>
        <p:scale>
          <a:sx n="130" d="100"/>
          <a:sy n="130" d="100"/>
        </p:scale>
        <p:origin x="-3072" y="-1016"/>
      </p:cViewPr>
      <p:guideLst>
        <p:guide orient="horz" pos="2155"/>
        <p:guide pos="2912"/>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zh-CN" sz="900" b="1" i="0" u="none" strike="noStrike" kern="1200" spc="0" normalizeH="0" baseline="0">
              <a:solidFill>
                <a:schemeClr val="dk1">
                  <a:lumMod val="50000"/>
                  <a:lumOff val="50000"/>
                </a:schemeClr>
              </a:solidFill>
              <a:latin typeface="+mn-ea"/>
              <a:ea typeface="+mn-ea"/>
              <a:cs typeface="+mj-cs"/>
            </a:defRPr>
          </a:pPr>
        </a:p>
      </c:txPr>
    </c:title>
    <c:autoTitleDeleted val="0"/>
    <c:plotArea>
      <c:layout/>
      <c:pieChart>
        <c:varyColors val="1"/>
        <c:ser>
          <c:idx val="0"/>
          <c:order val="0"/>
          <c:tx>
            <c:strRef>
              <c:f>Sheet1!$B$1</c:f>
              <c:strCache>
                <c:ptCount val="1"/>
                <c:pt idx="0">
                  <c:v>三甲医院分布图（%）</c:v>
                </c:pt>
              </c:strCache>
            </c:strRef>
          </c:tx>
          <c:explosion val="0"/>
          <c:dPt>
            <c:idx val="0"/>
            <c:bubble3D val="0"/>
            <c:spPr>
              <a:gradFill>
                <a:gsLst>
                  <a:gs pos="100000">
                    <a:schemeClr val="accent6">
                      <a:lumMod val="60000"/>
                      <a:lumOff val="40000"/>
                    </a:schemeClr>
                  </a:gs>
                  <a:gs pos="0">
                    <a:schemeClr val="accent6"/>
                  </a:gs>
                </a:gsLst>
                <a:lin ang="5400000" scaled="0"/>
              </a:gradFill>
              <a:ln w="50800">
                <a:solidFill>
                  <a:schemeClr val="lt1"/>
                </a:solidFill>
              </a:ln>
              <a:effectLst/>
              <a:sp3d contourW="50800">
                <a:contourClr>
                  <a:schemeClr val="lt1"/>
                </a:contourClr>
              </a:sp3d>
            </c:spPr>
          </c:dPt>
          <c:dPt>
            <c:idx val="1"/>
            <c:bubble3D val="0"/>
            <c:spPr>
              <a:gradFill>
                <a:gsLst>
                  <a:gs pos="100000">
                    <a:schemeClr val="accent5">
                      <a:lumMod val="60000"/>
                      <a:lumOff val="40000"/>
                    </a:schemeClr>
                  </a:gs>
                  <a:gs pos="0">
                    <a:schemeClr val="accent5"/>
                  </a:gs>
                </a:gsLst>
                <a:lin ang="5400000" scaled="0"/>
              </a:gradFill>
              <a:ln w="50800">
                <a:solidFill>
                  <a:schemeClr val="lt1"/>
                </a:solidFill>
              </a:ln>
              <a:effectLst/>
              <a:sp3d contourW="50800">
                <a:contourClr>
                  <a:schemeClr val="lt1"/>
                </a:contourClr>
              </a:sp3d>
            </c:spPr>
          </c:dPt>
          <c:dPt>
            <c:idx val="2"/>
            <c:bubble3D val="0"/>
            <c:spPr>
              <a:gradFill>
                <a:gsLst>
                  <a:gs pos="100000">
                    <a:schemeClr val="accent4">
                      <a:lumMod val="60000"/>
                      <a:lumOff val="40000"/>
                    </a:schemeClr>
                  </a:gs>
                  <a:gs pos="0">
                    <a:schemeClr val="accent4"/>
                  </a:gs>
                </a:gsLst>
                <a:lin ang="5400000" scaled="0"/>
              </a:gradFill>
              <a:ln w="50800">
                <a:solidFill>
                  <a:schemeClr val="lt1"/>
                </a:solidFill>
              </a:ln>
              <a:effectLst/>
              <a:sp3d contourW="50800">
                <a:contourClr>
                  <a:schemeClr val="lt1"/>
                </a:contourClr>
              </a:sp3d>
            </c:spPr>
          </c:dPt>
          <c:dPt>
            <c:idx val="3"/>
            <c:bubble3D val="0"/>
          </c:dPt>
          <c:dLbls>
            <c:spPr>
              <a:noFill/>
              <a:ln>
                <a:noFill/>
              </a:ln>
              <a:effectLst/>
            </c:spPr>
            <c:txPr>
              <a:bodyPr rot="0" spcFirstLastPara="1" vertOverflow="ellipsis" vert="horz" wrap="square" lIns="38100" tIns="19050" rIns="38100" bIns="19050" anchor="ctr" anchorCtr="1"/>
              <a:lstStyle/>
              <a:p>
                <a:pPr>
                  <a:defRPr lang="zh-CN" sz="800" b="0" i="0" u="none" strike="noStrike" kern="1200" baseline="0">
                    <a:solidFill>
                      <a:schemeClr val="dk1">
                        <a:lumMod val="75000"/>
                        <a:lumOff val="25000"/>
                      </a:schemeClr>
                    </a:solidFill>
                    <a:latin typeface="+mn-ea"/>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dk1">
                          <a:lumMod val="35000"/>
                          <a:lumOff val="65000"/>
                        </a:schemeClr>
                      </a:solidFill>
                      <a:prstDash val="solid"/>
                      <a:round/>
                    </a:ln>
                    <a:effectLst/>
                  </c:spPr>
                </c15:leaderLines>
              </c:ext>
            </c:extLst>
          </c:dLbls>
          <c:cat>
            <c:strRef>
              <c:f>Sheet1!$A$2:$A$5</c:f>
              <c:strCache>
                <c:ptCount val="3"/>
                <c:pt idx="0">
                  <c:v>省会城市</c:v>
                </c:pt>
                <c:pt idx="1">
                  <c:v>地市城市</c:v>
                </c:pt>
                <c:pt idx="2">
                  <c:v>县级城市</c:v>
                </c:pt>
              </c:strCache>
            </c:strRef>
          </c:cat>
          <c:val>
            <c:numRef>
              <c:f>Sheet1!$B$2:$B$5</c:f>
              <c:numCache>
                <c:formatCode>0.00%</c:formatCode>
                <c:ptCount val="4"/>
                <c:pt idx="0">
                  <c:v>0.9</c:v>
                </c:pt>
                <c:pt idx="1">
                  <c:v>0.09</c:v>
                </c:pt>
                <c:pt idx="2">
                  <c:v>0.01</c:v>
                </c:pt>
              </c:numCache>
            </c:numRef>
          </c:val>
        </c:ser>
        <c:dLbls>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71240837497599"/>
          <c:y val="0.23348517464065"/>
          <c:w val="0.269468542752922"/>
          <c:h val="0.566540749484989"/>
        </c:manualLayout>
      </c:layout>
      <c:overlay val="0"/>
      <c:spPr>
        <a:solidFill>
          <a:schemeClr val="lt1">
            <a:alpha val="50000"/>
          </a:schemeClr>
        </a:solidFill>
        <a:ln>
          <a:noFill/>
        </a:ln>
        <a:effectLst/>
      </c:spPr>
      <c:txPr>
        <a:bodyPr rot="0" spcFirstLastPara="1" vertOverflow="ellipsis" vert="horz" wrap="square" anchor="ctr" anchorCtr="1"/>
        <a:lstStyle/>
        <a:p>
          <a:pPr>
            <a:defRPr lang="zh-CN" sz="800" b="0" i="0" u="none" strike="noStrike" kern="1200" baseline="0">
              <a:solidFill>
                <a:schemeClr val="dk1">
                  <a:lumMod val="65000"/>
                  <a:lumOff val="35000"/>
                </a:schemeClr>
              </a:solidFill>
              <a:latin typeface="微软雅黑" panose="020B0503020204020204" pitchFamily="34" charset="-122"/>
              <a:ea typeface="微软雅黑" panose="020B0503020204020204" pitchFamily="34" charset="-122"/>
              <a:cs typeface="+mn-cs"/>
            </a:defRPr>
          </a:pPr>
        </a:p>
      </c:txPr>
    </c:legend>
    <c:plotVisOnly val="1"/>
    <c:dispBlanksAs val="zero"/>
    <c:showDLblsOverMax val="0"/>
  </c:chart>
  <c:spPr>
    <a:solidFill>
      <a:schemeClr val="bg1"/>
    </a:solidFill>
    <a:ln w="9525" cap="flat" cmpd="sng" algn="ctr">
      <a:noFill/>
      <a:round/>
    </a:ln>
    <a:effectLst/>
  </c:spPr>
  <c:txPr>
    <a:bodyPr/>
    <a:lstStyle/>
    <a:p>
      <a:pPr>
        <a:defRPr lang="zh-CN">
          <a:latin typeface="微软雅黑" panose="020B0503020204020204" pitchFamily="34" charset="-122"/>
          <a:ea typeface="微软雅黑" panose="020B0503020204020204" pitchFamily="34" charset="-122"/>
        </a:defRPr>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buFont typeface="Arial" panose="020B0604020202020204" pitchFamily="34" charset="0"/>
              <a:buNone/>
              <a:defRPr sz="1200">
                <a:latin typeface="Arial" panose="020B0604020202020204" pitchFamily="34" charset="0"/>
              </a:defRPr>
            </a:lvl1pPr>
          </a:lstStyle>
          <a:p>
            <a:pPr>
              <a:defRPr/>
            </a:pPr>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a:buFont typeface="Arial" panose="020B0604020202020204" pitchFamily="34" charset="0"/>
              <a:buNone/>
              <a:defRPr>
                <a:latin typeface="Arial" panose="020B0604020202020204" pitchFamily="34" charset="0"/>
              </a:defRPr>
            </a:lvl1pPr>
          </a:lstStyle>
          <a:p>
            <a:pPr>
              <a:defRPr/>
            </a:pPr>
            <a:fld id="{9D5F9863-FA55-4F8E-8D10-A04741CA1480}" type="datetime1">
              <a:rPr lang="zh-CN" altLang="en-US"/>
            </a:fld>
            <a:endParaRPr lang="zh-CN" altLang="en-US" sz="1200"/>
          </a:p>
        </p:txBody>
      </p:sp>
      <p:sp>
        <p:nvSpPr>
          <p:cNvPr id="32772" name="幻灯片图像占位符 3"/>
          <p:cNvSpPr>
            <a:spLocks noGrp="1" noRot="1" noChangeAspect="1" noChangeArrowheads="1"/>
          </p:cNvSpPr>
          <p:nvPr>
            <p:ph type="sldImg" idx="2"/>
          </p:nvPr>
        </p:nvSpPr>
        <p:spPr bwMode="auto">
          <a:xfrm>
            <a:off x="1143000" y="685800"/>
            <a:ext cx="4572000" cy="3429000"/>
          </a:xfrm>
          <a:prstGeom prst="rect">
            <a:avLst/>
          </a:prstGeom>
          <a:noFill/>
          <a:ln w="9525">
            <a:noFill/>
            <a:miter lim="800000"/>
          </a:ln>
        </p:spPr>
      </p:sp>
      <p:sp>
        <p:nvSpPr>
          <p:cNvPr id="47109" name="备注占位符 4"/>
          <p:cNvSpPr>
            <a:spLocks noGrp="1" noRot="1" noChangeAspect="1" noChangeArrowheads="1"/>
          </p:cNvSpPr>
          <p:nvPr/>
        </p:nvSpPr>
        <p:spPr bwMode="auto">
          <a:xfrm>
            <a:off x="685800" y="4343400"/>
            <a:ext cx="5486400" cy="4114800"/>
          </a:xfrm>
          <a:prstGeom prst="rect">
            <a:avLst/>
          </a:prstGeom>
          <a:noFill/>
          <a:ln>
            <a:noFill/>
          </a:ln>
        </p:spPr>
        <p:txBody>
          <a:bodyPr anchor="ctr"/>
          <a:lstStyle>
            <a:lvl1pPr defTabSz="0" eaLnBrk="0" hangingPunct="0">
              <a:defRPr>
                <a:solidFill>
                  <a:schemeClr val="tx1"/>
                </a:solidFill>
                <a:latin typeface="Arial" panose="020B0604020202020204" pitchFamily="34" charset="0"/>
                <a:ea typeface="宋体" panose="02010600030101010101" pitchFamily="2" charset="-122"/>
              </a:defRPr>
            </a:lvl1pPr>
            <a:lvl2pPr marL="742950" indent="-285750" defTabSz="0" eaLnBrk="0" hangingPunct="0">
              <a:defRPr>
                <a:solidFill>
                  <a:schemeClr val="tx1"/>
                </a:solidFill>
                <a:latin typeface="Arial" panose="020B0604020202020204" pitchFamily="34" charset="0"/>
                <a:ea typeface="宋体" panose="02010600030101010101" pitchFamily="2" charset="-122"/>
              </a:defRPr>
            </a:lvl2pPr>
            <a:lvl3pPr marL="1143000" indent="-228600" defTabSz="0" eaLnBrk="0" hangingPunct="0">
              <a:defRPr>
                <a:solidFill>
                  <a:schemeClr val="tx1"/>
                </a:solidFill>
                <a:latin typeface="Arial" panose="020B0604020202020204" pitchFamily="34" charset="0"/>
                <a:ea typeface="宋体" panose="02010600030101010101" pitchFamily="2" charset="-122"/>
              </a:defRPr>
            </a:lvl3pPr>
            <a:lvl4pPr marL="1600200" indent="-228600" defTabSz="0" eaLnBrk="0" hangingPunct="0">
              <a:defRPr>
                <a:solidFill>
                  <a:schemeClr val="tx1"/>
                </a:solidFill>
                <a:latin typeface="Arial" panose="020B0604020202020204" pitchFamily="34" charset="0"/>
                <a:ea typeface="宋体" panose="02010600030101010101" pitchFamily="2" charset="-122"/>
              </a:defRPr>
            </a:lvl4pPr>
            <a:lvl5pPr marL="2057400" indent="-228600" defTabSz="0" eaLnBrk="0" hangingPunct="0">
              <a:defRPr>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30000"/>
              </a:spcBef>
              <a:buFontTx/>
              <a:buNone/>
              <a:defRPr/>
            </a:pPr>
            <a:r>
              <a:rPr lang="zh-CN" altLang="zh-CN" sz="1200" smtClean="0"/>
              <a:t>单击此处编辑母版文本样式</a:t>
            </a:r>
            <a:endParaRPr lang="zh-CN" altLang="zh-CN" sz="1200" smtClean="0"/>
          </a:p>
          <a:p>
            <a:pPr>
              <a:spcBef>
                <a:spcPct val="30000"/>
              </a:spcBef>
              <a:buFontTx/>
              <a:buNone/>
              <a:defRPr/>
            </a:pPr>
            <a:r>
              <a:rPr lang="zh-CN" altLang="zh-CN" sz="1200" smtClean="0"/>
              <a:t>第二级</a:t>
            </a:r>
            <a:endParaRPr lang="zh-CN" altLang="zh-CN" sz="1200" smtClean="0"/>
          </a:p>
          <a:p>
            <a:pPr>
              <a:spcBef>
                <a:spcPct val="30000"/>
              </a:spcBef>
              <a:buFontTx/>
              <a:buNone/>
              <a:defRPr/>
            </a:pPr>
            <a:r>
              <a:rPr lang="zh-CN" altLang="zh-CN" sz="1200" smtClean="0"/>
              <a:t>第三级</a:t>
            </a:r>
            <a:endParaRPr lang="zh-CN" altLang="zh-CN" sz="1200" smtClean="0"/>
          </a:p>
          <a:p>
            <a:pPr>
              <a:spcBef>
                <a:spcPct val="30000"/>
              </a:spcBef>
              <a:buFontTx/>
              <a:buNone/>
              <a:defRPr/>
            </a:pPr>
            <a:r>
              <a:rPr lang="zh-CN" altLang="zh-CN" sz="1200" smtClean="0"/>
              <a:t>第四级</a:t>
            </a:r>
            <a:endParaRPr lang="zh-CN" altLang="zh-CN" sz="1200" smtClean="0"/>
          </a:p>
          <a:p>
            <a:pPr>
              <a:spcBef>
                <a:spcPct val="30000"/>
              </a:spcBef>
              <a:buFontTx/>
              <a:buNone/>
              <a:defRPr/>
            </a:pPr>
            <a:r>
              <a:rPr lang="zh-CN" altLang="zh-CN" sz="1200" smtClean="0"/>
              <a:t>第五级</a:t>
            </a:r>
            <a:endParaRPr lang="zh-CN" altLang="zh-CN" sz="1200" smtClean="0"/>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a:buFont typeface="Arial" panose="020B0604020202020204" pitchFamily="34" charset="0"/>
              <a:buNone/>
              <a:defRPr sz="1200">
                <a:latin typeface="Arial" panose="020B0604020202020204" pitchFamily="34" charset="0"/>
              </a:defRPr>
            </a:lvl1pPr>
          </a:lstStyle>
          <a:p>
            <a:pPr>
              <a:defRPr/>
            </a:pPr>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lstStyle>
            <a:lvl1pPr algn="r">
              <a:buFont typeface="Arial" panose="020B0604020202020204" pitchFamily="34" charset="0"/>
              <a:buNone/>
              <a:defRPr>
                <a:latin typeface="Arial" panose="020B0604020202020204" pitchFamily="34" charset="0"/>
              </a:defRPr>
            </a:lvl1pPr>
          </a:lstStyle>
          <a:p>
            <a:pPr>
              <a:defRPr/>
            </a:pPr>
            <a:fld id="{8B96D222-464D-41DE-9A5B-6A8DBB7A1250}" type="slidenum">
              <a:rPr lang="zh-CN" altLang="en-US"/>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bwMode="auto">
          <a:xfrm>
            <a:off x="685800" y="4343400"/>
            <a:ext cx="5486400" cy="4114800"/>
          </a:xfrm>
          <a:prstGeom prst="rect">
            <a:avLst/>
          </a:prstGeom>
          <a:noFill/>
          <a:ln>
            <a:miter lim="800000"/>
          </a:ln>
        </p:spPr>
        <p:txBody>
          <a:bodyPr/>
          <a:lstStyle/>
          <a:p>
            <a:endParaRPr lang="zh-CN" altLang="en-US" smtClean="0">
              <a:latin typeface="Arial" panose="020B0604020202020204" pitchFamily="34" charset="0"/>
            </a:endParaRPr>
          </a:p>
        </p:txBody>
      </p:sp>
      <p:sp>
        <p:nvSpPr>
          <p:cNvPr id="33796" name="日期占位符 3"/>
          <p:cNvSpPr>
            <a:spLocks noGrp="1"/>
          </p:cNvSpPr>
          <p:nvPr>
            <p:ph type="dt" sz="quarter" idx="1"/>
          </p:nvPr>
        </p:nvSpPr>
        <p:spPr>
          <a:noFill/>
        </p:spPr>
        <p:txBody>
          <a:bodyPr/>
          <a:lstStyle/>
          <a:p>
            <a:pPr>
              <a:buFont typeface="Arial" panose="020B0604020202020204" pitchFamily="34" charset="0"/>
              <a:buNone/>
            </a:pPr>
            <a:fld id="{F537A3C3-C1DD-4D37-9FB0-DBF9B0094C7B}" type="datetime1">
              <a:rPr lang="zh-CN" altLang="en-US" smtClean="0">
                <a:latin typeface="Arial" panose="020B0604020202020204" pitchFamily="34" charset="0"/>
              </a:rPr>
            </a:fld>
            <a:endParaRPr lang="zh-CN" altLang="en-US" sz="1200" smtClean="0">
              <a:latin typeface="Arial" panose="020B0604020202020204" pitchFamily="34" charset="0"/>
            </a:endParaRPr>
          </a:p>
        </p:txBody>
      </p:sp>
      <p:sp>
        <p:nvSpPr>
          <p:cNvPr id="33797" name="灯片编号占位符 4"/>
          <p:cNvSpPr>
            <a:spLocks noGrp="1"/>
          </p:cNvSpPr>
          <p:nvPr>
            <p:ph type="sldNum" sz="quarter" idx="5"/>
          </p:nvPr>
        </p:nvSpPr>
        <p:spPr>
          <a:noFill/>
        </p:spPr>
        <p:txBody>
          <a:bodyPr/>
          <a:lstStyle/>
          <a:p>
            <a:pPr>
              <a:buFont typeface="Arial" panose="020B0604020202020204" pitchFamily="34" charset="0"/>
              <a:buNone/>
            </a:pPr>
            <a:fld id="{C9FA6863-A547-4611-9DD5-F5C0DEAD112C}" type="slidenum">
              <a:rPr lang="zh-CN" altLang="en-US" smtClean="0">
                <a:latin typeface="Arial" panose="020B0604020202020204" pitchFamily="34" charset="0"/>
              </a:rPr>
            </a:fld>
            <a:endParaRPr lang="zh-CN" altLang="en-US" sz="1200"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bwMode="auto">
          <a:xfrm>
            <a:off x="685800" y="4343400"/>
            <a:ext cx="5486400" cy="4114800"/>
          </a:xfrm>
          <a:prstGeom prst="rect">
            <a:avLst/>
          </a:prstGeom>
          <a:noFill/>
          <a:ln>
            <a:miter lim="800000"/>
          </a:ln>
        </p:spPr>
        <p:txBody>
          <a:bodyPr/>
          <a:lstStyle/>
          <a:p>
            <a:endParaRPr lang="zh-CN" altLang="en-US" smtClean="0">
              <a:latin typeface="Arial" panose="020B0604020202020204" pitchFamily="34" charset="0"/>
            </a:endParaRPr>
          </a:p>
        </p:txBody>
      </p:sp>
      <p:sp>
        <p:nvSpPr>
          <p:cNvPr id="35844" name="日期占位符 3"/>
          <p:cNvSpPr>
            <a:spLocks noGrp="1"/>
          </p:cNvSpPr>
          <p:nvPr>
            <p:ph type="dt" sz="quarter" idx="1"/>
          </p:nvPr>
        </p:nvSpPr>
        <p:spPr>
          <a:noFill/>
        </p:spPr>
        <p:txBody>
          <a:bodyPr/>
          <a:lstStyle/>
          <a:p>
            <a:pPr>
              <a:buFont typeface="Arial" panose="020B0604020202020204" pitchFamily="34" charset="0"/>
              <a:buNone/>
            </a:pPr>
            <a:fld id="{E2F817D9-8495-4374-8EFD-942DDB4B103C}" type="datetime1">
              <a:rPr lang="zh-CN" altLang="en-US" smtClean="0">
                <a:latin typeface="Arial" panose="020B0604020202020204" pitchFamily="34" charset="0"/>
              </a:rPr>
            </a:fld>
            <a:endParaRPr lang="zh-CN" altLang="en-US" sz="1200" smtClean="0">
              <a:latin typeface="Arial" panose="020B0604020202020204" pitchFamily="34" charset="0"/>
            </a:endParaRPr>
          </a:p>
        </p:txBody>
      </p:sp>
      <p:sp>
        <p:nvSpPr>
          <p:cNvPr id="35845" name="灯片编号占位符 4"/>
          <p:cNvSpPr>
            <a:spLocks noGrp="1"/>
          </p:cNvSpPr>
          <p:nvPr>
            <p:ph type="sldNum" sz="quarter" idx="5"/>
          </p:nvPr>
        </p:nvSpPr>
        <p:spPr>
          <a:noFill/>
        </p:spPr>
        <p:txBody>
          <a:bodyPr/>
          <a:lstStyle/>
          <a:p>
            <a:pPr>
              <a:buFont typeface="Arial" panose="020B0604020202020204" pitchFamily="34" charset="0"/>
              <a:buNone/>
            </a:pPr>
            <a:fld id="{29D14EE0-BC64-4E1F-B8AF-BE815BC7FEAE}" type="slidenum">
              <a:rPr lang="zh-CN" altLang="en-US" smtClean="0">
                <a:latin typeface="Arial" panose="020B0604020202020204" pitchFamily="34" charset="0"/>
              </a:rPr>
            </a:fld>
            <a:endParaRPr lang="zh-CN" altLang="en-US" sz="1200"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BBF78F0-896D-411C-943F-0F9ADF65825B}" type="datetime1">
              <a:rPr lang="zh-CN" altLang="en-US"/>
            </a:fld>
            <a:endParaRPr lang="zh-CN" altLang="en-US" sz="1800">
              <a:solidFill>
                <a:schemeClr val="tx1"/>
              </a:solidFill>
              <a:latin typeface="Arial" panose="020B0604020202020204" pitchFamily="34" charset="0"/>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CCCC282E-D824-4E46-B1DE-0C9BA021674A}" type="slidenum">
              <a:rPr lang="zh-CN" altLang="en-US"/>
            </a:fld>
            <a:endParaRPr lang="zh-CN" altLang="en-US" sz="1800">
              <a:solidFill>
                <a:schemeClr val="tx1"/>
              </a:solidFill>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136A797-9847-4416-9ADD-819664ED93F1}" type="datetime1">
              <a:rPr lang="zh-CN" altLang="en-US"/>
            </a:fld>
            <a:endParaRPr lang="zh-CN" altLang="en-US" sz="1800">
              <a:solidFill>
                <a:schemeClr val="tx1"/>
              </a:solidFill>
              <a:latin typeface="Arial" panose="020B0604020202020204" pitchFamily="34" charset="0"/>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66A978D6-8875-47D9-ACDD-500A46E680D3}" type="slidenum">
              <a:rPr lang="zh-CN" altLang="en-US"/>
            </a:fld>
            <a:endParaRPr lang="zh-CN" altLang="en-US" sz="1800">
              <a:solidFill>
                <a:schemeClr val="tx1"/>
              </a:solidFill>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6F78461-1915-48C3-9595-B56B09DCE124}" type="datetime1">
              <a:rPr lang="zh-CN" altLang="en-US"/>
            </a:fld>
            <a:endParaRPr lang="zh-CN" altLang="en-US" sz="1800">
              <a:solidFill>
                <a:schemeClr val="tx1"/>
              </a:solidFill>
              <a:latin typeface="Arial" panose="020B0604020202020204" pitchFamily="34" charset="0"/>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E9EF2402-AB1A-4F4B-8787-49F3E067FC0A}" type="slidenum">
              <a:rPr lang="zh-CN" altLang="en-US"/>
            </a:fld>
            <a:endParaRPr lang="zh-CN" altLang="en-US" sz="1800">
              <a:solidFill>
                <a:schemeClr val="tx1"/>
              </a:solidFill>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C631BCD-F5FB-42CE-94D4-1BC3FFF6A723}" type="datetime1">
              <a:rPr lang="zh-CN" altLang="en-US"/>
            </a:fld>
            <a:endParaRPr lang="zh-CN" altLang="en-US" sz="1800">
              <a:solidFill>
                <a:schemeClr val="tx1"/>
              </a:solidFill>
              <a:latin typeface="Arial" panose="020B0604020202020204" pitchFamily="34" charset="0"/>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8C74A5C4-F0E1-479F-B70B-F3AED7DE6364}" type="slidenum">
              <a:rPr lang="zh-CN" altLang="en-US"/>
            </a:fld>
            <a:endParaRPr lang="zh-CN" altLang="en-US" sz="1800">
              <a:solidFill>
                <a:schemeClr val="tx1"/>
              </a:solidFill>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1B3D8FEE-6AAC-42CB-A588-D52FAE937D9D}" type="datetime1">
              <a:rPr lang="zh-CN" altLang="en-US"/>
            </a:fld>
            <a:endParaRPr lang="zh-CN" altLang="en-US" sz="1800">
              <a:solidFill>
                <a:schemeClr val="tx1"/>
              </a:solidFill>
              <a:latin typeface="Arial" panose="020B0604020202020204" pitchFamily="34" charset="0"/>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38A5F8DB-D1DD-4872-92DE-E7DC033779AB}" type="slidenum">
              <a:rPr lang="zh-CN" altLang="en-US"/>
            </a:fld>
            <a:endParaRPr lang="zh-CN" altLang="en-US" sz="1800">
              <a:solidFill>
                <a:schemeClr val="tx1"/>
              </a:solidFill>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F3928AE3-81AF-4BDD-8E2C-D053A7867632}" type="datetime1">
              <a:rPr lang="zh-CN" altLang="en-US"/>
            </a:fld>
            <a:endParaRPr lang="zh-CN" altLang="en-US" sz="1800">
              <a:solidFill>
                <a:schemeClr val="tx1"/>
              </a:solidFill>
              <a:latin typeface="Arial" panose="020B0604020202020204" pitchFamily="34" charset="0"/>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4AA61042-24B0-475A-A28B-7264902CF7B4}" type="slidenum">
              <a:rPr lang="zh-CN" altLang="en-US"/>
            </a:fld>
            <a:endParaRPr lang="zh-CN" altLang="en-US" sz="1800">
              <a:solidFill>
                <a:schemeClr val="tx1"/>
              </a:solidFill>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BFF0A602-9E34-4B28-9B07-4FBC0403E183}" type="datetime1">
              <a:rPr lang="zh-CN" altLang="en-US"/>
            </a:fld>
            <a:endParaRPr lang="zh-CN" altLang="en-US" sz="1800">
              <a:solidFill>
                <a:schemeClr val="tx1"/>
              </a:solidFill>
              <a:latin typeface="Arial" panose="020B0604020202020204" pitchFamily="34" charset="0"/>
            </a:endParaRPr>
          </a:p>
        </p:txBody>
      </p:sp>
      <p:sp>
        <p:nvSpPr>
          <p:cNvPr id="8" name="页脚占位符 7"/>
          <p:cNvSpPr>
            <a:spLocks noGrp="1"/>
          </p:cNvSpPr>
          <p:nvPr>
            <p:ph type="ftr" sz="quarter" idx="11"/>
          </p:nvPr>
        </p:nvSpPr>
        <p:spPr/>
        <p:txBody>
          <a:bodyPr/>
          <a:lstStyle>
            <a:lvl1pPr>
              <a:defRPr/>
            </a:lvl1pPr>
          </a:lstStyle>
          <a:p>
            <a:pPr>
              <a:defRPr/>
            </a:pPr>
            <a:endParaRPr lang="zh-CN" altLang="zh-CN"/>
          </a:p>
        </p:txBody>
      </p:sp>
      <p:sp>
        <p:nvSpPr>
          <p:cNvPr id="9" name="灯片编号占位符 8"/>
          <p:cNvSpPr>
            <a:spLocks noGrp="1"/>
          </p:cNvSpPr>
          <p:nvPr>
            <p:ph type="sldNum" sz="quarter" idx="12"/>
          </p:nvPr>
        </p:nvSpPr>
        <p:spPr/>
        <p:txBody>
          <a:bodyPr/>
          <a:lstStyle>
            <a:lvl1pPr>
              <a:defRPr/>
            </a:lvl1pPr>
          </a:lstStyle>
          <a:p>
            <a:pPr>
              <a:defRPr/>
            </a:pPr>
            <a:fld id="{37358246-4C16-4DFE-90C2-B7F5915D52DF}" type="slidenum">
              <a:rPr lang="zh-CN" altLang="en-US"/>
            </a:fld>
            <a:endParaRPr lang="zh-CN" altLang="en-US" sz="1800">
              <a:solidFill>
                <a:schemeClr val="tx1"/>
              </a:solidFill>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2325D3AB-2306-40BC-A40F-B59188CB3603}" type="datetime1">
              <a:rPr lang="zh-CN" altLang="en-US"/>
            </a:fld>
            <a:endParaRPr lang="zh-CN" altLang="en-US" sz="1800">
              <a:solidFill>
                <a:schemeClr val="tx1"/>
              </a:solidFill>
              <a:latin typeface="Arial" panose="020B0604020202020204" pitchFamily="34" charset="0"/>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54575758-C562-4B50-BC7B-A84B5401D5BB}" type="slidenum">
              <a:rPr lang="zh-CN" altLang="en-US"/>
            </a:fld>
            <a:endParaRPr lang="zh-CN" altLang="en-US" sz="1800">
              <a:solidFill>
                <a:schemeClr val="tx1"/>
              </a:solidFill>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E8075A02-3508-4607-82C6-1D26B8E6786F}" type="datetime1">
              <a:rPr lang="zh-CN" altLang="en-US"/>
            </a:fld>
            <a:endParaRPr lang="zh-CN" altLang="en-US" sz="1800">
              <a:solidFill>
                <a:schemeClr val="tx1"/>
              </a:solidFill>
              <a:latin typeface="Arial" panose="020B0604020202020204" pitchFamily="34" charset="0"/>
            </a:endParaRPr>
          </a:p>
        </p:txBody>
      </p:sp>
      <p:sp>
        <p:nvSpPr>
          <p:cNvPr id="3" name="页脚占位符 2"/>
          <p:cNvSpPr>
            <a:spLocks noGrp="1"/>
          </p:cNvSpPr>
          <p:nvPr>
            <p:ph type="ftr" sz="quarter" idx="11"/>
          </p:nvPr>
        </p:nvSpPr>
        <p:spPr/>
        <p:txBody>
          <a:bodyPr/>
          <a:lstStyle>
            <a:lvl1pPr>
              <a:defRPr/>
            </a:lvl1pPr>
          </a:lstStyle>
          <a:p>
            <a:pPr>
              <a:defRPr/>
            </a:pPr>
            <a:endParaRPr lang="zh-CN" altLang="zh-CN"/>
          </a:p>
        </p:txBody>
      </p:sp>
      <p:sp>
        <p:nvSpPr>
          <p:cNvPr id="4" name="灯片编号占位符 3"/>
          <p:cNvSpPr>
            <a:spLocks noGrp="1"/>
          </p:cNvSpPr>
          <p:nvPr>
            <p:ph type="sldNum" sz="quarter" idx="12"/>
          </p:nvPr>
        </p:nvSpPr>
        <p:spPr/>
        <p:txBody>
          <a:bodyPr/>
          <a:lstStyle>
            <a:lvl1pPr>
              <a:defRPr/>
            </a:lvl1pPr>
          </a:lstStyle>
          <a:p>
            <a:pPr>
              <a:defRPr/>
            </a:pPr>
            <a:fld id="{458A7239-F6C4-4C23-993B-9B91D39A2C7C}" type="slidenum">
              <a:rPr lang="zh-CN" altLang="en-US"/>
            </a:fld>
            <a:endParaRPr lang="zh-CN" altLang="en-US" sz="1800">
              <a:solidFill>
                <a:schemeClr val="tx1"/>
              </a:solidFill>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pPr>
              <a:defRPr/>
            </a:pPr>
            <a:fld id="{D22FE9CD-80A5-4793-A504-43403A4BB29F}" type="datetime1">
              <a:rPr lang="zh-CN" altLang="en-US"/>
            </a:fld>
            <a:endParaRPr lang="zh-CN" altLang="en-US" sz="1800">
              <a:solidFill>
                <a:schemeClr val="tx1"/>
              </a:solidFill>
              <a:latin typeface="Arial" panose="020B0604020202020204" pitchFamily="34" charset="0"/>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45AF6CF6-D6BE-45E3-B142-96AE4475E0D0}" type="slidenum">
              <a:rPr lang="zh-CN" altLang="en-US"/>
            </a:fld>
            <a:endParaRPr lang="zh-CN" altLang="en-US" sz="1800">
              <a:solidFill>
                <a:schemeClr val="tx1"/>
              </a:solidFill>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pPr>
              <a:defRPr/>
            </a:pPr>
            <a:fld id="{2FDE514E-0593-4E76-A3A0-400240FFA3E5}" type="datetime1">
              <a:rPr lang="zh-CN" altLang="en-US"/>
            </a:fld>
            <a:endParaRPr lang="zh-CN" altLang="en-US" sz="1800">
              <a:solidFill>
                <a:schemeClr val="tx1"/>
              </a:solidFill>
              <a:latin typeface="Arial" panose="020B0604020202020204" pitchFamily="34" charset="0"/>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23CA0602-476F-41DB-9D93-E86EAF894447}" type="slidenum">
              <a:rPr lang="zh-CN" altLang="en-US"/>
            </a:fld>
            <a:endParaRPr lang="zh-CN" altLang="en-US" sz="1800">
              <a:solidFill>
                <a:schemeClr val="tx1"/>
              </a:solidFill>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8766860-DD09-44E5-852F-2EDD02D30A62}" type="datetime1">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F3DD680-3200-45FB-9BE1-84AA01A6F7A7}"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chart" Target="../charts/chart1.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1.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1.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矩形 6"/>
          <p:cNvSpPr/>
          <p:nvPr/>
        </p:nvSpPr>
        <p:spPr>
          <a:xfrm>
            <a:off x="0" y="0"/>
            <a:ext cx="9144000" cy="6858000"/>
          </a:xfrm>
          <a:prstGeom prst="rect">
            <a:avLst/>
          </a:prstGeom>
          <a:solidFill>
            <a:srgbClr val="587C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dirty="0"/>
          </a:p>
        </p:txBody>
      </p:sp>
      <p:sp>
        <p:nvSpPr>
          <p:cNvPr id="13315" name="直接连接符 4"/>
          <p:cNvSpPr>
            <a:spLocks noChangeShapeType="1"/>
          </p:cNvSpPr>
          <p:nvPr/>
        </p:nvSpPr>
        <p:spPr bwMode="auto">
          <a:xfrm>
            <a:off x="503238" y="3500438"/>
            <a:ext cx="8137525" cy="1587"/>
          </a:xfrm>
          <a:prstGeom prst="line">
            <a:avLst/>
          </a:prstGeom>
          <a:noFill/>
          <a:ln w="28575">
            <a:solidFill>
              <a:schemeClr val="bg1"/>
            </a:solidFill>
            <a:round/>
          </a:ln>
        </p:spPr>
        <p:txBody>
          <a:bodyPr/>
          <a:lstStyle/>
          <a:p>
            <a:endParaRPr lang="zh-CN" altLang="en-US"/>
          </a:p>
        </p:txBody>
      </p:sp>
      <p:sp>
        <p:nvSpPr>
          <p:cNvPr id="13316" name="标题 3"/>
          <p:cNvSpPr>
            <a:spLocks noGrp="1" noChangeArrowheads="1"/>
          </p:cNvSpPr>
          <p:nvPr>
            <p:ph type="ctrTitle"/>
          </p:nvPr>
        </p:nvSpPr>
        <p:spPr>
          <a:xfrm>
            <a:off x="288925" y="2534285"/>
            <a:ext cx="8352155" cy="1605280"/>
          </a:xfrm>
        </p:spPr>
        <p:txBody>
          <a:bodyPr/>
          <a:lstStyle/>
          <a:p>
            <a:pPr eaLnBrk="1" hangingPunct="1"/>
            <a:r>
              <a:rPr lang="zh-CN" altLang="en-US" b="1" dirty="0" smtClean="0">
                <a:solidFill>
                  <a:srgbClr val="FFC500"/>
                </a:solidFill>
                <a:latin typeface="微软雅黑" panose="020B0503020204020204" pitchFamily="34" charset="-122"/>
                <a:ea typeface="微软雅黑" panose="020B0503020204020204" pitchFamily="34" charset="-122"/>
              </a:rPr>
              <a:t>大兴掌上诊疗</a:t>
            </a:r>
            <a:br>
              <a:rPr lang="en-US" altLang="zh-CN" b="1" dirty="0" smtClean="0">
                <a:solidFill>
                  <a:srgbClr val="FFC500"/>
                </a:solidFill>
                <a:latin typeface="微软雅黑" panose="020B0503020204020204" pitchFamily="34" charset="-122"/>
                <a:ea typeface="微软雅黑" panose="020B0503020204020204" pitchFamily="34" charset="-122"/>
              </a:rPr>
            </a:br>
            <a:endParaRPr lang="zh-CN" altLang="zh-CN" b="1" dirty="0" smtClean="0">
              <a:solidFill>
                <a:schemeClr val="bg1">
                  <a:lumMod val="95000"/>
                </a:schemeClr>
              </a:solidFill>
              <a:latin typeface="微软雅黑" panose="020B0503020204020204" pitchFamily="34" charset="-122"/>
              <a:ea typeface="微软雅黑" panose="020B0503020204020204" pitchFamily="34" charset="-122"/>
            </a:endParaRPr>
          </a:p>
        </p:txBody>
      </p:sp>
      <p:sp>
        <p:nvSpPr>
          <p:cNvPr id="13317" name="矩形 12"/>
          <p:cNvSpPr>
            <a:spLocks noChangeArrowheads="1"/>
          </p:cNvSpPr>
          <p:nvPr/>
        </p:nvSpPr>
        <p:spPr bwMode="auto">
          <a:xfrm>
            <a:off x="6732150" y="5229125"/>
            <a:ext cx="2000250" cy="1061829"/>
          </a:xfrm>
          <a:prstGeom prst="rect">
            <a:avLst/>
          </a:prstGeom>
          <a:noFill/>
          <a:ln w="9525">
            <a:noFill/>
            <a:miter lim="800000"/>
          </a:ln>
        </p:spPr>
        <p:txBody>
          <a:bodyPr wrap="square">
            <a:spAutoFit/>
          </a:bodyPr>
          <a:lstStyle/>
          <a:p>
            <a:pPr algn="r">
              <a:lnSpc>
                <a:spcPct val="150000"/>
              </a:lnSpc>
            </a:pPr>
            <a:r>
              <a:rPr lang="zh-CN" altLang="en-US" sz="2400" dirty="0" smtClean="0">
                <a:solidFill>
                  <a:schemeClr val="tx1">
                    <a:lumMod val="95000"/>
                    <a:lumOff val="5000"/>
                  </a:schemeClr>
                </a:solidFill>
                <a:latin typeface="微软雅黑" panose="020B0503020204020204" pitchFamily="34" charset="-122"/>
                <a:ea typeface="微软雅黑" panose="020B0503020204020204" pitchFamily="34" charset="-122"/>
              </a:rPr>
              <a:t>雷学广</a:t>
            </a:r>
            <a:endParaRPr lang="en-US" altLang="zh-CN" sz="24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algn="r">
              <a:lnSpc>
                <a:spcPct val="150000"/>
              </a:lnSpc>
            </a:pP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2016</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年</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11</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月</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12</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日</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p:cNvSpPr txBox="1"/>
          <p:nvPr/>
        </p:nvSpPr>
        <p:spPr>
          <a:xfrm>
            <a:off x="6510655" y="4425950"/>
            <a:ext cx="2176145" cy="1310640"/>
          </a:xfrm>
          <a:prstGeom prst="rect">
            <a:avLst/>
          </a:prstGeom>
          <a:noFill/>
        </p:spPr>
        <p:txBody>
          <a:bodyPr wrap="square" rtlCol="0">
            <a:spAutoFit/>
          </a:bodyPr>
          <a:p>
            <a:endParaRPr lang="zh-CN" altLang="en-US" sz="1400" b="1">
              <a:solidFill>
                <a:srgbClr val="009625"/>
              </a:solidFill>
            </a:endParaRPr>
          </a:p>
          <a:p>
            <a:r>
              <a:rPr lang="zh-CN" altLang="en-US" sz="1200">
                <a:solidFill>
                  <a:schemeClr val="bg1">
                    <a:lumMod val="50000"/>
                  </a:schemeClr>
                </a:solidFill>
              </a:rPr>
              <a:t>合作</a:t>
            </a:r>
            <a:r>
              <a:rPr lang="zh-CN" sz="1400" b="1">
                <a:solidFill>
                  <a:srgbClr val="009625"/>
                </a:solidFill>
              </a:rPr>
              <a:t>商业保险</a:t>
            </a:r>
            <a:r>
              <a:rPr lang="zh-CN" altLang="en-US" sz="1200">
                <a:solidFill>
                  <a:schemeClr val="bg1">
                    <a:lumMod val="50000"/>
                  </a:schemeClr>
                </a:solidFill>
                <a:sym typeface="+mn-ea"/>
              </a:rPr>
              <a:t>业务</a:t>
            </a:r>
            <a:endParaRPr lang="zh-CN" altLang="en-US" sz="1200" b="1">
              <a:solidFill>
                <a:schemeClr val="bg1">
                  <a:lumMod val="50000"/>
                </a:schemeClr>
              </a:solidFill>
              <a:sym typeface="+mn-ea"/>
            </a:endParaRPr>
          </a:p>
          <a:p>
            <a:r>
              <a:rPr lang="zh-CN" sz="1200">
                <a:solidFill>
                  <a:schemeClr val="bg1">
                    <a:lumMod val="50000"/>
                  </a:schemeClr>
                </a:solidFill>
              </a:rPr>
              <a:t>打造</a:t>
            </a:r>
            <a:r>
              <a:rPr lang="zh-CN" sz="1400" b="1">
                <a:solidFill>
                  <a:srgbClr val="009625"/>
                </a:solidFill>
              </a:rPr>
              <a:t>大兴特约专家医疗事故责任险、出行险</a:t>
            </a:r>
            <a:r>
              <a:rPr lang="zh-CN" sz="1200">
                <a:solidFill>
                  <a:schemeClr val="bg1">
                    <a:lumMod val="50000"/>
                  </a:schemeClr>
                </a:solidFill>
                <a:sym typeface="+mn-ea"/>
              </a:rPr>
              <a:t>覆盖医生线上问诊、线下诊疗、多点执业，保障医生执业安全</a:t>
            </a:r>
            <a:endParaRPr lang="zh-CN" altLang="en-US" sz="1200">
              <a:solidFill>
                <a:schemeClr val="bg1">
                  <a:lumMod val="50000"/>
                </a:schemeClr>
              </a:solidFill>
            </a:endParaRPr>
          </a:p>
        </p:txBody>
      </p:sp>
      <p:sp>
        <p:nvSpPr>
          <p:cNvPr id="15362" name="直接连接符 4"/>
          <p:cNvSpPr>
            <a:spLocks noChangeShapeType="1"/>
          </p:cNvSpPr>
          <p:nvPr/>
        </p:nvSpPr>
        <p:spPr bwMode="auto">
          <a:xfrm>
            <a:off x="503238" y="765175"/>
            <a:ext cx="8137525" cy="0"/>
          </a:xfrm>
          <a:prstGeom prst="line">
            <a:avLst/>
          </a:prstGeom>
          <a:noFill/>
          <a:ln w="28575">
            <a:solidFill>
              <a:schemeClr val="bg1"/>
            </a:solidFill>
            <a:round/>
          </a:ln>
        </p:spPr>
        <p:txBody>
          <a:bodyPr/>
          <a:lstStyle/>
          <a:p>
            <a:endParaRPr lang="zh-CN" altLang="en-US"/>
          </a:p>
        </p:txBody>
      </p:sp>
      <p:sp>
        <p:nvSpPr>
          <p:cNvPr id="15365" name="直接连接符 4"/>
          <p:cNvSpPr>
            <a:spLocks noChangeShapeType="1"/>
          </p:cNvSpPr>
          <p:nvPr/>
        </p:nvSpPr>
        <p:spPr bwMode="auto">
          <a:xfrm>
            <a:off x="503238" y="765175"/>
            <a:ext cx="8137525" cy="0"/>
          </a:xfrm>
          <a:prstGeom prst="line">
            <a:avLst/>
          </a:prstGeom>
          <a:noFill/>
          <a:ln w="28575">
            <a:solidFill>
              <a:schemeClr val="bg1"/>
            </a:solidFill>
            <a:round/>
          </a:ln>
        </p:spPr>
        <p:txBody>
          <a:bodyPr/>
          <a:lstStyle/>
          <a:p>
            <a:endParaRPr lang="zh-CN" altLang="en-US"/>
          </a:p>
        </p:txBody>
      </p:sp>
      <p:cxnSp>
        <p:nvCxnSpPr>
          <p:cNvPr id="15366" name="直接连接符 6"/>
          <p:cNvCxnSpPr>
            <a:cxnSpLocks noChangeShapeType="1"/>
          </p:cNvCxnSpPr>
          <p:nvPr/>
        </p:nvCxnSpPr>
        <p:spPr bwMode="auto">
          <a:xfrm>
            <a:off x="323850" y="765175"/>
            <a:ext cx="8496300" cy="0"/>
          </a:xfrm>
          <a:prstGeom prst="line">
            <a:avLst/>
          </a:prstGeom>
          <a:noFill/>
          <a:ln w="9525">
            <a:solidFill>
              <a:srgbClr val="587CD9"/>
            </a:solidFill>
            <a:round/>
          </a:ln>
        </p:spPr>
      </p:cxnSp>
      <p:sp>
        <p:nvSpPr>
          <p:cNvPr id="15367" name="矩形 6"/>
          <p:cNvSpPr>
            <a:spLocks noChangeArrowheads="1"/>
          </p:cNvSpPr>
          <p:nvPr/>
        </p:nvSpPr>
        <p:spPr bwMode="auto">
          <a:xfrm>
            <a:off x="290513" y="188913"/>
            <a:ext cx="8458200" cy="548640"/>
          </a:xfrm>
          <a:prstGeom prst="rect">
            <a:avLst/>
          </a:prstGeom>
          <a:noFill/>
          <a:ln w="9525">
            <a:noFill/>
            <a:miter lim="800000"/>
          </a:ln>
        </p:spPr>
        <p:txBody>
          <a:bodyPr>
            <a:spAutoFit/>
          </a:bodyPr>
          <a:lstStyle/>
          <a:p>
            <a:r>
              <a:rPr lang="zh-CN" altLang="en-US" sz="2800" dirty="0" smtClean="0">
                <a:solidFill>
                  <a:srgbClr val="587CD9"/>
                </a:solidFill>
                <a:latin typeface="微软雅黑" panose="020B0503020204020204" pitchFamily="34" charset="-122"/>
                <a:ea typeface="微软雅黑" panose="020B0503020204020204" pitchFamily="34" charset="-122"/>
              </a:rPr>
              <a:t>产品</a:t>
            </a:r>
            <a:endParaRPr lang="zh-CN" altLang="en-US" sz="2400" dirty="0">
              <a:solidFill>
                <a:srgbClr val="587CD9"/>
              </a:solidFill>
              <a:latin typeface="微软雅黑" panose="020B0503020204020204" pitchFamily="34" charset="-122"/>
              <a:ea typeface="微软雅黑" panose="020B0503020204020204" pitchFamily="34" charset="-122"/>
            </a:endParaRPr>
          </a:p>
        </p:txBody>
      </p:sp>
      <p:pic>
        <p:nvPicPr>
          <p:cNvPr id="3" name="图片 2" descr="未标题ddd-1"/>
          <p:cNvPicPr>
            <a:picLocks noChangeAspect="1"/>
          </p:cNvPicPr>
          <p:nvPr/>
        </p:nvPicPr>
        <p:blipFill>
          <a:blip r:embed="rId1"/>
          <a:stretch>
            <a:fillRect/>
          </a:stretch>
        </p:blipFill>
        <p:spPr>
          <a:xfrm>
            <a:off x="7880350" y="85090"/>
            <a:ext cx="1019810" cy="605155"/>
          </a:xfrm>
          <a:prstGeom prst="rect">
            <a:avLst/>
          </a:prstGeom>
        </p:spPr>
      </p:pic>
      <p:sp>
        <p:nvSpPr>
          <p:cNvPr id="2" name="虚尾箭头 1"/>
          <p:cNvSpPr/>
          <p:nvPr/>
        </p:nvSpPr>
        <p:spPr>
          <a:xfrm rot="21180000">
            <a:off x="461010" y="1703070"/>
            <a:ext cx="8044180" cy="377190"/>
          </a:xfrm>
          <a:prstGeom prst="striped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rot="21180000">
            <a:off x="1892300" y="1352550"/>
            <a:ext cx="4713605" cy="365760"/>
          </a:xfrm>
          <a:prstGeom prst="rect">
            <a:avLst/>
          </a:prstGeom>
          <a:noFill/>
        </p:spPr>
        <p:txBody>
          <a:bodyPr wrap="square" rtlCol="0">
            <a:spAutoFit/>
          </a:bodyPr>
          <a:p>
            <a:r>
              <a:rPr lang="zh-CN" altLang="en-US" b="1">
                <a:solidFill>
                  <a:srgbClr val="009625"/>
                </a:solidFill>
              </a:rPr>
              <a:t>大兴掌上诊疗产品功能和商业模式探索</a:t>
            </a:r>
            <a:endParaRPr lang="zh-CN" altLang="en-US" b="1">
              <a:solidFill>
                <a:srgbClr val="009625"/>
              </a:solidFill>
            </a:endParaRPr>
          </a:p>
        </p:txBody>
      </p:sp>
      <p:sp>
        <p:nvSpPr>
          <p:cNvPr id="6" name="矩形 5"/>
          <p:cNvSpPr/>
          <p:nvPr/>
        </p:nvSpPr>
        <p:spPr>
          <a:xfrm>
            <a:off x="467360" y="5732780"/>
            <a:ext cx="8208645" cy="7556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503555" y="5903595"/>
            <a:ext cx="926465" cy="304800"/>
          </a:xfrm>
          <a:prstGeom prst="rect">
            <a:avLst/>
          </a:prstGeom>
          <a:noFill/>
        </p:spPr>
        <p:txBody>
          <a:bodyPr wrap="square" rtlCol="0">
            <a:spAutoFit/>
          </a:bodyPr>
          <a:p>
            <a:r>
              <a:rPr lang="en-US" altLang="zh-CN" sz="1400"/>
              <a:t>2017</a:t>
            </a:r>
            <a:r>
              <a:rPr lang="zh-CN" altLang="en-US" sz="1400"/>
              <a:t>年</a:t>
            </a:r>
            <a:endParaRPr lang="zh-CN" altLang="en-US" sz="1400"/>
          </a:p>
        </p:txBody>
      </p:sp>
      <p:sp>
        <p:nvSpPr>
          <p:cNvPr id="8" name="文本框 7"/>
          <p:cNvSpPr txBox="1"/>
          <p:nvPr/>
        </p:nvSpPr>
        <p:spPr>
          <a:xfrm rot="21120000">
            <a:off x="841375" y="2143760"/>
            <a:ext cx="926465" cy="274320"/>
          </a:xfrm>
          <a:prstGeom prst="rect">
            <a:avLst/>
          </a:prstGeom>
          <a:noFill/>
        </p:spPr>
        <p:txBody>
          <a:bodyPr wrap="square" rtlCol="0">
            <a:spAutoFit/>
          </a:bodyPr>
          <a:p>
            <a:r>
              <a:rPr lang="en-US" altLang="zh-CN" sz="1200">
                <a:solidFill>
                  <a:srgbClr val="009625"/>
                </a:solidFill>
              </a:rPr>
              <a:t>1.0</a:t>
            </a:r>
            <a:r>
              <a:rPr lang="zh-CN" altLang="en-US" sz="1200">
                <a:solidFill>
                  <a:srgbClr val="009625"/>
                </a:solidFill>
              </a:rPr>
              <a:t>版</a:t>
            </a:r>
            <a:endParaRPr lang="zh-CN" altLang="en-US" sz="1200">
              <a:solidFill>
                <a:srgbClr val="009625"/>
              </a:solidFill>
            </a:endParaRPr>
          </a:p>
        </p:txBody>
      </p:sp>
      <p:sp>
        <p:nvSpPr>
          <p:cNvPr id="10" name="文本框 9"/>
          <p:cNvSpPr txBox="1"/>
          <p:nvPr/>
        </p:nvSpPr>
        <p:spPr>
          <a:xfrm rot="21120000">
            <a:off x="4005580" y="1753870"/>
            <a:ext cx="926465" cy="274320"/>
          </a:xfrm>
          <a:prstGeom prst="rect">
            <a:avLst/>
          </a:prstGeom>
          <a:noFill/>
        </p:spPr>
        <p:txBody>
          <a:bodyPr wrap="square" rtlCol="0">
            <a:spAutoFit/>
          </a:bodyPr>
          <a:p>
            <a:r>
              <a:rPr lang="en-US" altLang="zh-CN" sz="1200">
                <a:solidFill>
                  <a:srgbClr val="009625"/>
                </a:solidFill>
              </a:rPr>
              <a:t>2.0</a:t>
            </a:r>
            <a:r>
              <a:rPr lang="zh-CN" altLang="en-US" sz="1200">
                <a:solidFill>
                  <a:srgbClr val="009625"/>
                </a:solidFill>
              </a:rPr>
              <a:t>版</a:t>
            </a:r>
            <a:endParaRPr lang="zh-CN" altLang="en-US" sz="1200">
              <a:solidFill>
                <a:srgbClr val="009625"/>
              </a:solidFill>
            </a:endParaRPr>
          </a:p>
        </p:txBody>
      </p:sp>
      <p:sp>
        <p:nvSpPr>
          <p:cNvPr id="11" name="文本框 10"/>
          <p:cNvSpPr txBox="1"/>
          <p:nvPr/>
        </p:nvSpPr>
        <p:spPr>
          <a:xfrm rot="21120000">
            <a:off x="7217410" y="1346835"/>
            <a:ext cx="926465" cy="274320"/>
          </a:xfrm>
          <a:prstGeom prst="rect">
            <a:avLst/>
          </a:prstGeom>
          <a:noFill/>
        </p:spPr>
        <p:txBody>
          <a:bodyPr wrap="square" rtlCol="0">
            <a:spAutoFit/>
          </a:bodyPr>
          <a:p>
            <a:r>
              <a:rPr lang="en-US" altLang="zh-CN" sz="1200">
                <a:solidFill>
                  <a:srgbClr val="009625"/>
                </a:solidFill>
              </a:rPr>
              <a:t>3.0</a:t>
            </a:r>
            <a:r>
              <a:rPr lang="zh-CN" altLang="en-US" sz="1200">
                <a:solidFill>
                  <a:srgbClr val="009625"/>
                </a:solidFill>
              </a:rPr>
              <a:t>版</a:t>
            </a:r>
            <a:endParaRPr lang="zh-CN" altLang="en-US" sz="1200">
              <a:solidFill>
                <a:srgbClr val="009625"/>
              </a:solidFill>
            </a:endParaRPr>
          </a:p>
        </p:txBody>
      </p:sp>
      <p:sp>
        <p:nvSpPr>
          <p:cNvPr id="12" name="文本框 11"/>
          <p:cNvSpPr txBox="1"/>
          <p:nvPr/>
        </p:nvSpPr>
        <p:spPr>
          <a:xfrm>
            <a:off x="431800" y="2934335"/>
            <a:ext cx="1312545" cy="487680"/>
          </a:xfrm>
          <a:prstGeom prst="rect">
            <a:avLst/>
          </a:prstGeom>
          <a:noFill/>
        </p:spPr>
        <p:txBody>
          <a:bodyPr wrap="square" rtlCol="0">
            <a:spAutoFit/>
          </a:bodyPr>
          <a:p>
            <a:r>
              <a:rPr lang="zh-CN" altLang="en-US" sz="1400" b="1">
                <a:solidFill>
                  <a:srgbClr val="009625"/>
                </a:solidFill>
              </a:rPr>
              <a:t>大兴掌上诊疗</a:t>
            </a:r>
            <a:endParaRPr lang="zh-CN" altLang="en-US" sz="1400" b="1">
              <a:solidFill>
                <a:srgbClr val="009625"/>
              </a:solidFill>
            </a:endParaRPr>
          </a:p>
          <a:p>
            <a:r>
              <a:rPr lang="en-US" altLang="zh-CN" sz="1200">
                <a:solidFill>
                  <a:schemeClr val="bg1">
                    <a:lumMod val="50000"/>
                  </a:schemeClr>
                </a:solidFill>
              </a:rPr>
              <a:t>APP</a:t>
            </a:r>
            <a:r>
              <a:rPr lang="zh-CN" altLang="en-US" sz="1200">
                <a:solidFill>
                  <a:schemeClr val="bg1">
                    <a:lumMod val="50000"/>
                  </a:schemeClr>
                </a:solidFill>
              </a:rPr>
              <a:t>上线</a:t>
            </a:r>
            <a:endParaRPr lang="zh-CN" altLang="en-US" sz="1200">
              <a:solidFill>
                <a:schemeClr val="bg1">
                  <a:lumMod val="50000"/>
                </a:schemeClr>
              </a:solidFill>
            </a:endParaRPr>
          </a:p>
        </p:txBody>
      </p:sp>
      <p:pic>
        <p:nvPicPr>
          <p:cNvPr id="16" name="图片 15" descr="72"/>
          <p:cNvPicPr>
            <a:picLocks noChangeAspect="1"/>
          </p:cNvPicPr>
          <p:nvPr/>
        </p:nvPicPr>
        <p:blipFill>
          <a:blip r:embed="rId2"/>
          <a:stretch>
            <a:fillRect/>
          </a:stretch>
        </p:blipFill>
        <p:spPr>
          <a:xfrm>
            <a:off x="256540" y="3856990"/>
            <a:ext cx="575310" cy="575310"/>
          </a:xfrm>
          <a:prstGeom prst="rect">
            <a:avLst/>
          </a:prstGeom>
          <a:ln w="12700" cmpd="sng">
            <a:solidFill>
              <a:schemeClr val="bg1">
                <a:lumMod val="95000"/>
              </a:schemeClr>
            </a:solidFill>
            <a:prstDash val="solid"/>
          </a:ln>
        </p:spPr>
      </p:pic>
      <p:pic>
        <p:nvPicPr>
          <p:cNvPr id="17" name="图片 16" descr="72"/>
          <p:cNvPicPr>
            <a:picLocks noChangeAspect="1"/>
          </p:cNvPicPr>
          <p:nvPr/>
        </p:nvPicPr>
        <p:blipFill>
          <a:blip r:embed="rId3"/>
          <a:stretch>
            <a:fillRect/>
          </a:stretch>
        </p:blipFill>
        <p:spPr>
          <a:xfrm>
            <a:off x="1114425" y="3856990"/>
            <a:ext cx="575310" cy="575310"/>
          </a:xfrm>
          <a:prstGeom prst="rect">
            <a:avLst/>
          </a:prstGeom>
          <a:ln w="12700" cmpd="sng">
            <a:solidFill>
              <a:schemeClr val="bg1">
                <a:lumMod val="95000"/>
              </a:schemeClr>
            </a:solidFill>
            <a:prstDash val="solid"/>
          </a:ln>
        </p:spPr>
      </p:pic>
      <p:sp>
        <p:nvSpPr>
          <p:cNvPr id="18" name="文本框 17"/>
          <p:cNvSpPr txBox="1"/>
          <p:nvPr/>
        </p:nvSpPr>
        <p:spPr>
          <a:xfrm>
            <a:off x="503555" y="5030470"/>
            <a:ext cx="906780" cy="914400"/>
          </a:xfrm>
          <a:prstGeom prst="rect">
            <a:avLst/>
          </a:prstGeom>
          <a:noFill/>
        </p:spPr>
        <p:txBody>
          <a:bodyPr wrap="square" rtlCol="0">
            <a:spAutoFit/>
          </a:bodyPr>
          <a:p>
            <a:endParaRPr lang="zh-CN" altLang="en-US" sz="1400" b="1">
              <a:solidFill>
                <a:srgbClr val="009625"/>
              </a:solidFill>
            </a:endParaRPr>
          </a:p>
          <a:p>
            <a:r>
              <a:rPr lang="zh-CN" altLang="en-US" sz="1000">
                <a:solidFill>
                  <a:schemeClr val="bg1">
                    <a:lumMod val="50000"/>
                  </a:schemeClr>
                </a:solidFill>
              </a:rPr>
              <a:t>注册资本</a:t>
            </a:r>
            <a:endParaRPr lang="zh-CN" altLang="en-US" sz="1000">
              <a:solidFill>
                <a:schemeClr val="bg1">
                  <a:lumMod val="50000"/>
                </a:schemeClr>
              </a:solidFill>
            </a:endParaRPr>
          </a:p>
          <a:p>
            <a:r>
              <a:rPr lang="en-US" altLang="zh-CN" sz="1600" b="1">
                <a:solidFill>
                  <a:srgbClr val="009625"/>
                </a:solidFill>
              </a:rPr>
              <a:t>1000</a:t>
            </a:r>
            <a:r>
              <a:rPr lang="zh-CN" altLang="en-US" sz="1600" b="1">
                <a:solidFill>
                  <a:srgbClr val="009625"/>
                </a:solidFill>
              </a:rPr>
              <a:t>万</a:t>
            </a:r>
            <a:endParaRPr lang="zh-CN" altLang="en-US" sz="1600" b="1">
              <a:solidFill>
                <a:srgbClr val="009625"/>
              </a:solidFill>
            </a:endParaRPr>
          </a:p>
          <a:p>
            <a:endParaRPr lang="zh-CN" altLang="en-US" sz="1400">
              <a:solidFill>
                <a:schemeClr val="bg1">
                  <a:lumMod val="50000"/>
                </a:schemeClr>
              </a:solidFill>
            </a:endParaRPr>
          </a:p>
        </p:txBody>
      </p:sp>
      <p:sp>
        <p:nvSpPr>
          <p:cNvPr id="19" name="右箭头 18"/>
          <p:cNvSpPr/>
          <p:nvPr/>
        </p:nvSpPr>
        <p:spPr>
          <a:xfrm rot="16200000">
            <a:off x="826770" y="4878070"/>
            <a:ext cx="215900" cy="21590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右箭头 19"/>
          <p:cNvSpPr/>
          <p:nvPr/>
        </p:nvSpPr>
        <p:spPr>
          <a:xfrm rot="16200000">
            <a:off x="826770" y="3510280"/>
            <a:ext cx="215900" cy="21590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229870" y="4432300"/>
            <a:ext cx="772160" cy="548640"/>
          </a:xfrm>
          <a:prstGeom prst="rect">
            <a:avLst/>
          </a:prstGeom>
          <a:noFill/>
        </p:spPr>
        <p:txBody>
          <a:bodyPr wrap="square" rtlCol="0">
            <a:spAutoFit/>
          </a:bodyPr>
          <a:p>
            <a:r>
              <a:rPr lang="zh-CN" altLang="en-US" sz="1000"/>
              <a:t>远程问诊远程会诊病患管理</a:t>
            </a:r>
            <a:endParaRPr lang="zh-CN" altLang="en-US" sz="1000"/>
          </a:p>
        </p:txBody>
      </p:sp>
      <p:sp>
        <p:nvSpPr>
          <p:cNvPr id="22" name="文本框 21"/>
          <p:cNvSpPr txBox="1"/>
          <p:nvPr/>
        </p:nvSpPr>
        <p:spPr>
          <a:xfrm>
            <a:off x="1028065" y="4432300"/>
            <a:ext cx="772160" cy="853440"/>
          </a:xfrm>
          <a:prstGeom prst="rect">
            <a:avLst/>
          </a:prstGeom>
          <a:noFill/>
        </p:spPr>
        <p:txBody>
          <a:bodyPr wrap="square" rtlCol="0">
            <a:spAutoFit/>
          </a:bodyPr>
          <a:p>
            <a:r>
              <a:rPr lang="zh-CN" altLang="en-US" sz="1000"/>
              <a:t>直联专家病历管理</a:t>
            </a:r>
            <a:endParaRPr lang="zh-CN" altLang="en-US" sz="1000"/>
          </a:p>
          <a:p>
            <a:r>
              <a:rPr lang="zh-CN" altLang="en-US" sz="1000"/>
              <a:t>预约坐诊</a:t>
            </a:r>
            <a:endParaRPr lang="zh-CN" altLang="en-US" sz="1000"/>
          </a:p>
          <a:p>
            <a:r>
              <a:rPr lang="zh-CN" altLang="en-US" sz="1000"/>
              <a:t>预约手术</a:t>
            </a:r>
            <a:endParaRPr lang="zh-CN" altLang="en-US" sz="1000"/>
          </a:p>
          <a:p>
            <a:r>
              <a:rPr lang="zh-CN" altLang="en-US" sz="1000"/>
              <a:t>预约转诊</a:t>
            </a:r>
            <a:endParaRPr lang="zh-CN" altLang="en-US" sz="1000"/>
          </a:p>
        </p:txBody>
      </p:sp>
      <p:sp>
        <p:nvSpPr>
          <p:cNvPr id="23" name="文本框 22"/>
          <p:cNvSpPr txBox="1"/>
          <p:nvPr/>
        </p:nvSpPr>
        <p:spPr>
          <a:xfrm>
            <a:off x="3857625" y="5903595"/>
            <a:ext cx="926465" cy="518160"/>
          </a:xfrm>
          <a:prstGeom prst="rect">
            <a:avLst/>
          </a:prstGeom>
          <a:noFill/>
        </p:spPr>
        <p:txBody>
          <a:bodyPr wrap="square" rtlCol="0">
            <a:spAutoFit/>
          </a:bodyPr>
          <a:p>
            <a:r>
              <a:rPr lang="en-US" altLang="zh-CN" sz="1400"/>
              <a:t>2018</a:t>
            </a:r>
            <a:r>
              <a:rPr lang="zh-CN" altLang="en-US" sz="1400"/>
              <a:t>年（</a:t>
            </a:r>
            <a:r>
              <a:rPr lang="en-US" altLang="zh-CN" sz="1400"/>
              <a:t>A</a:t>
            </a:r>
            <a:r>
              <a:rPr lang="zh-CN" altLang="en-US" sz="1400"/>
              <a:t>轮</a:t>
            </a:r>
            <a:r>
              <a:rPr lang="zh-CN" altLang="en-US" sz="1400"/>
              <a:t>）</a:t>
            </a:r>
            <a:endParaRPr lang="zh-CN" altLang="en-US" sz="1400"/>
          </a:p>
        </p:txBody>
      </p:sp>
      <p:sp>
        <p:nvSpPr>
          <p:cNvPr id="25" name="文本框 24"/>
          <p:cNvSpPr txBox="1"/>
          <p:nvPr/>
        </p:nvSpPr>
        <p:spPr>
          <a:xfrm>
            <a:off x="2293620" y="4980940"/>
            <a:ext cx="1697355" cy="944880"/>
          </a:xfrm>
          <a:prstGeom prst="rect">
            <a:avLst/>
          </a:prstGeom>
          <a:noFill/>
        </p:spPr>
        <p:txBody>
          <a:bodyPr wrap="square" rtlCol="0">
            <a:spAutoFit/>
          </a:bodyPr>
          <a:p>
            <a:endParaRPr lang="zh-CN" altLang="en-US" sz="1400" b="1">
              <a:solidFill>
                <a:srgbClr val="009625"/>
              </a:solidFill>
            </a:endParaRPr>
          </a:p>
          <a:p>
            <a:r>
              <a:rPr lang="zh-CN" altLang="en-US" sz="1200">
                <a:solidFill>
                  <a:schemeClr val="bg1">
                    <a:lumMod val="50000"/>
                  </a:schemeClr>
                </a:solidFill>
              </a:rPr>
              <a:t>自建</a:t>
            </a:r>
            <a:r>
              <a:rPr lang="zh-CN" sz="1400" b="1">
                <a:solidFill>
                  <a:srgbClr val="009625"/>
                </a:solidFill>
              </a:rPr>
              <a:t>线下诊所</a:t>
            </a:r>
            <a:endParaRPr lang="zh-CN" sz="1400" b="1">
              <a:solidFill>
                <a:srgbClr val="009625"/>
              </a:solidFill>
            </a:endParaRPr>
          </a:p>
          <a:p>
            <a:r>
              <a:rPr lang="zh-CN" altLang="en-US" sz="1200">
                <a:solidFill>
                  <a:schemeClr val="bg1">
                    <a:lumMod val="50000"/>
                  </a:schemeClr>
                </a:solidFill>
                <a:sym typeface="+mn-ea"/>
              </a:rPr>
              <a:t>合作医院</a:t>
            </a:r>
            <a:r>
              <a:rPr lang="zh-CN" sz="1400" b="1">
                <a:solidFill>
                  <a:srgbClr val="009625"/>
                </a:solidFill>
              </a:rPr>
              <a:t>科室共建</a:t>
            </a:r>
            <a:endParaRPr lang="zh-CN" sz="1400" b="1">
              <a:solidFill>
                <a:srgbClr val="009625"/>
              </a:solidFill>
            </a:endParaRPr>
          </a:p>
          <a:p>
            <a:endParaRPr lang="zh-CN" altLang="en-US" sz="1400">
              <a:solidFill>
                <a:schemeClr val="bg1">
                  <a:lumMod val="50000"/>
                </a:schemeClr>
              </a:solidFill>
            </a:endParaRPr>
          </a:p>
        </p:txBody>
      </p:sp>
      <p:sp>
        <p:nvSpPr>
          <p:cNvPr id="26" name="右箭头 25"/>
          <p:cNvSpPr/>
          <p:nvPr/>
        </p:nvSpPr>
        <p:spPr>
          <a:xfrm rot="16200000">
            <a:off x="2776855" y="4878070"/>
            <a:ext cx="215900" cy="21590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文本框 26"/>
          <p:cNvSpPr txBox="1"/>
          <p:nvPr/>
        </p:nvSpPr>
        <p:spPr>
          <a:xfrm>
            <a:off x="2353310" y="3726815"/>
            <a:ext cx="1697355" cy="1371600"/>
          </a:xfrm>
          <a:prstGeom prst="rect">
            <a:avLst/>
          </a:prstGeom>
          <a:noFill/>
        </p:spPr>
        <p:txBody>
          <a:bodyPr wrap="square" rtlCol="0">
            <a:spAutoFit/>
          </a:bodyPr>
          <a:p>
            <a:endParaRPr lang="zh-CN" altLang="en-US" sz="1400" b="1">
              <a:solidFill>
                <a:srgbClr val="009625"/>
              </a:solidFill>
            </a:endParaRPr>
          </a:p>
          <a:p>
            <a:r>
              <a:rPr lang="zh-CN" altLang="en-US" sz="1200">
                <a:solidFill>
                  <a:schemeClr val="bg1">
                    <a:lumMod val="50000"/>
                  </a:schemeClr>
                </a:solidFill>
              </a:rPr>
              <a:t>推出</a:t>
            </a:r>
            <a:r>
              <a:rPr lang="zh-CN" sz="1400" b="1">
                <a:solidFill>
                  <a:srgbClr val="009625"/>
                </a:solidFill>
              </a:rPr>
              <a:t>家庭医生</a:t>
            </a:r>
            <a:endParaRPr lang="zh-CN" sz="1400" b="1">
              <a:solidFill>
                <a:srgbClr val="009625"/>
              </a:solidFill>
            </a:endParaRPr>
          </a:p>
          <a:p>
            <a:r>
              <a:rPr lang="zh-CN" sz="1200">
                <a:solidFill>
                  <a:schemeClr val="bg1">
                    <a:lumMod val="50000"/>
                  </a:schemeClr>
                </a:solidFill>
              </a:rPr>
              <a:t>试点</a:t>
            </a:r>
            <a:r>
              <a:rPr lang="zh-CN" sz="1400" b="1">
                <a:solidFill>
                  <a:srgbClr val="009625"/>
                </a:solidFill>
              </a:rPr>
              <a:t>签约式家庭医生服务</a:t>
            </a:r>
            <a:endParaRPr lang="zh-CN" sz="1400" b="1">
              <a:solidFill>
                <a:srgbClr val="009625"/>
              </a:solidFill>
            </a:endParaRPr>
          </a:p>
          <a:p>
            <a:endParaRPr lang="zh-CN" sz="1400" b="1">
              <a:solidFill>
                <a:srgbClr val="009625"/>
              </a:solidFill>
            </a:endParaRPr>
          </a:p>
          <a:p>
            <a:endParaRPr lang="zh-CN" altLang="en-US" sz="1400">
              <a:solidFill>
                <a:schemeClr val="bg1">
                  <a:lumMod val="50000"/>
                </a:schemeClr>
              </a:solidFill>
            </a:endParaRPr>
          </a:p>
        </p:txBody>
      </p:sp>
      <p:sp>
        <p:nvSpPr>
          <p:cNvPr id="28" name="右箭头 27"/>
          <p:cNvSpPr/>
          <p:nvPr/>
        </p:nvSpPr>
        <p:spPr>
          <a:xfrm rot="16200000">
            <a:off x="2776855" y="3559175"/>
            <a:ext cx="215900" cy="21590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文本框 28"/>
          <p:cNvSpPr txBox="1"/>
          <p:nvPr/>
        </p:nvSpPr>
        <p:spPr>
          <a:xfrm>
            <a:off x="2293620" y="2536190"/>
            <a:ext cx="1697355" cy="1097280"/>
          </a:xfrm>
          <a:prstGeom prst="rect">
            <a:avLst/>
          </a:prstGeom>
          <a:noFill/>
        </p:spPr>
        <p:txBody>
          <a:bodyPr wrap="square" rtlCol="0">
            <a:spAutoFit/>
          </a:bodyPr>
          <a:p>
            <a:endParaRPr lang="zh-CN" altLang="en-US" sz="1400" b="1">
              <a:solidFill>
                <a:srgbClr val="009625"/>
              </a:solidFill>
            </a:endParaRPr>
          </a:p>
          <a:p>
            <a:r>
              <a:rPr lang="zh-CN" altLang="en-US" sz="1200">
                <a:solidFill>
                  <a:schemeClr val="bg1">
                    <a:lumMod val="50000"/>
                  </a:schemeClr>
                </a:solidFill>
              </a:rPr>
              <a:t>提供线上</a:t>
            </a:r>
            <a:r>
              <a:rPr lang="zh-CN" sz="1400" b="1">
                <a:solidFill>
                  <a:srgbClr val="009625"/>
                </a:solidFill>
              </a:rPr>
              <a:t>自由定价</a:t>
            </a:r>
            <a:endParaRPr lang="zh-CN" sz="1400" b="1">
              <a:solidFill>
                <a:srgbClr val="009625"/>
              </a:solidFill>
            </a:endParaRPr>
          </a:p>
          <a:p>
            <a:r>
              <a:rPr lang="zh-CN" sz="1200">
                <a:solidFill>
                  <a:schemeClr val="bg1">
                    <a:lumMod val="50000"/>
                  </a:schemeClr>
                </a:solidFill>
              </a:rPr>
              <a:t>体系，医生和患者自主选择</a:t>
            </a:r>
            <a:endParaRPr lang="zh-CN" sz="1400" b="1">
              <a:solidFill>
                <a:srgbClr val="009625"/>
              </a:solidFill>
            </a:endParaRPr>
          </a:p>
          <a:p>
            <a:endParaRPr lang="zh-CN" altLang="en-US" sz="1400">
              <a:solidFill>
                <a:schemeClr val="bg1">
                  <a:lumMod val="50000"/>
                </a:schemeClr>
              </a:solidFill>
            </a:endParaRPr>
          </a:p>
        </p:txBody>
      </p:sp>
      <p:sp>
        <p:nvSpPr>
          <p:cNvPr id="31" name="文本框 30"/>
          <p:cNvSpPr txBox="1"/>
          <p:nvPr/>
        </p:nvSpPr>
        <p:spPr>
          <a:xfrm>
            <a:off x="7374890" y="5925820"/>
            <a:ext cx="1190625" cy="304800"/>
          </a:xfrm>
          <a:prstGeom prst="rect">
            <a:avLst/>
          </a:prstGeom>
          <a:noFill/>
        </p:spPr>
        <p:txBody>
          <a:bodyPr wrap="square" rtlCol="0">
            <a:spAutoFit/>
          </a:bodyPr>
          <a:p>
            <a:r>
              <a:rPr lang="en-US" altLang="zh-CN" sz="1400"/>
              <a:t>2019</a:t>
            </a:r>
            <a:r>
              <a:rPr lang="zh-CN" altLang="en-US" sz="1400"/>
              <a:t>年</a:t>
            </a:r>
            <a:r>
              <a:rPr lang="en-US" altLang="zh-CN" sz="1400"/>
              <a:t>......</a:t>
            </a:r>
            <a:endParaRPr lang="en-US" altLang="zh-CN" sz="1400"/>
          </a:p>
        </p:txBody>
      </p:sp>
      <p:sp>
        <p:nvSpPr>
          <p:cNvPr id="33" name="文本框 32"/>
          <p:cNvSpPr txBox="1"/>
          <p:nvPr/>
        </p:nvSpPr>
        <p:spPr>
          <a:xfrm>
            <a:off x="4309110" y="4982845"/>
            <a:ext cx="1697355" cy="944880"/>
          </a:xfrm>
          <a:prstGeom prst="rect">
            <a:avLst/>
          </a:prstGeom>
          <a:noFill/>
        </p:spPr>
        <p:txBody>
          <a:bodyPr wrap="square" rtlCol="0">
            <a:spAutoFit/>
          </a:bodyPr>
          <a:p>
            <a:endParaRPr lang="zh-CN" altLang="en-US" sz="1400" b="1">
              <a:solidFill>
                <a:srgbClr val="009625"/>
              </a:solidFill>
            </a:endParaRPr>
          </a:p>
          <a:p>
            <a:r>
              <a:rPr lang="zh-CN" altLang="en-US" sz="1200">
                <a:solidFill>
                  <a:schemeClr val="bg1">
                    <a:lumMod val="50000"/>
                  </a:schemeClr>
                </a:solidFill>
              </a:rPr>
              <a:t>推出</a:t>
            </a:r>
            <a:r>
              <a:rPr lang="en-US" altLang="zh-CN" sz="1400" b="1">
                <a:solidFill>
                  <a:srgbClr val="009625"/>
                </a:solidFill>
              </a:rPr>
              <a:t>PC</a:t>
            </a:r>
            <a:r>
              <a:rPr lang="zh-CN" altLang="zh-CN" sz="1400" b="1">
                <a:solidFill>
                  <a:srgbClr val="009625"/>
                </a:solidFill>
              </a:rPr>
              <a:t>端</a:t>
            </a:r>
            <a:r>
              <a:rPr lang="zh-CN" altLang="en-US" sz="1200">
                <a:solidFill>
                  <a:schemeClr val="bg1">
                    <a:lumMod val="50000"/>
                  </a:schemeClr>
                </a:solidFill>
                <a:sym typeface="+mn-ea"/>
              </a:rPr>
              <a:t>问诊服务</a:t>
            </a:r>
            <a:endParaRPr lang="zh-CN" altLang="en-US" sz="1200" b="1">
              <a:solidFill>
                <a:schemeClr val="bg1">
                  <a:lumMod val="50000"/>
                </a:schemeClr>
              </a:solidFill>
              <a:sym typeface="+mn-ea"/>
            </a:endParaRPr>
          </a:p>
          <a:p>
            <a:r>
              <a:rPr lang="zh-CN" sz="1200">
                <a:solidFill>
                  <a:schemeClr val="bg1">
                    <a:lumMod val="50000"/>
                  </a:schemeClr>
                </a:solidFill>
              </a:rPr>
              <a:t>打通</a:t>
            </a:r>
            <a:r>
              <a:rPr lang="zh-CN" sz="1400" b="1">
                <a:solidFill>
                  <a:srgbClr val="009625"/>
                </a:solidFill>
              </a:rPr>
              <a:t>移动端和</a:t>
            </a:r>
            <a:r>
              <a:rPr lang="en-US" altLang="zh-CN" sz="1400" b="1">
                <a:solidFill>
                  <a:srgbClr val="009625"/>
                </a:solidFill>
              </a:rPr>
              <a:t>PC</a:t>
            </a:r>
            <a:r>
              <a:rPr lang="zh-CN" altLang="en-US" sz="1400" b="1">
                <a:solidFill>
                  <a:srgbClr val="009625"/>
                </a:solidFill>
              </a:rPr>
              <a:t>端</a:t>
            </a:r>
            <a:endParaRPr lang="zh-CN" altLang="en-US" sz="1400" b="1">
              <a:solidFill>
                <a:srgbClr val="009625"/>
              </a:solidFill>
            </a:endParaRPr>
          </a:p>
          <a:p>
            <a:endParaRPr lang="zh-CN" altLang="en-US" sz="1400">
              <a:solidFill>
                <a:schemeClr val="bg1">
                  <a:lumMod val="50000"/>
                </a:schemeClr>
              </a:solidFill>
            </a:endParaRPr>
          </a:p>
        </p:txBody>
      </p:sp>
      <p:sp>
        <p:nvSpPr>
          <p:cNvPr id="34" name="右箭头 33"/>
          <p:cNvSpPr/>
          <p:nvPr/>
        </p:nvSpPr>
        <p:spPr>
          <a:xfrm rot="16200000">
            <a:off x="4977765" y="4878070"/>
            <a:ext cx="215900" cy="21590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文本框 34"/>
          <p:cNvSpPr txBox="1"/>
          <p:nvPr/>
        </p:nvSpPr>
        <p:spPr>
          <a:xfrm>
            <a:off x="4376420" y="3569970"/>
            <a:ext cx="1697355" cy="1584960"/>
          </a:xfrm>
          <a:prstGeom prst="rect">
            <a:avLst/>
          </a:prstGeom>
          <a:noFill/>
        </p:spPr>
        <p:txBody>
          <a:bodyPr wrap="square" rtlCol="0">
            <a:spAutoFit/>
          </a:bodyPr>
          <a:p>
            <a:endParaRPr lang="zh-CN" altLang="en-US" sz="1400" b="1">
              <a:solidFill>
                <a:srgbClr val="009625"/>
              </a:solidFill>
            </a:endParaRPr>
          </a:p>
          <a:p>
            <a:r>
              <a:rPr lang="zh-CN" altLang="en-US" sz="1200">
                <a:solidFill>
                  <a:schemeClr val="bg1">
                    <a:lumMod val="50000"/>
                  </a:schemeClr>
                </a:solidFill>
              </a:rPr>
              <a:t>合作、投资、自建</a:t>
            </a:r>
            <a:r>
              <a:rPr lang="en-US" sz="1400" b="1">
                <a:solidFill>
                  <a:srgbClr val="009625"/>
                </a:solidFill>
              </a:rPr>
              <a:t>“</a:t>
            </a:r>
            <a:r>
              <a:rPr lang="zh-CN" altLang="en-US" sz="1400" b="1">
                <a:solidFill>
                  <a:srgbClr val="009625"/>
                </a:solidFill>
              </a:rPr>
              <a:t>医</a:t>
            </a:r>
            <a:r>
              <a:rPr lang="en-US" altLang="zh-CN" sz="1400" b="1">
                <a:solidFill>
                  <a:srgbClr val="009625"/>
                </a:solidFill>
              </a:rPr>
              <a:t>+</a:t>
            </a:r>
            <a:r>
              <a:rPr lang="zh-CN" altLang="en-US" sz="1400" b="1">
                <a:solidFill>
                  <a:srgbClr val="009625"/>
                </a:solidFill>
              </a:rPr>
              <a:t>药</a:t>
            </a:r>
            <a:r>
              <a:rPr lang="en-US" sz="1400" b="1">
                <a:solidFill>
                  <a:srgbClr val="009625"/>
                </a:solidFill>
              </a:rPr>
              <a:t>”</a:t>
            </a:r>
            <a:r>
              <a:rPr lang="zh-CN" altLang="en-US" sz="1200">
                <a:solidFill>
                  <a:schemeClr val="bg1">
                    <a:lumMod val="50000"/>
                  </a:schemeClr>
                </a:solidFill>
                <a:sym typeface="+mn-ea"/>
              </a:rPr>
              <a:t>业务</a:t>
            </a:r>
            <a:endParaRPr lang="zh-CN" altLang="en-US" sz="1200" b="1">
              <a:solidFill>
                <a:schemeClr val="bg1">
                  <a:lumMod val="50000"/>
                </a:schemeClr>
              </a:solidFill>
              <a:sym typeface="+mn-ea"/>
            </a:endParaRPr>
          </a:p>
          <a:p>
            <a:r>
              <a:rPr lang="zh-CN" sz="1200">
                <a:solidFill>
                  <a:schemeClr val="bg1">
                    <a:lumMod val="50000"/>
                  </a:schemeClr>
                </a:solidFill>
              </a:rPr>
              <a:t>打造实现</a:t>
            </a:r>
            <a:r>
              <a:rPr lang="zh-CN" sz="1400" b="1">
                <a:solidFill>
                  <a:srgbClr val="009625"/>
                </a:solidFill>
              </a:rPr>
              <a:t>一站式、定制化医疗健康增值服务</a:t>
            </a:r>
            <a:endParaRPr lang="zh-CN" sz="1400" b="1">
              <a:solidFill>
                <a:srgbClr val="009625"/>
              </a:solidFill>
            </a:endParaRPr>
          </a:p>
          <a:p>
            <a:endParaRPr lang="zh-CN" altLang="en-US" sz="1400">
              <a:solidFill>
                <a:schemeClr val="bg1">
                  <a:lumMod val="50000"/>
                </a:schemeClr>
              </a:solidFill>
            </a:endParaRPr>
          </a:p>
        </p:txBody>
      </p:sp>
      <p:sp>
        <p:nvSpPr>
          <p:cNvPr id="36" name="右箭头 35"/>
          <p:cNvSpPr/>
          <p:nvPr/>
        </p:nvSpPr>
        <p:spPr>
          <a:xfrm rot="16200000">
            <a:off x="4978400" y="3437890"/>
            <a:ext cx="215900" cy="21590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文本框 36"/>
          <p:cNvSpPr txBox="1"/>
          <p:nvPr/>
        </p:nvSpPr>
        <p:spPr>
          <a:xfrm>
            <a:off x="4208780" y="2148840"/>
            <a:ext cx="2176145" cy="1310640"/>
          </a:xfrm>
          <a:prstGeom prst="rect">
            <a:avLst/>
          </a:prstGeom>
          <a:noFill/>
        </p:spPr>
        <p:txBody>
          <a:bodyPr wrap="square" rtlCol="0">
            <a:spAutoFit/>
          </a:bodyPr>
          <a:p>
            <a:endParaRPr lang="zh-CN" altLang="en-US" sz="1400" b="1">
              <a:solidFill>
                <a:srgbClr val="009625"/>
              </a:solidFill>
            </a:endParaRPr>
          </a:p>
          <a:p>
            <a:r>
              <a:rPr lang="zh-CN" altLang="en-US" sz="1200">
                <a:solidFill>
                  <a:schemeClr val="bg1">
                    <a:lumMod val="50000"/>
                  </a:schemeClr>
                </a:solidFill>
              </a:rPr>
              <a:t>推出</a:t>
            </a:r>
            <a:r>
              <a:rPr lang="zh-CN" sz="1400" b="1">
                <a:solidFill>
                  <a:srgbClr val="009625"/>
                </a:solidFill>
              </a:rPr>
              <a:t>诊后随访</a:t>
            </a:r>
            <a:r>
              <a:rPr lang="zh-CN" altLang="en-US" sz="1200">
                <a:solidFill>
                  <a:schemeClr val="bg1">
                    <a:lumMod val="50000"/>
                  </a:schemeClr>
                </a:solidFill>
                <a:sym typeface="+mn-ea"/>
              </a:rPr>
              <a:t>业务</a:t>
            </a:r>
            <a:endParaRPr lang="zh-CN" altLang="en-US" sz="1200" b="1">
              <a:solidFill>
                <a:schemeClr val="bg1">
                  <a:lumMod val="50000"/>
                </a:schemeClr>
              </a:solidFill>
              <a:sym typeface="+mn-ea"/>
            </a:endParaRPr>
          </a:p>
          <a:p>
            <a:r>
              <a:rPr lang="zh-CN" sz="1200">
                <a:solidFill>
                  <a:schemeClr val="bg1">
                    <a:lumMod val="50000"/>
                  </a:schemeClr>
                </a:solidFill>
              </a:rPr>
              <a:t>对曾就诊患者</a:t>
            </a:r>
            <a:r>
              <a:rPr lang="zh-CN" sz="1400" b="1">
                <a:solidFill>
                  <a:srgbClr val="009625"/>
                </a:solidFill>
              </a:rPr>
              <a:t>定期病情了解、康复指导</a:t>
            </a:r>
            <a:r>
              <a:rPr lang="zh-CN" sz="1200">
                <a:solidFill>
                  <a:schemeClr val="bg1">
                    <a:lumMod val="50000"/>
                  </a:schemeClr>
                </a:solidFill>
                <a:sym typeface="+mn-ea"/>
              </a:rPr>
              <a:t>提升以后服务水平，更好的为患者服务、改善医患关系</a:t>
            </a:r>
            <a:endParaRPr lang="zh-CN" altLang="en-US" sz="1200">
              <a:solidFill>
                <a:schemeClr val="bg1">
                  <a:lumMod val="50000"/>
                </a:schemeClr>
              </a:solidFill>
            </a:endParaRPr>
          </a:p>
        </p:txBody>
      </p:sp>
      <p:sp>
        <p:nvSpPr>
          <p:cNvPr id="38" name="文本框 37"/>
          <p:cNvSpPr txBox="1"/>
          <p:nvPr/>
        </p:nvSpPr>
        <p:spPr>
          <a:xfrm>
            <a:off x="6510655" y="3228975"/>
            <a:ext cx="2487930" cy="1341120"/>
          </a:xfrm>
          <a:prstGeom prst="rect">
            <a:avLst/>
          </a:prstGeom>
          <a:noFill/>
        </p:spPr>
        <p:txBody>
          <a:bodyPr wrap="square" rtlCol="0">
            <a:spAutoFit/>
          </a:bodyPr>
          <a:p>
            <a:endParaRPr lang="zh-CN" altLang="en-US" sz="1400" b="1">
              <a:solidFill>
                <a:srgbClr val="009625"/>
              </a:solidFill>
            </a:endParaRPr>
          </a:p>
          <a:p>
            <a:r>
              <a:rPr lang="zh-CN" altLang="en-US" sz="1200">
                <a:solidFill>
                  <a:schemeClr val="bg1">
                    <a:lumMod val="50000"/>
                  </a:schemeClr>
                </a:solidFill>
              </a:rPr>
              <a:t>推出线上</a:t>
            </a:r>
            <a:r>
              <a:rPr lang="zh-CN" sz="1400" b="1">
                <a:solidFill>
                  <a:srgbClr val="009625"/>
                </a:solidFill>
              </a:rPr>
              <a:t>医学移动课堂</a:t>
            </a:r>
            <a:r>
              <a:rPr lang="zh-CN" altLang="en-US" sz="1200">
                <a:solidFill>
                  <a:schemeClr val="bg1">
                    <a:lumMod val="50000"/>
                  </a:schemeClr>
                </a:solidFill>
                <a:sym typeface="+mn-ea"/>
              </a:rPr>
              <a:t>服务</a:t>
            </a:r>
            <a:endParaRPr lang="zh-CN" altLang="en-US" sz="1200">
              <a:solidFill>
                <a:schemeClr val="bg1">
                  <a:lumMod val="50000"/>
                </a:schemeClr>
              </a:solidFill>
              <a:sym typeface="+mn-ea"/>
            </a:endParaRPr>
          </a:p>
          <a:p>
            <a:r>
              <a:rPr lang="zh-CN" altLang="en-US" sz="1200">
                <a:solidFill>
                  <a:schemeClr val="bg1">
                    <a:lumMod val="50000"/>
                  </a:schemeClr>
                </a:solidFill>
                <a:sym typeface="+mn-ea"/>
              </a:rPr>
              <a:t>涵盖</a:t>
            </a:r>
            <a:r>
              <a:rPr lang="zh-CN" sz="1400" b="1">
                <a:solidFill>
                  <a:srgbClr val="009625"/>
                </a:solidFill>
                <a:sym typeface="+mn-ea"/>
              </a:rPr>
              <a:t>文字、图片、视频</a:t>
            </a:r>
            <a:r>
              <a:rPr lang="zh-CN" altLang="en-US" sz="1200">
                <a:solidFill>
                  <a:schemeClr val="bg1">
                    <a:lumMod val="50000"/>
                  </a:schemeClr>
                </a:solidFill>
                <a:sym typeface="+mn-ea"/>
              </a:rPr>
              <a:t>服务</a:t>
            </a:r>
            <a:endParaRPr lang="zh-CN" altLang="en-US" sz="1200" b="1">
              <a:solidFill>
                <a:schemeClr val="bg1">
                  <a:lumMod val="50000"/>
                </a:schemeClr>
              </a:solidFill>
              <a:sym typeface="+mn-ea"/>
            </a:endParaRPr>
          </a:p>
          <a:p>
            <a:r>
              <a:rPr lang="zh-CN" sz="1200">
                <a:solidFill>
                  <a:schemeClr val="bg1">
                    <a:lumMod val="50000"/>
                  </a:schemeClr>
                </a:solidFill>
              </a:rPr>
              <a:t>方便</a:t>
            </a:r>
            <a:r>
              <a:rPr lang="zh-CN" sz="1400" b="1">
                <a:solidFill>
                  <a:srgbClr val="009625"/>
                </a:solidFill>
              </a:rPr>
              <a:t>医生分享病例、经验</a:t>
            </a:r>
            <a:r>
              <a:rPr lang="zh-CN" altLang="en-US" sz="1200">
                <a:solidFill>
                  <a:schemeClr val="bg1">
                    <a:lumMod val="50000"/>
                  </a:schemeClr>
                </a:solidFill>
                <a:sym typeface="+mn-ea"/>
              </a:rPr>
              <a:t>获得能力提升</a:t>
            </a:r>
            <a:endParaRPr lang="zh-CN" altLang="en-US" sz="1200" b="1">
              <a:solidFill>
                <a:schemeClr val="bg1">
                  <a:lumMod val="50000"/>
                </a:schemeClr>
              </a:solidFill>
              <a:sym typeface="+mn-ea"/>
            </a:endParaRPr>
          </a:p>
          <a:p>
            <a:endParaRPr lang="zh-CN" altLang="en-US" sz="1400">
              <a:solidFill>
                <a:schemeClr val="bg1">
                  <a:lumMod val="50000"/>
                </a:schemeClr>
              </a:solidFill>
            </a:endParaRPr>
          </a:p>
        </p:txBody>
      </p:sp>
      <p:sp>
        <p:nvSpPr>
          <p:cNvPr id="39" name="右箭头 38"/>
          <p:cNvSpPr/>
          <p:nvPr/>
        </p:nvSpPr>
        <p:spPr>
          <a:xfrm rot="16200000">
            <a:off x="7573010" y="4354195"/>
            <a:ext cx="215900" cy="21590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直接连接符 4"/>
          <p:cNvSpPr>
            <a:spLocks noChangeShapeType="1"/>
          </p:cNvSpPr>
          <p:nvPr/>
        </p:nvSpPr>
        <p:spPr bwMode="auto">
          <a:xfrm>
            <a:off x="503238" y="765175"/>
            <a:ext cx="8137525" cy="0"/>
          </a:xfrm>
          <a:prstGeom prst="line">
            <a:avLst/>
          </a:prstGeom>
          <a:noFill/>
          <a:ln w="28575">
            <a:solidFill>
              <a:schemeClr val="bg1"/>
            </a:solidFill>
            <a:round/>
          </a:ln>
        </p:spPr>
        <p:txBody>
          <a:bodyPr/>
          <a:lstStyle/>
          <a:p>
            <a:endParaRPr lang="zh-CN" altLang="en-US"/>
          </a:p>
        </p:txBody>
      </p:sp>
      <p:sp>
        <p:nvSpPr>
          <p:cNvPr id="15365" name="直接连接符 4"/>
          <p:cNvSpPr>
            <a:spLocks noChangeShapeType="1"/>
          </p:cNvSpPr>
          <p:nvPr/>
        </p:nvSpPr>
        <p:spPr bwMode="auto">
          <a:xfrm>
            <a:off x="503238" y="765175"/>
            <a:ext cx="8137525" cy="0"/>
          </a:xfrm>
          <a:prstGeom prst="line">
            <a:avLst/>
          </a:prstGeom>
          <a:noFill/>
          <a:ln w="28575">
            <a:solidFill>
              <a:schemeClr val="bg1"/>
            </a:solidFill>
            <a:round/>
          </a:ln>
        </p:spPr>
        <p:txBody>
          <a:bodyPr/>
          <a:lstStyle/>
          <a:p>
            <a:endParaRPr lang="zh-CN" altLang="en-US"/>
          </a:p>
        </p:txBody>
      </p:sp>
      <p:cxnSp>
        <p:nvCxnSpPr>
          <p:cNvPr id="15366" name="直接连接符 6"/>
          <p:cNvCxnSpPr>
            <a:cxnSpLocks noChangeShapeType="1"/>
          </p:cNvCxnSpPr>
          <p:nvPr/>
        </p:nvCxnSpPr>
        <p:spPr bwMode="auto">
          <a:xfrm>
            <a:off x="323850" y="765175"/>
            <a:ext cx="8496300" cy="0"/>
          </a:xfrm>
          <a:prstGeom prst="line">
            <a:avLst/>
          </a:prstGeom>
          <a:noFill/>
          <a:ln w="9525">
            <a:solidFill>
              <a:srgbClr val="587CD9"/>
            </a:solidFill>
            <a:round/>
          </a:ln>
        </p:spPr>
      </p:cxnSp>
      <p:sp>
        <p:nvSpPr>
          <p:cNvPr id="15367" name="矩形 6"/>
          <p:cNvSpPr>
            <a:spLocks noChangeArrowheads="1"/>
          </p:cNvSpPr>
          <p:nvPr/>
        </p:nvSpPr>
        <p:spPr bwMode="auto">
          <a:xfrm>
            <a:off x="290513" y="188913"/>
            <a:ext cx="8458200" cy="523220"/>
          </a:xfrm>
          <a:prstGeom prst="rect">
            <a:avLst/>
          </a:prstGeom>
          <a:noFill/>
          <a:ln w="9525">
            <a:noFill/>
            <a:miter lim="800000"/>
          </a:ln>
        </p:spPr>
        <p:txBody>
          <a:bodyPr>
            <a:spAutoFit/>
          </a:bodyPr>
          <a:lstStyle/>
          <a:p>
            <a:r>
              <a:rPr lang="zh-CN" altLang="en-US" sz="2800" dirty="0" smtClean="0">
                <a:solidFill>
                  <a:srgbClr val="587CD9"/>
                </a:solidFill>
                <a:latin typeface="微软雅黑" panose="020B0503020204020204" pitchFamily="34" charset="-122"/>
                <a:ea typeface="微软雅黑" panose="020B0503020204020204" pitchFamily="34" charset="-122"/>
              </a:rPr>
              <a:t>中国老百姓健康现状</a:t>
            </a:r>
            <a:endParaRPr lang="zh-CN" altLang="en-US" sz="2800" dirty="0">
              <a:solidFill>
                <a:srgbClr val="587CD9"/>
              </a:solidFill>
              <a:latin typeface="微软雅黑" panose="020B0503020204020204" pitchFamily="34" charset="-122"/>
              <a:ea typeface="微软雅黑" panose="020B0503020204020204" pitchFamily="34" charset="-122"/>
            </a:endParaRPr>
          </a:p>
        </p:txBody>
      </p:sp>
      <p:sp>
        <p:nvSpPr>
          <p:cNvPr id="12" name="内容占位符 2"/>
          <p:cNvSpPr txBox="1"/>
          <p:nvPr/>
        </p:nvSpPr>
        <p:spPr>
          <a:xfrm>
            <a:off x="503238" y="4954985"/>
            <a:ext cx="8229600" cy="864155"/>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1200" dirty="0" smtClean="0">
              <a:solidFill>
                <a:schemeClr val="tx1">
                  <a:lumMod val="65000"/>
                  <a:lumOff val="35000"/>
                </a:schemeClr>
              </a:solidFill>
            </a:endParaRPr>
          </a:p>
        </p:txBody>
      </p:sp>
      <p:sp>
        <p:nvSpPr>
          <p:cNvPr id="14" name="TextBox 13"/>
          <p:cNvSpPr txBox="1"/>
          <p:nvPr/>
        </p:nvSpPr>
        <p:spPr>
          <a:xfrm>
            <a:off x="611725" y="1124840"/>
            <a:ext cx="7920550" cy="1754326"/>
          </a:xfrm>
          <a:prstGeom prst="rect">
            <a:avLst/>
          </a:prstGeom>
          <a:noFill/>
        </p:spPr>
        <p:txBody>
          <a:bodyPr wrap="square" rtlCol="0">
            <a:spAutoFit/>
          </a:bodyPr>
          <a:lstStyle/>
          <a:p>
            <a:pPr latinLnBrk="0"/>
            <a:r>
              <a:rPr lang="zh-CN" altLang="en-US" dirty="0" smtClean="0"/>
              <a:t>近三十年由于中国经济迅速发展和人们生活水平在不断提高，中国的老人越来越多。人们工作时间长、生活没有规律，人们的心里压力都是由不好的生活方式和受污染环境所致，最终引起病症的发作，如人们的血压高于正常值、心脑血管阻塞、糖尿病和骨头软化症、恶性肿瘤、心脏病、呼吸系统疾病、消化系统疾病、泌尿生殖系统疾病等症状的病人非常多。</a:t>
            </a:r>
            <a:endParaRPr lang="zh-CN" altLang="en-US" dirty="0" smtClean="0"/>
          </a:p>
          <a:p>
            <a:endParaRPr lang="zh-CN" altLang="en-US" dirty="0"/>
          </a:p>
        </p:txBody>
      </p:sp>
      <p:pic>
        <p:nvPicPr>
          <p:cNvPr id="1026" name="Picture 2" descr="C:\Users\Administrator\Desktop\QQ截图20161124205532.png"/>
          <p:cNvPicPr>
            <a:picLocks noChangeAspect="1" noChangeArrowheads="1"/>
          </p:cNvPicPr>
          <p:nvPr/>
        </p:nvPicPr>
        <p:blipFill>
          <a:blip r:embed="rId1" cstate="print"/>
          <a:srcRect/>
          <a:stretch>
            <a:fillRect/>
          </a:stretch>
        </p:blipFill>
        <p:spPr bwMode="auto">
          <a:xfrm>
            <a:off x="683730" y="3214235"/>
            <a:ext cx="3672255" cy="2692199"/>
          </a:xfrm>
          <a:prstGeom prst="rect">
            <a:avLst/>
          </a:prstGeom>
          <a:noFill/>
        </p:spPr>
      </p:pic>
      <p:pic>
        <p:nvPicPr>
          <p:cNvPr id="1027" name="Picture 3" descr="C:\Users\Administrator\Desktop\QQ截图20161124c205550.png"/>
          <p:cNvPicPr>
            <a:picLocks noChangeAspect="1" noChangeArrowheads="1"/>
          </p:cNvPicPr>
          <p:nvPr/>
        </p:nvPicPr>
        <p:blipFill>
          <a:blip r:embed="rId2" cstate="print"/>
          <a:srcRect/>
          <a:stretch>
            <a:fillRect/>
          </a:stretch>
        </p:blipFill>
        <p:spPr bwMode="auto">
          <a:xfrm>
            <a:off x="4716010" y="3214235"/>
            <a:ext cx="3706583" cy="2736190"/>
          </a:xfrm>
          <a:prstGeom prst="rect">
            <a:avLst/>
          </a:prstGeom>
          <a:noFill/>
        </p:spPr>
      </p:pic>
      <p:pic>
        <p:nvPicPr>
          <p:cNvPr id="2" name="图片 1" descr="未标题ddd-1"/>
          <p:cNvPicPr>
            <a:picLocks noChangeAspect="1"/>
          </p:cNvPicPr>
          <p:nvPr/>
        </p:nvPicPr>
        <p:blipFill>
          <a:blip r:embed="rId3"/>
          <a:stretch>
            <a:fillRect/>
          </a:stretch>
        </p:blipFill>
        <p:spPr>
          <a:xfrm>
            <a:off x="7872095" y="6116320"/>
            <a:ext cx="1019810" cy="605155"/>
          </a:xfrm>
          <a:prstGeom prst="rect">
            <a:avLst/>
          </a:prstGeom>
        </p:spPr>
      </p:pic>
      <p:pic>
        <p:nvPicPr>
          <p:cNvPr id="3" name="图片 2" descr="未标题ddd-1"/>
          <p:cNvPicPr>
            <a:picLocks noChangeAspect="1"/>
          </p:cNvPicPr>
          <p:nvPr/>
        </p:nvPicPr>
        <p:blipFill>
          <a:blip r:embed="rId3"/>
          <a:stretch>
            <a:fillRect/>
          </a:stretch>
        </p:blipFill>
        <p:spPr>
          <a:xfrm>
            <a:off x="7880350" y="85090"/>
            <a:ext cx="1019810" cy="60515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直接连接符 4"/>
          <p:cNvSpPr>
            <a:spLocks noChangeShapeType="1"/>
          </p:cNvSpPr>
          <p:nvPr/>
        </p:nvSpPr>
        <p:spPr bwMode="auto">
          <a:xfrm>
            <a:off x="503238" y="765175"/>
            <a:ext cx="8137525" cy="0"/>
          </a:xfrm>
          <a:prstGeom prst="line">
            <a:avLst/>
          </a:prstGeom>
          <a:noFill/>
          <a:ln w="28575">
            <a:solidFill>
              <a:schemeClr val="bg1"/>
            </a:solidFill>
            <a:round/>
          </a:ln>
        </p:spPr>
        <p:txBody>
          <a:bodyPr/>
          <a:lstStyle/>
          <a:p>
            <a:endParaRPr lang="zh-CN" altLang="en-US"/>
          </a:p>
        </p:txBody>
      </p:sp>
      <p:sp>
        <p:nvSpPr>
          <p:cNvPr id="15365" name="直接连接符 4"/>
          <p:cNvSpPr>
            <a:spLocks noChangeShapeType="1"/>
          </p:cNvSpPr>
          <p:nvPr/>
        </p:nvSpPr>
        <p:spPr bwMode="auto">
          <a:xfrm>
            <a:off x="503238" y="765175"/>
            <a:ext cx="8137525" cy="0"/>
          </a:xfrm>
          <a:prstGeom prst="line">
            <a:avLst/>
          </a:prstGeom>
          <a:noFill/>
          <a:ln w="28575">
            <a:solidFill>
              <a:schemeClr val="bg1"/>
            </a:solidFill>
            <a:round/>
          </a:ln>
        </p:spPr>
        <p:txBody>
          <a:bodyPr/>
          <a:lstStyle/>
          <a:p>
            <a:endParaRPr lang="zh-CN" altLang="en-US"/>
          </a:p>
        </p:txBody>
      </p:sp>
      <p:cxnSp>
        <p:nvCxnSpPr>
          <p:cNvPr id="15366" name="直接连接符 6"/>
          <p:cNvCxnSpPr>
            <a:cxnSpLocks noChangeShapeType="1"/>
          </p:cNvCxnSpPr>
          <p:nvPr/>
        </p:nvCxnSpPr>
        <p:spPr bwMode="auto">
          <a:xfrm>
            <a:off x="323850" y="765175"/>
            <a:ext cx="8496300" cy="0"/>
          </a:xfrm>
          <a:prstGeom prst="line">
            <a:avLst/>
          </a:prstGeom>
          <a:noFill/>
          <a:ln w="9525">
            <a:solidFill>
              <a:srgbClr val="587CD9"/>
            </a:solidFill>
            <a:round/>
          </a:ln>
        </p:spPr>
      </p:cxnSp>
      <p:sp>
        <p:nvSpPr>
          <p:cNvPr id="15367" name="矩形 6"/>
          <p:cNvSpPr>
            <a:spLocks noChangeArrowheads="1"/>
          </p:cNvSpPr>
          <p:nvPr/>
        </p:nvSpPr>
        <p:spPr bwMode="auto">
          <a:xfrm>
            <a:off x="290513" y="188913"/>
            <a:ext cx="8458200" cy="523220"/>
          </a:xfrm>
          <a:prstGeom prst="rect">
            <a:avLst/>
          </a:prstGeom>
          <a:noFill/>
          <a:ln w="9525">
            <a:noFill/>
            <a:miter lim="800000"/>
          </a:ln>
        </p:spPr>
        <p:txBody>
          <a:bodyPr>
            <a:spAutoFit/>
          </a:bodyPr>
          <a:lstStyle/>
          <a:p>
            <a:r>
              <a:rPr lang="zh-CN" altLang="en-US" sz="2800" dirty="0" smtClean="0">
                <a:solidFill>
                  <a:srgbClr val="587CD9"/>
                </a:solidFill>
                <a:latin typeface="微软雅黑" panose="020B0503020204020204" pitchFamily="34" charset="-122"/>
                <a:ea typeface="微软雅黑" panose="020B0503020204020204" pitchFamily="34" charset="-122"/>
              </a:rPr>
              <a:t>中国偏远农村就医现状</a:t>
            </a:r>
            <a:endParaRPr lang="zh-CN" altLang="en-US" sz="2800" dirty="0">
              <a:solidFill>
                <a:srgbClr val="587CD9"/>
              </a:solidFill>
              <a:latin typeface="微软雅黑" panose="020B0503020204020204" pitchFamily="34" charset="-122"/>
              <a:ea typeface="微软雅黑" panose="020B0503020204020204" pitchFamily="34" charset="-122"/>
            </a:endParaRPr>
          </a:p>
        </p:txBody>
      </p:sp>
      <p:sp>
        <p:nvSpPr>
          <p:cNvPr id="2" name="矩形 1"/>
          <p:cNvSpPr/>
          <p:nvPr/>
        </p:nvSpPr>
        <p:spPr>
          <a:xfrm>
            <a:off x="462348" y="5258760"/>
            <a:ext cx="4283978" cy="1015663"/>
          </a:xfrm>
          <a:prstGeom prst="rect">
            <a:avLst/>
          </a:prstGeom>
        </p:spPr>
        <p:txBody>
          <a:bodyPr wrap="square">
            <a:spAutoFit/>
          </a:bodyPr>
          <a:lstStyle/>
          <a:p>
            <a:pPr latinLnBrk="0"/>
            <a:r>
              <a:rPr lang="zh-CN" altLang="en-US" sz="1200" dirty="0" smtClean="0">
                <a:solidFill>
                  <a:schemeClr val="tx1">
                    <a:lumMod val="50000"/>
                    <a:lumOff val="50000"/>
                  </a:schemeClr>
                </a:solidFill>
              </a:rPr>
              <a:t>远程诊疗系统对于提高社区医疗水平、改善医疗服务，提升医疗整体效益和核心竞争力，提高卫生资源的价值和公共卫生应急处理的能力，优化工作流程、合理利用资源、降低医疗成本和解决市民“看病贵、看病难”的问题等方面都起着重要作用。</a:t>
            </a:r>
            <a:endParaRPr lang="zh-CN" altLang="en-US" sz="1200" dirty="0">
              <a:solidFill>
                <a:schemeClr val="tx1">
                  <a:lumMod val="50000"/>
                  <a:lumOff val="50000"/>
                </a:schemeClr>
              </a:solidFill>
            </a:endParaRPr>
          </a:p>
        </p:txBody>
      </p:sp>
      <p:sp>
        <p:nvSpPr>
          <p:cNvPr id="3" name="矩形 2"/>
          <p:cNvSpPr/>
          <p:nvPr/>
        </p:nvSpPr>
        <p:spPr>
          <a:xfrm>
            <a:off x="462348" y="3092731"/>
            <a:ext cx="4355983" cy="1384995"/>
          </a:xfrm>
          <a:prstGeom prst="rect">
            <a:avLst/>
          </a:prstGeom>
        </p:spPr>
        <p:txBody>
          <a:bodyPr wrap="square">
            <a:spAutoFit/>
          </a:bodyPr>
          <a:lstStyle/>
          <a:p>
            <a:pPr latinLnBrk="0"/>
            <a:r>
              <a:rPr lang="zh-CN" altLang="en-US" sz="1200" dirty="0" smtClean="0">
                <a:solidFill>
                  <a:schemeClr val="tx1">
                    <a:lumMod val="50000"/>
                    <a:lumOff val="50000"/>
                  </a:schemeClr>
                </a:solidFill>
              </a:rPr>
              <a:t>偏远农村的慢性病和老年病人行走不方便，想去医院做检查看病非常不便，给老年患者和偏远农村的居民带来健康隐患，影响了他们的生活质量；另一方面，老年患者和偏远农村的病人长途跋涉跑到市或省城看病增加了病人的经济开支，还使省市等城市大医院床位出现紧缺、医疗辅助检查器械不够用的情况，反而使乡村医院病床闲置和医生清闲，这就是设备分布的不均和医疗人员浪费造成的严重后果。</a:t>
            </a:r>
            <a:endParaRPr lang="zh-CN" altLang="en-US" sz="1200" dirty="0">
              <a:solidFill>
                <a:schemeClr val="tx1">
                  <a:lumMod val="50000"/>
                  <a:lumOff val="50000"/>
                </a:schemeClr>
              </a:solidFill>
            </a:endParaRPr>
          </a:p>
        </p:txBody>
      </p:sp>
      <p:sp>
        <p:nvSpPr>
          <p:cNvPr id="5" name="矩形 4"/>
          <p:cNvSpPr/>
          <p:nvPr/>
        </p:nvSpPr>
        <p:spPr>
          <a:xfrm>
            <a:off x="462348" y="1826276"/>
            <a:ext cx="4464310" cy="461665"/>
          </a:xfrm>
          <a:prstGeom prst="rect">
            <a:avLst/>
          </a:prstGeom>
        </p:spPr>
        <p:txBody>
          <a:bodyPr wrap="square">
            <a:spAutoFit/>
          </a:bodyPr>
          <a:lstStyle/>
          <a:p>
            <a:pPr latinLnBrk="0"/>
            <a:r>
              <a:rPr lang="zh-CN" altLang="en-US" sz="1200" dirty="0" smtClean="0">
                <a:solidFill>
                  <a:schemeClr val="tx1">
                    <a:lumMod val="50000"/>
                    <a:lumOff val="50000"/>
                  </a:schemeClr>
                </a:solidFill>
              </a:rPr>
              <a:t>威望高医疗经验丰富的学者专家和世界先进的医疗器械非常有限，这些有限的资源都是集中经济条件比较好的大中城市</a:t>
            </a:r>
            <a:endParaRPr lang="zh-CN" altLang="en-US" sz="1200" dirty="0">
              <a:solidFill>
                <a:schemeClr val="tx1">
                  <a:lumMod val="50000"/>
                  <a:lumOff val="50000"/>
                </a:schemeClr>
              </a:solidFill>
            </a:endParaRPr>
          </a:p>
        </p:txBody>
      </p:sp>
      <p:sp>
        <p:nvSpPr>
          <p:cNvPr id="6" name="矩形 5"/>
          <p:cNvSpPr/>
          <p:nvPr/>
        </p:nvSpPr>
        <p:spPr>
          <a:xfrm>
            <a:off x="462348" y="2492935"/>
            <a:ext cx="4336111" cy="584776"/>
          </a:xfrm>
          <a:prstGeom prst="rect">
            <a:avLst/>
          </a:prstGeom>
        </p:spPr>
        <p:txBody>
          <a:bodyPr wrap="square">
            <a:spAutoFit/>
          </a:bodyPr>
          <a:lstStyle/>
          <a:p>
            <a:r>
              <a:rPr lang="zh-CN" altLang="en-US" sz="1600" dirty="0">
                <a:solidFill>
                  <a:schemeClr val="tx1">
                    <a:lumMod val="85000"/>
                    <a:lumOff val="15000"/>
                  </a:schemeClr>
                </a:solidFill>
                <a:ea typeface="微软雅黑" panose="020B0503020204020204" pitchFamily="34" charset="-122"/>
              </a:rPr>
              <a:t>老年患者和偏远农村的居民看病难、看好病更难</a:t>
            </a:r>
            <a:endParaRPr lang="en-US" altLang="zh-CN" sz="1600" dirty="0">
              <a:solidFill>
                <a:schemeClr val="tx1">
                  <a:lumMod val="85000"/>
                  <a:lumOff val="15000"/>
                </a:schemeClr>
              </a:solidFill>
              <a:ea typeface="微软雅黑" panose="020B0503020204020204" pitchFamily="34" charset="-122"/>
            </a:endParaRPr>
          </a:p>
        </p:txBody>
      </p:sp>
      <p:sp>
        <p:nvSpPr>
          <p:cNvPr id="7" name="矩形 6"/>
          <p:cNvSpPr/>
          <p:nvPr/>
        </p:nvSpPr>
        <p:spPr>
          <a:xfrm>
            <a:off x="462348" y="1116105"/>
            <a:ext cx="4901707" cy="584775"/>
          </a:xfrm>
          <a:prstGeom prst="rect">
            <a:avLst/>
          </a:prstGeom>
        </p:spPr>
        <p:txBody>
          <a:bodyPr wrap="square">
            <a:spAutoFit/>
          </a:bodyPr>
          <a:lstStyle/>
          <a:p>
            <a:pPr latinLnBrk="0"/>
            <a:r>
              <a:rPr lang="zh-CN" altLang="en-US" sz="1600" dirty="0" smtClean="0">
                <a:solidFill>
                  <a:schemeClr val="tx1">
                    <a:lumMod val="85000"/>
                    <a:lumOff val="15000"/>
                  </a:schemeClr>
                </a:solidFill>
                <a:ea typeface="微软雅黑" panose="020B0503020204020204" pitchFamily="34" charset="-122"/>
              </a:rPr>
              <a:t>中国医院的资源建设出现严重不足，各省市经济不同资源建设极其不平衡</a:t>
            </a:r>
            <a:endParaRPr lang="zh-CN" altLang="en-US" sz="1600" dirty="0">
              <a:solidFill>
                <a:schemeClr val="tx1">
                  <a:lumMod val="85000"/>
                  <a:lumOff val="15000"/>
                </a:schemeClr>
              </a:solidFill>
              <a:ea typeface="微软雅黑" panose="020B0503020204020204" pitchFamily="34" charset="-122"/>
            </a:endParaRPr>
          </a:p>
        </p:txBody>
      </p:sp>
      <p:graphicFrame>
        <p:nvGraphicFramePr>
          <p:cNvPr id="15" name="图表 14"/>
          <p:cNvGraphicFramePr/>
          <p:nvPr/>
        </p:nvGraphicFramePr>
        <p:xfrm>
          <a:off x="5364055" y="836820"/>
          <a:ext cx="3503819" cy="2160150"/>
        </p:xfrm>
        <a:graphic>
          <a:graphicData uri="http://schemas.openxmlformats.org/drawingml/2006/chart">
            <c:chart xmlns:c="http://schemas.openxmlformats.org/drawingml/2006/chart" xmlns:r="http://schemas.openxmlformats.org/officeDocument/2006/relationships" r:id="rId1"/>
          </a:graphicData>
        </a:graphic>
      </p:graphicFrame>
      <p:sp>
        <p:nvSpPr>
          <p:cNvPr id="16" name="矩形 15"/>
          <p:cNvSpPr/>
          <p:nvPr/>
        </p:nvSpPr>
        <p:spPr>
          <a:xfrm>
            <a:off x="462348" y="4581080"/>
            <a:ext cx="4620703" cy="584776"/>
          </a:xfrm>
          <a:prstGeom prst="rect">
            <a:avLst/>
          </a:prstGeom>
        </p:spPr>
        <p:txBody>
          <a:bodyPr wrap="square">
            <a:spAutoFit/>
          </a:bodyPr>
          <a:lstStyle/>
          <a:p>
            <a:r>
              <a:rPr lang="zh-CN" altLang="en-US" sz="1600" dirty="0">
                <a:solidFill>
                  <a:schemeClr val="tx1">
                    <a:lumMod val="85000"/>
                    <a:lumOff val="15000"/>
                  </a:schemeClr>
                </a:solidFill>
                <a:ea typeface="微软雅黑" panose="020B0503020204020204" pitchFamily="34" charset="-122"/>
              </a:rPr>
              <a:t>解决老年患者和偏远农村居民“看病难、看病贵”的问题</a:t>
            </a:r>
            <a:endParaRPr lang="en-US" altLang="zh-CN" sz="1600" dirty="0">
              <a:solidFill>
                <a:schemeClr val="tx1">
                  <a:lumMod val="85000"/>
                  <a:lumOff val="15000"/>
                </a:schemeClr>
              </a:solidFill>
              <a:ea typeface="微软雅黑" panose="020B0503020204020204" pitchFamily="34" charset="-122"/>
            </a:endParaRPr>
          </a:p>
        </p:txBody>
      </p:sp>
      <p:graphicFrame>
        <p:nvGraphicFramePr>
          <p:cNvPr id="17" name="表格 16"/>
          <p:cNvGraphicFramePr>
            <a:graphicFrameLocks noGrp="1"/>
          </p:cNvGraphicFramePr>
          <p:nvPr/>
        </p:nvGraphicFramePr>
        <p:xfrm>
          <a:off x="5004030" y="2924965"/>
          <a:ext cx="3840054" cy="3727297"/>
        </p:xfrm>
        <a:graphic>
          <a:graphicData uri="http://schemas.openxmlformats.org/drawingml/2006/table">
            <a:tbl>
              <a:tblPr firstRow="1" bandRow="1">
                <a:tableStyleId>{5C22544A-7EE6-4342-B048-85BDC9FD1C3A}</a:tableStyleId>
              </a:tblPr>
              <a:tblGrid>
                <a:gridCol w="1280018"/>
                <a:gridCol w="1261360"/>
                <a:gridCol w="1298676"/>
              </a:tblGrid>
              <a:tr h="441031">
                <a:tc>
                  <a:txBody>
                    <a:bodyPr/>
                    <a:lstStyle/>
                    <a:p>
                      <a:pPr algn="ctr"/>
                      <a:endParaRPr lang="zh-CN" altLang="en-US" dirty="0"/>
                    </a:p>
                  </a:txBody>
                  <a:tcPr/>
                </a:tc>
                <a:tc>
                  <a:txBody>
                    <a:bodyPr/>
                    <a:lstStyle/>
                    <a:p>
                      <a:pPr algn="ctr"/>
                      <a:r>
                        <a:rPr lang="zh-CN" altLang="en-US" sz="1400" dirty="0" smtClean="0"/>
                        <a:t>大兴掌上诊疗</a:t>
                      </a:r>
                      <a:endParaRPr lang="zh-CN" altLang="en-US" sz="1400" dirty="0"/>
                    </a:p>
                  </a:txBody>
                  <a:tcPr/>
                </a:tc>
                <a:tc>
                  <a:txBody>
                    <a:bodyPr/>
                    <a:lstStyle/>
                    <a:p>
                      <a:pPr algn="ctr"/>
                      <a:r>
                        <a:rPr lang="zh-CN" altLang="en-US" sz="1400" dirty="0" smtClean="0"/>
                        <a:t>自行就医</a:t>
                      </a:r>
                      <a:endParaRPr lang="zh-CN" altLang="en-US" sz="1400" dirty="0"/>
                    </a:p>
                  </a:txBody>
                  <a:tcPr/>
                </a:tc>
              </a:tr>
              <a:tr h="441031">
                <a:tc>
                  <a:txBody>
                    <a:bodyPr/>
                    <a:lstStyle/>
                    <a:p>
                      <a:pPr algn="ctr"/>
                      <a:endParaRPr lang="zh-CN" altLang="en-US" dirty="0"/>
                    </a:p>
                  </a:txBody>
                  <a:tcPr/>
                </a:tc>
                <a:tc>
                  <a:txBody>
                    <a:bodyPr/>
                    <a:lstStyle/>
                    <a:p>
                      <a:pPr algn="ctr"/>
                      <a:r>
                        <a:rPr lang="zh-CN" altLang="en-US" sz="1800" dirty="0" smtClean="0"/>
                        <a:t>大兴掌上的专家</a:t>
                      </a:r>
                      <a:endParaRPr lang="zh-CN" altLang="en-US" sz="1800" dirty="0"/>
                    </a:p>
                  </a:txBody>
                  <a:tcPr/>
                </a:tc>
                <a:tc>
                  <a:txBody>
                    <a:bodyPr/>
                    <a:lstStyle/>
                    <a:p>
                      <a:pPr algn="ctr"/>
                      <a:r>
                        <a:rPr lang="zh-CN" altLang="en-US" dirty="0" smtClean="0"/>
                        <a:t>异地奔波找专家</a:t>
                      </a:r>
                      <a:endParaRPr lang="zh-CN" altLang="en-US" dirty="0"/>
                    </a:p>
                  </a:txBody>
                  <a:tcPr/>
                </a:tc>
              </a:tr>
              <a:tr h="441031">
                <a:tc>
                  <a:txBody>
                    <a:bodyPr/>
                    <a:lstStyle/>
                    <a:p>
                      <a:pPr algn="ctr"/>
                      <a:r>
                        <a:rPr lang="zh-CN" altLang="en-US" dirty="0" smtClean="0"/>
                        <a:t>餐饮</a:t>
                      </a:r>
                      <a:endParaRPr lang="zh-CN" altLang="en-US" dirty="0"/>
                    </a:p>
                  </a:txBody>
                  <a:tcPr/>
                </a:tc>
                <a:tc>
                  <a:txBody>
                    <a:bodyPr/>
                    <a:lstStyle/>
                    <a:p>
                      <a:pPr algn="ctr"/>
                      <a:r>
                        <a:rPr lang="zh-CN" altLang="en-US" dirty="0" smtClean="0"/>
                        <a:t>￥</a:t>
                      </a:r>
                      <a:r>
                        <a:rPr lang="en-US" altLang="zh-CN" dirty="0" smtClean="0"/>
                        <a:t>0</a:t>
                      </a:r>
                      <a:endParaRPr lang="zh-CN" altLang="en-US" dirty="0"/>
                    </a:p>
                  </a:txBody>
                  <a:tcPr/>
                </a:tc>
                <a:tc>
                  <a:txBody>
                    <a:bodyPr/>
                    <a:lstStyle/>
                    <a:p>
                      <a:pPr algn="ctr"/>
                      <a:r>
                        <a:rPr lang="en-US" altLang="zh-CN" dirty="0" smtClean="0"/>
                        <a:t>50</a:t>
                      </a:r>
                      <a:r>
                        <a:rPr lang="zh-CN" altLang="en-US" dirty="0" smtClean="0"/>
                        <a:t>元*</a:t>
                      </a:r>
                      <a:r>
                        <a:rPr lang="en-US" altLang="zh-CN" dirty="0" smtClean="0"/>
                        <a:t>4</a:t>
                      </a:r>
                      <a:r>
                        <a:rPr lang="zh-CN" altLang="en-US" dirty="0" smtClean="0"/>
                        <a:t>天</a:t>
                      </a:r>
                      <a:endParaRPr lang="zh-CN" altLang="en-US" dirty="0"/>
                    </a:p>
                  </a:txBody>
                  <a:tcPr/>
                </a:tc>
              </a:tr>
              <a:tr h="441031">
                <a:tc>
                  <a:txBody>
                    <a:bodyPr/>
                    <a:lstStyle/>
                    <a:p>
                      <a:pPr algn="ctr"/>
                      <a:r>
                        <a:rPr lang="zh-CN" altLang="en-US" dirty="0" smtClean="0"/>
                        <a:t>路程</a:t>
                      </a:r>
                      <a:endParaRPr lang="zh-CN" altLang="en-US" dirty="0"/>
                    </a:p>
                  </a:txBody>
                  <a:tcPr/>
                </a:tc>
                <a:tc>
                  <a:txBody>
                    <a:bodyPr/>
                    <a:lstStyle/>
                    <a:p>
                      <a:pPr algn="ctr"/>
                      <a:r>
                        <a:rPr lang="zh-CN" altLang="en-US" dirty="0" smtClean="0"/>
                        <a:t>￥</a:t>
                      </a:r>
                      <a:r>
                        <a:rPr lang="en-US" altLang="zh-CN" dirty="0" smtClean="0"/>
                        <a:t>0</a:t>
                      </a:r>
                      <a:endParaRPr lang="zh-CN" altLang="en-US" dirty="0"/>
                    </a:p>
                  </a:txBody>
                  <a:tcPr/>
                </a:tc>
                <a:tc>
                  <a:txBody>
                    <a:bodyPr/>
                    <a:lstStyle/>
                    <a:p>
                      <a:pPr algn="ctr"/>
                      <a:r>
                        <a:rPr lang="en-US" altLang="zh-CN" sz="1600" dirty="0" smtClean="0"/>
                        <a:t>200</a:t>
                      </a:r>
                      <a:r>
                        <a:rPr lang="zh-CN" altLang="en-US" sz="1600" dirty="0" smtClean="0"/>
                        <a:t>元*</a:t>
                      </a:r>
                      <a:r>
                        <a:rPr lang="en-US" altLang="zh-CN" sz="1600" dirty="0" smtClean="0"/>
                        <a:t>2</a:t>
                      </a:r>
                      <a:r>
                        <a:rPr lang="zh-CN" altLang="en-US" sz="1600" dirty="0" smtClean="0"/>
                        <a:t>次</a:t>
                      </a:r>
                      <a:endParaRPr lang="zh-CN" altLang="en-US" sz="1600" dirty="0"/>
                    </a:p>
                  </a:txBody>
                  <a:tcPr/>
                </a:tc>
              </a:tr>
              <a:tr h="441031">
                <a:tc>
                  <a:txBody>
                    <a:bodyPr/>
                    <a:lstStyle/>
                    <a:p>
                      <a:pPr algn="ctr"/>
                      <a:r>
                        <a:rPr lang="zh-CN" altLang="en-US" dirty="0" smtClean="0"/>
                        <a:t>住宿</a:t>
                      </a:r>
                      <a:endParaRPr lang="zh-CN" altLang="en-US" dirty="0"/>
                    </a:p>
                  </a:txBody>
                  <a:tcPr/>
                </a:tc>
                <a:tc>
                  <a:txBody>
                    <a:bodyPr/>
                    <a:lstStyle/>
                    <a:p>
                      <a:pPr algn="ctr"/>
                      <a:r>
                        <a:rPr lang="zh-CN" altLang="en-US" dirty="0" smtClean="0"/>
                        <a:t>￥</a:t>
                      </a:r>
                      <a:r>
                        <a:rPr lang="en-US" altLang="zh-CN" dirty="0" smtClean="0"/>
                        <a:t>0</a:t>
                      </a:r>
                      <a:endParaRPr lang="zh-CN" altLang="en-US" dirty="0"/>
                    </a:p>
                  </a:txBody>
                  <a:tcPr/>
                </a:tc>
                <a:tc>
                  <a:txBody>
                    <a:bodyPr/>
                    <a:lstStyle/>
                    <a:p>
                      <a:pPr algn="ctr"/>
                      <a:r>
                        <a:rPr lang="en-US" altLang="zh-CN" sz="1600" dirty="0" smtClean="0"/>
                        <a:t>150</a:t>
                      </a:r>
                      <a:r>
                        <a:rPr lang="zh-CN" altLang="en-US" sz="1600" dirty="0" smtClean="0"/>
                        <a:t>元*</a:t>
                      </a:r>
                      <a:r>
                        <a:rPr lang="en-US" altLang="zh-CN" sz="1600" dirty="0" smtClean="0"/>
                        <a:t>3</a:t>
                      </a:r>
                      <a:r>
                        <a:rPr lang="zh-CN" altLang="en-US" sz="1600" dirty="0" smtClean="0"/>
                        <a:t>晚</a:t>
                      </a:r>
                      <a:endParaRPr lang="zh-CN" altLang="en-US" sz="1600" dirty="0"/>
                    </a:p>
                  </a:txBody>
                  <a:tcPr/>
                </a:tc>
              </a:tr>
              <a:tr h="441031">
                <a:tc>
                  <a:txBody>
                    <a:bodyPr/>
                    <a:lstStyle/>
                    <a:p>
                      <a:pPr algn="ctr"/>
                      <a:r>
                        <a:rPr lang="zh-CN" altLang="en-US" dirty="0" smtClean="0"/>
                        <a:t>误工费</a:t>
                      </a:r>
                      <a:endParaRPr lang="zh-CN" altLang="en-US" dirty="0"/>
                    </a:p>
                  </a:txBody>
                  <a:tcPr/>
                </a:tc>
                <a:tc>
                  <a:txBody>
                    <a:bodyPr/>
                    <a:lstStyle/>
                    <a:p>
                      <a:pPr algn="ctr"/>
                      <a:r>
                        <a:rPr lang="zh-CN" altLang="en-US" dirty="0" smtClean="0"/>
                        <a:t>￥</a:t>
                      </a:r>
                      <a:r>
                        <a:rPr lang="en-US" altLang="zh-CN" dirty="0" smtClean="0"/>
                        <a:t>0</a:t>
                      </a:r>
                      <a:endParaRPr lang="zh-CN" altLang="en-US" dirty="0"/>
                    </a:p>
                  </a:txBody>
                  <a:tcPr/>
                </a:tc>
                <a:tc>
                  <a:txBody>
                    <a:bodyPr/>
                    <a:lstStyle/>
                    <a:p>
                      <a:pPr algn="ctr"/>
                      <a:r>
                        <a:rPr lang="en-US" altLang="zh-CN" sz="1600" dirty="0" smtClean="0"/>
                        <a:t>200</a:t>
                      </a:r>
                      <a:r>
                        <a:rPr lang="zh-CN" altLang="en-US" sz="1600" dirty="0" smtClean="0"/>
                        <a:t>元*</a:t>
                      </a:r>
                      <a:r>
                        <a:rPr lang="en-US" altLang="zh-CN" sz="1600" dirty="0" smtClean="0"/>
                        <a:t>4</a:t>
                      </a:r>
                      <a:r>
                        <a:rPr lang="zh-CN" altLang="en-US" sz="1600" dirty="0" smtClean="0"/>
                        <a:t>天</a:t>
                      </a:r>
                      <a:endParaRPr lang="zh-CN" altLang="en-US" sz="1600" dirty="0"/>
                    </a:p>
                  </a:txBody>
                  <a:tcPr/>
                </a:tc>
              </a:tr>
              <a:tr h="441031">
                <a:tc>
                  <a:txBody>
                    <a:bodyPr/>
                    <a:lstStyle/>
                    <a:p>
                      <a:pPr algn="ctr"/>
                      <a:r>
                        <a:rPr lang="zh-CN" altLang="en-US" dirty="0" smtClean="0"/>
                        <a:t>会诊费</a:t>
                      </a:r>
                      <a:endParaRPr lang="zh-CN" altLang="en-US" dirty="0"/>
                    </a:p>
                  </a:txBody>
                  <a:tcPr/>
                </a:tc>
                <a:tc>
                  <a:txBody>
                    <a:bodyPr/>
                    <a:lstStyle/>
                    <a:p>
                      <a:pPr algn="ctr"/>
                      <a:r>
                        <a:rPr lang="zh-CN" altLang="en-US" dirty="0" smtClean="0"/>
                        <a:t>￥</a:t>
                      </a:r>
                      <a:r>
                        <a:rPr lang="en-US" altLang="zh-CN" dirty="0" smtClean="0"/>
                        <a:t>300</a:t>
                      </a:r>
                      <a:endParaRPr lang="zh-CN" altLang="en-US" dirty="0"/>
                    </a:p>
                  </a:txBody>
                  <a:tcPr/>
                </a:tc>
                <a:tc>
                  <a:txBody>
                    <a:bodyPr/>
                    <a:lstStyle/>
                    <a:p>
                      <a:pPr algn="ctr"/>
                      <a:r>
                        <a:rPr lang="zh-CN" altLang="en-US" dirty="0" smtClean="0"/>
                        <a:t>￥</a:t>
                      </a:r>
                      <a:r>
                        <a:rPr lang="en-US" altLang="zh-CN" dirty="0" smtClean="0"/>
                        <a:t>0</a:t>
                      </a:r>
                      <a:endParaRPr lang="zh-CN" altLang="en-US" dirty="0"/>
                    </a:p>
                  </a:txBody>
                  <a:tcPr/>
                </a:tc>
              </a:tr>
              <a:tr h="441031">
                <a:tc>
                  <a:txBody>
                    <a:bodyPr/>
                    <a:lstStyle/>
                    <a:p>
                      <a:pPr algn="ctr"/>
                      <a:r>
                        <a:rPr lang="zh-CN" altLang="en-US" dirty="0" smtClean="0"/>
                        <a:t>合计</a:t>
                      </a:r>
                      <a:endParaRPr lang="zh-CN" altLang="en-US" dirty="0"/>
                    </a:p>
                  </a:txBody>
                  <a:tcPr/>
                </a:tc>
                <a:tc>
                  <a:txBody>
                    <a:bodyPr/>
                    <a:lstStyle/>
                    <a:p>
                      <a:pPr algn="ctr"/>
                      <a:r>
                        <a:rPr lang="zh-CN" altLang="en-US" dirty="0" smtClean="0"/>
                        <a:t>￥</a:t>
                      </a:r>
                      <a:r>
                        <a:rPr lang="en-US" altLang="zh-CN" dirty="0" smtClean="0"/>
                        <a:t>300</a:t>
                      </a:r>
                      <a:endParaRPr lang="zh-CN" altLang="en-US" dirty="0"/>
                    </a:p>
                  </a:txBody>
                  <a:tcPr/>
                </a:tc>
                <a:tc>
                  <a:txBody>
                    <a:bodyPr/>
                    <a:lstStyle/>
                    <a:p>
                      <a:pPr algn="ctr"/>
                      <a:r>
                        <a:rPr lang="zh-CN" altLang="en-US" dirty="0" smtClean="0"/>
                        <a:t>￥</a:t>
                      </a:r>
                      <a:r>
                        <a:rPr lang="en-US" altLang="zh-CN" dirty="0" smtClean="0"/>
                        <a:t>1850</a:t>
                      </a:r>
                      <a:endParaRPr lang="zh-CN" altLang="en-US" dirty="0"/>
                    </a:p>
                  </a:txBody>
                  <a:tcPr/>
                </a:tc>
              </a:tr>
            </a:tbl>
          </a:graphicData>
        </a:graphic>
      </p:graphicFrame>
      <p:sp>
        <p:nvSpPr>
          <p:cNvPr id="4" name="矩形 3"/>
          <p:cNvSpPr/>
          <p:nvPr/>
        </p:nvSpPr>
        <p:spPr>
          <a:xfrm rot="2700000">
            <a:off x="274069" y="1219214"/>
            <a:ext cx="108007" cy="108007"/>
          </a:xfrm>
          <a:prstGeom prst="rect">
            <a:avLst/>
          </a:prstGeom>
          <a:solidFill>
            <a:srgbClr val="577CDA"/>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0" name="矩形 19"/>
          <p:cNvSpPr/>
          <p:nvPr/>
        </p:nvSpPr>
        <p:spPr>
          <a:xfrm rot="2700000">
            <a:off x="274069" y="2659314"/>
            <a:ext cx="108007" cy="108007"/>
          </a:xfrm>
          <a:prstGeom prst="rect">
            <a:avLst/>
          </a:prstGeom>
          <a:solidFill>
            <a:srgbClr val="577CDA"/>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1" name="矩形 20"/>
          <p:cNvSpPr/>
          <p:nvPr/>
        </p:nvSpPr>
        <p:spPr>
          <a:xfrm rot="2700000">
            <a:off x="274069" y="4747460"/>
            <a:ext cx="108007" cy="108007"/>
          </a:xfrm>
          <a:prstGeom prst="rect">
            <a:avLst/>
          </a:prstGeom>
          <a:solidFill>
            <a:srgbClr val="577CDA"/>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8" name="图片 7" descr="未标题ddd-1"/>
          <p:cNvPicPr>
            <a:picLocks noChangeAspect="1"/>
          </p:cNvPicPr>
          <p:nvPr/>
        </p:nvPicPr>
        <p:blipFill>
          <a:blip r:embed="rId2"/>
          <a:stretch>
            <a:fillRect/>
          </a:stretch>
        </p:blipFill>
        <p:spPr>
          <a:xfrm>
            <a:off x="7880350" y="85090"/>
            <a:ext cx="1019810" cy="60515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直接连接符 4"/>
          <p:cNvSpPr>
            <a:spLocks noChangeShapeType="1"/>
          </p:cNvSpPr>
          <p:nvPr/>
        </p:nvSpPr>
        <p:spPr bwMode="auto">
          <a:xfrm>
            <a:off x="503238" y="765175"/>
            <a:ext cx="8137525" cy="0"/>
          </a:xfrm>
          <a:prstGeom prst="line">
            <a:avLst/>
          </a:prstGeom>
          <a:noFill/>
          <a:ln w="28575">
            <a:solidFill>
              <a:schemeClr val="bg1"/>
            </a:solidFill>
            <a:round/>
          </a:ln>
        </p:spPr>
        <p:txBody>
          <a:bodyPr/>
          <a:lstStyle/>
          <a:p>
            <a:endParaRPr lang="zh-CN" altLang="en-US"/>
          </a:p>
        </p:txBody>
      </p:sp>
      <p:sp>
        <p:nvSpPr>
          <p:cNvPr id="20484" name="直接连接符 4"/>
          <p:cNvSpPr>
            <a:spLocks noChangeShapeType="1"/>
          </p:cNvSpPr>
          <p:nvPr/>
        </p:nvSpPr>
        <p:spPr bwMode="auto">
          <a:xfrm>
            <a:off x="503238" y="765175"/>
            <a:ext cx="8137525" cy="0"/>
          </a:xfrm>
          <a:prstGeom prst="line">
            <a:avLst/>
          </a:prstGeom>
          <a:noFill/>
          <a:ln w="28575">
            <a:solidFill>
              <a:schemeClr val="bg1"/>
            </a:solidFill>
            <a:round/>
          </a:ln>
        </p:spPr>
        <p:txBody>
          <a:bodyPr/>
          <a:lstStyle/>
          <a:p>
            <a:endParaRPr lang="zh-CN" altLang="en-US"/>
          </a:p>
        </p:txBody>
      </p:sp>
      <p:sp>
        <p:nvSpPr>
          <p:cNvPr id="20485" name="直接连接符 4"/>
          <p:cNvSpPr>
            <a:spLocks noChangeShapeType="1"/>
          </p:cNvSpPr>
          <p:nvPr/>
        </p:nvSpPr>
        <p:spPr bwMode="auto">
          <a:xfrm>
            <a:off x="503238" y="765175"/>
            <a:ext cx="8137525" cy="0"/>
          </a:xfrm>
          <a:prstGeom prst="line">
            <a:avLst/>
          </a:prstGeom>
          <a:noFill/>
          <a:ln w="28575">
            <a:solidFill>
              <a:schemeClr val="bg1"/>
            </a:solidFill>
            <a:round/>
          </a:ln>
        </p:spPr>
        <p:txBody>
          <a:bodyPr/>
          <a:lstStyle/>
          <a:p>
            <a:endParaRPr lang="zh-CN" altLang="en-US"/>
          </a:p>
        </p:txBody>
      </p:sp>
      <p:cxnSp>
        <p:nvCxnSpPr>
          <p:cNvPr id="20486" name="直接连接符 6"/>
          <p:cNvCxnSpPr>
            <a:cxnSpLocks noChangeShapeType="1"/>
          </p:cNvCxnSpPr>
          <p:nvPr/>
        </p:nvCxnSpPr>
        <p:spPr bwMode="auto">
          <a:xfrm>
            <a:off x="323850" y="765175"/>
            <a:ext cx="8496300" cy="0"/>
          </a:xfrm>
          <a:prstGeom prst="line">
            <a:avLst/>
          </a:prstGeom>
          <a:noFill/>
          <a:ln w="9525">
            <a:solidFill>
              <a:srgbClr val="587CD9"/>
            </a:solidFill>
            <a:round/>
          </a:ln>
        </p:spPr>
      </p:cxnSp>
      <p:sp>
        <p:nvSpPr>
          <p:cNvPr id="20487" name="矩形 6"/>
          <p:cNvSpPr>
            <a:spLocks noChangeArrowheads="1"/>
          </p:cNvSpPr>
          <p:nvPr/>
        </p:nvSpPr>
        <p:spPr bwMode="auto">
          <a:xfrm>
            <a:off x="290513" y="188913"/>
            <a:ext cx="3416320" cy="523220"/>
          </a:xfrm>
          <a:prstGeom prst="rect">
            <a:avLst/>
          </a:prstGeom>
          <a:noFill/>
          <a:ln w="9525">
            <a:noFill/>
            <a:miter lim="800000"/>
          </a:ln>
        </p:spPr>
        <p:txBody>
          <a:bodyPr wrap="none">
            <a:spAutoFit/>
          </a:bodyPr>
          <a:lstStyle/>
          <a:p>
            <a:r>
              <a:rPr lang="zh-CN" altLang="en-US" sz="2800" dirty="0" smtClean="0">
                <a:solidFill>
                  <a:srgbClr val="587CD9"/>
                </a:solidFill>
                <a:latin typeface="微软雅黑" panose="020B0503020204020204" pitchFamily="34" charset="-122"/>
                <a:ea typeface="微软雅黑" panose="020B0503020204020204" pitchFamily="34" charset="-122"/>
              </a:rPr>
              <a:t>行业趋势和竞</a:t>
            </a:r>
            <a:r>
              <a:rPr lang="zh-CN" altLang="en-US" sz="2800" dirty="0">
                <a:solidFill>
                  <a:srgbClr val="587CD9"/>
                </a:solidFill>
                <a:latin typeface="微软雅黑" panose="020B0503020204020204" pitchFamily="34" charset="-122"/>
                <a:ea typeface="微软雅黑" panose="020B0503020204020204" pitchFamily="34" charset="-122"/>
              </a:rPr>
              <a:t>争</a:t>
            </a:r>
            <a:r>
              <a:rPr lang="zh-CN" altLang="en-US" sz="2800" dirty="0" smtClean="0">
                <a:solidFill>
                  <a:srgbClr val="587CD9"/>
                </a:solidFill>
                <a:latin typeface="微软雅黑" panose="020B0503020204020204" pitchFamily="34" charset="-122"/>
                <a:ea typeface="微软雅黑" panose="020B0503020204020204" pitchFamily="34" charset="-122"/>
              </a:rPr>
              <a:t>格局</a:t>
            </a:r>
            <a:endParaRPr lang="zh-CN" altLang="en-US" sz="2800" dirty="0">
              <a:solidFill>
                <a:srgbClr val="587CD9"/>
              </a:solidFill>
              <a:latin typeface="微软雅黑" panose="020B0503020204020204" pitchFamily="34" charset="-122"/>
              <a:ea typeface="微软雅黑" panose="020B0503020204020204" pitchFamily="34" charset="-122"/>
            </a:endParaRPr>
          </a:p>
        </p:txBody>
      </p:sp>
      <p:sp>
        <p:nvSpPr>
          <p:cNvPr id="8" name="内容占位符 2"/>
          <p:cNvSpPr txBox="1"/>
          <p:nvPr/>
        </p:nvSpPr>
        <p:spPr>
          <a:xfrm>
            <a:off x="457200" y="1124744"/>
            <a:ext cx="82296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内容占位符 2"/>
          <p:cNvSpPr txBox="1"/>
          <p:nvPr/>
        </p:nvSpPr>
        <p:spPr>
          <a:xfrm>
            <a:off x="457200" y="908825"/>
            <a:ext cx="8229600" cy="2232612"/>
          </a:xfrm>
          <a:prstGeom prst="rect">
            <a:avLst/>
          </a:prstGeom>
        </p:spPr>
        <p:txBody>
          <a:bodyPr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70000"/>
              </a:lnSpc>
              <a:buNone/>
            </a:pPr>
            <a:endParaRPr lang="en-US" altLang="zh-CN" sz="2400" dirty="0" smtClean="0">
              <a:solidFill>
                <a:schemeClr val="tx1">
                  <a:lumMod val="65000"/>
                  <a:lumOff val="35000"/>
                </a:schemeClr>
              </a:solidFill>
            </a:endParaRPr>
          </a:p>
        </p:txBody>
      </p:sp>
      <p:sp>
        <p:nvSpPr>
          <p:cNvPr id="11" name="内容占位符 2"/>
          <p:cNvSpPr txBox="1"/>
          <p:nvPr/>
        </p:nvSpPr>
        <p:spPr>
          <a:xfrm>
            <a:off x="323705" y="836820"/>
            <a:ext cx="8291513" cy="864156"/>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1600" b="1" dirty="0" smtClean="0">
                <a:solidFill>
                  <a:schemeClr val="tx1">
                    <a:lumMod val="65000"/>
                    <a:lumOff val="35000"/>
                  </a:schemeClr>
                </a:solidFill>
              </a:rPr>
              <a:t>十八届五中全会落下帷幕。实施“互联网</a:t>
            </a:r>
            <a:r>
              <a:rPr lang="en-US" altLang="zh-CN" sz="1600" b="1" dirty="0" smtClean="0">
                <a:solidFill>
                  <a:schemeClr val="tx1">
                    <a:lumMod val="65000"/>
                    <a:lumOff val="35000"/>
                  </a:schemeClr>
                </a:solidFill>
              </a:rPr>
              <a:t>+</a:t>
            </a:r>
            <a:r>
              <a:rPr lang="zh-CN" altLang="en-US" sz="1600" b="1" dirty="0" smtClean="0">
                <a:solidFill>
                  <a:schemeClr val="tx1">
                    <a:lumMod val="65000"/>
                    <a:lumOff val="35000"/>
                  </a:schemeClr>
                </a:solidFill>
              </a:rPr>
              <a:t>”行动计划被放在首位，作为“健康中国”风口下的传统医疗行业有望在“互联网</a:t>
            </a:r>
            <a:r>
              <a:rPr lang="en-US" altLang="zh-CN" sz="1600" b="1" dirty="0" smtClean="0">
                <a:solidFill>
                  <a:schemeClr val="tx1">
                    <a:lumMod val="65000"/>
                    <a:lumOff val="35000"/>
                  </a:schemeClr>
                </a:solidFill>
              </a:rPr>
              <a:t>+</a:t>
            </a:r>
            <a:r>
              <a:rPr lang="zh-CN" altLang="en-US" sz="1600" b="1" dirty="0" smtClean="0">
                <a:solidFill>
                  <a:schemeClr val="tx1">
                    <a:lumMod val="65000"/>
                    <a:lumOff val="35000"/>
                  </a:schemeClr>
                </a:solidFill>
              </a:rPr>
              <a:t>”的推动下扬帆起航</a:t>
            </a:r>
            <a:endParaRPr lang="en-US" altLang="zh-CN" sz="1600" b="1" dirty="0" smtClean="0">
              <a:solidFill>
                <a:schemeClr val="tx1">
                  <a:lumMod val="65000"/>
                  <a:lumOff val="35000"/>
                </a:schemeClr>
              </a:solidFill>
            </a:endParaRPr>
          </a:p>
          <a:p>
            <a:pPr marL="0" indent="0">
              <a:lnSpc>
                <a:spcPct val="150000"/>
              </a:lnSpc>
              <a:buNone/>
            </a:pPr>
            <a:endParaRPr lang="en-US" altLang="zh-CN" sz="1200" dirty="0">
              <a:solidFill>
                <a:schemeClr val="tx1">
                  <a:lumMod val="65000"/>
                  <a:lumOff val="35000"/>
                </a:schemeClr>
              </a:solidFill>
            </a:endParaRPr>
          </a:p>
          <a:p>
            <a:pPr marL="0" indent="0">
              <a:lnSpc>
                <a:spcPct val="150000"/>
              </a:lnSpc>
              <a:buNone/>
            </a:pPr>
            <a:endParaRPr lang="en-US" altLang="zh-CN" sz="1200" dirty="0" smtClean="0">
              <a:solidFill>
                <a:schemeClr val="tx1">
                  <a:lumMod val="65000"/>
                  <a:lumOff val="35000"/>
                </a:schemeClr>
              </a:solidFill>
            </a:endParaRPr>
          </a:p>
          <a:p>
            <a:pPr>
              <a:lnSpc>
                <a:spcPct val="150000"/>
              </a:lnSpc>
            </a:pPr>
            <a:endParaRPr lang="en-US" altLang="zh-CN" sz="1200" dirty="0" smtClean="0">
              <a:solidFill>
                <a:schemeClr val="tx1">
                  <a:lumMod val="65000"/>
                  <a:lumOff val="35000"/>
                </a:schemeClr>
              </a:solidFill>
            </a:endParaRPr>
          </a:p>
        </p:txBody>
      </p:sp>
      <p:sp>
        <p:nvSpPr>
          <p:cNvPr id="12" name="内容占位符 2"/>
          <p:cNvSpPr txBox="1"/>
          <p:nvPr/>
        </p:nvSpPr>
        <p:spPr>
          <a:xfrm>
            <a:off x="755735" y="1844890"/>
            <a:ext cx="7859483" cy="864060"/>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1200" dirty="0" smtClean="0">
                <a:solidFill>
                  <a:schemeClr val="tx1">
                    <a:lumMod val="65000"/>
                    <a:lumOff val="35000"/>
                  </a:schemeClr>
                </a:solidFill>
              </a:rPr>
              <a:t>互联网</a:t>
            </a:r>
            <a:r>
              <a:rPr lang="en-US" altLang="zh-CN" sz="1200" dirty="0" smtClean="0">
                <a:solidFill>
                  <a:schemeClr val="tx1">
                    <a:lumMod val="65000"/>
                    <a:lumOff val="35000"/>
                  </a:schemeClr>
                </a:solidFill>
              </a:rPr>
              <a:t>+</a:t>
            </a:r>
            <a:r>
              <a:rPr lang="zh-CN" altLang="en-US" sz="1200" dirty="0" smtClean="0">
                <a:solidFill>
                  <a:schemeClr val="tx1">
                    <a:lumMod val="65000"/>
                    <a:lumOff val="35000"/>
                  </a:schemeClr>
                </a:solidFill>
              </a:rPr>
              <a:t>医疗类产品早已经开始切入传统医疗服务市场，如春雨医生、杏仁医生、平安好医生等线上轻问诊服务平台，微医、就医</a:t>
            </a:r>
            <a:r>
              <a:rPr lang="en-US" altLang="zh-CN" sz="1200" dirty="0" smtClean="0">
                <a:solidFill>
                  <a:schemeClr val="tx1">
                    <a:lumMod val="65000"/>
                    <a:lumOff val="35000"/>
                  </a:schemeClr>
                </a:solidFill>
              </a:rPr>
              <a:t>160</a:t>
            </a:r>
            <a:r>
              <a:rPr lang="zh-CN" altLang="en-US" sz="1200" dirty="0" smtClean="0">
                <a:solidFill>
                  <a:schemeClr val="tx1">
                    <a:lumMod val="65000"/>
                    <a:lumOff val="35000"/>
                  </a:schemeClr>
                </a:solidFill>
              </a:rPr>
              <a:t>预约挂号、趣医院、就医宝等挂号类平台，健康管理医生、健康</a:t>
            </a:r>
            <a:r>
              <a:rPr lang="en-US" altLang="zh-CN" sz="1200" dirty="0" smtClean="0">
                <a:solidFill>
                  <a:schemeClr val="tx1">
                    <a:lumMod val="65000"/>
                    <a:lumOff val="35000"/>
                  </a:schemeClr>
                </a:solidFill>
              </a:rPr>
              <a:t>998</a:t>
            </a:r>
            <a:r>
              <a:rPr lang="zh-CN" altLang="en-US" sz="1200" dirty="0" smtClean="0">
                <a:solidFill>
                  <a:schemeClr val="tx1">
                    <a:lumMod val="65000"/>
                    <a:lumOff val="35000"/>
                  </a:schemeClr>
                </a:solidFill>
              </a:rPr>
              <a:t>、</a:t>
            </a:r>
            <a:r>
              <a:rPr lang="en-US" altLang="zh-CN" sz="1200" dirty="0" smtClean="0">
                <a:solidFill>
                  <a:schemeClr val="tx1">
                    <a:lumMod val="65000"/>
                    <a:lumOff val="35000"/>
                  </a:schemeClr>
                </a:solidFill>
              </a:rPr>
              <a:t>S</a:t>
            </a:r>
            <a:r>
              <a:rPr lang="zh-CN" altLang="en-US" sz="1200" dirty="0" smtClean="0">
                <a:solidFill>
                  <a:schemeClr val="tx1">
                    <a:lumMod val="65000"/>
                    <a:lumOff val="35000"/>
                  </a:schemeClr>
                </a:solidFill>
              </a:rPr>
              <a:t>健康、大众养生等健康领域平台；</a:t>
            </a:r>
            <a:endParaRPr lang="zh-CN" altLang="en-US" sz="1200" dirty="0" smtClean="0">
              <a:solidFill>
                <a:schemeClr val="tx1">
                  <a:lumMod val="65000"/>
                  <a:lumOff val="35000"/>
                </a:schemeClr>
              </a:solidFill>
            </a:endParaRPr>
          </a:p>
          <a:p>
            <a:pPr marL="0" indent="0">
              <a:lnSpc>
                <a:spcPct val="150000"/>
              </a:lnSpc>
              <a:buNone/>
            </a:pPr>
            <a:endParaRPr lang="en-US" altLang="zh-CN" sz="1200" dirty="0" smtClean="0">
              <a:solidFill>
                <a:schemeClr val="tx1">
                  <a:lumMod val="65000"/>
                  <a:lumOff val="35000"/>
                </a:schemeClr>
              </a:solidFill>
            </a:endParaRPr>
          </a:p>
          <a:p>
            <a:pPr>
              <a:lnSpc>
                <a:spcPct val="150000"/>
              </a:lnSpc>
            </a:pPr>
            <a:endParaRPr lang="zh-CN" altLang="en-US" sz="1200" dirty="0" smtClean="0">
              <a:solidFill>
                <a:schemeClr val="tx1">
                  <a:lumMod val="65000"/>
                  <a:lumOff val="35000"/>
                </a:schemeClr>
              </a:solidFill>
            </a:endParaRPr>
          </a:p>
          <a:p>
            <a:pPr>
              <a:lnSpc>
                <a:spcPct val="150000"/>
              </a:lnSpc>
            </a:pPr>
            <a:endParaRPr lang="zh-CN" altLang="en-US" sz="1200" dirty="0">
              <a:solidFill>
                <a:schemeClr val="tx1">
                  <a:lumMod val="65000"/>
                  <a:lumOff val="35000"/>
                </a:schemeClr>
              </a:solidFill>
            </a:endParaRPr>
          </a:p>
          <a:p>
            <a:pPr marL="0" indent="0">
              <a:lnSpc>
                <a:spcPct val="150000"/>
              </a:lnSpc>
              <a:buNone/>
            </a:pPr>
            <a:endParaRPr lang="en-US" altLang="zh-CN" sz="1200" dirty="0" smtClean="0">
              <a:solidFill>
                <a:schemeClr val="tx1">
                  <a:lumMod val="65000"/>
                  <a:lumOff val="35000"/>
                </a:schemeClr>
              </a:solidFill>
            </a:endParaRPr>
          </a:p>
          <a:p>
            <a:pPr marL="0" indent="0">
              <a:lnSpc>
                <a:spcPct val="150000"/>
              </a:lnSpc>
              <a:buNone/>
            </a:pPr>
            <a:endParaRPr lang="en-US" altLang="zh-CN" sz="1200" dirty="0">
              <a:solidFill>
                <a:schemeClr val="tx1">
                  <a:lumMod val="65000"/>
                  <a:lumOff val="35000"/>
                </a:schemeClr>
              </a:solidFill>
            </a:endParaRPr>
          </a:p>
          <a:p>
            <a:pPr marL="0" indent="0">
              <a:lnSpc>
                <a:spcPct val="150000"/>
              </a:lnSpc>
              <a:buNone/>
            </a:pPr>
            <a:endParaRPr lang="en-US" altLang="zh-CN" sz="1200" dirty="0" smtClean="0">
              <a:solidFill>
                <a:schemeClr val="tx1">
                  <a:lumMod val="65000"/>
                  <a:lumOff val="35000"/>
                </a:schemeClr>
              </a:solidFill>
            </a:endParaRPr>
          </a:p>
          <a:p>
            <a:pPr>
              <a:lnSpc>
                <a:spcPct val="150000"/>
              </a:lnSpc>
            </a:pPr>
            <a:endParaRPr lang="en-US" altLang="zh-CN" sz="1200" dirty="0" smtClean="0">
              <a:solidFill>
                <a:schemeClr val="tx1">
                  <a:lumMod val="65000"/>
                  <a:lumOff val="35000"/>
                </a:schemeClr>
              </a:solidFill>
            </a:endParaRPr>
          </a:p>
        </p:txBody>
      </p:sp>
      <p:sp>
        <p:nvSpPr>
          <p:cNvPr id="13" name="矩形 12"/>
          <p:cNvSpPr/>
          <p:nvPr/>
        </p:nvSpPr>
        <p:spPr>
          <a:xfrm rot="2700000">
            <a:off x="490085" y="2011268"/>
            <a:ext cx="108007" cy="108007"/>
          </a:xfrm>
          <a:prstGeom prst="rect">
            <a:avLst/>
          </a:prstGeom>
          <a:solidFill>
            <a:srgbClr val="577CDA"/>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 name="矩形 13"/>
          <p:cNvSpPr/>
          <p:nvPr/>
        </p:nvSpPr>
        <p:spPr>
          <a:xfrm rot="2700000">
            <a:off x="490084" y="3946669"/>
            <a:ext cx="108007" cy="108007"/>
          </a:xfrm>
          <a:prstGeom prst="rect">
            <a:avLst/>
          </a:prstGeom>
          <a:solidFill>
            <a:srgbClr val="577CDA"/>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5" name="矩形 14"/>
          <p:cNvSpPr/>
          <p:nvPr/>
        </p:nvSpPr>
        <p:spPr>
          <a:xfrm rot="2700000">
            <a:off x="490085" y="5170754"/>
            <a:ext cx="108007" cy="108007"/>
          </a:xfrm>
          <a:prstGeom prst="rect">
            <a:avLst/>
          </a:prstGeom>
          <a:solidFill>
            <a:srgbClr val="577CDA"/>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2" name="图片 1"/>
          <p:cNvPicPr>
            <a:picLocks noChangeAspect="1"/>
          </p:cNvPicPr>
          <p:nvPr/>
        </p:nvPicPr>
        <p:blipFill>
          <a:blip r:embed="rId1"/>
          <a:stretch>
            <a:fillRect/>
          </a:stretch>
        </p:blipFill>
        <p:spPr>
          <a:xfrm>
            <a:off x="899745" y="2758087"/>
            <a:ext cx="897045" cy="886928"/>
          </a:xfrm>
          <a:prstGeom prst="rect">
            <a:avLst/>
          </a:prstGeom>
        </p:spPr>
      </p:pic>
      <p:sp>
        <p:nvSpPr>
          <p:cNvPr id="16" name="内容占位符 2"/>
          <p:cNvSpPr txBox="1"/>
          <p:nvPr/>
        </p:nvSpPr>
        <p:spPr>
          <a:xfrm>
            <a:off x="755735" y="5013110"/>
            <a:ext cx="7859483" cy="43203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1200" dirty="0" smtClean="0">
                <a:solidFill>
                  <a:schemeClr val="tx1">
                    <a:lumMod val="65000"/>
                    <a:lumOff val="35000"/>
                  </a:schemeClr>
                </a:solidFill>
              </a:rPr>
              <a:t>整体上看，“互联网</a:t>
            </a:r>
            <a:r>
              <a:rPr lang="en-US" altLang="zh-CN" sz="1200" dirty="0" smtClean="0">
                <a:solidFill>
                  <a:schemeClr val="tx1">
                    <a:lumMod val="65000"/>
                    <a:lumOff val="35000"/>
                  </a:schemeClr>
                </a:solidFill>
              </a:rPr>
              <a:t>+</a:t>
            </a:r>
            <a:r>
              <a:rPr lang="zh-CN" altLang="en-US" sz="1200" dirty="0" smtClean="0">
                <a:solidFill>
                  <a:schemeClr val="tx1">
                    <a:lumMod val="65000"/>
                    <a:lumOff val="35000"/>
                  </a:schemeClr>
                </a:solidFill>
              </a:rPr>
              <a:t>医疗“市场尚处于起步阶段，各家都在探索适合自己的服务模式，竞争尚不充分。</a:t>
            </a:r>
            <a:endParaRPr lang="en-US" altLang="zh-CN" sz="1200" dirty="0">
              <a:solidFill>
                <a:schemeClr val="tx1">
                  <a:lumMod val="65000"/>
                  <a:lumOff val="35000"/>
                </a:schemeClr>
              </a:solidFill>
            </a:endParaRPr>
          </a:p>
          <a:p>
            <a:pPr marL="0" indent="0">
              <a:lnSpc>
                <a:spcPct val="150000"/>
              </a:lnSpc>
              <a:buNone/>
            </a:pPr>
            <a:endParaRPr lang="en-US" altLang="zh-CN" sz="1200" dirty="0" smtClean="0">
              <a:solidFill>
                <a:schemeClr val="tx1">
                  <a:lumMod val="65000"/>
                  <a:lumOff val="35000"/>
                </a:schemeClr>
              </a:solidFill>
            </a:endParaRPr>
          </a:p>
          <a:p>
            <a:pPr>
              <a:lnSpc>
                <a:spcPct val="150000"/>
              </a:lnSpc>
            </a:pPr>
            <a:endParaRPr lang="en-US" altLang="zh-CN" sz="1200" dirty="0" smtClean="0">
              <a:solidFill>
                <a:schemeClr val="tx1">
                  <a:lumMod val="65000"/>
                  <a:lumOff val="35000"/>
                </a:schemeClr>
              </a:solidFill>
            </a:endParaRPr>
          </a:p>
        </p:txBody>
      </p:sp>
      <p:sp>
        <p:nvSpPr>
          <p:cNvPr id="17" name="内容占位符 2"/>
          <p:cNvSpPr txBox="1"/>
          <p:nvPr/>
        </p:nvSpPr>
        <p:spPr>
          <a:xfrm>
            <a:off x="755650" y="3789045"/>
            <a:ext cx="7859395" cy="76708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1200" dirty="0" smtClean="0">
                <a:solidFill>
                  <a:schemeClr val="tx1">
                    <a:lumMod val="65000"/>
                    <a:lumOff val="35000"/>
                  </a:schemeClr>
                </a:solidFill>
              </a:rPr>
              <a:t>一些传统领域大医院，拥有大量的病患和数据，如湘雅系医院、省人民医院等，正在布局个人及医院病患交流平和合作的一些平台（如：微信公众号、订阅号、就医</a:t>
            </a:r>
            <a:r>
              <a:rPr lang="en-US" altLang="zh-CN" sz="1200" dirty="0" smtClean="0">
                <a:solidFill>
                  <a:schemeClr val="tx1">
                    <a:lumMod val="65000"/>
                    <a:lumOff val="35000"/>
                  </a:schemeClr>
                </a:solidFill>
              </a:rPr>
              <a:t>160</a:t>
            </a:r>
            <a:r>
              <a:rPr lang="zh-CN" altLang="en-US" sz="1200" dirty="0" smtClean="0">
                <a:solidFill>
                  <a:schemeClr val="tx1">
                    <a:lumMod val="65000"/>
                    <a:lumOff val="35000"/>
                  </a:schemeClr>
                </a:solidFill>
              </a:rPr>
              <a:t>、医护网等）；</a:t>
            </a:r>
            <a:endParaRPr lang="zh-CN" altLang="en-US" sz="1200" dirty="0" smtClean="0">
              <a:solidFill>
                <a:schemeClr val="tx1">
                  <a:lumMod val="65000"/>
                  <a:lumOff val="35000"/>
                </a:schemeClr>
              </a:solidFill>
            </a:endParaRPr>
          </a:p>
          <a:p>
            <a:pPr>
              <a:lnSpc>
                <a:spcPct val="150000"/>
              </a:lnSpc>
            </a:pPr>
            <a:endParaRPr lang="zh-CN" altLang="en-US" sz="1200" dirty="0">
              <a:solidFill>
                <a:schemeClr val="tx1">
                  <a:lumMod val="65000"/>
                  <a:lumOff val="35000"/>
                </a:schemeClr>
              </a:solidFill>
            </a:endParaRPr>
          </a:p>
          <a:p>
            <a:pPr>
              <a:lnSpc>
                <a:spcPct val="150000"/>
              </a:lnSpc>
            </a:pPr>
            <a:endParaRPr lang="en-US" altLang="zh-CN" sz="1200" dirty="0" smtClean="0">
              <a:solidFill>
                <a:schemeClr val="tx1">
                  <a:lumMod val="65000"/>
                  <a:lumOff val="35000"/>
                </a:schemeClr>
              </a:solidFill>
            </a:endParaRPr>
          </a:p>
          <a:p>
            <a:pPr marL="0" indent="0">
              <a:lnSpc>
                <a:spcPct val="150000"/>
              </a:lnSpc>
              <a:buNone/>
            </a:pPr>
            <a:endParaRPr lang="en-US" altLang="zh-CN" sz="1200" dirty="0">
              <a:solidFill>
                <a:schemeClr val="tx1">
                  <a:lumMod val="65000"/>
                  <a:lumOff val="35000"/>
                </a:schemeClr>
              </a:solidFill>
            </a:endParaRPr>
          </a:p>
          <a:p>
            <a:pPr marL="0" indent="0">
              <a:lnSpc>
                <a:spcPct val="150000"/>
              </a:lnSpc>
              <a:buNone/>
            </a:pPr>
            <a:endParaRPr lang="en-US" altLang="zh-CN" sz="1200" dirty="0" smtClean="0">
              <a:solidFill>
                <a:schemeClr val="tx1">
                  <a:lumMod val="65000"/>
                  <a:lumOff val="35000"/>
                </a:schemeClr>
              </a:solidFill>
            </a:endParaRPr>
          </a:p>
          <a:p>
            <a:pPr>
              <a:lnSpc>
                <a:spcPct val="150000"/>
              </a:lnSpc>
            </a:pPr>
            <a:endParaRPr lang="en-US" altLang="zh-CN" sz="1200" dirty="0" smtClean="0">
              <a:solidFill>
                <a:schemeClr val="tx1">
                  <a:lumMod val="65000"/>
                  <a:lumOff val="35000"/>
                </a:schemeClr>
              </a:solidFill>
            </a:endParaRPr>
          </a:p>
        </p:txBody>
      </p:sp>
      <p:pic>
        <p:nvPicPr>
          <p:cNvPr id="3" name="图片 2" descr="QQ截图20161129180617"/>
          <p:cNvPicPr>
            <a:picLocks noChangeAspect="1"/>
          </p:cNvPicPr>
          <p:nvPr/>
        </p:nvPicPr>
        <p:blipFill>
          <a:blip r:embed="rId2"/>
          <a:stretch>
            <a:fillRect/>
          </a:stretch>
        </p:blipFill>
        <p:spPr>
          <a:xfrm>
            <a:off x="2045970" y="2717800"/>
            <a:ext cx="956310" cy="956310"/>
          </a:xfrm>
          <a:prstGeom prst="rect">
            <a:avLst/>
          </a:prstGeom>
        </p:spPr>
      </p:pic>
      <p:pic>
        <p:nvPicPr>
          <p:cNvPr id="5" name="图片 4" descr="QQ截图20161129181324"/>
          <p:cNvPicPr>
            <a:picLocks noChangeAspect="1"/>
          </p:cNvPicPr>
          <p:nvPr/>
        </p:nvPicPr>
        <p:blipFill>
          <a:blip r:embed="rId3"/>
          <a:stretch>
            <a:fillRect/>
          </a:stretch>
        </p:blipFill>
        <p:spPr>
          <a:xfrm>
            <a:off x="3204210" y="2717800"/>
            <a:ext cx="996315" cy="965200"/>
          </a:xfrm>
          <a:prstGeom prst="rect">
            <a:avLst/>
          </a:prstGeom>
        </p:spPr>
      </p:pic>
      <p:pic>
        <p:nvPicPr>
          <p:cNvPr id="6" name="图片 5" descr="QQ截图20161129181737"/>
          <p:cNvPicPr>
            <a:picLocks noChangeAspect="1"/>
          </p:cNvPicPr>
          <p:nvPr/>
        </p:nvPicPr>
        <p:blipFill>
          <a:blip r:embed="rId4"/>
          <a:stretch>
            <a:fillRect/>
          </a:stretch>
        </p:blipFill>
        <p:spPr>
          <a:xfrm>
            <a:off x="4384040" y="2717800"/>
            <a:ext cx="1002665" cy="1007745"/>
          </a:xfrm>
          <a:prstGeom prst="rect">
            <a:avLst/>
          </a:prstGeom>
        </p:spPr>
      </p:pic>
      <p:pic>
        <p:nvPicPr>
          <p:cNvPr id="7" name="图片 6" descr="未标题ddd-1"/>
          <p:cNvPicPr>
            <a:picLocks noChangeAspect="1"/>
          </p:cNvPicPr>
          <p:nvPr/>
        </p:nvPicPr>
        <p:blipFill>
          <a:blip r:embed="rId5"/>
          <a:stretch>
            <a:fillRect/>
          </a:stretch>
        </p:blipFill>
        <p:spPr>
          <a:xfrm>
            <a:off x="7880350" y="85090"/>
            <a:ext cx="1019810" cy="605155"/>
          </a:xfrm>
          <a:prstGeom prst="rect">
            <a:avLst/>
          </a:prstGeom>
        </p:spPr>
      </p:pic>
      <p:pic>
        <p:nvPicPr>
          <p:cNvPr id="4" name="图片 3" descr="QQ截图20161130113303"/>
          <p:cNvPicPr>
            <a:picLocks noChangeAspect="1"/>
          </p:cNvPicPr>
          <p:nvPr/>
        </p:nvPicPr>
        <p:blipFill>
          <a:blip r:embed="rId6"/>
          <a:stretch>
            <a:fillRect/>
          </a:stretch>
        </p:blipFill>
        <p:spPr>
          <a:xfrm>
            <a:off x="2412365" y="4525010"/>
            <a:ext cx="1307465" cy="591820"/>
          </a:xfrm>
          <a:prstGeom prst="rect">
            <a:avLst/>
          </a:prstGeom>
        </p:spPr>
      </p:pic>
      <p:pic>
        <p:nvPicPr>
          <p:cNvPr id="9" name="图片 8" descr="QQ截图20161130113319"/>
          <p:cNvPicPr>
            <a:picLocks noChangeAspect="1"/>
          </p:cNvPicPr>
          <p:nvPr/>
        </p:nvPicPr>
        <p:blipFill>
          <a:blip r:embed="rId7"/>
          <a:stretch>
            <a:fillRect/>
          </a:stretch>
        </p:blipFill>
        <p:spPr>
          <a:xfrm>
            <a:off x="843915" y="4525010"/>
            <a:ext cx="1568450" cy="48831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直接连接符 4"/>
          <p:cNvSpPr>
            <a:spLocks noChangeShapeType="1"/>
          </p:cNvSpPr>
          <p:nvPr/>
        </p:nvSpPr>
        <p:spPr bwMode="auto">
          <a:xfrm>
            <a:off x="503238" y="765175"/>
            <a:ext cx="8137525" cy="0"/>
          </a:xfrm>
          <a:prstGeom prst="line">
            <a:avLst/>
          </a:prstGeom>
          <a:noFill/>
          <a:ln w="28575">
            <a:solidFill>
              <a:schemeClr val="bg1"/>
            </a:solidFill>
            <a:round/>
          </a:ln>
        </p:spPr>
        <p:txBody>
          <a:bodyPr/>
          <a:lstStyle/>
          <a:p>
            <a:endParaRPr lang="zh-CN" altLang="en-US"/>
          </a:p>
        </p:txBody>
      </p:sp>
      <p:sp>
        <p:nvSpPr>
          <p:cNvPr id="23556" name="直接连接符 4"/>
          <p:cNvSpPr>
            <a:spLocks noChangeShapeType="1"/>
          </p:cNvSpPr>
          <p:nvPr/>
        </p:nvSpPr>
        <p:spPr bwMode="auto">
          <a:xfrm>
            <a:off x="503238" y="765175"/>
            <a:ext cx="8137525" cy="0"/>
          </a:xfrm>
          <a:prstGeom prst="line">
            <a:avLst/>
          </a:prstGeom>
          <a:noFill/>
          <a:ln w="28575">
            <a:solidFill>
              <a:schemeClr val="bg1"/>
            </a:solidFill>
            <a:round/>
          </a:ln>
        </p:spPr>
        <p:txBody>
          <a:bodyPr/>
          <a:lstStyle/>
          <a:p>
            <a:endParaRPr lang="zh-CN" altLang="en-US"/>
          </a:p>
        </p:txBody>
      </p:sp>
      <p:sp>
        <p:nvSpPr>
          <p:cNvPr id="23557" name="直接连接符 4"/>
          <p:cNvSpPr>
            <a:spLocks noChangeShapeType="1"/>
          </p:cNvSpPr>
          <p:nvPr/>
        </p:nvSpPr>
        <p:spPr bwMode="auto">
          <a:xfrm>
            <a:off x="503238" y="765175"/>
            <a:ext cx="8137525" cy="0"/>
          </a:xfrm>
          <a:prstGeom prst="line">
            <a:avLst/>
          </a:prstGeom>
          <a:noFill/>
          <a:ln w="28575">
            <a:solidFill>
              <a:schemeClr val="bg1"/>
            </a:solidFill>
            <a:round/>
          </a:ln>
        </p:spPr>
        <p:txBody>
          <a:bodyPr/>
          <a:lstStyle/>
          <a:p>
            <a:endParaRPr lang="zh-CN" altLang="en-US"/>
          </a:p>
        </p:txBody>
      </p:sp>
      <p:cxnSp>
        <p:nvCxnSpPr>
          <p:cNvPr id="23558" name="直接连接符 6"/>
          <p:cNvCxnSpPr>
            <a:cxnSpLocks noChangeShapeType="1"/>
          </p:cNvCxnSpPr>
          <p:nvPr/>
        </p:nvCxnSpPr>
        <p:spPr bwMode="auto">
          <a:xfrm>
            <a:off x="323850" y="765175"/>
            <a:ext cx="8496300" cy="0"/>
          </a:xfrm>
          <a:prstGeom prst="line">
            <a:avLst/>
          </a:prstGeom>
          <a:noFill/>
          <a:ln w="9525">
            <a:solidFill>
              <a:srgbClr val="F6C700"/>
            </a:solidFill>
            <a:round/>
          </a:ln>
        </p:spPr>
      </p:cxnSp>
      <p:sp>
        <p:nvSpPr>
          <p:cNvPr id="23559" name="矩形 6"/>
          <p:cNvSpPr>
            <a:spLocks noChangeArrowheads="1"/>
          </p:cNvSpPr>
          <p:nvPr/>
        </p:nvSpPr>
        <p:spPr bwMode="auto">
          <a:xfrm>
            <a:off x="290513" y="188913"/>
            <a:ext cx="2338387" cy="523875"/>
          </a:xfrm>
          <a:prstGeom prst="rect">
            <a:avLst/>
          </a:prstGeom>
          <a:noFill/>
          <a:ln w="9525">
            <a:noFill/>
            <a:miter lim="800000"/>
          </a:ln>
        </p:spPr>
        <p:txBody>
          <a:bodyPr wrap="none">
            <a:spAutoFit/>
          </a:bodyPr>
          <a:lstStyle/>
          <a:p>
            <a:r>
              <a:rPr lang="zh-CN" altLang="en-US" sz="2800" dirty="0">
                <a:solidFill>
                  <a:srgbClr val="587CD9"/>
                </a:solidFill>
                <a:latin typeface="微软雅黑" panose="020B0503020204020204" pitchFamily="34" charset="-122"/>
                <a:ea typeface="微软雅黑" panose="020B0503020204020204" pitchFamily="34" charset="-122"/>
              </a:rPr>
              <a:t>产品商业模型</a:t>
            </a:r>
            <a:endParaRPr lang="zh-CN" altLang="en-US" sz="2800" dirty="0">
              <a:solidFill>
                <a:srgbClr val="587CD9"/>
              </a:solidFill>
              <a:latin typeface="微软雅黑" panose="020B0503020204020204" pitchFamily="34" charset="-122"/>
              <a:ea typeface="微软雅黑" panose="020B0503020204020204" pitchFamily="34" charset="-122"/>
            </a:endParaRPr>
          </a:p>
        </p:txBody>
      </p:sp>
      <p:sp>
        <p:nvSpPr>
          <p:cNvPr id="23561" name="直接连接符 4"/>
          <p:cNvSpPr>
            <a:spLocks noChangeShapeType="1"/>
          </p:cNvSpPr>
          <p:nvPr/>
        </p:nvSpPr>
        <p:spPr bwMode="auto">
          <a:xfrm>
            <a:off x="503238" y="765175"/>
            <a:ext cx="8137525" cy="0"/>
          </a:xfrm>
          <a:prstGeom prst="line">
            <a:avLst/>
          </a:prstGeom>
          <a:noFill/>
          <a:ln w="28575">
            <a:solidFill>
              <a:schemeClr val="bg1"/>
            </a:solidFill>
            <a:round/>
          </a:ln>
        </p:spPr>
        <p:txBody>
          <a:bodyPr/>
          <a:lstStyle/>
          <a:p>
            <a:endParaRPr lang="zh-CN" altLang="en-US"/>
          </a:p>
        </p:txBody>
      </p:sp>
      <p:sp>
        <p:nvSpPr>
          <p:cNvPr id="23562" name="直接连接符 4"/>
          <p:cNvSpPr>
            <a:spLocks noChangeShapeType="1"/>
          </p:cNvSpPr>
          <p:nvPr/>
        </p:nvSpPr>
        <p:spPr bwMode="auto">
          <a:xfrm>
            <a:off x="503238" y="765175"/>
            <a:ext cx="8137525" cy="0"/>
          </a:xfrm>
          <a:prstGeom prst="line">
            <a:avLst/>
          </a:prstGeom>
          <a:noFill/>
          <a:ln w="28575">
            <a:solidFill>
              <a:schemeClr val="bg1"/>
            </a:solidFill>
            <a:round/>
          </a:ln>
        </p:spPr>
        <p:txBody>
          <a:bodyPr/>
          <a:lstStyle/>
          <a:p>
            <a:endParaRPr lang="zh-CN" altLang="en-US"/>
          </a:p>
        </p:txBody>
      </p:sp>
      <p:sp>
        <p:nvSpPr>
          <p:cNvPr id="23563" name="直接连接符 4"/>
          <p:cNvSpPr>
            <a:spLocks noChangeShapeType="1"/>
          </p:cNvSpPr>
          <p:nvPr/>
        </p:nvSpPr>
        <p:spPr bwMode="auto">
          <a:xfrm>
            <a:off x="503238" y="765175"/>
            <a:ext cx="8137525" cy="0"/>
          </a:xfrm>
          <a:prstGeom prst="line">
            <a:avLst/>
          </a:prstGeom>
          <a:noFill/>
          <a:ln w="28575">
            <a:solidFill>
              <a:schemeClr val="bg1"/>
            </a:solidFill>
            <a:round/>
          </a:ln>
        </p:spPr>
        <p:txBody>
          <a:bodyPr/>
          <a:lstStyle/>
          <a:p>
            <a:endParaRPr lang="zh-CN" altLang="en-US"/>
          </a:p>
        </p:txBody>
      </p:sp>
      <p:cxnSp>
        <p:nvCxnSpPr>
          <p:cNvPr id="23564" name="直接连接符 6"/>
          <p:cNvCxnSpPr>
            <a:cxnSpLocks noChangeShapeType="1"/>
          </p:cNvCxnSpPr>
          <p:nvPr/>
        </p:nvCxnSpPr>
        <p:spPr bwMode="auto">
          <a:xfrm>
            <a:off x="323850" y="765175"/>
            <a:ext cx="8496300" cy="0"/>
          </a:xfrm>
          <a:prstGeom prst="line">
            <a:avLst/>
          </a:prstGeom>
          <a:noFill/>
          <a:ln w="9525">
            <a:solidFill>
              <a:srgbClr val="587CD9"/>
            </a:solidFill>
            <a:round/>
          </a:ln>
        </p:spPr>
      </p:cxnSp>
      <p:sp>
        <p:nvSpPr>
          <p:cNvPr id="5" name="椭圆 4"/>
          <p:cNvSpPr/>
          <p:nvPr/>
        </p:nvSpPr>
        <p:spPr>
          <a:xfrm>
            <a:off x="791065" y="2171700"/>
            <a:ext cx="3101340" cy="2789555"/>
          </a:xfrm>
          <a:prstGeom prst="ellipse">
            <a:avLst/>
          </a:prstGeom>
          <a:noFill/>
          <a:ln w="12700" cmpd="sng">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15" name="椭圆 14"/>
          <p:cNvSpPr/>
          <p:nvPr/>
        </p:nvSpPr>
        <p:spPr>
          <a:xfrm>
            <a:off x="2306770" y="1792545"/>
            <a:ext cx="1060415" cy="1060415"/>
          </a:xfrm>
          <a:prstGeom prst="ellipse">
            <a:avLst/>
          </a:prstGeom>
          <a:solidFill>
            <a:srgbClr val="9EC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91065" y="1711960"/>
            <a:ext cx="5290185" cy="3709035"/>
          </a:xfrm>
          <a:prstGeom prst="ellipse">
            <a:avLst/>
          </a:prstGeom>
          <a:noFill/>
          <a:ln w="12700" cmpd="sng">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7" name="椭圆 6"/>
          <p:cNvSpPr/>
          <p:nvPr/>
        </p:nvSpPr>
        <p:spPr>
          <a:xfrm>
            <a:off x="791065" y="1163003"/>
            <a:ext cx="7581265" cy="4806950"/>
          </a:xfrm>
          <a:prstGeom prst="ellipse">
            <a:avLst/>
          </a:prstGeom>
          <a:noFill/>
          <a:ln w="12700" cmpd="sng">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10" name="椭圆 9"/>
          <p:cNvSpPr/>
          <p:nvPr/>
        </p:nvSpPr>
        <p:spPr>
          <a:xfrm>
            <a:off x="251700" y="2833120"/>
            <a:ext cx="1315930" cy="1315930"/>
          </a:xfrm>
          <a:prstGeom prst="ellipse">
            <a:avLst/>
          </a:prstGeom>
          <a:solidFill>
            <a:srgbClr val="F198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323705" y="3284855"/>
            <a:ext cx="1233805" cy="417830"/>
          </a:xfrm>
          <a:prstGeom prst="rect">
            <a:avLst/>
          </a:prstGeom>
          <a:noFill/>
        </p:spPr>
        <p:txBody>
          <a:bodyPr wrap="square" rtlCol="0">
            <a:spAutoFit/>
          </a:bodyPr>
          <a:lstStyle/>
          <a:p>
            <a:r>
              <a:rPr kumimoji="1" lang="zh-CN" altLang="en-US" sz="2000" dirty="0" smtClean="0">
                <a:solidFill>
                  <a:schemeClr val="bg1"/>
                </a:solidFill>
                <a:ea typeface="微软雅黑" panose="020B0503020204020204" pitchFamily="34" charset="-122"/>
              </a:rPr>
              <a:t>掌上诊疗</a:t>
            </a:r>
            <a:endParaRPr kumimoji="1" lang="zh-CN" altLang="en-US" sz="2000" dirty="0" smtClean="0">
              <a:solidFill>
                <a:schemeClr val="bg1"/>
              </a:solidFill>
              <a:ea typeface="微软雅黑" panose="020B0503020204020204" pitchFamily="34" charset="-122"/>
            </a:endParaRPr>
          </a:p>
        </p:txBody>
      </p:sp>
      <p:sp>
        <p:nvSpPr>
          <p:cNvPr id="8" name="椭圆 7"/>
          <p:cNvSpPr/>
          <p:nvPr/>
        </p:nvSpPr>
        <p:spPr>
          <a:xfrm>
            <a:off x="3589730" y="2917785"/>
            <a:ext cx="1060415" cy="1060415"/>
          </a:xfrm>
          <a:prstGeom prst="ellipse">
            <a:avLst/>
          </a:prstGeom>
          <a:solidFill>
            <a:srgbClr val="B78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215495" y="4312720"/>
            <a:ext cx="1060415" cy="1060415"/>
          </a:xfrm>
          <a:prstGeom prst="ellipse">
            <a:avLst/>
          </a:prstGeom>
          <a:solidFill>
            <a:srgbClr val="1DBC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157795" y="1576530"/>
            <a:ext cx="1060415" cy="1060415"/>
          </a:xfrm>
          <a:prstGeom prst="ellipse">
            <a:avLst/>
          </a:prstGeom>
          <a:solidFill>
            <a:srgbClr val="69A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5599730" y="2780955"/>
            <a:ext cx="1060415" cy="1060415"/>
          </a:xfrm>
          <a:prstGeom prst="ellipse">
            <a:avLst/>
          </a:prstGeom>
          <a:solidFill>
            <a:srgbClr val="2DB7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249400" y="4744750"/>
            <a:ext cx="1060415" cy="1060415"/>
          </a:xfrm>
          <a:prstGeom prst="ellipse">
            <a:avLst/>
          </a:prstGeom>
          <a:solidFill>
            <a:srgbClr val="2E7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500455" y="1005165"/>
            <a:ext cx="1060415" cy="1060415"/>
          </a:xfrm>
          <a:prstGeom prst="ellipse">
            <a:avLst/>
          </a:prstGeom>
          <a:solidFill>
            <a:srgbClr val="F574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781740" y="2917785"/>
            <a:ext cx="1060415" cy="1060415"/>
          </a:xfrm>
          <a:prstGeom prst="ellipse">
            <a:avLst/>
          </a:prstGeom>
          <a:solidFill>
            <a:srgbClr val="FE71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6312350" y="4653085"/>
            <a:ext cx="1060415" cy="1060415"/>
          </a:xfrm>
          <a:prstGeom prst="ellipse">
            <a:avLst/>
          </a:prstGeom>
          <a:solidFill>
            <a:srgbClr val="59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429875" y="1163320"/>
            <a:ext cx="1156970" cy="1018540"/>
          </a:xfrm>
          <a:prstGeom prst="rect">
            <a:avLst/>
          </a:prstGeom>
          <a:noFill/>
        </p:spPr>
        <p:txBody>
          <a:bodyPr wrap="square" rtlCol="0" anchor="t">
            <a:spAutoFit/>
          </a:bodyPr>
          <a:lstStyle/>
          <a:p>
            <a:r>
              <a:rPr lang="en-US" altLang="zh-CN" sz="1200" dirty="0" smtClean="0">
                <a:solidFill>
                  <a:srgbClr val="4B7A00"/>
                </a:solidFill>
                <a:latin typeface="微软雅黑" panose="020B0503020204020204" pitchFamily="34" charset="-122"/>
                <a:ea typeface="微软雅黑" panose="020B0503020204020204" pitchFamily="34" charset="-122"/>
                <a:sym typeface="+mn-ea"/>
              </a:rPr>
              <a:t>1</a:t>
            </a:r>
            <a:r>
              <a:rPr lang="zh-CN" altLang="en-US" sz="1200" dirty="0" smtClean="0">
                <a:solidFill>
                  <a:srgbClr val="4B7A00"/>
                </a:solidFill>
                <a:latin typeface="微软雅黑" panose="020B0503020204020204" pitchFamily="34" charset="-122"/>
                <a:ea typeface="微软雅黑" panose="020B0503020204020204" pitchFamily="34" charset="-122"/>
                <a:sym typeface="+mn-ea"/>
              </a:rPr>
              <a:t>、专家合作</a:t>
            </a:r>
            <a:endParaRPr lang="en-US" altLang="zh-CN" sz="1200" dirty="0" smtClean="0">
              <a:solidFill>
                <a:srgbClr val="4B7A00"/>
              </a:solidFill>
              <a:latin typeface="微软雅黑" panose="020B0503020204020204" pitchFamily="34" charset="-122"/>
              <a:ea typeface="微软雅黑" panose="020B0503020204020204" pitchFamily="34" charset="-122"/>
            </a:endParaRPr>
          </a:p>
          <a:p>
            <a:r>
              <a:rPr lang="en-US" altLang="zh-CN" sz="1200" dirty="0" smtClean="0">
                <a:solidFill>
                  <a:srgbClr val="4B7A00"/>
                </a:solidFill>
                <a:latin typeface="微软雅黑" panose="020B0503020204020204" pitchFamily="34" charset="-122"/>
                <a:ea typeface="微软雅黑" panose="020B0503020204020204" pitchFamily="34" charset="-122"/>
                <a:sym typeface="+mn-ea"/>
              </a:rPr>
              <a:t>2</a:t>
            </a:r>
            <a:r>
              <a:rPr lang="zh-CN" altLang="en-US" sz="1200" dirty="0" smtClean="0">
                <a:solidFill>
                  <a:srgbClr val="4B7A00"/>
                </a:solidFill>
                <a:latin typeface="微软雅黑" panose="020B0503020204020204" pitchFamily="34" charset="-122"/>
                <a:ea typeface="微软雅黑" panose="020B0503020204020204" pitchFamily="34" charset="-122"/>
                <a:sym typeface="+mn-ea"/>
              </a:rPr>
              <a:t>、医院合作</a:t>
            </a:r>
            <a:endParaRPr lang="en-US" altLang="zh-CN" sz="1200" dirty="0" smtClean="0">
              <a:solidFill>
                <a:srgbClr val="4B7A00"/>
              </a:solidFill>
              <a:latin typeface="微软雅黑" panose="020B0503020204020204" pitchFamily="34" charset="-122"/>
              <a:ea typeface="微软雅黑" panose="020B0503020204020204" pitchFamily="34" charset="-122"/>
            </a:endParaRPr>
          </a:p>
          <a:p>
            <a:r>
              <a:rPr lang="en-US" altLang="zh-CN" sz="1200" dirty="0" smtClean="0">
                <a:solidFill>
                  <a:srgbClr val="4B7A00"/>
                </a:solidFill>
                <a:latin typeface="微软雅黑" panose="020B0503020204020204" pitchFamily="34" charset="-122"/>
                <a:ea typeface="微软雅黑" panose="020B0503020204020204" pitchFamily="34" charset="-122"/>
                <a:sym typeface="+mn-ea"/>
              </a:rPr>
              <a:t>3</a:t>
            </a:r>
            <a:r>
              <a:rPr lang="zh-CN" altLang="en-US" sz="1200" dirty="0" smtClean="0">
                <a:solidFill>
                  <a:srgbClr val="4B7A00"/>
                </a:solidFill>
                <a:latin typeface="微软雅黑" panose="020B0503020204020204" pitchFamily="34" charset="-122"/>
                <a:ea typeface="微软雅黑" panose="020B0503020204020204" pitchFamily="34" charset="-122"/>
                <a:sym typeface="+mn-ea"/>
              </a:rPr>
              <a:t>、药品代购</a:t>
            </a:r>
            <a:endParaRPr lang="en-US" altLang="zh-CN" sz="1200" dirty="0" smtClean="0">
              <a:solidFill>
                <a:srgbClr val="4B7A00"/>
              </a:solidFill>
              <a:latin typeface="微软雅黑" panose="020B0503020204020204" pitchFamily="34" charset="-122"/>
              <a:ea typeface="微软雅黑" panose="020B0503020204020204" pitchFamily="34" charset="-122"/>
            </a:endParaRPr>
          </a:p>
          <a:p>
            <a:r>
              <a:rPr lang="en-US" altLang="zh-CN" sz="1200" dirty="0" smtClean="0">
                <a:solidFill>
                  <a:srgbClr val="4B7A00"/>
                </a:solidFill>
                <a:latin typeface="微软雅黑" panose="020B0503020204020204" pitchFamily="34" charset="-122"/>
                <a:ea typeface="微软雅黑" panose="020B0503020204020204" pitchFamily="34" charset="-122"/>
                <a:sym typeface="+mn-ea"/>
              </a:rPr>
              <a:t>5</a:t>
            </a:r>
            <a:r>
              <a:rPr lang="zh-CN" altLang="en-US" sz="1200" dirty="0" smtClean="0">
                <a:solidFill>
                  <a:srgbClr val="4B7A00"/>
                </a:solidFill>
                <a:latin typeface="微软雅黑" panose="020B0503020204020204" pitchFamily="34" charset="-122"/>
                <a:ea typeface="微软雅黑" panose="020B0503020204020204" pitchFamily="34" charset="-122"/>
                <a:sym typeface="+mn-ea"/>
              </a:rPr>
              <a:t>、</a:t>
            </a:r>
            <a:r>
              <a:rPr lang="en-US" sz="1200" dirty="0" smtClean="0">
                <a:solidFill>
                  <a:srgbClr val="4B7A00"/>
                </a:solidFill>
                <a:latin typeface="微软雅黑" panose="020B0503020204020204" pitchFamily="34" charset="-122"/>
                <a:ea typeface="微软雅黑" panose="020B0503020204020204" pitchFamily="34" charset="-122"/>
                <a:sym typeface="+mn-ea"/>
              </a:rPr>
              <a:t>3D</a:t>
            </a:r>
            <a:r>
              <a:rPr lang="zh-CN" altLang="en-US" sz="1200" dirty="0" smtClean="0">
                <a:solidFill>
                  <a:srgbClr val="4B7A00"/>
                </a:solidFill>
                <a:latin typeface="微软雅黑" panose="020B0503020204020204" pitchFamily="34" charset="-122"/>
                <a:ea typeface="微软雅黑" panose="020B0503020204020204" pitchFamily="34" charset="-122"/>
                <a:sym typeface="+mn-ea"/>
              </a:rPr>
              <a:t>打印</a:t>
            </a:r>
            <a:endParaRPr lang="zh-CN" altLang="en-US" sz="1200" dirty="0" smtClean="0">
              <a:solidFill>
                <a:srgbClr val="4B7A00"/>
              </a:solidFill>
              <a:latin typeface="微软雅黑" panose="020B0503020204020204" pitchFamily="34" charset="-122"/>
              <a:ea typeface="微软雅黑" panose="020B0503020204020204" pitchFamily="34" charset="-122"/>
            </a:endParaRPr>
          </a:p>
          <a:p>
            <a:r>
              <a:rPr lang="en-US" altLang="zh-CN" sz="1200" dirty="0" smtClean="0">
                <a:solidFill>
                  <a:srgbClr val="4B7A00"/>
                </a:solidFill>
                <a:latin typeface="微软雅黑" panose="020B0503020204020204" pitchFamily="34" charset="-122"/>
                <a:ea typeface="微软雅黑" panose="020B0503020204020204" pitchFamily="34" charset="-122"/>
                <a:sym typeface="+mn-ea"/>
              </a:rPr>
              <a:t>6</a:t>
            </a:r>
            <a:r>
              <a:rPr lang="zh-CN" altLang="en-US" sz="1200" dirty="0" smtClean="0">
                <a:solidFill>
                  <a:srgbClr val="4B7A00"/>
                </a:solidFill>
                <a:latin typeface="微软雅黑" panose="020B0503020204020204" pitchFamily="34" charset="-122"/>
                <a:ea typeface="微软雅黑" panose="020B0503020204020204" pitchFamily="34" charset="-122"/>
                <a:sym typeface="+mn-ea"/>
              </a:rPr>
              <a:t>、医用器械</a:t>
            </a:r>
            <a:endParaRPr lang="zh-CN" altLang="en-US" sz="1200" dirty="0">
              <a:solidFill>
                <a:srgbClr val="4B7A00"/>
              </a:solidFill>
            </a:endParaRPr>
          </a:p>
        </p:txBody>
      </p:sp>
      <p:sp>
        <p:nvSpPr>
          <p:cNvPr id="26" name="文本框 25"/>
          <p:cNvSpPr txBox="1"/>
          <p:nvPr/>
        </p:nvSpPr>
        <p:spPr>
          <a:xfrm>
            <a:off x="3589770" y="3236595"/>
            <a:ext cx="1245870" cy="384810"/>
          </a:xfrm>
          <a:prstGeom prst="rect">
            <a:avLst/>
          </a:prstGeom>
          <a:noFill/>
        </p:spPr>
        <p:txBody>
          <a:bodyPr wrap="square" rtlCol="0" anchor="t">
            <a:spAutoFit/>
          </a:bodyPr>
          <a:lstStyle/>
          <a:p>
            <a:r>
              <a:rPr lang="zh-CN" altLang="en-US" b="1" dirty="0" smtClean="0">
                <a:latin typeface="微软雅黑" panose="020B0503020204020204" pitchFamily="34" charset="-122"/>
                <a:ea typeface="微软雅黑" panose="020B0503020204020204" pitchFamily="34" charset="-122"/>
                <a:sym typeface="+mn-ea"/>
              </a:rPr>
              <a:t>关键业务</a:t>
            </a:r>
            <a:endParaRPr lang="zh-CN" altLang="en-US" dirty="0"/>
          </a:p>
        </p:txBody>
      </p:sp>
      <p:sp>
        <p:nvSpPr>
          <p:cNvPr id="27" name="文本框 26"/>
          <p:cNvSpPr txBox="1"/>
          <p:nvPr/>
        </p:nvSpPr>
        <p:spPr>
          <a:xfrm>
            <a:off x="2268710" y="2110720"/>
            <a:ext cx="1097280" cy="384810"/>
          </a:xfrm>
          <a:prstGeom prst="rect">
            <a:avLst/>
          </a:prstGeom>
          <a:noFill/>
        </p:spPr>
        <p:txBody>
          <a:bodyPr wrap="none" rtlCol="0" anchor="t">
            <a:spAutoFit/>
          </a:bodyPr>
          <a:lstStyle/>
          <a:p>
            <a:r>
              <a:rPr lang="zh-CN" altLang="en-US" b="1" dirty="0" smtClean="0">
                <a:latin typeface="微软雅黑" panose="020B0503020204020204" pitchFamily="34" charset="-122"/>
                <a:ea typeface="微软雅黑" panose="020B0503020204020204" pitchFamily="34" charset="-122"/>
                <a:sym typeface="+mn-ea"/>
              </a:rPr>
              <a:t>重要合作</a:t>
            </a:r>
            <a:endParaRPr lang="zh-CN" altLang="en-US" dirty="0"/>
          </a:p>
        </p:txBody>
      </p:sp>
      <p:sp>
        <p:nvSpPr>
          <p:cNvPr id="28" name="文本框 27"/>
          <p:cNvSpPr txBox="1"/>
          <p:nvPr/>
        </p:nvSpPr>
        <p:spPr>
          <a:xfrm>
            <a:off x="2177435" y="4631530"/>
            <a:ext cx="1097280" cy="384810"/>
          </a:xfrm>
          <a:prstGeom prst="rect">
            <a:avLst/>
          </a:prstGeom>
          <a:noFill/>
        </p:spPr>
        <p:txBody>
          <a:bodyPr wrap="none" rtlCol="0" anchor="t">
            <a:spAutoFit/>
          </a:bodyPr>
          <a:lstStyle/>
          <a:p>
            <a:r>
              <a:rPr lang="zh-CN" altLang="en-US" b="1" dirty="0" smtClean="0">
                <a:latin typeface="微软雅黑" panose="020B0503020204020204" pitchFamily="34" charset="-122"/>
                <a:ea typeface="微软雅黑" panose="020B0503020204020204" pitchFamily="34" charset="-122"/>
                <a:sym typeface="+mn-ea"/>
              </a:rPr>
              <a:t>核心资源</a:t>
            </a:r>
            <a:endParaRPr lang="zh-CN" altLang="en-US" dirty="0"/>
          </a:p>
        </p:txBody>
      </p:sp>
      <p:sp>
        <p:nvSpPr>
          <p:cNvPr id="32" name="文本框 31"/>
          <p:cNvSpPr txBox="1"/>
          <p:nvPr/>
        </p:nvSpPr>
        <p:spPr>
          <a:xfrm>
            <a:off x="1691800" y="2795976"/>
            <a:ext cx="1944134" cy="1785104"/>
          </a:xfrm>
          <a:prstGeom prst="rect">
            <a:avLst/>
          </a:prstGeom>
          <a:noFill/>
        </p:spPr>
        <p:txBody>
          <a:bodyPr wrap="square" rtlCol="0">
            <a:spAutoFit/>
          </a:bodyPr>
          <a:lstStyle/>
          <a:p>
            <a:r>
              <a:rPr lang="en-US" altLang="zh-CN" sz="1100" dirty="0" smtClean="0">
                <a:solidFill>
                  <a:srgbClr val="451879"/>
                </a:solidFill>
                <a:latin typeface="微软雅黑" panose="020B0503020204020204" pitchFamily="34" charset="-122"/>
                <a:ea typeface="微软雅黑" panose="020B0503020204020204" pitchFamily="34" charset="-122"/>
                <a:sym typeface="+mn-ea"/>
              </a:rPr>
              <a:t>1</a:t>
            </a:r>
            <a:r>
              <a:rPr lang="zh-CN" altLang="en-US" sz="1100" dirty="0" smtClean="0">
                <a:solidFill>
                  <a:srgbClr val="451879"/>
                </a:solidFill>
                <a:latin typeface="微软雅黑" panose="020B0503020204020204" pitchFamily="34" charset="-122"/>
                <a:ea typeface="微软雅黑" panose="020B0503020204020204" pitchFamily="34" charset="-122"/>
                <a:sym typeface="+mn-ea"/>
              </a:rPr>
              <a:t>、移动端实现远程诊疗会诊</a:t>
            </a:r>
            <a:endParaRPr lang="en-US" altLang="zh-CN" sz="1100" dirty="0" smtClean="0">
              <a:solidFill>
                <a:srgbClr val="451879"/>
              </a:solidFill>
              <a:latin typeface="微软雅黑" panose="020B0503020204020204" pitchFamily="34" charset="-122"/>
              <a:ea typeface="微软雅黑" panose="020B0503020204020204" pitchFamily="34" charset="-122"/>
            </a:endParaRPr>
          </a:p>
          <a:p>
            <a:r>
              <a:rPr lang="en-US" altLang="zh-CN" sz="1100" dirty="0" smtClean="0">
                <a:solidFill>
                  <a:srgbClr val="451879"/>
                </a:solidFill>
                <a:latin typeface="微软雅黑" panose="020B0503020204020204" pitchFamily="34" charset="-122"/>
                <a:ea typeface="微软雅黑" panose="020B0503020204020204" pitchFamily="34" charset="-122"/>
                <a:sym typeface="+mn-ea"/>
              </a:rPr>
              <a:t>2</a:t>
            </a:r>
            <a:r>
              <a:rPr lang="zh-CN" altLang="en-US" sz="1100" dirty="0" smtClean="0">
                <a:solidFill>
                  <a:srgbClr val="451879"/>
                </a:solidFill>
                <a:latin typeface="微软雅黑" panose="020B0503020204020204" pitchFamily="34" charset="-122"/>
                <a:ea typeface="微软雅黑" panose="020B0503020204020204" pitchFamily="34" charset="-122"/>
                <a:sym typeface="+mn-ea"/>
              </a:rPr>
              <a:t>、移动端实现医生和三甲医院的医生交流、跨区域解决疑难杂症</a:t>
            </a:r>
            <a:endParaRPr lang="en-US" altLang="zh-CN" sz="1100" dirty="0" smtClean="0">
              <a:solidFill>
                <a:srgbClr val="451879"/>
              </a:solidFill>
              <a:latin typeface="微软雅黑" panose="020B0503020204020204" pitchFamily="34" charset="-122"/>
              <a:ea typeface="微软雅黑" panose="020B0503020204020204" pitchFamily="34" charset="-122"/>
            </a:endParaRPr>
          </a:p>
          <a:p>
            <a:r>
              <a:rPr lang="en-US" altLang="zh-CN" sz="1100" dirty="0" smtClean="0">
                <a:solidFill>
                  <a:srgbClr val="451879"/>
                </a:solidFill>
                <a:latin typeface="微软雅黑" panose="020B0503020204020204" pitchFamily="34" charset="-122"/>
                <a:ea typeface="微软雅黑" panose="020B0503020204020204" pitchFamily="34" charset="-122"/>
                <a:sym typeface="+mn-ea"/>
              </a:rPr>
              <a:t>3</a:t>
            </a:r>
            <a:r>
              <a:rPr lang="zh-CN" altLang="en-US" sz="1100" dirty="0" smtClean="0">
                <a:solidFill>
                  <a:srgbClr val="451879"/>
                </a:solidFill>
                <a:latin typeface="微软雅黑" panose="020B0503020204020204" pitchFamily="34" charset="-122"/>
                <a:ea typeface="微软雅黑" panose="020B0503020204020204" pitchFamily="34" charset="-122"/>
                <a:sym typeface="+mn-ea"/>
              </a:rPr>
              <a:t>、试点医院合作、依托互联网实现共赢</a:t>
            </a:r>
            <a:endParaRPr lang="en-US" altLang="zh-CN" sz="1100" dirty="0" smtClean="0">
              <a:solidFill>
                <a:srgbClr val="451879"/>
              </a:solidFill>
              <a:latin typeface="微软雅黑" panose="020B0503020204020204" pitchFamily="34" charset="-122"/>
              <a:ea typeface="微软雅黑" panose="020B0503020204020204" pitchFamily="34" charset="-122"/>
            </a:endParaRPr>
          </a:p>
          <a:p>
            <a:r>
              <a:rPr lang="en-US" altLang="zh-CN" sz="1100" dirty="0" smtClean="0">
                <a:solidFill>
                  <a:srgbClr val="451879"/>
                </a:solidFill>
                <a:latin typeface="微软雅黑" panose="020B0503020204020204" pitchFamily="34" charset="-122"/>
                <a:ea typeface="微软雅黑" panose="020B0503020204020204" pitchFamily="34" charset="-122"/>
                <a:sym typeface="+mn-ea"/>
              </a:rPr>
              <a:t>4</a:t>
            </a:r>
            <a:r>
              <a:rPr lang="zh-CN" altLang="en-US" sz="1100" dirty="0" smtClean="0">
                <a:solidFill>
                  <a:srgbClr val="451879"/>
                </a:solidFill>
                <a:latin typeface="微软雅黑" panose="020B0503020204020204" pitchFamily="34" charset="-122"/>
                <a:ea typeface="微软雅黑" panose="020B0503020204020204" pitchFamily="34" charset="-122"/>
                <a:sym typeface="+mn-ea"/>
              </a:rPr>
              <a:t>、三甲专家合作</a:t>
            </a:r>
            <a:endParaRPr lang="en-US" altLang="zh-CN" sz="1100" dirty="0" smtClean="0">
              <a:solidFill>
                <a:srgbClr val="451879"/>
              </a:solidFill>
              <a:latin typeface="微软雅黑" panose="020B0503020204020204" pitchFamily="34" charset="-122"/>
              <a:ea typeface="微软雅黑" panose="020B0503020204020204" pitchFamily="34" charset="-122"/>
            </a:endParaRPr>
          </a:p>
          <a:p>
            <a:r>
              <a:rPr lang="en-US" altLang="zh-CN" sz="1100" dirty="0" smtClean="0">
                <a:solidFill>
                  <a:srgbClr val="451879"/>
                </a:solidFill>
                <a:latin typeface="微软雅黑" panose="020B0503020204020204" pitchFamily="34" charset="-122"/>
                <a:ea typeface="微软雅黑" panose="020B0503020204020204" pitchFamily="34" charset="-122"/>
                <a:sym typeface="+mn-ea"/>
              </a:rPr>
              <a:t>5</a:t>
            </a:r>
            <a:r>
              <a:rPr lang="zh-CN" altLang="en-US" sz="1100" dirty="0" smtClean="0">
                <a:solidFill>
                  <a:srgbClr val="451879"/>
                </a:solidFill>
                <a:latin typeface="微软雅黑" panose="020B0503020204020204" pitchFamily="34" charset="-122"/>
                <a:ea typeface="微软雅黑" panose="020B0503020204020204" pitchFamily="34" charset="-122"/>
                <a:sym typeface="+mn-ea"/>
              </a:rPr>
              <a:t>、基层医生合作</a:t>
            </a:r>
            <a:endParaRPr lang="en-US" altLang="zh-CN" sz="1100" dirty="0" smtClean="0">
              <a:solidFill>
                <a:srgbClr val="451879"/>
              </a:solidFill>
              <a:latin typeface="微软雅黑" panose="020B0503020204020204" pitchFamily="34" charset="-122"/>
              <a:ea typeface="微软雅黑" panose="020B0503020204020204" pitchFamily="34" charset="-122"/>
            </a:endParaRPr>
          </a:p>
          <a:p>
            <a:r>
              <a:rPr lang="en-US" altLang="zh-CN" sz="1100" dirty="0" smtClean="0">
                <a:solidFill>
                  <a:srgbClr val="451879"/>
                </a:solidFill>
                <a:latin typeface="微软雅黑" panose="020B0503020204020204" pitchFamily="34" charset="-122"/>
                <a:ea typeface="微软雅黑" panose="020B0503020204020204" pitchFamily="34" charset="-122"/>
                <a:sym typeface="+mn-ea"/>
              </a:rPr>
              <a:t>6</a:t>
            </a:r>
            <a:r>
              <a:rPr lang="zh-CN" altLang="en-US" sz="1100" dirty="0" smtClean="0">
                <a:solidFill>
                  <a:srgbClr val="451879"/>
                </a:solidFill>
                <a:latin typeface="微软雅黑" panose="020B0503020204020204" pitchFamily="34" charset="-122"/>
                <a:ea typeface="微软雅黑" panose="020B0503020204020204" pitchFamily="34" charset="-122"/>
                <a:sym typeface="+mn-ea"/>
              </a:rPr>
              <a:t>、自建医疗机构</a:t>
            </a:r>
            <a:endParaRPr lang="en-US" altLang="zh-CN" sz="1100" dirty="0" smtClean="0">
              <a:solidFill>
                <a:srgbClr val="451879"/>
              </a:solidFill>
              <a:latin typeface="微软雅黑" panose="020B0503020204020204" pitchFamily="34" charset="-122"/>
              <a:ea typeface="微软雅黑" panose="020B0503020204020204" pitchFamily="34" charset="-122"/>
            </a:endParaRPr>
          </a:p>
          <a:p>
            <a:endParaRPr lang="zh-CN" altLang="en-US" sz="1100" dirty="0">
              <a:solidFill>
                <a:srgbClr val="451879"/>
              </a:solidFill>
            </a:endParaRPr>
          </a:p>
        </p:txBody>
      </p:sp>
      <p:sp>
        <p:nvSpPr>
          <p:cNvPr id="34" name="文本框 33"/>
          <p:cNvSpPr txBox="1"/>
          <p:nvPr/>
        </p:nvSpPr>
        <p:spPr>
          <a:xfrm>
            <a:off x="1403780" y="5113515"/>
            <a:ext cx="1653540" cy="835660"/>
          </a:xfrm>
          <a:prstGeom prst="rect">
            <a:avLst/>
          </a:prstGeom>
          <a:noFill/>
        </p:spPr>
        <p:txBody>
          <a:bodyPr wrap="square" rtlCol="0">
            <a:spAutoFit/>
          </a:bodyPr>
          <a:lstStyle/>
          <a:p>
            <a:r>
              <a:rPr lang="en-US" altLang="zh-CN" sz="1200" dirty="0" smtClean="0">
                <a:solidFill>
                  <a:srgbClr val="008020"/>
                </a:solidFill>
                <a:latin typeface="微软雅黑" panose="020B0503020204020204" pitchFamily="34" charset="-122"/>
                <a:ea typeface="微软雅黑" panose="020B0503020204020204" pitchFamily="34" charset="-122"/>
                <a:sym typeface="+mn-ea"/>
              </a:rPr>
              <a:t>1</a:t>
            </a:r>
            <a:r>
              <a:rPr lang="zh-CN" altLang="en-US" sz="1200" dirty="0" smtClean="0">
                <a:solidFill>
                  <a:srgbClr val="008020"/>
                </a:solidFill>
                <a:latin typeface="微软雅黑" panose="020B0503020204020204" pitchFamily="34" charset="-122"/>
                <a:ea typeface="微软雅黑" panose="020B0503020204020204" pitchFamily="34" charset="-122"/>
                <a:sym typeface="+mn-ea"/>
              </a:rPr>
              <a:t>、优秀管理团队</a:t>
            </a:r>
            <a:endParaRPr lang="zh-CN" altLang="en-US" sz="1200" dirty="0" smtClean="0">
              <a:solidFill>
                <a:srgbClr val="008020"/>
              </a:solidFill>
              <a:latin typeface="微软雅黑" panose="020B0503020204020204" pitchFamily="34" charset="-122"/>
              <a:ea typeface="微软雅黑" panose="020B0503020204020204" pitchFamily="34" charset="-122"/>
            </a:endParaRPr>
          </a:p>
          <a:p>
            <a:r>
              <a:rPr lang="en-US" altLang="zh-CN" sz="1200" dirty="0" smtClean="0">
                <a:solidFill>
                  <a:srgbClr val="008020"/>
                </a:solidFill>
                <a:latin typeface="微软雅黑" panose="020B0503020204020204" pitchFamily="34" charset="-122"/>
                <a:ea typeface="微软雅黑" panose="020B0503020204020204" pitchFamily="34" charset="-122"/>
                <a:sym typeface="+mn-ea"/>
              </a:rPr>
              <a:t>2</a:t>
            </a:r>
            <a:r>
              <a:rPr lang="zh-CN" altLang="zh-CN" sz="1200" dirty="0" smtClean="0">
                <a:solidFill>
                  <a:srgbClr val="008020"/>
                </a:solidFill>
                <a:latin typeface="微软雅黑" panose="020B0503020204020204" pitchFamily="34" charset="-122"/>
                <a:ea typeface="微软雅黑" panose="020B0503020204020204" pitchFamily="34" charset="-122"/>
                <a:sym typeface="+mn-ea"/>
              </a:rPr>
              <a:t>、技术团队</a:t>
            </a:r>
            <a:endParaRPr lang="zh-CN" altLang="zh-CN" sz="1200" dirty="0" smtClean="0">
              <a:solidFill>
                <a:srgbClr val="008020"/>
              </a:solidFill>
              <a:latin typeface="微软雅黑" panose="020B0503020204020204" pitchFamily="34" charset="-122"/>
              <a:ea typeface="微软雅黑" panose="020B0503020204020204" pitchFamily="34" charset="-122"/>
            </a:endParaRPr>
          </a:p>
          <a:p>
            <a:r>
              <a:rPr lang="en-US" altLang="zh-CN" sz="1200" dirty="0" smtClean="0">
                <a:solidFill>
                  <a:srgbClr val="008020"/>
                </a:solidFill>
                <a:latin typeface="微软雅黑" panose="020B0503020204020204" pitchFamily="34" charset="-122"/>
                <a:ea typeface="微软雅黑" panose="020B0503020204020204" pitchFamily="34" charset="-122"/>
                <a:sym typeface="+mn-ea"/>
              </a:rPr>
              <a:t>3</a:t>
            </a:r>
            <a:r>
              <a:rPr lang="zh-CN" altLang="en-US" sz="1200" dirty="0" smtClean="0">
                <a:solidFill>
                  <a:srgbClr val="008020"/>
                </a:solidFill>
                <a:latin typeface="微软雅黑" panose="020B0503020204020204" pitchFamily="34" charset="-122"/>
                <a:ea typeface="微软雅黑" panose="020B0503020204020204" pitchFamily="34" charset="-122"/>
                <a:sym typeface="+mn-ea"/>
              </a:rPr>
              <a:t>、市场推广团队</a:t>
            </a:r>
            <a:endParaRPr lang="zh-CN" altLang="en-US" sz="1200" dirty="0" smtClean="0">
              <a:solidFill>
                <a:srgbClr val="008020"/>
              </a:solidFill>
              <a:latin typeface="微软雅黑" panose="020B0503020204020204" pitchFamily="34" charset="-122"/>
              <a:ea typeface="微软雅黑" panose="020B0503020204020204" pitchFamily="34" charset="-122"/>
            </a:endParaRPr>
          </a:p>
          <a:p>
            <a:endParaRPr lang="zh-CN" altLang="en-US" sz="1200" dirty="0">
              <a:solidFill>
                <a:srgbClr val="008020"/>
              </a:solidFill>
            </a:endParaRPr>
          </a:p>
        </p:txBody>
      </p:sp>
      <p:sp>
        <p:nvSpPr>
          <p:cNvPr id="35" name="文本框 34"/>
          <p:cNvSpPr txBox="1"/>
          <p:nvPr/>
        </p:nvSpPr>
        <p:spPr>
          <a:xfrm>
            <a:off x="4121005" y="1914775"/>
            <a:ext cx="1097280" cy="384810"/>
          </a:xfrm>
          <a:prstGeom prst="rect">
            <a:avLst/>
          </a:prstGeom>
          <a:noFill/>
        </p:spPr>
        <p:txBody>
          <a:bodyPr wrap="none" rtlCol="0" anchor="t">
            <a:spAutoFit/>
          </a:bodyPr>
          <a:lstStyle/>
          <a:p>
            <a:r>
              <a:rPr lang="zh-CN" altLang="en-US" b="1" dirty="0" smtClean="0">
                <a:latin typeface="微软雅黑" panose="020B0503020204020204" pitchFamily="34" charset="-122"/>
                <a:ea typeface="微软雅黑" panose="020B0503020204020204" pitchFamily="34" charset="-122"/>
                <a:sym typeface="+mn-ea"/>
              </a:rPr>
              <a:t>核心价值</a:t>
            </a:r>
            <a:endParaRPr lang="zh-CN" altLang="en-US" dirty="0"/>
          </a:p>
        </p:txBody>
      </p:sp>
      <p:sp>
        <p:nvSpPr>
          <p:cNvPr id="36" name="文本框 35"/>
          <p:cNvSpPr txBox="1"/>
          <p:nvPr/>
        </p:nvSpPr>
        <p:spPr>
          <a:xfrm>
            <a:off x="5602945" y="3118180"/>
            <a:ext cx="1097280" cy="384810"/>
          </a:xfrm>
          <a:prstGeom prst="rect">
            <a:avLst/>
          </a:prstGeom>
          <a:noFill/>
        </p:spPr>
        <p:txBody>
          <a:bodyPr wrap="none" rtlCol="0" anchor="t">
            <a:spAutoFit/>
          </a:bodyPr>
          <a:lstStyle/>
          <a:p>
            <a:r>
              <a:rPr lang="zh-CN" altLang="en-US" b="1" dirty="0" smtClean="0">
                <a:latin typeface="微软雅黑" panose="020B0503020204020204" pitchFamily="34" charset="-122"/>
                <a:ea typeface="微软雅黑" panose="020B0503020204020204" pitchFamily="34" charset="-122"/>
                <a:sym typeface="+mn-ea"/>
              </a:rPr>
              <a:t>用户关系</a:t>
            </a:r>
            <a:endParaRPr lang="zh-CN" altLang="en-US"/>
          </a:p>
        </p:txBody>
      </p:sp>
      <p:sp>
        <p:nvSpPr>
          <p:cNvPr id="37" name="文本框 36"/>
          <p:cNvSpPr txBox="1"/>
          <p:nvPr/>
        </p:nvSpPr>
        <p:spPr>
          <a:xfrm>
            <a:off x="4231025" y="5082610"/>
            <a:ext cx="1097280" cy="384810"/>
          </a:xfrm>
          <a:prstGeom prst="rect">
            <a:avLst/>
          </a:prstGeom>
          <a:noFill/>
        </p:spPr>
        <p:txBody>
          <a:bodyPr wrap="none" rtlCol="0" anchor="t">
            <a:spAutoFit/>
          </a:bodyPr>
          <a:lstStyle/>
          <a:p>
            <a:r>
              <a:rPr lang="zh-CN" altLang="en-US" b="1" dirty="0" smtClean="0">
                <a:latin typeface="微软雅黑" panose="020B0503020204020204" pitchFamily="34" charset="-122"/>
                <a:ea typeface="微软雅黑" panose="020B0503020204020204" pitchFamily="34" charset="-122"/>
                <a:sym typeface="+mn-ea"/>
              </a:rPr>
              <a:t>用户细分</a:t>
            </a:r>
            <a:endParaRPr lang="zh-CN" altLang="en-US" dirty="0"/>
          </a:p>
        </p:txBody>
      </p:sp>
      <p:sp>
        <p:nvSpPr>
          <p:cNvPr id="38" name="文本框 37"/>
          <p:cNvSpPr txBox="1"/>
          <p:nvPr/>
        </p:nvSpPr>
        <p:spPr>
          <a:xfrm>
            <a:off x="6481785" y="1343145"/>
            <a:ext cx="1097280" cy="384810"/>
          </a:xfrm>
          <a:prstGeom prst="rect">
            <a:avLst/>
          </a:prstGeom>
          <a:noFill/>
        </p:spPr>
        <p:txBody>
          <a:bodyPr wrap="none" rtlCol="0" anchor="t">
            <a:spAutoFit/>
          </a:bodyPr>
          <a:lstStyle/>
          <a:p>
            <a:r>
              <a:rPr lang="zh-CN" altLang="en-US" b="1" dirty="0" smtClean="0">
                <a:latin typeface="微软雅黑" panose="020B0503020204020204" pitchFamily="34" charset="-122"/>
                <a:ea typeface="微软雅黑" panose="020B0503020204020204" pitchFamily="34" charset="-122"/>
                <a:sym typeface="+mn-ea"/>
              </a:rPr>
              <a:t>渠道通道</a:t>
            </a:r>
            <a:endParaRPr lang="zh-CN" altLang="en-US" dirty="0"/>
          </a:p>
        </p:txBody>
      </p:sp>
      <p:sp>
        <p:nvSpPr>
          <p:cNvPr id="39" name="文本框 38"/>
          <p:cNvSpPr txBox="1"/>
          <p:nvPr/>
        </p:nvSpPr>
        <p:spPr>
          <a:xfrm>
            <a:off x="7763365" y="3236595"/>
            <a:ext cx="1097280" cy="384810"/>
          </a:xfrm>
          <a:prstGeom prst="rect">
            <a:avLst/>
          </a:prstGeom>
          <a:noFill/>
        </p:spPr>
        <p:txBody>
          <a:bodyPr wrap="none" rtlCol="0" anchor="t">
            <a:spAutoFit/>
          </a:bodyPr>
          <a:lstStyle/>
          <a:p>
            <a:r>
              <a:rPr lang="zh-CN" altLang="en-US" b="1" dirty="0" smtClean="0">
                <a:latin typeface="微软雅黑" panose="020B0503020204020204" pitchFamily="34" charset="-122"/>
                <a:ea typeface="微软雅黑" panose="020B0503020204020204" pitchFamily="34" charset="-122"/>
                <a:sym typeface="+mn-ea"/>
              </a:rPr>
              <a:t>成本结构</a:t>
            </a:r>
            <a:endParaRPr lang="zh-CN" altLang="en-US"/>
          </a:p>
        </p:txBody>
      </p:sp>
      <p:sp>
        <p:nvSpPr>
          <p:cNvPr id="40" name="文本框 39"/>
          <p:cNvSpPr txBox="1"/>
          <p:nvPr/>
        </p:nvSpPr>
        <p:spPr>
          <a:xfrm>
            <a:off x="6293975" y="5016345"/>
            <a:ext cx="1097280" cy="384810"/>
          </a:xfrm>
          <a:prstGeom prst="rect">
            <a:avLst/>
          </a:prstGeom>
          <a:noFill/>
        </p:spPr>
        <p:txBody>
          <a:bodyPr wrap="none" rtlCol="0" anchor="t">
            <a:spAutoFit/>
          </a:bodyPr>
          <a:lstStyle/>
          <a:p>
            <a:r>
              <a:rPr lang="zh-CN" altLang="en-US" b="1" dirty="0" smtClean="0">
                <a:latin typeface="微软雅黑" panose="020B0503020204020204" pitchFamily="34" charset="-122"/>
                <a:ea typeface="微软雅黑" panose="020B0503020204020204" pitchFamily="34" charset="-122"/>
                <a:sym typeface="+mn-ea"/>
              </a:rPr>
              <a:t>收入来源</a:t>
            </a:r>
            <a:endParaRPr lang="zh-CN" altLang="en-US" dirty="0"/>
          </a:p>
        </p:txBody>
      </p:sp>
      <p:sp>
        <p:nvSpPr>
          <p:cNvPr id="41" name="文本框 40"/>
          <p:cNvSpPr txBox="1"/>
          <p:nvPr/>
        </p:nvSpPr>
        <p:spPr>
          <a:xfrm>
            <a:off x="3613785" y="836820"/>
            <a:ext cx="2540000" cy="769441"/>
          </a:xfrm>
          <a:prstGeom prst="rect">
            <a:avLst/>
          </a:prstGeom>
          <a:noFill/>
        </p:spPr>
        <p:txBody>
          <a:bodyPr wrap="square" rtlCol="0" anchor="t">
            <a:spAutoFit/>
          </a:bodyPr>
          <a:lstStyle/>
          <a:p>
            <a:r>
              <a:rPr lang="en-US" altLang="zh-CN" sz="1100" dirty="0" smtClean="0">
                <a:solidFill>
                  <a:srgbClr val="003B8C"/>
                </a:solidFill>
                <a:latin typeface="微软雅黑" panose="020B0503020204020204" pitchFamily="34" charset="-122"/>
                <a:ea typeface="微软雅黑" panose="020B0503020204020204" pitchFamily="34" charset="-122"/>
                <a:sym typeface="+mn-ea"/>
              </a:rPr>
              <a:t>1</a:t>
            </a:r>
            <a:r>
              <a:rPr lang="zh-CN" altLang="en-US" sz="1100" dirty="0" smtClean="0">
                <a:solidFill>
                  <a:srgbClr val="003B8C"/>
                </a:solidFill>
                <a:latin typeface="微软雅黑" panose="020B0503020204020204" pitchFamily="34" charset="-122"/>
                <a:ea typeface="微软雅黑" panose="020B0503020204020204" pitchFamily="34" charset="-122"/>
                <a:sym typeface="+mn-ea"/>
              </a:rPr>
              <a:t>、准确获取患者上传的个人信息和病历检查资料</a:t>
            </a:r>
            <a:endParaRPr lang="en-US" altLang="zh-CN" sz="1100" dirty="0" smtClean="0">
              <a:solidFill>
                <a:srgbClr val="003B8C"/>
              </a:solidFill>
              <a:latin typeface="微软雅黑" panose="020B0503020204020204" pitchFamily="34" charset="-122"/>
              <a:ea typeface="微软雅黑" panose="020B0503020204020204" pitchFamily="34" charset="-122"/>
            </a:endParaRPr>
          </a:p>
          <a:p>
            <a:r>
              <a:rPr lang="en-US" altLang="zh-CN" sz="1100" dirty="0" smtClean="0">
                <a:solidFill>
                  <a:srgbClr val="003B8C"/>
                </a:solidFill>
                <a:latin typeface="微软雅黑" panose="020B0503020204020204" pitchFamily="34" charset="-122"/>
                <a:ea typeface="微软雅黑" panose="020B0503020204020204" pitchFamily="34" charset="-122"/>
                <a:sym typeface="+mn-ea"/>
              </a:rPr>
              <a:t>2</a:t>
            </a:r>
            <a:r>
              <a:rPr lang="zh-CN" altLang="en-US" sz="1100" dirty="0" smtClean="0">
                <a:solidFill>
                  <a:srgbClr val="003B8C"/>
                </a:solidFill>
                <a:latin typeface="微软雅黑" panose="020B0503020204020204" pitchFamily="34" charset="-122"/>
                <a:ea typeface="微软雅黑" panose="020B0503020204020204" pitchFamily="34" charset="-122"/>
                <a:sym typeface="+mn-ea"/>
              </a:rPr>
              <a:t>、医生的注册量和问诊量</a:t>
            </a:r>
            <a:endParaRPr lang="en-US" altLang="zh-CN" sz="1100" dirty="0" smtClean="0">
              <a:solidFill>
                <a:srgbClr val="003B8C"/>
              </a:solidFill>
              <a:latin typeface="微软雅黑" panose="020B0503020204020204" pitchFamily="34" charset="-122"/>
              <a:ea typeface="微软雅黑" panose="020B0503020204020204" pitchFamily="34" charset="-122"/>
            </a:endParaRPr>
          </a:p>
          <a:p>
            <a:r>
              <a:rPr lang="en-US" altLang="zh-CN" sz="1100" dirty="0" smtClean="0">
                <a:solidFill>
                  <a:srgbClr val="003B8C"/>
                </a:solidFill>
                <a:latin typeface="微软雅黑" panose="020B0503020204020204" pitchFamily="34" charset="-122"/>
                <a:ea typeface="微软雅黑" panose="020B0503020204020204" pitchFamily="34" charset="-122"/>
                <a:sym typeface="+mn-ea"/>
              </a:rPr>
              <a:t>3</a:t>
            </a:r>
            <a:r>
              <a:rPr lang="zh-CN" altLang="en-US" sz="1100" dirty="0" smtClean="0">
                <a:solidFill>
                  <a:srgbClr val="003B8C"/>
                </a:solidFill>
                <a:latin typeface="微软雅黑" panose="020B0503020204020204" pitchFamily="34" charset="-122"/>
                <a:ea typeface="微软雅黑" panose="020B0503020204020204" pitchFamily="34" charset="-122"/>
                <a:sym typeface="+mn-ea"/>
              </a:rPr>
              <a:t>、专家的注册量和会诊信息数据搜集</a:t>
            </a:r>
            <a:endParaRPr lang="zh-CN" altLang="en-US" sz="1100" dirty="0">
              <a:solidFill>
                <a:srgbClr val="003B8C"/>
              </a:solidFill>
            </a:endParaRPr>
          </a:p>
        </p:txBody>
      </p:sp>
      <p:sp>
        <p:nvSpPr>
          <p:cNvPr id="42" name="文本框 41"/>
          <p:cNvSpPr txBox="1"/>
          <p:nvPr/>
        </p:nvSpPr>
        <p:spPr>
          <a:xfrm>
            <a:off x="4860020" y="3573010"/>
            <a:ext cx="1715065" cy="600164"/>
          </a:xfrm>
          <a:prstGeom prst="rect">
            <a:avLst/>
          </a:prstGeom>
          <a:noFill/>
        </p:spPr>
        <p:txBody>
          <a:bodyPr wrap="square" rtlCol="0" anchor="t">
            <a:spAutoFit/>
          </a:bodyPr>
          <a:lstStyle/>
          <a:p>
            <a:r>
              <a:rPr lang="en-US" altLang="zh-CN" sz="1100" dirty="0" smtClean="0">
                <a:solidFill>
                  <a:srgbClr val="005E80"/>
                </a:solidFill>
                <a:latin typeface="微软雅黑" panose="020B0503020204020204" pitchFamily="34" charset="-122"/>
                <a:ea typeface="微软雅黑" panose="020B0503020204020204" pitchFamily="34" charset="-122"/>
                <a:sym typeface="+mn-ea"/>
              </a:rPr>
              <a:t>1</a:t>
            </a:r>
            <a:r>
              <a:rPr lang="zh-CN" altLang="en-US" sz="1100" dirty="0" smtClean="0">
                <a:solidFill>
                  <a:srgbClr val="005E80"/>
                </a:solidFill>
                <a:latin typeface="微软雅黑" panose="020B0503020204020204" pitchFamily="34" charset="-122"/>
                <a:ea typeface="微软雅黑" panose="020B0503020204020204" pitchFamily="34" charset="-122"/>
                <a:sym typeface="+mn-ea"/>
              </a:rPr>
              <a:t>、线上预约</a:t>
            </a:r>
            <a:endParaRPr lang="en-US" altLang="zh-CN" sz="1100" dirty="0" smtClean="0">
              <a:solidFill>
                <a:srgbClr val="005E80"/>
              </a:solidFill>
              <a:latin typeface="微软雅黑" panose="020B0503020204020204" pitchFamily="34" charset="-122"/>
              <a:ea typeface="微软雅黑" panose="020B0503020204020204" pitchFamily="34" charset="-122"/>
            </a:endParaRPr>
          </a:p>
          <a:p>
            <a:r>
              <a:rPr lang="en-US" altLang="zh-CN" sz="1100" dirty="0" smtClean="0">
                <a:solidFill>
                  <a:srgbClr val="005E80"/>
                </a:solidFill>
                <a:latin typeface="微软雅黑" panose="020B0503020204020204" pitchFamily="34" charset="-122"/>
                <a:ea typeface="微软雅黑" panose="020B0503020204020204" pitchFamily="34" charset="-122"/>
                <a:sym typeface="+mn-ea"/>
              </a:rPr>
              <a:t>2</a:t>
            </a:r>
            <a:r>
              <a:rPr lang="zh-CN" altLang="en-US" sz="1100" dirty="0" smtClean="0">
                <a:solidFill>
                  <a:srgbClr val="005E80"/>
                </a:solidFill>
                <a:latin typeface="微软雅黑" panose="020B0503020204020204" pitchFamily="34" charset="-122"/>
                <a:ea typeface="微软雅黑" panose="020B0503020204020204" pitchFamily="34" charset="-122"/>
                <a:sym typeface="+mn-ea"/>
              </a:rPr>
              <a:t>、线下跟踪服务</a:t>
            </a:r>
            <a:endParaRPr lang="en-US" altLang="zh-CN" sz="1100" dirty="0" smtClean="0">
              <a:solidFill>
                <a:srgbClr val="005E80"/>
              </a:solidFill>
              <a:latin typeface="微软雅黑" panose="020B0503020204020204" pitchFamily="34" charset="-122"/>
              <a:ea typeface="微软雅黑" panose="020B0503020204020204" pitchFamily="34" charset="-122"/>
            </a:endParaRPr>
          </a:p>
          <a:p>
            <a:r>
              <a:rPr lang="en-US" altLang="zh-CN" sz="1100" dirty="0" smtClean="0">
                <a:solidFill>
                  <a:srgbClr val="005E80"/>
                </a:solidFill>
                <a:latin typeface="微软雅黑" panose="020B0503020204020204" pitchFamily="34" charset="-122"/>
                <a:ea typeface="微软雅黑" panose="020B0503020204020204" pitchFamily="34" charset="-122"/>
                <a:sym typeface="+mn-ea"/>
              </a:rPr>
              <a:t>3</a:t>
            </a:r>
            <a:r>
              <a:rPr lang="zh-CN" altLang="en-US" sz="1100" dirty="0" smtClean="0">
                <a:solidFill>
                  <a:srgbClr val="005E80"/>
                </a:solidFill>
                <a:latin typeface="微软雅黑" panose="020B0503020204020204" pitchFamily="34" charset="-122"/>
                <a:ea typeface="微软雅黑" panose="020B0503020204020204" pitchFamily="34" charset="-122"/>
                <a:sym typeface="+mn-ea"/>
              </a:rPr>
              <a:t>、平台解决后顾之忧</a:t>
            </a:r>
            <a:endParaRPr lang="zh-CN" altLang="en-US" sz="1100" dirty="0">
              <a:solidFill>
                <a:srgbClr val="005E80"/>
              </a:solidFill>
            </a:endParaRPr>
          </a:p>
        </p:txBody>
      </p:sp>
      <p:sp>
        <p:nvSpPr>
          <p:cNvPr id="43" name="文本框 42"/>
          <p:cNvSpPr txBox="1"/>
          <p:nvPr/>
        </p:nvSpPr>
        <p:spPr>
          <a:xfrm>
            <a:off x="3198850" y="5755774"/>
            <a:ext cx="2813250" cy="769441"/>
          </a:xfrm>
          <a:prstGeom prst="rect">
            <a:avLst/>
          </a:prstGeom>
          <a:noFill/>
        </p:spPr>
        <p:txBody>
          <a:bodyPr wrap="square" rtlCol="0" anchor="t">
            <a:spAutoFit/>
          </a:bodyPr>
          <a:lstStyle/>
          <a:p>
            <a:r>
              <a:rPr lang="en-US" altLang="zh-CN" sz="1100" dirty="0" smtClean="0">
                <a:solidFill>
                  <a:srgbClr val="0038A4"/>
                </a:solidFill>
                <a:latin typeface="微软雅黑" panose="020B0503020204020204" pitchFamily="34" charset="-122"/>
                <a:ea typeface="微软雅黑" panose="020B0503020204020204" pitchFamily="34" charset="-122"/>
                <a:sym typeface="+mn-ea"/>
              </a:rPr>
              <a:t>1</a:t>
            </a:r>
            <a:r>
              <a:rPr lang="zh-CN" altLang="en-US" sz="1100" dirty="0" smtClean="0">
                <a:solidFill>
                  <a:srgbClr val="0038A4"/>
                </a:solidFill>
                <a:latin typeface="微软雅黑" panose="020B0503020204020204" pitchFamily="34" charset="-122"/>
                <a:ea typeface="微软雅黑" panose="020B0503020204020204" pitchFamily="34" charset="-122"/>
                <a:sym typeface="+mn-ea"/>
              </a:rPr>
              <a:t>、已购买智能手和对互联网感兴趣的医生</a:t>
            </a:r>
            <a:endParaRPr lang="en-US" altLang="zh-CN" sz="1100" dirty="0" smtClean="0">
              <a:solidFill>
                <a:srgbClr val="0038A4"/>
              </a:solidFill>
              <a:latin typeface="微软雅黑" panose="020B0503020204020204" pitchFamily="34" charset="-122"/>
              <a:ea typeface="微软雅黑" panose="020B0503020204020204" pitchFamily="34" charset="-122"/>
            </a:endParaRPr>
          </a:p>
          <a:p>
            <a:r>
              <a:rPr lang="en-US" altLang="zh-CN" sz="1100" dirty="0" smtClean="0">
                <a:solidFill>
                  <a:srgbClr val="0038A4"/>
                </a:solidFill>
                <a:latin typeface="微软雅黑" panose="020B0503020204020204" pitchFamily="34" charset="-122"/>
                <a:ea typeface="微软雅黑" panose="020B0503020204020204" pitchFamily="34" charset="-122"/>
                <a:sym typeface="+mn-ea"/>
              </a:rPr>
              <a:t>2</a:t>
            </a:r>
            <a:r>
              <a:rPr lang="zh-CN" altLang="en-US" sz="1100" dirty="0" smtClean="0">
                <a:solidFill>
                  <a:srgbClr val="0038A4"/>
                </a:solidFill>
                <a:latin typeface="微软雅黑" panose="020B0503020204020204" pitchFamily="34" charset="-122"/>
                <a:ea typeface="微软雅黑" panose="020B0503020204020204" pitchFamily="34" charset="-122"/>
                <a:sym typeface="+mn-ea"/>
              </a:rPr>
              <a:t>、多互联网深刻认识的医院</a:t>
            </a:r>
            <a:endParaRPr lang="en-US" altLang="zh-CN" sz="1100" dirty="0" smtClean="0">
              <a:solidFill>
                <a:srgbClr val="0038A4"/>
              </a:solidFill>
              <a:latin typeface="微软雅黑" panose="020B0503020204020204" pitchFamily="34" charset="-122"/>
              <a:ea typeface="微软雅黑" panose="020B0503020204020204" pitchFamily="34" charset="-122"/>
            </a:endParaRPr>
          </a:p>
          <a:p>
            <a:r>
              <a:rPr lang="en-US" altLang="zh-CN" sz="1100" dirty="0" smtClean="0">
                <a:solidFill>
                  <a:srgbClr val="0038A4"/>
                </a:solidFill>
                <a:latin typeface="微软雅黑" panose="020B0503020204020204" pitchFamily="34" charset="-122"/>
                <a:ea typeface="微软雅黑" panose="020B0503020204020204" pitchFamily="34" charset="-122"/>
                <a:sym typeface="+mn-ea"/>
              </a:rPr>
              <a:t>3</a:t>
            </a:r>
            <a:r>
              <a:rPr lang="zh-CN" altLang="en-US" sz="1100" dirty="0" smtClean="0">
                <a:solidFill>
                  <a:srgbClr val="0038A4"/>
                </a:solidFill>
                <a:latin typeface="微软雅黑" panose="020B0503020204020204" pitchFamily="34" charset="-122"/>
                <a:ea typeface="微软雅黑" panose="020B0503020204020204" pitchFamily="34" charset="-122"/>
                <a:sym typeface="+mn-ea"/>
              </a:rPr>
              <a:t>、偏远地区的村民</a:t>
            </a:r>
            <a:endParaRPr lang="en-US" altLang="zh-CN" sz="1100" dirty="0" smtClean="0">
              <a:solidFill>
                <a:srgbClr val="0038A4"/>
              </a:solidFill>
              <a:latin typeface="微软雅黑" panose="020B0503020204020204" pitchFamily="34" charset="-122"/>
              <a:ea typeface="微软雅黑" panose="020B0503020204020204" pitchFamily="34" charset="-122"/>
            </a:endParaRPr>
          </a:p>
          <a:p>
            <a:r>
              <a:rPr lang="en-US" altLang="zh-CN" sz="1100" dirty="0" smtClean="0">
                <a:solidFill>
                  <a:srgbClr val="0038A4"/>
                </a:solidFill>
                <a:latin typeface="微软雅黑" panose="020B0503020204020204" pitchFamily="34" charset="-122"/>
                <a:ea typeface="微软雅黑" panose="020B0503020204020204" pitchFamily="34" charset="-122"/>
                <a:sym typeface="+mn-ea"/>
              </a:rPr>
              <a:t>4</a:t>
            </a:r>
            <a:r>
              <a:rPr lang="zh-CN" altLang="en-US" sz="1100" dirty="0" smtClean="0">
                <a:solidFill>
                  <a:srgbClr val="0038A4"/>
                </a:solidFill>
                <a:latin typeface="微软雅黑" panose="020B0503020204020204" pitchFamily="34" charset="-122"/>
                <a:ea typeface="微软雅黑" panose="020B0503020204020204" pitchFamily="34" charset="-122"/>
                <a:sym typeface="+mn-ea"/>
              </a:rPr>
              <a:t>、想看三甲专家，又不耽误上班的上班族</a:t>
            </a:r>
            <a:endParaRPr lang="zh-CN" altLang="en-US" sz="1100" dirty="0">
              <a:solidFill>
                <a:srgbClr val="0038A4"/>
              </a:solidFill>
            </a:endParaRPr>
          </a:p>
        </p:txBody>
      </p:sp>
      <p:sp>
        <p:nvSpPr>
          <p:cNvPr id="44" name="文本框 43"/>
          <p:cNvSpPr txBox="1"/>
          <p:nvPr/>
        </p:nvSpPr>
        <p:spPr>
          <a:xfrm>
            <a:off x="7596210" y="1124840"/>
            <a:ext cx="1207415" cy="646331"/>
          </a:xfrm>
          <a:prstGeom prst="rect">
            <a:avLst/>
          </a:prstGeom>
          <a:noFill/>
        </p:spPr>
        <p:txBody>
          <a:bodyPr wrap="square" rtlCol="0" anchor="t">
            <a:spAutoFit/>
          </a:bodyPr>
          <a:lstStyle/>
          <a:p>
            <a:r>
              <a:rPr lang="en-US" altLang="zh-CN" sz="1200" dirty="0" smtClean="0">
                <a:solidFill>
                  <a:srgbClr val="7C2C00"/>
                </a:solidFill>
                <a:latin typeface="微软雅黑" panose="020B0503020204020204" pitchFamily="34" charset="-122"/>
                <a:ea typeface="微软雅黑" panose="020B0503020204020204" pitchFamily="34" charset="-122"/>
                <a:sym typeface="+mn-ea"/>
              </a:rPr>
              <a:t>1</a:t>
            </a:r>
            <a:r>
              <a:rPr lang="zh-CN" altLang="en-US" sz="1200" dirty="0" smtClean="0">
                <a:solidFill>
                  <a:srgbClr val="7C2C00"/>
                </a:solidFill>
                <a:latin typeface="微软雅黑" panose="020B0503020204020204" pitchFamily="34" charset="-122"/>
                <a:ea typeface="微软雅黑" panose="020B0503020204020204" pitchFamily="34" charset="-122"/>
                <a:sym typeface="+mn-ea"/>
              </a:rPr>
              <a:t>、移动端</a:t>
            </a:r>
            <a:endParaRPr lang="en-US" altLang="zh-CN" sz="1200" dirty="0" smtClean="0">
              <a:solidFill>
                <a:srgbClr val="7C2C00"/>
              </a:solidFill>
              <a:latin typeface="微软雅黑" panose="020B0503020204020204" pitchFamily="34" charset="-122"/>
              <a:ea typeface="微软雅黑" panose="020B0503020204020204" pitchFamily="34" charset="-122"/>
            </a:endParaRPr>
          </a:p>
          <a:p>
            <a:r>
              <a:rPr lang="en-US" altLang="zh-CN" sz="1200" dirty="0" smtClean="0">
                <a:solidFill>
                  <a:srgbClr val="7C2C00"/>
                </a:solidFill>
                <a:latin typeface="微软雅黑" panose="020B0503020204020204" pitchFamily="34" charset="-122"/>
                <a:ea typeface="微软雅黑" panose="020B0503020204020204" pitchFamily="34" charset="-122"/>
                <a:sym typeface="+mn-ea"/>
              </a:rPr>
              <a:t>2</a:t>
            </a:r>
            <a:r>
              <a:rPr lang="zh-CN" altLang="en-US" sz="1200" dirty="0" smtClean="0">
                <a:solidFill>
                  <a:srgbClr val="7C2C00"/>
                </a:solidFill>
                <a:latin typeface="微软雅黑" panose="020B0503020204020204" pitchFamily="34" charset="-122"/>
                <a:ea typeface="微软雅黑" panose="020B0503020204020204" pitchFamily="34" charset="-122"/>
                <a:sym typeface="+mn-ea"/>
              </a:rPr>
              <a:t>、</a:t>
            </a:r>
            <a:r>
              <a:rPr lang="en-US" altLang="zh-CN" sz="1200" dirty="0" smtClean="0">
                <a:solidFill>
                  <a:srgbClr val="7C2C00"/>
                </a:solidFill>
                <a:latin typeface="微软雅黑" panose="020B0503020204020204" pitchFamily="34" charset="-122"/>
                <a:ea typeface="微软雅黑" panose="020B0503020204020204" pitchFamily="34" charset="-122"/>
                <a:sym typeface="+mn-ea"/>
              </a:rPr>
              <a:t>web</a:t>
            </a:r>
            <a:r>
              <a:rPr lang="zh-CN" altLang="en-US" sz="1200" dirty="0" smtClean="0">
                <a:solidFill>
                  <a:srgbClr val="7C2C00"/>
                </a:solidFill>
                <a:latin typeface="微软雅黑" panose="020B0503020204020204" pitchFamily="34" charset="-122"/>
                <a:ea typeface="微软雅黑" panose="020B0503020204020204" pitchFamily="34" charset="-122"/>
                <a:sym typeface="+mn-ea"/>
              </a:rPr>
              <a:t>端</a:t>
            </a:r>
            <a:endParaRPr lang="en-US" altLang="zh-CN" sz="1200" dirty="0" smtClean="0">
              <a:solidFill>
                <a:srgbClr val="7C2C00"/>
              </a:solidFill>
              <a:latin typeface="微软雅黑" panose="020B0503020204020204" pitchFamily="34" charset="-122"/>
              <a:ea typeface="微软雅黑" panose="020B0503020204020204" pitchFamily="34" charset="-122"/>
            </a:endParaRPr>
          </a:p>
          <a:p>
            <a:r>
              <a:rPr lang="en-US" altLang="zh-CN" sz="1200" dirty="0" smtClean="0">
                <a:solidFill>
                  <a:srgbClr val="7C2C00"/>
                </a:solidFill>
                <a:latin typeface="微软雅黑" panose="020B0503020204020204" pitchFamily="34" charset="-122"/>
                <a:ea typeface="微软雅黑" panose="020B0503020204020204" pitchFamily="34" charset="-122"/>
                <a:sym typeface="+mn-ea"/>
              </a:rPr>
              <a:t>3</a:t>
            </a:r>
            <a:r>
              <a:rPr lang="zh-CN" altLang="en-US" sz="1200" dirty="0" smtClean="0">
                <a:solidFill>
                  <a:srgbClr val="7C2C00"/>
                </a:solidFill>
                <a:latin typeface="微软雅黑" panose="020B0503020204020204" pitchFamily="34" charset="-122"/>
                <a:ea typeface="微软雅黑" panose="020B0503020204020204" pitchFamily="34" charset="-122"/>
                <a:sym typeface="+mn-ea"/>
              </a:rPr>
              <a:t>、线下业务</a:t>
            </a:r>
            <a:endParaRPr lang="zh-CN" altLang="en-US" sz="1200" dirty="0">
              <a:solidFill>
                <a:srgbClr val="7C2C00"/>
              </a:solidFill>
            </a:endParaRPr>
          </a:p>
        </p:txBody>
      </p:sp>
      <p:sp>
        <p:nvSpPr>
          <p:cNvPr id="45" name="文本框 44"/>
          <p:cNvSpPr txBox="1"/>
          <p:nvPr/>
        </p:nvSpPr>
        <p:spPr>
          <a:xfrm>
            <a:off x="6700370" y="2996970"/>
            <a:ext cx="1167765" cy="1167841"/>
          </a:xfrm>
          <a:prstGeom prst="rect">
            <a:avLst/>
          </a:prstGeom>
          <a:noFill/>
        </p:spPr>
        <p:txBody>
          <a:bodyPr wrap="square" rtlCol="0" anchor="t">
            <a:spAutoFit/>
          </a:bodyPr>
          <a:lstStyle/>
          <a:p>
            <a:pPr>
              <a:lnSpc>
                <a:spcPts val="1400"/>
              </a:lnSpc>
            </a:pPr>
            <a:r>
              <a:rPr lang="zh-CN" altLang="en-US" sz="1100" dirty="0" smtClean="0">
                <a:solidFill>
                  <a:srgbClr val="821011"/>
                </a:solidFill>
                <a:latin typeface="微软雅黑" panose="020B0503020204020204" pitchFamily="34" charset="-122"/>
                <a:ea typeface="微软雅黑" panose="020B0503020204020204" pitchFamily="34" charset="-122"/>
                <a:sym typeface="+mn-ea"/>
              </a:rPr>
              <a:t>团队人力成本</a:t>
            </a:r>
            <a:r>
              <a:rPr lang="en-US" altLang="zh-CN" sz="1100" dirty="0" smtClean="0">
                <a:solidFill>
                  <a:srgbClr val="821011"/>
                </a:solidFill>
                <a:latin typeface="微软雅黑" panose="020B0503020204020204" pitchFamily="34" charset="-122"/>
                <a:ea typeface="微软雅黑" panose="020B0503020204020204" pitchFamily="34" charset="-122"/>
                <a:sym typeface="+mn-ea"/>
              </a:rPr>
              <a:t>+</a:t>
            </a:r>
            <a:r>
              <a:rPr lang="zh-CN" altLang="en-US" sz="1100" dirty="0" smtClean="0">
                <a:solidFill>
                  <a:srgbClr val="821011"/>
                </a:solidFill>
                <a:latin typeface="微软雅黑" panose="020B0503020204020204" pitchFamily="34" charset="-122"/>
                <a:ea typeface="微软雅黑" panose="020B0503020204020204" pitchFamily="34" charset="-122"/>
                <a:sym typeface="+mn-ea"/>
              </a:rPr>
              <a:t>办公成本</a:t>
            </a:r>
            <a:r>
              <a:rPr lang="en-US" altLang="zh-CN" sz="1100" dirty="0" smtClean="0">
                <a:solidFill>
                  <a:srgbClr val="821011"/>
                </a:solidFill>
                <a:latin typeface="微软雅黑" panose="020B0503020204020204" pitchFamily="34" charset="-122"/>
                <a:ea typeface="微软雅黑" panose="020B0503020204020204" pitchFamily="34" charset="-122"/>
                <a:sym typeface="+mn-ea"/>
              </a:rPr>
              <a:t>+</a:t>
            </a:r>
            <a:r>
              <a:rPr lang="zh-CN" altLang="en-US" sz="1100" dirty="0" smtClean="0">
                <a:solidFill>
                  <a:srgbClr val="821011"/>
                </a:solidFill>
                <a:latin typeface="微软雅黑" panose="020B0503020204020204" pitchFamily="34" charset="-122"/>
                <a:ea typeface="微软雅黑" panose="020B0503020204020204" pitchFamily="34" charset="-122"/>
                <a:sym typeface="+mn-ea"/>
              </a:rPr>
              <a:t>医疗方案研究采购成本</a:t>
            </a:r>
            <a:r>
              <a:rPr lang="en-US" altLang="zh-CN" sz="1100" dirty="0" smtClean="0">
                <a:solidFill>
                  <a:srgbClr val="821011"/>
                </a:solidFill>
                <a:latin typeface="微软雅黑" panose="020B0503020204020204" pitchFamily="34" charset="-122"/>
                <a:ea typeface="微软雅黑" panose="020B0503020204020204" pitchFamily="34" charset="-122"/>
                <a:sym typeface="+mn-ea"/>
              </a:rPr>
              <a:t>+</a:t>
            </a:r>
            <a:r>
              <a:rPr lang="zh-CN" altLang="en-US" sz="1100" dirty="0" smtClean="0">
                <a:solidFill>
                  <a:srgbClr val="821011"/>
                </a:solidFill>
                <a:latin typeface="微软雅黑" panose="020B0503020204020204" pitchFamily="34" charset="-122"/>
                <a:ea typeface="微软雅黑" panose="020B0503020204020204" pitchFamily="34" charset="-122"/>
                <a:sym typeface="+mn-ea"/>
              </a:rPr>
              <a:t>推广成本</a:t>
            </a:r>
            <a:r>
              <a:rPr lang="en-US" altLang="zh-CN" sz="1100" dirty="0" smtClean="0">
                <a:solidFill>
                  <a:srgbClr val="821011"/>
                </a:solidFill>
                <a:latin typeface="微软雅黑" panose="020B0503020204020204" pitchFamily="34" charset="-122"/>
                <a:ea typeface="微软雅黑" panose="020B0503020204020204" pitchFamily="34" charset="-122"/>
                <a:sym typeface="+mn-ea"/>
              </a:rPr>
              <a:t>+</a:t>
            </a:r>
            <a:r>
              <a:rPr lang="zh-CN" altLang="en-US" sz="1100" dirty="0" smtClean="0">
                <a:solidFill>
                  <a:srgbClr val="821011"/>
                </a:solidFill>
                <a:latin typeface="微软雅黑" panose="020B0503020204020204" pitchFamily="34" charset="-122"/>
                <a:ea typeface="微软雅黑" panose="020B0503020204020204" pitchFamily="34" charset="-122"/>
                <a:sym typeface="+mn-ea"/>
              </a:rPr>
              <a:t>业务谈判成本</a:t>
            </a:r>
            <a:r>
              <a:rPr lang="en-US" altLang="zh-CN" sz="1100" dirty="0" smtClean="0">
                <a:solidFill>
                  <a:srgbClr val="821011"/>
                </a:solidFill>
                <a:latin typeface="微软雅黑" panose="020B0503020204020204" pitchFamily="34" charset="-122"/>
                <a:ea typeface="微软雅黑" panose="020B0503020204020204" pitchFamily="34" charset="-122"/>
                <a:sym typeface="+mn-ea"/>
              </a:rPr>
              <a:t>+</a:t>
            </a:r>
            <a:r>
              <a:rPr lang="zh-CN" altLang="en-US" sz="1100" dirty="0" smtClean="0">
                <a:solidFill>
                  <a:srgbClr val="821011"/>
                </a:solidFill>
                <a:latin typeface="微软雅黑" panose="020B0503020204020204" pitchFamily="34" charset="-122"/>
                <a:ea typeface="微软雅黑" panose="020B0503020204020204" pitchFamily="34" charset="-122"/>
                <a:sym typeface="+mn-ea"/>
              </a:rPr>
              <a:t>运营成本</a:t>
            </a:r>
            <a:endParaRPr lang="zh-CN" altLang="en-US" sz="1100" dirty="0">
              <a:solidFill>
                <a:srgbClr val="821011"/>
              </a:solidFill>
            </a:endParaRPr>
          </a:p>
        </p:txBody>
      </p:sp>
      <p:sp>
        <p:nvSpPr>
          <p:cNvPr id="46" name="文本框 45"/>
          <p:cNvSpPr txBox="1"/>
          <p:nvPr/>
        </p:nvSpPr>
        <p:spPr>
          <a:xfrm>
            <a:off x="6516135" y="5589150"/>
            <a:ext cx="2477175" cy="1107996"/>
          </a:xfrm>
          <a:prstGeom prst="rect">
            <a:avLst/>
          </a:prstGeom>
          <a:noFill/>
        </p:spPr>
        <p:txBody>
          <a:bodyPr wrap="square" rtlCol="0" anchor="t">
            <a:spAutoFit/>
          </a:bodyPr>
          <a:lstStyle/>
          <a:p>
            <a:r>
              <a:rPr lang="en-US" altLang="zh-CN" sz="1100" dirty="0" smtClean="0">
                <a:solidFill>
                  <a:srgbClr val="006B95"/>
                </a:solidFill>
                <a:latin typeface="微软雅黑" panose="020B0503020204020204" pitchFamily="34" charset="-122"/>
                <a:ea typeface="微软雅黑" panose="020B0503020204020204" pitchFamily="34" charset="-122"/>
                <a:sym typeface="+mn-ea"/>
              </a:rPr>
              <a:t>1</a:t>
            </a:r>
            <a:r>
              <a:rPr lang="zh-CN" altLang="en-US" sz="1100" dirty="0" smtClean="0">
                <a:solidFill>
                  <a:srgbClr val="006B95"/>
                </a:solidFill>
                <a:latin typeface="微软雅黑" panose="020B0503020204020204" pitchFamily="34" charset="-122"/>
                <a:ea typeface="微软雅黑" panose="020B0503020204020204" pitchFamily="34" charset="-122"/>
                <a:sym typeface="+mn-ea"/>
              </a:rPr>
              <a:t>、远程会诊费用的提成</a:t>
            </a:r>
            <a:endParaRPr lang="en-US" altLang="zh-CN" sz="1100" dirty="0" smtClean="0">
              <a:solidFill>
                <a:srgbClr val="006B95"/>
              </a:solidFill>
              <a:latin typeface="微软雅黑" panose="020B0503020204020204" pitchFamily="34" charset="-122"/>
              <a:ea typeface="微软雅黑" panose="020B0503020204020204" pitchFamily="34" charset="-122"/>
            </a:endParaRPr>
          </a:p>
          <a:p>
            <a:r>
              <a:rPr lang="en-US" altLang="zh-CN" sz="1100" dirty="0" smtClean="0">
                <a:solidFill>
                  <a:srgbClr val="006B95"/>
                </a:solidFill>
                <a:latin typeface="微软雅黑" panose="020B0503020204020204" pitchFamily="34" charset="-122"/>
                <a:ea typeface="微软雅黑" panose="020B0503020204020204" pitchFamily="34" charset="-122"/>
                <a:sym typeface="+mn-ea"/>
              </a:rPr>
              <a:t>2</a:t>
            </a:r>
            <a:r>
              <a:rPr lang="zh-CN" altLang="en-US" sz="1100" dirty="0" smtClean="0">
                <a:solidFill>
                  <a:srgbClr val="006B95"/>
                </a:solidFill>
                <a:latin typeface="微软雅黑" panose="020B0503020204020204" pitchFamily="34" charset="-122"/>
                <a:ea typeface="微软雅黑" panose="020B0503020204020204" pitchFamily="34" charset="-122"/>
                <a:sym typeface="+mn-ea"/>
              </a:rPr>
              <a:t>、医疗药品、设备平台广告的提成</a:t>
            </a:r>
            <a:endParaRPr lang="en-US" altLang="zh-CN" sz="1100" dirty="0" smtClean="0">
              <a:solidFill>
                <a:srgbClr val="006B95"/>
              </a:solidFill>
              <a:latin typeface="微软雅黑" panose="020B0503020204020204" pitchFamily="34" charset="-122"/>
              <a:ea typeface="微软雅黑" panose="020B0503020204020204" pitchFamily="34" charset="-122"/>
            </a:endParaRPr>
          </a:p>
          <a:p>
            <a:r>
              <a:rPr lang="en-US" altLang="zh-CN" sz="1100" dirty="0" smtClean="0">
                <a:solidFill>
                  <a:srgbClr val="006B95"/>
                </a:solidFill>
                <a:latin typeface="微软雅黑" panose="020B0503020204020204" pitchFamily="34" charset="-122"/>
                <a:ea typeface="微软雅黑" panose="020B0503020204020204" pitchFamily="34" charset="-122"/>
                <a:sym typeface="+mn-ea"/>
              </a:rPr>
              <a:t>3</a:t>
            </a:r>
            <a:r>
              <a:rPr lang="zh-CN" altLang="en-US" sz="1100" dirty="0" smtClean="0">
                <a:solidFill>
                  <a:srgbClr val="006B95"/>
                </a:solidFill>
                <a:latin typeface="微软雅黑" panose="020B0503020204020204" pitchFamily="34" charset="-122"/>
                <a:ea typeface="微软雅黑" panose="020B0503020204020204" pitchFamily="34" charset="-122"/>
                <a:sym typeface="+mn-ea"/>
              </a:rPr>
              <a:t>、坐诊、手上、转诊</a:t>
            </a:r>
            <a:endParaRPr lang="en-US" altLang="zh-CN" sz="1100" dirty="0" smtClean="0">
              <a:solidFill>
                <a:srgbClr val="006B95"/>
              </a:solidFill>
              <a:latin typeface="微软雅黑" panose="020B0503020204020204" pitchFamily="34" charset="-122"/>
              <a:ea typeface="微软雅黑" panose="020B0503020204020204" pitchFamily="34" charset="-122"/>
            </a:endParaRPr>
          </a:p>
          <a:p>
            <a:r>
              <a:rPr lang="en-US" altLang="zh-CN" sz="1100" dirty="0" smtClean="0">
                <a:solidFill>
                  <a:srgbClr val="006B95"/>
                </a:solidFill>
                <a:latin typeface="微软雅黑" panose="020B0503020204020204" pitchFamily="34" charset="-122"/>
                <a:ea typeface="微软雅黑" panose="020B0503020204020204" pitchFamily="34" charset="-122"/>
                <a:sym typeface="+mn-ea"/>
              </a:rPr>
              <a:t>4</a:t>
            </a:r>
            <a:r>
              <a:rPr lang="zh-CN" altLang="en-US" sz="1100" dirty="0" smtClean="0">
                <a:solidFill>
                  <a:srgbClr val="006B95"/>
                </a:solidFill>
                <a:latin typeface="微软雅黑" panose="020B0503020204020204" pitchFamily="34" charset="-122"/>
                <a:ea typeface="微软雅黑" panose="020B0503020204020204" pitchFamily="34" charset="-122"/>
                <a:sym typeface="+mn-ea"/>
              </a:rPr>
              <a:t>、合作医院利润的分成</a:t>
            </a:r>
            <a:endParaRPr lang="en-US" altLang="zh-CN" sz="1100" dirty="0" smtClean="0">
              <a:solidFill>
                <a:srgbClr val="006B95"/>
              </a:solidFill>
              <a:latin typeface="微软雅黑" panose="020B0503020204020204" pitchFamily="34" charset="-122"/>
              <a:ea typeface="微软雅黑" panose="020B0503020204020204" pitchFamily="34" charset="-122"/>
            </a:endParaRPr>
          </a:p>
          <a:p>
            <a:r>
              <a:rPr lang="en-US" altLang="zh-CN" sz="1100" dirty="0" smtClean="0">
                <a:solidFill>
                  <a:srgbClr val="006B95"/>
                </a:solidFill>
                <a:latin typeface="微软雅黑" panose="020B0503020204020204" pitchFamily="34" charset="-122"/>
                <a:ea typeface="微软雅黑" panose="020B0503020204020204" pitchFamily="34" charset="-122"/>
                <a:sym typeface="+mn-ea"/>
              </a:rPr>
              <a:t>5</a:t>
            </a:r>
            <a:r>
              <a:rPr lang="zh-CN" altLang="en-US" sz="1100" dirty="0" smtClean="0">
                <a:solidFill>
                  <a:srgbClr val="006B95"/>
                </a:solidFill>
                <a:latin typeface="微软雅黑" panose="020B0503020204020204" pitchFamily="34" charset="-122"/>
                <a:ea typeface="微软雅黑" panose="020B0503020204020204" pitchFamily="34" charset="-122"/>
                <a:sym typeface="+mn-ea"/>
              </a:rPr>
              <a:t>、第三方合作获利</a:t>
            </a:r>
            <a:endParaRPr lang="en-US" altLang="zh-CN" sz="1100" dirty="0" smtClean="0">
              <a:solidFill>
                <a:srgbClr val="006B95"/>
              </a:solidFill>
              <a:latin typeface="微软雅黑" panose="020B0503020204020204" pitchFamily="34" charset="-122"/>
              <a:ea typeface="微软雅黑" panose="020B0503020204020204" pitchFamily="34" charset="-122"/>
            </a:endParaRPr>
          </a:p>
          <a:p>
            <a:r>
              <a:rPr lang="en-US" altLang="zh-CN" sz="1100" dirty="0" smtClean="0">
                <a:solidFill>
                  <a:srgbClr val="006B95"/>
                </a:solidFill>
                <a:latin typeface="微软雅黑" panose="020B0503020204020204" pitchFamily="34" charset="-122"/>
                <a:ea typeface="微软雅黑" panose="020B0503020204020204" pitchFamily="34" charset="-122"/>
                <a:sym typeface="+mn-ea"/>
              </a:rPr>
              <a:t>6</a:t>
            </a:r>
            <a:r>
              <a:rPr lang="zh-CN" altLang="en-US" sz="1100" dirty="0" smtClean="0">
                <a:solidFill>
                  <a:srgbClr val="006B95"/>
                </a:solidFill>
                <a:latin typeface="微软雅黑" panose="020B0503020204020204" pitchFamily="34" charset="-122"/>
                <a:ea typeface="微软雅黑" panose="020B0503020204020204" pitchFamily="34" charset="-122"/>
                <a:sym typeface="+mn-ea"/>
              </a:rPr>
              <a:t>、自建医疗机构的收入</a:t>
            </a:r>
            <a:endParaRPr lang="zh-CN" altLang="en-US" sz="1100" dirty="0">
              <a:solidFill>
                <a:srgbClr val="006B95"/>
              </a:solidFill>
            </a:endParaRPr>
          </a:p>
        </p:txBody>
      </p:sp>
      <p:pic>
        <p:nvPicPr>
          <p:cNvPr id="47" name="图片 46" descr="未标题ddd-1"/>
          <p:cNvPicPr>
            <a:picLocks noChangeAspect="1"/>
          </p:cNvPicPr>
          <p:nvPr/>
        </p:nvPicPr>
        <p:blipFill>
          <a:blip r:embed="rId1"/>
          <a:stretch>
            <a:fillRect/>
          </a:stretch>
        </p:blipFill>
        <p:spPr>
          <a:xfrm>
            <a:off x="7880350" y="85090"/>
            <a:ext cx="1019810" cy="60515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灯片编号占位符 3"/>
          <p:cNvSpPr>
            <a:spLocks noGrp="1" noChangeArrowheads="1"/>
          </p:cNvSpPr>
          <p:nvPr/>
        </p:nvSpPr>
        <p:spPr bwMode="auto">
          <a:xfrm>
            <a:off x="6553200" y="6356350"/>
            <a:ext cx="2133600" cy="365125"/>
          </a:xfrm>
          <a:prstGeom prst="rect">
            <a:avLst/>
          </a:prstGeom>
          <a:noFill/>
          <a:ln w="9525">
            <a:noFill/>
            <a:miter lim="800000"/>
          </a:ln>
        </p:spPr>
        <p:txBody>
          <a:bodyPr/>
          <a:lstStyle/>
          <a:p>
            <a:endParaRPr lang="zh-CN" altLang="en-US"/>
          </a:p>
        </p:txBody>
      </p:sp>
      <p:sp>
        <p:nvSpPr>
          <p:cNvPr id="14339" name="矩形 48"/>
          <p:cNvSpPr>
            <a:spLocks noChangeArrowheads="1"/>
          </p:cNvSpPr>
          <p:nvPr/>
        </p:nvSpPr>
        <p:spPr bwMode="auto">
          <a:xfrm>
            <a:off x="2842853" y="1628875"/>
            <a:ext cx="4536315" cy="612775"/>
          </a:xfrm>
          <a:prstGeom prst="rect">
            <a:avLst/>
          </a:prstGeom>
          <a:solidFill>
            <a:srgbClr val="587CD9"/>
          </a:solidFill>
          <a:ln w="25400">
            <a:solidFill>
              <a:schemeClr val="bg1"/>
            </a:solidFill>
            <a:miter lim="800000"/>
          </a:ln>
        </p:spPr>
        <p:txBody>
          <a:bodyPr anchor="ctr"/>
          <a:lstStyle/>
          <a:p>
            <a:pPr algn="ctr"/>
            <a:endParaRPr lang="zh-CN" altLang="en-US">
              <a:solidFill>
                <a:srgbClr val="FFFFFF"/>
              </a:solidFill>
              <a:latin typeface="Calibri" panose="020F0502020204030204" pitchFamily="34" charset="0"/>
            </a:endParaRPr>
          </a:p>
        </p:txBody>
      </p:sp>
      <p:sp>
        <p:nvSpPr>
          <p:cNvPr id="14340" name="矩形 12"/>
          <p:cNvSpPr>
            <a:spLocks noChangeArrowheads="1"/>
          </p:cNvSpPr>
          <p:nvPr/>
        </p:nvSpPr>
        <p:spPr bwMode="auto">
          <a:xfrm>
            <a:off x="3276240" y="1763813"/>
            <a:ext cx="868680" cy="384810"/>
          </a:xfrm>
          <a:prstGeom prst="rect">
            <a:avLst/>
          </a:prstGeom>
          <a:noFill/>
          <a:ln w="9525">
            <a:noFill/>
            <a:miter lim="800000"/>
          </a:ln>
        </p:spPr>
        <p:txBody>
          <a:bodyPr wrap="none">
            <a:spAutoFit/>
          </a:bodyPr>
          <a:lstStyle/>
          <a:p>
            <a:r>
              <a:rPr lang="zh-CN" altLang="en-US" b="1" dirty="0">
                <a:solidFill>
                  <a:srgbClr val="FFC000"/>
                </a:solidFill>
                <a:latin typeface="微软雅黑" panose="020B0503020204020204" pitchFamily="34" charset="-122"/>
                <a:ea typeface="微软雅黑" panose="020B0503020204020204" pitchFamily="34" charset="-122"/>
              </a:rPr>
              <a:t>医生端</a:t>
            </a:r>
            <a:endParaRPr lang="zh-CN" altLang="en-US" b="1" dirty="0">
              <a:solidFill>
                <a:srgbClr val="FFC000"/>
              </a:solidFill>
              <a:latin typeface="微软雅黑" panose="020B0503020204020204" pitchFamily="34" charset="-122"/>
              <a:ea typeface="微软雅黑" panose="020B0503020204020204" pitchFamily="34" charset="-122"/>
            </a:endParaRPr>
          </a:p>
        </p:txBody>
      </p:sp>
      <p:sp>
        <p:nvSpPr>
          <p:cNvPr id="14341" name="矩形 50"/>
          <p:cNvSpPr>
            <a:spLocks noChangeArrowheads="1"/>
          </p:cNvSpPr>
          <p:nvPr/>
        </p:nvSpPr>
        <p:spPr bwMode="auto">
          <a:xfrm>
            <a:off x="1907815" y="1628875"/>
            <a:ext cx="649288" cy="612775"/>
          </a:xfrm>
          <a:prstGeom prst="rect">
            <a:avLst/>
          </a:prstGeom>
          <a:solidFill>
            <a:srgbClr val="587CD9"/>
          </a:solidFill>
          <a:ln w="25400">
            <a:solidFill>
              <a:schemeClr val="bg1"/>
            </a:solidFill>
            <a:miter lim="800000"/>
          </a:ln>
        </p:spPr>
        <p:txBody>
          <a:bodyPr anchor="ctr"/>
          <a:lstStyle/>
          <a:p>
            <a:pPr algn="ctr"/>
            <a:endParaRPr lang="zh-CN" altLang="en-US">
              <a:solidFill>
                <a:srgbClr val="FFFFFF"/>
              </a:solidFill>
              <a:latin typeface="Calibri" panose="020F0502020204030204" pitchFamily="34" charset="0"/>
            </a:endParaRPr>
          </a:p>
        </p:txBody>
      </p:sp>
      <p:sp>
        <p:nvSpPr>
          <p:cNvPr id="14342" name="矩形 12"/>
          <p:cNvSpPr>
            <a:spLocks noChangeArrowheads="1"/>
          </p:cNvSpPr>
          <p:nvPr/>
        </p:nvSpPr>
        <p:spPr bwMode="auto">
          <a:xfrm>
            <a:off x="2093553" y="1763813"/>
            <a:ext cx="323850" cy="384810"/>
          </a:xfrm>
          <a:prstGeom prst="rect">
            <a:avLst/>
          </a:prstGeom>
          <a:noFill/>
          <a:ln w="9525">
            <a:noFill/>
            <a:miter lim="800000"/>
          </a:ln>
        </p:spPr>
        <p:txBody>
          <a:bodyPr wrap="none">
            <a:spAutoFit/>
          </a:bodyPr>
          <a:lstStyle/>
          <a:p>
            <a:r>
              <a:rPr lang="en-US" altLang="zh-CN" b="1" dirty="0">
                <a:solidFill>
                  <a:srgbClr val="FFC000"/>
                </a:solidFill>
                <a:latin typeface="微软雅黑" panose="020B0503020204020204" pitchFamily="34" charset="-122"/>
                <a:ea typeface="微软雅黑" panose="020B0503020204020204" pitchFamily="34" charset="-122"/>
              </a:rPr>
              <a:t>1</a:t>
            </a:r>
            <a:endParaRPr lang="en-US" altLang="zh-CN" b="1" dirty="0">
              <a:solidFill>
                <a:srgbClr val="FFC000"/>
              </a:solidFill>
              <a:latin typeface="微软雅黑" panose="020B0503020204020204" pitchFamily="34" charset="-122"/>
              <a:ea typeface="微软雅黑" panose="020B0503020204020204" pitchFamily="34" charset="-122"/>
            </a:endParaRPr>
          </a:p>
        </p:txBody>
      </p:sp>
      <p:sp>
        <p:nvSpPr>
          <p:cNvPr id="14343" name="矩形 52"/>
          <p:cNvSpPr>
            <a:spLocks noChangeArrowheads="1"/>
          </p:cNvSpPr>
          <p:nvPr/>
        </p:nvSpPr>
        <p:spPr bwMode="auto">
          <a:xfrm>
            <a:off x="2842853" y="2817690"/>
            <a:ext cx="4536315" cy="612775"/>
          </a:xfrm>
          <a:prstGeom prst="rect">
            <a:avLst/>
          </a:prstGeom>
          <a:solidFill>
            <a:schemeClr val="bg1">
              <a:lumMod val="75000"/>
            </a:schemeClr>
          </a:solidFill>
          <a:ln w="25400">
            <a:solidFill>
              <a:schemeClr val="bg1"/>
            </a:solidFill>
            <a:miter lim="800000"/>
          </a:ln>
        </p:spPr>
        <p:txBody>
          <a:bodyPr anchor="ctr"/>
          <a:lstStyle/>
          <a:p>
            <a:pPr algn="ctr"/>
            <a:endParaRPr lang="zh-CN" altLang="en-US">
              <a:solidFill>
                <a:srgbClr val="FFFFFF"/>
              </a:solidFill>
              <a:latin typeface="Calibri" panose="020F0502020204030204" pitchFamily="34" charset="0"/>
            </a:endParaRPr>
          </a:p>
        </p:txBody>
      </p:sp>
      <p:sp>
        <p:nvSpPr>
          <p:cNvPr id="14344" name="矩形 12"/>
          <p:cNvSpPr>
            <a:spLocks noChangeArrowheads="1"/>
          </p:cNvSpPr>
          <p:nvPr/>
        </p:nvSpPr>
        <p:spPr bwMode="auto">
          <a:xfrm>
            <a:off x="3292115" y="2917703"/>
            <a:ext cx="868680" cy="384810"/>
          </a:xfrm>
          <a:prstGeom prst="rect">
            <a:avLst/>
          </a:prstGeom>
          <a:noFill/>
          <a:ln w="9525">
            <a:noFill/>
            <a:miter lim="800000"/>
          </a:ln>
        </p:spPr>
        <p:txBody>
          <a:bodyPr wrap="none">
            <a:spAutoFit/>
          </a:bodyPr>
          <a:lstStyle/>
          <a:p>
            <a:r>
              <a:rPr lang="zh-CN" altLang="en-US" b="1">
                <a:solidFill>
                  <a:srgbClr val="595959"/>
                </a:solidFill>
                <a:latin typeface="微软雅黑" panose="020B0503020204020204" pitchFamily="34" charset="-122"/>
                <a:ea typeface="微软雅黑" panose="020B0503020204020204" pitchFamily="34" charset="-122"/>
              </a:rPr>
              <a:t>用户端</a:t>
            </a:r>
            <a:endParaRPr lang="zh-CN" altLang="en-US" b="1">
              <a:solidFill>
                <a:srgbClr val="595959"/>
              </a:solidFill>
              <a:latin typeface="微软雅黑" panose="020B0503020204020204" pitchFamily="34" charset="-122"/>
              <a:ea typeface="微软雅黑" panose="020B0503020204020204" pitchFamily="34" charset="-122"/>
            </a:endParaRPr>
          </a:p>
        </p:txBody>
      </p:sp>
      <p:sp>
        <p:nvSpPr>
          <p:cNvPr id="14345" name="矩形 54"/>
          <p:cNvSpPr>
            <a:spLocks noChangeArrowheads="1"/>
          </p:cNvSpPr>
          <p:nvPr/>
        </p:nvSpPr>
        <p:spPr bwMode="auto">
          <a:xfrm>
            <a:off x="1907815" y="2817690"/>
            <a:ext cx="649288" cy="612775"/>
          </a:xfrm>
          <a:prstGeom prst="rect">
            <a:avLst/>
          </a:prstGeom>
          <a:solidFill>
            <a:schemeClr val="bg1">
              <a:lumMod val="75000"/>
            </a:schemeClr>
          </a:solidFill>
          <a:ln w="25400">
            <a:solidFill>
              <a:schemeClr val="bg1"/>
            </a:solidFill>
            <a:miter lim="800000"/>
          </a:ln>
        </p:spPr>
        <p:txBody>
          <a:bodyPr anchor="ctr"/>
          <a:lstStyle/>
          <a:p>
            <a:pPr algn="ctr"/>
            <a:endParaRPr lang="zh-CN" altLang="en-US">
              <a:solidFill>
                <a:srgbClr val="FFFFFF"/>
              </a:solidFill>
              <a:latin typeface="Calibri" panose="020F0502020204030204" pitchFamily="34" charset="0"/>
            </a:endParaRPr>
          </a:p>
        </p:txBody>
      </p:sp>
      <p:sp>
        <p:nvSpPr>
          <p:cNvPr id="14346" name="矩形 12"/>
          <p:cNvSpPr>
            <a:spLocks noChangeArrowheads="1"/>
          </p:cNvSpPr>
          <p:nvPr/>
        </p:nvSpPr>
        <p:spPr bwMode="auto">
          <a:xfrm>
            <a:off x="2093553" y="2917703"/>
            <a:ext cx="323850" cy="384810"/>
          </a:xfrm>
          <a:prstGeom prst="rect">
            <a:avLst/>
          </a:prstGeom>
          <a:noFill/>
          <a:ln w="9525">
            <a:noFill/>
            <a:miter lim="800000"/>
          </a:ln>
        </p:spPr>
        <p:txBody>
          <a:bodyPr wrap="none">
            <a:spAutoFit/>
          </a:bodyPr>
          <a:lstStyle/>
          <a:p>
            <a:r>
              <a:rPr lang="en-US" altLang="zh-CN" b="1">
                <a:solidFill>
                  <a:schemeClr val="bg1"/>
                </a:solidFill>
                <a:latin typeface="微软雅黑" panose="020B0503020204020204" pitchFamily="34" charset="-122"/>
                <a:ea typeface="微软雅黑" panose="020B0503020204020204" pitchFamily="34" charset="-122"/>
              </a:rPr>
              <a:t>2</a:t>
            </a:r>
            <a:endParaRPr lang="en-US" altLang="zh-CN" b="1">
              <a:solidFill>
                <a:schemeClr val="bg1"/>
              </a:solidFill>
              <a:latin typeface="微软雅黑" panose="020B0503020204020204" pitchFamily="34" charset="-122"/>
              <a:ea typeface="微软雅黑" panose="020B0503020204020204" pitchFamily="34" charset="-122"/>
            </a:endParaRPr>
          </a:p>
        </p:txBody>
      </p:sp>
      <p:sp>
        <p:nvSpPr>
          <p:cNvPr id="14350" name="矩形 12"/>
          <p:cNvSpPr>
            <a:spLocks noChangeArrowheads="1"/>
          </p:cNvSpPr>
          <p:nvPr/>
        </p:nvSpPr>
        <p:spPr bwMode="auto">
          <a:xfrm>
            <a:off x="2093553" y="4077720"/>
            <a:ext cx="323850" cy="384810"/>
          </a:xfrm>
          <a:prstGeom prst="rect">
            <a:avLst/>
          </a:prstGeom>
          <a:noFill/>
          <a:ln w="9525">
            <a:noFill/>
            <a:miter lim="800000"/>
          </a:ln>
        </p:spPr>
        <p:txBody>
          <a:bodyPr wrap="none">
            <a:spAutoFit/>
          </a:bodyPr>
          <a:lstStyle/>
          <a:p>
            <a:r>
              <a:rPr lang="en-US" altLang="zh-CN" b="1">
                <a:solidFill>
                  <a:schemeClr val="bg1"/>
                </a:solidFill>
                <a:latin typeface="微软雅黑" panose="020B0503020204020204" pitchFamily="34" charset="-122"/>
                <a:ea typeface="微软雅黑" panose="020B0503020204020204" pitchFamily="34" charset="-122"/>
              </a:rPr>
              <a:t>3</a:t>
            </a:r>
            <a:endParaRPr lang="en-US" altLang="zh-CN" b="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0" y="0"/>
            <a:ext cx="9144000" cy="6858000"/>
          </a:xfrm>
          <a:prstGeom prst="rect">
            <a:avLst/>
          </a:prstGeom>
          <a:solidFill>
            <a:srgbClr val="587C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747" name="标题 3"/>
          <p:cNvSpPr>
            <a:spLocks noGrp="1" noChangeArrowheads="1"/>
          </p:cNvSpPr>
          <p:nvPr>
            <p:ph type="ctrTitle"/>
          </p:nvPr>
        </p:nvSpPr>
        <p:spPr/>
        <p:txBody>
          <a:bodyPr/>
          <a:lstStyle/>
          <a:p>
            <a:pPr eaLnBrk="1" hangingPunct="1"/>
            <a:r>
              <a:rPr lang="zh-CN" altLang="zh-CN" sz="6600" dirty="0" smtClean="0">
                <a:solidFill>
                  <a:srgbClr val="FFC000"/>
                </a:solidFill>
              </a:rPr>
              <a:t>谢谢！</a:t>
            </a:r>
            <a:endParaRPr lang="zh-CN" altLang="zh-CN" sz="6600" dirty="0" smtClean="0">
              <a:solidFill>
                <a:srgbClr val="FFC000"/>
              </a:solidFill>
            </a:endParaRPr>
          </a:p>
        </p:txBody>
      </p:sp>
      <p:pic>
        <p:nvPicPr>
          <p:cNvPr id="2" name="图片 1" descr="514365486427075464"/>
          <p:cNvPicPr>
            <a:picLocks noChangeAspect="1"/>
          </p:cNvPicPr>
          <p:nvPr/>
        </p:nvPicPr>
        <p:blipFill>
          <a:blip r:embed="rId1"/>
          <a:stretch>
            <a:fillRect/>
          </a:stretch>
        </p:blipFill>
        <p:spPr>
          <a:xfrm>
            <a:off x="3888740" y="4714240"/>
            <a:ext cx="1367155" cy="1367155"/>
          </a:xfrm>
          <a:prstGeom prst="rect">
            <a:avLst/>
          </a:prstGeom>
        </p:spPr>
      </p:pic>
      <p:pic>
        <p:nvPicPr>
          <p:cNvPr id="3" name="图片 2" descr="889179280503656010"/>
          <p:cNvPicPr>
            <a:picLocks noChangeAspect="1"/>
          </p:cNvPicPr>
          <p:nvPr/>
        </p:nvPicPr>
        <p:blipFill>
          <a:blip r:embed="rId2"/>
          <a:stretch>
            <a:fillRect/>
          </a:stretch>
        </p:blipFill>
        <p:spPr>
          <a:xfrm>
            <a:off x="1826260" y="4714240"/>
            <a:ext cx="1342390" cy="1342390"/>
          </a:xfrm>
          <a:prstGeom prst="rect">
            <a:avLst/>
          </a:prstGeom>
        </p:spPr>
      </p:pic>
      <p:pic>
        <p:nvPicPr>
          <p:cNvPr id="4" name="图片 3" descr="微信公众号"/>
          <p:cNvPicPr>
            <a:picLocks noChangeAspect="1"/>
          </p:cNvPicPr>
          <p:nvPr/>
        </p:nvPicPr>
        <p:blipFill>
          <a:blip r:embed="rId3"/>
          <a:stretch>
            <a:fillRect/>
          </a:stretch>
        </p:blipFill>
        <p:spPr>
          <a:xfrm>
            <a:off x="5926455" y="4714240"/>
            <a:ext cx="1370965" cy="1370965"/>
          </a:xfrm>
          <a:prstGeom prst="rect">
            <a:avLst/>
          </a:prstGeom>
        </p:spPr>
      </p:pic>
      <p:sp>
        <p:nvSpPr>
          <p:cNvPr id="6" name="文本框 5"/>
          <p:cNvSpPr txBox="1"/>
          <p:nvPr/>
        </p:nvSpPr>
        <p:spPr>
          <a:xfrm>
            <a:off x="1826260" y="6152515"/>
            <a:ext cx="1474470" cy="365760"/>
          </a:xfrm>
          <a:prstGeom prst="rect">
            <a:avLst/>
          </a:prstGeom>
          <a:noFill/>
        </p:spPr>
        <p:txBody>
          <a:bodyPr wrap="square" rtlCol="0">
            <a:spAutoFit/>
          </a:bodyPr>
          <a:lstStyle/>
          <a:p>
            <a:r>
              <a:rPr lang="zh-CN" altLang="en-US">
                <a:solidFill>
                  <a:schemeClr val="bg1"/>
                </a:solidFill>
              </a:rPr>
              <a:t>医生版下载</a:t>
            </a:r>
            <a:endParaRPr lang="zh-CN" altLang="en-US">
              <a:solidFill>
                <a:schemeClr val="bg1"/>
              </a:solidFill>
            </a:endParaRPr>
          </a:p>
        </p:txBody>
      </p:sp>
      <p:sp>
        <p:nvSpPr>
          <p:cNvPr id="7" name="文本框 6"/>
          <p:cNvSpPr txBox="1"/>
          <p:nvPr/>
        </p:nvSpPr>
        <p:spPr>
          <a:xfrm>
            <a:off x="3888740" y="6152515"/>
            <a:ext cx="1474470" cy="365760"/>
          </a:xfrm>
          <a:prstGeom prst="rect">
            <a:avLst/>
          </a:prstGeom>
          <a:noFill/>
        </p:spPr>
        <p:txBody>
          <a:bodyPr wrap="square" rtlCol="0">
            <a:spAutoFit/>
          </a:bodyPr>
          <a:lstStyle/>
          <a:p>
            <a:r>
              <a:rPr lang="zh-CN" altLang="en-US">
                <a:solidFill>
                  <a:schemeClr val="bg1"/>
                </a:solidFill>
              </a:rPr>
              <a:t>用户版下载</a:t>
            </a:r>
            <a:endParaRPr lang="zh-CN" altLang="en-US">
              <a:solidFill>
                <a:schemeClr val="bg1"/>
              </a:solidFill>
            </a:endParaRPr>
          </a:p>
        </p:txBody>
      </p:sp>
      <p:sp>
        <p:nvSpPr>
          <p:cNvPr id="8" name="文本框 7"/>
          <p:cNvSpPr txBox="1"/>
          <p:nvPr/>
        </p:nvSpPr>
        <p:spPr>
          <a:xfrm>
            <a:off x="5986145" y="6152515"/>
            <a:ext cx="1474470" cy="365760"/>
          </a:xfrm>
          <a:prstGeom prst="rect">
            <a:avLst/>
          </a:prstGeom>
          <a:noFill/>
        </p:spPr>
        <p:txBody>
          <a:bodyPr wrap="square" rtlCol="0">
            <a:spAutoFit/>
          </a:bodyPr>
          <a:lstStyle/>
          <a:p>
            <a:r>
              <a:rPr lang="zh-CN" altLang="en-US">
                <a:solidFill>
                  <a:schemeClr val="bg1"/>
                </a:solidFill>
              </a:rPr>
              <a:t>微信公众号</a:t>
            </a:r>
            <a:endParaRPr lang="zh-CN" altLang="en-US">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1845</Words>
  <Application>WPS 演示</Application>
  <PresentationFormat>全屏显示(4:3)</PresentationFormat>
  <Paragraphs>242</Paragraphs>
  <Slides>8</Slides>
  <Notes>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宋体</vt:lpstr>
      <vt:lpstr>Wingdings</vt:lpstr>
      <vt:lpstr>Calibri</vt:lpstr>
      <vt:lpstr>微软雅黑</vt:lpstr>
      <vt:lpstr>冬青黑体简体中文 W3</vt:lpstr>
      <vt:lpstr>黑体</vt:lpstr>
      <vt:lpstr>Arial Unicode MS</vt:lpstr>
      <vt:lpstr>冬青黑体简体中文 W6</vt:lpstr>
      <vt:lpstr>微软繁黑体</vt:lpstr>
      <vt:lpstr>Office 主题</vt:lpstr>
      <vt:lpstr>大兴掌上诊疗 商业需求文档</vt:lpstr>
      <vt:lpstr>PowerPoint 演示文稿</vt:lpstr>
      <vt:lpstr>PowerPoint 演示文稿</vt:lpstr>
      <vt:lpstr>PowerPoint 演示文稿</vt:lpstr>
      <vt:lpstr>PowerPoint 演示文稿</vt:lpstr>
      <vt:lpstr>PowerPoint 演示文稿</vt:lpstr>
      <vt:lpstr>PowerPoint 演示文稿</vt:lpstr>
      <vt:lpstr>谢谢！</vt:lpstr>
    </vt:vector>
  </TitlesOfParts>
  <Company>5173</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培训主题</dc:title>
  <dc:creator>wangding</dc:creator>
  <cp:lastModifiedBy>Administrator</cp:lastModifiedBy>
  <cp:revision>579</cp:revision>
  <dcterms:created xsi:type="dcterms:W3CDTF">2011-02-23T17:15:00Z</dcterms:created>
  <dcterms:modified xsi:type="dcterms:W3CDTF">2016-12-06T07:47:23Z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