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12"/>
  </p:notesMasterIdLst>
  <p:sldIdLst>
    <p:sldId id="256" r:id="rId3"/>
    <p:sldId id="388" r:id="rId4"/>
    <p:sldId id="389" r:id="rId5"/>
    <p:sldId id="390" r:id="rId6"/>
    <p:sldId id="391" r:id="rId7"/>
    <p:sldId id="392" r:id="rId8"/>
    <p:sldId id="394" r:id="rId9"/>
    <p:sldId id="258" r:id="rId10"/>
    <p:sldId id="396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625"/>
    <a:srgbClr val="587CD9"/>
    <a:srgbClr val="4B7A00"/>
    <a:srgbClr val="451879"/>
    <a:srgbClr val="008020"/>
    <a:srgbClr val="0038A4"/>
    <a:srgbClr val="003B8C"/>
    <a:srgbClr val="005E80"/>
    <a:srgbClr val="006B95"/>
    <a:srgbClr val="8210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67" autoAdjust="0"/>
    <p:restoredTop sz="94138" autoAdjust="0"/>
  </p:normalViewPr>
  <p:slideViewPr>
    <p:cSldViewPr>
      <p:cViewPr>
        <p:scale>
          <a:sx n="130" d="100"/>
          <a:sy n="130" d="100"/>
        </p:scale>
        <p:origin x="-3072" y="-1016"/>
      </p:cViewPr>
      <p:guideLst>
        <p:guide orient="horz" pos="2205"/>
        <p:guide pos="284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D5F9863-FA55-4F8E-8D10-A04741CA1480}" type="datetime1">
              <a:rPr lang="zh-CN" altLang="en-US"/>
            </a:fld>
            <a:endParaRPr lang="zh-CN" altLang="en-US" sz="1200"/>
          </a:p>
        </p:txBody>
      </p:sp>
      <p:sp>
        <p:nvSpPr>
          <p:cNvPr id="3277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47109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  <a:buFontTx/>
              <a:buNone/>
              <a:defRPr/>
            </a:pPr>
            <a:r>
              <a:rPr lang="zh-CN" altLang="zh-CN" sz="1200" smtClean="0"/>
              <a:t>单击此处编辑母版文本样式</a:t>
            </a:r>
            <a:endParaRPr lang="zh-CN" altLang="zh-CN" sz="1200" smtClean="0"/>
          </a:p>
          <a:p>
            <a:pPr>
              <a:spcBef>
                <a:spcPct val="30000"/>
              </a:spcBef>
              <a:buFontTx/>
              <a:buNone/>
              <a:defRPr/>
            </a:pPr>
            <a:r>
              <a:rPr lang="zh-CN" altLang="zh-CN" sz="1200" smtClean="0"/>
              <a:t>第二级</a:t>
            </a:r>
            <a:endParaRPr lang="zh-CN" altLang="zh-CN" sz="1200" smtClean="0"/>
          </a:p>
          <a:p>
            <a:pPr>
              <a:spcBef>
                <a:spcPct val="30000"/>
              </a:spcBef>
              <a:buFontTx/>
              <a:buNone/>
              <a:defRPr/>
            </a:pPr>
            <a:r>
              <a:rPr lang="zh-CN" altLang="zh-CN" sz="1200" smtClean="0"/>
              <a:t>第三级</a:t>
            </a:r>
            <a:endParaRPr lang="zh-CN" altLang="zh-CN" sz="1200" smtClean="0"/>
          </a:p>
          <a:p>
            <a:pPr>
              <a:spcBef>
                <a:spcPct val="30000"/>
              </a:spcBef>
              <a:buFontTx/>
              <a:buNone/>
              <a:defRPr/>
            </a:pPr>
            <a:r>
              <a:rPr lang="zh-CN" altLang="zh-CN" sz="1200" smtClean="0"/>
              <a:t>第四级</a:t>
            </a:r>
            <a:endParaRPr lang="zh-CN" altLang="zh-CN" sz="1200" smtClean="0"/>
          </a:p>
          <a:p>
            <a:pPr>
              <a:spcBef>
                <a:spcPct val="30000"/>
              </a:spcBef>
              <a:buFontTx/>
              <a:buNone/>
              <a:defRPr/>
            </a:pPr>
            <a:r>
              <a:rPr lang="zh-CN" altLang="zh-CN" sz="1200" smtClean="0"/>
              <a:t>第五级</a:t>
            </a:r>
            <a:endParaRPr lang="zh-CN" altLang="zh-CN" sz="1200" smtClean="0"/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B96D222-464D-41DE-9A5B-6A8DBB7A1250}" type="slidenum">
              <a:rPr lang="zh-CN" altLang="en-US"/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BF78F0-896D-411C-943F-0F9ADF65825B}" type="datetime1">
              <a:rPr lang="zh-CN" altLang="en-US"/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C282E-D824-4E46-B1DE-0C9BA021674A}" type="slidenum">
              <a:rPr lang="zh-CN" altLang="en-US"/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6A797-9847-4416-9ADD-819664ED93F1}" type="datetime1">
              <a:rPr lang="zh-CN" altLang="en-US"/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A978D6-8875-47D9-ACDD-500A46E680D3}" type="slidenum">
              <a:rPr lang="zh-CN" altLang="en-US"/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F78461-1915-48C3-9595-B56B09DCE124}" type="datetime1">
              <a:rPr lang="zh-CN" altLang="en-US"/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EF2402-AB1A-4F4B-8787-49F3E067FC0A}" type="slidenum">
              <a:rPr lang="zh-CN" altLang="en-US"/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631BCD-F5FB-42CE-94D4-1BC3FFF6A723}" type="datetime1">
              <a:rPr lang="zh-CN" altLang="en-US"/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74A5C4-F0E1-479F-B70B-F3AED7DE6364}" type="slidenum">
              <a:rPr lang="zh-CN" altLang="en-US"/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D8FEE-6AAC-42CB-A588-D52FAE937D9D}" type="datetime1">
              <a:rPr lang="zh-CN" altLang="en-US"/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5F8DB-D1DD-4872-92DE-E7DC033779AB}" type="slidenum">
              <a:rPr lang="zh-CN" altLang="en-US"/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928AE3-81AF-4BDD-8E2C-D053A7867632}" type="datetime1">
              <a:rPr lang="zh-CN" altLang="en-US"/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A61042-24B0-475A-A28B-7264902CF7B4}" type="slidenum">
              <a:rPr lang="zh-CN" altLang="en-US"/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F0A602-9E34-4B28-9B07-4FBC0403E183}" type="datetime1">
              <a:rPr lang="zh-CN" altLang="en-US"/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58246-4C16-4DFE-90C2-B7F5915D52DF}" type="slidenum">
              <a:rPr lang="zh-CN" altLang="en-US"/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25D3AB-2306-40BC-A40F-B59188CB3603}" type="datetime1">
              <a:rPr lang="zh-CN" altLang="en-US"/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575758-C562-4B50-BC7B-A84B5401D5BB}" type="slidenum">
              <a:rPr lang="zh-CN" altLang="en-US"/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075A02-3508-4607-82C6-1D26B8E6786F}" type="datetime1">
              <a:rPr lang="zh-CN" altLang="en-US"/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A7239-F6C4-4C23-993B-9B91D39A2C7C}" type="slidenum">
              <a:rPr lang="zh-CN" altLang="en-US"/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2FE9CD-80A5-4793-A504-43403A4BB29F}" type="datetime1">
              <a:rPr lang="zh-CN" altLang="en-US"/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AF6CF6-D6BE-45E3-B142-96AE4475E0D0}" type="slidenum">
              <a:rPr lang="zh-CN" altLang="en-US"/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E514E-0593-4E76-A3A0-400240FFA3E5}" type="datetime1">
              <a:rPr lang="zh-CN" altLang="en-US"/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CA0602-476F-41DB-9D93-E86EAF894447}" type="slidenum">
              <a:rPr lang="zh-CN" altLang="en-US"/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8766860-DD09-44E5-852F-2EDD02D30A62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F3DD680-3200-45FB-9BE1-84AA01A6F7A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587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 dirty="0"/>
          </a:p>
        </p:txBody>
      </p:sp>
      <p:sp>
        <p:nvSpPr>
          <p:cNvPr id="13315" name="直接连接符 4"/>
          <p:cNvSpPr>
            <a:spLocks noChangeShapeType="1"/>
          </p:cNvSpPr>
          <p:nvPr/>
        </p:nvSpPr>
        <p:spPr bwMode="auto">
          <a:xfrm>
            <a:off x="503238" y="3500438"/>
            <a:ext cx="8137525" cy="158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16" name="标题 3"/>
          <p:cNvSpPr>
            <a:spLocks noGrp="1" noChangeArrowheads="1"/>
          </p:cNvSpPr>
          <p:nvPr>
            <p:ph type="ctrTitle"/>
          </p:nvPr>
        </p:nvSpPr>
        <p:spPr>
          <a:xfrm>
            <a:off x="288925" y="2534285"/>
            <a:ext cx="8352155" cy="160528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FFC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大兴掌上诊疗</a:t>
            </a:r>
            <a:br>
              <a:rPr lang="en-US" altLang="zh-CN" b="1" dirty="0" smtClean="0">
                <a:solidFill>
                  <a:srgbClr val="FFC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zh-CN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7" name="矩形 12"/>
          <p:cNvSpPr>
            <a:spLocks noChangeArrowheads="1"/>
          </p:cNvSpPr>
          <p:nvPr/>
        </p:nvSpPr>
        <p:spPr bwMode="auto">
          <a:xfrm>
            <a:off x="6732150" y="5229125"/>
            <a:ext cx="2000250" cy="10618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雷学广</a:t>
            </a: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直接连接符 4"/>
          <p:cNvSpPr>
            <a:spLocks noChangeShapeType="1"/>
          </p:cNvSpPr>
          <p:nvPr/>
        </p:nvSpPr>
        <p:spPr bwMode="auto">
          <a:xfrm>
            <a:off x="503238" y="765175"/>
            <a:ext cx="8137525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5" name="直接连接符 4"/>
          <p:cNvSpPr>
            <a:spLocks noChangeShapeType="1"/>
          </p:cNvSpPr>
          <p:nvPr/>
        </p:nvSpPr>
        <p:spPr bwMode="auto">
          <a:xfrm>
            <a:off x="503238" y="765175"/>
            <a:ext cx="8137525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15366" name="直接连接符 6"/>
          <p:cNvCxnSpPr>
            <a:cxnSpLocks noChangeShapeType="1"/>
          </p:cNvCxnSpPr>
          <p:nvPr/>
        </p:nvCxnSpPr>
        <p:spPr bwMode="auto">
          <a:xfrm>
            <a:off x="323850" y="765175"/>
            <a:ext cx="8496300" cy="0"/>
          </a:xfrm>
          <a:prstGeom prst="line">
            <a:avLst/>
          </a:prstGeom>
          <a:noFill/>
          <a:ln w="9525">
            <a:solidFill>
              <a:srgbClr val="587CD9"/>
            </a:solidFill>
            <a:round/>
          </a:ln>
        </p:spPr>
      </p:cxnSp>
      <p:sp>
        <p:nvSpPr>
          <p:cNvPr id="15367" name="矩形 6"/>
          <p:cNvSpPr>
            <a:spLocks noChangeArrowheads="1"/>
          </p:cNvSpPr>
          <p:nvPr/>
        </p:nvSpPr>
        <p:spPr bwMode="auto">
          <a:xfrm>
            <a:off x="290513" y="188913"/>
            <a:ext cx="8458200" cy="548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587C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r>
              <a:rPr lang="en-US" altLang="zh-CN" sz="2800" dirty="0">
                <a:solidFill>
                  <a:srgbClr val="587C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800" dirty="0">
                <a:solidFill>
                  <a:srgbClr val="587C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endParaRPr lang="zh-CN" altLang="en-US" sz="2800" dirty="0">
              <a:solidFill>
                <a:srgbClr val="587C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未标题ddd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80350" y="85090"/>
            <a:ext cx="1019810" cy="60515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990850" y="3432810"/>
            <a:ext cx="12960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点击</a:t>
            </a:r>
            <a:r>
              <a:rPr lang="en-US" altLang="zh-CN" b="1">
                <a:solidFill>
                  <a:srgbClr val="009625"/>
                </a:solidFill>
              </a:rPr>
              <a:t>“</a:t>
            </a:r>
            <a:r>
              <a:rPr lang="zh-CN" altLang="en-US" b="1">
                <a:solidFill>
                  <a:srgbClr val="009625"/>
                </a:solidFill>
              </a:rPr>
              <a:t>注册</a:t>
            </a:r>
            <a:r>
              <a:rPr lang="en-US" altLang="zh-CN" b="1">
                <a:solidFill>
                  <a:srgbClr val="009625"/>
                </a:solidFill>
              </a:rPr>
              <a:t>”</a:t>
            </a:r>
            <a:endParaRPr lang="en-US" altLang="zh-CN" b="1">
              <a:solidFill>
                <a:srgbClr val="009625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934200" y="2739390"/>
            <a:ext cx="2131695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输入</a:t>
            </a:r>
            <a:r>
              <a:rPr lang="en-US" altLang="zh-CN" b="1">
                <a:solidFill>
                  <a:srgbClr val="009625"/>
                </a:solidFill>
              </a:rPr>
              <a:t>“</a:t>
            </a:r>
            <a:r>
              <a:rPr lang="zh-CN" altLang="en-US" b="1">
                <a:solidFill>
                  <a:srgbClr val="009625"/>
                </a:solidFill>
              </a:rPr>
              <a:t>手机号码</a:t>
            </a:r>
            <a:r>
              <a:rPr lang="en-US" altLang="zh-CN" b="1">
                <a:solidFill>
                  <a:srgbClr val="009625"/>
                </a:solidFill>
              </a:rPr>
              <a:t>”</a:t>
            </a:r>
            <a:endParaRPr lang="en-US" altLang="zh-CN" b="1">
              <a:solidFill>
                <a:srgbClr val="009625"/>
              </a:solidFill>
            </a:endParaRPr>
          </a:p>
          <a:p>
            <a:r>
              <a:rPr lang="zh-CN" altLang="en-US"/>
              <a:t>点击</a:t>
            </a:r>
            <a:r>
              <a:rPr lang="en-US" altLang="zh-CN" b="1">
                <a:solidFill>
                  <a:srgbClr val="009625"/>
                </a:solidFill>
              </a:rPr>
              <a:t>“</a:t>
            </a:r>
            <a:r>
              <a:rPr lang="zh-CN" altLang="en-US" b="1">
                <a:solidFill>
                  <a:srgbClr val="009625"/>
                </a:solidFill>
              </a:rPr>
              <a:t>验证码</a:t>
            </a:r>
            <a:r>
              <a:rPr lang="en-US" altLang="zh-CN" b="1">
                <a:solidFill>
                  <a:srgbClr val="009625"/>
                </a:solidFill>
              </a:rPr>
              <a:t>”</a:t>
            </a:r>
            <a:endParaRPr lang="en-US" altLang="zh-CN" b="1">
              <a:solidFill>
                <a:srgbClr val="009625"/>
              </a:solidFill>
            </a:endParaRPr>
          </a:p>
          <a:p>
            <a:r>
              <a:rPr lang="zh-CN" altLang="en-US"/>
              <a:t>输入收到的</a:t>
            </a:r>
            <a:r>
              <a:rPr lang="en-US" altLang="zh-CN" b="1">
                <a:solidFill>
                  <a:srgbClr val="009625"/>
                </a:solidFill>
              </a:rPr>
              <a:t>“</a:t>
            </a:r>
            <a:r>
              <a:rPr lang="zh-CN" altLang="en-US" b="1">
                <a:solidFill>
                  <a:srgbClr val="009625"/>
                </a:solidFill>
              </a:rPr>
              <a:t>验证码</a:t>
            </a:r>
            <a:r>
              <a:rPr lang="en-US" altLang="zh-CN" b="1">
                <a:solidFill>
                  <a:srgbClr val="009625"/>
                </a:solidFill>
              </a:rPr>
              <a:t>”</a:t>
            </a:r>
            <a:endParaRPr lang="en-US" altLang="zh-CN" b="1">
              <a:solidFill>
                <a:srgbClr val="009625"/>
              </a:solidFill>
            </a:endParaRPr>
          </a:p>
          <a:p>
            <a:r>
              <a:rPr lang="zh-CN" altLang="en-US"/>
              <a:t>设置您的</a:t>
            </a:r>
            <a:r>
              <a:rPr lang="en-US" altLang="zh-CN" b="1">
                <a:solidFill>
                  <a:srgbClr val="009625"/>
                </a:solidFill>
              </a:rPr>
              <a:t>“</a:t>
            </a:r>
            <a:r>
              <a:rPr lang="zh-CN" altLang="en-US" b="1">
                <a:solidFill>
                  <a:srgbClr val="009625"/>
                </a:solidFill>
              </a:rPr>
              <a:t>登录密码</a:t>
            </a:r>
            <a:r>
              <a:rPr lang="en-US" altLang="zh-CN" b="1">
                <a:solidFill>
                  <a:srgbClr val="009625"/>
                </a:solidFill>
              </a:rPr>
              <a:t>”</a:t>
            </a:r>
            <a:endParaRPr lang="en-US" altLang="zh-CN" b="1">
              <a:solidFill>
                <a:srgbClr val="009625"/>
              </a:solidFill>
            </a:endParaRPr>
          </a:p>
          <a:p>
            <a:endParaRPr lang="en-US" altLang="zh-CN" b="1">
              <a:solidFill>
                <a:srgbClr val="009625"/>
              </a:solidFill>
            </a:endParaRPr>
          </a:p>
          <a:p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点击</a:t>
            </a:r>
            <a:r>
              <a:rPr lang="en-US" altLang="zh-CN" b="1">
                <a:solidFill>
                  <a:srgbClr val="009625"/>
                </a:solidFill>
              </a:rPr>
              <a:t>“</a:t>
            </a:r>
            <a:r>
              <a:rPr lang="zh-CN" altLang="en-US" b="1">
                <a:solidFill>
                  <a:srgbClr val="009625"/>
                </a:solidFill>
              </a:rPr>
              <a:t>注册</a:t>
            </a:r>
            <a:r>
              <a:rPr lang="en-US" altLang="zh-CN" b="1">
                <a:solidFill>
                  <a:srgbClr val="009625"/>
                </a:solidFill>
              </a:rPr>
              <a:t>”</a:t>
            </a:r>
            <a:endParaRPr lang="en-US" altLang="zh-CN" b="1">
              <a:solidFill>
                <a:srgbClr val="009625"/>
              </a:solidFill>
            </a:endParaRPr>
          </a:p>
        </p:txBody>
      </p:sp>
      <p:pic>
        <p:nvPicPr>
          <p:cNvPr id="4" name="图片 3" descr="Screenshot_20170407-1548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05" y="1338580"/>
            <a:ext cx="2430000" cy="4320000"/>
          </a:xfrm>
          <a:prstGeom prst="rect">
            <a:avLst/>
          </a:prstGeom>
        </p:spPr>
      </p:pic>
      <p:pic>
        <p:nvPicPr>
          <p:cNvPr id="5" name="图片 4" descr="Screenshot_20170407-1548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470" y="1338580"/>
            <a:ext cx="2430000" cy="4320000"/>
          </a:xfrm>
          <a:prstGeom prst="rect">
            <a:avLst/>
          </a:prstGeom>
        </p:spPr>
      </p:pic>
      <p:sp>
        <p:nvSpPr>
          <p:cNvPr id="14" name="线形标注 2 13"/>
          <p:cNvSpPr/>
          <p:nvPr/>
        </p:nvSpPr>
        <p:spPr>
          <a:xfrm rot="10800000">
            <a:off x="744220" y="4261485"/>
            <a:ext cx="864235" cy="360045"/>
          </a:xfrm>
          <a:prstGeom prst="borderCallout2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直接连接符 4"/>
          <p:cNvSpPr>
            <a:spLocks noChangeShapeType="1"/>
          </p:cNvSpPr>
          <p:nvPr/>
        </p:nvSpPr>
        <p:spPr bwMode="auto">
          <a:xfrm>
            <a:off x="503238" y="765175"/>
            <a:ext cx="8137525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5" name="直接连接符 4"/>
          <p:cNvSpPr>
            <a:spLocks noChangeShapeType="1"/>
          </p:cNvSpPr>
          <p:nvPr/>
        </p:nvSpPr>
        <p:spPr bwMode="auto">
          <a:xfrm>
            <a:off x="503238" y="765175"/>
            <a:ext cx="8137525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15366" name="直接连接符 6"/>
          <p:cNvCxnSpPr>
            <a:cxnSpLocks noChangeShapeType="1"/>
          </p:cNvCxnSpPr>
          <p:nvPr/>
        </p:nvCxnSpPr>
        <p:spPr bwMode="auto">
          <a:xfrm>
            <a:off x="323850" y="765175"/>
            <a:ext cx="8496300" cy="0"/>
          </a:xfrm>
          <a:prstGeom prst="line">
            <a:avLst/>
          </a:prstGeom>
          <a:noFill/>
          <a:ln w="9525">
            <a:solidFill>
              <a:srgbClr val="587CD9"/>
            </a:solidFill>
            <a:round/>
          </a:ln>
        </p:spPr>
      </p:cxnSp>
      <p:sp>
        <p:nvSpPr>
          <p:cNvPr id="15367" name="矩形 6"/>
          <p:cNvSpPr>
            <a:spLocks noChangeArrowheads="1"/>
          </p:cNvSpPr>
          <p:nvPr/>
        </p:nvSpPr>
        <p:spPr bwMode="auto">
          <a:xfrm>
            <a:off x="290513" y="188913"/>
            <a:ext cx="8458200" cy="548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587C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endParaRPr lang="zh-CN" altLang="en-US" sz="2800" dirty="0">
              <a:solidFill>
                <a:srgbClr val="587C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未标题ddd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80350" y="85090"/>
            <a:ext cx="1019810" cy="60515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935730" y="1678305"/>
            <a:ext cx="3425190" cy="3657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009625"/>
                </a:solidFill>
              </a:rPr>
              <a:t>“</a:t>
            </a:r>
            <a:r>
              <a:rPr lang="zh-CN" altLang="en-US" b="1">
                <a:solidFill>
                  <a:srgbClr val="009625"/>
                </a:solidFill>
              </a:rPr>
              <a:t>发起问诊</a:t>
            </a:r>
            <a:r>
              <a:rPr lang="en-US" altLang="zh-CN" b="1">
                <a:solidFill>
                  <a:srgbClr val="009625"/>
                </a:solidFill>
              </a:rPr>
              <a:t>”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首诊医生帮助患者问诊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专家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CN" b="1">
                <a:solidFill>
                  <a:srgbClr val="009625"/>
                </a:solidFill>
                <a:sym typeface="+mn-ea"/>
              </a:rPr>
              <a:t>“</a:t>
            </a:r>
            <a:r>
              <a:rPr lang="zh-CN" altLang="en-US" b="1">
                <a:solidFill>
                  <a:srgbClr val="009625"/>
                </a:solidFill>
                <a:sym typeface="+mn-ea"/>
              </a:rPr>
              <a:t>收到会诊</a:t>
            </a:r>
            <a:r>
              <a:rPr lang="en-US" altLang="zh-CN" b="1">
                <a:solidFill>
                  <a:srgbClr val="009625"/>
                </a:solidFill>
                <a:sym typeface="+mn-ea"/>
              </a:rPr>
              <a:t>”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收到首诊医生和患者的问诊请求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CN" b="1">
                <a:solidFill>
                  <a:srgbClr val="009625"/>
                </a:solidFill>
                <a:sym typeface="+mn-ea"/>
              </a:rPr>
              <a:t>“</a:t>
            </a:r>
            <a:r>
              <a:rPr lang="zh-CN" altLang="en-US" b="1">
                <a:solidFill>
                  <a:srgbClr val="009625"/>
                </a:solidFill>
                <a:sym typeface="+mn-ea"/>
              </a:rPr>
              <a:t>我的患者</a:t>
            </a:r>
            <a:r>
              <a:rPr lang="en-US" altLang="zh-CN" b="1">
                <a:solidFill>
                  <a:srgbClr val="009625"/>
                </a:solidFill>
                <a:sym typeface="+mn-ea"/>
              </a:rPr>
              <a:t>”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患者管理，增加患者、搜索已注册患者、扫码添加患者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CN" b="1">
                <a:solidFill>
                  <a:srgbClr val="009625"/>
                </a:solidFill>
                <a:sym typeface="+mn-ea"/>
              </a:rPr>
              <a:t>“</a:t>
            </a:r>
            <a:r>
              <a:rPr lang="zh-CN" altLang="en-US" b="1">
                <a:solidFill>
                  <a:srgbClr val="009625"/>
                </a:solidFill>
                <a:sym typeface="+mn-ea"/>
              </a:rPr>
              <a:t>我的预约</a:t>
            </a:r>
            <a:r>
              <a:rPr lang="en-US" altLang="zh-CN" b="1">
                <a:solidFill>
                  <a:srgbClr val="009625"/>
                </a:solidFill>
                <a:sym typeface="+mn-ea"/>
              </a:rPr>
              <a:t>”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患者预约转诊、坐诊、手术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CN" b="1">
                <a:solidFill>
                  <a:srgbClr val="009625"/>
                </a:solidFill>
                <a:sym typeface="+mn-ea"/>
              </a:rPr>
              <a:t>“</a:t>
            </a:r>
            <a:r>
              <a:rPr lang="zh-CN" altLang="en-US" b="1">
                <a:solidFill>
                  <a:srgbClr val="009625"/>
                </a:solidFill>
                <a:sym typeface="+mn-ea"/>
              </a:rPr>
              <a:t>云医圈</a:t>
            </a:r>
            <a:r>
              <a:rPr lang="en-US" altLang="zh-CN" b="1">
                <a:solidFill>
                  <a:srgbClr val="009625"/>
                </a:solidFill>
                <a:sym typeface="+mn-ea"/>
              </a:rPr>
              <a:t>”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患者和专家交流圈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图片 3" descr="Screenshot_20170407-154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15" y="1158240"/>
            <a:ext cx="2430000" cy="4320000"/>
          </a:xfrm>
          <a:prstGeom prst="rect">
            <a:avLst/>
          </a:prstGeom>
        </p:spPr>
      </p:pic>
      <p:sp>
        <p:nvSpPr>
          <p:cNvPr id="14" name="线形标注 2 13"/>
          <p:cNvSpPr/>
          <p:nvPr/>
        </p:nvSpPr>
        <p:spPr>
          <a:xfrm rot="10800000">
            <a:off x="2306955" y="5118100"/>
            <a:ext cx="514985" cy="360045"/>
          </a:xfrm>
          <a:prstGeom prst="borderCallout2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直接连接符 4"/>
          <p:cNvSpPr>
            <a:spLocks noChangeShapeType="1"/>
          </p:cNvSpPr>
          <p:nvPr/>
        </p:nvSpPr>
        <p:spPr bwMode="auto">
          <a:xfrm>
            <a:off x="503238" y="765175"/>
            <a:ext cx="8137525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5" name="直接连接符 4"/>
          <p:cNvSpPr>
            <a:spLocks noChangeShapeType="1"/>
          </p:cNvSpPr>
          <p:nvPr/>
        </p:nvSpPr>
        <p:spPr bwMode="auto">
          <a:xfrm>
            <a:off x="503238" y="765175"/>
            <a:ext cx="8137525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15366" name="直接连接符 6"/>
          <p:cNvCxnSpPr>
            <a:cxnSpLocks noChangeShapeType="1"/>
          </p:cNvCxnSpPr>
          <p:nvPr/>
        </p:nvCxnSpPr>
        <p:spPr bwMode="auto">
          <a:xfrm>
            <a:off x="323850" y="765175"/>
            <a:ext cx="8496300" cy="0"/>
          </a:xfrm>
          <a:prstGeom prst="line">
            <a:avLst/>
          </a:prstGeom>
          <a:noFill/>
          <a:ln w="9525">
            <a:solidFill>
              <a:srgbClr val="587CD9"/>
            </a:solidFill>
            <a:round/>
          </a:ln>
        </p:spPr>
      </p:cxnSp>
      <p:sp>
        <p:nvSpPr>
          <p:cNvPr id="15367" name="矩形 6"/>
          <p:cNvSpPr>
            <a:spLocks noChangeArrowheads="1"/>
          </p:cNvSpPr>
          <p:nvPr/>
        </p:nvSpPr>
        <p:spPr bwMode="auto">
          <a:xfrm>
            <a:off x="290513" y="188913"/>
            <a:ext cx="8458200" cy="548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587C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发起问诊</a:t>
            </a:r>
            <a:endParaRPr lang="zh-CN" altLang="en-US" sz="2800" dirty="0">
              <a:solidFill>
                <a:srgbClr val="587C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未标题ddd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80350" y="85090"/>
            <a:ext cx="1019810" cy="60515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869950" y="5376545"/>
            <a:ext cx="129540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009625"/>
                </a:solidFill>
                <a:sym typeface="+mn-ea"/>
              </a:rPr>
              <a:t>“</a:t>
            </a:r>
            <a:r>
              <a:rPr lang="zh-CN" altLang="en-US" b="1">
                <a:solidFill>
                  <a:srgbClr val="009625"/>
                </a:solidFill>
                <a:sym typeface="+mn-ea"/>
              </a:rPr>
              <a:t>选择专家</a:t>
            </a:r>
            <a:r>
              <a:rPr lang="en-US" altLang="zh-CN" b="1">
                <a:solidFill>
                  <a:srgbClr val="009625"/>
                </a:solidFill>
                <a:sym typeface="+mn-ea"/>
              </a:rPr>
              <a:t>”</a:t>
            </a:r>
            <a:endParaRPr lang="en-US" altLang="zh-CN" b="1">
              <a:solidFill>
                <a:srgbClr val="009625"/>
              </a:solidFill>
              <a:sym typeface="+mn-ea"/>
            </a:endParaRPr>
          </a:p>
          <a:p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发起问诊</a:t>
            </a:r>
            <a:endParaRPr lang="en-US" altLang="zh-CN" b="1">
              <a:solidFill>
                <a:srgbClr val="009625"/>
              </a:solidFill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514725" y="5376545"/>
            <a:ext cx="211455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009625"/>
                </a:solidFill>
                <a:sym typeface="+mn-ea"/>
              </a:rPr>
              <a:t>    “</a:t>
            </a:r>
            <a:r>
              <a:rPr lang="zh-CN" altLang="en-US" b="1">
                <a:solidFill>
                  <a:srgbClr val="009625"/>
                </a:solidFill>
                <a:sym typeface="+mn-ea"/>
              </a:rPr>
              <a:t>新增患者</a:t>
            </a:r>
            <a:r>
              <a:rPr lang="en-US" altLang="zh-CN" b="1">
                <a:solidFill>
                  <a:srgbClr val="009625"/>
                </a:solidFill>
                <a:sym typeface="+mn-ea"/>
              </a:rPr>
              <a:t>”</a:t>
            </a:r>
            <a:endParaRPr lang="en-US" altLang="zh-CN" b="1">
              <a:solidFill>
                <a:srgbClr val="009625"/>
              </a:solidFill>
              <a:sym typeface="+mn-ea"/>
            </a:endParaRPr>
          </a:p>
          <a:p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如有已添加的患者，选择已添加的患者像专家问诊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638290" y="5324475"/>
            <a:ext cx="179133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009625"/>
                </a:solidFill>
                <a:sym typeface="+mn-ea"/>
              </a:rPr>
              <a:t>“</a:t>
            </a:r>
            <a:r>
              <a:rPr lang="zh-CN" altLang="en-US" b="1">
                <a:solidFill>
                  <a:srgbClr val="009625"/>
                </a:solidFill>
                <a:sym typeface="+mn-ea"/>
              </a:rPr>
              <a:t>填写病例资料</a:t>
            </a:r>
            <a:r>
              <a:rPr lang="en-US" altLang="zh-CN" b="1">
                <a:solidFill>
                  <a:srgbClr val="009625"/>
                </a:solidFill>
                <a:sym typeface="+mn-ea"/>
              </a:rPr>
              <a:t>”</a:t>
            </a:r>
            <a:endParaRPr lang="en-US" altLang="zh-CN" b="1">
              <a:solidFill>
                <a:srgbClr val="009625"/>
              </a:solidFill>
              <a:sym typeface="+mn-ea"/>
            </a:endParaRPr>
          </a:p>
          <a:p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确认提交并支付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" name="图片 1" descr="Screenshot_20170407-1543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55" y="884555"/>
            <a:ext cx="2430000" cy="4320000"/>
          </a:xfrm>
          <a:prstGeom prst="rect">
            <a:avLst/>
          </a:prstGeom>
        </p:spPr>
      </p:pic>
      <p:pic>
        <p:nvPicPr>
          <p:cNvPr id="4" name="图片 3" descr="Screenshot_20170407-1544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175" y="884555"/>
            <a:ext cx="2430000" cy="4320000"/>
          </a:xfrm>
          <a:prstGeom prst="rect">
            <a:avLst/>
          </a:prstGeom>
        </p:spPr>
      </p:pic>
      <p:pic>
        <p:nvPicPr>
          <p:cNvPr id="5" name="图片 4" descr="Screenshot_20170407-1545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935" y="884555"/>
            <a:ext cx="2430000" cy="4320000"/>
          </a:xfrm>
          <a:prstGeom prst="rect">
            <a:avLst/>
          </a:prstGeom>
        </p:spPr>
      </p:pic>
      <p:sp>
        <p:nvSpPr>
          <p:cNvPr id="14" name="线形标注 2 13"/>
          <p:cNvSpPr/>
          <p:nvPr/>
        </p:nvSpPr>
        <p:spPr>
          <a:xfrm rot="10800000">
            <a:off x="2069465" y="2693670"/>
            <a:ext cx="864235" cy="360045"/>
          </a:xfrm>
          <a:prstGeom prst="borderCallout2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线形标注 2 8"/>
          <p:cNvSpPr/>
          <p:nvPr/>
        </p:nvSpPr>
        <p:spPr>
          <a:xfrm rot="10800000">
            <a:off x="4871085" y="1090930"/>
            <a:ext cx="864235" cy="360045"/>
          </a:xfrm>
          <a:prstGeom prst="borderCallout2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直接连接符 4"/>
          <p:cNvSpPr>
            <a:spLocks noChangeShapeType="1"/>
          </p:cNvSpPr>
          <p:nvPr/>
        </p:nvSpPr>
        <p:spPr bwMode="auto">
          <a:xfrm>
            <a:off x="503238" y="765175"/>
            <a:ext cx="8137525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5" name="直接连接符 4"/>
          <p:cNvSpPr>
            <a:spLocks noChangeShapeType="1"/>
          </p:cNvSpPr>
          <p:nvPr/>
        </p:nvSpPr>
        <p:spPr bwMode="auto">
          <a:xfrm>
            <a:off x="503238" y="765175"/>
            <a:ext cx="8137525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15366" name="直接连接符 6"/>
          <p:cNvCxnSpPr>
            <a:cxnSpLocks noChangeShapeType="1"/>
          </p:cNvCxnSpPr>
          <p:nvPr/>
        </p:nvCxnSpPr>
        <p:spPr bwMode="auto">
          <a:xfrm>
            <a:off x="323850" y="765175"/>
            <a:ext cx="8496300" cy="0"/>
          </a:xfrm>
          <a:prstGeom prst="line">
            <a:avLst/>
          </a:prstGeom>
          <a:noFill/>
          <a:ln w="9525">
            <a:solidFill>
              <a:srgbClr val="587CD9"/>
            </a:solidFill>
            <a:round/>
          </a:ln>
        </p:spPr>
      </p:cxnSp>
      <p:sp>
        <p:nvSpPr>
          <p:cNvPr id="15367" name="矩形 6"/>
          <p:cNvSpPr>
            <a:spLocks noChangeArrowheads="1"/>
          </p:cNvSpPr>
          <p:nvPr/>
        </p:nvSpPr>
        <p:spPr bwMode="auto">
          <a:xfrm>
            <a:off x="290513" y="188913"/>
            <a:ext cx="8458200" cy="548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587C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收到会诊</a:t>
            </a:r>
            <a:endParaRPr lang="zh-CN" altLang="en-US" sz="2800" dirty="0">
              <a:solidFill>
                <a:srgbClr val="587C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未标题ddd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80350" y="85090"/>
            <a:ext cx="1019810" cy="60515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47320" y="5368290"/>
            <a:ext cx="2181225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009625"/>
                </a:solidFill>
                <a:sym typeface="+mn-ea"/>
              </a:rPr>
              <a:t>“</a:t>
            </a:r>
            <a:r>
              <a:rPr lang="zh-CN" altLang="en-US" sz="2800" b="1">
                <a:solidFill>
                  <a:srgbClr val="009625"/>
                </a:solidFill>
                <a:sym typeface="+mn-ea"/>
              </a:rPr>
              <a:t>待会诊</a:t>
            </a:r>
            <a:r>
              <a:rPr lang="en-US" altLang="zh-CN" sz="2800" b="1">
                <a:solidFill>
                  <a:srgbClr val="009625"/>
                </a:solidFill>
                <a:sym typeface="+mn-ea"/>
              </a:rPr>
              <a:t>”</a:t>
            </a:r>
            <a:r>
              <a:rPr lang="zh-CN" altLang="en-US" sz="160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患者和首诊医生发起的问诊请求等待确认</a:t>
            </a:r>
            <a:endParaRPr lang="zh-CN" altLang="en-US" sz="1600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00300" y="5368290"/>
            <a:ext cx="1924685" cy="14935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009625"/>
                </a:solidFill>
                <a:sym typeface="+mn-ea"/>
              </a:rPr>
              <a:t>“</a:t>
            </a:r>
            <a:r>
              <a:rPr lang="zh-CN" altLang="en-US" sz="2800" b="1">
                <a:solidFill>
                  <a:srgbClr val="009625"/>
                </a:solidFill>
                <a:sym typeface="+mn-ea"/>
              </a:rPr>
              <a:t>会诊中</a:t>
            </a:r>
            <a:r>
              <a:rPr lang="en-US" altLang="zh-CN" sz="2800" b="1">
                <a:solidFill>
                  <a:srgbClr val="009625"/>
                </a:solidFill>
                <a:sym typeface="+mn-ea"/>
              </a:rPr>
              <a:t>”</a:t>
            </a:r>
            <a:r>
              <a:rPr lang="zh-CN" altLang="en-US" sz="160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已接受会诊，尚未填写会诊意见单，可文字、语音、视频跟医生交流</a:t>
            </a:r>
            <a:endParaRPr lang="zh-CN" altLang="en-US" sz="1600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96740" y="5368290"/>
            <a:ext cx="2179955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009625"/>
                </a:solidFill>
                <a:sym typeface="+mn-ea"/>
              </a:rPr>
              <a:t>“</a:t>
            </a:r>
            <a:r>
              <a:rPr lang="zh-CN" altLang="en-US" sz="2800" b="1">
                <a:solidFill>
                  <a:srgbClr val="009625"/>
                </a:solidFill>
                <a:sym typeface="+mn-ea"/>
              </a:rPr>
              <a:t>已会诊</a:t>
            </a:r>
            <a:r>
              <a:rPr lang="en-US" altLang="zh-CN" sz="2800" b="1">
                <a:solidFill>
                  <a:srgbClr val="009625"/>
                </a:solidFill>
                <a:sym typeface="+mn-ea"/>
              </a:rPr>
              <a:t>”</a:t>
            </a:r>
            <a:r>
              <a:rPr lang="zh-CN" altLang="en-US" sz="160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已填写会诊意见单，查看会诊意见，可文字、语音、视频跟医生交流</a:t>
            </a:r>
            <a:endParaRPr lang="zh-CN" altLang="en-US" sz="1600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endParaRPr lang="zh-CN" altLang="en-US" sz="1600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48450" y="5368290"/>
            <a:ext cx="2107565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009625"/>
                </a:solidFill>
                <a:sym typeface="+mn-ea"/>
              </a:rPr>
              <a:t>“</a:t>
            </a:r>
            <a:r>
              <a:rPr lang="zh-CN" altLang="en-US" sz="2800" b="1">
                <a:solidFill>
                  <a:srgbClr val="009625"/>
                </a:solidFill>
                <a:sym typeface="+mn-ea"/>
              </a:rPr>
              <a:t>历史</a:t>
            </a:r>
            <a:r>
              <a:rPr lang="en-US" altLang="zh-CN" sz="2800" b="1">
                <a:solidFill>
                  <a:srgbClr val="009625"/>
                </a:solidFill>
                <a:sym typeface="+mn-ea"/>
              </a:rPr>
              <a:t>”</a:t>
            </a:r>
            <a:r>
              <a:rPr lang="zh-CN" altLang="en-US" sz="160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医生和患者单方面结束此会诊单，或医生填写会诊单已超过</a:t>
            </a:r>
            <a:r>
              <a:rPr lang="en-US" altLang="zh-CN" sz="160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72</a:t>
            </a:r>
            <a:r>
              <a:rPr lang="zh-CN" altLang="en-US" sz="160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小时，问诊流程完结</a:t>
            </a:r>
            <a:endParaRPr lang="zh-CN" altLang="en-US" sz="1600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endParaRPr lang="zh-CN" altLang="en-US" sz="1600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</p:txBody>
      </p:sp>
      <p:pic>
        <p:nvPicPr>
          <p:cNvPr id="5" name="图片 4" descr="Screenshot_2016-12-07-10-01-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" y="902335"/>
            <a:ext cx="2430000" cy="4320000"/>
          </a:xfrm>
          <a:prstGeom prst="rect">
            <a:avLst/>
          </a:prstGeom>
        </p:spPr>
      </p:pic>
      <p:pic>
        <p:nvPicPr>
          <p:cNvPr id="2" name="图片 1" descr="Screenshot_2016-12-07-10-49-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165" y="893445"/>
            <a:ext cx="2430000" cy="4320000"/>
          </a:xfrm>
          <a:prstGeom prst="rect">
            <a:avLst/>
          </a:prstGeom>
        </p:spPr>
      </p:pic>
      <p:pic>
        <p:nvPicPr>
          <p:cNvPr id="7" name="图片 6" descr="Screenshot_2016-12-07-13-58-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2010" y="893445"/>
            <a:ext cx="2430000" cy="432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直接连接符 4"/>
          <p:cNvSpPr>
            <a:spLocks noChangeShapeType="1"/>
          </p:cNvSpPr>
          <p:nvPr/>
        </p:nvSpPr>
        <p:spPr bwMode="auto">
          <a:xfrm>
            <a:off x="503238" y="765175"/>
            <a:ext cx="8137525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5" name="直接连接符 4"/>
          <p:cNvSpPr>
            <a:spLocks noChangeShapeType="1"/>
          </p:cNvSpPr>
          <p:nvPr/>
        </p:nvSpPr>
        <p:spPr bwMode="auto">
          <a:xfrm>
            <a:off x="503238" y="765175"/>
            <a:ext cx="8137525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15366" name="直接连接符 6"/>
          <p:cNvCxnSpPr>
            <a:cxnSpLocks noChangeShapeType="1"/>
          </p:cNvCxnSpPr>
          <p:nvPr/>
        </p:nvCxnSpPr>
        <p:spPr bwMode="auto">
          <a:xfrm>
            <a:off x="323850" y="765175"/>
            <a:ext cx="8496300" cy="0"/>
          </a:xfrm>
          <a:prstGeom prst="line">
            <a:avLst/>
          </a:prstGeom>
          <a:noFill/>
          <a:ln w="9525">
            <a:solidFill>
              <a:srgbClr val="587CD9"/>
            </a:solidFill>
            <a:round/>
          </a:ln>
        </p:spPr>
      </p:cxnSp>
      <p:sp>
        <p:nvSpPr>
          <p:cNvPr id="15367" name="矩形 6"/>
          <p:cNvSpPr>
            <a:spLocks noChangeArrowheads="1"/>
          </p:cNvSpPr>
          <p:nvPr/>
        </p:nvSpPr>
        <p:spPr bwMode="auto">
          <a:xfrm>
            <a:off x="290513" y="188913"/>
            <a:ext cx="8458200" cy="548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587C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个人中心</a:t>
            </a:r>
            <a:endParaRPr lang="zh-CN" altLang="en-US" sz="2800" dirty="0">
              <a:solidFill>
                <a:srgbClr val="587C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未标题ddd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80350" y="85090"/>
            <a:ext cx="1019810" cy="60515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52755" y="5479415"/>
            <a:ext cx="248094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009625"/>
                </a:solidFill>
                <a:sym typeface="+mn-ea"/>
              </a:rPr>
              <a:t>“</a:t>
            </a:r>
            <a:r>
              <a:rPr lang="zh-CN" altLang="en-US" sz="2800">
                <a:solidFill>
                  <a:srgbClr val="009625"/>
                </a:solidFill>
                <a:sym typeface="+mn-ea"/>
              </a:rPr>
              <a:t>完善个人信息</a:t>
            </a:r>
            <a:r>
              <a:rPr lang="en-US" altLang="zh-CN" sz="2800">
                <a:solidFill>
                  <a:srgbClr val="009625"/>
                </a:solidFill>
                <a:sym typeface="+mn-ea"/>
              </a:rPr>
              <a:t>”</a:t>
            </a:r>
            <a:endParaRPr lang="en-US" altLang="zh-CN" sz="2800">
              <a:solidFill>
                <a:srgbClr val="009625"/>
              </a:solidFill>
              <a:sym typeface="+mn-ea"/>
            </a:endParaRPr>
          </a:p>
        </p:txBody>
      </p:sp>
      <p:pic>
        <p:nvPicPr>
          <p:cNvPr id="2" name="图片 1" descr="Screenshot_2016-12-07-10-02-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55" y="1013460"/>
            <a:ext cx="2430000" cy="4320000"/>
          </a:xfrm>
          <a:prstGeom prst="rect">
            <a:avLst/>
          </a:prstGeom>
        </p:spPr>
      </p:pic>
      <p:pic>
        <p:nvPicPr>
          <p:cNvPr id="4" name="图片 3" descr="Screenshot_2016-12-07-10-02-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220" y="1013460"/>
            <a:ext cx="2430000" cy="4320000"/>
          </a:xfrm>
          <a:prstGeom prst="rect">
            <a:avLst/>
          </a:prstGeom>
        </p:spPr>
      </p:pic>
      <p:pic>
        <p:nvPicPr>
          <p:cNvPr id="6" name="图片 5" descr="Screenshot_2016-12-07-10-02-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8885" y="1013460"/>
            <a:ext cx="2430000" cy="4320000"/>
          </a:xfrm>
          <a:prstGeom prst="rect">
            <a:avLst/>
          </a:prstGeom>
        </p:spPr>
      </p:pic>
      <p:sp>
        <p:nvSpPr>
          <p:cNvPr id="14" name="线形标注 2 13"/>
          <p:cNvSpPr/>
          <p:nvPr/>
        </p:nvSpPr>
        <p:spPr>
          <a:xfrm rot="10800000">
            <a:off x="503555" y="1670050"/>
            <a:ext cx="2429510" cy="624205"/>
          </a:xfrm>
          <a:prstGeom prst="borderCallout2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线形标注 2 7"/>
          <p:cNvSpPr/>
          <p:nvPr/>
        </p:nvSpPr>
        <p:spPr>
          <a:xfrm rot="10800000">
            <a:off x="3411855" y="3730625"/>
            <a:ext cx="2429510" cy="317500"/>
          </a:xfrm>
          <a:prstGeom prst="borderCallout2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线形标注 2 4"/>
          <p:cNvSpPr/>
          <p:nvPr/>
        </p:nvSpPr>
        <p:spPr>
          <a:xfrm rot="10800000">
            <a:off x="504190" y="3840480"/>
            <a:ext cx="2429510" cy="317500"/>
          </a:xfrm>
          <a:prstGeom prst="borderCallout2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587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标题 3"/>
          <p:cNvSpPr>
            <a:spLocks noGrp="1" noChangeArrowheads="1"/>
          </p:cNvSpPr>
          <p:nvPr>
            <p:ph type="ctrTitle"/>
          </p:nvPr>
        </p:nvSpPr>
        <p:spPr>
          <a:xfrm>
            <a:off x="685800" y="342265"/>
            <a:ext cx="7772400" cy="1470025"/>
          </a:xfrm>
        </p:spPr>
        <p:txBody>
          <a:bodyPr/>
          <a:p>
            <a:pPr eaLnBrk="1" hangingPunct="1"/>
            <a:r>
              <a:rPr lang="zh-CN" altLang="zh-CN" sz="6600" dirty="0" smtClean="0">
                <a:solidFill>
                  <a:srgbClr val="FFC000"/>
                </a:solidFill>
              </a:rPr>
              <a:t>谢谢！</a:t>
            </a:r>
            <a:endParaRPr lang="zh-CN" altLang="zh-CN" sz="6600" dirty="0" smtClean="0">
              <a:solidFill>
                <a:srgbClr val="FFC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421255" y="5555615"/>
            <a:ext cx="430276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大兴掌上诊疗用户版</a:t>
            </a:r>
            <a:r>
              <a:rPr lang="en-US" altLang="zh-CN" sz="2400">
                <a:solidFill>
                  <a:schemeClr val="bg1"/>
                </a:solidFill>
              </a:rPr>
              <a:t>APP</a:t>
            </a:r>
            <a:r>
              <a:rPr lang="zh-CN" altLang="en-US" sz="2400">
                <a:solidFill>
                  <a:schemeClr val="bg1"/>
                </a:solidFill>
              </a:rPr>
              <a:t>下载</a:t>
            </a:r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2" name="图片 1" descr="51436548642707546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2738" y="1812290"/>
            <a:ext cx="3438525" cy="3438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587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4" name="图片 3" descr="微信公众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12160" y="1638935"/>
            <a:ext cx="2519680" cy="2520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267075" y="4338320"/>
            <a:ext cx="26098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大兴云医微信公众号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587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420620" y="5674995"/>
            <a:ext cx="430276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大兴掌上诊疗医生版</a:t>
            </a:r>
            <a:r>
              <a:rPr lang="en-US" altLang="zh-CN" sz="2400">
                <a:solidFill>
                  <a:schemeClr val="bg1"/>
                </a:solidFill>
              </a:rPr>
              <a:t>APP</a:t>
            </a:r>
            <a:r>
              <a:rPr lang="zh-CN" altLang="en-US" sz="2400">
                <a:solidFill>
                  <a:schemeClr val="bg1"/>
                </a:solidFill>
              </a:rPr>
              <a:t>下载</a:t>
            </a:r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3" name="图片 2" descr="8891792805036560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8928" y="1812290"/>
            <a:ext cx="3446145" cy="3446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425</Words>
  <Application>WPS 演示</Application>
  <PresentationFormat>全屏显示(4:3)</PresentationFormat>
  <Paragraphs>63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微软雅黑</vt:lpstr>
      <vt:lpstr>Office 主题</vt:lpstr>
      <vt:lpstr>大兴掌上诊疗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谢谢！</vt:lpstr>
      <vt:lpstr>PowerPoint 演示文稿</vt:lpstr>
      <vt:lpstr>PowerPoint 演示文稿</vt:lpstr>
    </vt:vector>
  </TitlesOfParts>
  <Company>5173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培训主题</dc:title>
  <dc:creator>wangding</dc:creator>
  <cp:lastModifiedBy>Administrator</cp:lastModifiedBy>
  <cp:revision>619</cp:revision>
  <dcterms:created xsi:type="dcterms:W3CDTF">2011-02-23T17:15:00Z</dcterms:created>
  <dcterms:modified xsi:type="dcterms:W3CDTF">2017-04-07T08:08:25Z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