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8"/>
  </p:notesMasterIdLst>
  <p:sldIdLst>
    <p:sldId id="256" r:id="rId2"/>
    <p:sldId id="260" r:id="rId3"/>
    <p:sldId id="272" r:id="rId4"/>
    <p:sldId id="269" r:id="rId5"/>
    <p:sldId id="271" r:id="rId6"/>
    <p:sldId id="270" r:id="rId7"/>
    <p:sldId id="273" r:id="rId8"/>
    <p:sldId id="257" r:id="rId9"/>
    <p:sldId id="263" r:id="rId10"/>
    <p:sldId id="266" r:id="rId11"/>
    <p:sldId id="261" r:id="rId12"/>
    <p:sldId id="262" r:id="rId13"/>
    <p:sldId id="265" r:id="rId14"/>
    <p:sldId id="264" r:id="rId15"/>
    <p:sldId id="267"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9302B6-575B-4269-9D0C-213C819FC65D}" type="datetimeFigureOut">
              <a:rPr lang="zh-CN" altLang="en-US" smtClean="0"/>
              <a:t>2019/3/15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C6A771-25BA-4D02-93D8-5CE5D40DAB7B}" type="slidenum">
              <a:rPr lang="zh-CN" altLang="en-US" smtClean="0"/>
              <a:t>‹#›</a:t>
            </a:fld>
            <a:endParaRPr lang="zh-CN" altLang="en-US"/>
          </a:p>
        </p:txBody>
      </p:sp>
    </p:spTree>
    <p:extLst>
      <p:ext uri="{BB962C8B-B14F-4D97-AF65-F5344CB8AC3E}">
        <p14:creationId xmlns:p14="http://schemas.microsoft.com/office/powerpoint/2010/main" val="62891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7C6A771-25BA-4D02-93D8-5CE5D40DAB7B}" type="slidenum">
              <a:rPr lang="zh-CN" altLang="en-US" smtClean="0"/>
              <a:t>13</a:t>
            </a:fld>
            <a:endParaRPr lang="zh-CN" altLang="en-US"/>
          </a:p>
        </p:txBody>
      </p:sp>
    </p:spTree>
    <p:extLst>
      <p:ext uri="{BB962C8B-B14F-4D97-AF65-F5344CB8AC3E}">
        <p14:creationId xmlns:p14="http://schemas.microsoft.com/office/powerpoint/2010/main" val="22690598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206CC2F-F7DA-43BA-8ACA-3D73C7E824FC}" type="datetimeFigureOut">
              <a:rPr lang="zh-CN" altLang="en-US" smtClean="0"/>
              <a:t>2019/3/15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255346" y="2750337"/>
            <a:ext cx="1171888" cy="1356442"/>
          </a:xfrm>
        </p:spPr>
        <p:txBody>
          <a:bodyPr/>
          <a:lstStyle/>
          <a:p>
            <a:fld id="{A5101CC8-653A-4F48-95EC-366887FC32E3}" type="slidenum">
              <a:rPr lang="zh-CN" altLang="en-US" smtClean="0"/>
              <a:t>‹#›</a:t>
            </a:fld>
            <a:endParaRPr lang="zh-CN" altLang="en-US"/>
          </a:p>
        </p:txBody>
      </p:sp>
    </p:spTree>
    <p:extLst>
      <p:ext uri="{BB962C8B-B14F-4D97-AF65-F5344CB8AC3E}">
        <p14:creationId xmlns:p14="http://schemas.microsoft.com/office/powerpoint/2010/main" val="2738984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206CC2F-F7DA-43BA-8ACA-3D73C7E824FC}" type="datetimeFigureOut">
              <a:rPr lang="zh-CN" altLang="en-US" smtClean="0"/>
              <a:t>2019/3/15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309"/>
            <a:ext cx="1154151" cy="1090789"/>
          </a:xfrm>
        </p:spPr>
        <p:txBody>
          <a:bodyPr/>
          <a:lstStyle/>
          <a:p>
            <a:fld id="{A5101CC8-653A-4F48-95EC-366887FC32E3}" type="slidenum">
              <a:rPr lang="zh-CN" altLang="en-US" smtClean="0"/>
              <a:t>‹#›</a:t>
            </a:fld>
            <a:endParaRPr lang="zh-CN" altLang="en-US"/>
          </a:p>
        </p:txBody>
      </p:sp>
    </p:spTree>
    <p:extLst>
      <p:ext uri="{BB962C8B-B14F-4D97-AF65-F5344CB8AC3E}">
        <p14:creationId xmlns:p14="http://schemas.microsoft.com/office/powerpoint/2010/main" val="3518034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206CC2F-F7DA-43BA-8ACA-3D73C7E824FC}" type="datetimeFigureOut">
              <a:rPr lang="zh-CN" altLang="en-US" smtClean="0"/>
              <a:t>2019/3/15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615"/>
            <a:ext cx="1154151" cy="1090789"/>
          </a:xfrm>
        </p:spPr>
        <p:txBody>
          <a:bodyPr/>
          <a:lstStyle/>
          <a:p>
            <a:fld id="{A5101CC8-653A-4F48-95EC-366887FC32E3}" type="slidenum">
              <a:rPr lang="zh-CN" altLang="en-US" smtClean="0"/>
              <a:t>‹#›</a:t>
            </a:fld>
            <a:endParaRPr lang="zh-CN" altLang="en-US"/>
          </a:p>
        </p:txBody>
      </p:sp>
    </p:spTree>
    <p:extLst>
      <p:ext uri="{BB962C8B-B14F-4D97-AF65-F5344CB8AC3E}">
        <p14:creationId xmlns:p14="http://schemas.microsoft.com/office/powerpoint/2010/main" val="3681731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206CC2F-F7DA-43BA-8ACA-3D73C7E824FC}" type="datetimeFigureOut">
              <a:rPr lang="zh-CN" altLang="en-US" smtClean="0"/>
              <a:t>2019/3/15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A5101CC8-653A-4F48-95EC-366887FC32E3}" type="slidenum">
              <a:rPr lang="zh-CN" altLang="en-US" smtClean="0"/>
              <a:t>‹#›</a:t>
            </a:fld>
            <a:endParaRPr lang="zh-CN" alt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7117142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206CC2F-F7DA-43BA-8ACA-3D73C7E824FC}" type="datetimeFigureOut">
              <a:rPr lang="zh-CN" altLang="en-US" smtClean="0"/>
              <a:t>2019/3/15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A5101CC8-653A-4F48-95EC-366887FC32E3}" type="slidenum">
              <a:rPr lang="zh-CN" altLang="en-US" smtClean="0"/>
              <a:t>‹#›</a:t>
            </a:fld>
            <a:endParaRPr lang="zh-CN" altLang="en-US"/>
          </a:p>
        </p:txBody>
      </p:sp>
    </p:spTree>
    <p:extLst>
      <p:ext uri="{BB962C8B-B14F-4D97-AF65-F5344CB8AC3E}">
        <p14:creationId xmlns:p14="http://schemas.microsoft.com/office/powerpoint/2010/main" val="3499749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B206CC2F-F7DA-43BA-8ACA-3D73C7E824FC}" type="datetimeFigureOut">
              <a:rPr lang="zh-CN" altLang="en-US" smtClean="0"/>
              <a:t>2019/3/15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5101CC8-653A-4F48-95EC-366887FC32E3}" type="slidenum">
              <a:rPr lang="zh-CN" altLang="en-US" smtClean="0"/>
              <a:t>‹#›</a:t>
            </a:fld>
            <a:endParaRPr lang="zh-CN" altLang="en-US"/>
          </a:p>
        </p:txBody>
      </p:sp>
    </p:spTree>
    <p:extLst>
      <p:ext uri="{BB962C8B-B14F-4D97-AF65-F5344CB8AC3E}">
        <p14:creationId xmlns:p14="http://schemas.microsoft.com/office/powerpoint/2010/main" val="40095488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B206CC2F-F7DA-43BA-8ACA-3D73C7E824FC}" type="datetimeFigureOut">
              <a:rPr lang="zh-CN" altLang="en-US" smtClean="0"/>
              <a:t>2019/3/15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5101CC8-653A-4F48-95EC-366887FC32E3}" type="slidenum">
              <a:rPr lang="zh-CN" altLang="en-US" smtClean="0"/>
              <a:t>‹#›</a:t>
            </a:fld>
            <a:endParaRPr lang="zh-CN" altLang="en-US"/>
          </a:p>
        </p:txBody>
      </p:sp>
    </p:spTree>
    <p:extLst>
      <p:ext uri="{BB962C8B-B14F-4D97-AF65-F5344CB8AC3E}">
        <p14:creationId xmlns:p14="http://schemas.microsoft.com/office/powerpoint/2010/main" val="853404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06CC2F-F7DA-43BA-8ACA-3D73C7E824FC}" type="datetimeFigureOut">
              <a:rPr lang="zh-CN" altLang="en-US" smtClean="0"/>
              <a:t>2019/3/15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101CC8-653A-4F48-95EC-366887FC32E3}" type="slidenum">
              <a:rPr lang="zh-CN" altLang="en-US" smtClean="0"/>
              <a:t>‹#›</a:t>
            </a:fld>
            <a:endParaRPr lang="zh-CN" altLang="en-US"/>
          </a:p>
        </p:txBody>
      </p:sp>
    </p:spTree>
    <p:extLst>
      <p:ext uri="{BB962C8B-B14F-4D97-AF65-F5344CB8AC3E}">
        <p14:creationId xmlns:p14="http://schemas.microsoft.com/office/powerpoint/2010/main" val="4468800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206CC2F-F7DA-43BA-8ACA-3D73C7E824FC}" type="datetimeFigureOut">
              <a:rPr lang="zh-CN" altLang="en-US" smtClean="0"/>
              <a:t>2019/3/15</a:t>
            </a:fld>
            <a:endParaRPr lang="zh-CN" altLang="en-US"/>
          </a:p>
        </p:txBody>
      </p:sp>
      <p:sp>
        <p:nvSpPr>
          <p:cNvPr id="5" name="Footer Placeholder 4"/>
          <p:cNvSpPr>
            <a:spLocks noGrp="1"/>
          </p:cNvSpPr>
          <p:nvPr>
            <p:ph type="ftr" sz="quarter" idx="11"/>
          </p:nvPr>
        </p:nvSpPr>
        <p:spPr>
          <a:xfrm>
            <a:off x="680321" y="5936188"/>
            <a:ext cx="6126805" cy="365125"/>
          </a:xfrm>
        </p:spPr>
        <p:txBody>
          <a:bodyPr/>
          <a:lstStyle/>
          <a:p>
            <a:endParaRPr lang="zh-CN" alt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A5101CC8-653A-4F48-95EC-366887FC32E3}" type="slidenum">
              <a:rPr lang="zh-CN" altLang="en-US" smtClean="0"/>
              <a:t>‹#›</a:t>
            </a:fld>
            <a:endParaRPr lang="zh-CN" altLang="en-US"/>
          </a:p>
        </p:txBody>
      </p:sp>
    </p:spTree>
    <p:extLst>
      <p:ext uri="{BB962C8B-B14F-4D97-AF65-F5344CB8AC3E}">
        <p14:creationId xmlns:p14="http://schemas.microsoft.com/office/powerpoint/2010/main" val="2889168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06CC2F-F7DA-43BA-8ACA-3D73C7E824FC}" type="datetimeFigureOut">
              <a:rPr lang="zh-CN" altLang="en-US" smtClean="0"/>
              <a:t>2019/3/15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101CC8-653A-4F48-95EC-366887FC32E3}" type="slidenum">
              <a:rPr lang="zh-CN" altLang="en-US" smtClean="0"/>
              <a:t>‹#›</a:t>
            </a:fld>
            <a:endParaRPr lang="zh-CN" altLang="en-US"/>
          </a:p>
        </p:txBody>
      </p:sp>
    </p:spTree>
    <p:extLst>
      <p:ext uri="{BB962C8B-B14F-4D97-AF65-F5344CB8AC3E}">
        <p14:creationId xmlns:p14="http://schemas.microsoft.com/office/powerpoint/2010/main" val="2704659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206CC2F-F7DA-43BA-8ACA-3D73C7E824FC}" type="datetimeFigureOut">
              <a:rPr lang="zh-CN" altLang="en-US" smtClean="0"/>
              <a:t>2019/3/15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729455" y="2869895"/>
            <a:ext cx="1154151" cy="1090789"/>
          </a:xfrm>
        </p:spPr>
        <p:txBody>
          <a:bodyPr/>
          <a:lstStyle/>
          <a:p>
            <a:fld id="{A5101CC8-653A-4F48-95EC-366887FC32E3}" type="slidenum">
              <a:rPr lang="zh-CN" altLang="en-US" smtClean="0"/>
              <a:t>‹#›</a:t>
            </a:fld>
            <a:endParaRPr lang="zh-CN" altLang="en-US"/>
          </a:p>
        </p:txBody>
      </p:sp>
    </p:spTree>
    <p:extLst>
      <p:ext uri="{BB962C8B-B14F-4D97-AF65-F5344CB8AC3E}">
        <p14:creationId xmlns:p14="http://schemas.microsoft.com/office/powerpoint/2010/main" val="1463685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206CC2F-F7DA-43BA-8ACA-3D73C7E824FC}" type="datetimeFigureOut">
              <a:rPr lang="zh-CN" altLang="en-US" smtClean="0"/>
              <a:t>2019/3/15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5101CC8-653A-4F48-95EC-366887FC32E3}" type="slidenum">
              <a:rPr lang="zh-CN" altLang="en-US" smtClean="0"/>
              <a:t>‹#›</a:t>
            </a:fld>
            <a:endParaRPr lang="zh-CN" altLang="en-US"/>
          </a:p>
        </p:txBody>
      </p:sp>
    </p:spTree>
    <p:extLst>
      <p:ext uri="{BB962C8B-B14F-4D97-AF65-F5344CB8AC3E}">
        <p14:creationId xmlns:p14="http://schemas.microsoft.com/office/powerpoint/2010/main" val="2603939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80322" y="3030008"/>
            <a:ext cx="4698355" cy="290617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594123" y="3030008"/>
            <a:ext cx="4700059" cy="290617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206CC2F-F7DA-43BA-8ACA-3D73C7E824FC}" type="datetimeFigureOut">
              <a:rPr lang="zh-CN" altLang="en-US" smtClean="0"/>
              <a:t>2019/3/15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5101CC8-653A-4F48-95EC-366887FC32E3}" type="slidenum">
              <a:rPr lang="zh-CN" altLang="en-US" smtClean="0"/>
              <a:t>‹#›</a:t>
            </a:fld>
            <a:endParaRPr lang="zh-CN" altLang="en-US"/>
          </a:p>
        </p:txBody>
      </p:sp>
    </p:spTree>
    <p:extLst>
      <p:ext uri="{BB962C8B-B14F-4D97-AF65-F5344CB8AC3E}">
        <p14:creationId xmlns:p14="http://schemas.microsoft.com/office/powerpoint/2010/main" val="1628683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206CC2F-F7DA-43BA-8ACA-3D73C7E824FC}" type="datetimeFigureOut">
              <a:rPr lang="zh-CN" altLang="en-US" smtClean="0"/>
              <a:t>2019/3/15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5101CC8-653A-4F48-95EC-366887FC32E3}" type="slidenum">
              <a:rPr lang="zh-CN" altLang="en-US" smtClean="0"/>
              <a:t>‹#›</a:t>
            </a:fld>
            <a:endParaRPr lang="zh-CN" altLang="en-US"/>
          </a:p>
        </p:txBody>
      </p:sp>
    </p:spTree>
    <p:extLst>
      <p:ext uri="{BB962C8B-B14F-4D97-AF65-F5344CB8AC3E}">
        <p14:creationId xmlns:p14="http://schemas.microsoft.com/office/powerpoint/2010/main" val="1803536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206CC2F-F7DA-43BA-8ACA-3D73C7E824FC}" type="datetimeFigureOut">
              <a:rPr lang="zh-CN" altLang="en-US" smtClean="0"/>
              <a:t>2019/3/15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5101CC8-653A-4F48-95EC-366887FC32E3}" type="slidenum">
              <a:rPr lang="zh-CN" altLang="en-US" smtClean="0"/>
              <a:t>‹#›</a:t>
            </a:fld>
            <a:endParaRPr lang="zh-CN" altLang="en-US"/>
          </a:p>
        </p:txBody>
      </p:sp>
    </p:spTree>
    <p:extLst>
      <p:ext uri="{BB962C8B-B14F-4D97-AF65-F5344CB8AC3E}">
        <p14:creationId xmlns:p14="http://schemas.microsoft.com/office/powerpoint/2010/main" val="1675935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206CC2F-F7DA-43BA-8ACA-3D73C7E824FC}" type="datetimeFigureOut">
              <a:rPr lang="zh-CN" altLang="en-US" smtClean="0"/>
              <a:t>2019/3/15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5101CC8-653A-4F48-95EC-366887FC32E3}" type="slidenum">
              <a:rPr lang="zh-CN" altLang="en-US" smtClean="0"/>
              <a:t>‹#›</a:t>
            </a:fld>
            <a:endParaRPr lang="zh-CN" altLang="en-US"/>
          </a:p>
        </p:txBody>
      </p:sp>
    </p:spTree>
    <p:extLst>
      <p:ext uri="{BB962C8B-B14F-4D97-AF65-F5344CB8AC3E}">
        <p14:creationId xmlns:p14="http://schemas.microsoft.com/office/powerpoint/2010/main" val="1261641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206CC2F-F7DA-43BA-8ACA-3D73C7E824FC}" type="datetimeFigureOut">
              <a:rPr lang="zh-CN" altLang="en-US" smtClean="0"/>
              <a:t>2019/3/15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5101CC8-653A-4F48-95EC-366887FC32E3}" type="slidenum">
              <a:rPr lang="zh-CN" altLang="en-US" smtClean="0"/>
              <a:t>‹#›</a:t>
            </a:fld>
            <a:endParaRPr lang="zh-CN" altLang="en-US"/>
          </a:p>
        </p:txBody>
      </p:sp>
    </p:spTree>
    <p:extLst>
      <p:ext uri="{BB962C8B-B14F-4D97-AF65-F5344CB8AC3E}">
        <p14:creationId xmlns:p14="http://schemas.microsoft.com/office/powerpoint/2010/main" val="3052091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206CC2F-F7DA-43BA-8ACA-3D73C7E824FC}" type="datetimeFigureOut">
              <a:rPr lang="zh-CN" altLang="en-US" smtClean="0"/>
              <a:t>2019/3/15</a:t>
            </a:fld>
            <a:endParaRPr lang="zh-CN" alt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A5101CC8-653A-4F48-95EC-366887FC32E3}" type="slidenum">
              <a:rPr lang="zh-CN" altLang="en-US" smtClean="0"/>
              <a:t>‹#›</a:t>
            </a:fld>
            <a:endParaRPr lang="zh-CN" altLang="en-US"/>
          </a:p>
        </p:txBody>
      </p:sp>
    </p:spTree>
    <p:extLst>
      <p:ext uri="{BB962C8B-B14F-4D97-AF65-F5344CB8AC3E}">
        <p14:creationId xmlns:p14="http://schemas.microsoft.com/office/powerpoint/2010/main" val="4005031529"/>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oracle.com/technetwork/java/javase/downloads/index.html" TargetMode="External"/><Relationship Id="rId2" Type="http://schemas.openxmlformats.org/officeDocument/2006/relationships/hyperlink" Target="http://jasmine.github.i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protractortest.org/" TargetMode="External"/><Relationship Id="rId2" Type="http://schemas.openxmlformats.org/officeDocument/2006/relationships/hyperlink" Target="https://jasmine.github.io/"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karma-runner.github.io/" TargetMode="External"/><Relationship Id="rId2" Type="http://schemas.openxmlformats.org/officeDocument/2006/relationships/hyperlink" Target="http://www.protractortest.org/" TargetMode="External"/><Relationship Id="rId1" Type="http://schemas.openxmlformats.org/officeDocument/2006/relationships/slideLayout" Target="../slideLayouts/slideLayout2.xml"/><Relationship Id="rId5" Type="http://schemas.openxmlformats.org/officeDocument/2006/relationships/hyperlink" Target="https://docs.angularjs.org/guide/e2e-testing" TargetMode="External"/><Relationship Id="rId4" Type="http://schemas.openxmlformats.org/officeDocument/2006/relationships/hyperlink" Target="https://jasmine.github.i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F55D25-62F4-4E72-9886-105DBD1065B3}"/>
              </a:ext>
            </a:extLst>
          </p:cNvPr>
          <p:cNvSpPr>
            <a:spLocks noGrp="1"/>
          </p:cNvSpPr>
          <p:nvPr>
            <p:ph type="ctrTitle"/>
          </p:nvPr>
        </p:nvSpPr>
        <p:spPr/>
        <p:txBody>
          <a:bodyPr/>
          <a:lstStyle/>
          <a:p>
            <a:r>
              <a:rPr lang="en-US" altLang="zh-CN" dirty="0"/>
              <a:t>Angular</a:t>
            </a:r>
            <a:r>
              <a:rPr lang="zh-CN" altLang="en-US" dirty="0"/>
              <a:t>集成测试</a:t>
            </a:r>
          </a:p>
        </p:txBody>
      </p:sp>
      <p:sp>
        <p:nvSpPr>
          <p:cNvPr id="3" name="副标题 2">
            <a:extLst>
              <a:ext uri="{FF2B5EF4-FFF2-40B4-BE49-F238E27FC236}">
                <a16:creationId xmlns:a16="http://schemas.microsoft.com/office/drawing/2014/main" id="{F8B107B6-3603-4EB6-988E-207F0B998DA3}"/>
              </a:ext>
            </a:extLst>
          </p:cNvPr>
          <p:cNvSpPr>
            <a:spLocks noGrp="1"/>
          </p:cNvSpPr>
          <p:nvPr>
            <p:ph type="subTitle" idx="1"/>
          </p:nvPr>
        </p:nvSpPr>
        <p:spPr/>
        <p:txBody>
          <a:bodyPr/>
          <a:lstStyle/>
          <a:p>
            <a:r>
              <a:rPr lang="zh-CN" altLang="en-US" dirty="0"/>
              <a:t>集成测试即</a:t>
            </a:r>
            <a:r>
              <a:rPr lang="en-US" altLang="zh-CN" dirty="0"/>
              <a:t>e2e</a:t>
            </a:r>
            <a:r>
              <a:rPr lang="zh-CN" altLang="en-US" dirty="0"/>
              <a:t>测试，也叫端对端测试</a:t>
            </a:r>
          </a:p>
        </p:txBody>
      </p:sp>
    </p:spTree>
    <p:extLst>
      <p:ext uri="{BB962C8B-B14F-4D97-AF65-F5344CB8AC3E}">
        <p14:creationId xmlns:p14="http://schemas.microsoft.com/office/powerpoint/2010/main" val="1599479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52484-0BBC-4F7D-94E1-AA4AECC07766}"/>
              </a:ext>
            </a:extLst>
          </p:cNvPr>
          <p:cNvSpPr>
            <a:spLocks noGrp="1"/>
          </p:cNvSpPr>
          <p:nvPr>
            <p:ph type="title"/>
          </p:nvPr>
        </p:nvSpPr>
        <p:spPr/>
        <p:txBody>
          <a:bodyPr/>
          <a:lstStyle/>
          <a:p>
            <a:r>
              <a:rPr lang="en-US" altLang="zh-CN"/>
              <a:t>Angular</a:t>
            </a:r>
            <a:r>
              <a:rPr lang="zh-CN" altLang="en-US"/>
              <a:t>集成测试</a:t>
            </a:r>
            <a:r>
              <a:rPr lang="zh-CN" altLang="en-US" dirty="0"/>
              <a:t>环境</a:t>
            </a:r>
            <a:br>
              <a:rPr lang="en-US" altLang="zh-CN" dirty="0"/>
            </a:br>
            <a:r>
              <a:rPr lang="en-US" altLang="zh-CN" sz="2000" dirty="0"/>
              <a:t>example</a:t>
            </a:r>
            <a:r>
              <a:rPr lang="zh-CN" altLang="en-US" sz="2000" dirty="0"/>
              <a:t>以当前最新的版本为准</a:t>
            </a:r>
          </a:p>
        </p:txBody>
      </p:sp>
      <p:sp>
        <p:nvSpPr>
          <p:cNvPr id="3" name="内容占位符 2">
            <a:extLst>
              <a:ext uri="{FF2B5EF4-FFF2-40B4-BE49-F238E27FC236}">
                <a16:creationId xmlns:a16="http://schemas.microsoft.com/office/drawing/2014/main" id="{B3A884A2-880E-4832-AF13-AA79399D7EF4}"/>
              </a:ext>
            </a:extLst>
          </p:cNvPr>
          <p:cNvSpPr>
            <a:spLocks noGrp="1"/>
          </p:cNvSpPr>
          <p:nvPr>
            <p:ph idx="1"/>
          </p:nvPr>
        </p:nvSpPr>
        <p:spPr/>
        <p:txBody>
          <a:bodyPr/>
          <a:lstStyle/>
          <a:p>
            <a:r>
              <a:rPr lang="pt-BR" altLang="zh-CN" dirty="0"/>
              <a:t>Angular CLI: 7.3.1</a:t>
            </a:r>
          </a:p>
          <a:p>
            <a:r>
              <a:rPr lang="pt-BR" altLang="zh-CN" dirty="0"/>
              <a:t>Node: 10.15.1</a:t>
            </a:r>
          </a:p>
          <a:p>
            <a:r>
              <a:rPr lang="pt-BR" altLang="zh-CN" dirty="0"/>
              <a:t>OS: win32 x64</a:t>
            </a:r>
          </a:p>
          <a:p>
            <a:r>
              <a:rPr lang="en-US" altLang="zh-CN" dirty="0" err="1"/>
              <a:t>Npm</a:t>
            </a:r>
            <a:r>
              <a:rPr lang="en-US" altLang="zh-CN" dirty="0"/>
              <a:t>: 6.4.1</a:t>
            </a:r>
          </a:p>
          <a:p>
            <a:r>
              <a:rPr lang="en-US" altLang="zh-CN" dirty="0"/>
              <a:t>Yarn: 1.13.0</a:t>
            </a:r>
          </a:p>
          <a:p>
            <a:endParaRPr lang="zh-CN" altLang="en-US" dirty="0"/>
          </a:p>
        </p:txBody>
      </p:sp>
    </p:spTree>
    <p:extLst>
      <p:ext uri="{BB962C8B-B14F-4D97-AF65-F5344CB8AC3E}">
        <p14:creationId xmlns:p14="http://schemas.microsoft.com/office/powerpoint/2010/main" val="2520658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835D01-75B1-4E9E-B47A-910D0F349193}"/>
              </a:ext>
            </a:extLst>
          </p:cNvPr>
          <p:cNvSpPr>
            <a:spLocks noGrp="1"/>
          </p:cNvSpPr>
          <p:nvPr>
            <p:ph type="title"/>
          </p:nvPr>
        </p:nvSpPr>
        <p:spPr/>
        <p:txBody>
          <a:bodyPr/>
          <a:lstStyle/>
          <a:p>
            <a:r>
              <a:rPr lang="zh-CN" altLang="en-US" dirty="0"/>
              <a:t>导航</a:t>
            </a:r>
          </a:p>
        </p:txBody>
      </p:sp>
      <p:sp>
        <p:nvSpPr>
          <p:cNvPr id="3" name="内容占位符 2">
            <a:extLst>
              <a:ext uri="{FF2B5EF4-FFF2-40B4-BE49-F238E27FC236}">
                <a16:creationId xmlns:a16="http://schemas.microsoft.com/office/drawing/2014/main" id="{D528FCD0-5C02-4DA5-B349-F33A321D8220}"/>
              </a:ext>
            </a:extLst>
          </p:cNvPr>
          <p:cNvSpPr>
            <a:spLocks noGrp="1"/>
          </p:cNvSpPr>
          <p:nvPr>
            <p:ph idx="1"/>
          </p:nvPr>
        </p:nvSpPr>
        <p:spPr/>
        <p:txBody>
          <a:bodyPr>
            <a:normAutofit/>
          </a:bodyPr>
          <a:lstStyle/>
          <a:p>
            <a:r>
              <a:rPr lang="zh-CN" altLang="en-US" sz="2000" dirty="0"/>
              <a:t>导航到页面</a:t>
            </a:r>
            <a:endParaRPr lang="en-US" altLang="zh-CN" sz="2000" dirty="0"/>
          </a:p>
          <a:p>
            <a:r>
              <a:rPr lang="en-US" altLang="zh-CN" sz="2000" dirty="0"/>
              <a:t>1</a:t>
            </a:r>
            <a:r>
              <a:rPr lang="zh-CN" altLang="en-US" sz="2000" dirty="0"/>
              <a:t>、</a:t>
            </a:r>
            <a:endParaRPr lang="en-US" altLang="zh-CN" sz="2000" dirty="0"/>
          </a:p>
          <a:p>
            <a:r>
              <a:rPr lang="en-US" altLang="zh-CN" sz="2000" dirty="0" err="1"/>
              <a:t>navigateTo</a:t>
            </a:r>
            <a:r>
              <a:rPr lang="en-US" altLang="zh-CN" sz="2000" dirty="0"/>
              <a:t>() {</a:t>
            </a:r>
          </a:p>
          <a:p>
            <a:pPr lvl="1"/>
            <a:r>
              <a:rPr lang="en-US" altLang="zh-CN" dirty="0"/>
              <a:t>return </a:t>
            </a:r>
            <a:r>
              <a:rPr lang="en-US" altLang="zh-CN" dirty="0" err="1"/>
              <a:t>browser.get</a:t>
            </a:r>
            <a:r>
              <a:rPr lang="en-US" altLang="zh-CN" dirty="0"/>
              <a:t>(</a:t>
            </a:r>
            <a:r>
              <a:rPr lang="en-US" altLang="zh-CN" dirty="0" err="1">
                <a:solidFill>
                  <a:srgbClr val="FF0000"/>
                </a:solidFill>
              </a:rPr>
              <a:t>browser.baseUrl</a:t>
            </a:r>
            <a:r>
              <a:rPr lang="en-US" altLang="zh-CN" dirty="0"/>
              <a:t>) as Promise&lt;any&gt;</a:t>
            </a:r>
          </a:p>
          <a:p>
            <a:pPr lvl="1"/>
            <a:r>
              <a:rPr lang="en-US" altLang="zh-CN" dirty="0"/>
              <a:t>return </a:t>
            </a:r>
            <a:r>
              <a:rPr lang="en-US" altLang="zh-CN" dirty="0" err="1"/>
              <a:t>browser.get</a:t>
            </a:r>
            <a:r>
              <a:rPr lang="en-US" altLang="zh-CN" dirty="0"/>
              <a:t>(</a:t>
            </a:r>
            <a:r>
              <a:rPr lang="en-US" altLang="zh-CN" dirty="0">
                <a:solidFill>
                  <a:srgbClr val="FF0000"/>
                </a:solidFill>
              </a:rPr>
              <a:t>‘/’</a:t>
            </a:r>
            <a:r>
              <a:rPr lang="en-US" altLang="zh-CN" dirty="0"/>
              <a:t>) as Promise&lt;any&gt;</a:t>
            </a:r>
          </a:p>
          <a:p>
            <a:pPr lvl="1"/>
            <a:r>
              <a:rPr lang="en-US" altLang="zh-CN" dirty="0"/>
              <a:t>return </a:t>
            </a:r>
            <a:r>
              <a:rPr lang="en-US" altLang="zh-CN" dirty="0" err="1"/>
              <a:t>browser.get</a:t>
            </a:r>
            <a:r>
              <a:rPr lang="en-US" altLang="zh-CN" dirty="0">
                <a:solidFill>
                  <a:srgbClr val="FF0000"/>
                </a:solidFill>
              </a:rPr>
              <a:t>(‘/home’) </a:t>
            </a:r>
            <a:r>
              <a:rPr lang="en-US" altLang="zh-CN" dirty="0"/>
              <a:t>as Promise&lt;any&gt;</a:t>
            </a:r>
          </a:p>
          <a:p>
            <a:r>
              <a:rPr lang="en-US" altLang="zh-CN" sz="2000" dirty="0"/>
              <a:t>}</a:t>
            </a:r>
          </a:p>
        </p:txBody>
      </p:sp>
      <p:sp>
        <p:nvSpPr>
          <p:cNvPr id="6" name="矩形 5">
            <a:extLst>
              <a:ext uri="{FF2B5EF4-FFF2-40B4-BE49-F238E27FC236}">
                <a16:creationId xmlns:a16="http://schemas.microsoft.com/office/drawing/2014/main" id="{9B6538C4-2745-4A42-9F93-203679DC1389}"/>
              </a:ext>
            </a:extLst>
          </p:cNvPr>
          <p:cNvSpPr/>
          <p:nvPr/>
        </p:nvSpPr>
        <p:spPr>
          <a:xfrm>
            <a:off x="7835706" y="3742006"/>
            <a:ext cx="1941341" cy="4501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默认页面路由</a:t>
            </a:r>
          </a:p>
        </p:txBody>
      </p:sp>
      <p:sp>
        <p:nvSpPr>
          <p:cNvPr id="7" name="右大括号 6">
            <a:extLst>
              <a:ext uri="{FF2B5EF4-FFF2-40B4-BE49-F238E27FC236}">
                <a16:creationId xmlns:a16="http://schemas.microsoft.com/office/drawing/2014/main" id="{C93CABE1-3B31-438C-A1AB-3A2DEE510F99}"/>
              </a:ext>
            </a:extLst>
          </p:cNvPr>
          <p:cNvSpPr/>
          <p:nvPr/>
        </p:nvSpPr>
        <p:spPr>
          <a:xfrm>
            <a:off x="7554351" y="3629465"/>
            <a:ext cx="56271" cy="61897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532761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D64932-E71C-4A0D-8DEA-E7E53CDA5EAD}"/>
              </a:ext>
            </a:extLst>
          </p:cNvPr>
          <p:cNvSpPr>
            <a:spLocks noGrp="1"/>
          </p:cNvSpPr>
          <p:nvPr>
            <p:ph type="title"/>
          </p:nvPr>
        </p:nvSpPr>
        <p:spPr/>
        <p:txBody>
          <a:bodyPr/>
          <a:lstStyle/>
          <a:p>
            <a:r>
              <a:rPr lang="zh-CN" altLang="en-US" dirty="0"/>
              <a:t>选择元素实例</a:t>
            </a:r>
            <a:br>
              <a:rPr lang="en-US" altLang="zh-CN" dirty="0"/>
            </a:br>
            <a:r>
              <a:rPr lang="zh-CN" altLang="en-US" sz="2000" dirty="0"/>
              <a:t>选择元素的方法有很多，我选择</a:t>
            </a:r>
            <a:r>
              <a:rPr lang="en-US" altLang="zh-CN" sz="2000" dirty="0"/>
              <a:t>by.css()</a:t>
            </a:r>
            <a:r>
              <a:rPr lang="zh-CN" altLang="en-US" sz="2000" dirty="0"/>
              <a:t>，因为它比较优秀</a:t>
            </a:r>
          </a:p>
        </p:txBody>
      </p:sp>
      <p:sp>
        <p:nvSpPr>
          <p:cNvPr id="3" name="内容占位符 2">
            <a:extLst>
              <a:ext uri="{FF2B5EF4-FFF2-40B4-BE49-F238E27FC236}">
                <a16:creationId xmlns:a16="http://schemas.microsoft.com/office/drawing/2014/main" id="{9CDD1D55-957C-4900-BA64-FE7A20E6C22E}"/>
              </a:ext>
            </a:extLst>
          </p:cNvPr>
          <p:cNvSpPr>
            <a:spLocks noGrp="1"/>
          </p:cNvSpPr>
          <p:nvPr>
            <p:ph idx="1"/>
          </p:nvPr>
        </p:nvSpPr>
        <p:spPr/>
        <p:txBody>
          <a:bodyPr>
            <a:normAutofit/>
          </a:bodyPr>
          <a:lstStyle/>
          <a:p>
            <a:r>
              <a:rPr lang="en-US" altLang="zh-CN" sz="2000" dirty="0"/>
              <a:t>1</a:t>
            </a:r>
            <a:r>
              <a:rPr lang="zh-CN" altLang="en-US" sz="2000" dirty="0"/>
              <a:t>、</a:t>
            </a:r>
            <a:r>
              <a:rPr lang="en-US" altLang="zh-CN" sz="2000" dirty="0"/>
              <a:t>by.css()</a:t>
            </a:r>
          </a:p>
          <a:p>
            <a:r>
              <a:rPr lang="en-US" altLang="zh-CN" sz="2000" dirty="0"/>
              <a:t>2</a:t>
            </a:r>
            <a:r>
              <a:rPr lang="zh-CN" altLang="en-US" sz="2000" dirty="0"/>
              <a:t>、</a:t>
            </a:r>
            <a:r>
              <a:rPr lang="en-US" altLang="zh-CN" sz="2000" dirty="0" err="1"/>
              <a:t>getHeadingText</a:t>
            </a:r>
            <a:r>
              <a:rPr lang="en-US" altLang="zh-CN" sz="2000" dirty="0"/>
              <a:t>() {</a:t>
            </a:r>
          </a:p>
          <a:p>
            <a:r>
              <a:rPr lang="en-US" altLang="zh-CN" sz="2000" dirty="0"/>
              <a:t>           return element(by.css('app-root h1')).</a:t>
            </a:r>
            <a:r>
              <a:rPr lang="en-US" altLang="zh-CN" sz="2000" dirty="0" err="1"/>
              <a:t>getText</a:t>
            </a:r>
            <a:r>
              <a:rPr lang="en-US" altLang="zh-CN" sz="2000" dirty="0"/>
              <a:t>();</a:t>
            </a:r>
          </a:p>
          <a:p>
            <a:r>
              <a:rPr lang="en-US" altLang="zh-CN" sz="2000" dirty="0"/>
              <a:t>     }</a:t>
            </a:r>
          </a:p>
          <a:p>
            <a:r>
              <a:rPr lang="en-US" altLang="zh-CN" sz="2000" dirty="0"/>
              <a:t>3</a:t>
            </a:r>
            <a:r>
              <a:rPr lang="zh-CN" altLang="en-US" sz="2000" dirty="0"/>
              <a:t>、</a:t>
            </a:r>
            <a:r>
              <a:rPr lang="en-US" altLang="zh-CN" sz="2000" dirty="0" err="1"/>
              <a:t>page.navigateTo</a:t>
            </a:r>
            <a:r>
              <a:rPr lang="en-US" altLang="zh-CN" sz="2000" dirty="0"/>
              <a:t>();</a:t>
            </a:r>
          </a:p>
          <a:p>
            <a:r>
              <a:rPr lang="en-US" altLang="zh-CN" sz="2000" dirty="0"/>
              <a:t>     expect(</a:t>
            </a:r>
            <a:r>
              <a:rPr lang="en-US" altLang="zh-CN" sz="2000" dirty="0" err="1"/>
              <a:t>page.getTitleText</a:t>
            </a:r>
            <a:r>
              <a:rPr lang="en-US" altLang="zh-CN" sz="2000" dirty="0"/>
              <a:t>()).</a:t>
            </a:r>
            <a:r>
              <a:rPr lang="en-US" altLang="zh-CN" sz="2000" dirty="0" err="1"/>
              <a:t>toEqual</a:t>
            </a:r>
            <a:r>
              <a:rPr lang="en-US" altLang="zh-CN" sz="2000" dirty="0"/>
              <a:t>('Welcome to angular-io-e2e!’);</a:t>
            </a:r>
          </a:p>
          <a:p>
            <a:pPr marL="0" indent="0">
              <a:buNone/>
            </a:pPr>
            <a:r>
              <a:rPr lang="en-US" altLang="zh-CN" sz="1600" dirty="0"/>
              <a:t>          </a:t>
            </a:r>
            <a:r>
              <a:rPr lang="zh-CN" altLang="en-US" sz="1600" dirty="0"/>
              <a:t>获取内容是否与</a:t>
            </a:r>
            <a:r>
              <a:rPr lang="en-US" altLang="zh-CN" sz="1600" dirty="0" err="1"/>
              <a:t>toEqual</a:t>
            </a:r>
            <a:r>
              <a:rPr lang="zh-CN" altLang="en-US" sz="1600" dirty="0"/>
              <a:t>的参数是否相等</a:t>
            </a:r>
            <a:endParaRPr lang="en-US" altLang="zh-CN" sz="2000" dirty="0"/>
          </a:p>
        </p:txBody>
      </p:sp>
    </p:spTree>
    <p:extLst>
      <p:ext uri="{BB962C8B-B14F-4D97-AF65-F5344CB8AC3E}">
        <p14:creationId xmlns:p14="http://schemas.microsoft.com/office/powerpoint/2010/main" val="7535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227944-BAB4-4EFB-8D11-B40023BAB399}"/>
              </a:ext>
            </a:extLst>
          </p:cNvPr>
          <p:cNvSpPr>
            <a:spLocks noGrp="1"/>
          </p:cNvSpPr>
          <p:nvPr>
            <p:ph type="title"/>
          </p:nvPr>
        </p:nvSpPr>
        <p:spPr/>
        <p:txBody>
          <a:bodyPr/>
          <a:lstStyle/>
          <a:p>
            <a:r>
              <a:rPr lang="zh-CN" altLang="en-US" dirty="0"/>
              <a:t>选择元素更多方法</a:t>
            </a:r>
          </a:p>
        </p:txBody>
      </p:sp>
      <p:sp>
        <p:nvSpPr>
          <p:cNvPr id="3" name="内容占位符 2">
            <a:extLst>
              <a:ext uri="{FF2B5EF4-FFF2-40B4-BE49-F238E27FC236}">
                <a16:creationId xmlns:a16="http://schemas.microsoft.com/office/drawing/2014/main" id="{FBF55D99-D4E8-4F88-BAB6-2A24F7EF1000}"/>
              </a:ext>
            </a:extLst>
          </p:cNvPr>
          <p:cNvSpPr>
            <a:spLocks noGrp="1"/>
          </p:cNvSpPr>
          <p:nvPr>
            <p:ph idx="1"/>
          </p:nvPr>
        </p:nvSpPr>
        <p:spPr/>
        <p:txBody>
          <a:bodyPr>
            <a:normAutofit fontScale="92500" lnSpcReduction="20000"/>
          </a:bodyPr>
          <a:lstStyle/>
          <a:p>
            <a:r>
              <a:rPr lang="en-US" altLang="zh-CN" sz="2000" dirty="0"/>
              <a:t>element(</a:t>
            </a:r>
            <a:r>
              <a:rPr lang="en-US" altLang="zh-CN" sz="2000" dirty="0" err="1"/>
              <a:t>by.model</a:t>
            </a:r>
            <a:r>
              <a:rPr lang="en-US" altLang="zh-CN" sz="2000" dirty="0"/>
              <a:t>(‘first’)).</a:t>
            </a:r>
            <a:r>
              <a:rPr lang="en-US" altLang="zh-CN" sz="2000" dirty="0" err="1"/>
              <a:t>sendKeys</a:t>
            </a:r>
            <a:r>
              <a:rPr lang="en-US" altLang="zh-CN" sz="2000" dirty="0"/>
              <a:t>(1)  // </a:t>
            </a:r>
            <a:r>
              <a:rPr lang="en-US" altLang="zh-CN" sz="2000" dirty="0" err="1"/>
              <a:t>ngModel</a:t>
            </a:r>
            <a:r>
              <a:rPr lang="en-US" altLang="zh-CN" sz="2000" dirty="0"/>
              <a:t>=first</a:t>
            </a:r>
            <a:r>
              <a:rPr lang="zh-CN" altLang="en-US" sz="2000" dirty="0"/>
              <a:t>的</a:t>
            </a:r>
            <a:r>
              <a:rPr lang="en-US" altLang="zh-CN" sz="2000" dirty="0"/>
              <a:t>input</a:t>
            </a:r>
            <a:r>
              <a:rPr lang="zh-CN" altLang="en-US" sz="2000" dirty="0"/>
              <a:t>框键入数字</a:t>
            </a:r>
            <a:r>
              <a:rPr lang="en-US" altLang="zh-CN" sz="2000" dirty="0"/>
              <a:t>1</a:t>
            </a:r>
          </a:p>
          <a:p>
            <a:r>
              <a:rPr lang="en-US" altLang="zh-CN" sz="2000" dirty="0"/>
              <a:t>element(</a:t>
            </a:r>
            <a:r>
              <a:rPr lang="en-US" altLang="zh-CN" sz="2000" dirty="0" err="1"/>
              <a:t>by.binding</a:t>
            </a:r>
            <a:r>
              <a:rPr lang="en-US" altLang="zh-CN" sz="2000" dirty="0"/>
              <a:t>(‘latest’)).</a:t>
            </a:r>
            <a:r>
              <a:rPr lang="en-US" altLang="zh-CN" sz="2000" dirty="0" err="1"/>
              <a:t>getText</a:t>
            </a:r>
            <a:r>
              <a:rPr lang="en-US" altLang="zh-CN" sz="2000" dirty="0"/>
              <a:t>() // </a:t>
            </a:r>
            <a:r>
              <a:rPr lang="zh-CN" altLang="en-US" sz="2000" dirty="0"/>
              <a:t>绑定了</a:t>
            </a:r>
            <a:r>
              <a:rPr lang="en-US" altLang="zh-CN" sz="2000" dirty="0"/>
              <a:t>latest</a:t>
            </a:r>
            <a:r>
              <a:rPr lang="zh-CN" altLang="en-US" sz="2000" dirty="0"/>
              <a:t>的元素获取</a:t>
            </a:r>
            <a:r>
              <a:rPr lang="en-US" altLang="zh-CN" sz="2000" dirty="0"/>
              <a:t>text</a:t>
            </a:r>
            <a:r>
              <a:rPr lang="zh-CN" altLang="en-US" sz="2000" dirty="0"/>
              <a:t>值</a:t>
            </a:r>
            <a:endParaRPr lang="en-US" altLang="zh-CN" sz="2000" dirty="0"/>
          </a:p>
          <a:p>
            <a:r>
              <a:rPr lang="en-US" altLang="zh-CN" sz="2000" dirty="0"/>
              <a:t>element(by.id(‘</a:t>
            </a:r>
            <a:r>
              <a:rPr lang="en-US" altLang="zh-CN" sz="2000" dirty="0" err="1"/>
              <a:t>gobutton</a:t>
            </a:r>
            <a:r>
              <a:rPr lang="en-US" altLang="zh-CN" sz="2000" dirty="0"/>
              <a:t>’)).click()  // </a:t>
            </a:r>
            <a:r>
              <a:rPr lang="zh-CN" altLang="en-US" sz="2000" dirty="0"/>
              <a:t>选择</a:t>
            </a:r>
            <a:r>
              <a:rPr lang="en-US" altLang="zh-CN" sz="2000" dirty="0"/>
              <a:t>id= </a:t>
            </a:r>
            <a:r>
              <a:rPr lang="en-US" altLang="zh-CN" sz="2000" dirty="0" err="1"/>
              <a:t>gobutton</a:t>
            </a:r>
            <a:r>
              <a:rPr lang="zh-CN" altLang="en-US" sz="2000" dirty="0"/>
              <a:t>的元素添加点击事件</a:t>
            </a:r>
            <a:endParaRPr lang="en-US" altLang="zh-CN" sz="2000" dirty="0"/>
          </a:p>
          <a:p>
            <a:endParaRPr lang="en-US" altLang="zh-CN" sz="2000" dirty="0"/>
          </a:p>
          <a:p>
            <a:r>
              <a:rPr lang="en-US" altLang="zh-CN" sz="2000" dirty="0" err="1"/>
              <a:t>pokemonPage.getFirstPokemonCardElement</a:t>
            </a:r>
            <a:r>
              <a:rPr lang="en-US" altLang="zh-CN" sz="2000" dirty="0"/>
              <a:t>().click();</a:t>
            </a:r>
          </a:p>
          <a:p>
            <a:r>
              <a:rPr lang="en-US" altLang="zh-CN" sz="2000" dirty="0" err="1"/>
              <a:t>getFirstPokemonCardElement</a:t>
            </a:r>
            <a:r>
              <a:rPr lang="en-US" altLang="zh-CN" sz="2000" dirty="0"/>
              <a:t>() { return element(by.css('.card--media’)); }</a:t>
            </a:r>
          </a:p>
          <a:p>
            <a:r>
              <a:rPr lang="en-US" altLang="zh-CN" sz="2000" dirty="0"/>
              <a:t>// </a:t>
            </a:r>
            <a:r>
              <a:rPr lang="zh-CN" altLang="en-US" sz="2000" dirty="0"/>
              <a:t>如果有多个相同的</a:t>
            </a:r>
            <a:r>
              <a:rPr lang="en-US" altLang="zh-CN" sz="2000" dirty="0"/>
              <a:t>class</a:t>
            </a:r>
            <a:r>
              <a:rPr lang="zh-CN" altLang="en-US" sz="2000" dirty="0"/>
              <a:t>，默认选择第一个</a:t>
            </a:r>
            <a:endParaRPr lang="en-US" altLang="zh-CN" sz="2000" dirty="0"/>
          </a:p>
          <a:p>
            <a:pPr marL="0" indent="0">
              <a:buNone/>
            </a:pPr>
            <a:endParaRPr lang="en-US" altLang="zh-CN" sz="2000" dirty="0"/>
          </a:p>
          <a:p>
            <a:pPr marL="0" indent="0">
              <a:buNone/>
            </a:pPr>
            <a:r>
              <a:rPr lang="zh-CN" altLang="en-US" sz="2000" dirty="0"/>
              <a:t>注释：</a:t>
            </a:r>
            <a:endParaRPr lang="en-US" altLang="zh-CN" sz="2000" dirty="0"/>
          </a:p>
          <a:p>
            <a:r>
              <a:rPr lang="zh-CN" altLang="en-US" sz="2000" dirty="0"/>
              <a:t>在</a:t>
            </a:r>
            <a:r>
              <a:rPr lang="en-US" altLang="zh-CN" sz="2000" dirty="0"/>
              <a:t>Angular1</a:t>
            </a:r>
            <a:r>
              <a:rPr lang="zh-CN" altLang="en-US" sz="2000" dirty="0"/>
              <a:t>中含有</a:t>
            </a:r>
            <a:r>
              <a:rPr lang="en-US" altLang="zh-CN" sz="2000" dirty="0"/>
              <a:t>ng-model</a:t>
            </a:r>
            <a:r>
              <a:rPr lang="zh-CN" altLang="en-US" sz="2000" dirty="0"/>
              <a:t>和</a:t>
            </a:r>
            <a:r>
              <a:rPr lang="en-US" altLang="zh-CN" sz="2000" dirty="0"/>
              <a:t>ng-binding</a:t>
            </a:r>
            <a:r>
              <a:rPr lang="zh-CN" altLang="en-US" sz="2000" dirty="0"/>
              <a:t>（</a:t>
            </a:r>
            <a:r>
              <a:rPr lang="en-US" altLang="zh-CN" sz="2000" dirty="0"/>
              <a:t>ng-model=“first”</a:t>
            </a:r>
            <a:r>
              <a:rPr lang="zh-CN" altLang="en-US" sz="2000" dirty="0"/>
              <a:t>），在</a:t>
            </a:r>
            <a:r>
              <a:rPr lang="en-US" altLang="zh-CN" sz="2000" dirty="0"/>
              <a:t>Angular2</a:t>
            </a:r>
            <a:r>
              <a:rPr lang="zh-CN" altLang="en-US" sz="2000" dirty="0"/>
              <a:t>以上没有了，在</a:t>
            </a:r>
            <a:r>
              <a:rPr lang="en-US" altLang="zh-CN" sz="2000" dirty="0"/>
              <a:t>2</a:t>
            </a:r>
            <a:r>
              <a:rPr lang="zh-CN" altLang="en-US" sz="2000" dirty="0"/>
              <a:t>以上的双向绑定使用的是</a:t>
            </a:r>
            <a:r>
              <a:rPr lang="en-US" altLang="zh-CN" sz="2000" dirty="0"/>
              <a:t>[(</a:t>
            </a:r>
            <a:r>
              <a:rPr lang="en-US" altLang="zh-CN" sz="2000" dirty="0" err="1"/>
              <a:t>ngModel</a:t>
            </a:r>
            <a:r>
              <a:rPr lang="en-US" altLang="zh-CN" sz="2000" dirty="0"/>
              <a:t>)]=“first”</a:t>
            </a:r>
            <a:endParaRPr lang="zh-CN" altLang="en-US" sz="2000" dirty="0"/>
          </a:p>
        </p:txBody>
      </p:sp>
    </p:spTree>
    <p:extLst>
      <p:ext uri="{BB962C8B-B14F-4D97-AF65-F5344CB8AC3E}">
        <p14:creationId xmlns:p14="http://schemas.microsoft.com/office/powerpoint/2010/main" val="2424672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BE3BBE-D336-4BBB-9C7E-F0466F063AAF}"/>
              </a:ext>
            </a:extLst>
          </p:cNvPr>
          <p:cNvSpPr>
            <a:spLocks noGrp="1"/>
          </p:cNvSpPr>
          <p:nvPr>
            <p:ph type="title"/>
          </p:nvPr>
        </p:nvSpPr>
        <p:spPr/>
        <p:txBody>
          <a:bodyPr/>
          <a:lstStyle/>
          <a:p>
            <a:r>
              <a:rPr lang="zh-CN" altLang="en-US" dirty="0"/>
              <a:t>如果是一个组件，应该如何集成测试？</a:t>
            </a:r>
            <a:br>
              <a:rPr lang="en-US" altLang="zh-CN" dirty="0"/>
            </a:br>
            <a:r>
              <a:rPr lang="en-US" altLang="zh-CN" sz="2000" dirty="0"/>
              <a:t>ng e2e testing component</a:t>
            </a:r>
            <a:endParaRPr lang="zh-CN" altLang="en-US" sz="2000" dirty="0"/>
          </a:p>
        </p:txBody>
      </p:sp>
      <p:sp>
        <p:nvSpPr>
          <p:cNvPr id="3" name="内容占位符 2">
            <a:extLst>
              <a:ext uri="{FF2B5EF4-FFF2-40B4-BE49-F238E27FC236}">
                <a16:creationId xmlns:a16="http://schemas.microsoft.com/office/drawing/2014/main" id="{45C76D86-520C-480B-9A40-11A69F914912}"/>
              </a:ext>
            </a:extLst>
          </p:cNvPr>
          <p:cNvSpPr>
            <a:spLocks noGrp="1"/>
          </p:cNvSpPr>
          <p:nvPr>
            <p:ph idx="1"/>
          </p:nvPr>
        </p:nvSpPr>
        <p:spPr/>
        <p:txBody>
          <a:bodyPr>
            <a:normAutofit/>
          </a:bodyPr>
          <a:lstStyle/>
          <a:p>
            <a:r>
              <a:rPr lang="zh-CN" altLang="en-US" sz="2000" dirty="0"/>
              <a:t>获取组件元素标签</a:t>
            </a:r>
            <a:endParaRPr lang="en-US" altLang="zh-CN" sz="2000" dirty="0"/>
          </a:p>
          <a:p>
            <a:r>
              <a:rPr lang="en-US" altLang="zh-CN" sz="2000" dirty="0"/>
              <a:t>element(</a:t>
            </a:r>
            <a:r>
              <a:rPr lang="en-US" altLang="zh-CN" sz="2000" dirty="0" err="1"/>
              <a:t>by.tagName</a:t>
            </a:r>
            <a:r>
              <a:rPr lang="en-US" altLang="zh-CN" sz="2000" dirty="0"/>
              <a:t>(‘</a:t>
            </a:r>
            <a:r>
              <a:rPr lang="en-US" altLang="zh-CN" sz="2000" dirty="0" err="1"/>
              <a:t>ngx</a:t>
            </a:r>
            <a:r>
              <a:rPr lang="en-US" altLang="zh-CN" sz="2000" dirty="0"/>
              <a:t>-modal’)); //</a:t>
            </a:r>
            <a:r>
              <a:rPr lang="zh-CN" altLang="en-US" sz="2000" dirty="0"/>
              <a:t> </a:t>
            </a:r>
            <a:r>
              <a:rPr lang="en-US" altLang="zh-CN" sz="2000" dirty="0" err="1"/>
              <a:t>tagName</a:t>
            </a:r>
            <a:r>
              <a:rPr lang="zh-CN" altLang="en-US" sz="2000" dirty="0"/>
              <a:t>一般都是用于选择组件</a:t>
            </a:r>
            <a:endParaRPr lang="en-US" altLang="zh-CN" sz="2000" dirty="0"/>
          </a:p>
          <a:p>
            <a:endParaRPr lang="en-US" altLang="zh-CN" sz="2000" dirty="0"/>
          </a:p>
          <a:p>
            <a:r>
              <a:rPr lang="en-US" altLang="zh-CN" sz="2000" dirty="0"/>
              <a:t>expect(</a:t>
            </a:r>
            <a:r>
              <a:rPr lang="en-US" altLang="zh-CN" sz="2000" dirty="0" err="1"/>
              <a:t>pokemonPage.getOpenModalElement</a:t>
            </a:r>
            <a:r>
              <a:rPr lang="en-US" altLang="zh-CN" sz="2000" dirty="0"/>
              <a:t>()).</a:t>
            </a:r>
            <a:r>
              <a:rPr lang="en-US" altLang="zh-CN" sz="2000" dirty="0" err="1"/>
              <a:t>toBeTruthy</a:t>
            </a:r>
            <a:r>
              <a:rPr lang="en-US" altLang="zh-CN" sz="2000" dirty="0"/>
              <a:t>() </a:t>
            </a:r>
            <a:r>
              <a:rPr lang="zh-CN" altLang="en-US" sz="2000" dirty="0"/>
              <a:t> </a:t>
            </a:r>
            <a:r>
              <a:rPr lang="en-US" altLang="zh-CN" sz="2000"/>
              <a:t>// </a:t>
            </a:r>
            <a:r>
              <a:rPr lang="zh-CN" altLang="en-US" sz="2000"/>
              <a:t>确认</a:t>
            </a:r>
            <a:r>
              <a:rPr lang="zh-CN" altLang="en-US" sz="2000" dirty="0"/>
              <a:t>使用组件</a:t>
            </a:r>
            <a:endParaRPr lang="en-US" altLang="zh-CN" sz="2000" dirty="0"/>
          </a:p>
        </p:txBody>
      </p:sp>
    </p:spTree>
    <p:extLst>
      <p:ext uri="{BB962C8B-B14F-4D97-AF65-F5344CB8AC3E}">
        <p14:creationId xmlns:p14="http://schemas.microsoft.com/office/powerpoint/2010/main" val="437863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21B318-F307-46CE-A3C4-2FA5EC32D0A9}"/>
              </a:ext>
            </a:extLst>
          </p:cNvPr>
          <p:cNvSpPr>
            <a:spLocks noGrp="1"/>
          </p:cNvSpPr>
          <p:nvPr>
            <p:ph type="title"/>
          </p:nvPr>
        </p:nvSpPr>
        <p:spPr/>
        <p:txBody>
          <a:bodyPr/>
          <a:lstStyle/>
          <a:p>
            <a:r>
              <a:rPr lang="zh-CN" altLang="en-US" dirty="0"/>
              <a:t>验证表单输入正确</a:t>
            </a:r>
            <a:br>
              <a:rPr lang="en-US" altLang="zh-CN" dirty="0"/>
            </a:br>
            <a:r>
              <a:rPr lang="zh-CN" altLang="en-US" sz="2000" dirty="0"/>
              <a:t>用户名和密码</a:t>
            </a:r>
          </a:p>
        </p:txBody>
      </p:sp>
      <p:sp>
        <p:nvSpPr>
          <p:cNvPr id="3" name="内容占位符 2">
            <a:extLst>
              <a:ext uri="{FF2B5EF4-FFF2-40B4-BE49-F238E27FC236}">
                <a16:creationId xmlns:a16="http://schemas.microsoft.com/office/drawing/2014/main" id="{200DCFEF-8C48-4D9D-9CEA-CBCA87A0424F}"/>
              </a:ext>
            </a:extLst>
          </p:cNvPr>
          <p:cNvSpPr>
            <a:spLocks noGrp="1"/>
          </p:cNvSpPr>
          <p:nvPr>
            <p:ph idx="1"/>
          </p:nvPr>
        </p:nvSpPr>
        <p:spPr/>
        <p:txBody>
          <a:bodyPr>
            <a:normAutofit/>
          </a:bodyPr>
          <a:lstStyle/>
          <a:p>
            <a:r>
              <a:rPr lang="zh-CN" altLang="en-US" sz="2000" dirty="0"/>
              <a:t>表单输入后，验证是否符合要求？</a:t>
            </a:r>
            <a:endParaRPr lang="en-US" altLang="zh-CN" sz="2000" dirty="0"/>
          </a:p>
          <a:p>
            <a:r>
              <a:rPr lang="en-US" altLang="zh-CN" sz="2000" dirty="0" err="1"/>
              <a:t>browser.executeScript</a:t>
            </a:r>
            <a:r>
              <a:rPr lang="en-US" altLang="zh-CN" sz="2000" dirty="0"/>
              <a:t>('return </a:t>
            </a:r>
            <a:r>
              <a:rPr lang="en-US" altLang="zh-CN" sz="2000" dirty="0" err="1"/>
              <a:t>window.localStorage.getItem</a:t>
            </a:r>
            <a:r>
              <a:rPr lang="en-US" altLang="zh-CN" sz="2000" dirty="0"/>
              <a:t>("login");’);</a:t>
            </a:r>
          </a:p>
          <a:p>
            <a:r>
              <a:rPr lang="en-US" altLang="zh-CN" sz="2000" dirty="0" err="1"/>
              <a:t>executeScript</a:t>
            </a:r>
            <a:r>
              <a:rPr lang="zh-CN" altLang="en-US" sz="2000" dirty="0"/>
              <a:t>运行里面的</a:t>
            </a:r>
            <a:r>
              <a:rPr lang="en-US" altLang="zh-CN" sz="2000" dirty="0" err="1"/>
              <a:t>js</a:t>
            </a:r>
            <a:r>
              <a:rPr lang="zh-CN" altLang="en-US" sz="2000" dirty="0"/>
              <a:t>程序，并返回</a:t>
            </a:r>
            <a:r>
              <a:rPr lang="en-US" altLang="zh-CN" sz="2000" dirty="0"/>
              <a:t>promise</a:t>
            </a:r>
            <a:r>
              <a:rPr lang="zh-CN" altLang="en-US" sz="2000" dirty="0"/>
              <a:t>类型</a:t>
            </a:r>
            <a:endParaRPr lang="en-US" altLang="zh-CN" sz="2000" dirty="0"/>
          </a:p>
          <a:p>
            <a:endParaRPr lang="zh-CN" altLang="en-US" sz="2000" dirty="0"/>
          </a:p>
        </p:txBody>
      </p:sp>
      <p:pic>
        <p:nvPicPr>
          <p:cNvPr id="4" name="图片 3">
            <a:extLst>
              <a:ext uri="{FF2B5EF4-FFF2-40B4-BE49-F238E27FC236}">
                <a16:creationId xmlns:a16="http://schemas.microsoft.com/office/drawing/2014/main" id="{2D354EE9-5F14-479A-BBD4-9C36DE57D997}"/>
              </a:ext>
            </a:extLst>
          </p:cNvPr>
          <p:cNvPicPr>
            <a:picLocks noChangeAspect="1"/>
          </p:cNvPicPr>
          <p:nvPr/>
        </p:nvPicPr>
        <p:blipFill>
          <a:blip r:embed="rId2"/>
          <a:stretch>
            <a:fillRect/>
          </a:stretch>
        </p:blipFill>
        <p:spPr>
          <a:xfrm>
            <a:off x="984738" y="3672301"/>
            <a:ext cx="4229513" cy="2988752"/>
          </a:xfrm>
          <a:prstGeom prst="rect">
            <a:avLst/>
          </a:prstGeom>
        </p:spPr>
      </p:pic>
      <p:pic>
        <p:nvPicPr>
          <p:cNvPr id="5" name="图片 4">
            <a:extLst>
              <a:ext uri="{FF2B5EF4-FFF2-40B4-BE49-F238E27FC236}">
                <a16:creationId xmlns:a16="http://schemas.microsoft.com/office/drawing/2014/main" id="{A7B7E668-55AD-4F18-92DA-DCA41575EB23}"/>
              </a:ext>
            </a:extLst>
          </p:cNvPr>
          <p:cNvPicPr>
            <a:picLocks noChangeAspect="1"/>
          </p:cNvPicPr>
          <p:nvPr/>
        </p:nvPicPr>
        <p:blipFill>
          <a:blip r:embed="rId3"/>
          <a:stretch>
            <a:fillRect/>
          </a:stretch>
        </p:blipFill>
        <p:spPr>
          <a:xfrm>
            <a:off x="5806742" y="3701070"/>
            <a:ext cx="4279741" cy="1419570"/>
          </a:xfrm>
          <a:prstGeom prst="rect">
            <a:avLst/>
          </a:prstGeom>
        </p:spPr>
      </p:pic>
    </p:spTree>
    <p:extLst>
      <p:ext uri="{BB962C8B-B14F-4D97-AF65-F5344CB8AC3E}">
        <p14:creationId xmlns:p14="http://schemas.microsoft.com/office/powerpoint/2010/main" val="4046669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553C63-7A65-4388-A618-2C4798314968}"/>
              </a:ext>
            </a:extLst>
          </p:cNvPr>
          <p:cNvSpPr>
            <a:spLocks noGrp="1"/>
          </p:cNvSpPr>
          <p:nvPr>
            <p:ph type="title"/>
          </p:nvPr>
        </p:nvSpPr>
        <p:spPr/>
        <p:txBody>
          <a:bodyPr/>
          <a:lstStyle/>
          <a:p>
            <a:r>
              <a:rPr lang="zh-CN" altLang="en-US" dirty="0"/>
              <a:t>选择小精灵</a:t>
            </a:r>
          </a:p>
        </p:txBody>
      </p:sp>
      <p:pic>
        <p:nvPicPr>
          <p:cNvPr id="4" name="内容占位符 3">
            <a:extLst>
              <a:ext uri="{FF2B5EF4-FFF2-40B4-BE49-F238E27FC236}">
                <a16:creationId xmlns:a16="http://schemas.microsoft.com/office/drawing/2014/main" id="{AA70571A-06D4-4743-9432-16ABA41AD827}"/>
              </a:ext>
            </a:extLst>
          </p:cNvPr>
          <p:cNvPicPr>
            <a:picLocks noGrp="1" noChangeAspect="1"/>
          </p:cNvPicPr>
          <p:nvPr>
            <p:ph idx="1"/>
          </p:nvPr>
        </p:nvPicPr>
        <p:blipFill>
          <a:blip r:embed="rId2"/>
          <a:stretch>
            <a:fillRect/>
          </a:stretch>
        </p:blipFill>
        <p:spPr>
          <a:xfrm>
            <a:off x="680321" y="2041379"/>
            <a:ext cx="4988959" cy="2660462"/>
          </a:xfrm>
          <a:prstGeom prst="rect">
            <a:avLst/>
          </a:prstGeom>
        </p:spPr>
      </p:pic>
      <p:pic>
        <p:nvPicPr>
          <p:cNvPr id="5" name="图片 4">
            <a:extLst>
              <a:ext uri="{FF2B5EF4-FFF2-40B4-BE49-F238E27FC236}">
                <a16:creationId xmlns:a16="http://schemas.microsoft.com/office/drawing/2014/main" id="{820A781F-0649-461E-9C7D-CBADB23CC670}"/>
              </a:ext>
            </a:extLst>
          </p:cNvPr>
          <p:cNvPicPr>
            <a:picLocks noChangeAspect="1"/>
          </p:cNvPicPr>
          <p:nvPr/>
        </p:nvPicPr>
        <p:blipFill>
          <a:blip r:embed="rId3"/>
          <a:stretch>
            <a:fillRect/>
          </a:stretch>
        </p:blipFill>
        <p:spPr>
          <a:xfrm>
            <a:off x="6222610" y="2037080"/>
            <a:ext cx="5376412" cy="2660462"/>
          </a:xfrm>
          <a:prstGeom prst="rect">
            <a:avLst/>
          </a:prstGeom>
        </p:spPr>
      </p:pic>
      <p:pic>
        <p:nvPicPr>
          <p:cNvPr id="6" name="图片 5">
            <a:extLst>
              <a:ext uri="{FF2B5EF4-FFF2-40B4-BE49-F238E27FC236}">
                <a16:creationId xmlns:a16="http://schemas.microsoft.com/office/drawing/2014/main" id="{2B14010E-411E-4E37-B4D8-4E244899CA35}"/>
              </a:ext>
            </a:extLst>
          </p:cNvPr>
          <p:cNvPicPr>
            <a:picLocks noChangeAspect="1"/>
          </p:cNvPicPr>
          <p:nvPr/>
        </p:nvPicPr>
        <p:blipFill>
          <a:blip r:embed="rId4"/>
          <a:stretch>
            <a:fillRect/>
          </a:stretch>
        </p:blipFill>
        <p:spPr>
          <a:xfrm>
            <a:off x="624050" y="4841439"/>
            <a:ext cx="5045230" cy="1871243"/>
          </a:xfrm>
          <a:prstGeom prst="rect">
            <a:avLst/>
          </a:prstGeom>
        </p:spPr>
      </p:pic>
    </p:spTree>
    <p:extLst>
      <p:ext uri="{BB962C8B-B14F-4D97-AF65-F5344CB8AC3E}">
        <p14:creationId xmlns:p14="http://schemas.microsoft.com/office/powerpoint/2010/main" val="2275231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A56CAA-18BF-45A7-8918-38DAFB83F927}"/>
              </a:ext>
            </a:extLst>
          </p:cNvPr>
          <p:cNvSpPr>
            <a:spLocks noGrp="1"/>
          </p:cNvSpPr>
          <p:nvPr>
            <p:ph type="title"/>
          </p:nvPr>
        </p:nvSpPr>
        <p:spPr>
          <a:xfrm>
            <a:off x="680321" y="753228"/>
            <a:ext cx="9613861" cy="1080938"/>
          </a:xfrm>
        </p:spPr>
        <p:txBody>
          <a:bodyPr/>
          <a:lstStyle/>
          <a:p>
            <a:r>
              <a:rPr lang="zh-CN" altLang="en-US" dirty="0"/>
              <a:t>什么是端到端测试</a:t>
            </a:r>
          </a:p>
        </p:txBody>
      </p:sp>
      <p:sp>
        <p:nvSpPr>
          <p:cNvPr id="3" name="内容占位符 2">
            <a:extLst>
              <a:ext uri="{FF2B5EF4-FFF2-40B4-BE49-F238E27FC236}">
                <a16:creationId xmlns:a16="http://schemas.microsoft.com/office/drawing/2014/main" id="{79903B5D-C2B8-4EAC-8C1F-CA33A2E67304}"/>
              </a:ext>
            </a:extLst>
          </p:cNvPr>
          <p:cNvSpPr>
            <a:spLocks noGrp="1"/>
          </p:cNvSpPr>
          <p:nvPr>
            <p:ph idx="1"/>
          </p:nvPr>
        </p:nvSpPr>
        <p:spPr/>
        <p:txBody>
          <a:bodyPr>
            <a:normAutofit/>
          </a:bodyPr>
          <a:lstStyle/>
          <a:p>
            <a:r>
              <a:rPr lang="zh-CN" altLang="en-US" dirty="0"/>
              <a:t>端到端测试（</a:t>
            </a:r>
            <a:r>
              <a:rPr lang="en-US" altLang="zh-CN" dirty="0"/>
              <a:t>E2E</a:t>
            </a:r>
            <a:r>
              <a:rPr lang="zh-CN" altLang="en-US" dirty="0"/>
              <a:t>）或称为集成测试是确保我们的应用程序正常运行的高级概述的好方法。通常我们使用端到端测试来帮助确保我们的组件正确地协同工作以创建一个完整功能的功能。</a:t>
            </a:r>
            <a:r>
              <a:rPr lang="en-US" altLang="zh-CN" dirty="0"/>
              <a:t>E2E</a:t>
            </a:r>
            <a:r>
              <a:rPr lang="zh-CN" altLang="en-US" dirty="0"/>
              <a:t>测试不是单元测试。单元测试应该测试一小块孤立的代码，而</a:t>
            </a:r>
            <a:r>
              <a:rPr lang="en-US" altLang="zh-CN" dirty="0"/>
              <a:t>E2E</a:t>
            </a:r>
            <a:r>
              <a:rPr lang="zh-CN" altLang="en-US" dirty="0"/>
              <a:t>测试是对功能或多个交互的高级测试。</a:t>
            </a:r>
            <a:r>
              <a:rPr lang="en-US" altLang="zh-CN" dirty="0"/>
              <a:t>E2E</a:t>
            </a:r>
            <a:r>
              <a:rPr lang="zh-CN" altLang="en-US" dirty="0"/>
              <a:t>测试也是确保关键业务功能（如结账和注册）得到充分测试的理想选择。</a:t>
            </a:r>
            <a:endParaRPr lang="en-US" altLang="zh-CN" dirty="0"/>
          </a:p>
          <a:p>
            <a:r>
              <a:rPr lang="zh-CN" altLang="en-US" dirty="0"/>
              <a:t>端到端测试是从用户的角度出发，认为整个系统是个黑盒，只会有</a:t>
            </a:r>
            <a:r>
              <a:rPr lang="en-US" altLang="zh-CN" dirty="0"/>
              <a:t>UI</a:t>
            </a:r>
            <a:r>
              <a:rPr lang="zh-CN" altLang="en-US" dirty="0"/>
              <a:t>暴露给用户，主要是模仿人工操作测试。</a:t>
            </a:r>
            <a:endParaRPr lang="en-US" altLang="zh-CN" dirty="0"/>
          </a:p>
        </p:txBody>
      </p:sp>
    </p:spTree>
    <p:extLst>
      <p:ext uri="{BB962C8B-B14F-4D97-AF65-F5344CB8AC3E}">
        <p14:creationId xmlns:p14="http://schemas.microsoft.com/office/powerpoint/2010/main" val="2790029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23AC75-CA3F-4749-9930-9F2C37E00593}"/>
              </a:ext>
            </a:extLst>
          </p:cNvPr>
          <p:cNvSpPr>
            <a:spLocks noGrp="1"/>
          </p:cNvSpPr>
          <p:nvPr>
            <p:ph type="title"/>
          </p:nvPr>
        </p:nvSpPr>
        <p:spPr/>
        <p:txBody>
          <a:bodyPr/>
          <a:lstStyle/>
          <a:p>
            <a:r>
              <a:rPr lang="zh-CN" altLang="en-US" dirty="0"/>
              <a:t>集成测试：优点</a:t>
            </a:r>
          </a:p>
        </p:txBody>
      </p:sp>
      <p:sp>
        <p:nvSpPr>
          <p:cNvPr id="3" name="内容占位符 2">
            <a:extLst>
              <a:ext uri="{FF2B5EF4-FFF2-40B4-BE49-F238E27FC236}">
                <a16:creationId xmlns:a16="http://schemas.microsoft.com/office/drawing/2014/main" id="{A85504F7-771A-47B3-B60F-80502C46838E}"/>
              </a:ext>
            </a:extLst>
          </p:cNvPr>
          <p:cNvSpPr>
            <a:spLocks noGrp="1"/>
          </p:cNvSpPr>
          <p:nvPr>
            <p:ph idx="1"/>
          </p:nvPr>
        </p:nvSpPr>
        <p:spPr/>
        <p:txBody>
          <a:bodyPr/>
          <a:lstStyle/>
          <a:p>
            <a:r>
              <a:rPr lang="en-US" altLang="zh-CN" sz="2800" dirty="0"/>
              <a:t>1</a:t>
            </a:r>
            <a:r>
              <a:rPr lang="zh-CN" altLang="en-US" sz="2800" dirty="0"/>
              <a:t>、提高产出质量</a:t>
            </a:r>
            <a:endParaRPr lang="en-US" altLang="zh-CN" sz="2800" dirty="0"/>
          </a:p>
          <a:p>
            <a:r>
              <a:rPr lang="en-US" altLang="zh-CN" sz="2800" dirty="0"/>
              <a:t>2</a:t>
            </a:r>
            <a:r>
              <a:rPr lang="zh-CN" altLang="en-US" sz="2800" dirty="0"/>
              <a:t>、减少重构时的痛苦</a:t>
            </a:r>
            <a:endParaRPr lang="en-US" altLang="zh-CN" sz="2800" dirty="0"/>
          </a:p>
          <a:p>
            <a:r>
              <a:rPr lang="en-US" altLang="zh-CN" sz="2800" dirty="0"/>
              <a:t>3</a:t>
            </a:r>
            <a:r>
              <a:rPr lang="zh-CN" altLang="en-US" sz="2800" dirty="0"/>
              <a:t>、便于接手</a:t>
            </a:r>
            <a:endParaRPr lang="en-US" altLang="zh-CN" sz="2800" dirty="0"/>
          </a:p>
          <a:p>
            <a:r>
              <a:rPr lang="en-US" altLang="zh-CN" sz="2800" dirty="0"/>
              <a:t>4</a:t>
            </a:r>
            <a:r>
              <a:rPr lang="zh-CN" altLang="en-US" sz="2800" dirty="0"/>
              <a:t>、方便维护，容易发现问题</a:t>
            </a:r>
            <a:endParaRPr lang="en-US" altLang="zh-CN" sz="2800" dirty="0"/>
          </a:p>
          <a:p>
            <a:r>
              <a:rPr lang="en-US" altLang="zh-CN" sz="2800" dirty="0"/>
              <a:t>5</a:t>
            </a:r>
            <a:r>
              <a:rPr lang="zh-CN" altLang="en-US" sz="2800" dirty="0"/>
              <a:t>、仿真人使用测试</a:t>
            </a:r>
          </a:p>
          <a:p>
            <a:endParaRPr lang="zh-CN" altLang="en-US" dirty="0"/>
          </a:p>
        </p:txBody>
      </p:sp>
    </p:spTree>
    <p:extLst>
      <p:ext uri="{BB962C8B-B14F-4D97-AF65-F5344CB8AC3E}">
        <p14:creationId xmlns:p14="http://schemas.microsoft.com/office/powerpoint/2010/main" val="4146157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BEB4E8-EA5A-41CF-9B17-A477646A3923}"/>
              </a:ext>
            </a:extLst>
          </p:cNvPr>
          <p:cNvSpPr>
            <a:spLocks noGrp="1"/>
          </p:cNvSpPr>
          <p:nvPr>
            <p:ph type="title"/>
          </p:nvPr>
        </p:nvSpPr>
        <p:spPr/>
        <p:txBody>
          <a:bodyPr/>
          <a:lstStyle/>
          <a:p>
            <a:r>
              <a:rPr lang="zh-CN" altLang="en-US" dirty="0"/>
              <a:t>什么是</a:t>
            </a:r>
            <a:r>
              <a:rPr lang="en-US" altLang="zh-CN" dirty="0"/>
              <a:t>Protractor</a:t>
            </a:r>
            <a:endParaRPr lang="zh-CN" altLang="en-US" dirty="0"/>
          </a:p>
        </p:txBody>
      </p:sp>
      <p:sp>
        <p:nvSpPr>
          <p:cNvPr id="3" name="内容占位符 2">
            <a:extLst>
              <a:ext uri="{FF2B5EF4-FFF2-40B4-BE49-F238E27FC236}">
                <a16:creationId xmlns:a16="http://schemas.microsoft.com/office/drawing/2014/main" id="{F7C804C9-0ECD-47A8-ABD4-00BFDBCD7057}"/>
              </a:ext>
            </a:extLst>
          </p:cNvPr>
          <p:cNvSpPr>
            <a:spLocks noGrp="1"/>
          </p:cNvSpPr>
          <p:nvPr>
            <p:ph idx="1"/>
          </p:nvPr>
        </p:nvSpPr>
        <p:spPr/>
        <p:txBody>
          <a:bodyPr/>
          <a:lstStyle/>
          <a:p>
            <a:r>
              <a:rPr lang="en-US" altLang="zh-CN" dirty="0"/>
              <a:t>Protractor</a:t>
            </a:r>
            <a:r>
              <a:rPr lang="zh-CN" altLang="en-US" dirty="0"/>
              <a:t>是</a:t>
            </a:r>
            <a:r>
              <a:rPr lang="en-US" altLang="zh-CN" dirty="0"/>
              <a:t>Angular</a:t>
            </a:r>
            <a:r>
              <a:rPr lang="zh-CN" altLang="en-US" dirty="0"/>
              <a:t>和</a:t>
            </a:r>
            <a:r>
              <a:rPr lang="en-US" altLang="zh-CN" dirty="0"/>
              <a:t>AngularJS</a:t>
            </a:r>
            <a:r>
              <a:rPr lang="zh-CN" altLang="en-US" dirty="0"/>
              <a:t>应用程序的端到端测试工具。</a:t>
            </a:r>
            <a:r>
              <a:rPr lang="en-US" altLang="zh-CN" dirty="0"/>
              <a:t> Protractor </a:t>
            </a:r>
            <a:r>
              <a:rPr lang="zh-CN" altLang="en-US" dirty="0"/>
              <a:t>针对在真实浏览器中运行的应用程序运行测试，并以用户的身份与其进行交互。</a:t>
            </a:r>
          </a:p>
        </p:txBody>
      </p:sp>
    </p:spTree>
    <p:extLst>
      <p:ext uri="{BB962C8B-B14F-4D97-AF65-F5344CB8AC3E}">
        <p14:creationId xmlns:p14="http://schemas.microsoft.com/office/powerpoint/2010/main" val="524210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BB5EB0-9FFC-40FB-96E3-7BA9AED827C6}"/>
              </a:ext>
            </a:extLst>
          </p:cNvPr>
          <p:cNvSpPr>
            <a:spLocks noGrp="1"/>
          </p:cNvSpPr>
          <p:nvPr>
            <p:ph type="title"/>
          </p:nvPr>
        </p:nvSpPr>
        <p:spPr/>
        <p:txBody>
          <a:bodyPr/>
          <a:lstStyle/>
          <a:p>
            <a:r>
              <a:rPr lang="zh-CN" altLang="en-US" b="1" dirty="0"/>
              <a:t>安装</a:t>
            </a:r>
            <a:r>
              <a:rPr lang="en-US" altLang="zh-CN" b="1" dirty="0"/>
              <a:t>P</a:t>
            </a:r>
            <a:r>
              <a:rPr lang="en-US" altLang="zh-CN" dirty="0"/>
              <a:t>rotractor </a:t>
            </a:r>
            <a:r>
              <a:rPr lang="zh-CN" altLang="en-US" b="1" dirty="0"/>
              <a:t>预备环境</a:t>
            </a:r>
            <a:endParaRPr lang="zh-CN" altLang="en-US" dirty="0"/>
          </a:p>
        </p:txBody>
      </p:sp>
      <p:sp>
        <p:nvSpPr>
          <p:cNvPr id="3" name="内容占位符 2">
            <a:extLst>
              <a:ext uri="{FF2B5EF4-FFF2-40B4-BE49-F238E27FC236}">
                <a16:creationId xmlns:a16="http://schemas.microsoft.com/office/drawing/2014/main" id="{A80B9637-A80B-4D09-9C83-1313CF9547CD}"/>
              </a:ext>
            </a:extLst>
          </p:cNvPr>
          <p:cNvSpPr>
            <a:spLocks noGrp="1"/>
          </p:cNvSpPr>
          <p:nvPr>
            <p:ph idx="1"/>
          </p:nvPr>
        </p:nvSpPr>
        <p:spPr/>
        <p:txBody>
          <a:bodyPr>
            <a:normAutofit/>
          </a:bodyPr>
          <a:lstStyle/>
          <a:p>
            <a:r>
              <a:rPr lang="en-US" altLang="zh-CN" dirty="0"/>
              <a:t>Protractor </a:t>
            </a:r>
            <a:r>
              <a:rPr lang="zh-CN" altLang="en-US" dirty="0"/>
              <a:t>是一个 </a:t>
            </a:r>
            <a:r>
              <a:rPr lang="en-US" altLang="zh-CN" dirty="0"/>
              <a:t>Node.js </a:t>
            </a:r>
            <a:r>
              <a:rPr lang="zh-CN" altLang="en-US" dirty="0"/>
              <a:t>程序，为了运行 </a:t>
            </a:r>
            <a:r>
              <a:rPr lang="en-US" altLang="zh-CN" dirty="0"/>
              <a:t>protractor </a:t>
            </a:r>
            <a:r>
              <a:rPr lang="zh-CN" altLang="en-US" dirty="0"/>
              <a:t>，你首先需要 </a:t>
            </a:r>
            <a:r>
              <a:rPr lang="en-US" altLang="zh-CN" dirty="0"/>
              <a:t>Node </a:t>
            </a:r>
            <a:r>
              <a:rPr lang="zh-CN" altLang="en-US" dirty="0"/>
              <a:t>环境。你还应该检查一下 </a:t>
            </a:r>
            <a:r>
              <a:rPr lang="en-US" altLang="zh-CN" dirty="0"/>
              <a:t>Node </a:t>
            </a:r>
            <a:r>
              <a:rPr lang="zh-CN" altLang="en-US" dirty="0"/>
              <a:t>的版本，它应该在 </a:t>
            </a:r>
            <a:r>
              <a:rPr lang="en-US" altLang="zh-CN" dirty="0"/>
              <a:t>10</a:t>
            </a:r>
            <a:r>
              <a:rPr lang="zh-CN" altLang="en-US" dirty="0"/>
              <a:t>以上。</a:t>
            </a:r>
            <a:endParaRPr lang="en-US" altLang="zh-CN" dirty="0"/>
          </a:p>
          <a:p>
            <a:r>
              <a:rPr lang="en-US" altLang="zh-CN" dirty="0"/>
              <a:t>Node </a:t>
            </a:r>
            <a:r>
              <a:rPr lang="zh-CN" altLang="en-US" dirty="0"/>
              <a:t>中附带了 </a:t>
            </a:r>
            <a:r>
              <a:rPr lang="en-US" altLang="zh-CN" dirty="0" err="1"/>
              <a:t>npm</a:t>
            </a:r>
            <a:r>
              <a:rPr lang="en-US" altLang="zh-CN" dirty="0"/>
              <a:t> </a:t>
            </a:r>
            <a:r>
              <a:rPr lang="zh-CN" altLang="en-US" dirty="0"/>
              <a:t>包管理工具，通过 </a:t>
            </a:r>
            <a:r>
              <a:rPr lang="en-US" altLang="zh-CN" dirty="0" err="1"/>
              <a:t>npm</a:t>
            </a:r>
            <a:r>
              <a:rPr lang="en-US" altLang="zh-CN" dirty="0"/>
              <a:t> </a:t>
            </a:r>
            <a:r>
              <a:rPr lang="zh-CN" altLang="en-US" dirty="0"/>
              <a:t>可以下载和安装 </a:t>
            </a:r>
            <a:r>
              <a:rPr lang="en-US" altLang="zh-CN" dirty="0"/>
              <a:t>protractor</a:t>
            </a:r>
            <a:r>
              <a:rPr lang="zh-CN" altLang="en-US" dirty="0"/>
              <a:t>。</a:t>
            </a:r>
          </a:p>
          <a:p>
            <a:r>
              <a:rPr lang="zh-CN" altLang="en-US" dirty="0"/>
              <a:t>默认情况下，</a:t>
            </a:r>
            <a:r>
              <a:rPr lang="en-US" altLang="zh-CN" dirty="0"/>
              <a:t>protractor </a:t>
            </a:r>
            <a:r>
              <a:rPr lang="zh-CN" altLang="en-US" dirty="0"/>
              <a:t>使用 </a:t>
            </a:r>
            <a:r>
              <a:rPr lang="en-US" altLang="zh-CN" dirty="0">
                <a:hlinkClick r:id="rId2"/>
              </a:rPr>
              <a:t>Jasmine</a:t>
            </a:r>
            <a:r>
              <a:rPr lang="zh-CN" altLang="en-US" dirty="0"/>
              <a:t> 作为测试框架。下面的内容将使用 </a:t>
            </a:r>
            <a:r>
              <a:rPr lang="en-US" altLang="zh-CN" dirty="0"/>
              <a:t>Jasmine </a:t>
            </a:r>
            <a:r>
              <a:rPr lang="zh-CN" altLang="en-US" dirty="0"/>
              <a:t>进行， </a:t>
            </a:r>
            <a:r>
              <a:rPr lang="en-US" altLang="zh-CN" dirty="0"/>
              <a:t>Jasmine </a:t>
            </a:r>
            <a:r>
              <a:rPr lang="zh-CN" altLang="en-US" dirty="0"/>
              <a:t>的当前版本是 </a:t>
            </a:r>
            <a:r>
              <a:rPr lang="en-US" altLang="zh-CN" dirty="0"/>
              <a:t>2.3</a:t>
            </a:r>
            <a:r>
              <a:rPr lang="zh-CN" altLang="en-US" dirty="0"/>
              <a:t>，我们将使用这个版本。</a:t>
            </a:r>
          </a:p>
          <a:p>
            <a:r>
              <a:rPr lang="zh-CN" altLang="en-US" dirty="0"/>
              <a:t>我们还将使用 </a:t>
            </a:r>
            <a:r>
              <a:rPr lang="en-US" altLang="zh-CN" dirty="0"/>
              <a:t>Selenium </a:t>
            </a:r>
            <a:r>
              <a:rPr lang="zh-CN" altLang="en-US" dirty="0"/>
              <a:t>服务器来控制浏览器，你需要安装 </a:t>
            </a:r>
            <a:r>
              <a:rPr lang="en-US" altLang="zh-CN" dirty="0">
                <a:hlinkClick r:id="rId3"/>
              </a:rPr>
              <a:t>Java Development Kit (JDK)</a:t>
            </a:r>
            <a:r>
              <a:rPr lang="zh-CN" altLang="en-US" dirty="0"/>
              <a:t> 来运行它。</a:t>
            </a:r>
          </a:p>
        </p:txBody>
      </p:sp>
    </p:spTree>
    <p:extLst>
      <p:ext uri="{BB962C8B-B14F-4D97-AF65-F5344CB8AC3E}">
        <p14:creationId xmlns:p14="http://schemas.microsoft.com/office/powerpoint/2010/main" val="2540077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38567E-23DB-4DFC-B6C1-6702ADC82F60}"/>
              </a:ext>
            </a:extLst>
          </p:cNvPr>
          <p:cNvSpPr>
            <a:spLocks noGrp="1"/>
          </p:cNvSpPr>
          <p:nvPr>
            <p:ph type="title"/>
          </p:nvPr>
        </p:nvSpPr>
        <p:spPr/>
        <p:txBody>
          <a:bodyPr/>
          <a:lstStyle/>
          <a:p>
            <a:r>
              <a:rPr lang="en-US" altLang="zh-CN" b="1" dirty="0"/>
              <a:t>P</a:t>
            </a:r>
            <a:r>
              <a:rPr lang="en-US" altLang="zh-CN" dirty="0"/>
              <a:t>rotractor</a:t>
            </a:r>
            <a:r>
              <a:rPr lang="zh-CN" altLang="en-US" dirty="0"/>
              <a:t>优点</a:t>
            </a:r>
          </a:p>
        </p:txBody>
      </p:sp>
      <p:sp>
        <p:nvSpPr>
          <p:cNvPr id="3" name="内容占位符 2">
            <a:extLst>
              <a:ext uri="{FF2B5EF4-FFF2-40B4-BE49-F238E27FC236}">
                <a16:creationId xmlns:a16="http://schemas.microsoft.com/office/drawing/2014/main" id="{8F30F855-9047-4D33-8B06-0A3CF34437F9}"/>
              </a:ext>
            </a:extLst>
          </p:cNvPr>
          <p:cNvSpPr>
            <a:spLocks noGrp="1"/>
          </p:cNvSpPr>
          <p:nvPr>
            <p:ph idx="1"/>
          </p:nvPr>
        </p:nvSpPr>
        <p:spPr/>
        <p:txBody>
          <a:bodyPr>
            <a:normAutofit fontScale="92500"/>
          </a:bodyPr>
          <a:lstStyle/>
          <a:p>
            <a:r>
              <a:rPr lang="en-US" altLang="zh-CN" dirty="0"/>
              <a:t>1</a:t>
            </a:r>
            <a:r>
              <a:rPr lang="zh-CN" altLang="en-US" dirty="0"/>
              <a:t>、仿用户测试</a:t>
            </a:r>
            <a:endParaRPr lang="en-US" altLang="zh-CN" dirty="0"/>
          </a:p>
          <a:p>
            <a:r>
              <a:rPr lang="en-US" altLang="zh-CN" dirty="0"/>
              <a:t>Protractor</a:t>
            </a:r>
            <a:r>
              <a:rPr lang="zh-CN" altLang="en-US" dirty="0"/>
              <a:t>构建于</a:t>
            </a:r>
            <a:r>
              <a:rPr lang="en-US" altLang="zh-CN" dirty="0" err="1"/>
              <a:t>WebDriverJS</a:t>
            </a:r>
            <a:r>
              <a:rPr lang="zh-CN" altLang="en-US" dirty="0"/>
              <a:t>之上，它使用本机事件和特定于浏览器的驱动程序与用户进行交互。</a:t>
            </a:r>
            <a:endParaRPr lang="en-US" altLang="zh-CN" dirty="0"/>
          </a:p>
          <a:p>
            <a:r>
              <a:rPr lang="en-US" altLang="zh-CN" dirty="0"/>
              <a:t>2</a:t>
            </a:r>
            <a:r>
              <a:rPr lang="zh-CN" altLang="en-US" dirty="0"/>
              <a:t>、适用于</a:t>
            </a:r>
            <a:r>
              <a:rPr lang="en-US" altLang="zh-CN" dirty="0"/>
              <a:t>Angular Apps</a:t>
            </a:r>
          </a:p>
          <a:p>
            <a:r>
              <a:rPr lang="en-US" altLang="zh-CN" dirty="0"/>
              <a:t>Protractor</a:t>
            </a:r>
            <a:r>
              <a:rPr lang="zh-CN" altLang="en-US" dirty="0"/>
              <a:t>支持</a:t>
            </a:r>
            <a:r>
              <a:rPr lang="en-US" altLang="zh-CN" dirty="0"/>
              <a:t>Angular</a:t>
            </a:r>
            <a:r>
              <a:rPr lang="zh-CN" altLang="en-US" dirty="0"/>
              <a:t>特定的定位器策略，允许您在不需要任何设置工作的情况下测试</a:t>
            </a:r>
            <a:r>
              <a:rPr lang="en-US" altLang="zh-CN" dirty="0"/>
              <a:t>Angular</a:t>
            </a:r>
            <a:r>
              <a:rPr lang="zh-CN" altLang="en-US" dirty="0"/>
              <a:t>特定的元素。</a:t>
            </a:r>
            <a:endParaRPr lang="en-US" altLang="zh-CN" dirty="0"/>
          </a:p>
          <a:p>
            <a:r>
              <a:rPr lang="en-US" altLang="zh-CN" dirty="0"/>
              <a:t>3</a:t>
            </a:r>
            <a:r>
              <a:rPr lang="zh-CN" altLang="en-US" dirty="0"/>
              <a:t>、自动等待</a:t>
            </a:r>
            <a:endParaRPr lang="en-US" altLang="zh-CN" dirty="0"/>
          </a:p>
          <a:p>
            <a:r>
              <a:rPr lang="zh-CN" altLang="en-US" dirty="0"/>
              <a:t>不再需要为测试添加等待和睡眠。 在网页完成待处理任务时，</a:t>
            </a:r>
            <a:r>
              <a:rPr lang="en-US" altLang="zh-CN" dirty="0"/>
              <a:t> Protractor</a:t>
            </a:r>
            <a:r>
              <a:rPr lang="zh-CN" altLang="en-US" dirty="0"/>
              <a:t>可以自动执行测试中的下一步，因此您不必担心等待测试和网页同步。</a:t>
            </a:r>
            <a:endParaRPr lang="en-US" altLang="zh-CN" dirty="0"/>
          </a:p>
          <a:p>
            <a:endParaRPr lang="zh-CN" altLang="en-US" dirty="0"/>
          </a:p>
          <a:p>
            <a:endParaRPr lang="zh-CN" altLang="en-US" dirty="0"/>
          </a:p>
        </p:txBody>
      </p:sp>
    </p:spTree>
    <p:extLst>
      <p:ext uri="{BB962C8B-B14F-4D97-AF65-F5344CB8AC3E}">
        <p14:creationId xmlns:p14="http://schemas.microsoft.com/office/powerpoint/2010/main" val="1736590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0D55BF-E441-4CBF-B401-A2238BC6DE54}"/>
              </a:ext>
            </a:extLst>
          </p:cNvPr>
          <p:cNvSpPr>
            <a:spLocks noGrp="1"/>
          </p:cNvSpPr>
          <p:nvPr>
            <p:ph type="title"/>
          </p:nvPr>
        </p:nvSpPr>
        <p:spPr/>
        <p:txBody>
          <a:bodyPr/>
          <a:lstStyle/>
          <a:p>
            <a:r>
              <a:rPr lang="zh-CN" altLang="en-US" dirty="0"/>
              <a:t>安装</a:t>
            </a:r>
            <a:r>
              <a:rPr lang="en-US" altLang="zh-CN" dirty="0"/>
              <a:t>Protractor</a:t>
            </a:r>
            <a:endParaRPr lang="zh-CN" altLang="en-US" dirty="0"/>
          </a:p>
        </p:txBody>
      </p:sp>
      <p:sp>
        <p:nvSpPr>
          <p:cNvPr id="3" name="内容占位符 2">
            <a:extLst>
              <a:ext uri="{FF2B5EF4-FFF2-40B4-BE49-F238E27FC236}">
                <a16:creationId xmlns:a16="http://schemas.microsoft.com/office/drawing/2014/main" id="{6F6857A5-735B-4B13-9A49-41CB1D0EAFEA}"/>
              </a:ext>
            </a:extLst>
          </p:cNvPr>
          <p:cNvSpPr>
            <a:spLocks noGrp="1"/>
          </p:cNvSpPr>
          <p:nvPr>
            <p:ph idx="1"/>
          </p:nvPr>
        </p:nvSpPr>
        <p:spPr/>
        <p:txBody>
          <a:bodyPr>
            <a:normAutofit/>
          </a:bodyPr>
          <a:lstStyle/>
          <a:p>
            <a:r>
              <a:rPr lang="zh-CN" altLang="en-US" sz="2000" dirty="0"/>
              <a:t>使用</a:t>
            </a:r>
            <a:r>
              <a:rPr lang="en-US" altLang="zh-CN" sz="2000" dirty="0" err="1"/>
              <a:t>npm</a:t>
            </a:r>
            <a:r>
              <a:rPr lang="zh-CN" altLang="en-US" sz="2000" dirty="0"/>
              <a:t>全局安装</a:t>
            </a:r>
            <a:r>
              <a:rPr lang="en-US" altLang="zh-CN" sz="2000" dirty="0"/>
              <a:t>Protractor</a:t>
            </a:r>
            <a:r>
              <a:rPr lang="zh-CN" altLang="en-US" sz="2000" dirty="0"/>
              <a:t>：</a:t>
            </a:r>
            <a:endParaRPr lang="en-US" altLang="zh-CN" sz="2000" dirty="0"/>
          </a:p>
          <a:p>
            <a:pPr lvl="1"/>
            <a:r>
              <a:rPr lang="en-US" altLang="zh-CN" dirty="0"/>
              <a:t> </a:t>
            </a:r>
            <a:r>
              <a:rPr lang="en-US" altLang="zh-CN" sz="2400" dirty="0" err="1"/>
              <a:t>npm</a:t>
            </a:r>
            <a:r>
              <a:rPr lang="en-US" altLang="zh-CN" sz="2400" dirty="0"/>
              <a:t> install -g protractor</a:t>
            </a:r>
          </a:p>
          <a:p>
            <a:r>
              <a:rPr lang="zh-CN" altLang="en-US" sz="2000" dirty="0"/>
              <a:t>安装两个命令行工具，</a:t>
            </a:r>
            <a:r>
              <a:rPr lang="en-US" altLang="zh-CN" sz="2000" dirty="0"/>
              <a:t> Protractor</a:t>
            </a:r>
            <a:r>
              <a:rPr lang="zh-CN" altLang="en-US" sz="2000" dirty="0"/>
              <a:t>和</a:t>
            </a:r>
            <a:r>
              <a:rPr lang="en-US" altLang="zh-CN" sz="2000" dirty="0" err="1"/>
              <a:t>webdriver</a:t>
            </a:r>
            <a:r>
              <a:rPr lang="en-US" altLang="zh-CN" sz="2000" dirty="0"/>
              <a:t>-manager</a:t>
            </a:r>
            <a:r>
              <a:rPr lang="zh-CN" altLang="en-US" sz="2000" dirty="0"/>
              <a:t>。 尝试运行</a:t>
            </a:r>
            <a:r>
              <a:rPr lang="en-US" altLang="zh-CN" sz="2000" dirty="0"/>
              <a:t>protractor --version</a:t>
            </a:r>
            <a:r>
              <a:rPr lang="zh-CN" altLang="en-US" sz="2000" dirty="0"/>
              <a:t>以确保它正常工作。</a:t>
            </a:r>
            <a:endParaRPr lang="en-US" altLang="zh-CN" sz="2000" dirty="0"/>
          </a:p>
          <a:p>
            <a:pPr lvl="1"/>
            <a:r>
              <a:rPr lang="en-US" altLang="zh-CN" sz="2400" dirty="0"/>
              <a:t>protractor --version</a:t>
            </a:r>
          </a:p>
          <a:p>
            <a:r>
              <a:rPr lang="en-US" altLang="zh-CN" sz="2000" dirty="0" err="1"/>
              <a:t>webdriver</a:t>
            </a:r>
            <a:r>
              <a:rPr lang="en-US" altLang="zh-CN" sz="2000" dirty="0"/>
              <a:t>-manager</a:t>
            </a:r>
            <a:r>
              <a:rPr lang="zh-CN" altLang="en-US" sz="2000" dirty="0"/>
              <a:t>是一个帮助工具，可以轻松获取运行</a:t>
            </a:r>
            <a:r>
              <a:rPr lang="en-US" altLang="zh-CN" sz="2000" dirty="0"/>
              <a:t>Selenium Server</a:t>
            </a:r>
            <a:r>
              <a:rPr lang="zh-CN" altLang="en-US" sz="2000" dirty="0"/>
              <a:t>的实例</a:t>
            </a:r>
            <a:endParaRPr lang="en-US" altLang="zh-CN" sz="2000" dirty="0"/>
          </a:p>
          <a:p>
            <a:pPr lvl="1"/>
            <a:r>
              <a:rPr lang="en-US" altLang="zh-CN" sz="2400" dirty="0" err="1"/>
              <a:t>webdriver</a:t>
            </a:r>
            <a:r>
              <a:rPr lang="en-US" altLang="zh-CN" sz="2400" dirty="0"/>
              <a:t>-manager update</a:t>
            </a:r>
          </a:p>
          <a:p>
            <a:r>
              <a:rPr lang="zh-CN" altLang="en-US" sz="2000" dirty="0"/>
              <a:t>启动服务器</a:t>
            </a:r>
            <a:endParaRPr lang="en-US" altLang="zh-CN" sz="2000" dirty="0"/>
          </a:p>
          <a:p>
            <a:pPr lvl="1"/>
            <a:r>
              <a:rPr lang="en-US" altLang="zh-CN" sz="2400" dirty="0" err="1"/>
              <a:t>webdriver</a:t>
            </a:r>
            <a:r>
              <a:rPr lang="en-US" altLang="zh-CN" sz="2400" dirty="0"/>
              <a:t>-manager start</a:t>
            </a:r>
          </a:p>
        </p:txBody>
      </p:sp>
    </p:spTree>
    <p:extLst>
      <p:ext uri="{BB962C8B-B14F-4D97-AF65-F5344CB8AC3E}">
        <p14:creationId xmlns:p14="http://schemas.microsoft.com/office/powerpoint/2010/main" val="1939133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514C70-8E92-4A58-9A76-490AAB0B9770}"/>
              </a:ext>
            </a:extLst>
          </p:cNvPr>
          <p:cNvSpPr>
            <a:spLocks noGrp="1"/>
          </p:cNvSpPr>
          <p:nvPr>
            <p:ph type="title"/>
          </p:nvPr>
        </p:nvSpPr>
        <p:spPr/>
        <p:txBody>
          <a:bodyPr/>
          <a:lstStyle/>
          <a:p>
            <a:r>
              <a:rPr lang="zh-CN" altLang="en-US" dirty="0"/>
              <a:t>新建项目</a:t>
            </a:r>
          </a:p>
        </p:txBody>
      </p:sp>
      <p:sp>
        <p:nvSpPr>
          <p:cNvPr id="3" name="内容占位符 2">
            <a:extLst>
              <a:ext uri="{FF2B5EF4-FFF2-40B4-BE49-F238E27FC236}">
                <a16:creationId xmlns:a16="http://schemas.microsoft.com/office/drawing/2014/main" id="{92F31BE2-9B7F-4BD8-B1E7-5458262C5501}"/>
              </a:ext>
            </a:extLst>
          </p:cNvPr>
          <p:cNvSpPr>
            <a:spLocks noGrp="1"/>
          </p:cNvSpPr>
          <p:nvPr>
            <p:ph idx="1"/>
          </p:nvPr>
        </p:nvSpPr>
        <p:spPr/>
        <p:txBody>
          <a:bodyPr/>
          <a:lstStyle/>
          <a:p>
            <a:pPr marL="0" indent="0">
              <a:buNone/>
            </a:pPr>
            <a:r>
              <a:rPr lang="en-US" altLang="zh-CN" dirty="0"/>
              <a:t>1</a:t>
            </a:r>
            <a:r>
              <a:rPr lang="zh-CN" altLang="en-US" dirty="0"/>
              <a:t>、</a:t>
            </a:r>
            <a:r>
              <a:rPr lang="en-US" altLang="zh-CN" dirty="0"/>
              <a:t>ng</a:t>
            </a:r>
            <a:r>
              <a:rPr lang="zh-CN" altLang="en-US" dirty="0"/>
              <a:t> </a:t>
            </a:r>
            <a:r>
              <a:rPr lang="en-US" altLang="zh-CN" dirty="0"/>
              <a:t>new</a:t>
            </a:r>
            <a:r>
              <a:rPr lang="zh-CN" altLang="en-US" dirty="0"/>
              <a:t> 项目名</a:t>
            </a:r>
            <a:endParaRPr lang="en-US" altLang="zh-CN" dirty="0"/>
          </a:p>
          <a:p>
            <a:pPr marL="0" indent="0">
              <a:buNone/>
            </a:pPr>
            <a:r>
              <a:rPr lang="en-US" altLang="zh-CN" dirty="0"/>
              <a:t>2</a:t>
            </a:r>
            <a:r>
              <a:rPr lang="zh-CN" altLang="en-US" dirty="0"/>
              <a:t>、</a:t>
            </a:r>
            <a:r>
              <a:rPr lang="en-US" altLang="zh-CN" dirty="0"/>
              <a:t>Angular CLI </a:t>
            </a:r>
            <a:r>
              <a:rPr lang="zh-CN" altLang="en-US" dirty="0"/>
              <a:t>会下载并安装试用 </a:t>
            </a:r>
            <a:r>
              <a:rPr lang="en-US" altLang="zh-CN" dirty="0">
                <a:hlinkClick r:id="rId2"/>
              </a:rPr>
              <a:t>Jasmine </a:t>
            </a:r>
            <a:r>
              <a:rPr lang="zh-CN" altLang="en-US" dirty="0">
                <a:hlinkClick r:id="rId2"/>
              </a:rPr>
              <a:t>测试框架</a:t>
            </a:r>
            <a:r>
              <a:rPr lang="zh-CN" altLang="en-US" dirty="0"/>
              <a:t> 测试 </a:t>
            </a:r>
            <a:r>
              <a:rPr lang="en-US" altLang="zh-CN" dirty="0"/>
              <a:t>Angular </a:t>
            </a:r>
            <a:r>
              <a:rPr lang="zh-CN" altLang="en-US" dirty="0"/>
              <a:t>应用时所需的一切。</a:t>
            </a:r>
            <a:endParaRPr lang="en-US" altLang="zh-CN" dirty="0"/>
          </a:p>
          <a:p>
            <a:pPr marL="0" indent="0">
              <a:buNone/>
            </a:pPr>
            <a:r>
              <a:rPr lang="en-US" altLang="zh-CN" dirty="0"/>
              <a:t>3</a:t>
            </a:r>
            <a:r>
              <a:rPr lang="zh-CN" altLang="en-US" dirty="0"/>
              <a:t>、你使用 </a:t>
            </a:r>
            <a:r>
              <a:rPr lang="en-US" altLang="zh-CN" dirty="0"/>
              <a:t>CLI </a:t>
            </a:r>
            <a:r>
              <a:rPr lang="zh-CN" altLang="en-US" dirty="0"/>
              <a:t>创建的项目是可以立即用于测试的。</a:t>
            </a:r>
            <a:endParaRPr lang="en-US" altLang="zh-CN" dirty="0"/>
          </a:p>
          <a:p>
            <a:pPr marL="0" indent="0">
              <a:buNone/>
            </a:pPr>
            <a:r>
              <a:rPr lang="en-US" altLang="zh-CN" dirty="0"/>
              <a:t>4</a:t>
            </a:r>
            <a:r>
              <a:rPr lang="zh-CN" altLang="en-US" dirty="0"/>
              <a:t>、</a:t>
            </a:r>
            <a:r>
              <a:rPr lang="en-US" altLang="zh-CN" dirty="0"/>
              <a:t>E2E</a:t>
            </a:r>
            <a:r>
              <a:rPr lang="zh-CN" altLang="en-US" dirty="0"/>
              <a:t>测试由名为</a:t>
            </a:r>
            <a:r>
              <a:rPr lang="en-US" altLang="zh-CN" dirty="0">
                <a:hlinkClick r:id="rId3"/>
              </a:rPr>
              <a:t>Protractor</a:t>
            </a:r>
            <a:r>
              <a:rPr lang="zh-CN" altLang="en-US" dirty="0"/>
              <a:t>的测试库提供支持，</a:t>
            </a:r>
            <a:r>
              <a:rPr lang="en-US" altLang="zh-CN" dirty="0"/>
              <a:t>Protractor</a:t>
            </a:r>
            <a:r>
              <a:rPr lang="zh-CN" altLang="en-US" dirty="0"/>
              <a:t>是一个</a:t>
            </a:r>
            <a:r>
              <a:rPr lang="en-US" altLang="zh-CN" dirty="0"/>
              <a:t>E2E</a:t>
            </a:r>
            <a:r>
              <a:rPr lang="zh-CN" altLang="en-US" dirty="0"/>
              <a:t>测试运行器，可以进行场景测试并在浏览器中为我们运行它们。</a:t>
            </a:r>
            <a:endParaRPr lang="en-US" altLang="zh-CN" dirty="0"/>
          </a:p>
          <a:p>
            <a:pPr marL="0" indent="0">
              <a:buNone/>
            </a:pPr>
            <a:r>
              <a:rPr lang="en-US" altLang="zh-CN" dirty="0"/>
              <a:t>5</a:t>
            </a:r>
            <a:r>
              <a:rPr lang="zh-CN" altLang="en-US" dirty="0"/>
              <a:t>、</a:t>
            </a:r>
            <a:r>
              <a:rPr lang="en-US" altLang="zh-CN" dirty="0"/>
              <a:t>Jasmine</a:t>
            </a:r>
            <a:r>
              <a:rPr lang="zh-CN" altLang="en-US" dirty="0"/>
              <a:t>是一个测试库，它提供了</a:t>
            </a:r>
            <a:r>
              <a:rPr lang="en-US" altLang="zh-CN" dirty="0"/>
              <a:t>E2E</a:t>
            </a:r>
            <a:r>
              <a:rPr lang="zh-CN" altLang="en-US" dirty="0"/>
              <a:t>测试所需的所有断言和实用功能。</a:t>
            </a:r>
          </a:p>
        </p:txBody>
      </p:sp>
    </p:spTree>
    <p:extLst>
      <p:ext uri="{BB962C8B-B14F-4D97-AF65-F5344CB8AC3E}">
        <p14:creationId xmlns:p14="http://schemas.microsoft.com/office/powerpoint/2010/main" val="3696023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3B4B13-755C-46F6-9000-D61D23F9E0EE}"/>
              </a:ext>
            </a:extLst>
          </p:cNvPr>
          <p:cNvSpPr>
            <a:spLocks noGrp="1"/>
          </p:cNvSpPr>
          <p:nvPr>
            <p:ph type="title"/>
          </p:nvPr>
        </p:nvSpPr>
        <p:spPr/>
        <p:txBody>
          <a:bodyPr/>
          <a:lstStyle/>
          <a:p>
            <a:r>
              <a:rPr lang="zh-CN" altLang="en-US" dirty="0"/>
              <a:t>参考</a:t>
            </a:r>
            <a:br>
              <a:rPr lang="en-US" altLang="zh-CN" dirty="0"/>
            </a:br>
            <a:r>
              <a:rPr lang="zh-CN" altLang="en-US" sz="2000" dirty="0"/>
              <a:t>在</a:t>
            </a:r>
            <a:r>
              <a:rPr lang="en-US" altLang="zh-CN" sz="2000" dirty="0"/>
              <a:t>Angular</a:t>
            </a:r>
            <a:r>
              <a:rPr lang="zh-CN" altLang="en-US" sz="2000" dirty="0"/>
              <a:t>中如何使用？</a:t>
            </a:r>
          </a:p>
        </p:txBody>
      </p:sp>
      <p:sp>
        <p:nvSpPr>
          <p:cNvPr id="3" name="内容占位符 2">
            <a:extLst>
              <a:ext uri="{FF2B5EF4-FFF2-40B4-BE49-F238E27FC236}">
                <a16:creationId xmlns:a16="http://schemas.microsoft.com/office/drawing/2014/main" id="{77AE0F69-D0CD-453E-A091-7D874E9A4340}"/>
              </a:ext>
            </a:extLst>
          </p:cNvPr>
          <p:cNvSpPr>
            <a:spLocks noGrp="1"/>
          </p:cNvSpPr>
          <p:nvPr>
            <p:ph idx="1"/>
          </p:nvPr>
        </p:nvSpPr>
        <p:spPr/>
        <p:txBody>
          <a:bodyPr>
            <a:normAutofit lnSpcReduction="10000"/>
          </a:bodyPr>
          <a:lstStyle/>
          <a:p>
            <a:r>
              <a:rPr lang="en-US" altLang="zh-CN" dirty="0"/>
              <a:t>Protractor</a:t>
            </a:r>
            <a:r>
              <a:rPr lang="zh-CN" altLang="en-US" dirty="0"/>
              <a:t>：</a:t>
            </a:r>
            <a:r>
              <a:rPr lang="en-US" altLang="zh-CN" dirty="0">
                <a:hlinkClick r:id="rId2"/>
              </a:rPr>
              <a:t>http://www.protractortest.org</a:t>
            </a:r>
            <a:endParaRPr lang="en-US" altLang="zh-CN" dirty="0"/>
          </a:p>
          <a:p>
            <a:r>
              <a:rPr lang="en-US" altLang="zh-CN" dirty="0"/>
              <a:t>karma</a:t>
            </a:r>
            <a:r>
              <a:rPr lang="zh-CN" altLang="en-US" dirty="0"/>
              <a:t>：</a:t>
            </a:r>
            <a:r>
              <a:rPr lang="en-US" altLang="zh-CN" dirty="0">
                <a:hlinkClick r:id="rId3"/>
              </a:rPr>
              <a:t>http://karma-runner.github.io</a:t>
            </a:r>
            <a:endParaRPr lang="en-US" altLang="zh-CN" dirty="0"/>
          </a:p>
          <a:p>
            <a:r>
              <a:rPr lang="en-US" altLang="zh-CN" dirty="0"/>
              <a:t>Jasmine</a:t>
            </a:r>
            <a:r>
              <a:rPr lang="zh-CN" altLang="en-US" dirty="0"/>
              <a:t>：</a:t>
            </a:r>
            <a:r>
              <a:rPr lang="en-US" altLang="zh-CN" dirty="0">
                <a:hlinkClick r:id="rId4"/>
              </a:rPr>
              <a:t>https://jasmine.github.io/</a:t>
            </a:r>
            <a:endParaRPr lang="en-US" altLang="zh-CN" dirty="0"/>
          </a:p>
          <a:p>
            <a:r>
              <a:rPr lang="en-US" altLang="zh-CN" dirty="0"/>
              <a:t>https://coryrylan.com/blog/introduction-to-e2e-testing-with-the-angular-cli-and-protractor</a:t>
            </a:r>
          </a:p>
          <a:p>
            <a:r>
              <a:rPr lang="en-US" altLang="zh-CN" dirty="0">
                <a:hlinkClick r:id="rId5"/>
              </a:rPr>
              <a:t>https://docs.angularjs.org/guide/e2e-testing</a:t>
            </a:r>
            <a:endParaRPr lang="en-US" altLang="zh-CN" dirty="0"/>
          </a:p>
          <a:p>
            <a:r>
              <a:rPr lang="en-US" altLang="zh-CN" dirty="0"/>
              <a:t>https://github.com/juliemr/protractor-demo</a:t>
            </a:r>
          </a:p>
          <a:p>
            <a:r>
              <a:rPr lang="en-US" altLang="zh-CN" dirty="0"/>
              <a:t>https://www.codeproject.com/Articles/1251554/End-to-End-E2E-Tests-in-Angular-Application-Using</a:t>
            </a:r>
          </a:p>
        </p:txBody>
      </p:sp>
    </p:spTree>
    <p:extLst>
      <p:ext uri="{BB962C8B-B14F-4D97-AF65-F5344CB8AC3E}">
        <p14:creationId xmlns:p14="http://schemas.microsoft.com/office/powerpoint/2010/main" val="2935507533"/>
      </p:ext>
    </p:extLst>
  </p:cSld>
  <p:clrMapOvr>
    <a:masterClrMapping/>
  </p:clrMapOvr>
</p:sld>
</file>

<file path=ppt/theme/theme1.xml><?xml version="1.0" encoding="utf-8"?>
<a:theme xmlns:a="http://schemas.openxmlformats.org/drawingml/2006/main" name="柏林">
  <a:themeElements>
    <a:clrScheme name="柏林">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柏林">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柏林">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3557</TotalTime>
  <Words>852</Words>
  <Application>Microsoft Office PowerPoint</Application>
  <PresentationFormat>宽屏</PresentationFormat>
  <Paragraphs>93</Paragraphs>
  <Slides>16</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16</vt:i4>
      </vt:variant>
    </vt:vector>
  </HeadingPairs>
  <TitlesOfParts>
    <vt:vector size="20" baseType="lpstr">
      <vt:lpstr>等线</vt:lpstr>
      <vt:lpstr>Arial</vt:lpstr>
      <vt:lpstr>Trebuchet MS</vt:lpstr>
      <vt:lpstr>柏林</vt:lpstr>
      <vt:lpstr>Angular集成测试</vt:lpstr>
      <vt:lpstr>什么是端到端测试</vt:lpstr>
      <vt:lpstr>集成测试：优点</vt:lpstr>
      <vt:lpstr>什么是Protractor</vt:lpstr>
      <vt:lpstr>安装Protractor 预备环境</vt:lpstr>
      <vt:lpstr>Protractor优点</vt:lpstr>
      <vt:lpstr>安装Protractor</vt:lpstr>
      <vt:lpstr>新建项目</vt:lpstr>
      <vt:lpstr>参考 在Angular中如何使用？</vt:lpstr>
      <vt:lpstr>Angular集成测试环境 example以当前最新的版本为准</vt:lpstr>
      <vt:lpstr>导航</vt:lpstr>
      <vt:lpstr>选择元素实例 选择元素的方法有很多，我选择by.css()，因为它比较优秀</vt:lpstr>
      <vt:lpstr>选择元素更多方法</vt:lpstr>
      <vt:lpstr>如果是一个组件，应该如何集成测试？ ng e2e testing component</vt:lpstr>
      <vt:lpstr>验证表单输入正确 用户名和密码</vt:lpstr>
      <vt:lpstr>选择小精灵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Angular自动化测试</dc:title>
  <dc:creator>leixu</dc:creator>
  <cp:lastModifiedBy>leixu</cp:lastModifiedBy>
  <cp:revision>215</cp:revision>
  <dcterms:created xsi:type="dcterms:W3CDTF">2019-02-19T01:42:42Z</dcterms:created>
  <dcterms:modified xsi:type="dcterms:W3CDTF">2019-03-15T01:09:50Z</dcterms:modified>
</cp:coreProperties>
</file>