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notesMasterIdLst>
    <p:notesMasterId r:id="rId49"/>
  </p:notesMasterIdLst>
  <p:handoutMasterIdLst>
    <p:handoutMasterId r:id="rId50"/>
  </p:handoutMasterIdLst>
  <p:sldIdLst>
    <p:sldId id="534" r:id="rId2"/>
    <p:sldId id="533" r:id="rId3"/>
    <p:sldId id="536" r:id="rId4"/>
    <p:sldId id="535" r:id="rId5"/>
    <p:sldId id="514" r:id="rId6"/>
    <p:sldId id="538" r:id="rId7"/>
    <p:sldId id="537" r:id="rId8"/>
    <p:sldId id="539" r:id="rId9"/>
    <p:sldId id="540" r:id="rId10"/>
    <p:sldId id="541" r:id="rId11"/>
    <p:sldId id="542" r:id="rId12"/>
    <p:sldId id="543" r:id="rId13"/>
    <p:sldId id="544" r:id="rId14"/>
    <p:sldId id="545" r:id="rId15"/>
    <p:sldId id="548" r:id="rId16"/>
    <p:sldId id="546" r:id="rId17"/>
    <p:sldId id="547" r:id="rId18"/>
    <p:sldId id="549" r:id="rId19"/>
    <p:sldId id="498" r:id="rId20"/>
    <p:sldId id="507" r:id="rId21"/>
    <p:sldId id="508" r:id="rId22"/>
    <p:sldId id="506" r:id="rId23"/>
    <p:sldId id="516" r:id="rId24"/>
    <p:sldId id="518" r:id="rId25"/>
    <p:sldId id="517" r:id="rId26"/>
    <p:sldId id="522" r:id="rId27"/>
    <p:sldId id="510" r:id="rId28"/>
    <p:sldId id="519" r:id="rId29"/>
    <p:sldId id="521" r:id="rId30"/>
    <p:sldId id="520" r:id="rId31"/>
    <p:sldId id="509" r:id="rId32"/>
    <p:sldId id="513" r:id="rId33"/>
    <p:sldId id="528" r:id="rId34"/>
    <p:sldId id="527" r:id="rId35"/>
    <p:sldId id="529" r:id="rId36"/>
    <p:sldId id="526" r:id="rId37"/>
    <p:sldId id="530" r:id="rId38"/>
    <p:sldId id="532" r:id="rId39"/>
    <p:sldId id="551" r:id="rId40"/>
    <p:sldId id="550" r:id="rId41"/>
    <p:sldId id="552" r:id="rId42"/>
    <p:sldId id="553" r:id="rId43"/>
    <p:sldId id="554" r:id="rId44"/>
    <p:sldId id="531" r:id="rId45"/>
    <p:sldId id="555" r:id="rId46"/>
    <p:sldId id="556" r:id="rId47"/>
    <p:sldId id="557" r:id="rId48"/>
  </p:sldIdLst>
  <p:sldSz cx="12192000" cy="6858000"/>
  <p:notesSz cx="6858000" cy="9144000"/>
  <p:custDataLst>
    <p:tags r:id="rId5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机体全面介绍" id="{51DEABB7-0BCF-4ACB-8ADC-E4B71CC5B2A8}">
          <p14:sldIdLst>
            <p14:sldId id="534"/>
            <p14:sldId id="533"/>
            <p14:sldId id="536"/>
            <p14:sldId id="535"/>
            <p14:sldId id="514"/>
            <p14:sldId id="538"/>
            <p14:sldId id="537"/>
            <p14:sldId id="539"/>
            <p14:sldId id="540"/>
            <p14:sldId id="541"/>
            <p14:sldId id="542"/>
            <p14:sldId id="543"/>
            <p14:sldId id="544"/>
            <p14:sldId id="545"/>
            <p14:sldId id="548"/>
            <p14:sldId id="546"/>
            <p14:sldId id="547"/>
            <p14:sldId id="549"/>
            <p14:sldId id="498"/>
          </p14:sldIdLst>
        </p14:section>
        <p14:section name="大模型简介" id="{1219F677-305A-4AD1-ADB8-6B5229BAE206}">
          <p14:sldIdLst>
            <p14:sldId id="507"/>
            <p14:sldId id="508"/>
            <p14:sldId id="506"/>
            <p14:sldId id="516"/>
            <p14:sldId id="518"/>
            <p14:sldId id="517"/>
            <p14:sldId id="522"/>
            <p14:sldId id="510"/>
            <p14:sldId id="519"/>
            <p14:sldId id="521"/>
            <p14:sldId id="520"/>
            <p14:sldId id="509"/>
          </p14:sldIdLst>
        </p14:section>
        <p14:section name="大模型应用" id="{047984ED-A0E8-483C-A78A-0E65C6F1334A}">
          <p14:sldIdLst>
            <p14:sldId id="513"/>
            <p14:sldId id="528"/>
            <p14:sldId id="527"/>
            <p14:sldId id="529"/>
            <p14:sldId id="526"/>
            <p14:sldId id="530"/>
            <p14:sldId id="532"/>
            <p14:sldId id="551"/>
            <p14:sldId id="550"/>
            <p14:sldId id="552"/>
            <p14:sldId id="553"/>
            <p14:sldId id="554"/>
            <p14:sldId id="531"/>
            <p14:sldId id="555"/>
            <p14:sldId id="556"/>
            <p14:sldId id="55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E6E11F"/>
    <a:srgbClr val="CF3939"/>
    <a:srgbClr val="D184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5" autoAdjust="0"/>
    <p:restoredTop sz="87040" autoAdjust="0"/>
  </p:normalViewPr>
  <p:slideViewPr>
    <p:cSldViewPr snapToGrid="0">
      <p:cViewPr varScale="1">
        <p:scale>
          <a:sx n="80" d="100"/>
          <a:sy n="80" d="100"/>
        </p:scale>
        <p:origin x="53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一、大语言模型是什么？</a:t>
          </a:r>
        </a:p>
      </dgm:t>
    </dgm:pt>
    <dgm:pt modelId="{086B800B-D6DB-45B8-AA14-E0EA87735C2A}" type="par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FEBCD7B5-5350-48A7-A681-4E1CCAAE9B19}" type="sib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二、如何与大语言模型聊天？</a:t>
          </a:r>
        </a:p>
      </dgm:t>
    </dgm:pt>
    <dgm:pt modelId="{59D1B7E7-FED7-473B-B440-EAA33F2637C0}" type="par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AEE909C5-94DD-48E5-8553-C9AC949556F4}" type="sib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0CE8A696-9A2C-4C4D-B09D-24476F315952}">
      <dgm:prSet phldrT="[文本]" custT="1"/>
      <dgm:spPr/>
      <dgm:t>
        <a:bodyPr/>
        <a:lstStyle/>
        <a:p>
          <a:r>
            <a:rPr lang="zh-CN" altLang="en-US" sz="2900" dirty="0"/>
            <a:t>三、主流大语言模型</a:t>
          </a:r>
        </a:p>
      </dgm:t>
    </dgm:pt>
    <dgm:pt modelId="{B4151D7F-6F5C-470E-90EF-3C6EF0FCD5DC}" type="parTrans" cxnId="{EF05EF55-6B80-40DB-BAAD-5686B03E6EDD}">
      <dgm:prSet/>
      <dgm:spPr/>
      <dgm:t>
        <a:bodyPr/>
        <a:lstStyle/>
        <a:p>
          <a:endParaRPr lang="zh-CN" altLang="en-US"/>
        </a:p>
      </dgm:t>
    </dgm:pt>
    <dgm:pt modelId="{A1AB5E15-886E-45BD-9E45-0D5B8B9B74B2}" type="sibTrans" cxnId="{EF05EF55-6B80-40DB-BAAD-5686B03E6EDD}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3"/>
      <dgm:spPr/>
    </dgm:pt>
    <dgm:pt modelId="{DDD969E0-2058-4643-8E47-93160C0DD783}" type="pres">
      <dgm:prSet presAssocID="{797A4663-96A2-4063-8ABD-89192B29F7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3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0" presStyleCnt="3"/>
      <dgm:spPr/>
    </dgm:pt>
    <dgm:pt modelId="{8B506BA3-7AFD-42F1-9FDB-09E2D28CD1B3}" type="pres">
      <dgm:prSet presAssocID="{7EB70560-E84F-4600-8EDA-263E05D5F3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1" presStyleCnt="3">
        <dgm:presLayoutVars>
          <dgm:bulletEnabled val="1"/>
        </dgm:presLayoutVars>
      </dgm:prSet>
      <dgm:spPr/>
    </dgm:pt>
    <dgm:pt modelId="{32B54AE8-FA21-42A0-9A67-30E1382ADE20}" type="pres">
      <dgm:prSet presAssocID="{AEE909C5-94DD-48E5-8553-C9AC949556F4}" presName="spaceBetweenRectangles" presStyleCnt="0"/>
      <dgm:spPr/>
    </dgm:pt>
    <dgm:pt modelId="{9A020F81-4C22-4A7E-848A-57688E28F236}" type="pres">
      <dgm:prSet presAssocID="{0CE8A696-9A2C-4C4D-B09D-24476F315952}" presName="parentLin" presStyleCnt="0"/>
      <dgm:spPr/>
    </dgm:pt>
    <dgm:pt modelId="{7D71F013-EC45-44FA-9F88-0D192739EEA3}" type="pres">
      <dgm:prSet presAssocID="{0CE8A696-9A2C-4C4D-B09D-24476F315952}" presName="parentLeftMargin" presStyleLbl="node1" presStyleIdx="1" presStyleCnt="3"/>
      <dgm:spPr/>
    </dgm:pt>
    <dgm:pt modelId="{9F2DA9FA-1B93-4163-A851-474C9D045232}" type="pres">
      <dgm:prSet presAssocID="{0CE8A696-9A2C-4C4D-B09D-24476F31595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3E7F643-FD65-46DB-89A3-EAFA3E25F51E}" type="pres">
      <dgm:prSet presAssocID="{0CE8A696-9A2C-4C4D-B09D-24476F315952}" presName="negativeSpace" presStyleCnt="0"/>
      <dgm:spPr/>
    </dgm:pt>
    <dgm:pt modelId="{F9A34577-9B52-421D-AEE4-8FFE291E362C}" type="pres">
      <dgm:prSet presAssocID="{0CE8A696-9A2C-4C4D-B09D-24476F315952}" presName="childText" presStyleLbl="conFgAcc1" presStyleIdx="2" presStyleCnt="3" custLinFactNeighborX="216" custLinFactNeighborY="7375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64D6A61B-25CB-4910-AB1B-CABC09BB8D41}" type="presOf" srcId="{0CE8A696-9A2C-4C4D-B09D-24476F315952}" destId="{7D71F013-EC45-44FA-9F88-0D192739EEA3}" srcOrd="0" destOrd="0" presId="urn:microsoft.com/office/officeart/2005/8/layout/list1"/>
    <dgm:cxn modelId="{EF05EF55-6B80-40DB-BAAD-5686B03E6EDD}" srcId="{ABC2DE46-02AA-4737-AB6E-91FE447F5FE7}" destId="{0CE8A696-9A2C-4C4D-B09D-24476F315952}" srcOrd="2" destOrd="0" parTransId="{B4151D7F-6F5C-470E-90EF-3C6EF0FCD5DC}" sibTransId="{A1AB5E15-886E-45BD-9E45-0D5B8B9B74B2}"/>
    <dgm:cxn modelId="{161DA5AA-1768-49ED-B279-59B9EFAC6FBE}" type="presOf" srcId="{7EB70560-E84F-4600-8EDA-263E05D5F32E}" destId="{8B506BA3-7AFD-42F1-9FDB-09E2D28CD1B3}" srcOrd="1" destOrd="0" presId="urn:microsoft.com/office/officeart/2005/8/layout/list1"/>
    <dgm:cxn modelId="{609AFEB7-A9C4-44BD-A0F1-85D7D4C190E7}" srcId="{ABC2DE46-02AA-4737-AB6E-91FE447F5FE7}" destId="{7EB70560-E84F-4600-8EDA-263E05D5F32E}" srcOrd="1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"/>
    <dgm:cxn modelId="{73E197C8-902E-4525-A069-199EC03E0DD6}" type="presOf" srcId="{0CE8A696-9A2C-4C4D-B09D-24476F315952}" destId="{9F2DA9FA-1B93-4163-A851-474C9D045232}" srcOrd="1" destOrd="0" presId="urn:microsoft.com/office/officeart/2005/8/layout/list1"/>
    <dgm:cxn modelId="{4A549FD5-02EE-4B82-B018-0BCAE1D082D2}" type="presOf" srcId="{7EB70560-E84F-4600-8EDA-263E05D5F32E}" destId="{13D58B28-9F17-4705-9BF3-DE18DE000FE7}" srcOrd="0" destOrd="0" presId="urn:microsoft.com/office/officeart/2005/8/layout/list1"/>
    <dgm:cxn modelId="{98B228ED-076A-4703-8E2C-997D74A3E58F}" type="presOf" srcId="{ABC2DE46-02AA-4737-AB6E-91FE447F5FE7}" destId="{1B69445C-FCCA-4F08-B434-D39670A1E09E}" srcOrd="0" destOrd="0" presId="urn:microsoft.com/office/officeart/2005/8/layout/list1"/>
    <dgm:cxn modelId="{C9010EF7-C349-4D10-916D-DB0F395B1FAC}" type="presOf" srcId="{797A4663-96A2-4063-8ABD-89192B29F7A9}" destId="{DDD969E0-2058-4643-8E47-93160C0DD783}" srcOrd="1" destOrd="0" presId="urn:microsoft.com/office/officeart/2005/8/layout/list1"/>
    <dgm:cxn modelId="{08881C67-244A-4B17-9CC7-07F983143532}" type="presParOf" srcId="{1B69445C-FCCA-4F08-B434-D39670A1E09E}" destId="{F88EAE5D-6843-4A0A-A6B3-4EDD046AF0BD}" srcOrd="0" destOrd="0" presId="urn:microsoft.com/office/officeart/2005/8/layout/list1"/>
    <dgm:cxn modelId="{46F081E1-42D4-4D50-90F7-69A4682A6E83}" type="presParOf" srcId="{F88EAE5D-6843-4A0A-A6B3-4EDD046AF0BD}" destId="{1A140897-50D6-40FE-9F26-98E5C7F3814B}" srcOrd="0" destOrd="0" presId="urn:microsoft.com/office/officeart/2005/8/layout/list1"/>
    <dgm:cxn modelId="{009D6C3D-9C61-415B-9BF9-999546F53352}" type="presParOf" srcId="{F88EAE5D-6843-4A0A-A6B3-4EDD046AF0BD}" destId="{DDD969E0-2058-4643-8E47-93160C0DD783}" srcOrd="1" destOrd="0" presId="urn:microsoft.com/office/officeart/2005/8/layout/list1"/>
    <dgm:cxn modelId="{2A7D3C11-7D4E-4907-8C50-0A0FCE25A0BC}" type="presParOf" srcId="{1B69445C-FCCA-4F08-B434-D39670A1E09E}" destId="{E9E35FA9-5957-47D1-B093-F7D4FF100528}" srcOrd="1" destOrd="0" presId="urn:microsoft.com/office/officeart/2005/8/layout/list1"/>
    <dgm:cxn modelId="{41B2F176-0F37-4374-AB74-2CC6526A62D0}" type="presParOf" srcId="{1B69445C-FCCA-4F08-B434-D39670A1E09E}" destId="{2D0CB04D-5CB6-4815-854A-40ACE4626BC0}" srcOrd="2" destOrd="0" presId="urn:microsoft.com/office/officeart/2005/8/layout/list1"/>
    <dgm:cxn modelId="{17AD73AB-B1F0-48CA-A5D3-492CA01B302D}" type="presParOf" srcId="{1B69445C-FCCA-4F08-B434-D39670A1E09E}" destId="{F452586C-6E1D-4A76-965F-375C2A7CE2A3}" srcOrd="3" destOrd="0" presId="urn:microsoft.com/office/officeart/2005/8/layout/list1"/>
    <dgm:cxn modelId="{0EB7AF84-7741-4675-A855-32DEECC73E50}" type="presParOf" srcId="{1B69445C-FCCA-4F08-B434-D39670A1E09E}" destId="{8F5F2D4D-299E-4368-9E2F-EB0D377154A9}" srcOrd="4" destOrd="0" presId="urn:microsoft.com/office/officeart/2005/8/layout/list1"/>
    <dgm:cxn modelId="{C51134F4-5AFE-4F11-AA75-438AD37ECFEF}" type="presParOf" srcId="{8F5F2D4D-299E-4368-9E2F-EB0D377154A9}" destId="{13D58B28-9F17-4705-9BF3-DE18DE000FE7}" srcOrd="0" destOrd="0" presId="urn:microsoft.com/office/officeart/2005/8/layout/list1"/>
    <dgm:cxn modelId="{5CDE5796-2A65-45D1-9D75-028B3F78DB84}" type="presParOf" srcId="{8F5F2D4D-299E-4368-9E2F-EB0D377154A9}" destId="{8B506BA3-7AFD-42F1-9FDB-09E2D28CD1B3}" srcOrd="1" destOrd="0" presId="urn:microsoft.com/office/officeart/2005/8/layout/list1"/>
    <dgm:cxn modelId="{D9950C2E-531B-477E-B443-3EA9A65D90DF}" type="presParOf" srcId="{1B69445C-FCCA-4F08-B434-D39670A1E09E}" destId="{E5E1930F-C89B-486E-A68F-68D6B2B145A7}" srcOrd="5" destOrd="0" presId="urn:microsoft.com/office/officeart/2005/8/layout/list1"/>
    <dgm:cxn modelId="{BBF33A95-AAEA-41CF-B9CB-328B30C0E491}" type="presParOf" srcId="{1B69445C-FCCA-4F08-B434-D39670A1E09E}" destId="{E84E58D1-4F0C-4C14-A211-6757851BEED2}" srcOrd="6" destOrd="0" presId="urn:microsoft.com/office/officeart/2005/8/layout/list1"/>
    <dgm:cxn modelId="{B9967311-2518-44FB-9360-8582F5250CAD}" type="presParOf" srcId="{1B69445C-FCCA-4F08-B434-D39670A1E09E}" destId="{32B54AE8-FA21-42A0-9A67-30E1382ADE20}" srcOrd="7" destOrd="0" presId="urn:microsoft.com/office/officeart/2005/8/layout/list1"/>
    <dgm:cxn modelId="{33C3C6C0-C032-4DDD-9FA7-F942CD2A7D3D}" type="presParOf" srcId="{1B69445C-FCCA-4F08-B434-D39670A1E09E}" destId="{9A020F81-4C22-4A7E-848A-57688E28F236}" srcOrd="8" destOrd="0" presId="urn:microsoft.com/office/officeart/2005/8/layout/list1"/>
    <dgm:cxn modelId="{0A55C248-EDAE-462D-9815-766DA05EBBB1}" type="presParOf" srcId="{9A020F81-4C22-4A7E-848A-57688E28F236}" destId="{7D71F013-EC45-44FA-9F88-0D192739EEA3}" srcOrd="0" destOrd="0" presId="urn:microsoft.com/office/officeart/2005/8/layout/list1"/>
    <dgm:cxn modelId="{A48D1321-0D95-4376-965D-8A39471DBABD}" type="presParOf" srcId="{9A020F81-4C22-4A7E-848A-57688E28F236}" destId="{9F2DA9FA-1B93-4163-A851-474C9D045232}" srcOrd="1" destOrd="0" presId="urn:microsoft.com/office/officeart/2005/8/layout/list1"/>
    <dgm:cxn modelId="{C903B3BD-A3A8-4610-8E23-8857F1169590}" type="presParOf" srcId="{1B69445C-FCCA-4F08-B434-D39670A1E09E}" destId="{53E7F643-FD65-46DB-89A3-EAFA3E25F51E}" srcOrd="9" destOrd="0" presId="urn:microsoft.com/office/officeart/2005/8/layout/list1"/>
    <dgm:cxn modelId="{C3241C07-E240-4EE3-814D-E8C9C1B0DAFD}" type="presParOf" srcId="{1B69445C-FCCA-4F08-B434-D39670A1E09E}" destId="{F9A34577-9B52-421D-AEE4-8FFE291E362C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一、知识库是什么？</a:t>
          </a:r>
        </a:p>
      </dgm:t>
    </dgm:pt>
    <dgm:pt modelId="{086B800B-D6DB-45B8-AA14-E0EA87735C2A}" type="par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FEBCD7B5-5350-48A7-A681-4E1CCAAE9B19}" type="sib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二、知识库问答流程</a:t>
          </a:r>
        </a:p>
      </dgm:t>
    </dgm:pt>
    <dgm:pt modelId="{59D1B7E7-FED7-473B-B440-EAA33F2637C0}" type="par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AEE909C5-94DD-48E5-8553-C9AC949556F4}" type="sib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2"/>
      <dgm:spPr/>
    </dgm:pt>
    <dgm:pt modelId="{DDD969E0-2058-4643-8E47-93160C0DD783}" type="pres">
      <dgm:prSet presAssocID="{797A4663-96A2-4063-8ABD-89192B29F7A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2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0" presStyleCnt="2"/>
      <dgm:spPr/>
    </dgm:pt>
    <dgm:pt modelId="{8B506BA3-7AFD-42F1-9FDB-09E2D28CD1B3}" type="pres">
      <dgm:prSet presAssocID="{7EB70560-E84F-4600-8EDA-263E05D5F32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161DA5AA-1768-49ED-B279-59B9EFAC6FBE}" type="presOf" srcId="{7EB70560-E84F-4600-8EDA-263E05D5F32E}" destId="{8B506BA3-7AFD-42F1-9FDB-09E2D28CD1B3}" srcOrd="1" destOrd="0" presId="urn:microsoft.com/office/officeart/2005/8/layout/list1"/>
    <dgm:cxn modelId="{609AFEB7-A9C4-44BD-A0F1-85D7D4C190E7}" srcId="{ABC2DE46-02AA-4737-AB6E-91FE447F5FE7}" destId="{7EB70560-E84F-4600-8EDA-263E05D5F32E}" srcOrd="1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"/>
    <dgm:cxn modelId="{4A549FD5-02EE-4B82-B018-0BCAE1D082D2}" type="presOf" srcId="{7EB70560-E84F-4600-8EDA-263E05D5F32E}" destId="{13D58B28-9F17-4705-9BF3-DE18DE000FE7}" srcOrd="0" destOrd="0" presId="urn:microsoft.com/office/officeart/2005/8/layout/list1"/>
    <dgm:cxn modelId="{98B228ED-076A-4703-8E2C-997D74A3E58F}" type="presOf" srcId="{ABC2DE46-02AA-4737-AB6E-91FE447F5FE7}" destId="{1B69445C-FCCA-4F08-B434-D39670A1E09E}" srcOrd="0" destOrd="0" presId="urn:microsoft.com/office/officeart/2005/8/layout/list1"/>
    <dgm:cxn modelId="{C9010EF7-C349-4D10-916D-DB0F395B1FAC}" type="presOf" srcId="{797A4663-96A2-4063-8ABD-89192B29F7A9}" destId="{DDD969E0-2058-4643-8E47-93160C0DD783}" srcOrd="1" destOrd="0" presId="urn:microsoft.com/office/officeart/2005/8/layout/list1"/>
    <dgm:cxn modelId="{08881C67-244A-4B17-9CC7-07F983143532}" type="presParOf" srcId="{1B69445C-FCCA-4F08-B434-D39670A1E09E}" destId="{F88EAE5D-6843-4A0A-A6B3-4EDD046AF0BD}" srcOrd="0" destOrd="0" presId="urn:microsoft.com/office/officeart/2005/8/layout/list1"/>
    <dgm:cxn modelId="{46F081E1-42D4-4D50-90F7-69A4682A6E83}" type="presParOf" srcId="{F88EAE5D-6843-4A0A-A6B3-4EDD046AF0BD}" destId="{1A140897-50D6-40FE-9F26-98E5C7F3814B}" srcOrd="0" destOrd="0" presId="urn:microsoft.com/office/officeart/2005/8/layout/list1"/>
    <dgm:cxn modelId="{009D6C3D-9C61-415B-9BF9-999546F53352}" type="presParOf" srcId="{F88EAE5D-6843-4A0A-A6B3-4EDD046AF0BD}" destId="{DDD969E0-2058-4643-8E47-93160C0DD783}" srcOrd="1" destOrd="0" presId="urn:microsoft.com/office/officeart/2005/8/layout/list1"/>
    <dgm:cxn modelId="{2A7D3C11-7D4E-4907-8C50-0A0FCE25A0BC}" type="presParOf" srcId="{1B69445C-FCCA-4F08-B434-D39670A1E09E}" destId="{E9E35FA9-5957-47D1-B093-F7D4FF100528}" srcOrd="1" destOrd="0" presId="urn:microsoft.com/office/officeart/2005/8/layout/list1"/>
    <dgm:cxn modelId="{41B2F176-0F37-4374-AB74-2CC6526A62D0}" type="presParOf" srcId="{1B69445C-FCCA-4F08-B434-D39670A1E09E}" destId="{2D0CB04D-5CB6-4815-854A-40ACE4626BC0}" srcOrd="2" destOrd="0" presId="urn:microsoft.com/office/officeart/2005/8/layout/list1"/>
    <dgm:cxn modelId="{17AD73AB-B1F0-48CA-A5D3-492CA01B302D}" type="presParOf" srcId="{1B69445C-FCCA-4F08-B434-D39670A1E09E}" destId="{F452586C-6E1D-4A76-965F-375C2A7CE2A3}" srcOrd="3" destOrd="0" presId="urn:microsoft.com/office/officeart/2005/8/layout/list1"/>
    <dgm:cxn modelId="{0EB7AF84-7741-4675-A855-32DEECC73E50}" type="presParOf" srcId="{1B69445C-FCCA-4F08-B434-D39670A1E09E}" destId="{8F5F2D4D-299E-4368-9E2F-EB0D377154A9}" srcOrd="4" destOrd="0" presId="urn:microsoft.com/office/officeart/2005/8/layout/list1"/>
    <dgm:cxn modelId="{C51134F4-5AFE-4F11-AA75-438AD37ECFEF}" type="presParOf" srcId="{8F5F2D4D-299E-4368-9E2F-EB0D377154A9}" destId="{13D58B28-9F17-4705-9BF3-DE18DE000FE7}" srcOrd="0" destOrd="0" presId="urn:microsoft.com/office/officeart/2005/8/layout/list1"/>
    <dgm:cxn modelId="{5CDE5796-2A65-45D1-9D75-028B3F78DB84}" type="presParOf" srcId="{8F5F2D4D-299E-4368-9E2F-EB0D377154A9}" destId="{8B506BA3-7AFD-42F1-9FDB-09E2D28CD1B3}" srcOrd="1" destOrd="0" presId="urn:microsoft.com/office/officeart/2005/8/layout/list1"/>
    <dgm:cxn modelId="{D9950C2E-531B-477E-B443-3EA9A65D90DF}" type="presParOf" srcId="{1B69445C-FCCA-4F08-B434-D39670A1E09E}" destId="{E5E1930F-C89B-486E-A68F-68D6B2B145A7}" srcOrd="5" destOrd="0" presId="urn:microsoft.com/office/officeart/2005/8/layout/list1"/>
    <dgm:cxn modelId="{BBF33A95-AAEA-41CF-B9CB-328B30C0E491}" type="presParOf" srcId="{1B69445C-FCCA-4F08-B434-D39670A1E09E}" destId="{E84E58D1-4F0C-4C14-A211-6757851BEED2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BC2DE46-02AA-4737-AB6E-91FE447F5FE7}" type="doc">
      <dgm:prSet loTypeId="urn:microsoft.com/office/officeart/2005/8/layout/list1" loCatId="list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797A4663-96A2-4063-8ABD-89192B29F7A9}">
      <dgm:prSet phldrT="[文本]"/>
      <dgm:spPr/>
      <dgm:t>
        <a:bodyPr/>
        <a:lstStyle/>
        <a:p>
          <a:r>
            <a:rPr lang="zh-CN" altLang="en-US" dirty="0"/>
            <a:t>一、智能体的定义</a:t>
          </a:r>
        </a:p>
      </dgm:t>
    </dgm:pt>
    <dgm:pt modelId="{086B800B-D6DB-45B8-AA14-E0EA87735C2A}" type="par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FEBCD7B5-5350-48A7-A681-4E1CCAAE9B19}" type="sibTrans" cxnId="{757DF814-FA37-40D0-A582-489F6463035E}">
      <dgm:prSet/>
      <dgm:spPr/>
      <dgm:t>
        <a:bodyPr/>
        <a:lstStyle/>
        <a:p>
          <a:endParaRPr lang="zh-CN" altLang="en-US"/>
        </a:p>
      </dgm:t>
    </dgm:pt>
    <dgm:pt modelId="{7EB70560-E84F-4600-8EDA-263E05D5F32E}">
      <dgm:prSet phldrT="[文本]"/>
      <dgm:spPr/>
      <dgm:t>
        <a:bodyPr/>
        <a:lstStyle/>
        <a:p>
          <a:r>
            <a:rPr lang="zh-CN" altLang="en-US" dirty="0"/>
            <a:t>二、如何与现实交互？</a:t>
          </a:r>
        </a:p>
      </dgm:t>
    </dgm:pt>
    <dgm:pt modelId="{59D1B7E7-FED7-473B-B440-EAA33F2637C0}" type="par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AEE909C5-94DD-48E5-8553-C9AC949556F4}" type="sibTrans" cxnId="{609AFEB7-A9C4-44BD-A0F1-85D7D4C190E7}">
      <dgm:prSet/>
      <dgm:spPr/>
      <dgm:t>
        <a:bodyPr/>
        <a:lstStyle/>
        <a:p>
          <a:endParaRPr lang="zh-CN" altLang="en-US"/>
        </a:p>
      </dgm:t>
    </dgm:pt>
    <dgm:pt modelId="{34DA137C-27B2-4A70-8F7C-650A9F58E1A0}">
      <dgm:prSet phldrT="[文本]"/>
      <dgm:spPr/>
      <dgm:t>
        <a:bodyPr/>
        <a:lstStyle/>
        <a:p>
          <a:r>
            <a:rPr lang="zh-CN" altLang="en-US" dirty="0"/>
            <a:t>三、如何完成复杂任务？</a:t>
          </a:r>
        </a:p>
      </dgm:t>
    </dgm:pt>
    <dgm:pt modelId="{961E3D25-A3A9-41CA-B497-D628ACC32563}" type="parTrans" cxnId="{9495CF28-CE8B-4509-81F3-B4C6DC9ECEC6}">
      <dgm:prSet/>
      <dgm:spPr/>
      <dgm:t>
        <a:bodyPr/>
        <a:lstStyle/>
        <a:p>
          <a:endParaRPr lang="zh-CN" altLang="en-US"/>
        </a:p>
      </dgm:t>
    </dgm:pt>
    <dgm:pt modelId="{7820793F-69FD-4452-84FA-D684C134962D}" type="sibTrans" cxnId="{9495CF28-CE8B-4509-81F3-B4C6DC9ECEC6}">
      <dgm:prSet/>
      <dgm:spPr/>
      <dgm:t>
        <a:bodyPr/>
        <a:lstStyle/>
        <a:p>
          <a:endParaRPr lang="zh-CN" altLang="en-US"/>
        </a:p>
      </dgm:t>
    </dgm:pt>
    <dgm:pt modelId="{1B69445C-FCCA-4F08-B434-D39670A1E09E}" type="pres">
      <dgm:prSet presAssocID="{ABC2DE46-02AA-4737-AB6E-91FE447F5FE7}" presName="linear" presStyleCnt="0">
        <dgm:presLayoutVars>
          <dgm:dir/>
          <dgm:animLvl val="lvl"/>
          <dgm:resizeHandles val="exact"/>
        </dgm:presLayoutVars>
      </dgm:prSet>
      <dgm:spPr/>
    </dgm:pt>
    <dgm:pt modelId="{F88EAE5D-6843-4A0A-A6B3-4EDD046AF0BD}" type="pres">
      <dgm:prSet presAssocID="{797A4663-96A2-4063-8ABD-89192B29F7A9}" presName="parentLin" presStyleCnt="0"/>
      <dgm:spPr/>
    </dgm:pt>
    <dgm:pt modelId="{1A140897-50D6-40FE-9F26-98E5C7F3814B}" type="pres">
      <dgm:prSet presAssocID="{797A4663-96A2-4063-8ABD-89192B29F7A9}" presName="parentLeftMargin" presStyleLbl="node1" presStyleIdx="0" presStyleCnt="3"/>
      <dgm:spPr/>
    </dgm:pt>
    <dgm:pt modelId="{DDD969E0-2058-4643-8E47-93160C0DD783}" type="pres">
      <dgm:prSet presAssocID="{797A4663-96A2-4063-8ABD-89192B29F7A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9E35FA9-5957-47D1-B093-F7D4FF100528}" type="pres">
      <dgm:prSet presAssocID="{797A4663-96A2-4063-8ABD-89192B29F7A9}" presName="negativeSpace" presStyleCnt="0"/>
      <dgm:spPr/>
    </dgm:pt>
    <dgm:pt modelId="{2D0CB04D-5CB6-4815-854A-40ACE4626BC0}" type="pres">
      <dgm:prSet presAssocID="{797A4663-96A2-4063-8ABD-89192B29F7A9}" presName="childText" presStyleLbl="conFgAcc1" presStyleIdx="0" presStyleCnt="3">
        <dgm:presLayoutVars>
          <dgm:bulletEnabled val="1"/>
        </dgm:presLayoutVars>
      </dgm:prSet>
      <dgm:spPr/>
    </dgm:pt>
    <dgm:pt modelId="{F452586C-6E1D-4A76-965F-375C2A7CE2A3}" type="pres">
      <dgm:prSet presAssocID="{FEBCD7B5-5350-48A7-A681-4E1CCAAE9B19}" presName="spaceBetweenRectangles" presStyleCnt="0"/>
      <dgm:spPr/>
    </dgm:pt>
    <dgm:pt modelId="{8F5F2D4D-299E-4368-9E2F-EB0D377154A9}" type="pres">
      <dgm:prSet presAssocID="{7EB70560-E84F-4600-8EDA-263E05D5F32E}" presName="parentLin" presStyleCnt="0"/>
      <dgm:spPr/>
    </dgm:pt>
    <dgm:pt modelId="{13D58B28-9F17-4705-9BF3-DE18DE000FE7}" type="pres">
      <dgm:prSet presAssocID="{7EB70560-E84F-4600-8EDA-263E05D5F32E}" presName="parentLeftMargin" presStyleLbl="node1" presStyleIdx="0" presStyleCnt="3"/>
      <dgm:spPr/>
    </dgm:pt>
    <dgm:pt modelId="{8B506BA3-7AFD-42F1-9FDB-09E2D28CD1B3}" type="pres">
      <dgm:prSet presAssocID="{7EB70560-E84F-4600-8EDA-263E05D5F3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5E1930F-C89B-486E-A68F-68D6B2B145A7}" type="pres">
      <dgm:prSet presAssocID="{7EB70560-E84F-4600-8EDA-263E05D5F32E}" presName="negativeSpace" presStyleCnt="0"/>
      <dgm:spPr/>
    </dgm:pt>
    <dgm:pt modelId="{E84E58D1-4F0C-4C14-A211-6757851BEED2}" type="pres">
      <dgm:prSet presAssocID="{7EB70560-E84F-4600-8EDA-263E05D5F32E}" presName="childText" presStyleLbl="conFgAcc1" presStyleIdx="1" presStyleCnt="3">
        <dgm:presLayoutVars>
          <dgm:bulletEnabled val="1"/>
        </dgm:presLayoutVars>
      </dgm:prSet>
      <dgm:spPr/>
    </dgm:pt>
    <dgm:pt modelId="{B5800A3A-16C1-4674-9FD6-F5D89E0FD523}" type="pres">
      <dgm:prSet presAssocID="{AEE909C5-94DD-48E5-8553-C9AC949556F4}" presName="spaceBetweenRectangles" presStyleCnt="0"/>
      <dgm:spPr/>
    </dgm:pt>
    <dgm:pt modelId="{21C3668E-6BA8-4926-B42D-C73D34F34E43}" type="pres">
      <dgm:prSet presAssocID="{34DA137C-27B2-4A70-8F7C-650A9F58E1A0}" presName="parentLin" presStyleCnt="0"/>
      <dgm:spPr/>
    </dgm:pt>
    <dgm:pt modelId="{884A413B-24D2-4E1A-9ABE-318356860437}" type="pres">
      <dgm:prSet presAssocID="{34DA137C-27B2-4A70-8F7C-650A9F58E1A0}" presName="parentLeftMargin" presStyleLbl="node1" presStyleIdx="1" presStyleCnt="3"/>
      <dgm:spPr/>
    </dgm:pt>
    <dgm:pt modelId="{1F558355-42AC-4422-84BF-F1D42B9D39AE}" type="pres">
      <dgm:prSet presAssocID="{34DA137C-27B2-4A70-8F7C-650A9F58E1A0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546BDA8-01F8-434A-93C3-F7911BC3321B}" type="pres">
      <dgm:prSet presAssocID="{34DA137C-27B2-4A70-8F7C-650A9F58E1A0}" presName="negativeSpace" presStyleCnt="0"/>
      <dgm:spPr/>
    </dgm:pt>
    <dgm:pt modelId="{9588E1C3-02F9-4B12-9F69-6E6853F65AF8}" type="pres">
      <dgm:prSet presAssocID="{34DA137C-27B2-4A70-8F7C-650A9F58E1A0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757DF814-FA37-40D0-A582-489F6463035E}" srcId="{ABC2DE46-02AA-4737-AB6E-91FE447F5FE7}" destId="{797A4663-96A2-4063-8ABD-89192B29F7A9}" srcOrd="0" destOrd="0" parTransId="{086B800B-D6DB-45B8-AA14-E0EA87735C2A}" sibTransId="{FEBCD7B5-5350-48A7-A681-4E1CCAAE9B19}"/>
    <dgm:cxn modelId="{9495CF28-CE8B-4509-81F3-B4C6DC9ECEC6}" srcId="{ABC2DE46-02AA-4737-AB6E-91FE447F5FE7}" destId="{34DA137C-27B2-4A70-8F7C-650A9F58E1A0}" srcOrd="2" destOrd="0" parTransId="{961E3D25-A3A9-41CA-B497-D628ACC32563}" sibTransId="{7820793F-69FD-4452-84FA-D684C134962D}"/>
    <dgm:cxn modelId="{E2E6375A-2AAC-4AA7-908A-4A73BC6C592F}" type="presOf" srcId="{34DA137C-27B2-4A70-8F7C-650A9F58E1A0}" destId="{884A413B-24D2-4E1A-9ABE-318356860437}" srcOrd="0" destOrd="0" presId="urn:microsoft.com/office/officeart/2005/8/layout/list1"/>
    <dgm:cxn modelId="{161DA5AA-1768-49ED-B279-59B9EFAC6FBE}" type="presOf" srcId="{7EB70560-E84F-4600-8EDA-263E05D5F32E}" destId="{8B506BA3-7AFD-42F1-9FDB-09E2D28CD1B3}" srcOrd="1" destOrd="0" presId="urn:microsoft.com/office/officeart/2005/8/layout/list1"/>
    <dgm:cxn modelId="{609AFEB7-A9C4-44BD-A0F1-85D7D4C190E7}" srcId="{ABC2DE46-02AA-4737-AB6E-91FE447F5FE7}" destId="{7EB70560-E84F-4600-8EDA-263E05D5F32E}" srcOrd="1" destOrd="0" parTransId="{59D1B7E7-FED7-473B-B440-EAA33F2637C0}" sibTransId="{AEE909C5-94DD-48E5-8553-C9AC949556F4}"/>
    <dgm:cxn modelId="{5E2033C4-0446-40A2-87A1-7299D85F1DDE}" type="presOf" srcId="{797A4663-96A2-4063-8ABD-89192B29F7A9}" destId="{1A140897-50D6-40FE-9F26-98E5C7F3814B}" srcOrd="0" destOrd="0" presId="urn:microsoft.com/office/officeart/2005/8/layout/list1"/>
    <dgm:cxn modelId="{4A549FD5-02EE-4B82-B018-0BCAE1D082D2}" type="presOf" srcId="{7EB70560-E84F-4600-8EDA-263E05D5F32E}" destId="{13D58B28-9F17-4705-9BF3-DE18DE000FE7}" srcOrd="0" destOrd="0" presId="urn:microsoft.com/office/officeart/2005/8/layout/list1"/>
    <dgm:cxn modelId="{98B228ED-076A-4703-8E2C-997D74A3E58F}" type="presOf" srcId="{ABC2DE46-02AA-4737-AB6E-91FE447F5FE7}" destId="{1B69445C-FCCA-4F08-B434-D39670A1E09E}" srcOrd="0" destOrd="0" presId="urn:microsoft.com/office/officeart/2005/8/layout/list1"/>
    <dgm:cxn modelId="{2C4125F4-0048-4FA9-ABF2-D116D358A86D}" type="presOf" srcId="{34DA137C-27B2-4A70-8F7C-650A9F58E1A0}" destId="{1F558355-42AC-4422-84BF-F1D42B9D39AE}" srcOrd="1" destOrd="0" presId="urn:microsoft.com/office/officeart/2005/8/layout/list1"/>
    <dgm:cxn modelId="{C9010EF7-C349-4D10-916D-DB0F395B1FAC}" type="presOf" srcId="{797A4663-96A2-4063-8ABD-89192B29F7A9}" destId="{DDD969E0-2058-4643-8E47-93160C0DD783}" srcOrd="1" destOrd="0" presId="urn:microsoft.com/office/officeart/2005/8/layout/list1"/>
    <dgm:cxn modelId="{08881C67-244A-4B17-9CC7-07F983143532}" type="presParOf" srcId="{1B69445C-FCCA-4F08-B434-D39670A1E09E}" destId="{F88EAE5D-6843-4A0A-A6B3-4EDD046AF0BD}" srcOrd="0" destOrd="0" presId="urn:microsoft.com/office/officeart/2005/8/layout/list1"/>
    <dgm:cxn modelId="{46F081E1-42D4-4D50-90F7-69A4682A6E83}" type="presParOf" srcId="{F88EAE5D-6843-4A0A-A6B3-4EDD046AF0BD}" destId="{1A140897-50D6-40FE-9F26-98E5C7F3814B}" srcOrd="0" destOrd="0" presId="urn:microsoft.com/office/officeart/2005/8/layout/list1"/>
    <dgm:cxn modelId="{009D6C3D-9C61-415B-9BF9-999546F53352}" type="presParOf" srcId="{F88EAE5D-6843-4A0A-A6B3-4EDD046AF0BD}" destId="{DDD969E0-2058-4643-8E47-93160C0DD783}" srcOrd="1" destOrd="0" presId="urn:microsoft.com/office/officeart/2005/8/layout/list1"/>
    <dgm:cxn modelId="{2A7D3C11-7D4E-4907-8C50-0A0FCE25A0BC}" type="presParOf" srcId="{1B69445C-FCCA-4F08-B434-D39670A1E09E}" destId="{E9E35FA9-5957-47D1-B093-F7D4FF100528}" srcOrd="1" destOrd="0" presId="urn:microsoft.com/office/officeart/2005/8/layout/list1"/>
    <dgm:cxn modelId="{41B2F176-0F37-4374-AB74-2CC6526A62D0}" type="presParOf" srcId="{1B69445C-FCCA-4F08-B434-D39670A1E09E}" destId="{2D0CB04D-5CB6-4815-854A-40ACE4626BC0}" srcOrd="2" destOrd="0" presId="urn:microsoft.com/office/officeart/2005/8/layout/list1"/>
    <dgm:cxn modelId="{17AD73AB-B1F0-48CA-A5D3-492CA01B302D}" type="presParOf" srcId="{1B69445C-FCCA-4F08-B434-D39670A1E09E}" destId="{F452586C-6E1D-4A76-965F-375C2A7CE2A3}" srcOrd="3" destOrd="0" presId="urn:microsoft.com/office/officeart/2005/8/layout/list1"/>
    <dgm:cxn modelId="{0EB7AF84-7741-4675-A855-32DEECC73E50}" type="presParOf" srcId="{1B69445C-FCCA-4F08-B434-D39670A1E09E}" destId="{8F5F2D4D-299E-4368-9E2F-EB0D377154A9}" srcOrd="4" destOrd="0" presId="urn:microsoft.com/office/officeart/2005/8/layout/list1"/>
    <dgm:cxn modelId="{C51134F4-5AFE-4F11-AA75-438AD37ECFEF}" type="presParOf" srcId="{8F5F2D4D-299E-4368-9E2F-EB0D377154A9}" destId="{13D58B28-9F17-4705-9BF3-DE18DE000FE7}" srcOrd="0" destOrd="0" presId="urn:microsoft.com/office/officeart/2005/8/layout/list1"/>
    <dgm:cxn modelId="{5CDE5796-2A65-45D1-9D75-028B3F78DB84}" type="presParOf" srcId="{8F5F2D4D-299E-4368-9E2F-EB0D377154A9}" destId="{8B506BA3-7AFD-42F1-9FDB-09E2D28CD1B3}" srcOrd="1" destOrd="0" presId="urn:microsoft.com/office/officeart/2005/8/layout/list1"/>
    <dgm:cxn modelId="{D9950C2E-531B-477E-B443-3EA9A65D90DF}" type="presParOf" srcId="{1B69445C-FCCA-4F08-B434-D39670A1E09E}" destId="{E5E1930F-C89B-486E-A68F-68D6B2B145A7}" srcOrd="5" destOrd="0" presId="urn:microsoft.com/office/officeart/2005/8/layout/list1"/>
    <dgm:cxn modelId="{BBF33A95-AAEA-41CF-B9CB-328B30C0E491}" type="presParOf" srcId="{1B69445C-FCCA-4F08-B434-D39670A1E09E}" destId="{E84E58D1-4F0C-4C14-A211-6757851BEED2}" srcOrd="6" destOrd="0" presId="urn:microsoft.com/office/officeart/2005/8/layout/list1"/>
    <dgm:cxn modelId="{C187A6F9-79FD-4AAE-8DDE-878B7D64DF96}" type="presParOf" srcId="{1B69445C-FCCA-4F08-B434-D39670A1E09E}" destId="{B5800A3A-16C1-4674-9FD6-F5D89E0FD523}" srcOrd="7" destOrd="0" presId="urn:microsoft.com/office/officeart/2005/8/layout/list1"/>
    <dgm:cxn modelId="{6F7DA596-0605-4F93-97B8-AA877D1519E7}" type="presParOf" srcId="{1B69445C-FCCA-4F08-B434-D39670A1E09E}" destId="{21C3668E-6BA8-4926-B42D-C73D34F34E43}" srcOrd="8" destOrd="0" presId="urn:microsoft.com/office/officeart/2005/8/layout/list1"/>
    <dgm:cxn modelId="{05D73F3A-9105-4E15-A985-59F6D0EBE598}" type="presParOf" srcId="{21C3668E-6BA8-4926-B42D-C73D34F34E43}" destId="{884A413B-24D2-4E1A-9ABE-318356860437}" srcOrd="0" destOrd="0" presId="urn:microsoft.com/office/officeart/2005/8/layout/list1"/>
    <dgm:cxn modelId="{AB2F454B-64AB-4515-BB16-659B1B734B96}" type="presParOf" srcId="{21C3668E-6BA8-4926-B42D-C73D34F34E43}" destId="{1F558355-42AC-4422-84BF-F1D42B9D39AE}" srcOrd="1" destOrd="0" presId="urn:microsoft.com/office/officeart/2005/8/layout/list1"/>
    <dgm:cxn modelId="{BCF26131-3773-4AC6-9D3D-39606C2BE5B0}" type="presParOf" srcId="{1B69445C-FCCA-4F08-B434-D39670A1E09E}" destId="{5546BDA8-01F8-434A-93C3-F7911BC3321B}" srcOrd="9" destOrd="0" presId="urn:microsoft.com/office/officeart/2005/8/layout/list1"/>
    <dgm:cxn modelId="{84ECB127-06B7-40AD-A5A4-5A62A88B93FA}" type="presParOf" srcId="{1B69445C-FCCA-4F08-B434-D39670A1E09E}" destId="{9588E1C3-02F9-4B12-9F69-6E6853F65AF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D9A9CA-AA04-4164-A129-2BFF049F6365}" type="doc">
      <dgm:prSet loTypeId="urn:microsoft.com/office/officeart/2005/8/layout/cycle2" loCatId="cycle" qsTypeId="urn:microsoft.com/office/officeart/2005/8/quickstyle/3d3" qsCatId="3D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01192B86-793E-4153-A3DC-8294406EAF7C}">
      <dgm:prSet phldrT="[文本]"/>
      <dgm:spPr/>
      <dgm:t>
        <a:bodyPr/>
        <a:lstStyle/>
        <a:p>
          <a:r>
            <a:rPr lang="zh-CN" altLang="en-US" dirty="0"/>
            <a:t>思考</a:t>
          </a:r>
        </a:p>
      </dgm:t>
    </dgm:pt>
    <dgm:pt modelId="{28D51E35-1290-4856-9D0C-187B059F83F8}" type="parTrans" cxnId="{2C7A82FE-FEE6-4C96-B1A6-CA12352ACA6C}">
      <dgm:prSet/>
      <dgm:spPr/>
      <dgm:t>
        <a:bodyPr/>
        <a:lstStyle/>
        <a:p>
          <a:endParaRPr lang="zh-CN" altLang="en-US"/>
        </a:p>
      </dgm:t>
    </dgm:pt>
    <dgm:pt modelId="{BA8B9CA5-6FA4-49D2-88D0-C1D098DF4511}" type="sibTrans" cxnId="{2C7A82FE-FEE6-4C96-B1A6-CA12352ACA6C}">
      <dgm:prSet/>
      <dgm:spPr/>
      <dgm:t>
        <a:bodyPr/>
        <a:lstStyle/>
        <a:p>
          <a:endParaRPr lang="zh-CN" altLang="en-US"/>
        </a:p>
      </dgm:t>
    </dgm:pt>
    <dgm:pt modelId="{C259547E-6D57-47F2-AAFA-3F5E924F73A9}">
      <dgm:prSet phldrT="[文本]"/>
      <dgm:spPr/>
      <dgm:t>
        <a:bodyPr/>
        <a:lstStyle/>
        <a:p>
          <a:r>
            <a:rPr lang="zh-CN" altLang="en-US" dirty="0"/>
            <a:t>行动</a:t>
          </a:r>
        </a:p>
      </dgm:t>
    </dgm:pt>
    <dgm:pt modelId="{CC885AE0-090C-4E1F-B811-88DA6B072397}" type="parTrans" cxnId="{14CC6AAB-AC31-47E3-8B4E-3C52B7130147}">
      <dgm:prSet/>
      <dgm:spPr/>
      <dgm:t>
        <a:bodyPr/>
        <a:lstStyle/>
        <a:p>
          <a:endParaRPr lang="zh-CN" altLang="en-US"/>
        </a:p>
      </dgm:t>
    </dgm:pt>
    <dgm:pt modelId="{9EF1DE20-5DA5-44C9-88A7-27E312B20B95}" type="sibTrans" cxnId="{14CC6AAB-AC31-47E3-8B4E-3C52B7130147}">
      <dgm:prSet/>
      <dgm:spPr/>
      <dgm:t>
        <a:bodyPr/>
        <a:lstStyle/>
        <a:p>
          <a:endParaRPr lang="zh-CN" altLang="en-US"/>
        </a:p>
      </dgm:t>
    </dgm:pt>
    <dgm:pt modelId="{AEE4B009-113B-4D9F-AABD-F0D31B4F8CF6}">
      <dgm:prSet phldrT="[文本]"/>
      <dgm:spPr/>
      <dgm:t>
        <a:bodyPr/>
        <a:lstStyle/>
        <a:p>
          <a:r>
            <a:rPr lang="zh-CN" altLang="en-US" dirty="0"/>
            <a:t>观察</a:t>
          </a:r>
        </a:p>
      </dgm:t>
    </dgm:pt>
    <dgm:pt modelId="{9D3B4FC9-17AE-4D66-AABA-8DDE1C6F6775}" type="parTrans" cxnId="{76EFA206-B664-4622-97B1-D644BAC8F35F}">
      <dgm:prSet/>
      <dgm:spPr/>
      <dgm:t>
        <a:bodyPr/>
        <a:lstStyle/>
        <a:p>
          <a:endParaRPr lang="zh-CN" altLang="en-US"/>
        </a:p>
      </dgm:t>
    </dgm:pt>
    <dgm:pt modelId="{D99A7830-4EBF-4C09-85FD-EA5550FFF673}" type="sibTrans" cxnId="{76EFA206-B664-4622-97B1-D644BAC8F35F}">
      <dgm:prSet/>
      <dgm:spPr/>
      <dgm:t>
        <a:bodyPr/>
        <a:lstStyle/>
        <a:p>
          <a:endParaRPr lang="zh-CN" altLang="en-US"/>
        </a:p>
      </dgm:t>
    </dgm:pt>
    <dgm:pt modelId="{957E918A-A3B3-4A6D-8302-1F2BA6A0A11F}" type="pres">
      <dgm:prSet presAssocID="{36D9A9CA-AA04-4164-A129-2BFF049F6365}" presName="cycle" presStyleCnt="0">
        <dgm:presLayoutVars>
          <dgm:dir/>
          <dgm:resizeHandles val="exact"/>
        </dgm:presLayoutVars>
      </dgm:prSet>
      <dgm:spPr/>
    </dgm:pt>
    <dgm:pt modelId="{7D83FEF3-E1AA-4D58-9BDC-96CD3166FF6D}" type="pres">
      <dgm:prSet presAssocID="{01192B86-793E-4153-A3DC-8294406EAF7C}" presName="node" presStyleLbl="node1" presStyleIdx="0" presStyleCnt="3">
        <dgm:presLayoutVars>
          <dgm:bulletEnabled val="1"/>
        </dgm:presLayoutVars>
      </dgm:prSet>
      <dgm:spPr/>
    </dgm:pt>
    <dgm:pt modelId="{3204269D-5CF1-4117-8D82-C47829859922}" type="pres">
      <dgm:prSet presAssocID="{BA8B9CA5-6FA4-49D2-88D0-C1D098DF4511}" presName="sibTrans" presStyleLbl="sibTrans2D1" presStyleIdx="0" presStyleCnt="3"/>
      <dgm:spPr/>
    </dgm:pt>
    <dgm:pt modelId="{E4A50F99-398C-46FE-A96A-61F9A896286F}" type="pres">
      <dgm:prSet presAssocID="{BA8B9CA5-6FA4-49D2-88D0-C1D098DF4511}" presName="connectorText" presStyleLbl="sibTrans2D1" presStyleIdx="0" presStyleCnt="3"/>
      <dgm:spPr/>
    </dgm:pt>
    <dgm:pt modelId="{A6B519CE-CFF7-4F7C-8B0A-23A21872B28E}" type="pres">
      <dgm:prSet presAssocID="{C259547E-6D57-47F2-AAFA-3F5E924F73A9}" presName="node" presStyleLbl="node1" presStyleIdx="1" presStyleCnt="3">
        <dgm:presLayoutVars>
          <dgm:bulletEnabled val="1"/>
        </dgm:presLayoutVars>
      </dgm:prSet>
      <dgm:spPr/>
    </dgm:pt>
    <dgm:pt modelId="{6A59FBF0-3AD2-4BB9-885C-19F01F04275C}" type="pres">
      <dgm:prSet presAssocID="{9EF1DE20-5DA5-44C9-88A7-27E312B20B95}" presName="sibTrans" presStyleLbl="sibTrans2D1" presStyleIdx="1" presStyleCnt="3"/>
      <dgm:spPr/>
    </dgm:pt>
    <dgm:pt modelId="{0C8D1D33-10EA-405E-9D57-FA1CC0B4EC83}" type="pres">
      <dgm:prSet presAssocID="{9EF1DE20-5DA5-44C9-88A7-27E312B20B95}" presName="connectorText" presStyleLbl="sibTrans2D1" presStyleIdx="1" presStyleCnt="3"/>
      <dgm:spPr/>
    </dgm:pt>
    <dgm:pt modelId="{C1986ACA-3332-49EE-9536-4647495B6913}" type="pres">
      <dgm:prSet presAssocID="{AEE4B009-113B-4D9F-AABD-F0D31B4F8CF6}" presName="node" presStyleLbl="node1" presStyleIdx="2" presStyleCnt="3">
        <dgm:presLayoutVars>
          <dgm:bulletEnabled val="1"/>
        </dgm:presLayoutVars>
      </dgm:prSet>
      <dgm:spPr/>
    </dgm:pt>
    <dgm:pt modelId="{CCDD7A97-2D60-4785-986B-2D7BC49D2073}" type="pres">
      <dgm:prSet presAssocID="{D99A7830-4EBF-4C09-85FD-EA5550FFF673}" presName="sibTrans" presStyleLbl="sibTrans2D1" presStyleIdx="2" presStyleCnt="3"/>
      <dgm:spPr/>
    </dgm:pt>
    <dgm:pt modelId="{7262AC56-1DD2-445C-801D-8C4ECB2069D2}" type="pres">
      <dgm:prSet presAssocID="{D99A7830-4EBF-4C09-85FD-EA5550FFF673}" presName="connectorText" presStyleLbl="sibTrans2D1" presStyleIdx="2" presStyleCnt="3"/>
      <dgm:spPr/>
    </dgm:pt>
  </dgm:ptLst>
  <dgm:cxnLst>
    <dgm:cxn modelId="{76EFA206-B664-4622-97B1-D644BAC8F35F}" srcId="{36D9A9CA-AA04-4164-A129-2BFF049F6365}" destId="{AEE4B009-113B-4D9F-AABD-F0D31B4F8CF6}" srcOrd="2" destOrd="0" parTransId="{9D3B4FC9-17AE-4D66-AABA-8DDE1C6F6775}" sibTransId="{D99A7830-4EBF-4C09-85FD-EA5550FFF673}"/>
    <dgm:cxn modelId="{349FC647-3DC8-47D3-9630-0CED911E4311}" type="presOf" srcId="{BA8B9CA5-6FA4-49D2-88D0-C1D098DF4511}" destId="{E4A50F99-398C-46FE-A96A-61F9A896286F}" srcOrd="1" destOrd="0" presId="urn:microsoft.com/office/officeart/2005/8/layout/cycle2"/>
    <dgm:cxn modelId="{D8784E6A-DA63-4999-B107-E075AD25EEB1}" type="presOf" srcId="{BA8B9CA5-6FA4-49D2-88D0-C1D098DF4511}" destId="{3204269D-5CF1-4117-8D82-C47829859922}" srcOrd="0" destOrd="0" presId="urn:microsoft.com/office/officeart/2005/8/layout/cycle2"/>
    <dgm:cxn modelId="{515E3850-21BA-41C7-849E-1D3804056087}" type="presOf" srcId="{D99A7830-4EBF-4C09-85FD-EA5550FFF673}" destId="{7262AC56-1DD2-445C-801D-8C4ECB2069D2}" srcOrd="1" destOrd="0" presId="urn:microsoft.com/office/officeart/2005/8/layout/cycle2"/>
    <dgm:cxn modelId="{7B7B4D72-9FBD-4632-AA00-84546704D2CD}" type="presOf" srcId="{36D9A9CA-AA04-4164-A129-2BFF049F6365}" destId="{957E918A-A3B3-4A6D-8302-1F2BA6A0A11F}" srcOrd="0" destOrd="0" presId="urn:microsoft.com/office/officeart/2005/8/layout/cycle2"/>
    <dgm:cxn modelId="{E1968176-2731-48DF-BA0E-90B3450606E7}" type="presOf" srcId="{C259547E-6D57-47F2-AAFA-3F5E924F73A9}" destId="{A6B519CE-CFF7-4F7C-8B0A-23A21872B28E}" srcOrd="0" destOrd="0" presId="urn:microsoft.com/office/officeart/2005/8/layout/cycle2"/>
    <dgm:cxn modelId="{E4D1577C-1F9F-4DBF-A484-D37DF1A8DD57}" type="presOf" srcId="{AEE4B009-113B-4D9F-AABD-F0D31B4F8CF6}" destId="{C1986ACA-3332-49EE-9536-4647495B6913}" srcOrd="0" destOrd="0" presId="urn:microsoft.com/office/officeart/2005/8/layout/cycle2"/>
    <dgm:cxn modelId="{0C7C0382-C462-4731-ADB3-92579BE1C1E4}" type="presOf" srcId="{9EF1DE20-5DA5-44C9-88A7-27E312B20B95}" destId="{0C8D1D33-10EA-405E-9D57-FA1CC0B4EC83}" srcOrd="1" destOrd="0" presId="urn:microsoft.com/office/officeart/2005/8/layout/cycle2"/>
    <dgm:cxn modelId="{14CC6AAB-AC31-47E3-8B4E-3C52B7130147}" srcId="{36D9A9CA-AA04-4164-A129-2BFF049F6365}" destId="{C259547E-6D57-47F2-AAFA-3F5E924F73A9}" srcOrd="1" destOrd="0" parTransId="{CC885AE0-090C-4E1F-B811-88DA6B072397}" sibTransId="{9EF1DE20-5DA5-44C9-88A7-27E312B20B95}"/>
    <dgm:cxn modelId="{A132DAB8-CBAD-41F7-8641-07FEA2B75831}" type="presOf" srcId="{01192B86-793E-4153-A3DC-8294406EAF7C}" destId="{7D83FEF3-E1AA-4D58-9BDC-96CD3166FF6D}" srcOrd="0" destOrd="0" presId="urn:microsoft.com/office/officeart/2005/8/layout/cycle2"/>
    <dgm:cxn modelId="{7939B4C1-1709-4F9F-9394-AB4ABA29C25C}" type="presOf" srcId="{9EF1DE20-5DA5-44C9-88A7-27E312B20B95}" destId="{6A59FBF0-3AD2-4BB9-885C-19F01F04275C}" srcOrd="0" destOrd="0" presId="urn:microsoft.com/office/officeart/2005/8/layout/cycle2"/>
    <dgm:cxn modelId="{F5CE61E7-FEB2-4BCD-A82B-97B66AFB9CA4}" type="presOf" srcId="{D99A7830-4EBF-4C09-85FD-EA5550FFF673}" destId="{CCDD7A97-2D60-4785-986B-2D7BC49D2073}" srcOrd="0" destOrd="0" presId="urn:microsoft.com/office/officeart/2005/8/layout/cycle2"/>
    <dgm:cxn modelId="{2C7A82FE-FEE6-4C96-B1A6-CA12352ACA6C}" srcId="{36D9A9CA-AA04-4164-A129-2BFF049F6365}" destId="{01192B86-793E-4153-A3DC-8294406EAF7C}" srcOrd="0" destOrd="0" parTransId="{28D51E35-1290-4856-9D0C-187B059F83F8}" sibTransId="{BA8B9CA5-6FA4-49D2-88D0-C1D098DF4511}"/>
    <dgm:cxn modelId="{7CBF72BB-311F-4FCC-97C9-9F77E93FF0D6}" type="presParOf" srcId="{957E918A-A3B3-4A6D-8302-1F2BA6A0A11F}" destId="{7D83FEF3-E1AA-4D58-9BDC-96CD3166FF6D}" srcOrd="0" destOrd="0" presId="urn:microsoft.com/office/officeart/2005/8/layout/cycle2"/>
    <dgm:cxn modelId="{D9ADE51F-7135-456D-8FC1-ACA1608ABF3D}" type="presParOf" srcId="{957E918A-A3B3-4A6D-8302-1F2BA6A0A11F}" destId="{3204269D-5CF1-4117-8D82-C47829859922}" srcOrd="1" destOrd="0" presId="urn:microsoft.com/office/officeart/2005/8/layout/cycle2"/>
    <dgm:cxn modelId="{A9CECD5A-DF76-45BF-A4D6-61497AD37D38}" type="presParOf" srcId="{3204269D-5CF1-4117-8D82-C47829859922}" destId="{E4A50F99-398C-46FE-A96A-61F9A896286F}" srcOrd="0" destOrd="0" presId="urn:microsoft.com/office/officeart/2005/8/layout/cycle2"/>
    <dgm:cxn modelId="{E54CA7C3-3E74-4737-8D10-2A74D5E068A8}" type="presParOf" srcId="{957E918A-A3B3-4A6D-8302-1F2BA6A0A11F}" destId="{A6B519CE-CFF7-4F7C-8B0A-23A21872B28E}" srcOrd="2" destOrd="0" presId="urn:microsoft.com/office/officeart/2005/8/layout/cycle2"/>
    <dgm:cxn modelId="{3D5DECDB-6D3A-4255-B690-7BB45DA09585}" type="presParOf" srcId="{957E918A-A3B3-4A6D-8302-1F2BA6A0A11F}" destId="{6A59FBF0-3AD2-4BB9-885C-19F01F04275C}" srcOrd="3" destOrd="0" presId="urn:microsoft.com/office/officeart/2005/8/layout/cycle2"/>
    <dgm:cxn modelId="{26E46424-72E4-46AF-A68A-03AB7C51C645}" type="presParOf" srcId="{6A59FBF0-3AD2-4BB9-885C-19F01F04275C}" destId="{0C8D1D33-10EA-405E-9D57-FA1CC0B4EC83}" srcOrd="0" destOrd="0" presId="urn:microsoft.com/office/officeart/2005/8/layout/cycle2"/>
    <dgm:cxn modelId="{D9DC63AC-2B75-47F1-9C62-19F84D8DC0C0}" type="presParOf" srcId="{957E918A-A3B3-4A6D-8302-1F2BA6A0A11F}" destId="{C1986ACA-3332-49EE-9536-4647495B6913}" srcOrd="4" destOrd="0" presId="urn:microsoft.com/office/officeart/2005/8/layout/cycle2"/>
    <dgm:cxn modelId="{691F9409-C344-45D6-98F4-26B582AF18C4}" type="presParOf" srcId="{957E918A-A3B3-4A6D-8302-1F2BA6A0A11F}" destId="{CCDD7A97-2D60-4785-986B-2D7BC49D2073}" srcOrd="5" destOrd="0" presId="urn:microsoft.com/office/officeart/2005/8/layout/cycle2"/>
    <dgm:cxn modelId="{A281D8F1-AC8F-49CD-BA4A-D893CEF76EC2}" type="presParOf" srcId="{CCDD7A97-2D60-4785-986B-2D7BC49D2073}" destId="{7262AC56-1DD2-445C-801D-8C4ECB2069D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B04D-5CB6-4815-854A-40ACE4626BC0}">
      <dsp:nvSpPr>
        <dsp:cNvPr id="0" name=""/>
        <dsp:cNvSpPr/>
      </dsp:nvSpPr>
      <dsp:spPr>
        <a:xfrm>
          <a:off x="0" y="887070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D969E0-2058-4643-8E47-93160C0DD783}">
      <dsp:nvSpPr>
        <dsp:cNvPr id="0" name=""/>
        <dsp:cNvSpPr/>
      </dsp:nvSpPr>
      <dsp:spPr>
        <a:xfrm>
          <a:off x="353095" y="45903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一、大语言模型是什么？</a:t>
          </a:r>
        </a:p>
      </dsp:txBody>
      <dsp:txXfrm>
        <a:off x="394885" y="500820"/>
        <a:ext cx="4859754" cy="772500"/>
      </dsp:txXfrm>
    </dsp:sp>
    <dsp:sp modelId="{E84E58D1-4F0C-4C14-A211-6757851BEED2}">
      <dsp:nvSpPr>
        <dsp:cNvPr id="0" name=""/>
        <dsp:cNvSpPr/>
      </dsp:nvSpPr>
      <dsp:spPr>
        <a:xfrm>
          <a:off x="0" y="2202510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506BA3-7AFD-42F1-9FDB-09E2D28CD1B3}">
      <dsp:nvSpPr>
        <dsp:cNvPr id="0" name=""/>
        <dsp:cNvSpPr/>
      </dsp:nvSpPr>
      <dsp:spPr>
        <a:xfrm>
          <a:off x="353095" y="177447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二、如何与大语言模型聊天？</a:t>
          </a:r>
        </a:p>
      </dsp:txBody>
      <dsp:txXfrm>
        <a:off x="394885" y="1816260"/>
        <a:ext cx="4859754" cy="772500"/>
      </dsp:txXfrm>
    </dsp:sp>
    <dsp:sp modelId="{F9A34577-9B52-421D-AEE4-8FFE291E362C}">
      <dsp:nvSpPr>
        <dsp:cNvPr id="0" name=""/>
        <dsp:cNvSpPr/>
      </dsp:nvSpPr>
      <dsp:spPr>
        <a:xfrm>
          <a:off x="0" y="3549518"/>
          <a:ext cx="7061907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F2DA9FA-1B93-4163-A851-474C9D045232}">
      <dsp:nvSpPr>
        <dsp:cNvPr id="0" name=""/>
        <dsp:cNvSpPr/>
      </dsp:nvSpPr>
      <dsp:spPr>
        <a:xfrm>
          <a:off x="353095" y="3089910"/>
          <a:ext cx="4943334" cy="8560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三、主流大语言模型</a:t>
          </a:r>
        </a:p>
      </dsp:txBody>
      <dsp:txXfrm>
        <a:off x="394885" y="3131700"/>
        <a:ext cx="4859754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B04D-5CB6-4815-854A-40ACE4626BC0}">
      <dsp:nvSpPr>
        <dsp:cNvPr id="0" name=""/>
        <dsp:cNvSpPr/>
      </dsp:nvSpPr>
      <dsp:spPr>
        <a:xfrm>
          <a:off x="0" y="1293690"/>
          <a:ext cx="7061907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D969E0-2058-4643-8E47-93160C0DD783}">
      <dsp:nvSpPr>
        <dsp:cNvPr id="0" name=""/>
        <dsp:cNvSpPr/>
      </dsp:nvSpPr>
      <dsp:spPr>
        <a:xfrm>
          <a:off x="353095" y="732810"/>
          <a:ext cx="4943334" cy="1121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一、知识库是什么？</a:t>
          </a:r>
        </a:p>
      </dsp:txBody>
      <dsp:txXfrm>
        <a:off x="407855" y="787570"/>
        <a:ext cx="4833814" cy="1012240"/>
      </dsp:txXfrm>
    </dsp:sp>
    <dsp:sp modelId="{E84E58D1-4F0C-4C14-A211-6757851BEED2}">
      <dsp:nvSpPr>
        <dsp:cNvPr id="0" name=""/>
        <dsp:cNvSpPr/>
      </dsp:nvSpPr>
      <dsp:spPr>
        <a:xfrm>
          <a:off x="0" y="3017370"/>
          <a:ext cx="7061907" cy="95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506BA3-7AFD-42F1-9FDB-09E2D28CD1B3}">
      <dsp:nvSpPr>
        <dsp:cNvPr id="0" name=""/>
        <dsp:cNvSpPr/>
      </dsp:nvSpPr>
      <dsp:spPr>
        <a:xfrm>
          <a:off x="353095" y="2456490"/>
          <a:ext cx="4943334" cy="11217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800" kern="1200" dirty="0"/>
            <a:t>二、知识库问答流程</a:t>
          </a:r>
        </a:p>
      </dsp:txBody>
      <dsp:txXfrm>
        <a:off x="407855" y="2511250"/>
        <a:ext cx="4833814" cy="1012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CB04D-5CB6-4815-854A-40ACE4626BC0}">
      <dsp:nvSpPr>
        <dsp:cNvPr id="0" name=""/>
        <dsp:cNvSpPr/>
      </dsp:nvSpPr>
      <dsp:spPr>
        <a:xfrm>
          <a:off x="0" y="583590"/>
          <a:ext cx="706190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D969E0-2058-4643-8E47-93160C0DD783}">
      <dsp:nvSpPr>
        <dsp:cNvPr id="0" name=""/>
        <dsp:cNvSpPr/>
      </dsp:nvSpPr>
      <dsp:spPr>
        <a:xfrm>
          <a:off x="353095" y="66990"/>
          <a:ext cx="4943334" cy="1033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一、智能体的定义</a:t>
          </a:r>
        </a:p>
      </dsp:txBody>
      <dsp:txXfrm>
        <a:off x="403532" y="117427"/>
        <a:ext cx="4842460" cy="932326"/>
      </dsp:txXfrm>
    </dsp:sp>
    <dsp:sp modelId="{E84E58D1-4F0C-4C14-A211-6757851BEED2}">
      <dsp:nvSpPr>
        <dsp:cNvPr id="0" name=""/>
        <dsp:cNvSpPr/>
      </dsp:nvSpPr>
      <dsp:spPr>
        <a:xfrm>
          <a:off x="0" y="2171190"/>
          <a:ext cx="706190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B506BA3-7AFD-42F1-9FDB-09E2D28CD1B3}">
      <dsp:nvSpPr>
        <dsp:cNvPr id="0" name=""/>
        <dsp:cNvSpPr/>
      </dsp:nvSpPr>
      <dsp:spPr>
        <a:xfrm>
          <a:off x="353095" y="1654590"/>
          <a:ext cx="4943334" cy="1033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二、如何与现实交互？</a:t>
          </a:r>
        </a:p>
      </dsp:txBody>
      <dsp:txXfrm>
        <a:off x="403532" y="1705027"/>
        <a:ext cx="4842460" cy="932326"/>
      </dsp:txXfrm>
    </dsp:sp>
    <dsp:sp modelId="{9588E1C3-02F9-4B12-9F69-6E6853F65AF8}">
      <dsp:nvSpPr>
        <dsp:cNvPr id="0" name=""/>
        <dsp:cNvSpPr/>
      </dsp:nvSpPr>
      <dsp:spPr>
        <a:xfrm>
          <a:off x="0" y="3758790"/>
          <a:ext cx="7061907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00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z="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1F558355-42AC-4422-84BF-F1D42B9D39AE}">
      <dsp:nvSpPr>
        <dsp:cNvPr id="0" name=""/>
        <dsp:cNvSpPr/>
      </dsp:nvSpPr>
      <dsp:spPr>
        <a:xfrm>
          <a:off x="353095" y="3242190"/>
          <a:ext cx="4943334" cy="1033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</a:schemeClr>
            </a:gs>
            <a:gs pos="90000">
              <a:schemeClr val="accent1">
                <a:hueOff val="0"/>
                <a:satOff val="0"/>
                <a:lumOff val="0"/>
                <a:alphaOff val="0"/>
                <a:shade val="100000"/>
                <a:sat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846" tIns="0" rIns="186846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3500" kern="1200" dirty="0"/>
            <a:t>三、如何完成复杂任务？</a:t>
          </a:r>
        </a:p>
      </dsp:txBody>
      <dsp:txXfrm>
        <a:off x="403532" y="3292627"/>
        <a:ext cx="4842460" cy="9323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83FEF3-E1AA-4D58-9BDC-96CD3166FF6D}">
      <dsp:nvSpPr>
        <dsp:cNvPr id="0" name=""/>
        <dsp:cNvSpPr/>
      </dsp:nvSpPr>
      <dsp:spPr>
        <a:xfrm>
          <a:off x="1043851" y="590"/>
          <a:ext cx="1105438" cy="11054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思考</a:t>
          </a:r>
        </a:p>
      </dsp:txBody>
      <dsp:txXfrm>
        <a:off x="1205739" y="162478"/>
        <a:ext cx="781662" cy="781662"/>
      </dsp:txXfrm>
    </dsp:sp>
    <dsp:sp modelId="{3204269D-5CF1-4117-8D82-C47829859922}">
      <dsp:nvSpPr>
        <dsp:cNvPr id="0" name=""/>
        <dsp:cNvSpPr/>
      </dsp:nvSpPr>
      <dsp:spPr>
        <a:xfrm rot="3600000">
          <a:off x="1860405" y="1079249"/>
          <a:ext cx="295035" cy="373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1882533" y="1115540"/>
        <a:ext cx="206525" cy="223851"/>
      </dsp:txXfrm>
    </dsp:sp>
    <dsp:sp modelId="{A6B519CE-CFF7-4F7C-8B0A-23A21872B28E}">
      <dsp:nvSpPr>
        <dsp:cNvPr id="0" name=""/>
        <dsp:cNvSpPr/>
      </dsp:nvSpPr>
      <dsp:spPr>
        <a:xfrm>
          <a:off x="1874906" y="1440019"/>
          <a:ext cx="1105438" cy="11054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行动</a:t>
          </a:r>
        </a:p>
      </dsp:txBody>
      <dsp:txXfrm>
        <a:off x="2036794" y="1601907"/>
        <a:ext cx="781662" cy="781662"/>
      </dsp:txXfrm>
    </dsp:sp>
    <dsp:sp modelId="{6A59FBF0-3AD2-4BB9-885C-19F01F04275C}">
      <dsp:nvSpPr>
        <dsp:cNvPr id="0" name=""/>
        <dsp:cNvSpPr/>
      </dsp:nvSpPr>
      <dsp:spPr>
        <a:xfrm rot="10800000">
          <a:off x="1457403" y="1806195"/>
          <a:ext cx="295035" cy="373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 rot="10800000">
        <a:off x="1545913" y="1880812"/>
        <a:ext cx="206525" cy="223851"/>
      </dsp:txXfrm>
    </dsp:sp>
    <dsp:sp modelId="{C1986ACA-3332-49EE-9536-4647495B6913}">
      <dsp:nvSpPr>
        <dsp:cNvPr id="0" name=""/>
        <dsp:cNvSpPr/>
      </dsp:nvSpPr>
      <dsp:spPr>
        <a:xfrm>
          <a:off x="212797" y="1440019"/>
          <a:ext cx="1105438" cy="11054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4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观察</a:t>
          </a:r>
        </a:p>
      </dsp:txBody>
      <dsp:txXfrm>
        <a:off x="374685" y="1601907"/>
        <a:ext cx="781662" cy="781662"/>
      </dsp:txXfrm>
    </dsp:sp>
    <dsp:sp modelId="{CCDD7A97-2D60-4785-986B-2D7BC49D2073}">
      <dsp:nvSpPr>
        <dsp:cNvPr id="0" name=""/>
        <dsp:cNvSpPr/>
      </dsp:nvSpPr>
      <dsp:spPr>
        <a:xfrm rot="18000000">
          <a:off x="1029350" y="1093712"/>
          <a:ext cx="295035" cy="37308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-182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/>
        </a:p>
      </dsp:txBody>
      <dsp:txXfrm>
        <a:off x="1051478" y="1206655"/>
        <a:ext cx="206525" cy="2238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264BB-8F8A-4D4A-88A3-0640162C694A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C4C300-FA31-4E9D-9A8C-27CF7639F7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1C5A8-D213-43C4-B748-86D822F1E0AF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12CCA-7540-48DB-8E56-327F4EA06B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说一下定位，实际上就是一个前端</a:t>
            </a:r>
          </a:p>
          <a:p>
            <a:r>
              <a:rPr lang="zh-CN" altLang="en-US" dirty="0"/>
              <a:t>只有</a:t>
            </a:r>
            <a:r>
              <a:rPr lang="en-US" altLang="zh-CN" dirty="0"/>
              <a:t>win7</a:t>
            </a:r>
            <a:r>
              <a:rPr lang="zh-CN" altLang="en-US" dirty="0"/>
              <a:t>不能运行</a:t>
            </a:r>
            <a:r>
              <a:rPr lang="en-US" altLang="zh-CN" dirty="0" err="1"/>
              <a:t>ollama</a:t>
            </a:r>
            <a:r>
              <a:rPr lang="zh-CN" altLang="en-US" dirty="0"/>
              <a:t>等</a:t>
            </a:r>
            <a:endParaRPr lang="en-US" altLang="zh-CN" dirty="0"/>
          </a:p>
          <a:p>
            <a:r>
              <a:rPr lang="zh-CN" altLang="en-US" dirty="0"/>
              <a:t>换三次模型演示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23980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152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3749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也可以调用工具但是链接状态还不够稳定，也可以是</a:t>
            </a:r>
            <a:r>
              <a:rPr lang="en-US" altLang="zh-CN" dirty="0" err="1"/>
              <a:t>ollama</a:t>
            </a:r>
            <a:r>
              <a:rPr lang="zh-CN" altLang="en-US" dirty="0"/>
              <a:t>的</a:t>
            </a:r>
            <a:r>
              <a:rPr lang="en-US" altLang="zh-CN" dirty="0" err="1"/>
              <a:t>api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401841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重开演示一下模型词表什么的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2158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95943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8761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演示一下，这里要换</a:t>
            </a:r>
            <a:r>
              <a:rPr lang="en-US" altLang="zh-CN" dirty="0"/>
              <a:t>14b</a:t>
            </a:r>
            <a:r>
              <a:rPr lang="zh-CN" altLang="en-US" dirty="0"/>
              <a:t>模型了，为了不翻车记得温度设置为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机体这个软件有哪些功能？</a:t>
            </a:r>
            <a:endParaRPr lang="en-US" altLang="zh-CN" dirty="0">
              <a:solidFill>
                <a:srgbClr val="000000"/>
              </a:solidFill>
              <a:effectLst/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</a:rPr>
              <a:t>玩可以，用的话差点意思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84949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演示一下，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画一个小女孩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765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多模态和</a:t>
            </a:r>
            <a:r>
              <a:rPr lang="en-US" altLang="zh-CN" dirty="0"/>
              <a:t>lora</a:t>
            </a:r>
            <a:r>
              <a:rPr lang="zh-CN" altLang="en-US" dirty="0"/>
              <a:t>不完善就不讲了</a:t>
            </a:r>
            <a:endParaRPr lang="en-US" altLang="zh-CN" dirty="0"/>
          </a:p>
          <a:p>
            <a:r>
              <a:rPr lang="zh-CN" altLang="en-US" dirty="0"/>
              <a:t>感谢大家观看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022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918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36778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7025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B:</a:t>
            </a:r>
            <a:r>
              <a:rPr lang="zh-CN" altLang="en-US" dirty="0"/>
              <a:t>用课堂上听说的人工智能，引入</a:t>
            </a:r>
            <a:endParaRPr lang="en-US" altLang="zh-CN" dirty="0"/>
          </a:p>
          <a:p>
            <a:r>
              <a:rPr lang="en-US" altLang="zh-CN" dirty="0"/>
              <a:t>O:1.</a:t>
            </a:r>
            <a:r>
              <a:rPr lang="zh-CN" altLang="en-US" dirty="0"/>
              <a:t>知道什么是大模型</a:t>
            </a:r>
            <a:r>
              <a:rPr lang="en-US" altLang="zh-CN" dirty="0"/>
              <a:t>2.</a:t>
            </a:r>
            <a:r>
              <a:rPr lang="zh-CN" altLang="en-US" dirty="0"/>
              <a:t>市面上主流的大模型类型</a:t>
            </a:r>
            <a:r>
              <a:rPr lang="en-US" altLang="zh-CN" dirty="0"/>
              <a:t>3.</a:t>
            </a:r>
            <a:r>
              <a:rPr lang="zh-CN" altLang="en-US" dirty="0"/>
              <a:t>知道如何与大模型聊天</a:t>
            </a:r>
            <a:endParaRPr lang="en-US" altLang="zh-CN" dirty="0"/>
          </a:p>
          <a:p>
            <a:r>
              <a:rPr lang="en-US" altLang="zh-CN" dirty="0"/>
              <a:t>P:</a:t>
            </a:r>
            <a:r>
              <a:rPr lang="zh-CN" altLang="en-US" dirty="0"/>
              <a:t>有谁用过</a:t>
            </a:r>
            <a:r>
              <a:rPr lang="en-US" altLang="zh-CN" dirty="0" err="1"/>
              <a:t>chatgpt</a:t>
            </a:r>
            <a:r>
              <a:rPr lang="en-US" altLang="zh-CN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P:</a:t>
            </a:r>
            <a:r>
              <a:rPr lang="zh-CN" altLang="en-US" dirty="0"/>
              <a:t>一起来解决三个问题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P:</a:t>
            </a:r>
            <a:r>
              <a:rPr lang="zh-CN" altLang="en-US" dirty="0"/>
              <a:t>回答三个问题</a:t>
            </a:r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S:</a:t>
            </a:r>
            <a:r>
              <a:rPr lang="zh-CN" altLang="en-US" dirty="0"/>
              <a:t>总结</a:t>
            </a:r>
            <a:endParaRPr lang="en-US" altLang="zh-CN" dirty="0"/>
          </a:p>
          <a:p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051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它的参数可以很多，结构可以很复杂，但都是从这个基本的公式来的</a:t>
            </a:r>
            <a:endParaRPr lang="en-US" altLang="zh-CN" dirty="0"/>
          </a:p>
          <a:p>
            <a:r>
              <a:rPr lang="zh-CN" altLang="en-US" dirty="0"/>
              <a:t>板书画出一个一个神经元组合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57122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613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大模型怎么运行呢？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835260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6345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80421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掌握三个控制因素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32001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根据这个</a:t>
            </a:r>
            <a:r>
              <a:rPr lang="en-US" altLang="zh-CN" dirty="0"/>
              <a:t>x</a:t>
            </a:r>
            <a:r>
              <a:rPr lang="zh-CN" altLang="en-US" dirty="0"/>
              <a:t>预测下一个词</a:t>
            </a:r>
            <a:endParaRPr lang="en-US" altLang="zh-CN" dirty="0"/>
          </a:p>
          <a:p>
            <a:r>
              <a:rPr lang="zh-CN" altLang="en-US" dirty="0"/>
              <a:t>你可以这样问，也可以这样问</a:t>
            </a:r>
            <a:endParaRPr lang="en-US" altLang="zh-CN" dirty="0"/>
          </a:p>
          <a:p>
            <a:r>
              <a:rPr lang="zh-CN" altLang="en-US" dirty="0"/>
              <a:t>让大家说说模型会回答什么</a:t>
            </a:r>
            <a:endParaRPr lang="en-US" altLang="zh-CN" dirty="0"/>
          </a:p>
          <a:p>
            <a:r>
              <a:rPr lang="zh-CN" altLang="en-US" dirty="0"/>
              <a:t>第二种直接用原始的大模型可能会继续提问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03653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这里大家知道结论就行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19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先下载一个机体和模型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3582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大语言模型能够处理的词的数目是有限的</a:t>
            </a:r>
            <a:endParaRPr lang="en-US" altLang="zh-CN" dirty="0"/>
          </a:p>
          <a:p>
            <a:r>
              <a:rPr lang="zh-CN" altLang="en-US" dirty="0"/>
              <a:t>砍掉一部分词</a:t>
            </a:r>
            <a:endParaRPr lang="en-US" altLang="zh-CN" dirty="0"/>
          </a:p>
          <a:p>
            <a:r>
              <a:rPr lang="zh-CN" altLang="en-US" dirty="0"/>
              <a:t>要有目的性的砍掉，保留主旨，为后面的输出预留空间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67377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kimichat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7211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还有没有人记得大语言模型的运行原理啊，一句话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17210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软件演示并提问会如何输出</a:t>
            </a:r>
            <a:endParaRPr lang="en-US" altLang="zh-CN" dirty="0"/>
          </a:p>
          <a:p>
            <a:r>
              <a:rPr lang="zh-CN" altLang="en-US" dirty="0"/>
              <a:t>引出知识库问答流程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42109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是什么</a:t>
            </a:r>
            <a:endParaRPr lang="en-US" altLang="zh-CN" dirty="0"/>
          </a:p>
          <a:p>
            <a:r>
              <a:rPr lang="zh-CN" altLang="en-US" dirty="0"/>
              <a:t>为什么</a:t>
            </a:r>
            <a:endParaRPr lang="en-US" altLang="zh-CN" dirty="0"/>
          </a:p>
          <a:p>
            <a:r>
              <a:rPr lang="zh-CN" altLang="en-US" dirty="0"/>
              <a:t>怎么做。。。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86953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就是一个自动图书馆</a:t>
            </a:r>
            <a:endParaRPr lang="en-US" altLang="zh-CN" dirty="0"/>
          </a:p>
          <a:p>
            <a:r>
              <a:rPr lang="zh-CN" altLang="en-US" dirty="0"/>
              <a:t>演示构建知识库的过程</a:t>
            </a:r>
            <a:endParaRPr lang="en-US" altLang="zh-CN" dirty="0"/>
          </a:p>
          <a:p>
            <a:r>
              <a:rPr lang="zh-CN" altLang="en-US" dirty="0"/>
              <a:t>举例皇后 与 男人和女人的相似度</a:t>
            </a:r>
            <a:endParaRPr lang="en-US" altLang="zh-CN" dirty="0"/>
          </a:p>
          <a:p>
            <a:r>
              <a:rPr lang="zh-CN" altLang="en-US" dirty="0"/>
              <a:t>为什么需要这个东西引出下一节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1515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You are a helpful assistant.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一款直观的大模型应用软件：机体 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(qt5+llama.cpp-b2409)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特点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轻量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机体没有其它依赖组件，就是一个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exe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程序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win7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最低支持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32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位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windows7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具有编译到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(x86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arm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linux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macos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android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cuda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rocm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vulkan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)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的潜力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多功能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本地模型交互，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32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位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windows7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具有编译到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(x86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arm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windows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linux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macos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android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cuda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rocm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，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vulkan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)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的潜力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多功能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本地模型交互，多模态，在线模型交互，对外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服务，智能体，知识库问答，模型量化，文生图，声转文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直观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输出区的内容就是模型的全部现实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状态区的内容就是全部工作流程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快速开始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1.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下载一个机体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https://pan.baidu.com/s/18NOUMjaJIZsV_Z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csv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格式的题库进行测试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可以按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f1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截图，按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f2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进行录音，截图和录音会发送给多模态或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whisper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模型进行相应处理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2.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补完模式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在输出区输入一段文字，模型对其进行补完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3.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服务模式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机体成为一个开放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端口的服务，也可以在网页上进行聊天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4.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链接状态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机体利用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api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服务的端点，不需要装载模型也能运行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5.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知识库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用户可以上传文档，经过嵌入处理后成为模型的知识库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6.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文生图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-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可以使用</a:t>
            </a:r>
            <a:r>
              <a:rPr lang="en-US" altLang="zh-CN" dirty="0" err="1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sd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模型绘制图像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b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</a:br>
            <a:endParaRPr lang="zh-CN" altLang="en-US" dirty="0">
              <a:solidFill>
                <a:srgbClr val="000000"/>
              </a:solidFill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##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源码编译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1. 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配置环境</a:t>
            </a:r>
            <a:endParaRPr lang="zh-CN" altLang="en-US" dirty="0">
              <a:effectLst/>
              <a:highlight>
                <a:srgbClr val="00FF00"/>
              </a:highlight>
            </a:endParaRPr>
          </a:p>
          <a:p>
            <a:pPr marL="171450" indent="-171450">
              <a:buFontTx/>
              <a:buChar char="-"/>
            </a:pP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64bit</a:t>
            </a: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版本</a:t>
            </a:r>
            <a:r>
              <a:rPr lang="en-US" altLang="zh-CN" dirty="0">
                <a:solidFill>
                  <a:srgbClr val="000000"/>
                </a:solidFill>
                <a:effectLst/>
                <a:highlight>
                  <a:srgbClr val="00FF00"/>
                </a:highlight>
              </a:rPr>
              <a:t>(op</a:t>
            </a:r>
          </a:p>
          <a:p>
            <a:pPr marL="0" indent="0">
              <a:buFontTx/>
              <a:buNone/>
            </a:pPr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以上是知识库返回的内容，请总结并回答用户的问题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en-US" altLang="zh-CN" dirty="0">
                <a:solidFill>
                  <a:srgbClr val="0000FF"/>
                </a:solidFill>
                <a:effectLst/>
                <a:highlight>
                  <a:srgbClr val="00FFFF"/>
                </a:highlight>
              </a:rPr>
              <a:t>User: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zh-CN" altLang="en-US" dirty="0">
                <a:solidFill>
                  <a:srgbClr val="000000"/>
                </a:solidFill>
                <a:effectLst/>
                <a:highlight>
                  <a:srgbClr val="00FFFF"/>
                </a:highlight>
              </a:rPr>
              <a:t>请介绍机体软件的功能</a:t>
            </a:r>
            <a:endParaRPr lang="zh-CN" altLang="en-US" dirty="0">
              <a:effectLst/>
              <a:highlight>
                <a:srgbClr val="00FFFF"/>
              </a:highlight>
            </a:endParaRPr>
          </a:p>
          <a:p>
            <a:r>
              <a:rPr lang="en-US" altLang="zh-CN" dirty="0">
                <a:solidFill>
                  <a:srgbClr val="0000FF"/>
                </a:solidFill>
                <a:effectLst/>
                <a:highlight>
                  <a:srgbClr val="FF00FF"/>
                </a:highlight>
              </a:rPr>
              <a:t>Assistant: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44033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知识库还不够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99890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60566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以前要实现一个这样的系统，想都不敢想，而现在非常直观了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7436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64bit</a:t>
            </a:r>
            <a:r>
              <a:rPr lang="zh-CN" altLang="en-US" dirty="0"/>
              <a:t>兼容性最好</a:t>
            </a:r>
            <a:endParaRPr lang="en-US" altLang="zh-CN" dirty="0"/>
          </a:p>
          <a:p>
            <a:r>
              <a:rPr lang="zh-CN" altLang="en-US" dirty="0"/>
              <a:t>演示装载模型简单聊天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70961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这里是大模型如何与现实交互，需要一个媒介，这个媒介就是工具</a:t>
            </a:r>
            <a:endParaRPr lang="en-US" altLang="zh-CN" dirty="0"/>
          </a:p>
          <a:p>
            <a:r>
              <a:rPr lang="zh-CN" altLang="en-US" dirty="0"/>
              <a:t>为了让他拥有使用工具的能力，准备三个东西</a:t>
            </a:r>
            <a:endParaRPr lang="en-US" altLang="zh-CN" dirty="0"/>
          </a:p>
          <a:p>
            <a:r>
              <a:rPr lang="zh-CN" altLang="en-US" dirty="0"/>
              <a:t>提示工程的目的是为了让模型输出</a:t>
            </a:r>
            <a:r>
              <a:rPr lang="en-US" altLang="zh-CN" dirty="0" err="1"/>
              <a:t>json</a:t>
            </a:r>
            <a:r>
              <a:rPr lang="zh-CN" altLang="en-US" dirty="0"/>
              <a:t>字段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1112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这里是大模型如何完成复杂任务</a:t>
            </a:r>
            <a:r>
              <a:rPr lang="en-US" altLang="zh-CN" dirty="0"/>
              <a:t>, </a:t>
            </a:r>
            <a:r>
              <a:rPr lang="zh-CN" altLang="en-US" dirty="0"/>
              <a:t>模型需要有一个思考和决策的过程</a:t>
            </a:r>
            <a:endParaRPr lang="en-US" altLang="zh-CN" dirty="0"/>
          </a:p>
          <a:p>
            <a:r>
              <a:rPr lang="zh-CN" altLang="en-US" dirty="0"/>
              <a:t>演示软件</a:t>
            </a:r>
            <a:endParaRPr lang="en-US" altLang="zh-CN" dirty="0"/>
          </a:p>
          <a:p>
            <a:r>
              <a:rPr lang="zh-CN" altLang="en-US" dirty="0"/>
              <a:t>计算</a:t>
            </a:r>
            <a:r>
              <a:rPr lang="en-US" altLang="zh-CN" dirty="0"/>
              <a:t>888*999</a:t>
            </a:r>
          </a:p>
          <a:p>
            <a:r>
              <a:rPr lang="zh-CN" altLang="en-US" dirty="0">
                <a:solidFill>
                  <a:srgbClr val="000000"/>
                </a:solidFill>
                <a:effectLst/>
              </a:rPr>
              <a:t>介绍机体这个软件的功能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09598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严肃场景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08893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00"/>
                </a:solidFill>
                <a:effectLst/>
              </a:rPr>
              <a:t>请介绍机体这个软件的功能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8960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项目结构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357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讲一下记忆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990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补完模式是机体运行的基本思路</a:t>
            </a:r>
            <a:endParaRPr lang="en-US" altLang="zh-CN" dirty="0"/>
          </a:p>
          <a:p>
            <a:r>
              <a:rPr lang="zh-CN" altLang="en-US" dirty="0"/>
              <a:t>介绍温度和上下文长度</a:t>
            </a:r>
            <a:r>
              <a:rPr lang="en-US" altLang="zh-CN" dirty="0"/>
              <a:t>,</a:t>
            </a:r>
            <a:r>
              <a:rPr lang="zh-CN" altLang="en-US" dirty="0"/>
              <a:t>参数都有有提示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2507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0623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机体会预先将系统指令解码提高推理速度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7047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换</a:t>
            </a:r>
            <a:r>
              <a:rPr lang="en-US" altLang="zh-CN" dirty="0" err="1"/>
              <a:t>openbuddy</a:t>
            </a:r>
            <a:r>
              <a:rPr lang="zh-CN" altLang="en-US" dirty="0"/>
              <a:t>模型来演示一下</a:t>
            </a:r>
            <a:endParaRPr lang="en-US" altLang="zh-CN" dirty="0"/>
          </a:p>
          <a:p>
            <a:r>
              <a:rPr lang="zh-CN" altLang="en-US" dirty="0"/>
              <a:t>会大大降智，并且系统指令太长导致爆显存机体闪退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E12CCA-7540-48DB-8E56-327F4EA06BC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50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2024/11/25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0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5DDCB-1EB5-4E6D-B80E-2045399AFE93}"/>
              </a:ext>
            </a:extLst>
          </p:cNvPr>
          <p:cNvCxnSpPr>
            <a:cxnSpLocks/>
          </p:cNvCxnSpPr>
          <p:nvPr userDrawn="1"/>
        </p:nvCxnSpPr>
        <p:spPr>
          <a:xfrm>
            <a:off x="396688" y="921454"/>
            <a:ext cx="11302253" cy="0"/>
          </a:xfrm>
          <a:prstGeom prst="line">
            <a:avLst/>
          </a:prstGeom>
          <a:noFill/>
          <a:ln w="12700" cap="flat" cmpd="sng" algn="ctr">
            <a:solidFill>
              <a:srgbClr val="000000">
                <a:lumMod val="85000"/>
                <a:lumOff val="15000"/>
              </a:srgbClr>
            </a:solidFill>
            <a:prstDash val="solid"/>
            <a:miter lim="800000"/>
          </a:ln>
          <a:effectLst/>
        </p:spPr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1A490483-52C4-47B1-B7D1-85CE6B35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06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2796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18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90" r:id="rId2"/>
    <p:sldLayoutId id="214748369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gerganov/llama.cpp/tree/master/examples/server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sv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2.pn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机体全面介绍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6600" b="1" dirty="0"/>
              <a:t>EVA</a:t>
            </a:r>
            <a:endParaRPr lang="zh-CN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3421300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四、服务模式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E23648-96B0-9706-3CDD-74881CCB1688}"/>
              </a:ext>
            </a:extLst>
          </p:cNvPr>
          <p:cNvSpPr txBox="1"/>
          <p:nvPr/>
        </p:nvSpPr>
        <p:spPr>
          <a:xfrm>
            <a:off x="396689" y="1160872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设置里切换为服务模式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3819F1B-BFC4-7C65-32FC-9BC0358B3E37}"/>
              </a:ext>
            </a:extLst>
          </p:cNvPr>
          <p:cNvSpPr txBox="1"/>
          <p:nvPr/>
        </p:nvSpPr>
        <p:spPr>
          <a:xfrm>
            <a:off x="396689" y="3429000"/>
            <a:ext cx="26059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启动一个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server.exe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，只保留解码设置参数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DA4972B-9361-0DDD-02B8-708A14AFE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5409" y="1622537"/>
            <a:ext cx="8916008" cy="466940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83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四、服务模式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3E23648-96B0-9706-3CDD-74881CCB1688}"/>
              </a:ext>
            </a:extLst>
          </p:cNvPr>
          <p:cNvSpPr txBox="1"/>
          <p:nvPr/>
        </p:nvSpPr>
        <p:spPr>
          <a:xfrm>
            <a:off x="396689" y="1160872"/>
            <a:ext cx="1085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端点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原项目说明</a:t>
            </a:r>
            <a:r>
              <a:rPr lang="en-US" altLang="zh-CN" sz="2000" dirty="0">
                <a:hlinkClick r:id="rId3"/>
              </a:rPr>
              <a:t>llama.cpp/examples/server at master · </a:t>
            </a:r>
            <a:r>
              <a:rPr lang="en-US" altLang="zh-CN" sz="2000" dirty="0" err="1">
                <a:hlinkClick r:id="rId3"/>
              </a:rPr>
              <a:t>ggerganov</a:t>
            </a:r>
            <a:r>
              <a:rPr lang="en-US" altLang="zh-CN" sz="2000" dirty="0">
                <a:hlinkClick r:id="rId3"/>
              </a:rPr>
              <a:t>/llama.cpp (github.com)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CD7235-BA6A-1CE1-02B7-912EC9789C6B}"/>
              </a:ext>
            </a:extLst>
          </p:cNvPr>
          <p:cNvSpPr txBox="1"/>
          <p:nvPr/>
        </p:nvSpPr>
        <p:spPr>
          <a:xfrm>
            <a:off x="3424358" y="3232161"/>
            <a:ext cx="441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补完端点   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ui-monospace"/>
              </a:rPr>
              <a:t>/completion</a:t>
            </a:r>
            <a:endParaRPr lang="zh-CN" altLang="en-US" sz="24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508575E-3A29-59A6-CC06-2CB4A5EF749C}"/>
              </a:ext>
            </a:extLst>
          </p:cNvPr>
          <p:cNvSpPr txBox="1"/>
          <p:nvPr/>
        </p:nvSpPr>
        <p:spPr>
          <a:xfrm>
            <a:off x="3424358" y="3774769"/>
            <a:ext cx="44196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嵌入端点   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ui-monospace"/>
              </a:rPr>
              <a:t>/v1/embeddings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111CA29-0FD0-41FA-64E7-084DEE68EB72}"/>
              </a:ext>
            </a:extLst>
          </p:cNvPr>
          <p:cNvSpPr txBox="1"/>
          <p:nvPr/>
        </p:nvSpPr>
        <p:spPr>
          <a:xfrm>
            <a:off x="3424358" y="2689554"/>
            <a:ext cx="52469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0" i="0" dirty="0">
                <a:solidFill>
                  <a:srgbClr val="1F2328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对话端点    </a:t>
            </a:r>
            <a:r>
              <a:rPr lang="en-US" altLang="zh-CN" sz="2400" b="0" i="0" dirty="0">
                <a:solidFill>
                  <a:srgbClr val="1F2328"/>
                </a:solidFill>
                <a:effectLst/>
                <a:latin typeface="ui-monospace"/>
              </a:rPr>
              <a:t>/v1/chat/completions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31326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五、链接状态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右击装载进行链接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65EA0A2-360E-40C4-9F51-EF144A712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89" y="2806328"/>
            <a:ext cx="2582580" cy="236452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E8BE735-D0F8-BAD1-A844-7E7BA7392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3444" y="1708329"/>
            <a:ext cx="8475497" cy="442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1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3608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打开方式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右击状态区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6596675-D8FC-985E-023C-03D6429E2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4633" y="1709623"/>
            <a:ext cx="5842733" cy="4772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3615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模型量化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30C8E29-F265-D92C-C680-7DF73E4582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694" y="1160872"/>
            <a:ext cx="6825264" cy="5343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10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声转文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12444B4-E716-7965-F741-49E28FEF4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5836" y="1160872"/>
            <a:ext cx="6626879" cy="518836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9EE5E2C-E4DB-9494-EADB-3F398EC34799}"/>
              </a:ext>
            </a:extLst>
          </p:cNvPr>
          <p:cNvSpPr txBox="1"/>
          <p:nvPr/>
        </p:nvSpPr>
        <p:spPr>
          <a:xfrm>
            <a:off x="538202" y="3075057"/>
            <a:ext cx="250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录音转文字之前需要先来配置</a:t>
            </a:r>
          </a:p>
        </p:txBody>
      </p:sp>
    </p:spTree>
    <p:extLst>
      <p:ext uri="{BB962C8B-B14F-4D97-AF65-F5344CB8AC3E}">
        <p14:creationId xmlns:p14="http://schemas.microsoft.com/office/powerpoint/2010/main" val="4188318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知识库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4DE99C-F94E-4630-DC93-B2C7218B2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1778" y="1160872"/>
            <a:ext cx="6584310" cy="5155033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4EAA5EE4-D342-7183-3146-A8EA2D1CFAC8}"/>
              </a:ext>
            </a:extLst>
          </p:cNvPr>
          <p:cNvSpPr txBox="1"/>
          <p:nvPr/>
        </p:nvSpPr>
        <p:spPr>
          <a:xfrm>
            <a:off x="538202" y="3075057"/>
            <a:ext cx="250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挂载知识库工具之前需要先来配置</a:t>
            </a:r>
          </a:p>
        </p:txBody>
      </p:sp>
    </p:spTree>
    <p:extLst>
      <p:ext uri="{BB962C8B-B14F-4D97-AF65-F5344CB8AC3E}">
        <p14:creationId xmlns:p14="http://schemas.microsoft.com/office/powerpoint/2010/main" val="9194146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六、扩展窗口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896A25E-4E5E-9C4B-8565-6AAC552BC343}"/>
              </a:ext>
            </a:extLst>
          </p:cNvPr>
          <p:cNvSpPr txBox="1"/>
          <p:nvPr/>
        </p:nvSpPr>
        <p:spPr>
          <a:xfrm>
            <a:off x="396689" y="1160872"/>
            <a:ext cx="17620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文生图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10A36FA-43DE-5B05-3475-5D6E247786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863" y="1160872"/>
            <a:ext cx="6735737" cy="527359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3D41A47-3530-0A06-B98A-183B4D065923}"/>
              </a:ext>
            </a:extLst>
          </p:cNvPr>
          <p:cNvSpPr txBox="1"/>
          <p:nvPr/>
        </p:nvSpPr>
        <p:spPr>
          <a:xfrm>
            <a:off x="538202" y="3075057"/>
            <a:ext cx="25097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挂载文生图工具之前需要先来配置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C0ABB82-A12B-E3BA-1B70-410ECC501086}"/>
              </a:ext>
            </a:extLst>
          </p:cNvPr>
          <p:cNvSpPr/>
          <p:nvPr/>
        </p:nvSpPr>
        <p:spPr>
          <a:xfrm>
            <a:off x="8795657" y="2416629"/>
            <a:ext cx="957942" cy="337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49C7095-37E5-133A-DDC7-123EB782E59B}"/>
              </a:ext>
            </a:extLst>
          </p:cNvPr>
          <p:cNvSpPr txBox="1"/>
          <p:nvPr/>
        </p:nvSpPr>
        <p:spPr>
          <a:xfrm>
            <a:off x="9936136" y="2384754"/>
            <a:ext cx="187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手动操作</a:t>
            </a:r>
          </a:p>
        </p:txBody>
      </p:sp>
    </p:spTree>
    <p:extLst>
      <p:ext uri="{BB962C8B-B14F-4D97-AF65-F5344CB8AC3E}">
        <p14:creationId xmlns:p14="http://schemas.microsoft.com/office/powerpoint/2010/main" val="33353524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总结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60452BB-381F-7735-802E-A71A6443DB0E}"/>
              </a:ext>
            </a:extLst>
          </p:cNvPr>
          <p:cNvSpPr txBox="1"/>
          <p:nvPr/>
        </p:nvSpPr>
        <p:spPr>
          <a:xfrm>
            <a:off x="2610241" y="1645467"/>
            <a:ext cx="8522642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一、简要说明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二、补完模式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三、对话模式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四、服务模式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端点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五、链接状态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六、扩展窗口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打开方式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模型量化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声转文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知识库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文生图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09694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24542" y="551633"/>
            <a:ext cx="1133919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latin typeface="Times New Roman" panose="02020603050405020304" charset="0"/>
                <a:ea typeface="黑体" panose="02010609060101010101" charset="-122"/>
              </a:rPr>
              <a:t>预测下一个词！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24542" y="1132658"/>
            <a:ext cx="11449050" cy="368300"/>
          </a:xfrm>
          <a:prstGeom prst="rect">
            <a:avLst/>
          </a:prstGeom>
          <a:noFill/>
          <a:ln w="28575" cmpd="sng">
            <a:noFill/>
            <a:prstDash val="solid"/>
          </a:ln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00B0F0"/>
              </a:buClr>
              <a:buFont typeface="Arial" panose="020B0604020202020204" pitchFamily="34" charset="0"/>
              <a:buChar char="•"/>
            </a:pPr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预测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08621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输入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71435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Times New Roman" panose="02020603050405020304" charset="0"/>
                <a:ea typeface="黑体" panose="02010609060101010101" charset="-122"/>
              </a:rPr>
              <a:t>对齐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434249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解码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664881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采样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831886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对齐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9988912" y="2116908"/>
            <a:ext cx="851535" cy="368300"/>
          </a:xfrm>
          <a:prstGeom prst="rect">
            <a:avLst/>
          </a:prstGeom>
          <a:noFill/>
          <a:ln w="25400"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>
                <a:latin typeface="Times New Roman" panose="02020603050405020304" charset="0"/>
                <a:ea typeface="黑体" panose="02010609060101010101" charset="-122"/>
              </a:rPr>
              <a:t>输出</a:t>
            </a:r>
          </a:p>
        </p:txBody>
      </p:sp>
      <p:cxnSp>
        <p:nvCxnSpPr>
          <p:cNvPr id="18" name="肘形连接符 17"/>
          <p:cNvCxnSpPr>
            <a:stCxn id="15" idx="0"/>
            <a:endCxn id="14" idx="0"/>
          </p:cNvCxnSpPr>
          <p:nvPr/>
        </p:nvCxnSpPr>
        <p:spPr>
          <a:xfrm rot="16200000" flipH="1" flipV="1">
            <a:off x="5921737" y="963748"/>
            <a:ext cx="3175" cy="2306320"/>
          </a:xfrm>
          <a:prstGeom prst="bentConnector3">
            <a:avLst>
              <a:gd name="adj1" fmla="val -19930000"/>
            </a:avLst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2" idx="3"/>
            <a:endCxn id="13" idx="1"/>
          </p:cNvCxnSpPr>
          <p:nvPr/>
        </p:nvCxnSpPr>
        <p:spPr>
          <a:xfrm>
            <a:off x="1937747" y="2301058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3" idx="3"/>
            <a:endCxn id="14" idx="1"/>
          </p:cNvCxnSpPr>
          <p:nvPr/>
        </p:nvCxnSpPr>
        <p:spPr>
          <a:xfrm>
            <a:off x="3565887" y="2301058"/>
            <a:ext cx="77660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14" idx="3"/>
            <a:endCxn id="15" idx="1"/>
          </p:cNvCxnSpPr>
          <p:nvPr/>
        </p:nvCxnSpPr>
        <p:spPr>
          <a:xfrm>
            <a:off x="5194027" y="2301058"/>
            <a:ext cx="145478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5" idx="3"/>
            <a:endCxn id="16" idx="1"/>
          </p:cNvCxnSpPr>
          <p:nvPr/>
        </p:nvCxnSpPr>
        <p:spPr>
          <a:xfrm>
            <a:off x="7500347" y="2301058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6" idx="3"/>
            <a:endCxn id="17" idx="1"/>
          </p:cNvCxnSpPr>
          <p:nvPr/>
        </p:nvCxnSpPr>
        <p:spPr>
          <a:xfrm>
            <a:off x="9170397" y="2301058"/>
            <a:ext cx="818515" cy="0"/>
          </a:xfrm>
          <a:prstGeom prst="straightConnector1">
            <a:avLst/>
          </a:prstGeom>
          <a:ln w="25400">
            <a:solidFill>
              <a:srgbClr val="00B0F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3" idx="2"/>
            <a:endCxn id="32" idx="0"/>
          </p:cNvCxnSpPr>
          <p:nvPr/>
        </p:nvCxnSpPr>
        <p:spPr>
          <a:xfrm flipH="1">
            <a:off x="2697842" y="2485208"/>
            <a:ext cx="442595" cy="52832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14" idx="2"/>
            <a:endCxn id="33" idx="0"/>
          </p:cNvCxnSpPr>
          <p:nvPr/>
        </p:nvCxnSpPr>
        <p:spPr>
          <a:xfrm flipH="1">
            <a:off x="4533627" y="2485208"/>
            <a:ext cx="23495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15" idx="2"/>
            <a:endCxn id="35" idx="0"/>
          </p:cNvCxnSpPr>
          <p:nvPr/>
        </p:nvCxnSpPr>
        <p:spPr>
          <a:xfrm flipH="1">
            <a:off x="6893922" y="2485208"/>
            <a:ext cx="180975" cy="527685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16" idx="2"/>
            <a:endCxn id="36" idx="0"/>
          </p:cNvCxnSpPr>
          <p:nvPr/>
        </p:nvCxnSpPr>
        <p:spPr>
          <a:xfrm>
            <a:off x="8744947" y="2485208"/>
            <a:ext cx="990600" cy="2209800"/>
          </a:xfrm>
          <a:prstGeom prst="straightConnector1">
            <a:avLst/>
          </a:prstGeom>
          <a:ln w="25400">
            <a:solidFill>
              <a:srgbClr val="00B05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026522" y="3013528"/>
            <a:ext cx="3342640" cy="155956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添加用户昵称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添加模型昵称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预解码时只添加系统指令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补完模式则都不添加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根据模型词表将输入的词转为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根据上下文长度裁剪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数量</a:t>
            </a:r>
          </a:p>
        </p:txBody>
      </p:sp>
      <p:sp>
        <p:nvSpPr>
          <p:cNvPr id="33" name="矩形 32"/>
          <p:cNvSpPr/>
          <p:nvPr/>
        </p:nvSpPr>
        <p:spPr>
          <a:xfrm>
            <a:off x="2200002" y="4695008"/>
            <a:ext cx="4667250" cy="160274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模型根据上下文缓存和送入的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解码得到向量表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已被解码的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记入上下文缓存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用户输入时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&gt;1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，按批解码，批大小默认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512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按批解码有时失败，则尝试单个解码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采样后进入循环时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数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=1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，单个解码</a:t>
            </a:r>
          </a:p>
        </p:txBody>
      </p:sp>
      <p:sp>
        <p:nvSpPr>
          <p:cNvPr id="35" name="矩形 34"/>
          <p:cNvSpPr/>
          <p:nvPr/>
        </p:nvSpPr>
        <p:spPr>
          <a:xfrm>
            <a:off x="4890497" y="3012893"/>
            <a:ext cx="4006215" cy="1566545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根据温度和向量表计算下一个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的概率表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温度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=0，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直接取概率最大的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温度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&gt;0，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按照概率随机选取的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该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进入循环</a:t>
            </a: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是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结束标志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用户发停止标签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检测到反向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序列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/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达到最大输出长度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，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</a:rPr>
              <a:t>则停止循环</a:t>
            </a:r>
          </a:p>
        </p:txBody>
      </p:sp>
      <p:sp>
        <p:nvSpPr>
          <p:cNvPr id="36" name="矩形 35"/>
          <p:cNvSpPr/>
          <p:nvPr/>
        </p:nvSpPr>
        <p:spPr>
          <a:xfrm>
            <a:off x="7890872" y="4695008"/>
            <a:ext cx="3689350" cy="1611630"/>
          </a:xfrm>
          <a:prstGeom prst="rect">
            <a:avLst/>
          </a:prstGeom>
          <a:noFill/>
          <a:ln w="25400" cmpd="sng">
            <a:solidFill>
              <a:srgbClr val="00B050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根据模型词表将</a:t>
            </a:r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token</a:t>
            </a:r>
            <a:r>
              <a:rPr lang="zh-CN" altLang="en-US" sz="1400">
                <a:solidFill>
                  <a:schemeClr val="tx1"/>
                </a:solidFill>
                <a:latin typeface="Times New Roman" panose="02020603050405020304" charset="0"/>
                <a:ea typeface="黑体" panose="02010609060101010101" charset="-122"/>
                <a:cs typeface="Times New Roman" panose="02020603050405020304" charset="0"/>
                <a:sym typeface="+mn-ea"/>
              </a:rPr>
              <a:t>转为对应的词</a:t>
            </a: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  <a:p>
            <a:pPr marL="285750" indent="-285750" algn="l">
              <a:buClr>
                <a:srgbClr val="00B050"/>
              </a:buClr>
              <a:buFont typeface="Arial" panose="020B0604020202020204" pitchFamily="34" charset="0"/>
              <a:buChar char="•"/>
            </a:pPr>
            <a:endParaRPr lang="zh-CN" altLang="en-US" sz="1400">
              <a:solidFill>
                <a:schemeClr val="tx1"/>
              </a:solidFill>
              <a:latin typeface="Times New Roman" panose="02020603050405020304" charset="0"/>
              <a:ea typeface="黑体" panose="02010609060101010101" charset="-122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6C64FA7-67C7-F7AD-E1EC-C1B305F05F96}"/>
              </a:ext>
            </a:extLst>
          </p:cNvPr>
          <p:cNvSpPr txBox="1"/>
          <p:nvPr/>
        </p:nvSpPr>
        <p:spPr>
          <a:xfrm>
            <a:off x="2610241" y="1645467"/>
            <a:ext cx="8522642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一、简要说明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二、补完模式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三、对话模式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四、服务模式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端点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五、链接状态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六、扩展窗口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打开方式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模型量化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声转文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知识库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文生图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A73C05F3-DB2A-1304-ADAF-5CB38598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dirty="0"/>
              <a:t>机体全面介绍</a:t>
            </a:r>
          </a:p>
        </p:txBody>
      </p:sp>
    </p:spTree>
    <p:extLst>
      <p:ext uri="{BB962C8B-B14F-4D97-AF65-F5344CB8AC3E}">
        <p14:creationId xmlns:p14="http://schemas.microsoft.com/office/powerpoint/2010/main" val="3681981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大语言模型的简介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829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196B546-E362-4A9A-AC98-31A615E79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6668943"/>
              </p:ext>
            </p:extLst>
          </p:nvPr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528328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大语言模型（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66572FA7-D8E1-42F4-AC34-AC97A6721ED0}"/>
              </a:ext>
            </a:extLst>
          </p:cNvPr>
          <p:cNvCxnSpPr>
            <a:cxnSpLocks/>
            <a:endCxn id="43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矩形 42">
            <a:extLst>
              <a:ext uri="{FF2B5EF4-FFF2-40B4-BE49-F238E27FC236}">
                <a16:creationId xmlns:a16="http://schemas.microsoft.com/office/drawing/2014/main" id="{7FFC3B7E-03E4-490B-BEC1-252696063F81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42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42702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81082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预测下一个词</a:t>
            </a:r>
            <a:endParaRPr lang="zh-CN" altLang="en-US" sz="2400" dirty="0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4C2C94E-9DAD-4C45-825F-5878AF5C208B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622E6DB9-B71B-44DC-9BEF-83C841EAA3A9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6613208" y="3371195"/>
            <a:ext cx="1569666" cy="124072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AACC3F7-6C12-4CDC-B196-BABE95E0900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799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44CEB799-3941-4D62-B1CD-34C8648E4A17}"/>
              </a:ext>
            </a:extLst>
          </p:cNvPr>
          <p:cNvSpPr/>
          <p:nvPr/>
        </p:nvSpPr>
        <p:spPr>
          <a:xfrm>
            <a:off x="5347311" y="2590800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67C7435-EA8E-4905-9346-7A9388111BBD}"/>
              </a:ext>
            </a:extLst>
          </p:cNvPr>
          <p:cNvSpPr txBox="1"/>
          <p:nvPr/>
        </p:nvSpPr>
        <p:spPr>
          <a:xfrm>
            <a:off x="2295497" y="2722275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世界上最高的山是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58803D-4B2C-4075-B3D3-98E2BC848AE8}"/>
              </a:ext>
            </a:extLst>
          </p:cNvPr>
          <p:cNvSpPr txBox="1"/>
          <p:nvPr/>
        </p:nvSpPr>
        <p:spPr>
          <a:xfrm>
            <a:off x="7170159" y="2322165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珠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0.6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9367CA2-24AC-49E8-BA2A-4A07E73A1E7C}"/>
              </a:ext>
            </a:extLst>
          </p:cNvPr>
          <p:cNvSpPr txBox="1"/>
          <p:nvPr/>
        </p:nvSpPr>
        <p:spPr>
          <a:xfrm>
            <a:off x="7170159" y="2812117"/>
            <a:ext cx="811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?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0.3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A9B714A-2396-4182-80A8-B82EC1AC9B37}"/>
              </a:ext>
            </a:extLst>
          </p:cNvPr>
          <p:cNvSpPr txBox="1"/>
          <p:nvPr/>
        </p:nvSpPr>
        <p:spPr>
          <a:xfrm>
            <a:off x="7170159" y="3302069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什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0.05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896B3CA9-634C-49DA-B6F5-612B4FDB8185}"/>
              </a:ext>
            </a:extLst>
          </p:cNvPr>
          <p:cNvCxnSpPr>
            <a:cxnSpLocks/>
            <a:stCxn id="13" idx="3"/>
            <a:endCxn id="12" idx="1"/>
          </p:cNvCxnSpPr>
          <p:nvPr/>
        </p:nvCxnSpPr>
        <p:spPr>
          <a:xfrm flipV="1">
            <a:off x="4532007" y="2919312"/>
            <a:ext cx="815304" cy="3018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3248CB86-E7C3-44F4-ACBE-F3CB82234F84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6611335" y="2522220"/>
            <a:ext cx="558824" cy="39709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DD64340-1476-4E07-B3EC-7E9DA11FF718}"/>
              </a:ext>
            </a:extLst>
          </p:cNvPr>
          <p:cNvCxnSpPr>
            <a:cxnSpLocks/>
            <a:stCxn id="12" idx="3"/>
            <a:endCxn id="19" idx="1"/>
          </p:cNvCxnSpPr>
          <p:nvPr/>
        </p:nvCxnSpPr>
        <p:spPr>
          <a:xfrm>
            <a:off x="6611335" y="2919312"/>
            <a:ext cx="558824" cy="58281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E56A83C-6ADF-4CCA-953D-D3A470B83FC5}"/>
              </a:ext>
            </a:extLst>
          </p:cNvPr>
          <p:cNvCxnSpPr>
            <a:cxnSpLocks/>
            <a:stCxn id="12" idx="3"/>
            <a:endCxn id="18" idx="1"/>
          </p:cNvCxnSpPr>
          <p:nvPr/>
        </p:nvCxnSpPr>
        <p:spPr>
          <a:xfrm>
            <a:off x="6611335" y="2919312"/>
            <a:ext cx="558824" cy="9286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0C0FDB76-B6C4-4BEE-8F5C-F0B274F6C239}"/>
              </a:ext>
            </a:extLst>
          </p:cNvPr>
          <p:cNvCxnSpPr>
            <a:cxnSpLocks/>
            <a:stCxn id="12" idx="3"/>
            <a:endCxn id="35" idx="1"/>
          </p:cNvCxnSpPr>
          <p:nvPr/>
        </p:nvCxnSpPr>
        <p:spPr>
          <a:xfrm>
            <a:off x="6611335" y="2919312"/>
            <a:ext cx="558824" cy="1072764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03A3EC62-051C-4221-A854-6CCAFE622095}"/>
              </a:ext>
            </a:extLst>
          </p:cNvPr>
          <p:cNvSpPr txBox="1"/>
          <p:nvPr/>
        </p:nvSpPr>
        <p:spPr>
          <a:xfrm>
            <a:off x="7170159" y="379202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08C0A27B-C784-4D39-88EB-0EB25C6EFBCC}"/>
              </a:ext>
            </a:extLst>
          </p:cNvPr>
          <p:cNvSpPr/>
          <p:nvPr/>
        </p:nvSpPr>
        <p:spPr>
          <a:xfrm>
            <a:off x="5347311" y="4649567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65576BAF-4CC1-4AE8-B678-69904AC0D3CF}"/>
              </a:ext>
            </a:extLst>
          </p:cNvPr>
          <p:cNvSpPr txBox="1"/>
          <p:nvPr/>
        </p:nvSpPr>
        <p:spPr>
          <a:xfrm>
            <a:off x="2295497" y="4781042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世界上最高的山是珠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3184E7D6-980C-40B4-94CC-D39FAB2BDCD0}"/>
              </a:ext>
            </a:extLst>
          </p:cNvPr>
          <p:cNvSpPr txBox="1"/>
          <p:nvPr/>
        </p:nvSpPr>
        <p:spPr>
          <a:xfrm>
            <a:off x="7170159" y="4381033"/>
            <a:ext cx="8258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穆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0.9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DDD69E9-4E63-4A0E-97B3-E201F570DCF5}"/>
              </a:ext>
            </a:extLst>
          </p:cNvPr>
          <p:cNvSpPr txBox="1"/>
          <p:nvPr/>
        </p:nvSpPr>
        <p:spPr>
          <a:xfrm>
            <a:off x="7170159" y="4870985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峰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0.05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4E132C2C-C9DC-4253-A75A-06CAD54E4CF7}"/>
              </a:ext>
            </a:extLst>
          </p:cNvPr>
          <p:cNvSpPr txBox="1"/>
          <p:nvPr/>
        </p:nvSpPr>
        <p:spPr>
          <a:xfrm>
            <a:off x="7170159" y="536093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山 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0.01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3" name="直接箭头连接符 52">
            <a:extLst>
              <a:ext uri="{FF2B5EF4-FFF2-40B4-BE49-F238E27FC236}">
                <a16:creationId xmlns:a16="http://schemas.microsoft.com/office/drawing/2014/main" id="{8F3837AB-6EAB-41A2-939B-59B5C2911A2F}"/>
              </a:ext>
            </a:extLst>
          </p:cNvPr>
          <p:cNvCxnSpPr>
            <a:cxnSpLocks/>
            <a:stCxn id="49" idx="3"/>
            <a:endCxn id="48" idx="1"/>
          </p:cNvCxnSpPr>
          <p:nvPr/>
        </p:nvCxnSpPr>
        <p:spPr>
          <a:xfrm flipV="1">
            <a:off x="4788487" y="4978079"/>
            <a:ext cx="558824" cy="3018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FCF2FF27-662D-45F5-B670-E1C48B180022}"/>
              </a:ext>
            </a:extLst>
          </p:cNvPr>
          <p:cNvCxnSpPr>
            <a:cxnSpLocks/>
            <a:stCxn id="48" idx="3"/>
            <a:endCxn id="50" idx="1"/>
          </p:cNvCxnSpPr>
          <p:nvPr/>
        </p:nvCxnSpPr>
        <p:spPr>
          <a:xfrm flipV="1">
            <a:off x="6611335" y="4581088"/>
            <a:ext cx="558824" cy="396991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BC412AAB-C2D5-4394-B451-18FA3C149C48}"/>
              </a:ext>
            </a:extLst>
          </p:cNvPr>
          <p:cNvCxnSpPr>
            <a:cxnSpLocks/>
            <a:stCxn id="48" idx="3"/>
            <a:endCxn id="52" idx="1"/>
          </p:cNvCxnSpPr>
          <p:nvPr/>
        </p:nvCxnSpPr>
        <p:spPr>
          <a:xfrm>
            <a:off x="6611335" y="4978079"/>
            <a:ext cx="558824" cy="582913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4BED2BC6-F1D0-454D-BDB0-D525C5B7433A}"/>
              </a:ext>
            </a:extLst>
          </p:cNvPr>
          <p:cNvCxnSpPr>
            <a:cxnSpLocks/>
            <a:stCxn id="48" idx="3"/>
            <a:endCxn id="51" idx="1"/>
          </p:cNvCxnSpPr>
          <p:nvPr/>
        </p:nvCxnSpPr>
        <p:spPr>
          <a:xfrm>
            <a:off x="6611335" y="4978079"/>
            <a:ext cx="558824" cy="92961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4F335A75-67D6-4F67-AB91-518C06DD3095}"/>
              </a:ext>
            </a:extLst>
          </p:cNvPr>
          <p:cNvCxnSpPr>
            <a:cxnSpLocks/>
            <a:stCxn id="48" idx="3"/>
            <a:endCxn id="58" idx="1"/>
          </p:cNvCxnSpPr>
          <p:nvPr/>
        </p:nvCxnSpPr>
        <p:spPr>
          <a:xfrm>
            <a:off x="6611335" y="4978079"/>
            <a:ext cx="558824" cy="107286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A112AD49-D472-4A21-96D0-6C49BF851C18}"/>
              </a:ext>
            </a:extLst>
          </p:cNvPr>
          <p:cNvSpPr txBox="1"/>
          <p:nvPr/>
        </p:nvSpPr>
        <p:spPr>
          <a:xfrm>
            <a:off x="7170159" y="585088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1003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15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  <p:bldP spid="14" grpId="0"/>
      <p:bldP spid="18" grpId="0"/>
      <p:bldP spid="19" grpId="0"/>
      <p:bldP spid="35" grpId="0"/>
      <p:bldP spid="48" grpId="0" animBg="1"/>
      <p:bldP spid="49" grpId="0"/>
      <p:bldP spid="50" grpId="0"/>
      <p:bldP spid="51" grpId="0"/>
      <p:bldP spid="52" grpId="0"/>
      <p:bldP spid="5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E1E6C6D-B843-41EC-8542-7E32BEFDC96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AA6C6D-3015-4EC7-8FDF-AC03049A0E1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64595" y="1569213"/>
            <a:ext cx="0" cy="1340317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39A993F-CB98-400C-8565-9E2707797E2B}"/>
              </a:ext>
            </a:extLst>
          </p:cNvPr>
          <p:cNvSpPr/>
          <p:nvPr/>
        </p:nvSpPr>
        <p:spPr>
          <a:xfrm>
            <a:off x="556709" y="29095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上亿参数</a:t>
            </a:r>
            <a:endParaRPr lang="zh-CN" altLang="en-US" sz="24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3671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75098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预测下一个词</a:t>
            </a:r>
            <a:endParaRPr lang="zh-CN" altLang="en-US" sz="2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57ACBB7-0E28-43AB-AD60-C8611717E7A2}"/>
              </a:ext>
            </a:extLst>
          </p:cNvPr>
          <p:cNvCxnSpPr>
            <a:cxnSpLocks/>
            <a:stCxn id="34" idx="2"/>
            <a:endCxn id="20" idx="3"/>
          </p:cNvCxnSpPr>
          <p:nvPr/>
        </p:nvCxnSpPr>
        <p:spPr>
          <a:xfrm flipH="1">
            <a:off x="6459319" y="3371195"/>
            <a:ext cx="1723555" cy="123473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10978B0-73E4-48C3-9AAD-82E128EA990F}"/>
              </a:ext>
            </a:extLst>
          </p:cNvPr>
          <p:cNvCxnSpPr>
            <a:cxnSpLocks/>
            <a:stCxn id="34" idx="1"/>
            <a:endCxn id="16" idx="3"/>
          </p:cNvCxnSpPr>
          <p:nvPr/>
        </p:nvCxnSpPr>
        <p:spPr>
          <a:xfrm flipH="1">
            <a:off x="1972481" y="3140363"/>
            <a:ext cx="572372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DFAB3E8-0B0D-473A-9D0B-7EBB9A3C09B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3960F6D-F135-4B88-86F9-88B9ECC105B2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1264595" y="3371195"/>
            <a:ext cx="0" cy="1003903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5EC3F93-7358-42FF-9FD5-ED908B2106EA}"/>
              </a:ext>
            </a:extLst>
          </p:cNvPr>
          <p:cNvSpPr/>
          <p:nvPr/>
        </p:nvSpPr>
        <p:spPr>
          <a:xfrm>
            <a:off x="556709" y="43750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智能涌现</a:t>
            </a:r>
            <a:endParaRPr lang="zh-CN" altLang="en-US" sz="2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C0CFF2C-DDD4-42F6-A6EC-379409B3E028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1972481" y="4605931"/>
            <a:ext cx="2455513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437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一、大语言模型是什么？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BBE71F1-A749-4940-A2C1-79FCA89C0398}"/>
              </a:ext>
            </a:extLst>
          </p:cNvPr>
          <p:cNvSpPr/>
          <p:nvPr/>
        </p:nvSpPr>
        <p:spPr>
          <a:xfrm>
            <a:off x="396689" y="1144816"/>
            <a:ext cx="1121618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en-US" sz="2400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大</a:t>
            </a:r>
            <a:r>
              <a:rPr lang="zh-CN" altLang="en-US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语言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模型（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）是基于海量文本数据训练的</a:t>
            </a:r>
            <a:r>
              <a:rPr lang="zh-CN" altLang="en-US" sz="2400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神经网络模型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。它不仅能够生成自然语言文本，还能够深入理解文本含义，处理各种自然语言任务，如文本摘要、问答、翻译等。</a:t>
            </a:r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BE1E6C6D-B843-41EC-8542-7E32BEFDC965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8182874" y="1569213"/>
            <a:ext cx="0" cy="1340317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5AA6C6D-3015-4EC7-8FDF-AC03049A0E1E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1264595" y="1569213"/>
            <a:ext cx="0" cy="1340317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639A993F-CB98-400C-8565-9E2707797E2B}"/>
              </a:ext>
            </a:extLst>
          </p:cNvPr>
          <p:cNvSpPr/>
          <p:nvPr/>
        </p:nvSpPr>
        <p:spPr>
          <a:xfrm>
            <a:off x="556709" y="2909530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上亿参数</a:t>
            </a:r>
            <a:endParaRPr lang="zh-CN" altLang="en-US" sz="2400" dirty="0"/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B5EA85CB-1A95-4158-863C-3C5CFA3CD6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812461" y="1569213"/>
            <a:ext cx="2615533" cy="3036718"/>
          </a:xfrm>
          <a:prstGeom prst="straightConnector1">
            <a:avLst/>
          </a:prstGeom>
          <a:ln w="28575">
            <a:solidFill>
              <a:srgbClr val="00B05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5149D0BE-5144-4853-914A-2C60CAC64ED0}"/>
              </a:ext>
            </a:extLst>
          </p:cNvPr>
          <p:cNvSpPr/>
          <p:nvPr/>
        </p:nvSpPr>
        <p:spPr>
          <a:xfrm>
            <a:off x="4427994" y="4375098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更好的预测下一个词</a:t>
            </a:r>
            <a:endParaRPr lang="zh-CN" altLang="en-US" sz="24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57ACBB7-0E28-43AB-AD60-C8611717E7A2}"/>
              </a:ext>
            </a:extLst>
          </p:cNvPr>
          <p:cNvCxnSpPr>
            <a:cxnSpLocks/>
            <a:stCxn id="34" idx="2"/>
            <a:endCxn id="20" idx="3"/>
          </p:cNvCxnSpPr>
          <p:nvPr/>
        </p:nvCxnSpPr>
        <p:spPr>
          <a:xfrm flipH="1">
            <a:off x="7382649" y="3371195"/>
            <a:ext cx="800225" cy="123473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10978B0-73E4-48C3-9AAD-82E128EA990F}"/>
              </a:ext>
            </a:extLst>
          </p:cNvPr>
          <p:cNvCxnSpPr>
            <a:cxnSpLocks/>
            <a:stCxn id="34" idx="1"/>
            <a:endCxn id="16" idx="3"/>
          </p:cNvCxnSpPr>
          <p:nvPr/>
        </p:nvCxnSpPr>
        <p:spPr>
          <a:xfrm flipH="1">
            <a:off x="1972481" y="3140363"/>
            <a:ext cx="572372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7DFAB3E8-0B0D-473A-9D0B-7EBB9A3C09BB}"/>
              </a:ext>
            </a:extLst>
          </p:cNvPr>
          <p:cNvSpPr/>
          <p:nvPr/>
        </p:nvSpPr>
        <p:spPr>
          <a:xfrm>
            <a:off x="7696202" y="2909530"/>
            <a:ext cx="9733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B3960F6D-F135-4B88-86F9-88B9ECC105B2}"/>
              </a:ext>
            </a:extLst>
          </p:cNvPr>
          <p:cNvCxnSpPr>
            <a:cxnSpLocks/>
            <a:stCxn id="16" idx="2"/>
            <a:endCxn id="22" idx="0"/>
          </p:cNvCxnSpPr>
          <p:nvPr/>
        </p:nvCxnSpPr>
        <p:spPr>
          <a:xfrm>
            <a:off x="1264595" y="3371195"/>
            <a:ext cx="0" cy="1003903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75EC3F93-7358-42FF-9FD5-ED908B2106EA}"/>
              </a:ext>
            </a:extLst>
          </p:cNvPr>
          <p:cNvSpPr/>
          <p:nvPr/>
        </p:nvSpPr>
        <p:spPr>
          <a:xfrm>
            <a:off x="556709" y="4375098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智能涌现</a:t>
            </a:r>
            <a:endParaRPr lang="zh-CN" altLang="en-US" sz="2400" dirty="0"/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BC0CFF2C-DDD4-42F6-A6EC-379409B3E028}"/>
              </a:ext>
            </a:extLst>
          </p:cNvPr>
          <p:cNvCxnSpPr>
            <a:cxnSpLocks/>
            <a:stCxn id="22" idx="3"/>
            <a:endCxn id="20" idx="1"/>
          </p:cNvCxnSpPr>
          <p:nvPr/>
        </p:nvCxnSpPr>
        <p:spPr>
          <a:xfrm>
            <a:off x="1972481" y="4605931"/>
            <a:ext cx="2455513" cy="0"/>
          </a:xfrm>
          <a:prstGeom prst="straightConnector1">
            <a:avLst/>
          </a:prstGeom>
          <a:ln w="28575">
            <a:solidFill>
              <a:srgbClr val="7030A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>
            <a:extLst>
              <a:ext uri="{FF2B5EF4-FFF2-40B4-BE49-F238E27FC236}">
                <a16:creationId xmlns:a16="http://schemas.microsoft.com/office/drawing/2014/main" id="{9D8D1C4D-2EC7-493C-A0A4-0E03FD0D86B4}"/>
              </a:ext>
            </a:extLst>
          </p:cNvPr>
          <p:cNvSpPr/>
          <p:nvPr/>
        </p:nvSpPr>
        <p:spPr>
          <a:xfrm>
            <a:off x="4427993" y="4992464"/>
            <a:ext cx="29546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完美的预测下一个词</a:t>
            </a:r>
            <a:endParaRPr lang="zh-CN" altLang="en-US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A37C4E5-B9BF-4395-8908-A60BB31B9B38}"/>
              </a:ext>
            </a:extLst>
          </p:cNvPr>
          <p:cNvSpPr/>
          <p:nvPr/>
        </p:nvSpPr>
        <p:spPr>
          <a:xfrm>
            <a:off x="4407228" y="5609830"/>
            <a:ext cx="31951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实现通用人工智能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AGI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3FC7B3B5-0D5B-49ED-A8D8-A8AC586F992E}"/>
              </a:ext>
            </a:extLst>
          </p:cNvPr>
          <p:cNvCxnSpPr>
            <a:stCxn id="20" idx="2"/>
            <a:endCxn id="18" idx="0"/>
          </p:cNvCxnSpPr>
          <p:nvPr/>
        </p:nvCxnSpPr>
        <p:spPr>
          <a:xfrm flipH="1">
            <a:off x="5905321" y="4836763"/>
            <a:ext cx="1" cy="15570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1B156327-4FAC-4B5D-8E12-9938CD8D04C9}"/>
              </a:ext>
            </a:extLst>
          </p:cNvPr>
          <p:cNvCxnSpPr>
            <a:cxnSpLocks/>
          </p:cNvCxnSpPr>
          <p:nvPr/>
        </p:nvCxnSpPr>
        <p:spPr>
          <a:xfrm flipH="1">
            <a:off x="5882280" y="5454129"/>
            <a:ext cx="1" cy="15570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826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A5CE5F-3E35-4816-8725-899A5220C3DA}"/>
              </a:ext>
            </a:extLst>
          </p:cNvPr>
          <p:cNvSpPr txBox="1"/>
          <p:nvPr/>
        </p:nvSpPr>
        <p:spPr>
          <a:xfrm>
            <a:off x="4856783" y="2487818"/>
            <a:ext cx="4011034" cy="16842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提示词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prompt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温度    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上下文长度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context length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A222245-5750-4DC0-982F-D934E61B8276}"/>
              </a:ext>
            </a:extLst>
          </p:cNvPr>
          <p:cNvSpPr/>
          <p:nvPr/>
        </p:nvSpPr>
        <p:spPr>
          <a:xfrm>
            <a:off x="3138733" y="319816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三要素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左大括号 2">
            <a:extLst>
              <a:ext uri="{FF2B5EF4-FFF2-40B4-BE49-F238E27FC236}">
                <a16:creationId xmlns:a16="http://schemas.microsoft.com/office/drawing/2014/main" id="{45CA7CCA-61A8-4D21-8A09-4DC9EDBCA8D1}"/>
              </a:ext>
            </a:extLst>
          </p:cNvPr>
          <p:cNvSpPr/>
          <p:nvPr/>
        </p:nvSpPr>
        <p:spPr>
          <a:xfrm>
            <a:off x="4370070" y="2773680"/>
            <a:ext cx="240030" cy="1310640"/>
          </a:xfrm>
          <a:prstGeom prst="leftBrace">
            <a:avLst>
              <a:gd name="adj1" fmla="val 79762"/>
              <a:gd name="adj2" fmla="val 50000"/>
            </a:avLst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形 10" descr="聊天气泡">
            <a:extLst>
              <a:ext uri="{FF2B5EF4-FFF2-40B4-BE49-F238E27FC236}">
                <a16:creationId xmlns:a16="http://schemas.microsoft.com/office/drawing/2014/main" id="{C4C9E24E-1DAE-4DCD-B70B-FE427BB81D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5880" y="1517087"/>
            <a:ext cx="1812853" cy="181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277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A5CE5F-3E35-4816-8725-899A5220C3DA}"/>
              </a:ext>
            </a:extLst>
          </p:cNvPr>
          <p:cNvSpPr txBox="1"/>
          <p:nvPr/>
        </p:nvSpPr>
        <p:spPr>
          <a:xfrm>
            <a:off x="396689" y="933566"/>
            <a:ext cx="4073551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（一）提示词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prompt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3DCA8B-6032-4EA7-A81E-ED3E37910800}"/>
              </a:ext>
            </a:extLst>
          </p:cNvPr>
          <p:cNvSpPr txBox="1"/>
          <p:nvPr/>
        </p:nvSpPr>
        <p:spPr>
          <a:xfrm>
            <a:off x="571949" y="1826810"/>
            <a:ext cx="3012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输入到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中的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对话气泡: 圆角矩形 2">
            <a:extLst>
              <a:ext uri="{FF2B5EF4-FFF2-40B4-BE49-F238E27FC236}">
                <a16:creationId xmlns:a16="http://schemas.microsoft.com/office/drawing/2014/main" id="{17FC7A38-C19B-458E-A902-3C5CF9CD3ADE}"/>
              </a:ext>
            </a:extLst>
          </p:cNvPr>
          <p:cNvSpPr/>
          <p:nvPr/>
        </p:nvSpPr>
        <p:spPr>
          <a:xfrm>
            <a:off x="303674" y="2859119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D4D67A1A-6576-4B4A-8B82-5380B5742816}"/>
              </a:ext>
            </a:extLst>
          </p:cNvPr>
          <p:cNvSpPr/>
          <p:nvPr/>
        </p:nvSpPr>
        <p:spPr>
          <a:xfrm>
            <a:off x="4220917" y="2859119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10" name="对话气泡: 圆角矩形 9">
            <a:extLst>
              <a:ext uri="{FF2B5EF4-FFF2-40B4-BE49-F238E27FC236}">
                <a16:creationId xmlns:a16="http://schemas.microsoft.com/office/drawing/2014/main" id="{3B6D6FDE-5E35-4B55-AB6C-08E73EE6EEA7}"/>
              </a:ext>
            </a:extLst>
          </p:cNvPr>
          <p:cNvSpPr/>
          <p:nvPr/>
        </p:nvSpPr>
        <p:spPr>
          <a:xfrm>
            <a:off x="8138160" y="2825253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用户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智能助手</a:t>
            </a:r>
            <a:r>
              <a:rPr lang="en-US" altLang="zh-CN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endParaRPr lang="zh-CN" altLang="en-US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L 形 4">
            <a:extLst>
              <a:ext uri="{FF2B5EF4-FFF2-40B4-BE49-F238E27FC236}">
                <a16:creationId xmlns:a16="http://schemas.microsoft.com/office/drawing/2014/main" id="{FB38EF8A-692F-4B6F-A6FD-C9773D455CD8}"/>
              </a:ext>
            </a:extLst>
          </p:cNvPr>
          <p:cNvSpPr/>
          <p:nvPr/>
        </p:nvSpPr>
        <p:spPr>
          <a:xfrm rot="18127811">
            <a:off x="5732706" y="5493613"/>
            <a:ext cx="1133813" cy="657024"/>
          </a:xfrm>
          <a:prstGeom prst="corner">
            <a:avLst>
              <a:gd name="adj1" fmla="val 44131"/>
              <a:gd name="adj2" fmla="val 38490"/>
            </a:avLst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2455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4" grpId="0"/>
      <p:bldP spid="3" grpId="0" animBg="1"/>
      <p:bldP spid="7" grpId="0" animBg="1"/>
      <p:bldP spid="10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FE9ECF9-0D91-4E6E-B612-63C9EBF81FF6}"/>
              </a:ext>
            </a:extLst>
          </p:cNvPr>
          <p:cNvSpPr txBox="1"/>
          <p:nvPr/>
        </p:nvSpPr>
        <p:spPr>
          <a:xfrm>
            <a:off x="396689" y="933566"/>
            <a:ext cx="465223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（二）温度            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D786855-51FB-49AE-AE4F-6CFE551AFE95}"/>
              </a:ext>
            </a:extLst>
          </p:cNvPr>
          <p:cNvSpPr txBox="1"/>
          <p:nvPr/>
        </p:nvSpPr>
        <p:spPr>
          <a:xfrm>
            <a:off x="679132" y="1668212"/>
            <a:ext cx="5745484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温度越高，预测下一个词的随机性越强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对话气泡: 圆角矩形 4">
            <a:extLst>
              <a:ext uri="{FF2B5EF4-FFF2-40B4-BE49-F238E27FC236}">
                <a16:creationId xmlns:a16="http://schemas.microsoft.com/office/drawing/2014/main" id="{DC911F6B-B671-4E6F-9B7E-83166ADFB70C}"/>
              </a:ext>
            </a:extLst>
          </p:cNvPr>
          <p:cNvSpPr/>
          <p:nvPr/>
        </p:nvSpPr>
        <p:spPr>
          <a:xfrm>
            <a:off x="1502094" y="3057258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什么是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模型？</a:t>
            </a:r>
          </a:p>
        </p:txBody>
      </p:sp>
      <p:sp>
        <p:nvSpPr>
          <p:cNvPr id="7" name="对话气泡: 圆角矩形 6">
            <a:extLst>
              <a:ext uri="{FF2B5EF4-FFF2-40B4-BE49-F238E27FC236}">
                <a16:creationId xmlns:a16="http://schemas.microsoft.com/office/drawing/2014/main" id="{8A19D25B-B7D1-4B8F-9F38-96E82AAD0753}"/>
              </a:ext>
            </a:extLst>
          </p:cNvPr>
          <p:cNvSpPr/>
          <p:nvPr/>
        </p:nvSpPr>
        <p:spPr>
          <a:xfrm>
            <a:off x="6948486" y="3057258"/>
            <a:ext cx="3741420" cy="2443630"/>
          </a:xfrm>
          <a:prstGeom prst="wedgeRoundRectCallou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zh-CN" altLang="en-US" sz="2000" dirty="0">
                <a:ln w="0"/>
                <a:solidFill>
                  <a:prstClr val="black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你是一名资深大学老师</a:t>
            </a:r>
            <a:endParaRPr lang="en-US" altLang="zh-CN" sz="2000" dirty="0">
              <a:ln w="0"/>
              <a:solidFill>
                <a:prstClr val="black"/>
              </a:solidFill>
              <a:effectLst>
                <a:outerShdw blurRad="38100" dist="19050" dir="2700000" algn="tl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请用</a:t>
            </a:r>
            <a:r>
              <a:rPr lang="en-US" altLang="zh-CN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BOPPS</a:t>
            </a:r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模型写一关于</a:t>
            </a:r>
            <a:endParaRPr lang="en-US" altLang="zh-CN" sz="2000" dirty="0">
              <a:ln w="0"/>
              <a:solidFill>
                <a:srgbClr val="00B0F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ln w="0"/>
                <a:solidFill>
                  <a:srgbClr val="00B0F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五谷的课程计划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A0977DC-28F0-42A1-8F62-53F20497DF5F}"/>
              </a:ext>
            </a:extLst>
          </p:cNvPr>
          <p:cNvSpPr/>
          <p:nvPr/>
        </p:nvSpPr>
        <p:spPr>
          <a:xfrm>
            <a:off x="450104" y="2551349"/>
            <a:ext cx="18822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CF7E080-464F-48CE-AE00-F27C34817556}"/>
              </a:ext>
            </a:extLst>
          </p:cNvPr>
          <p:cNvSpPr/>
          <p:nvPr/>
        </p:nvSpPr>
        <p:spPr>
          <a:xfrm>
            <a:off x="5905242" y="2551349"/>
            <a:ext cx="21130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temperature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0.5</a:t>
            </a:r>
            <a:endParaRPr lang="zh-CN" altLang="en-U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26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5" grpId="0" animBg="1"/>
      <p:bldP spid="7" grpId="0" animBg="1"/>
      <p:bldP spid="2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F49490C-CABC-000A-63D4-2C57D501249D}"/>
              </a:ext>
            </a:extLst>
          </p:cNvPr>
          <p:cNvSpPr txBox="1"/>
          <p:nvPr/>
        </p:nvSpPr>
        <p:spPr>
          <a:xfrm>
            <a:off x="396689" y="1160872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先下载一个机体和模型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4BB435B-D875-B659-5BCE-6C9EB8563393}"/>
              </a:ext>
            </a:extLst>
          </p:cNvPr>
          <p:cNvSpPr txBox="1"/>
          <p:nvPr/>
        </p:nvSpPr>
        <p:spPr>
          <a:xfrm>
            <a:off x="383728" y="1722682"/>
            <a:ext cx="6759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https://pan.baidu.com/s/18NOUMjaJIZsV_Z0toOzGBg?pwd=body 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97AF445-3FC1-D0CD-596E-5B5C04020708}"/>
              </a:ext>
            </a:extLst>
          </p:cNvPr>
          <p:cNvSpPr txBox="1"/>
          <p:nvPr/>
        </p:nvSpPr>
        <p:spPr>
          <a:xfrm>
            <a:off x="7939571" y="1722682"/>
            <a:ext cx="23277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https://hf-mirror.com/</a:t>
            </a:r>
          </a:p>
        </p:txBody>
      </p:sp>
      <p:sp>
        <p:nvSpPr>
          <p:cNvPr id="17" name="标题 1">
            <a:extLst>
              <a:ext uri="{FF2B5EF4-FFF2-40B4-BE49-F238E27FC236}">
                <a16:creationId xmlns:a16="http://schemas.microsoft.com/office/drawing/2014/main" id="{A03D6CF8-3B14-DCAD-FD2D-82EE9695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一、简要说明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9EFAE36-4389-2FA7-77EB-D286924E2A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933" y="2305345"/>
            <a:ext cx="5795277" cy="3697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74CB02F-E17F-A493-3313-5FAAE13055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8180" y="2305345"/>
            <a:ext cx="5327313" cy="36978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41953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二、如何与大语言模型聊天？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6597A9A-8836-4307-A774-8C6EE37D82C8}"/>
              </a:ext>
            </a:extLst>
          </p:cNvPr>
          <p:cNvSpPr txBox="1"/>
          <p:nvPr/>
        </p:nvSpPr>
        <p:spPr>
          <a:xfrm>
            <a:off x="396689" y="933566"/>
            <a:ext cx="5036956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（三）上下文长度  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context length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9F1CA4B-58E1-43DD-8321-91C5EC3F7BB4}"/>
              </a:ext>
            </a:extLst>
          </p:cNvPr>
          <p:cNvSpPr txBox="1"/>
          <p:nvPr/>
        </p:nvSpPr>
        <p:spPr>
          <a:xfrm>
            <a:off x="571949" y="1826810"/>
            <a:ext cx="91678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y = 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中第一层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的数量是</a:t>
            </a:r>
            <a:r>
              <a:rPr lang="zh-CN" altLang="en-US" sz="24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最大上下文长度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，相当于模型的脑容量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卷形: 垂直 1">
            <a:extLst>
              <a:ext uri="{FF2B5EF4-FFF2-40B4-BE49-F238E27FC236}">
                <a16:creationId xmlns:a16="http://schemas.microsoft.com/office/drawing/2014/main" id="{64A43B30-7906-4BA8-BDA1-E22193AA7F58}"/>
              </a:ext>
            </a:extLst>
          </p:cNvPr>
          <p:cNvSpPr/>
          <p:nvPr/>
        </p:nvSpPr>
        <p:spPr>
          <a:xfrm>
            <a:off x="1015022" y="2605471"/>
            <a:ext cx="1524001" cy="2469661"/>
          </a:xfrm>
          <a:prstGeom prst="verticalScroll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五谷</a:t>
            </a:r>
            <a:endParaRPr lang="en-US" altLang="zh-CN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简介</a:t>
            </a:r>
            <a:r>
              <a:rPr lang="en-US" altLang="zh-CN" sz="20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…</a:t>
            </a:r>
            <a:endParaRPr lang="zh-CN" altLang="en-US" sz="200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FAC2644D-A8A4-41AC-A826-CF0AD39B20E5}"/>
              </a:ext>
            </a:extLst>
          </p:cNvPr>
          <p:cNvSpPr/>
          <p:nvPr/>
        </p:nvSpPr>
        <p:spPr>
          <a:xfrm>
            <a:off x="4010384" y="3591169"/>
            <a:ext cx="1264024" cy="6570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D47752B-16D1-487E-A41D-91DE525186D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664069" y="3919681"/>
            <a:ext cx="1346315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B223050C-D5CB-46C3-A326-8BAA72B90EDD}"/>
              </a:ext>
            </a:extLst>
          </p:cNvPr>
          <p:cNvSpPr/>
          <p:nvPr/>
        </p:nvSpPr>
        <p:spPr>
          <a:xfrm>
            <a:off x="650752" y="5308544"/>
            <a:ext cx="212429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上下文长度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=4096</a:t>
            </a:r>
            <a:endParaRPr lang="zh-CN" altLang="en-US" sz="20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DD39B73-A98E-4FDB-96C5-0FB194389B8D}"/>
              </a:ext>
            </a:extLst>
          </p:cNvPr>
          <p:cNvSpPr/>
          <p:nvPr/>
        </p:nvSpPr>
        <p:spPr>
          <a:xfrm>
            <a:off x="3272469" y="5302209"/>
            <a:ext cx="2739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最大上下文长度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=2048</a:t>
            </a:r>
            <a:endParaRPr lang="zh-CN" altLang="en-US" sz="2000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C700DB69-026A-4255-B406-9318FE4BB8B4}"/>
              </a:ext>
            </a:extLst>
          </p:cNvPr>
          <p:cNvCxnSpPr>
            <a:cxnSpLocks/>
          </p:cNvCxnSpPr>
          <p:nvPr/>
        </p:nvCxnSpPr>
        <p:spPr>
          <a:xfrm>
            <a:off x="5508869" y="3947300"/>
            <a:ext cx="82335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4001A781-6353-4277-8954-90BC39D6540C}"/>
              </a:ext>
            </a:extLst>
          </p:cNvPr>
          <p:cNvSpPr/>
          <p:nvPr/>
        </p:nvSpPr>
        <p:spPr>
          <a:xfrm>
            <a:off x="6368954" y="3747245"/>
            <a:ext cx="232307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只能塞进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2048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个词</a:t>
            </a:r>
            <a:endParaRPr lang="zh-CN" altLang="en-US" sz="2000" dirty="0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A2949352-E0A4-40CE-B397-B9DFE9C0E04B}"/>
              </a:ext>
            </a:extLst>
          </p:cNvPr>
          <p:cNvCxnSpPr>
            <a:cxnSpLocks/>
          </p:cNvCxnSpPr>
          <p:nvPr/>
        </p:nvCxnSpPr>
        <p:spPr>
          <a:xfrm>
            <a:off x="8605464" y="3947300"/>
            <a:ext cx="823351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5673F698-B757-491D-AF8F-DD2580AAA426}"/>
              </a:ext>
            </a:extLst>
          </p:cNvPr>
          <p:cNvSpPr/>
          <p:nvPr/>
        </p:nvSpPr>
        <p:spPr>
          <a:xfrm>
            <a:off x="9428815" y="3719626"/>
            <a:ext cx="22365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继续提问怎么办？</a:t>
            </a:r>
            <a:endParaRPr lang="zh-CN" altLang="en-US" sz="20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66EB7C3-B8E4-4854-B96D-781DD1C3F65B}"/>
              </a:ext>
            </a:extLst>
          </p:cNvPr>
          <p:cNvSpPr/>
          <p:nvPr/>
        </p:nvSpPr>
        <p:spPr>
          <a:xfrm>
            <a:off x="9547890" y="3138374"/>
            <a:ext cx="172354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砍掉一部分词</a:t>
            </a:r>
          </a:p>
        </p:txBody>
      </p:sp>
    </p:spTree>
    <p:extLst>
      <p:ext uri="{BB962C8B-B14F-4D97-AF65-F5344CB8AC3E}">
        <p14:creationId xmlns:p14="http://schemas.microsoft.com/office/powerpoint/2010/main" val="2605730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4" grpId="0"/>
      <p:bldP spid="2" grpId="0" animBg="1"/>
      <p:bldP spid="7" grpId="0" animBg="1"/>
      <p:bldP spid="3" grpId="0"/>
      <p:bldP spid="10" grpId="0"/>
      <p:bldP spid="12" grpId="0"/>
      <p:bldP spid="14" grpId="0"/>
      <p:bldP spid="1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7">
            <a:extLst>
              <a:ext uri="{FF2B5EF4-FFF2-40B4-BE49-F238E27FC236}">
                <a16:creationId xmlns:a16="http://schemas.microsoft.com/office/drawing/2014/main" id="{FB87FE74-671C-4E37-9D37-34C6D508D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689" y="276542"/>
            <a:ext cx="11302252" cy="657024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三、主流大语言模型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DF0D610-7F2B-41EE-A2D9-75E17C405F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148"/>
          <a:stretch/>
        </p:blipFill>
        <p:spPr>
          <a:xfrm>
            <a:off x="5538036" y="276542"/>
            <a:ext cx="6379195" cy="6304916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D52E622-6601-4A47-97D6-D2ABB5136F4F}"/>
              </a:ext>
            </a:extLst>
          </p:cNvPr>
          <p:cNvSpPr txBox="1"/>
          <p:nvPr/>
        </p:nvSpPr>
        <p:spPr>
          <a:xfrm>
            <a:off x="6941372" y="66294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openai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3C75B0A-9382-4409-9842-F9CF2950BA56}"/>
              </a:ext>
            </a:extLst>
          </p:cNvPr>
          <p:cNvSpPr txBox="1"/>
          <p:nvPr/>
        </p:nvSpPr>
        <p:spPr>
          <a:xfrm>
            <a:off x="6941372" y="117048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智谱清言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02922B5-AEC2-493C-9EDB-AB0468086AF9}"/>
              </a:ext>
            </a:extLst>
          </p:cNvPr>
          <p:cNvSpPr txBox="1"/>
          <p:nvPr/>
        </p:nvSpPr>
        <p:spPr>
          <a:xfrm>
            <a:off x="6941372" y="1678038"/>
            <a:ext cx="112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阿里巴巴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9A0228B-79D1-4403-8280-20D2E2142B88}"/>
              </a:ext>
            </a:extLst>
          </p:cNvPr>
          <p:cNvSpPr txBox="1"/>
          <p:nvPr/>
        </p:nvSpPr>
        <p:spPr>
          <a:xfrm>
            <a:off x="6941372" y="218558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百度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905DC39-9C7A-4BD7-B67F-77F154495C0E}"/>
              </a:ext>
            </a:extLst>
          </p:cNvPr>
          <p:cNvSpPr txBox="1"/>
          <p:nvPr/>
        </p:nvSpPr>
        <p:spPr>
          <a:xfrm>
            <a:off x="6941372" y="62459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百川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F4C5FCF4-A355-4A9B-B069-22632A491842}"/>
              </a:ext>
            </a:extLst>
          </p:cNvPr>
          <p:cNvSpPr txBox="1"/>
          <p:nvPr/>
        </p:nvSpPr>
        <p:spPr>
          <a:xfrm>
            <a:off x="6941372" y="370823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minmax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E1EE7D4-98B9-4A28-83C7-5207CF908BAF}"/>
              </a:ext>
            </a:extLst>
          </p:cNvPr>
          <p:cNvSpPr txBox="1"/>
          <p:nvPr/>
        </p:nvSpPr>
        <p:spPr>
          <a:xfrm>
            <a:off x="6941372" y="4723332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上海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ai lab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D8DDD43-7572-49E4-9382-886F138D2E76}"/>
              </a:ext>
            </a:extLst>
          </p:cNvPr>
          <p:cNvSpPr txBox="1"/>
          <p:nvPr/>
        </p:nvSpPr>
        <p:spPr>
          <a:xfrm>
            <a:off x="6941372" y="523088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零一万物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CC32373-49E9-45AE-A29F-93508D8256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54" y="960115"/>
            <a:ext cx="3600000" cy="2880000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9E1EF4D0-7397-4268-B0C8-C2960F822F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954" y="3892900"/>
            <a:ext cx="3600000" cy="2880000"/>
          </a:xfrm>
          <a:prstGeom prst="rect">
            <a:avLst/>
          </a:prstGeom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11DC9112-FA9B-47C7-AC7D-CC05A665DD5A}"/>
              </a:ext>
            </a:extLst>
          </p:cNvPr>
          <p:cNvSpPr txBox="1"/>
          <p:nvPr/>
        </p:nvSpPr>
        <p:spPr>
          <a:xfrm>
            <a:off x="596348" y="213995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闭源王者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2152D8C-B2A9-4299-A94F-48CC644CEB2A}"/>
              </a:ext>
            </a:extLst>
          </p:cNvPr>
          <p:cNvSpPr txBox="1"/>
          <p:nvPr/>
        </p:nvSpPr>
        <p:spPr>
          <a:xfrm>
            <a:off x="606630" y="500004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开源王者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E8F633D6-976C-444D-8DF1-AF5511E927EB}"/>
              </a:ext>
            </a:extLst>
          </p:cNvPr>
          <p:cNvSpPr/>
          <p:nvPr/>
        </p:nvSpPr>
        <p:spPr>
          <a:xfrm>
            <a:off x="5441790" y="595397"/>
            <a:ext cx="1595504" cy="50441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14EA4A3-BD41-4A11-8DB8-107E660AF1A5}"/>
              </a:ext>
            </a:extLst>
          </p:cNvPr>
          <p:cNvSpPr/>
          <p:nvPr/>
        </p:nvSpPr>
        <p:spPr>
          <a:xfrm>
            <a:off x="5441790" y="2645348"/>
            <a:ext cx="1595504" cy="504418"/>
          </a:xfrm>
          <a:prstGeom prst="rect">
            <a:avLst/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500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10" grpId="0"/>
      <p:bldP spid="15" grpId="0"/>
      <p:bldP spid="16" grpId="0"/>
      <p:bldP spid="17" grpId="0"/>
      <p:bldP spid="18" grpId="0"/>
      <p:bldP spid="22" grpId="0"/>
      <p:bldP spid="23" grpId="0"/>
      <p:bldP spid="24" grpId="0" animBg="1"/>
      <p:bldP spid="2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大语言模型的应用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/>
              <a:t>知识库问答</a:t>
            </a:r>
          </a:p>
        </p:txBody>
      </p:sp>
    </p:spTree>
    <p:extLst>
      <p:ext uri="{BB962C8B-B14F-4D97-AF65-F5344CB8AC3E}">
        <p14:creationId xmlns:p14="http://schemas.microsoft.com/office/powerpoint/2010/main" val="30266833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为什么要知识库问答？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8412390-EA36-FB2D-C323-BB37431C1E73}"/>
              </a:ext>
            </a:extLst>
          </p:cNvPr>
          <p:cNvSpPr txBox="1"/>
          <p:nvPr/>
        </p:nvSpPr>
        <p:spPr>
          <a:xfrm>
            <a:off x="527704" y="2138334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大语言模型的知识有局限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4144C7E-6018-9E9F-8E2A-72CBC7EC556C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4444161" y="1769807"/>
            <a:ext cx="1292962" cy="59936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786D094F-627A-D3BE-3D8B-EC3A5218CFA7}"/>
              </a:ext>
            </a:extLst>
          </p:cNvPr>
          <p:cNvSpPr txBox="1"/>
          <p:nvPr/>
        </p:nvSpPr>
        <p:spPr>
          <a:xfrm>
            <a:off x="5737123" y="1538974"/>
            <a:ext cx="2623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不能更新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43B0DC7-24AE-A1FA-8334-96DDFDFE8A1A}"/>
              </a:ext>
            </a:extLst>
          </p:cNvPr>
          <p:cNvSpPr txBox="1"/>
          <p:nvPr/>
        </p:nvSpPr>
        <p:spPr>
          <a:xfrm>
            <a:off x="5737123" y="2825906"/>
            <a:ext cx="262336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专业知识不强</a:t>
            </a:r>
            <a:endParaRPr lang="zh-CN" altLang="en-US" dirty="0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21F4945-B826-6E2A-7A38-99CB531EBF18}"/>
              </a:ext>
            </a:extLst>
          </p:cNvPr>
          <p:cNvCxnSpPr>
            <a:cxnSpLocks/>
            <a:stCxn id="3" idx="3"/>
            <a:endCxn id="26" idx="1"/>
          </p:cNvCxnSpPr>
          <p:nvPr/>
        </p:nvCxnSpPr>
        <p:spPr>
          <a:xfrm>
            <a:off x="4444161" y="2369167"/>
            <a:ext cx="5028068" cy="0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453E85A0-2C31-D4F1-D033-A3A6EDAC44AE}"/>
              </a:ext>
            </a:extLst>
          </p:cNvPr>
          <p:cNvSpPr txBox="1"/>
          <p:nvPr/>
        </p:nvSpPr>
        <p:spPr>
          <a:xfrm>
            <a:off x="9472229" y="213833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应用受限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4D67AC2-0C7E-952B-E43D-723166AC73B9}"/>
              </a:ext>
            </a:extLst>
          </p:cNvPr>
          <p:cNvCxnSpPr>
            <a:cxnSpLocks/>
            <a:stCxn id="3" idx="3"/>
            <a:endCxn id="14" idx="1"/>
          </p:cNvCxnSpPr>
          <p:nvPr/>
        </p:nvCxnSpPr>
        <p:spPr>
          <a:xfrm>
            <a:off x="4444161" y="2369167"/>
            <a:ext cx="1292962" cy="687572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A808FC55-23DE-DB67-3C8B-11457AAE9E8A}"/>
              </a:ext>
            </a:extLst>
          </p:cNvPr>
          <p:cNvSpPr txBox="1"/>
          <p:nvPr/>
        </p:nvSpPr>
        <p:spPr>
          <a:xfrm>
            <a:off x="7622708" y="3987410"/>
            <a:ext cx="2983811" cy="1938992"/>
          </a:xfrm>
          <a:prstGeom prst="rect">
            <a:avLst/>
          </a:prstGeom>
          <a:noFill/>
          <a:ln w="19050">
            <a:solidFill>
              <a:schemeClr val="accent3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00"/>
                </a:solidFill>
                <a:effectLst/>
              </a:rPr>
              <a:t>You are a helpful assistant.</a:t>
            </a:r>
            <a:endParaRPr lang="en-US" altLang="zh-CN" sz="2000" dirty="0">
              <a:effectLst/>
            </a:endParaRPr>
          </a:p>
          <a:p>
            <a:br>
              <a:rPr lang="en-US" altLang="zh-CN" sz="2000" dirty="0">
                <a:solidFill>
                  <a:srgbClr val="000000"/>
                </a:solidFill>
                <a:effectLst/>
              </a:rPr>
            </a:br>
            <a:endParaRPr lang="en-US" altLang="zh-CN" sz="2000" dirty="0">
              <a:solidFill>
                <a:srgbClr val="000000"/>
              </a:solidFill>
              <a:effectLst/>
            </a:endParaRPr>
          </a:p>
          <a:p>
            <a:r>
              <a:rPr lang="en-US" altLang="zh-CN" sz="2000" dirty="0">
                <a:solidFill>
                  <a:srgbClr val="0000FF"/>
                </a:solidFill>
                <a:effectLst/>
              </a:rPr>
              <a:t>User:</a:t>
            </a:r>
            <a:endParaRPr lang="en-US" altLang="zh-CN" sz="2000" dirty="0">
              <a:effectLst/>
            </a:endParaRPr>
          </a:p>
          <a:p>
            <a:r>
              <a:rPr lang="zh-CN" altLang="en-US" sz="2000" dirty="0">
                <a:solidFill>
                  <a:srgbClr val="000000"/>
                </a:solidFill>
                <a:effectLst/>
              </a:rPr>
              <a:t>请介绍机体软件的功能</a:t>
            </a:r>
            <a:endParaRPr lang="zh-CN" altLang="en-US" sz="2000" dirty="0">
              <a:effectLst/>
            </a:endParaRPr>
          </a:p>
          <a:p>
            <a:r>
              <a:rPr lang="en-US" altLang="zh-CN" sz="2000" dirty="0">
                <a:solidFill>
                  <a:srgbClr val="0000FF"/>
                </a:solidFill>
                <a:effectLst/>
              </a:rPr>
              <a:t>Assistant:</a:t>
            </a:r>
            <a:endParaRPr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F3DD528-6900-733F-C692-886244A4D675}"/>
              </a:ext>
            </a:extLst>
          </p:cNvPr>
          <p:cNvSpPr txBox="1"/>
          <p:nvPr/>
        </p:nvSpPr>
        <p:spPr>
          <a:xfrm>
            <a:off x="999188" y="3987409"/>
            <a:ext cx="7607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测试一下看看大模型知不知道机体这个软件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4942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  <p:bldP spid="14" grpId="0"/>
      <p:bldP spid="26" grpId="0"/>
      <p:bldP spid="31" grpId="0" animBg="1"/>
      <p:bldP spid="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196B546-E362-4A9A-AC98-31A615E79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62959130"/>
              </p:ext>
            </p:extLst>
          </p:nvPr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0713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一、知识库是什么？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75230DF-38D1-EE51-0878-7F81C88408DB}"/>
              </a:ext>
            </a:extLst>
          </p:cNvPr>
          <p:cNvSpPr txBox="1"/>
          <p:nvPr/>
        </p:nvSpPr>
        <p:spPr>
          <a:xfrm>
            <a:off x="2125107" y="3664038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用户的私有数据</a:t>
            </a:r>
          </a:p>
        </p:txBody>
      </p:sp>
      <p:pic>
        <p:nvPicPr>
          <p:cNvPr id="7" name="图形 6" descr="数据库">
            <a:extLst>
              <a:ext uri="{FF2B5EF4-FFF2-40B4-BE49-F238E27FC236}">
                <a16:creationId xmlns:a16="http://schemas.microsoft.com/office/drawing/2014/main" id="{137B1AD9-0986-04B6-7F77-51ADA55B5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96417" y="2256790"/>
            <a:ext cx="914400" cy="9144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904FAE31-685E-4E81-C247-8F28E1FB6885}"/>
              </a:ext>
            </a:extLst>
          </p:cNvPr>
          <p:cNvSpPr txBox="1"/>
          <p:nvPr/>
        </p:nvSpPr>
        <p:spPr>
          <a:xfrm>
            <a:off x="7690053" y="3664038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向量数据库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856B834C-619C-7216-4055-08CD28182B49}"/>
              </a:ext>
            </a:extLst>
          </p:cNvPr>
          <p:cNvSpPr/>
          <p:nvPr/>
        </p:nvSpPr>
        <p:spPr>
          <a:xfrm>
            <a:off x="1940483" y="1999772"/>
            <a:ext cx="2708350" cy="142843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pdf/doc/csv/txt/html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A6065F3C-F2CC-9D7C-B2AB-0056880B08A5}"/>
              </a:ext>
            </a:extLst>
          </p:cNvPr>
          <p:cNvSpPr/>
          <p:nvPr/>
        </p:nvSpPr>
        <p:spPr>
          <a:xfrm>
            <a:off x="5553800" y="2560882"/>
            <a:ext cx="1637649" cy="3532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A2AA6F8-9AB3-1A62-2B39-57D84628F588}"/>
              </a:ext>
            </a:extLst>
          </p:cNvPr>
          <p:cNvSpPr txBox="1"/>
          <p:nvPr/>
        </p:nvSpPr>
        <p:spPr>
          <a:xfrm>
            <a:off x="2772179" y="4999122"/>
            <a:ext cx="89562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数据块以向量的形式存在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易于进行相似度计算，实现语义检索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5DF5834-D2B0-5D9C-D558-D18FD2268AD4}"/>
              </a:ext>
            </a:extLst>
          </p:cNvPr>
          <p:cNvSpPr txBox="1"/>
          <p:nvPr/>
        </p:nvSpPr>
        <p:spPr>
          <a:xfrm>
            <a:off x="5482534" y="2037818"/>
            <a:ext cx="1654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分段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嵌入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BE1E10C9-C7C9-057E-5777-E314DA1B6F3A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flipH="1">
            <a:off x="7250328" y="4125703"/>
            <a:ext cx="1301500" cy="873419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86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9" grpId="0" animBg="1"/>
      <p:bldP spid="3" grpId="0" animBg="1"/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二、知识库问答流程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A09F52D-2856-69ED-AD1D-3A3838540456}"/>
              </a:ext>
            </a:extLst>
          </p:cNvPr>
          <p:cNvSpPr txBox="1"/>
          <p:nvPr/>
        </p:nvSpPr>
        <p:spPr>
          <a:xfrm>
            <a:off x="656039" y="1266038"/>
            <a:ext cx="3262432" cy="16677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（一）计算相似度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（二）整合提示词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（三）大模型总结回答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E27738D-C18B-450A-1C17-0F1FCB8A9750}"/>
              </a:ext>
            </a:extLst>
          </p:cNvPr>
          <p:cNvSpPr/>
          <p:nvPr/>
        </p:nvSpPr>
        <p:spPr>
          <a:xfrm>
            <a:off x="683279" y="4232570"/>
            <a:ext cx="2329333" cy="14426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—————/——————/——————/——————/—————/————/———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ACB74E9-E647-97BC-D267-34D3CF032624}"/>
              </a:ext>
            </a:extLst>
          </p:cNvPr>
          <p:cNvSpPr/>
          <p:nvPr/>
        </p:nvSpPr>
        <p:spPr>
          <a:xfrm>
            <a:off x="3918471" y="3687897"/>
            <a:ext cx="2329333" cy="14426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        —————/——————/——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</a:rPr>
              <a:t>———</a:t>
            </a:r>
            <a:r>
              <a:rPr lang="en-US" altLang="zh-CN" dirty="0">
                <a:solidFill>
                  <a:schemeClr val="tx1"/>
                </a:solidFill>
              </a:rPr>
              <a:t>—/——————/—————/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</a:rPr>
              <a:t>——</a:t>
            </a:r>
            <a:r>
              <a:rPr lang="en-US" altLang="zh-CN" dirty="0">
                <a:solidFill>
                  <a:schemeClr val="tx1"/>
                </a:solidFill>
              </a:rPr>
              <a:t>——/———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66D7724-476F-243B-D9C0-060901DAA8F3}"/>
              </a:ext>
            </a:extLst>
          </p:cNvPr>
          <p:cNvSpPr/>
          <p:nvPr/>
        </p:nvSpPr>
        <p:spPr>
          <a:xfrm>
            <a:off x="7239708" y="3687897"/>
            <a:ext cx="2329333" cy="1442664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highlight>
                  <a:srgbClr val="0000FF"/>
                </a:highlight>
              </a:rPr>
              <a:t>——————————</a:t>
            </a:r>
            <a:r>
              <a:rPr lang="en-US" altLang="zh-CN" dirty="0">
                <a:solidFill>
                  <a:schemeClr val="tx1"/>
                </a:solidFill>
                <a:highlight>
                  <a:srgbClr val="00FF00"/>
                </a:highlight>
              </a:rPr>
              <a:t>——————————</a:t>
            </a:r>
            <a:r>
              <a:rPr lang="en-US" altLang="zh-CN" dirty="0">
                <a:solidFill>
                  <a:schemeClr val="tx1"/>
                </a:solidFill>
                <a:highlight>
                  <a:srgbClr val="0000FF"/>
                </a:highlight>
              </a:rPr>
              <a:t>——————————</a:t>
            </a:r>
            <a:r>
              <a:rPr lang="en-US" altLang="zh-CN" dirty="0">
                <a:solidFill>
                  <a:schemeClr val="tx1"/>
                </a:solidFill>
                <a:highlight>
                  <a:srgbClr val="FF00FF"/>
                </a:highlight>
              </a:rPr>
              <a:t>——————————</a:t>
            </a:r>
            <a:endParaRPr lang="zh-CN" altLang="en-US" dirty="0">
              <a:solidFill>
                <a:schemeClr val="tx1"/>
              </a:solidFill>
              <a:highlight>
                <a:srgbClr val="FF00FF"/>
              </a:highlight>
            </a:endParaRPr>
          </a:p>
        </p:txBody>
      </p:sp>
      <p:sp>
        <p:nvSpPr>
          <p:cNvPr id="13" name="箭头: 右 12">
            <a:extLst>
              <a:ext uri="{FF2B5EF4-FFF2-40B4-BE49-F238E27FC236}">
                <a16:creationId xmlns:a16="http://schemas.microsoft.com/office/drawing/2014/main" id="{1753580F-7C67-75FC-261D-DFE88D097F35}"/>
              </a:ext>
            </a:extLst>
          </p:cNvPr>
          <p:cNvSpPr/>
          <p:nvPr/>
        </p:nvSpPr>
        <p:spPr>
          <a:xfrm>
            <a:off x="3148311" y="4210492"/>
            <a:ext cx="641344" cy="307275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0F5B769-3E4C-B95D-0C2C-D2A9D4D067F5}"/>
              </a:ext>
            </a:extLst>
          </p:cNvPr>
          <p:cNvSpPr txBox="1"/>
          <p:nvPr/>
        </p:nvSpPr>
        <p:spPr>
          <a:xfrm>
            <a:off x="3225178" y="39082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①</a:t>
            </a:r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25D2012B-4037-53CD-876A-591B563D83B2}"/>
              </a:ext>
            </a:extLst>
          </p:cNvPr>
          <p:cNvSpPr/>
          <p:nvPr/>
        </p:nvSpPr>
        <p:spPr>
          <a:xfrm>
            <a:off x="6423084" y="4210492"/>
            <a:ext cx="641344" cy="307275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DEF54D2-766D-3129-868B-8269FF084730}"/>
              </a:ext>
            </a:extLst>
          </p:cNvPr>
          <p:cNvSpPr txBox="1"/>
          <p:nvPr/>
        </p:nvSpPr>
        <p:spPr>
          <a:xfrm>
            <a:off x="6499951" y="39082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②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2E5480C3-AF1E-431F-5737-116F19BEA519}"/>
              </a:ext>
            </a:extLst>
          </p:cNvPr>
          <p:cNvSpPr/>
          <p:nvPr/>
        </p:nvSpPr>
        <p:spPr>
          <a:xfrm>
            <a:off x="9729942" y="4210492"/>
            <a:ext cx="641344" cy="307275"/>
          </a:xfrm>
          <a:prstGeom prst="rightArrow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47A0D2D7-7D29-4949-E741-99792A89F7CA}"/>
              </a:ext>
            </a:extLst>
          </p:cNvPr>
          <p:cNvSpPr txBox="1"/>
          <p:nvPr/>
        </p:nvSpPr>
        <p:spPr>
          <a:xfrm>
            <a:off x="9806809" y="390820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③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823C00-11B6-4CCF-5E4E-81EBFB9C4E41}"/>
              </a:ext>
            </a:extLst>
          </p:cNvPr>
          <p:cNvSpPr txBox="1"/>
          <p:nvPr/>
        </p:nvSpPr>
        <p:spPr>
          <a:xfrm>
            <a:off x="10524074" y="4001729"/>
            <a:ext cx="155553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FF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Answer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D6AF2F-5A67-BC33-E6B5-FC3491725BE5}"/>
              </a:ext>
            </a:extLst>
          </p:cNvPr>
          <p:cNvSpPr txBox="1"/>
          <p:nvPr/>
        </p:nvSpPr>
        <p:spPr>
          <a:xfrm>
            <a:off x="1309741" y="3249169"/>
            <a:ext cx="1555538" cy="5799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Query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6DC4B57-6467-5945-5912-5C3518F3B4C5}"/>
              </a:ext>
            </a:extLst>
          </p:cNvPr>
          <p:cNvSpPr txBox="1"/>
          <p:nvPr/>
        </p:nvSpPr>
        <p:spPr>
          <a:xfrm>
            <a:off x="6941097" y="5361272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闭卷考试变成开卷考试！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30E23B1-D378-8A47-0703-7CA0B77B54AE}"/>
              </a:ext>
            </a:extLst>
          </p:cNvPr>
          <p:cNvCxnSpPr>
            <a:cxnSpLocks/>
          </p:cNvCxnSpPr>
          <p:nvPr/>
        </p:nvCxnSpPr>
        <p:spPr>
          <a:xfrm>
            <a:off x="1818003" y="3829136"/>
            <a:ext cx="0" cy="381356"/>
          </a:xfrm>
          <a:prstGeom prst="straightConnector1">
            <a:avLst/>
          </a:prstGeom>
          <a:ln w="28575">
            <a:solidFill>
              <a:srgbClr val="00B0F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970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 animBg="1"/>
      <p:bldP spid="11" grpId="0" animBg="1"/>
      <p:bldP spid="12" grpId="0" animBg="1"/>
      <p:bldP spid="13" grpId="0" animBg="1"/>
      <p:bldP spid="14" grpId="0"/>
      <p:bldP spid="15" grpId="0" animBg="1"/>
      <p:bldP spid="16" grpId="0"/>
      <p:bldP spid="17" grpId="0" animBg="1"/>
      <p:bldP spid="18" grpId="0"/>
      <p:bldP spid="4" grpId="0"/>
      <p:bldP spid="5" grpId="0"/>
      <p:bldP spid="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CC43B-AC0E-91AA-85FA-E97C664E2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思考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3FBA41E-43F9-2D5C-FFFA-399076C1F9E0}"/>
              </a:ext>
            </a:extLst>
          </p:cNvPr>
          <p:cNvSpPr txBox="1"/>
          <p:nvPr/>
        </p:nvSpPr>
        <p:spPr>
          <a:xfrm>
            <a:off x="2464236" y="2899113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结合自己的专业，说说如何利用知识库问答这项技术</a:t>
            </a:r>
          </a:p>
        </p:txBody>
      </p:sp>
    </p:spTree>
    <p:extLst>
      <p:ext uri="{BB962C8B-B14F-4D97-AF65-F5344CB8AC3E}">
        <p14:creationId xmlns:p14="http://schemas.microsoft.com/office/powerpoint/2010/main" val="341033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4F9F44A-4FCA-4415-B6E5-C99BC21825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大语言模型的应用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4C3F4B2A-0054-4854-8F8E-96D81D3E06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6600" b="1" dirty="0"/>
              <a:t>智能体</a:t>
            </a:r>
          </a:p>
        </p:txBody>
      </p:sp>
    </p:spTree>
    <p:extLst>
      <p:ext uri="{BB962C8B-B14F-4D97-AF65-F5344CB8AC3E}">
        <p14:creationId xmlns:p14="http://schemas.microsoft.com/office/powerpoint/2010/main" val="11259628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4196B546-E362-4A9A-AC98-31A615E79C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7606812"/>
              </p:ext>
            </p:extLst>
          </p:nvPr>
        </p:nvGraphicFramePr>
        <p:xfrm>
          <a:off x="2565047" y="915779"/>
          <a:ext cx="7061907" cy="470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40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一、简要说明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49490C-CABC-000A-63D4-2C57D501249D}"/>
              </a:ext>
            </a:extLst>
          </p:cNvPr>
          <p:cNvSpPr txBox="1"/>
          <p:nvPr/>
        </p:nvSpPr>
        <p:spPr>
          <a:xfrm>
            <a:off x="396689" y="1160872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把灵魂装入肉体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85DFCE7E-DF80-B9B2-2FF3-11AEE8836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284" y="4642760"/>
            <a:ext cx="1244231" cy="1244231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id="{C3341360-2A08-BB9C-1F5A-D9CFCA12ED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9095" y="1122188"/>
            <a:ext cx="4700613" cy="18306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8" name="文本框 27">
            <a:extLst>
              <a:ext uri="{FF2B5EF4-FFF2-40B4-BE49-F238E27FC236}">
                <a16:creationId xmlns:a16="http://schemas.microsoft.com/office/drawing/2014/main" id="{12D6B1CF-F8B0-31AA-7577-D684E542633A}"/>
              </a:ext>
            </a:extLst>
          </p:cNvPr>
          <p:cNvSpPr txBox="1"/>
          <p:nvPr/>
        </p:nvSpPr>
        <p:spPr>
          <a:xfrm>
            <a:off x="5351467" y="4391558"/>
            <a:ext cx="1757212" cy="170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70C0"/>
                </a:solidFill>
              </a:rPr>
              <a:t>机体</a:t>
            </a:r>
            <a:r>
              <a:rPr lang="en-US" altLang="zh-CN" dirty="0">
                <a:solidFill>
                  <a:srgbClr val="0070C0"/>
                </a:solidFill>
              </a:rPr>
              <a:t>-64bit.exe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机体</a:t>
            </a:r>
            <a:r>
              <a:rPr lang="en-US" altLang="zh-CN" dirty="0"/>
              <a:t>-32bit.exe</a:t>
            </a:r>
            <a:endParaRPr lang="en-US" altLang="zh-CN" dirty="0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B050"/>
                </a:solidFill>
              </a:rPr>
              <a:t>机体</a:t>
            </a:r>
            <a:r>
              <a:rPr lang="en-US" altLang="zh-CN" dirty="0">
                <a:solidFill>
                  <a:srgbClr val="00B050"/>
                </a:solidFill>
              </a:rPr>
              <a:t>-cuda.exe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机体</a:t>
            </a:r>
            <a:r>
              <a:rPr lang="en-US" altLang="zh-CN" dirty="0"/>
              <a:t>-opencl.exe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821F2FB-A284-8B89-8BBC-ED38DF32FACB}"/>
              </a:ext>
            </a:extLst>
          </p:cNvPr>
          <p:cNvSpPr txBox="1"/>
          <p:nvPr/>
        </p:nvSpPr>
        <p:spPr>
          <a:xfrm>
            <a:off x="4314420" y="1807317"/>
            <a:ext cx="1210588" cy="501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/>
              <a:t>模型权重</a:t>
            </a:r>
            <a:endParaRPr lang="en-US" altLang="zh-CN" sz="2000" dirty="0"/>
          </a:p>
        </p:txBody>
      </p:sp>
      <p:sp>
        <p:nvSpPr>
          <p:cNvPr id="6" name="箭头: 右 5">
            <a:extLst>
              <a:ext uri="{FF2B5EF4-FFF2-40B4-BE49-F238E27FC236}">
                <a16:creationId xmlns:a16="http://schemas.microsoft.com/office/drawing/2014/main" id="{F74153B5-3CFD-EB34-F72B-68431A19C99A}"/>
              </a:ext>
            </a:extLst>
          </p:cNvPr>
          <p:cNvSpPr/>
          <p:nvPr/>
        </p:nvSpPr>
        <p:spPr>
          <a:xfrm rot="5400000">
            <a:off x="7594170" y="3498691"/>
            <a:ext cx="930457" cy="565728"/>
          </a:xfrm>
          <a:prstGeom prst="rightArrow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3157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7D1C-C815-0315-E9B1-7ED35803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/>
              <a:t>一、智能体的定义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11C63B-A358-528A-6A7D-DD2ABD851F3D}"/>
              </a:ext>
            </a:extLst>
          </p:cNvPr>
          <p:cNvSpPr txBox="1"/>
          <p:nvPr/>
        </p:nvSpPr>
        <p:spPr>
          <a:xfrm>
            <a:off x="770448" y="1285105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智能体：能够与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现实交互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自主完成复杂任务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的系统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BF2F4EF-A6FF-1562-6D22-3C6CE42996E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33"/>
          <a:stretch/>
        </p:blipFill>
        <p:spPr>
          <a:xfrm>
            <a:off x="819781" y="2510109"/>
            <a:ext cx="4693916" cy="25397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8EE5651-96FF-C987-98E5-66552D148F66}"/>
              </a:ext>
            </a:extLst>
          </p:cNvPr>
          <p:cNvSpPr txBox="1"/>
          <p:nvPr/>
        </p:nvSpPr>
        <p:spPr>
          <a:xfrm>
            <a:off x="6678305" y="2770493"/>
            <a:ext cx="31309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程序员：通过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if-else</a:t>
            </a: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来驱动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CB28228-E698-279D-C7F6-F117CEE50EE2}"/>
              </a:ext>
            </a:extLst>
          </p:cNvPr>
          <p:cNvSpPr txBox="1"/>
          <p:nvPr/>
        </p:nvSpPr>
        <p:spPr>
          <a:xfrm>
            <a:off x="6678305" y="4394582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大模型：通过预测的词来驱动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FF84944-310D-53EA-21BE-AAF5F828C404}"/>
              </a:ext>
            </a:extLst>
          </p:cNvPr>
          <p:cNvSpPr txBox="1"/>
          <p:nvPr/>
        </p:nvSpPr>
        <p:spPr>
          <a:xfrm>
            <a:off x="8033975" y="224727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以前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4DE7F23-6296-2ED9-1205-BBD29E2ED254}"/>
              </a:ext>
            </a:extLst>
          </p:cNvPr>
          <p:cNvSpPr txBox="1"/>
          <p:nvPr/>
        </p:nvSpPr>
        <p:spPr>
          <a:xfrm>
            <a:off x="8033975" y="387136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现在</a:t>
            </a:r>
          </a:p>
        </p:txBody>
      </p:sp>
    </p:spTree>
    <p:extLst>
      <p:ext uri="{BB962C8B-B14F-4D97-AF65-F5344CB8AC3E}">
        <p14:creationId xmlns:p14="http://schemas.microsoft.com/office/powerpoint/2010/main" val="410107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7D1C-C815-0315-E9B1-7ED35803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二、如何与现实交互？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11C63B-A358-528A-6A7D-DD2ABD851F3D}"/>
              </a:ext>
            </a:extLst>
          </p:cNvPr>
          <p:cNvSpPr txBox="1"/>
          <p:nvPr/>
        </p:nvSpPr>
        <p:spPr>
          <a:xfrm>
            <a:off x="716807" y="2500177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提示工程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外部工具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输出解析器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4F4C675-3330-0A8B-F60C-6880D322A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970" y="1127164"/>
            <a:ext cx="5905654" cy="5029332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834A2D63-D4CE-083F-96F8-DFDC3A22D380}"/>
              </a:ext>
            </a:extLst>
          </p:cNvPr>
          <p:cNvSpPr txBox="1"/>
          <p:nvPr/>
        </p:nvSpPr>
        <p:spPr>
          <a:xfrm>
            <a:off x="1096911" y="4595958"/>
            <a:ext cx="1907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calculator(str)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BBDCF85-A38E-0759-3FB7-D78ED3AEBCE2}"/>
              </a:ext>
            </a:extLst>
          </p:cNvPr>
          <p:cNvSpPr txBox="1"/>
          <p:nvPr/>
        </p:nvSpPr>
        <p:spPr>
          <a:xfrm>
            <a:off x="3130051" y="5179984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解析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BB0C46FF-7E0F-BD9E-D632-D305A477ADE5}"/>
              </a:ext>
            </a:extLst>
          </p:cNvPr>
          <p:cNvCxnSpPr>
            <a:cxnSpLocks/>
          </p:cNvCxnSpPr>
          <p:nvPr/>
        </p:nvCxnSpPr>
        <p:spPr>
          <a:xfrm flipV="1">
            <a:off x="1692322" y="1804075"/>
            <a:ext cx="3728788" cy="683752"/>
          </a:xfrm>
          <a:prstGeom prst="straightConnector1">
            <a:avLst/>
          </a:prstGeom>
          <a:ln w="2222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4B373366-AFAD-25A0-5C23-4D1049AE9D56}"/>
              </a:ext>
            </a:extLst>
          </p:cNvPr>
          <p:cNvSpPr/>
          <p:nvPr/>
        </p:nvSpPr>
        <p:spPr>
          <a:xfrm>
            <a:off x="5592978" y="1423220"/>
            <a:ext cx="5792778" cy="1987778"/>
          </a:xfrm>
          <a:prstGeom prst="rect">
            <a:avLst/>
          </a:prstGeom>
          <a:noFill/>
          <a:ln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B9C4E36-55A2-74D1-F26A-BA60D9BCAAE8}"/>
              </a:ext>
            </a:extLst>
          </p:cNvPr>
          <p:cNvCxnSpPr>
            <a:cxnSpLocks/>
          </p:cNvCxnSpPr>
          <p:nvPr/>
        </p:nvCxnSpPr>
        <p:spPr>
          <a:xfrm flipH="1">
            <a:off x="2176609" y="3015819"/>
            <a:ext cx="424059" cy="1664227"/>
          </a:xfrm>
          <a:prstGeom prst="straightConnector1">
            <a:avLst/>
          </a:prstGeom>
          <a:ln w="2222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FAE7869-3F28-10AB-1474-397C5ACA62A8}"/>
              </a:ext>
            </a:extLst>
          </p:cNvPr>
          <p:cNvCxnSpPr>
            <a:cxnSpLocks/>
          </p:cNvCxnSpPr>
          <p:nvPr/>
        </p:nvCxnSpPr>
        <p:spPr>
          <a:xfrm flipH="1">
            <a:off x="3786641" y="3015819"/>
            <a:ext cx="413194" cy="2041804"/>
          </a:xfrm>
          <a:prstGeom prst="straightConnector1">
            <a:avLst/>
          </a:prstGeom>
          <a:ln w="22225">
            <a:solidFill>
              <a:srgbClr val="00B0F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56A8CEDC-0A82-7BF3-2741-01A36B197B48}"/>
              </a:ext>
            </a:extLst>
          </p:cNvPr>
          <p:cNvSpPr txBox="1"/>
          <p:nvPr/>
        </p:nvSpPr>
        <p:spPr>
          <a:xfrm>
            <a:off x="477523" y="1168003"/>
            <a:ext cx="4532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模型需要拥有使用工具的能力</a:t>
            </a:r>
          </a:p>
        </p:txBody>
      </p:sp>
    </p:spTree>
    <p:extLst>
      <p:ext uri="{BB962C8B-B14F-4D97-AF65-F5344CB8AC3E}">
        <p14:creationId xmlns:p14="http://schemas.microsoft.com/office/powerpoint/2010/main" val="598891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8" grpId="0" animBg="1"/>
      <p:bldP spid="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7D1C-C815-0315-E9B1-7ED35803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三、如何完成复杂任务？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611C63B-A358-528A-6A7D-DD2ABD851F3D}"/>
              </a:ext>
            </a:extLst>
          </p:cNvPr>
          <p:cNvSpPr txBox="1"/>
          <p:nvPr/>
        </p:nvSpPr>
        <p:spPr>
          <a:xfrm>
            <a:off x="711454" y="1196615"/>
            <a:ext cx="13163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ReAct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2657D13-3E93-9C5F-03E8-A1E3FBE6A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4481" y="1285105"/>
            <a:ext cx="5905654" cy="5029332"/>
          </a:xfrm>
          <a:prstGeom prst="rect">
            <a:avLst/>
          </a:prstGeom>
        </p:spPr>
      </p:pic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AD67FE1C-F4FD-E2DC-91EE-4667D3051B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2539952"/>
              </p:ext>
            </p:extLst>
          </p:nvPr>
        </p:nvGraphicFramePr>
        <p:xfrm>
          <a:off x="1190777" y="2386809"/>
          <a:ext cx="3193142" cy="2546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1FCA3F1F-7644-610F-0B87-89A6E719370A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027840" y="1427448"/>
            <a:ext cx="3001360" cy="1913062"/>
          </a:xfrm>
          <a:prstGeom prst="straightConnector1">
            <a:avLst/>
          </a:prstGeom>
          <a:ln w="22225">
            <a:solidFill>
              <a:schemeClr val="accent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C87FF818-5261-31A2-3665-CED546E7D2E6}"/>
              </a:ext>
            </a:extLst>
          </p:cNvPr>
          <p:cNvSpPr/>
          <p:nvPr/>
        </p:nvSpPr>
        <p:spPr>
          <a:xfrm>
            <a:off x="5208445" y="3429000"/>
            <a:ext cx="5792778" cy="1987778"/>
          </a:xfrm>
          <a:prstGeom prst="rect">
            <a:avLst/>
          </a:prstGeom>
          <a:noFill/>
          <a:ln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478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Graphic spid="6" grpId="0">
        <p:bldAsOne/>
      </p:bldGraphic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827D1C-C815-0315-E9B1-7ED358030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/>
            <a:r>
              <a:rPr lang="zh-CN" altLang="en-US" dirty="0"/>
              <a:t>思考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3517AB5-6C3C-CF5C-227B-656A63459D47}"/>
              </a:ext>
            </a:extLst>
          </p:cNvPr>
          <p:cNvSpPr txBox="1"/>
          <p:nvPr/>
        </p:nvSpPr>
        <p:spPr>
          <a:xfrm>
            <a:off x="3392189" y="2642445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这种方式实现的智能体有什么缺点？</a:t>
            </a:r>
          </a:p>
        </p:txBody>
      </p:sp>
    </p:spTree>
    <p:extLst>
      <p:ext uri="{BB962C8B-B14F-4D97-AF65-F5344CB8AC3E}">
        <p14:creationId xmlns:p14="http://schemas.microsoft.com/office/powerpoint/2010/main" val="37680586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AC48EA4-514B-4D2D-9640-3A0324EAD8B9}"/>
              </a:ext>
            </a:extLst>
          </p:cNvPr>
          <p:cNvSpPr txBox="1"/>
          <p:nvPr/>
        </p:nvSpPr>
        <p:spPr>
          <a:xfrm>
            <a:off x="4147390" y="2682240"/>
            <a:ext cx="38972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请批评指正！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28281789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矩形 54">
            <a:extLst>
              <a:ext uri="{FF2B5EF4-FFF2-40B4-BE49-F238E27FC236}">
                <a16:creationId xmlns:a16="http://schemas.microsoft.com/office/drawing/2014/main" id="{87608B71-8862-F2CD-D21F-A85A0ECAFA0E}"/>
              </a:ext>
            </a:extLst>
          </p:cNvPr>
          <p:cNvSpPr/>
          <p:nvPr/>
        </p:nvSpPr>
        <p:spPr>
          <a:xfrm>
            <a:off x="291061" y="399011"/>
            <a:ext cx="11594651" cy="5976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F17B3D5-6F09-E4FB-22DD-6E0F86E08427}"/>
              </a:ext>
            </a:extLst>
          </p:cNvPr>
          <p:cNvSpPr txBox="1"/>
          <p:nvPr/>
        </p:nvSpPr>
        <p:spPr>
          <a:xfrm>
            <a:off x="236469" y="490196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主项目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/main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7851C67-0E6F-0B14-2901-D8138CF252D5}"/>
              </a:ext>
            </a:extLst>
          </p:cNvPr>
          <p:cNvSpPr txBox="1"/>
          <p:nvPr/>
        </p:nvSpPr>
        <p:spPr>
          <a:xfrm>
            <a:off x="236469" y="1510236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子项目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/child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281884B-FF88-6A82-94CE-3E1417866072}"/>
              </a:ext>
            </a:extLst>
          </p:cNvPr>
          <p:cNvSpPr txBox="1"/>
          <p:nvPr/>
        </p:nvSpPr>
        <p:spPr>
          <a:xfrm>
            <a:off x="236469" y="2563353"/>
            <a:ext cx="1311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应用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/exe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EA996FB-4141-C67B-3645-67BE55084CF6}"/>
              </a:ext>
            </a:extLst>
          </p:cNvPr>
          <p:cNvSpPr txBox="1"/>
          <p:nvPr/>
        </p:nvSpPr>
        <p:spPr>
          <a:xfrm>
            <a:off x="236469" y="3661175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功能库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func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BEE25D-1F74-BC16-6D8A-72ACBB2D4BBE}"/>
              </a:ext>
            </a:extLst>
          </p:cNvPr>
          <p:cNvSpPr txBox="1"/>
          <p:nvPr/>
        </p:nvSpPr>
        <p:spPr>
          <a:xfrm>
            <a:off x="236469" y="5648809"/>
            <a:ext cx="1739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底层库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/base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930EA5-9775-CD51-AB09-E30C7C9B9EC2}"/>
              </a:ext>
            </a:extLst>
          </p:cNvPr>
          <p:cNvSpPr txBox="1"/>
          <p:nvPr/>
        </p:nvSpPr>
        <p:spPr>
          <a:xfrm>
            <a:off x="5958215" y="485309"/>
            <a:ext cx="61106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eva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7B3E85-B252-F264-BC5C-1C67CCF30278}"/>
              </a:ext>
            </a:extLst>
          </p:cNvPr>
          <p:cNvSpPr txBox="1"/>
          <p:nvPr/>
        </p:nvSpPr>
        <p:spPr>
          <a:xfrm>
            <a:off x="2155113" y="1510236"/>
            <a:ext cx="423514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ui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F85A6D6-22BD-1166-6C9D-15A6EDD33E55}"/>
              </a:ext>
            </a:extLst>
          </p:cNvPr>
          <p:cNvSpPr txBox="1"/>
          <p:nvPr/>
        </p:nvSpPr>
        <p:spPr>
          <a:xfrm>
            <a:off x="3874354" y="1510236"/>
            <a:ext cx="1386918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llama.cpp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3F680C4-57CD-87CF-6099-818C24816BB1}"/>
              </a:ext>
            </a:extLst>
          </p:cNvPr>
          <p:cNvSpPr txBox="1"/>
          <p:nvPr/>
        </p:nvSpPr>
        <p:spPr>
          <a:xfrm>
            <a:off x="6544228" y="1510236"/>
            <a:ext cx="1663276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whisper.cpp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7C182B0-260C-6352-E6D2-5A1EFEBE5861}"/>
              </a:ext>
            </a:extLst>
          </p:cNvPr>
          <p:cNvSpPr txBox="1"/>
          <p:nvPr/>
        </p:nvSpPr>
        <p:spPr>
          <a:xfrm>
            <a:off x="9132951" y="1510236"/>
            <a:ext cx="2681375" cy="461665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stable-diffusion.cpp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5B3026E-9125-0CCA-1943-A3A599EBA942}"/>
              </a:ext>
            </a:extLst>
          </p:cNvPr>
          <p:cNvSpPr txBox="1"/>
          <p:nvPr/>
        </p:nvSpPr>
        <p:spPr>
          <a:xfrm>
            <a:off x="2155113" y="2563353"/>
            <a:ext cx="1114408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eva.exe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39B3124-27A9-7710-5CF5-C00E438BC07A}"/>
              </a:ext>
            </a:extLst>
          </p:cNvPr>
          <p:cNvSpPr txBox="1"/>
          <p:nvPr/>
        </p:nvSpPr>
        <p:spPr>
          <a:xfrm>
            <a:off x="3874354" y="2563353"/>
            <a:ext cx="2512226" cy="83099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llama-server.exe</a:t>
            </a:r>
          </a:p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llama-quantize.exe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6DABA26-4ECB-893A-F1DD-0A2E478710B7}"/>
              </a:ext>
            </a:extLst>
          </p:cNvPr>
          <p:cNvSpPr txBox="1"/>
          <p:nvPr/>
        </p:nvSpPr>
        <p:spPr>
          <a:xfrm>
            <a:off x="6544228" y="2563353"/>
            <a:ext cx="2132571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whisper-cli.exe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1DF0166-292E-7600-50B8-94E59AA15EBA}"/>
              </a:ext>
            </a:extLst>
          </p:cNvPr>
          <p:cNvSpPr txBox="1"/>
          <p:nvPr/>
        </p:nvSpPr>
        <p:spPr>
          <a:xfrm>
            <a:off x="9132951" y="2563353"/>
            <a:ext cx="962123" cy="46166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sd.exe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966F1CE-35A0-D021-0288-1B5171F9B710}"/>
              </a:ext>
            </a:extLst>
          </p:cNvPr>
          <p:cNvSpPr txBox="1"/>
          <p:nvPr/>
        </p:nvSpPr>
        <p:spPr>
          <a:xfrm>
            <a:off x="3930296" y="4533333"/>
            <a:ext cx="1266693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llama.dll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6BE7174-038B-7AFB-03FF-552DBCDA0FE3}"/>
              </a:ext>
            </a:extLst>
          </p:cNvPr>
          <p:cNvSpPr txBox="1"/>
          <p:nvPr/>
        </p:nvSpPr>
        <p:spPr>
          <a:xfrm>
            <a:off x="6544228" y="4533333"/>
            <a:ext cx="1543051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whisper.dll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49495AE-56F2-434C-6745-A40518118DE5}"/>
              </a:ext>
            </a:extLst>
          </p:cNvPr>
          <p:cNvSpPr txBox="1"/>
          <p:nvPr/>
        </p:nvSpPr>
        <p:spPr>
          <a:xfrm>
            <a:off x="9132951" y="4533333"/>
            <a:ext cx="2509854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stable-diffusion.dll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1AC6A90-5313-687F-ADEE-AE0F65E1A823}"/>
              </a:ext>
            </a:extLst>
          </p:cNvPr>
          <p:cNvSpPr txBox="1"/>
          <p:nvPr/>
        </p:nvSpPr>
        <p:spPr>
          <a:xfrm>
            <a:off x="3874354" y="5648809"/>
            <a:ext cx="1217000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ggml.dll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37C758D7-24D7-1A82-2B50-713AB470F986}"/>
              </a:ext>
            </a:extLst>
          </p:cNvPr>
          <p:cNvSpPr txBox="1"/>
          <p:nvPr/>
        </p:nvSpPr>
        <p:spPr>
          <a:xfrm>
            <a:off x="2155113" y="5648809"/>
            <a:ext cx="1031051" cy="461665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Qt5.15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A8C90C45-DA6C-E5F9-79DC-0BFC0088B5DC}"/>
              </a:ext>
            </a:extLst>
          </p:cNvPr>
          <p:cNvCxnSpPr>
            <a:cxnSpLocks/>
            <a:stCxn id="13" idx="2"/>
            <a:endCxn id="25" idx="0"/>
          </p:cNvCxnSpPr>
          <p:nvPr/>
        </p:nvCxnSpPr>
        <p:spPr>
          <a:xfrm flipH="1">
            <a:off x="2670639" y="3025018"/>
            <a:ext cx="41678" cy="2623791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6C00261-3746-8E92-894E-148D980D8ED7}"/>
              </a:ext>
            </a:extLst>
          </p:cNvPr>
          <p:cNvCxnSpPr>
            <a:cxnSpLocks/>
            <a:stCxn id="13" idx="2"/>
            <a:endCxn id="27" idx="1"/>
          </p:cNvCxnSpPr>
          <p:nvPr/>
        </p:nvCxnSpPr>
        <p:spPr>
          <a:xfrm>
            <a:off x="2712317" y="3025018"/>
            <a:ext cx="1236548" cy="866990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7AAE249-D8A8-D615-B74D-AAE75BCF81AB}"/>
              </a:ext>
            </a:extLst>
          </p:cNvPr>
          <p:cNvCxnSpPr>
            <a:cxnSpLocks/>
            <a:stCxn id="13" idx="2"/>
            <a:endCxn id="17" idx="1"/>
          </p:cNvCxnSpPr>
          <p:nvPr/>
        </p:nvCxnSpPr>
        <p:spPr>
          <a:xfrm>
            <a:off x="2712317" y="3025018"/>
            <a:ext cx="1217979" cy="1739148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9877030D-E0EB-693F-0512-D67A76D675D2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 flipH="1">
            <a:off x="4685605" y="3394350"/>
            <a:ext cx="444862" cy="266825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DE4644AD-5A26-4B1E-5690-599809EFCD27}"/>
              </a:ext>
            </a:extLst>
          </p:cNvPr>
          <p:cNvCxnSpPr>
            <a:cxnSpLocks/>
            <a:stCxn id="17" idx="2"/>
            <a:endCxn id="22" idx="0"/>
          </p:cNvCxnSpPr>
          <p:nvPr/>
        </p:nvCxnSpPr>
        <p:spPr>
          <a:xfrm flipH="1">
            <a:off x="4482854" y="4994998"/>
            <a:ext cx="80789" cy="653811"/>
          </a:xfrm>
          <a:prstGeom prst="straightConnector1">
            <a:avLst/>
          </a:prstGeom>
          <a:ln w="25400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92510CF3-D258-6870-5C50-6681F5F99A55}"/>
              </a:ext>
            </a:extLst>
          </p:cNvPr>
          <p:cNvCxnSpPr>
            <a:cxnSpLocks/>
            <a:stCxn id="15" idx="2"/>
            <a:endCxn id="51" idx="0"/>
          </p:cNvCxnSpPr>
          <p:nvPr/>
        </p:nvCxnSpPr>
        <p:spPr>
          <a:xfrm>
            <a:off x="7610514" y="3025018"/>
            <a:ext cx="180182" cy="636157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24E5D648-2C82-B80E-1FDE-145A0D0D1427}"/>
              </a:ext>
            </a:extLst>
          </p:cNvPr>
          <p:cNvCxnSpPr>
            <a:cxnSpLocks/>
            <a:stCxn id="16" idx="2"/>
            <a:endCxn id="21" idx="0"/>
          </p:cNvCxnSpPr>
          <p:nvPr/>
        </p:nvCxnSpPr>
        <p:spPr>
          <a:xfrm>
            <a:off x="9614013" y="3025018"/>
            <a:ext cx="773865" cy="1508315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64ACC3DA-CF1E-BEA8-5F69-B63C6F25346F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4482854" y="4994998"/>
            <a:ext cx="5905024" cy="653811"/>
          </a:xfrm>
          <a:prstGeom prst="straightConnector1">
            <a:avLst/>
          </a:prstGeom>
          <a:ln w="25400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D4BECCA-C3E7-B6EF-40DC-CE1BA66E86A8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flipH="1">
            <a:off x="4482854" y="4994998"/>
            <a:ext cx="2832900" cy="653811"/>
          </a:xfrm>
          <a:prstGeom prst="straightConnector1">
            <a:avLst/>
          </a:prstGeom>
          <a:ln w="25400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4DB7B832-7AE2-2C04-F06D-8FAB3C560932}"/>
              </a:ext>
            </a:extLst>
          </p:cNvPr>
          <p:cNvSpPr txBox="1"/>
          <p:nvPr/>
        </p:nvSpPr>
        <p:spPr>
          <a:xfrm>
            <a:off x="3948865" y="3661175"/>
            <a:ext cx="1473480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common.a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53CA4F3-7EDD-4F67-A1EE-5CF485B24745}"/>
              </a:ext>
            </a:extLst>
          </p:cNvPr>
          <p:cNvCxnSpPr>
            <a:cxnSpLocks/>
            <a:stCxn id="27" idx="2"/>
            <a:endCxn id="17" idx="0"/>
          </p:cNvCxnSpPr>
          <p:nvPr/>
        </p:nvCxnSpPr>
        <p:spPr>
          <a:xfrm flipH="1">
            <a:off x="4563643" y="4122840"/>
            <a:ext cx="121962" cy="410493"/>
          </a:xfrm>
          <a:prstGeom prst="straightConnector1">
            <a:avLst/>
          </a:prstGeom>
          <a:ln w="25400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028C08CC-2032-64AB-180C-9FA72AEEC2E5}"/>
              </a:ext>
            </a:extLst>
          </p:cNvPr>
          <p:cNvSpPr txBox="1"/>
          <p:nvPr/>
        </p:nvSpPr>
        <p:spPr>
          <a:xfrm>
            <a:off x="6518424" y="3661175"/>
            <a:ext cx="2544543" cy="46166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whisper-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common.a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185EE4AA-C093-A575-4595-7A622A5979EA}"/>
              </a:ext>
            </a:extLst>
          </p:cNvPr>
          <p:cNvCxnSpPr>
            <a:cxnSpLocks/>
            <a:stCxn id="51" idx="2"/>
            <a:endCxn id="20" idx="0"/>
          </p:cNvCxnSpPr>
          <p:nvPr/>
        </p:nvCxnSpPr>
        <p:spPr>
          <a:xfrm flipH="1">
            <a:off x="7315754" y="4122840"/>
            <a:ext cx="474942" cy="410493"/>
          </a:xfrm>
          <a:prstGeom prst="straightConnector1">
            <a:avLst/>
          </a:prstGeom>
          <a:ln w="25400">
            <a:solidFill>
              <a:srgbClr val="92D05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>
            <a:extLst>
              <a:ext uri="{FF2B5EF4-FFF2-40B4-BE49-F238E27FC236}">
                <a16:creationId xmlns:a16="http://schemas.microsoft.com/office/drawing/2014/main" id="{8BE0F73A-F886-CD31-59CD-9395762E762C}"/>
              </a:ext>
            </a:extLst>
          </p:cNvPr>
          <p:cNvCxnSpPr>
            <a:cxnSpLocks/>
            <a:stCxn id="15" idx="2"/>
            <a:endCxn id="20" idx="0"/>
          </p:cNvCxnSpPr>
          <p:nvPr/>
        </p:nvCxnSpPr>
        <p:spPr>
          <a:xfrm flipH="1">
            <a:off x="7315754" y="3025018"/>
            <a:ext cx="294760" cy="1508315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A1660DFC-CB22-465C-D06A-339F555F634E}"/>
              </a:ext>
            </a:extLst>
          </p:cNvPr>
          <p:cNvCxnSpPr>
            <a:cxnSpLocks/>
            <a:stCxn id="14" idx="2"/>
            <a:endCxn id="17" idx="0"/>
          </p:cNvCxnSpPr>
          <p:nvPr/>
        </p:nvCxnSpPr>
        <p:spPr>
          <a:xfrm flipH="1">
            <a:off x="4563643" y="3394350"/>
            <a:ext cx="566824" cy="1138983"/>
          </a:xfrm>
          <a:prstGeom prst="straightConnector1">
            <a:avLst/>
          </a:prstGeom>
          <a:ln w="25400">
            <a:solidFill>
              <a:schemeClr val="accent2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306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矩形 32">
            <a:extLst>
              <a:ext uri="{FF2B5EF4-FFF2-40B4-BE49-F238E27FC236}">
                <a16:creationId xmlns:a16="http://schemas.microsoft.com/office/drawing/2014/main" id="{9FD4527E-8CED-5A80-3CC1-8DE23C4D58D4}"/>
              </a:ext>
            </a:extLst>
          </p:cNvPr>
          <p:cNvSpPr/>
          <p:nvPr/>
        </p:nvSpPr>
        <p:spPr>
          <a:xfrm>
            <a:off x="291061" y="399011"/>
            <a:ext cx="11594651" cy="5976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84F1A43-7A71-CE82-1CF3-12E3767004F9}"/>
              </a:ext>
            </a:extLst>
          </p:cNvPr>
          <p:cNvSpPr txBox="1"/>
          <p:nvPr/>
        </p:nvSpPr>
        <p:spPr>
          <a:xfrm>
            <a:off x="2330112" y="1865603"/>
            <a:ext cx="1021433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widget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9F879C-6E85-C171-EBF8-46A20E8D689E}"/>
              </a:ext>
            </a:extLst>
          </p:cNvPr>
          <p:cNvSpPr txBox="1"/>
          <p:nvPr/>
        </p:nvSpPr>
        <p:spPr>
          <a:xfrm>
            <a:off x="787914" y="2698116"/>
            <a:ext cx="577402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bot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2A635FA-2779-D33B-970D-9E71553D15A1}"/>
              </a:ext>
            </a:extLst>
          </p:cNvPr>
          <p:cNvSpPr txBox="1"/>
          <p:nvPr/>
        </p:nvSpPr>
        <p:spPr>
          <a:xfrm>
            <a:off x="4320745" y="2698116"/>
            <a:ext cx="55976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net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B9D993A-6484-85EC-B24B-2EEFE7344203}"/>
              </a:ext>
            </a:extLst>
          </p:cNvPr>
          <p:cNvSpPr txBox="1"/>
          <p:nvPr/>
        </p:nvSpPr>
        <p:spPr>
          <a:xfrm>
            <a:off x="3807784" y="4114071"/>
            <a:ext cx="107273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expend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CFE562F-C4D3-504B-1BEE-AAB902C4637F}"/>
              </a:ext>
            </a:extLst>
          </p:cNvPr>
          <p:cNvSpPr txBox="1"/>
          <p:nvPr/>
        </p:nvSpPr>
        <p:spPr>
          <a:xfrm>
            <a:off x="787914" y="4114071"/>
            <a:ext cx="66236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tool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8F3F5BFF-2B9B-2426-CE13-6C429F946B47}"/>
              </a:ext>
            </a:extLst>
          </p:cNvPr>
          <p:cNvCxnSpPr>
            <a:cxnSpLocks/>
            <a:stCxn id="2" idx="1"/>
            <a:endCxn id="3" idx="0"/>
          </p:cNvCxnSpPr>
          <p:nvPr/>
        </p:nvCxnSpPr>
        <p:spPr>
          <a:xfrm flipH="1">
            <a:off x="1076615" y="2096436"/>
            <a:ext cx="1253497" cy="60168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EB4D38F-DDF6-A84B-0569-134820998822}"/>
              </a:ext>
            </a:extLst>
          </p:cNvPr>
          <p:cNvSpPr txBox="1"/>
          <p:nvPr/>
        </p:nvSpPr>
        <p:spPr>
          <a:xfrm>
            <a:off x="5063395" y="1289267"/>
            <a:ext cx="6748963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eva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主要有</a:t>
            </a:r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个类，左边是类间的通信示意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widget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：窗口类，用于控制和交互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bot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：模型类，管理模型的推理和采样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net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：网络类，用于访问网络接口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tool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：工具类，用于执行预设任务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expend</a:t>
            </a:r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：增殖类，用于其它增强功能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EVA mainly consists of five classes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widget: Window class, used for control and interaction.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bot: Model class, managing model decoding and sampling.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net: Network class, used for accessing network interfaces.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tool: Tool class, used for executing predefined tasks.</a:t>
            </a: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expend: Expansion class, used for other enhancement functions.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17E5878-570D-7974-1EEB-45280F705FA3}"/>
              </a:ext>
            </a:extLst>
          </p:cNvPr>
          <p:cNvCxnSpPr>
            <a:cxnSpLocks/>
            <a:stCxn id="2" idx="3"/>
            <a:endCxn id="4" idx="0"/>
          </p:cNvCxnSpPr>
          <p:nvPr/>
        </p:nvCxnSpPr>
        <p:spPr>
          <a:xfrm>
            <a:off x="3351545" y="2096436"/>
            <a:ext cx="1249085" cy="60168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525E075-6306-4F81-0DA6-D69EBA524A51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1119095" y="2327268"/>
            <a:ext cx="1721734" cy="1786803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413B13F-4BA8-1706-C9BC-2E97D5EBEEF2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2840829" y="2327268"/>
            <a:ext cx="1503320" cy="1786803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71735F87-9916-4009-47DB-1B8405DF5D38}"/>
              </a:ext>
            </a:extLst>
          </p:cNvPr>
          <p:cNvCxnSpPr>
            <a:cxnSpLocks/>
            <a:stCxn id="5" idx="1"/>
            <a:endCxn id="6" idx="3"/>
          </p:cNvCxnSpPr>
          <p:nvPr/>
        </p:nvCxnSpPr>
        <p:spPr>
          <a:xfrm flipH="1">
            <a:off x="1450275" y="4344904"/>
            <a:ext cx="2357509" cy="0"/>
          </a:xfrm>
          <a:prstGeom prst="straightConnector1">
            <a:avLst/>
          </a:prstGeom>
          <a:ln w="25400">
            <a:solidFill>
              <a:schemeClr val="accent5">
                <a:lumMod val="60000"/>
                <a:lumOff val="40000"/>
              </a:schemeClr>
            </a:solidFill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401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 40">
            <a:extLst>
              <a:ext uri="{FF2B5EF4-FFF2-40B4-BE49-F238E27FC236}">
                <a16:creationId xmlns:a16="http://schemas.microsoft.com/office/drawing/2014/main" id="{0355EF4F-27A5-3B4B-174B-1C66721D8BD2}"/>
              </a:ext>
            </a:extLst>
          </p:cNvPr>
          <p:cNvSpPr/>
          <p:nvPr/>
        </p:nvSpPr>
        <p:spPr>
          <a:xfrm>
            <a:off x="291061" y="399011"/>
            <a:ext cx="11594651" cy="59768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E817E310-D50F-7584-1B93-16FC3CADF50F}"/>
              </a:ext>
            </a:extLst>
          </p:cNvPr>
          <p:cNvSpPr/>
          <p:nvPr/>
        </p:nvSpPr>
        <p:spPr>
          <a:xfrm>
            <a:off x="3824552" y="1843552"/>
            <a:ext cx="4188536" cy="418853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93C4F82-389D-FF40-61C5-4AAEC2235799}"/>
              </a:ext>
            </a:extLst>
          </p:cNvPr>
          <p:cNvSpPr txBox="1"/>
          <p:nvPr/>
        </p:nvSpPr>
        <p:spPr>
          <a:xfrm>
            <a:off x="1199317" y="868938"/>
            <a:ext cx="231550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“约定”框架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“DATE” Framework</a:t>
            </a: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A3672B2-7520-A297-257C-CCC8BE562DDD}"/>
              </a:ext>
            </a:extLst>
          </p:cNvPr>
          <p:cNvSpPr/>
          <p:nvPr/>
        </p:nvSpPr>
        <p:spPr>
          <a:xfrm>
            <a:off x="4824126" y="2843126"/>
            <a:ext cx="2189388" cy="2189388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D7E8A06-AEDD-8D25-227F-0E0144C63BF5}"/>
              </a:ext>
            </a:extLst>
          </p:cNvPr>
          <p:cNvSpPr txBox="1"/>
          <p:nvPr/>
        </p:nvSpPr>
        <p:spPr>
          <a:xfrm>
            <a:off x="1390917" y="3357508"/>
            <a:ext cx="966153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用户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user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5CBE6A-EB5B-2F97-1DBF-C49ABFAF694E}"/>
              </a:ext>
            </a:extLst>
          </p:cNvPr>
          <p:cNvSpPr txBox="1"/>
          <p:nvPr/>
        </p:nvSpPr>
        <p:spPr>
          <a:xfrm>
            <a:off x="5117516" y="608748"/>
            <a:ext cx="1499766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开发者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developer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21DE00-6082-2D84-1379-6439CC23C663}"/>
              </a:ext>
            </a:extLst>
          </p:cNvPr>
          <p:cNvSpPr txBox="1"/>
          <p:nvPr/>
        </p:nvSpPr>
        <p:spPr>
          <a:xfrm>
            <a:off x="5168937" y="3522321"/>
            <a:ext cx="1499766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大模型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llm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C350E62-A1DA-78A5-7E2B-0935F67A225A}"/>
              </a:ext>
            </a:extLst>
          </p:cNvPr>
          <p:cNvSpPr txBox="1"/>
          <p:nvPr/>
        </p:nvSpPr>
        <p:spPr>
          <a:xfrm>
            <a:off x="4398223" y="1872413"/>
            <a:ext cx="102143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拘束器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restraint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9B8F9D9-3383-33BC-DFDE-3A12FCB1D751}"/>
              </a:ext>
            </a:extLst>
          </p:cNvPr>
          <p:cNvSpPr txBox="1"/>
          <p:nvPr/>
        </p:nvSpPr>
        <p:spPr>
          <a:xfrm>
            <a:off x="4668528" y="2741612"/>
            <a:ext cx="14141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约定指令</a:t>
            </a:r>
            <a:endParaRPr lang="en-US" altLang="zh-CN" sz="2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date prompt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2BA2AE46-D39C-EBD7-B104-2C39C7204621}"/>
              </a:ext>
            </a:extLst>
          </p:cNvPr>
          <p:cNvSpPr/>
          <p:nvPr/>
        </p:nvSpPr>
        <p:spPr>
          <a:xfrm>
            <a:off x="8716373" y="1015735"/>
            <a:ext cx="1189150" cy="1189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工具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tool1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09133C6-10A3-444F-9B7A-40E217D3B0C5}"/>
              </a:ext>
            </a:extLst>
          </p:cNvPr>
          <p:cNvSpPr/>
          <p:nvPr/>
        </p:nvSpPr>
        <p:spPr>
          <a:xfrm>
            <a:off x="8716373" y="2999355"/>
            <a:ext cx="1189150" cy="1189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工具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tool2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AEF21D8-FEAE-E364-81D8-8E5D4196722C}"/>
              </a:ext>
            </a:extLst>
          </p:cNvPr>
          <p:cNvSpPr/>
          <p:nvPr/>
        </p:nvSpPr>
        <p:spPr>
          <a:xfrm>
            <a:off x="8716373" y="4982976"/>
            <a:ext cx="1189150" cy="118915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…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209C436-87FC-DFBE-13F3-B267DB15CDF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>
            <a:off x="6617282" y="1024247"/>
            <a:ext cx="2273238" cy="16563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4359D191-D22B-4AD0-4BB4-502F8B3333DD}"/>
              </a:ext>
            </a:extLst>
          </p:cNvPr>
          <p:cNvCxnSpPr>
            <a:cxnSpLocks/>
          </p:cNvCxnSpPr>
          <p:nvPr/>
        </p:nvCxnSpPr>
        <p:spPr>
          <a:xfrm>
            <a:off x="5447074" y="1442481"/>
            <a:ext cx="0" cy="541177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19A40AF-9B6B-2349-5622-B69E3915D7C2}"/>
              </a:ext>
            </a:extLst>
          </p:cNvPr>
          <p:cNvCxnSpPr>
            <a:cxnSpLocks/>
          </p:cNvCxnSpPr>
          <p:nvPr/>
        </p:nvCxnSpPr>
        <p:spPr>
          <a:xfrm>
            <a:off x="5963262" y="1439745"/>
            <a:ext cx="0" cy="1559610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FFCD2356-FCA1-E51D-C9F9-C16A417BC0EC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6617282" y="1024247"/>
            <a:ext cx="2273238" cy="2149255"/>
          </a:xfrm>
          <a:prstGeom prst="straightConnector1">
            <a:avLst/>
          </a:prstGeom>
          <a:ln w="254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60B2D183-E239-DAA2-7E09-B2416709927B}"/>
              </a:ext>
            </a:extLst>
          </p:cNvPr>
          <p:cNvCxnSpPr>
            <a:cxnSpLocks/>
          </p:cNvCxnSpPr>
          <p:nvPr/>
        </p:nvCxnSpPr>
        <p:spPr>
          <a:xfrm>
            <a:off x="2398648" y="3627989"/>
            <a:ext cx="1425904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6E492FE0-DFE0-F581-2086-27FB9A658404}"/>
              </a:ext>
            </a:extLst>
          </p:cNvPr>
          <p:cNvCxnSpPr>
            <a:cxnSpLocks/>
          </p:cNvCxnSpPr>
          <p:nvPr/>
        </p:nvCxnSpPr>
        <p:spPr>
          <a:xfrm flipH="1">
            <a:off x="2398648" y="3908208"/>
            <a:ext cx="1425904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21ABFD0F-7952-985A-C314-6483E2A945AF}"/>
              </a:ext>
            </a:extLst>
          </p:cNvPr>
          <p:cNvCxnSpPr>
            <a:cxnSpLocks/>
          </p:cNvCxnSpPr>
          <p:nvPr/>
        </p:nvCxnSpPr>
        <p:spPr>
          <a:xfrm>
            <a:off x="8003421" y="3522321"/>
            <a:ext cx="712952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521A02A6-9BE0-BD02-D41C-F968D51AD9B7}"/>
              </a:ext>
            </a:extLst>
          </p:cNvPr>
          <p:cNvCxnSpPr>
            <a:cxnSpLocks/>
          </p:cNvCxnSpPr>
          <p:nvPr/>
        </p:nvCxnSpPr>
        <p:spPr>
          <a:xfrm flipH="1">
            <a:off x="8003421" y="3802540"/>
            <a:ext cx="712952" cy="0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F22E278D-F758-9BD3-81AE-CB548C6E4797}"/>
              </a:ext>
            </a:extLst>
          </p:cNvPr>
          <p:cNvCxnSpPr>
            <a:cxnSpLocks/>
          </p:cNvCxnSpPr>
          <p:nvPr/>
        </p:nvCxnSpPr>
        <p:spPr>
          <a:xfrm flipV="1">
            <a:off x="7444854" y="1733265"/>
            <a:ext cx="1278343" cy="641446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BB73F42-02BE-619B-C479-96E260002177}"/>
              </a:ext>
            </a:extLst>
          </p:cNvPr>
          <p:cNvCxnSpPr>
            <a:cxnSpLocks/>
          </p:cNvCxnSpPr>
          <p:nvPr/>
        </p:nvCxnSpPr>
        <p:spPr>
          <a:xfrm flipH="1">
            <a:off x="7540388" y="1963186"/>
            <a:ext cx="1216929" cy="617113"/>
          </a:xfrm>
          <a:prstGeom prst="straightConnector1">
            <a:avLst/>
          </a:prstGeom>
          <a:ln w="25400">
            <a:solidFill>
              <a:schemeClr val="tx1"/>
            </a:solidFill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870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059D4D0-05AB-43F0-9FE5-D22C4E8E7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0442" y="1292973"/>
            <a:ext cx="2276192" cy="447651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4C8052D-01FC-44AC-98EE-5133FC386F90}"/>
              </a:ext>
            </a:extLst>
          </p:cNvPr>
          <p:cNvSpPr/>
          <p:nvPr/>
        </p:nvSpPr>
        <p:spPr>
          <a:xfrm>
            <a:off x="4160442" y="1880896"/>
            <a:ext cx="2312197" cy="21593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C9628B31-652C-44BB-9499-C24C119CA08B}"/>
              </a:ext>
            </a:extLst>
          </p:cNvPr>
          <p:cNvCxnSpPr>
            <a:cxnSpLocks/>
          </p:cNvCxnSpPr>
          <p:nvPr/>
        </p:nvCxnSpPr>
        <p:spPr>
          <a:xfrm>
            <a:off x="6166025" y="3095261"/>
            <a:ext cx="6132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12459F3E-F8BD-46B9-8725-641B2D6138F6}"/>
              </a:ext>
            </a:extLst>
          </p:cNvPr>
          <p:cNvSpPr txBox="1"/>
          <p:nvPr/>
        </p:nvSpPr>
        <p:spPr>
          <a:xfrm>
            <a:off x="6730891" y="2905793"/>
            <a:ext cx="17429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输出区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output aera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9EA628A-7FEB-4762-9ED0-26ABA2D8F2AF}"/>
              </a:ext>
            </a:extLst>
          </p:cNvPr>
          <p:cNvSpPr/>
          <p:nvPr/>
        </p:nvSpPr>
        <p:spPr>
          <a:xfrm>
            <a:off x="4848474" y="4614904"/>
            <a:ext cx="1588160" cy="11490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78C2C80-6267-4EE9-80A3-C4C4E040E21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718412" y="5325539"/>
            <a:ext cx="1012479" cy="299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536A95D-CE2A-4BAF-82E1-7090C99E00D1}"/>
              </a:ext>
            </a:extLst>
          </p:cNvPr>
          <p:cNvSpPr txBox="1"/>
          <p:nvPr/>
        </p:nvSpPr>
        <p:spPr>
          <a:xfrm>
            <a:off x="6730891" y="5005365"/>
            <a:ext cx="1786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状态区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state aera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F2B99EE-1FE3-483B-BB00-DC97E27EC198}"/>
              </a:ext>
            </a:extLst>
          </p:cNvPr>
          <p:cNvSpPr/>
          <p:nvPr/>
        </p:nvSpPr>
        <p:spPr>
          <a:xfrm>
            <a:off x="4160443" y="4040267"/>
            <a:ext cx="1887654" cy="555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7747661-2F9A-41D2-8483-9A03A18D3C15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5840819" y="4380534"/>
            <a:ext cx="890072" cy="11155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27B84419-409D-49DE-AB7F-75B5AA721058}"/>
              </a:ext>
            </a:extLst>
          </p:cNvPr>
          <p:cNvSpPr txBox="1"/>
          <p:nvPr/>
        </p:nvSpPr>
        <p:spPr>
          <a:xfrm>
            <a:off x="6730891" y="4068523"/>
            <a:ext cx="1691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输入区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input aera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133B2FE0-DF47-489B-A7CF-73D701E321E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5840819" y="2048036"/>
            <a:ext cx="890072" cy="3231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85FB587E-9583-4EC6-9651-13F14AD267FF}"/>
              </a:ext>
            </a:extLst>
          </p:cNvPr>
          <p:cNvSpPr txBox="1"/>
          <p:nvPr/>
        </p:nvSpPr>
        <p:spPr>
          <a:xfrm>
            <a:off x="6730891" y="2048036"/>
            <a:ext cx="25472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系统指令</a:t>
            </a:r>
            <a:endParaRPr lang="en-US" altLang="zh-CN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system instruction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E69AAF7-D236-47D4-A6FB-9ABCE208FD3F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081658" y="1687239"/>
            <a:ext cx="64923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53D9F723-5E09-4B49-8B91-E4F80B7B5189}"/>
              </a:ext>
            </a:extLst>
          </p:cNvPr>
          <p:cNvSpPr txBox="1"/>
          <p:nvPr/>
        </p:nvSpPr>
        <p:spPr>
          <a:xfrm>
            <a:off x="6730891" y="1502573"/>
            <a:ext cx="2746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set/</a:t>
            </a:r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重置</a:t>
            </a:r>
            <a:r>
              <a:rPr lang="en-US" altLang="zh-CN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reset</a:t>
            </a:r>
            <a:endParaRPr lang="zh-CN" altLang="en-US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一、简要说明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11464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界面</a:t>
            </a:r>
          </a:p>
        </p:txBody>
      </p:sp>
    </p:spTree>
    <p:extLst>
      <p:ext uri="{BB962C8B-B14F-4D97-AF65-F5344CB8AC3E}">
        <p14:creationId xmlns:p14="http://schemas.microsoft.com/office/powerpoint/2010/main" val="3575133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二、补完模式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51475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设置里切换为补完模式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862819B3-11A6-6100-5587-B90EBDEE6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355" y="1738284"/>
            <a:ext cx="2212737" cy="4549604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D43546BC-2557-147C-19EA-BACF2B3D2DDF}"/>
              </a:ext>
            </a:extLst>
          </p:cNvPr>
          <p:cNvSpPr/>
          <p:nvPr/>
        </p:nvSpPr>
        <p:spPr>
          <a:xfrm>
            <a:off x="5024355" y="2313370"/>
            <a:ext cx="2212737" cy="22736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7E8B6855-935F-3784-51A2-5EE1CAE4AA93}"/>
              </a:ext>
            </a:extLst>
          </p:cNvPr>
          <p:cNvCxnSpPr>
            <a:cxnSpLocks/>
          </p:cNvCxnSpPr>
          <p:nvPr/>
        </p:nvCxnSpPr>
        <p:spPr>
          <a:xfrm>
            <a:off x="7237092" y="3483787"/>
            <a:ext cx="613228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BD712980-EFBF-AEFE-BAEF-2AC1605127C3}"/>
              </a:ext>
            </a:extLst>
          </p:cNvPr>
          <p:cNvSpPr txBox="1"/>
          <p:nvPr/>
        </p:nvSpPr>
        <p:spPr>
          <a:xfrm>
            <a:off x="7850320" y="3299120"/>
            <a:ext cx="3276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输出区现在允许用户任意编辑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3996380-AE7B-BDC3-1E3C-955D1FAA20F5}"/>
              </a:ext>
            </a:extLst>
          </p:cNvPr>
          <p:cNvSpPr txBox="1"/>
          <p:nvPr/>
        </p:nvSpPr>
        <p:spPr>
          <a:xfrm>
            <a:off x="7850320" y="3795543"/>
            <a:ext cx="3982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模型的现实现在允许用户任意编辑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AA03C2-A820-BD8F-66FF-F47B973EC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866" y="1849843"/>
            <a:ext cx="2902099" cy="420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384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三、对话模式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42242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运行方式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机体的默认模式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94F5C604-1C8D-2CAA-3C41-3B3724D3C7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8959" y="1806299"/>
            <a:ext cx="2252160" cy="4604821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D283B40C-30F6-0EA8-BCF1-85E88E0D6E30}"/>
              </a:ext>
            </a:extLst>
          </p:cNvPr>
          <p:cNvSpPr/>
          <p:nvPr/>
        </p:nvSpPr>
        <p:spPr>
          <a:xfrm>
            <a:off x="1928959" y="4715180"/>
            <a:ext cx="1887654" cy="55516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F1CF0BE-B51A-456D-8ACC-4AB0EF92582B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856526" y="4988727"/>
            <a:ext cx="996628" cy="2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0033D160-2458-84D4-FF1D-A94A0B4BE19B}"/>
              </a:ext>
            </a:extLst>
          </p:cNvPr>
          <p:cNvSpPr txBox="1"/>
          <p:nvPr/>
        </p:nvSpPr>
        <p:spPr>
          <a:xfrm>
            <a:off x="4853154" y="4804063"/>
            <a:ext cx="9797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输入区</a:t>
            </a:r>
          </a:p>
        </p:txBody>
      </p: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241334E1-D425-8139-9F35-84B1431BF617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710983" y="2519743"/>
            <a:ext cx="1190171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D644C495-315A-1E3E-7693-8BB5132D9036}"/>
              </a:ext>
            </a:extLst>
          </p:cNvPr>
          <p:cNvSpPr txBox="1"/>
          <p:nvPr/>
        </p:nvSpPr>
        <p:spPr>
          <a:xfrm>
            <a:off x="4901154" y="2335077"/>
            <a:ext cx="114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系统指令</a:t>
            </a:r>
          </a:p>
        </p:txBody>
      </p:sp>
      <p:pic>
        <p:nvPicPr>
          <p:cNvPr id="32" name="图片 31">
            <a:extLst>
              <a:ext uri="{FF2B5EF4-FFF2-40B4-BE49-F238E27FC236}">
                <a16:creationId xmlns:a16="http://schemas.microsoft.com/office/drawing/2014/main" id="{89ED0077-AF4A-E00B-6DBA-CE602A188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134" y="2517246"/>
            <a:ext cx="5043048" cy="35157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198F6724-B851-9394-A7E7-57113BE97D40}"/>
              </a:ext>
            </a:extLst>
          </p:cNvPr>
          <p:cNvSpPr txBox="1"/>
          <p:nvPr/>
        </p:nvSpPr>
        <p:spPr>
          <a:xfrm>
            <a:off x="7890643" y="192335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右击选择的问题</a:t>
            </a:r>
          </a:p>
        </p:txBody>
      </p:sp>
    </p:spTree>
    <p:extLst>
      <p:ext uri="{BB962C8B-B14F-4D97-AF65-F5344CB8AC3E}">
        <p14:creationId xmlns:p14="http://schemas.microsoft.com/office/powerpoint/2010/main" val="3995511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三、对话模式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29931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提示词模板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41838F8-A938-94E7-FA02-1F927C254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892" y="1849841"/>
            <a:ext cx="2806844" cy="44896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DAB249A7-EB3B-527F-8817-5BE339ED2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778" y="1849841"/>
            <a:ext cx="3048157" cy="3200564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6F84E1A9-B177-ED38-08B4-67F628B3E3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9335" y="1849840"/>
            <a:ext cx="2806844" cy="448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46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1C6E48-B5B6-FBEF-D1E2-7CCAF574B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三、对话模式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E31B23-23D0-8872-A192-12019626AB6C}"/>
              </a:ext>
            </a:extLst>
          </p:cNvPr>
          <p:cNvSpPr txBox="1"/>
          <p:nvPr/>
        </p:nvSpPr>
        <p:spPr>
          <a:xfrm>
            <a:off x="396689" y="1160872"/>
            <a:ext cx="8071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约定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: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挂载内嵌工具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---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计算器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命令提示符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/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阳电子步枪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9DD2073-9808-1528-F92B-A632043A02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3005" y="2013775"/>
            <a:ext cx="3639018" cy="382096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4152DED-D171-7BB1-9B3B-564909C6E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5745" y="2699155"/>
            <a:ext cx="3048156" cy="22202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8408EA9-93A9-52AB-A08F-EC21982356E1}"/>
              </a:ext>
            </a:extLst>
          </p:cNvPr>
          <p:cNvCxnSpPr>
            <a:cxnSpLocks/>
          </p:cNvCxnSpPr>
          <p:nvPr/>
        </p:nvCxnSpPr>
        <p:spPr>
          <a:xfrm flipV="1">
            <a:off x="3548741" y="3853543"/>
            <a:ext cx="2383971" cy="4572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5494D019-EB72-9782-2399-770677EE91FB}"/>
              </a:ext>
            </a:extLst>
          </p:cNvPr>
          <p:cNvSpPr/>
          <p:nvPr/>
        </p:nvSpPr>
        <p:spPr>
          <a:xfrm>
            <a:off x="6183005" y="2292170"/>
            <a:ext cx="3537936" cy="32704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C9207F8-CE8D-A7E9-5FA4-3F575925E8D9}"/>
              </a:ext>
            </a:extLst>
          </p:cNvPr>
          <p:cNvSpPr txBox="1"/>
          <p:nvPr/>
        </p:nvSpPr>
        <p:spPr>
          <a:xfrm>
            <a:off x="9940043" y="3624620"/>
            <a:ext cx="1872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额外的系统指令</a:t>
            </a:r>
          </a:p>
        </p:txBody>
      </p:sp>
    </p:spTree>
    <p:extLst>
      <p:ext uri="{BB962C8B-B14F-4D97-AF65-F5344CB8AC3E}">
        <p14:creationId xmlns:p14="http://schemas.microsoft.com/office/powerpoint/2010/main" val="18103125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zQ3N2ZjYjdlZjI4MWJiNDVlMjI3N2Y1ZjRlZGVkYjgifQ=="/>
</p:tagLst>
</file>

<file path=ppt/theme/theme1.xml><?xml version="1.0" encoding="utf-8"?>
<a:theme xmlns:a="http://schemas.openxmlformats.org/drawingml/2006/main" name="基础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基础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础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基础</Template>
  <TotalTime>1283</TotalTime>
  <Words>2609</Words>
  <Application>Microsoft Office PowerPoint</Application>
  <PresentationFormat>宽屏</PresentationFormat>
  <Paragraphs>453</Paragraphs>
  <Slides>47</Slides>
  <Notes>44</Notes>
  <HiddenSlides>1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47</vt:i4>
      </vt:variant>
    </vt:vector>
  </HeadingPairs>
  <TitlesOfParts>
    <vt:vector size="55" baseType="lpstr">
      <vt:lpstr>ui-monospace</vt:lpstr>
      <vt:lpstr>等线</vt:lpstr>
      <vt:lpstr>黑体</vt:lpstr>
      <vt:lpstr>Arial</vt:lpstr>
      <vt:lpstr>Corbel</vt:lpstr>
      <vt:lpstr>Times New Roman</vt:lpstr>
      <vt:lpstr>Wingdings</vt:lpstr>
      <vt:lpstr>基础</vt:lpstr>
      <vt:lpstr>机体全面介绍</vt:lpstr>
      <vt:lpstr>机体全面介绍</vt:lpstr>
      <vt:lpstr>一、简要说明</vt:lpstr>
      <vt:lpstr>一、简要说明</vt:lpstr>
      <vt:lpstr>一、简要说明</vt:lpstr>
      <vt:lpstr>二、补完模式</vt:lpstr>
      <vt:lpstr>三、对话模式</vt:lpstr>
      <vt:lpstr>三、对话模式</vt:lpstr>
      <vt:lpstr>三、对话模式</vt:lpstr>
      <vt:lpstr>四、服务模式</vt:lpstr>
      <vt:lpstr>四、服务模式</vt:lpstr>
      <vt:lpstr>五、链接状态</vt:lpstr>
      <vt:lpstr>六、扩展窗口</vt:lpstr>
      <vt:lpstr>六、扩展窗口</vt:lpstr>
      <vt:lpstr>六、扩展窗口</vt:lpstr>
      <vt:lpstr>六、扩展窗口</vt:lpstr>
      <vt:lpstr>六、扩展窗口</vt:lpstr>
      <vt:lpstr>总结</vt:lpstr>
      <vt:lpstr>PowerPoint 演示文稿</vt:lpstr>
      <vt:lpstr>大语言模型的简介</vt:lpstr>
      <vt:lpstr>PowerPoint 演示文稿</vt:lpstr>
      <vt:lpstr>一、大语言模型是什么？</vt:lpstr>
      <vt:lpstr>一、大语言模型是什么？</vt:lpstr>
      <vt:lpstr>一、大语言模型是什么？</vt:lpstr>
      <vt:lpstr>一、大语言模型是什么？</vt:lpstr>
      <vt:lpstr>一、大语言模型是什么？</vt:lpstr>
      <vt:lpstr>二、如何与大语言模型聊天？</vt:lpstr>
      <vt:lpstr>二、如何与大语言模型聊天？</vt:lpstr>
      <vt:lpstr>二、如何与大语言模型聊天？</vt:lpstr>
      <vt:lpstr>二、如何与大语言模型聊天？</vt:lpstr>
      <vt:lpstr>三、主流大语言模型</vt:lpstr>
      <vt:lpstr>大语言模型的应用</vt:lpstr>
      <vt:lpstr>为什么要知识库问答？</vt:lpstr>
      <vt:lpstr>PowerPoint 演示文稿</vt:lpstr>
      <vt:lpstr>一、知识库是什么？</vt:lpstr>
      <vt:lpstr>二、知识库问答流程</vt:lpstr>
      <vt:lpstr>思考</vt:lpstr>
      <vt:lpstr>大语言模型的应用</vt:lpstr>
      <vt:lpstr>PowerPoint 演示文稿</vt:lpstr>
      <vt:lpstr>一、智能体的定义</vt:lpstr>
      <vt:lpstr>二、如何与现实交互？</vt:lpstr>
      <vt:lpstr>三、如何完成复杂任务？</vt:lpstr>
      <vt:lpstr>思考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周 华健</dc:creator>
  <cp:lastModifiedBy>华健 周</cp:lastModifiedBy>
  <cp:revision>1014</cp:revision>
  <dcterms:created xsi:type="dcterms:W3CDTF">2022-03-23T11:22:00Z</dcterms:created>
  <dcterms:modified xsi:type="dcterms:W3CDTF">2024-11-25T02:37:16Z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DE8EB42B4B664FFA9851C778BF4AB1B4_12</vt:lpwstr>
  </property>
  <property fmtid="{D5CDD505-2E9C-101B-9397-08002B2CF9AE}" pid="3" name="KSOProductBuildVer">
    <vt:lpwstr>2052-12.1.0.15990</vt:lpwstr>
  </property>
</Properties>
</file>