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24.svg" ContentType="image/svg+xml"/>
  <Override PartName="/ppt/media/image2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1"/>
  </p:handoutMasterIdLst>
  <p:sldIdLst>
    <p:sldId id="534" r:id="rId3"/>
    <p:sldId id="533" r:id="rId5"/>
    <p:sldId id="536" r:id="rId6"/>
    <p:sldId id="535" r:id="rId7"/>
    <p:sldId id="514" r:id="rId8"/>
    <p:sldId id="538" r:id="rId9"/>
    <p:sldId id="537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8" r:id="rId18"/>
    <p:sldId id="546" r:id="rId19"/>
    <p:sldId id="547" r:id="rId20"/>
    <p:sldId id="549" r:id="rId21"/>
    <p:sldId id="498" r:id="rId22"/>
    <p:sldId id="507" r:id="rId23"/>
    <p:sldId id="508" r:id="rId24"/>
    <p:sldId id="506" r:id="rId25"/>
    <p:sldId id="516" r:id="rId26"/>
    <p:sldId id="518" r:id="rId27"/>
    <p:sldId id="517" r:id="rId28"/>
    <p:sldId id="522" r:id="rId29"/>
    <p:sldId id="510" r:id="rId30"/>
    <p:sldId id="519" r:id="rId31"/>
    <p:sldId id="521" r:id="rId32"/>
    <p:sldId id="520" r:id="rId33"/>
    <p:sldId id="509" r:id="rId34"/>
    <p:sldId id="513" r:id="rId35"/>
    <p:sldId id="528" r:id="rId36"/>
    <p:sldId id="527" r:id="rId37"/>
    <p:sldId id="529" r:id="rId38"/>
    <p:sldId id="526" r:id="rId39"/>
    <p:sldId id="530" r:id="rId40"/>
    <p:sldId id="532" r:id="rId41"/>
    <p:sldId id="551" r:id="rId42"/>
    <p:sldId id="550" r:id="rId43"/>
    <p:sldId id="552" r:id="rId44"/>
    <p:sldId id="553" r:id="rId45"/>
    <p:sldId id="554" r:id="rId46"/>
    <p:sldId id="531" r:id="rId47"/>
    <p:sldId id="555" r:id="rId48"/>
    <p:sldId id="556" r:id="rId49"/>
    <p:sldId id="557" r:id="rId50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机体全面介绍" id="{51DEABB7-0BCF-4ACB-8ADC-E4B71CC5B2A8}">
          <p14:sldIdLst>
            <p14:sldId id="534"/>
            <p14:sldId id="533"/>
            <p14:sldId id="536"/>
            <p14:sldId id="535"/>
            <p14:sldId id="514"/>
            <p14:sldId id="538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8"/>
            <p14:sldId id="546"/>
            <p14:sldId id="547"/>
            <p14:sldId id="549"/>
            <p14:sldId id="498"/>
          </p14:sldIdLst>
        </p14:section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</p14:sldIdLst>
        </p14:section>
        <p14:section name="大模型应用" id="{047984ED-A0E8-483C-A78A-0E65C6F1334A}">
          <p14:sldIdLst>
            <p14:sldId id="513"/>
            <p14:sldId id="528"/>
            <p14:sldId id="527"/>
            <p14:sldId id="529"/>
            <p14:sldId id="526"/>
            <p14:sldId id="530"/>
            <p14:sldId id="532"/>
            <p14:sldId id="551"/>
            <p14:sldId id="550"/>
            <p14:sldId id="552"/>
            <p14:sldId id="553"/>
            <p14:sldId id="554"/>
            <p14:sldId id="531"/>
            <p14:sldId id="555"/>
            <p14:sldId id="556"/>
            <p14:sldId id="5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 autoAdjust="0"/>
    <p:restoredTop sz="87040" autoAdjust="0"/>
  </p:normalViewPr>
  <p:slideViewPr>
    <p:cSldViewPr snapToGrid="0">
      <p:cViewPr varScale="1">
        <p:scale>
          <a:sx n="80" d="100"/>
          <a:sy n="80" d="100"/>
        </p:scale>
        <p:origin x="5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gs" Target="tags/tag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handoutMaster" Target="handoutMasters/handoutMaster1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cxnId="{757DF814-FA37-40D0-A582-489F6463035E}" type="parTrans">
      <dgm:prSet/>
      <dgm:spPr/>
      <dgm:t>
        <a:bodyPr/>
        <a:lstStyle/>
        <a:p>
          <a:endParaRPr lang="zh-CN" altLang="en-US"/>
        </a:p>
      </dgm:t>
    </dgm:pt>
    <dgm:pt modelId="{FEBCD7B5-5350-48A7-A681-4E1CCAAE9B19}" cxnId="{757DF814-FA37-40D0-A582-489F6463035E}" type="sibTrans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cxnId="{609AFEB7-A9C4-44BD-A0F1-85D7D4C190E7}" type="parTrans">
      <dgm:prSet/>
      <dgm:spPr/>
      <dgm:t>
        <a:bodyPr/>
        <a:lstStyle/>
        <a:p>
          <a:endParaRPr lang="zh-CN" altLang="en-US"/>
        </a:p>
      </dgm:t>
    </dgm:pt>
    <dgm:pt modelId="{AEE909C5-94DD-48E5-8553-C9AC949556F4}" cxnId="{609AFEB7-A9C4-44BD-A0F1-85D7D4C190E7}" type="sibTrans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cxnId="{EF05EF55-6B80-40DB-BAAD-5686B03E6EDD}" type="parTrans">
      <dgm:prSet/>
      <dgm:spPr/>
      <dgm:t>
        <a:bodyPr/>
        <a:lstStyle/>
        <a:p>
          <a:endParaRPr lang="zh-CN" altLang="en-US"/>
        </a:p>
      </dgm:t>
    </dgm:pt>
    <dgm:pt modelId="{A1AB5E15-886E-45BD-9E45-0D5B8B9B74B2}" cxnId="{EF05EF55-6B80-40DB-BAAD-5686B03E6EDD}" type="sibTrans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cxnId="{757DF814-FA37-40D0-A582-489F6463035E}" type="parTrans">
      <dgm:prSet/>
      <dgm:spPr/>
      <dgm:t>
        <a:bodyPr/>
        <a:lstStyle/>
        <a:p>
          <a:endParaRPr lang="zh-CN" altLang="en-US"/>
        </a:p>
      </dgm:t>
    </dgm:pt>
    <dgm:pt modelId="{FEBCD7B5-5350-48A7-A681-4E1CCAAE9B19}" cxnId="{757DF814-FA37-40D0-A582-489F6463035E}" type="sibTrans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二、知识库问答流程</a:t>
          </a:r>
        </a:p>
      </dgm:t>
    </dgm:pt>
    <dgm:pt modelId="{59D1B7E7-FED7-473B-B440-EAA33F2637C0}" cxnId="{609AFEB7-A9C4-44BD-A0F1-85D7D4C190E7}" type="parTrans">
      <dgm:prSet/>
      <dgm:spPr/>
      <dgm:t>
        <a:bodyPr/>
        <a:lstStyle/>
        <a:p>
          <a:endParaRPr lang="zh-CN" altLang="en-US"/>
        </a:p>
      </dgm:t>
    </dgm:pt>
    <dgm:pt modelId="{AEE909C5-94DD-48E5-8553-C9AC949556F4}" cxnId="{609AFEB7-A9C4-44BD-A0F1-85D7D4C190E7}" type="sibTrans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2"/>
      <dgm:spPr/>
    </dgm:pt>
    <dgm:pt modelId="{DDD969E0-2058-4643-8E47-93160C0DD783}" type="pres">
      <dgm:prSet presAssocID="{797A4663-96A2-4063-8ABD-89192B29F7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2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2"/>
      <dgm:spPr/>
    </dgm:pt>
    <dgm:pt modelId="{8B506BA3-7AFD-42F1-9FDB-09E2D28CD1B3}" type="pres">
      <dgm:prSet presAssocID="{7EB70560-E84F-4600-8EDA-263E05D5F3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一、智能体的定义</a:t>
          </a:r>
        </a:p>
      </dgm:t>
    </dgm:pt>
    <dgm:pt modelId="{086B800B-D6DB-45B8-AA14-E0EA87735C2A}" cxnId="{757DF814-FA37-40D0-A582-489F6463035E}" type="parTrans">
      <dgm:prSet/>
      <dgm:spPr/>
      <dgm:t>
        <a:bodyPr/>
        <a:lstStyle/>
        <a:p>
          <a:endParaRPr lang="zh-CN" altLang="en-US"/>
        </a:p>
      </dgm:t>
    </dgm:pt>
    <dgm:pt modelId="{FEBCD7B5-5350-48A7-A681-4E1CCAAE9B19}" cxnId="{757DF814-FA37-40D0-A582-489F6463035E}" type="sibTrans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二、如何与现实交互？</a:t>
          </a:r>
        </a:p>
      </dgm:t>
    </dgm:pt>
    <dgm:pt modelId="{59D1B7E7-FED7-473B-B440-EAA33F2637C0}" cxnId="{609AFEB7-A9C4-44BD-A0F1-85D7D4C190E7}" type="parTrans">
      <dgm:prSet/>
      <dgm:spPr/>
      <dgm:t>
        <a:bodyPr/>
        <a:lstStyle/>
        <a:p>
          <a:endParaRPr lang="zh-CN" altLang="en-US"/>
        </a:p>
      </dgm:t>
    </dgm:pt>
    <dgm:pt modelId="{AEE909C5-94DD-48E5-8553-C9AC949556F4}" cxnId="{609AFEB7-A9C4-44BD-A0F1-85D7D4C190E7}" type="sibTrans">
      <dgm:prSet/>
      <dgm:spPr/>
      <dgm:t>
        <a:bodyPr/>
        <a:lstStyle/>
        <a:p>
          <a:endParaRPr lang="zh-CN" altLang="en-US"/>
        </a:p>
      </dgm:t>
    </dgm:pt>
    <dgm:pt modelId="{34DA137C-27B2-4A70-8F7C-650A9F58E1A0}">
      <dgm:prSet phldrT="[文本]"/>
      <dgm:spPr/>
      <dgm:t>
        <a:bodyPr/>
        <a:lstStyle/>
        <a:p>
          <a:r>
            <a:rPr lang="zh-CN" altLang="en-US" dirty="0"/>
            <a:t>三、如何完成复杂任务？</a:t>
          </a:r>
        </a:p>
      </dgm:t>
    </dgm:pt>
    <dgm:pt modelId="{961E3D25-A3A9-41CA-B497-D628ACC32563}" cxnId="{9495CF28-CE8B-4509-81F3-B4C6DC9ECEC6}" type="parTrans">
      <dgm:prSet/>
      <dgm:spPr/>
      <dgm:t>
        <a:bodyPr/>
        <a:lstStyle/>
        <a:p>
          <a:endParaRPr lang="zh-CN" altLang="en-US"/>
        </a:p>
      </dgm:t>
    </dgm:pt>
    <dgm:pt modelId="{7820793F-69FD-4452-84FA-D684C134962D}" cxnId="{9495CF28-CE8B-4509-81F3-B4C6DC9ECEC6}" type="sibTrans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B5800A3A-16C1-4674-9FD6-F5D89E0FD523}" type="pres">
      <dgm:prSet presAssocID="{AEE909C5-94DD-48E5-8553-C9AC949556F4}" presName="spaceBetweenRectangles" presStyleCnt="0"/>
      <dgm:spPr/>
    </dgm:pt>
    <dgm:pt modelId="{21C3668E-6BA8-4926-B42D-C73D34F34E43}" type="pres">
      <dgm:prSet presAssocID="{34DA137C-27B2-4A70-8F7C-650A9F58E1A0}" presName="parentLin" presStyleCnt="0"/>
      <dgm:spPr/>
    </dgm:pt>
    <dgm:pt modelId="{884A413B-24D2-4E1A-9ABE-318356860437}" type="pres">
      <dgm:prSet presAssocID="{34DA137C-27B2-4A70-8F7C-650A9F58E1A0}" presName="parentLeftMargin" presStyleLbl="node1" presStyleIdx="1" presStyleCnt="3"/>
      <dgm:spPr/>
    </dgm:pt>
    <dgm:pt modelId="{1F558355-42AC-4422-84BF-F1D42B9D39AE}" type="pres">
      <dgm:prSet presAssocID="{34DA137C-27B2-4A70-8F7C-650A9F58E1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46BDA8-01F8-434A-93C3-F7911BC3321B}" type="pres">
      <dgm:prSet presAssocID="{34DA137C-27B2-4A70-8F7C-650A9F58E1A0}" presName="negativeSpace" presStyleCnt="0"/>
      <dgm:spPr/>
    </dgm:pt>
    <dgm:pt modelId="{9588E1C3-02F9-4B12-9F69-6E6853F65AF8}" type="pres">
      <dgm:prSet presAssocID="{34DA137C-27B2-4A70-8F7C-650A9F58E1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9495CF28-CE8B-4509-81F3-B4C6DC9ECEC6}" srcId="{ABC2DE46-02AA-4737-AB6E-91FE447F5FE7}" destId="{34DA137C-27B2-4A70-8F7C-650A9F58E1A0}" srcOrd="2" destOrd="0" parTransId="{961E3D25-A3A9-41CA-B497-D628ACC32563}" sibTransId="{7820793F-69FD-4452-84FA-D684C134962D}"/>
    <dgm:cxn modelId="{E2E6375A-2AAC-4AA7-908A-4A73BC6C592F}" type="presOf" srcId="{34DA137C-27B2-4A70-8F7C-650A9F58E1A0}" destId="{884A413B-24D2-4E1A-9ABE-318356860437}" srcOrd="0" destOrd="0" presId="urn:microsoft.com/office/officeart/2005/8/layout/list1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2C4125F4-0048-4FA9-ABF2-D116D358A86D}" type="presOf" srcId="{34DA137C-27B2-4A70-8F7C-650A9F58E1A0}" destId="{1F558355-42AC-4422-84BF-F1D42B9D39AE}" srcOrd="1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C187A6F9-79FD-4AAE-8DDE-878B7D64DF96}" type="presParOf" srcId="{1B69445C-FCCA-4F08-B434-D39670A1E09E}" destId="{B5800A3A-16C1-4674-9FD6-F5D89E0FD523}" srcOrd="7" destOrd="0" presId="urn:microsoft.com/office/officeart/2005/8/layout/list1"/>
    <dgm:cxn modelId="{6F7DA596-0605-4F93-97B8-AA877D1519E7}" type="presParOf" srcId="{1B69445C-FCCA-4F08-B434-D39670A1E09E}" destId="{21C3668E-6BA8-4926-B42D-C73D34F34E43}" srcOrd="8" destOrd="0" presId="urn:microsoft.com/office/officeart/2005/8/layout/list1"/>
    <dgm:cxn modelId="{05D73F3A-9105-4E15-A985-59F6D0EBE598}" type="presParOf" srcId="{21C3668E-6BA8-4926-B42D-C73D34F34E43}" destId="{884A413B-24D2-4E1A-9ABE-318356860437}" srcOrd="0" destOrd="0" presId="urn:microsoft.com/office/officeart/2005/8/layout/list1"/>
    <dgm:cxn modelId="{AB2F454B-64AB-4515-BB16-659B1B734B96}" type="presParOf" srcId="{21C3668E-6BA8-4926-B42D-C73D34F34E43}" destId="{1F558355-42AC-4422-84BF-F1D42B9D39AE}" srcOrd="1" destOrd="0" presId="urn:microsoft.com/office/officeart/2005/8/layout/list1"/>
    <dgm:cxn modelId="{BCF26131-3773-4AC6-9D3D-39606C2BE5B0}" type="presParOf" srcId="{1B69445C-FCCA-4F08-B434-D39670A1E09E}" destId="{5546BDA8-01F8-434A-93C3-F7911BC3321B}" srcOrd="9" destOrd="0" presId="urn:microsoft.com/office/officeart/2005/8/layout/list1"/>
    <dgm:cxn modelId="{84ECB127-06B7-40AD-A5A4-5A62A88B93FA}" type="presParOf" srcId="{1B69445C-FCCA-4F08-B434-D39670A1E09E}" destId="{9588E1C3-02F9-4B12-9F69-6E6853F65A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9A9CA-AA04-4164-A129-2BFF049F6365}" type="doc">
      <dgm:prSet loTypeId="urn:microsoft.com/office/officeart/2005/8/layout/cycle2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1192B86-793E-4153-A3DC-8294406EAF7C}">
      <dgm:prSet phldrT="[文本]"/>
      <dgm:spPr/>
      <dgm:t>
        <a:bodyPr/>
        <a:lstStyle/>
        <a:p>
          <a:r>
            <a:rPr lang="zh-CN" altLang="en-US" dirty="0"/>
            <a:t>思考</a:t>
          </a:r>
        </a:p>
      </dgm:t>
    </dgm:pt>
    <dgm:pt modelId="{28D51E35-1290-4856-9D0C-187B059F83F8}" cxnId="{2C7A82FE-FEE6-4C96-B1A6-CA12352ACA6C}" type="parTrans">
      <dgm:prSet/>
      <dgm:spPr/>
      <dgm:t>
        <a:bodyPr/>
        <a:lstStyle/>
        <a:p>
          <a:endParaRPr lang="zh-CN" altLang="en-US"/>
        </a:p>
      </dgm:t>
    </dgm:pt>
    <dgm:pt modelId="{BA8B9CA5-6FA4-49D2-88D0-C1D098DF4511}" cxnId="{2C7A82FE-FEE6-4C96-B1A6-CA12352ACA6C}" type="sibTrans">
      <dgm:prSet/>
      <dgm:spPr/>
      <dgm:t>
        <a:bodyPr/>
        <a:lstStyle/>
        <a:p>
          <a:endParaRPr lang="zh-CN" altLang="en-US"/>
        </a:p>
      </dgm:t>
    </dgm:pt>
    <dgm:pt modelId="{C259547E-6D57-47F2-AAFA-3F5E924F73A9}">
      <dgm:prSet phldrT="[文本]"/>
      <dgm:spPr/>
      <dgm:t>
        <a:bodyPr/>
        <a:lstStyle/>
        <a:p>
          <a:r>
            <a:rPr lang="zh-CN" altLang="en-US" dirty="0"/>
            <a:t>行动</a:t>
          </a:r>
        </a:p>
      </dgm:t>
    </dgm:pt>
    <dgm:pt modelId="{CC885AE0-090C-4E1F-B811-88DA6B072397}" cxnId="{14CC6AAB-AC31-47E3-8B4E-3C52B7130147}" type="parTrans">
      <dgm:prSet/>
      <dgm:spPr/>
      <dgm:t>
        <a:bodyPr/>
        <a:lstStyle/>
        <a:p>
          <a:endParaRPr lang="zh-CN" altLang="en-US"/>
        </a:p>
      </dgm:t>
    </dgm:pt>
    <dgm:pt modelId="{9EF1DE20-5DA5-44C9-88A7-27E312B20B95}" cxnId="{14CC6AAB-AC31-47E3-8B4E-3C52B7130147}" type="sibTrans">
      <dgm:prSet/>
      <dgm:spPr/>
      <dgm:t>
        <a:bodyPr/>
        <a:lstStyle/>
        <a:p>
          <a:endParaRPr lang="zh-CN" altLang="en-US"/>
        </a:p>
      </dgm:t>
    </dgm:pt>
    <dgm:pt modelId="{AEE4B009-113B-4D9F-AABD-F0D31B4F8CF6}">
      <dgm:prSet phldrT="[文本]"/>
      <dgm:spPr/>
      <dgm:t>
        <a:bodyPr/>
        <a:lstStyle/>
        <a:p>
          <a:r>
            <a:rPr lang="zh-CN" altLang="en-US" dirty="0"/>
            <a:t>观察</a:t>
          </a:r>
        </a:p>
      </dgm:t>
    </dgm:pt>
    <dgm:pt modelId="{9D3B4FC9-17AE-4D66-AABA-8DDE1C6F6775}" cxnId="{76EFA206-B664-4622-97B1-D644BAC8F35F}" type="parTrans">
      <dgm:prSet/>
      <dgm:spPr/>
      <dgm:t>
        <a:bodyPr/>
        <a:lstStyle/>
        <a:p>
          <a:endParaRPr lang="zh-CN" altLang="en-US"/>
        </a:p>
      </dgm:t>
    </dgm:pt>
    <dgm:pt modelId="{D99A7830-4EBF-4C09-85FD-EA5550FFF673}" cxnId="{76EFA206-B664-4622-97B1-D644BAC8F35F}" type="sibTrans">
      <dgm:prSet/>
      <dgm:spPr/>
      <dgm:t>
        <a:bodyPr/>
        <a:lstStyle/>
        <a:p>
          <a:endParaRPr lang="zh-CN" altLang="en-US"/>
        </a:p>
      </dgm:t>
    </dgm:pt>
    <dgm:pt modelId="{957E918A-A3B3-4A6D-8302-1F2BA6A0A11F}" type="pres">
      <dgm:prSet presAssocID="{36D9A9CA-AA04-4164-A129-2BFF049F6365}" presName="cycle" presStyleCnt="0">
        <dgm:presLayoutVars>
          <dgm:dir/>
          <dgm:resizeHandles val="exact"/>
        </dgm:presLayoutVars>
      </dgm:prSet>
      <dgm:spPr/>
    </dgm:pt>
    <dgm:pt modelId="{7D83FEF3-E1AA-4D58-9BDC-96CD3166FF6D}" type="pres">
      <dgm:prSet presAssocID="{01192B86-793E-4153-A3DC-8294406EAF7C}" presName="node" presStyleLbl="node1" presStyleIdx="0" presStyleCnt="3">
        <dgm:presLayoutVars>
          <dgm:bulletEnabled val="1"/>
        </dgm:presLayoutVars>
      </dgm:prSet>
      <dgm:spPr/>
    </dgm:pt>
    <dgm:pt modelId="{3204269D-5CF1-4117-8D82-C47829859922}" type="pres">
      <dgm:prSet presAssocID="{BA8B9CA5-6FA4-49D2-88D0-C1D098DF4511}" presName="sibTrans" presStyleLbl="sibTrans2D1" presStyleIdx="0" presStyleCnt="3"/>
      <dgm:spPr/>
    </dgm:pt>
    <dgm:pt modelId="{E4A50F99-398C-46FE-A96A-61F9A896286F}" type="pres">
      <dgm:prSet presAssocID="{BA8B9CA5-6FA4-49D2-88D0-C1D098DF4511}" presName="connectorText" presStyleLbl="sibTrans2D1" presStyleIdx="0" presStyleCnt="3"/>
      <dgm:spPr/>
    </dgm:pt>
    <dgm:pt modelId="{A6B519CE-CFF7-4F7C-8B0A-23A21872B28E}" type="pres">
      <dgm:prSet presAssocID="{C259547E-6D57-47F2-AAFA-3F5E924F73A9}" presName="node" presStyleLbl="node1" presStyleIdx="1" presStyleCnt="3">
        <dgm:presLayoutVars>
          <dgm:bulletEnabled val="1"/>
        </dgm:presLayoutVars>
      </dgm:prSet>
      <dgm:spPr/>
    </dgm:pt>
    <dgm:pt modelId="{6A59FBF0-3AD2-4BB9-885C-19F01F04275C}" type="pres">
      <dgm:prSet presAssocID="{9EF1DE20-5DA5-44C9-88A7-27E312B20B95}" presName="sibTrans" presStyleLbl="sibTrans2D1" presStyleIdx="1" presStyleCnt="3"/>
      <dgm:spPr/>
    </dgm:pt>
    <dgm:pt modelId="{0C8D1D33-10EA-405E-9D57-FA1CC0B4EC83}" type="pres">
      <dgm:prSet presAssocID="{9EF1DE20-5DA5-44C9-88A7-27E312B20B95}" presName="connectorText" presStyleLbl="sibTrans2D1" presStyleIdx="1" presStyleCnt="3"/>
      <dgm:spPr/>
    </dgm:pt>
    <dgm:pt modelId="{C1986ACA-3332-49EE-9536-4647495B6913}" type="pres">
      <dgm:prSet presAssocID="{AEE4B009-113B-4D9F-AABD-F0D31B4F8CF6}" presName="node" presStyleLbl="node1" presStyleIdx="2" presStyleCnt="3">
        <dgm:presLayoutVars>
          <dgm:bulletEnabled val="1"/>
        </dgm:presLayoutVars>
      </dgm:prSet>
      <dgm:spPr/>
    </dgm:pt>
    <dgm:pt modelId="{CCDD7A97-2D60-4785-986B-2D7BC49D2073}" type="pres">
      <dgm:prSet presAssocID="{D99A7830-4EBF-4C09-85FD-EA5550FFF673}" presName="sibTrans" presStyleLbl="sibTrans2D1" presStyleIdx="2" presStyleCnt="3"/>
      <dgm:spPr/>
    </dgm:pt>
    <dgm:pt modelId="{7262AC56-1DD2-445C-801D-8C4ECB2069D2}" type="pres">
      <dgm:prSet presAssocID="{D99A7830-4EBF-4C09-85FD-EA5550FFF673}" presName="connectorText" presStyleLbl="sibTrans2D1" presStyleIdx="2" presStyleCnt="3"/>
      <dgm:spPr/>
    </dgm:pt>
  </dgm:ptLst>
  <dgm:cxnLst>
    <dgm:cxn modelId="{76EFA206-B664-4622-97B1-D644BAC8F35F}" srcId="{36D9A9CA-AA04-4164-A129-2BFF049F6365}" destId="{AEE4B009-113B-4D9F-AABD-F0D31B4F8CF6}" srcOrd="2" destOrd="0" parTransId="{9D3B4FC9-17AE-4D66-AABA-8DDE1C6F6775}" sibTransId="{D99A7830-4EBF-4C09-85FD-EA5550FFF673}"/>
    <dgm:cxn modelId="{349FC647-3DC8-47D3-9630-0CED911E4311}" type="presOf" srcId="{BA8B9CA5-6FA4-49D2-88D0-C1D098DF4511}" destId="{E4A50F99-398C-46FE-A96A-61F9A896286F}" srcOrd="1" destOrd="0" presId="urn:microsoft.com/office/officeart/2005/8/layout/cycle2"/>
    <dgm:cxn modelId="{D8784E6A-DA63-4999-B107-E075AD25EEB1}" type="presOf" srcId="{BA8B9CA5-6FA4-49D2-88D0-C1D098DF4511}" destId="{3204269D-5CF1-4117-8D82-C47829859922}" srcOrd="0" destOrd="0" presId="urn:microsoft.com/office/officeart/2005/8/layout/cycle2"/>
    <dgm:cxn modelId="{515E3850-21BA-41C7-849E-1D3804056087}" type="presOf" srcId="{D99A7830-4EBF-4C09-85FD-EA5550FFF673}" destId="{7262AC56-1DD2-445C-801D-8C4ECB2069D2}" srcOrd="1" destOrd="0" presId="urn:microsoft.com/office/officeart/2005/8/layout/cycle2"/>
    <dgm:cxn modelId="{7B7B4D72-9FBD-4632-AA00-84546704D2CD}" type="presOf" srcId="{36D9A9CA-AA04-4164-A129-2BFF049F6365}" destId="{957E918A-A3B3-4A6D-8302-1F2BA6A0A11F}" srcOrd="0" destOrd="0" presId="urn:microsoft.com/office/officeart/2005/8/layout/cycle2"/>
    <dgm:cxn modelId="{E1968176-2731-48DF-BA0E-90B3450606E7}" type="presOf" srcId="{C259547E-6D57-47F2-AAFA-3F5E924F73A9}" destId="{A6B519CE-CFF7-4F7C-8B0A-23A21872B28E}" srcOrd="0" destOrd="0" presId="urn:microsoft.com/office/officeart/2005/8/layout/cycle2"/>
    <dgm:cxn modelId="{E4D1577C-1F9F-4DBF-A484-D37DF1A8DD57}" type="presOf" srcId="{AEE4B009-113B-4D9F-AABD-F0D31B4F8CF6}" destId="{C1986ACA-3332-49EE-9536-4647495B6913}" srcOrd="0" destOrd="0" presId="urn:microsoft.com/office/officeart/2005/8/layout/cycle2"/>
    <dgm:cxn modelId="{0C7C0382-C462-4731-ADB3-92579BE1C1E4}" type="presOf" srcId="{9EF1DE20-5DA5-44C9-88A7-27E312B20B95}" destId="{0C8D1D33-10EA-405E-9D57-FA1CC0B4EC83}" srcOrd="1" destOrd="0" presId="urn:microsoft.com/office/officeart/2005/8/layout/cycle2"/>
    <dgm:cxn modelId="{14CC6AAB-AC31-47E3-8B4E-3C52B7130147}" srcId="{36D9A9CA-AA04-4164-A129-2BFF049F6365}" destId="{C259547E-6D57-47F2-AAFA-3F5E924F73A9}" srcOrd="1" destOrd="0" parTransId="{CC885AE0-090C-4E1F-B811-88DA6B072397}" sibTransId="{9EF1DE20-5DA5-44C9-88A7-27E312B20B95}"/>
    <dgm:cxn modelId="{A132DAB8-CBAD-41F7-8641-07FEA2B75831}" type="presOf" srcId="{01192B86-793E-4153-A3DC-8294406EAF7C}" destId="{7D83FEF3-E1AA-4D58-9BDC-96CD3166FF6D}" srcOrd="0" destOrd="0" presId="urn:microsoft.com/office/officeart/2005/8/layout/cycle2"/>
    <dgm:cxn modelId="{7939B4C1-1709-4F9F-9394-AB4ABA29C25C}" type="presOf" srcId="{9EF1DE20-5DA5-44C9-88A7-27E312B20B95}" destId="{6A59FBF0-3AD2-4BB9-885C-19F01F04275C}" srcOrd="0" destOrd="0" presId="urn:microsoft.com/office/officeart/2005/8/layout/cycle2"/>
    <dgm:cxn modelId="{F5CE61E7-FEB2-4BCD-A82B-97B66AFB9CA4}" type="presOf" srcId="{D99A7830-4EBF-4C09-85FD-EA5550FFF673}" destId="{CCDD7A97-2D60-4785-986B-2D7BC49D2073}" srcOrd="0" destOrd="0" presId="urn:microsoft.com/office/officeart/2005/8/layout/cycle2"/>
    <dgm:cxn modelId="{2C7A82FE-FEE6-4C96-B1A6-CA12352ACA6C}" srcId="{36D9A9CA-AA04-4164-A129-2BFF049F6365}" destId="{01192B86-793E-4153-A3DC-8294406EAF7C}" srcOrd="0" destOrd="0" parTransId="{28D51E35-1290-4856-9D0C-187B059F83F8}" sibTransId="{BA8B9CA5-6FA4-49D2-88D0-C1D098DF4511}"/>
    <dgm:cxn modelId="{7CBF72BB-311F-4FCC-97C9-9F77E93FF0D6}" type="presParOf" srcId="{957E918A-A3B3-4A6D-8302-1F2BA6A0A11F}" destId="{7D83FEF3-E1AA-4D58-9BDC-96CD3166FF6D}" srcOrd="0" destOrd="0" presId="urn:microsoft.com/office/officeart/2005/8/layout/cycle2"/>
    <dgm:cxn modelId="{D9ADE51F-7135-456D-8FC1-ACA1608ABF3D}" type="presParOf" srcId="{957E918A-A3B3-4A6D-8302-1F2BA6A0A11F}" destId="{3204269D-5CF1-4117-8D82-C47829859922}" srcOrd="1" destOrd="0" presId="urn:microsoft.com/office/officeart/2005/8/layout/cycle2"/>
    <dgm:cxn modelId="{A9CECD5A-DF76-45BF-A4D6-61497AD37D38}" type="presParOf" srcId="{3204269D-5CF1-4117-8D82-C47829859922}" destId="{E4A50F99-398C-46FE-A96A-61F9A896286F}" srcOrd="0" destOrd="0" presId="urn:microsoft.com/office/officeart/2005/8/layout/cycle2"/>
    <dgm:cxn modelId="{E54CA7C3-3E74-4737-8D10-2A74D5E068A8}" type="presParOf" srcId="{957E918A-A3B3-4A6D-8302-1F2BA6A0A11F}" destId="{A6B519CE-CFF7-4F7C-8B0A-23A21872B28E}" srcOrd="2" destOrd="0" presId="urn:microsoft.com/office/officeart/2005/8/layout/cycle2"/>
    <dgm:cxn modelId="{3D5DECDB-6D3A-4255-B690-7BB45DA09585}" type="presParOf" srcId="{957E918A-A3B3-4A6D-8302-1F2BA6A0A11F}" destId="{6A59FBF0-3AD2-4BB9-885C-19F01F04275C}" srcOrd="3" destOrd="0" presId="urn:microsoft.com/office/officeart/2005/8/layout/cycle2"/>
    <dgm:cxn modelId="{26E46424-72E4-46AF-A68A-03AB7C51C645}" type="presParOf" srcId="{6A59FBF0-3AD2-4BB9-885C-19F01F04275C}" destId="{0C8D1D33-10EA-405E-9D57-FA1CC0B4EC83}" srcOrd="0" destOrd="0" presId="urn:microsoft.com/office/officeart/2005/8/layout/cycle2"/>
    <dgm:cxn modelId="{D9DC63AC-2B75-47F1-9C62-19F84D8DC0C0}" type="presParOf" srcId="{957E918A-A3B3-4A6D-8302-1F2BA6A0A11F}" destId="{C1986ACA-3332-49EE-9536-4647495B6913}" srcOrd="4" destOrd="0" presId="urn:microsoft.com/office/officeart/2005/8/layout/cycle2"/>
    <dgm:cxn modelId="{691F9409-C344-45D6-98F4-26B582AF18C4}" type="presParOf" srcId="{957E918A-A3B3-4A6D-8302-1F2BA6A0A11F}" destId="{CCDD7A97-2D60-4785-986B-2D7BC49D2073}" srcOrd="5" destOrd="0" presId="urn:microsoft.com/office/officeart/2005/8/layout/cycle2"/>
    <dgm:cxn modelId="{A281D8F1-AC8F-49CD-BA4A-D893CEF76EC2}" type="presParOf" srcId="{CCDD7A97-2D60-4785-986B-2D7BC49D2073}" destId="{7262AC56-1DD2-445C-801D-8C4ECB2069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061907" cy="4707781"/>
        <a:chOff x="0" y="0"/>
        <a:chExt cx="7061907" cy="4707781"/>
      </a:xfrm>
    </dsp:grpSpPr>
    <dsp:sp modelId="{2D0CB04D-5CB6-4815-854A-40ACE4626BC0}">
      <dsp:nvSpPr>
        <dsp:cNvPr id="5" name="矩形 4"/>
        <dsp:cNvSpPr/>
      </dsp:nvSpPr>
      <dsp:spPr bwMode="white">
        <a:xfrm>
          <a:off x="0" y="887071"/>
          <a:ext cx="7061907" cy="730800"/>
        </a:xfrm>
        <a:prstGeom prst="rect">
          <a:avLst/>
        </a:prstGeom>
        <a:sp3d z="190500" extrusionH="12700" prstMaterial="plastic">
          <a:bevelT w="50800" h="50800"/>
        </a:sp3d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548082" tIns="562355" rIns="548082" bIns="192024" anchor="t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887071"/>
        <a:ext cx="7061907" cy="730800"/>
      </dsp:txXfrm>
    </dsp:sp>
    <dsp:sp modelId="{DDD969E0-2058-4643-8E47-93160C0DD783}">
      <dsp:nvSpPr>
        <dsp:cNvPr id="4" name="圆角矩形 3"/>
        <dsp:cNvSpPr/>
      </dsp:nvSpPr>
      <dsp:spPr bwMode="white">
        <a:xfrm>
          <a:off x="353095" y="459031"/>
          <a:ext cx="4943335" cy="85608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86846" tIns="0" rIns="186846" bIns="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一、大语言模型是什么？</a:t>
          </a:r>
        </a:p>
      </dsp:txBody>
      <dsp:txXfrm>
        <a:off x="353095" y="459031"/>
        <a:ext cx="4943335" cy="856080"/>
      </dsp:txXfrm>
    </dsp:sp>
    <dsp:sp modelId="{E84E58D1-4F0C-4C14-A211-6757851BEED2}">
      <dsp:nvSpPr>
        <dsp:cNvPr id="8" name="矩形 7"/>
        <dsp:cNvSpPr/>
      </dsp:nvSpPr>
      <dsp:spPr bwMode="white">
        <a:xfrm>
          <a:off x="0" y="2202511"/>
          <a:ext cx="7061907" cy="730800"/>
        </a:xfrm>
        <a:prstGeom prst="rect">
          <a:avLst/>
        </a:prstGeom>
        <a:sp3d z="190500" extrusionH="12700" prstMaterial="plastic">
          <a:bevelT w="50800" h="50800"/>
        </a:sp3d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548082" tIns="562355" rIns="548082" bIns="192024" anchor="t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202511"/>
        <a:ext cx="7061907" cy="730800"/>
      </dsp:txXfrm>
    </dsp:sp>
    <dsp:sp modelId="{8B506BA3-7AFD-42F1-9FDB-09E2D28CD1B3}">
      <dsp:nvSpPr>
        <dsp:cNvPr id="7" name="圆角矩形 6"/>
        <dsp:cNvSpPr/>
      </dsp:nvSpPr>
      <dsp:spPr bwMode="white">
        <a:xfrm>
          <a:off x="353095" y="1774471"/>
          <a:ext cx="4943335" cy="85608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86846" tIns="0" rIns="186846" bIns="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二、如何与大语言模型聊天？</a:t>
          </a:r>
        </a:p>
      </dsp:txBody>
      <dsp:txXfrm>
        <a:off x="353095" y="1774471"/>
        <a:ext cx="4943335" cy="856080"/>
      </dsp:txXfrm>
    </dsp:sp>
    <dsp:sp modelId="{F9A34577-9B52-421D-AEE4-8FFE291E362C}">
      <dsp:nvSpPr>
        <dsp:cNvPr id="11" name="矩形 10"/>
        <dsp:cNvSpPr/>
      </dsp:nvSpPr>
      <dsp:spPr bwMode="white">
        <a:xfrm>
          <a:off x="0" y="3549518"/>
          <a:ext cx="7061907" cy="730800"/>
        </a:xfrm>
        <a:prstGeom prst="rect">
          <a:avLst/>
        </a:prstGeom>
        <a:sp3d z="190500" extrusionH="12700" prstMaterial="plastic">
          <a:bevelT w="50800" h="50800"/>
        </a:sp3d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548082" tIns="562355" rIns="548082" bIns="192024" anchor="t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549518"/>
        <a:ext cx="7061907" cy="730800"/>
      </dsp:txXfrm>
    </dsp:sp>
    <dsp:sp modelId="{9F2DA9FA-1B93-4163-A851-474C9D045232}">
      <dsp:nvSpPr>
        <dsp:cNvPr id="10" name="圆角矩形 9"/>
        <dsp:cNvSpPr/>
      </dsp:nvSpPr>
      <dsp:spPr bwMode="white">
        <a:xfrm>
          <a:off x="353095" y="3089911"/>
          <a:ext cx="4943335" cy="85608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86846" tIns="0" rIns="186846" bIns="0" anchor="ctr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900" dirty="0"/>
            <a:t>三、主流大语言模型</a:t>
          </a:r>
        </a:p>
      </dsp:txBody>
      <dsp:txXfrm>
        <a:off x="353095" y="3089911"/>
        <a:ext cx="4943335" cy="856080"/>
      </dsp:txXfrm>
    </dsp:sp>
    <dsp:sp modelId="{1A140897-50D6-40FE-9F26-98E5C7F3814B}">
      <dsp:nvSpPr>
        <dsp:cNvPr id="3" name="矩形 2" hidden="1"/>
        <dsp:cNvSpPr/>
      </dsp:nvSpPr>
      <dsp:spPr>
        <a:xfrm>
          <a:off x="0" y="459031"/>
          <a:ext cx="353095" cy="856080"/>
        </a:xfrm>
        <a:prstGeom prst="rect">
          <a:avLst/>
        </a:prstGeom>
      </dsp:spPr>
      <dsp:txXfrm>
        <a:off x="0" y="459031"/>
        <a:ext cx="353095" cy="856080"/>
      </dsp:txXfrm>
    </dsp:sp>
    <dsp:sp modelId="{13D58B28-9F17-4705-9BF3-DE18DE000FE7}">
      <dsp:nvSpPr>
        <dsp:cNvPr id="6" name="矩形 5" hidden="1"/>
        <dsp:cNvSpPr/>
      </dsp:nvSpPr>
      <dsp:spPr>
        <a:xfrm>
          <a:off x="0" y="1774471"/>
          <a:ext cx="353095" cy="856080"/>
        </a:xfrm>
        <a:prstGeom prst="rect">
          <a:avLst/>
        </a:prstGeom>
      </dsp:spPr>
      <dsp:txXfrm>
        <a:off x="0" y="1774471"/>
        <a:ext cx="353095" cy="856080"/>
      </dsp:txXfrm>
    </dsp:sp>
    <dsp:sp modelId="{7D71F013-EC45-44FA-9F88-0D192739EEA3}">
      <dsp:nvSpPr>
        <dsp:cNvPr id="9" name="矩形 8" hidden="1"/>
        <dsp:cNvSpPr/>
      </dsp:nvSpPr>
      <dsp:spPr>
        <a:xfrm>
          <a:off x="0" y="3089911"/>
          <a:ext cx="353095" cy="856080"/>
        </a:xfrm>
        <a:prstGeom prst="rect">
          <a:avLst/>
        </a:prstGeom>
      </dsp:spPr>
      <dsp:txXfrm>
        <a:off x="0" y="3089911"/>
        <a:ext cx="353095" cy="856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061907" cy="4707781"/>
        <a:chOff x="0" y="0"/>
        <a:chExt cx="7061907" cy="4707781"/>
      </a:xfrm>
    </dsp:grpSpPr>
    <dsp:sp modelId="{2D0CB04D-5CB6-4815-854A-40ACE4626BC0}">
      <dsp:nvSpPr>
        <dsp:cNvPr id="5" name="矩形 4"/>
        <dsp:cNvSpPr/>
      </dsp:nvSpPr>
      <dsp:spPr bwMode="white">
        <a:xfrm>
          <a:off x="0" y="1293691"/>
          <a:ext cx="7061907" cy="957600"/>
        </a:xfrm>
        <a:prstGeom prst="rect">
          <a:avLst/>
        </a:prstGeom>
        <a:sp3d z="190500" extrusionH="12700" prstMaterial="plastic">
          <a:bevelT w="50800" h="50800"/>
        </a:sp3d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548082" tIns="791463" rIns="548082" bIns="270256" anchor="t"/>
        <a:lstStyle>
          <a:lvl1pPr algn="l">
            <a:defRPr sz="3800"/>
          </a:lvl1pPr>
          <a:lvl2pPr marL="285750" indent="-285750" algn="l">
            <a:defRPr sz="3800"/>
          </a:lvl2pPr>
          <a:lvl3pPr marL="571500" indent="-285750" algn="l">
            <a:defRPr sz="3800"/>
          </a:lvl3pPr>
          <a:lvl4pPr marL="857250" indent="-285750" algn="l">
            <a:defRPr sz="3800"/>
          </a:lvl4pPr>
          <a:lvl5pPr marL="1143000" indent="-285750" algn="l">
            <a:defRPr sz="3800"/>
          </a:lvl5pPr>
          <a:lvl6pPr marL="1428750" indent="-285750" algn="l">
            <a:defRPr sz="3800"/>
          </a:lvl6pPr>
          <a:lvl7pPr marL="1714500" indent="-285750" algn="l">
            <a:defRPr sz="3800"/>
          </a:lvl7pPr>
          <a:lvl8pPr marL="2000250" indent="-285750" algn="l">
            <a:defRPr sz="3800"/>
          </a:lvl8pPr>
          <a:lvl9pPr marL="2286000" indent="-285750" algn="l">
            <a:defRPr sz="38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293691"/>
        <a:ext cx="7061907" cy="957600"/>
      </dsp:txXfrm>
    </dsp:sp>
    <dsp:sp modelId="{DDD969E0-2058-4643-8E47-93160C0DD783}">
      <dsp:nvSpPr>
        <dsp:cNvPr id="4" name="圆角矩形 3"/>
        <dsp:cNvSpPr/>
      </dsp:nvSpPr>
      <dsp:spPr bwMode="white">
        <a:xfrm>
          <a:off x="353095" y="732810"/>
          <a:ext cx="4943335" cy="112176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86846" tIns="0" rIns="186846" bIns="0" anchor="ctr"/>
        <a:lstStyle>
          <a:lvl1pPr algn="l">
            <a:defRPr sz="38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一、知识库是什么？</a:t>
          </a:r>
        </a:p>
      </dsp:txBody>
      <dsp:txXfrm>
        <a:off x="353095" y="732810"/>
        <a:ext cx="4943335" cy="1121760"/>
      </dsp:txXfrm>
    </dsp:sp>
    <dsp:sp modelId="{E84E58D1-4F0C-4C14-A211-6757851BEED2}">
      <dsp:nvSpPr>
        <dsp:cNvPr id="8" name="矩形 7"/>
        <dsp:cNvSpPr/>
      </dsp:nvSpPr>
      <dsp:spPr bwMode="white">
        <a:xfrm>
          <a:off x="0" y="3017371"/>
          <a:ext cx="7061907" cy="957600"/>
        </a:xfrm>
        <a:prstGeom prst="rect">
          <a:avLst/>
        </a:prstGeom>
        <a:sp3d z="190500" extrusionH="12700" prstMaterial="plastic">
          <a:bevelT w="50800" h="50800"/>
        </a:sp3d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548082" tIns="791463" rIns="548082" bIns="270256" anchor="t"/>
        <a:lstStyle>
          <a:lvl1pPr algn="l">
            <a:defRPr sz="3800"/>
          </a:lvl1pPr>
          <a:lvl2pPr marL="285750" indent="-285750" algn="l">
            <a:defRPr sz="3800"/>
          </a:lvl2pPr>
          <a:lvl3pPr marL="571500" indent="-285750" algn="l">
            <a:defRPr sz="3800"/>
          </a:lvl3pPr>
          <a:lvl4pPr marL="857250" indent="-285750" algn="l">
            <a:defRPr sz="3800"/>
          </a:lvl4pPr>
          <a:lvl5pPr marL="1143000" indent="-285750" algn="l">
            <a:defRPr sz="3800"/>
          </a:lvl5pPr>
          <a:lvl6pPr marL="1428750" indent="-285750" algn="l">
            <a:defRPr sz="3800"/>
          </a:lvl6pPr>
          <a:lvl7pPr marL="1714500" indent="-285750" algn="l">
            <a:defRPr sz="3800"/>
          </a:lvl7pPr>
          <a:lvl8pPr marL="2000250" indent="-285750" algn="l">
            <a:defRPr sz="3800"/>
          </a:lvl8pPr>
          <a:lvl9pPr marL="2286000" indent="-285750" algn="l">
            <a:defRPr sz="38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017371"/>
        <a:ext cx="7061907" cy="957600"/>
      </dsp:txXfrm>
    </dsp:sp>
    <dsp:sp modelId="{8B506BA3-7AFD-42F1-9FDB-09E2D28CD1B3}">
      <dsp:nvSpPr>
        <dsp:cNvPr id="7" name="圆角矩形 6"/>
        <dsp:cNvSpPr/>
      </dsp:nvSpPr>
      <dsp:spPr bwMode="white">
        <a:xfrm>
          <a:off x="353095" y="2456491"/>
          <a:ext cx="4943335" cy="112176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86846" tIns="0" rIns="186846" bIns="0" anchor="ctr"/>
        <a:lstStyle>
          <a:lvl1pPr algn="l">
            <a:defRPr sz="3800"/>
          </a:lvl1pPr>
          <a:lvl2pPr marL="285750" indent="-285750" algn="l">
            <a:defRPr sz="2900"/>
          </a:lvl2pPr>
          <a:lvl3pPr marL="571500" indent="-285750" algn="l">
            <a:defRPr sz="2900"/>
          </a:lvl3pPr>
          <a:lvl4pPr marL="857250" indent="-285750" algn="l">
            <a:defRPr sz="2900"/>
          </a:lvl4pPr>
          <a:lvl5pPr marL="1143000" indent="-285750" algn="l">
            <a:defRPr sz="2900"/>
          </a:lvl5pPr>
          <a:lvl6pPr marL="1428750" indent="-285750" algn="l">
            <a:defRPr sz="2900"/>
          </a:lvl6pPr>
          <a:lvl7pPr marL="1714500" indent="-285750" algn="l">
            <a:defRPr sz="2900"/>
          </a:lvl7pPr>
          <a:lvl8pPr marL="2000250" indent="-285750" algn="l">
            <a:defRPr sz="2900"/>
          </a:lvl8pPr>
          <a:lvl9pPr marL="2286000" indent="-285750" algn="l">
            <a:defRPr sz="2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二、知识库问答流程</a:t>
          </a:r>
        </a:p>
      </dsp:txBody>
      <dsp:txXfrm>
        <a:off x="353095" y="2456491"/>
        <a:ext cx="4943335" cy="1121760"/>
      </dsp:txXfrm>
    </dsp:sp>
    <dsp:sp modelId="{1A140897-50D6-40FE-9F26-98E5C7F3814B}">
      <dsp:nvSpPr>
        <dsp:cNvPr id="3" name="矩形 2" hidden="1"/>
        <dsp:cNvSpPr/>
      </dsp:nvSpPr>
      <dsp:spPr>
        <a:xfrm>
          <a:off x="0" y="732810"/>
          <a:ext cx="353095" cy="1121760"/>
        </a:xfrm>
        <a:prstGeom prst="rect">
          <a:avLst/>
        </a:prstGeom>
      </dsp:spPr>
      <dsp:txXfrm>
        <a:off x="0" y="732810"/>
        <a:ext cx="353095" cy="1121760"/>
      </dsp:txXfrm>
    </dsp:sp>
    <dsp:sp modelId="{13D58B28-9F17-4705-9BF3-DE18DE000FE7}">
      <dsp:nvSpPr>
        <dsp:cNvPr id="6" name="矩形 5" hidden="1"/>
        <dsp:cNvSpPr/>
      </dsp:nvSpPr>
      <dsp:spPr>
        <a:xfrm>
          <a:off x="0" y="2456491"/>
          <a:ext cx="353095" cy="1121760"/>
        </a:xfrm>
        <a:prstGeom prst="rect">
          <a:avLst/>
        </a:prstGeom>
      </dsp:spPr>
      <dsp:txXfrm>
        <a:off x="0" y="2456491"/>
        <a:ext cx="353095" cy="1121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061907" cy="4707781"/>
        <a:chOff x="0" y="0"/>
        <a:chExt cx="7061907" cy="4707781"/>
      </a:xfrm>
    </dsp:grpSpPr>
    <dsp:sp modelId="{2D0CB04D-5CB6-4815-854A-40ACE4626BC0}">
      <dsp:nvSpPr>
        <dsp:cNvPr id="5" name="矩形 4"/>
        <dsp:cNvSpPr/>
      </dsp:nvSpPr>
      <dsp:spPr bwMode="white">
        <a:xfrm>
          <a:off x="0" y="583590"/>
          <a:ext cx="7061907" cy="882000"/>
        </a:xfrm>
        <a:prstGeom prst="rect">
          <a:avLst/>
        </a:prstGeom>
        <a:sp3d z="190500" extrusionH="12700" prstMaterial="plastic">
          <a:bevelT w="50800" h="50800"/>
        </a:sp3d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548082" tIns="645668" rIns="548082" bIns="220472" anchor="t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583590"/>
        <a:ext cx="7061907" cy="882000"/>
      </dsp:txXfrm>
    </dsp:sp>
    <dsp:sp modelId="{DDD969E0-2058-4643-8E47-93160C0DD783}">
      <dsp:nvSpPr>
        <dsp:cNvPr id="4" name="圆角矩形 3"/>
        <dsp:cNvSpPr/>
      </dsp:nvSpPr>
      <dsp:spPr bwMode="white">
        <a:xfrm>
          <a:off x="353095" y="66990"/>
          <a:ext cx="4943335" cy="103320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86846" tIns="0" rIns="186846" bIns="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一、智能体的定义</a:t>
          </a:r>
        </a:p>
      </dsp:txBody>
      <dsp:txXfrm>
        <a:off x="353095" y="66990"/>
        <a:ext cx="4943335" cy="1033200"/>
      </dsp:txXfrm>
    </dsp:sp>
    <dsp:sp modelId="{E84E58D1-4F0C-4C14-A211-6757851BEED2}">
      <dsp:nvSpPr>
        <dsp:cNvPr id="8" name="矩形 7"/>
        <dsp:cNvSpPr/>
      </dsp:nvSpPr>
      <dsp:spPr bwMode="white">
        <a:xfrm>
          <a:off x="0" y="2171191"/>
          <a:ext cx="7061907" cy="882000"/>
        </a:xfrm>
        <a:prstGeom prst="rect">
          <a:avLst/>
        </a:prstGeom>
        <a:sp3d z="190500" extrusionH="12700" prstMaterial="plastic">
          <a:bevelT w="50800" h="50800"/>
        </a:sp3d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548082" tIns="645668" rIns="548082" bIns="220472" anchor="t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171191"/>
        <a:ext cx="7061907" cy="882000"/>
      </dsp:txXfrm>
    </dsp:sp>
    <dsp:sp modelId="{8B506BA3-7AFD-42F1-9FDB-09E2D28CD1B3}">
      <dsp:nvSpPr>
        <dsp:cNvPr id="7" name="圆角矩形 6"/>
        <dsp:cNvSpPr/>
      </dsp:nvSpPr>
      <dsp:spPr bwMode="white">
        <a:xfrm>
          <a:off x="353095" y="1654591"/>
          <a:ext cx="4943335" cy="103320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86846" tIns="0" rIns="186846" bIns="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二、如何与现实交互？</a:t>
          </a:r>
        </a:p>
      </dsp:txBody>
      <dsp:txXfrm>
        <a:off x="353095" y="1654591"/>
        <a:ext cx="4943335" cy="1033200"/>
      </dsp:txXfrm>
    </dsp:sp>
    <dsp:sp modelId="{9588E1C3-02F9-4B12-9F69-6E6853F65AF8}">
      <dsp:nvSpPr>
        <dsp:cNvPr id="11" name="矩形 10"/>
        <dsp:cNvSpPr/>
      </dsp:nvSpPr>
      <dsp:spPr bwMode="white">
        <a:xfrm>
          <a:off x="0" y="3758790"/>
          <a:ext cx="7061907" cy="882000"/>
        </a:xfrm>
        <a:prstGeom prst="rect">
          <a:avLst/>
        </a:prstGeom>
        <a:sp3d z="190500" extrusionH="12700" prstMaterial="plastic">
          <a:bevelT w="50800" h="50800"/>
        </a:sp3d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548082" tIns="645668" rIns="548082" bIns="220472" anchor="t"/>
        <a:lstStyle>
          <a:lvl1pPr algn="l">
            <a:defRPr sz="3100"/>
          </a:lvl1pPr>
          <a:lvl2pPr marL="285750" indent="-285750" algn="l">
            <a:defRPr sz="3100"/>
          </a:lvl2pPr>
          <a:lvl3pPr marL="571500" indent="-285750" algn="l">
            <a:defRPr sz="3100"/>
          </a:lvl3pPr>
          <a:lvl4pPr marL="857250" indent="-285750" algn="l">
            <a:defRPr sz="3100"/>
          </a:lvl4pPr>
          <a:lvl5pPr marL="1143000" indent="-285750" algn="l">
            <a:defRPr sz="3100"/>
          </a:lvl5pPr>
          <a:lvl6pPr marL="1428750" indent="-285750" algn="l">
            <a:defRPr sz="3100"/>
          </a:lvl6pPr>
          <a:lvl7pPr marL="1714500" indent="-285750" algn="l">
            <a:defRPr sz="3100"/>
          </a:lvl7pPr>
          <a:lvl8pPr marL="2000250" indent="-285750" algn="l">
            <a:defRPr sz="3100"/>
          </a:lvl8pPr>
          <a:lvl9pPr marL="2286000" indent="-285750" algn="l">
            <a:defRPr sz="31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758790"/>
        <a:ext cx="7061907" cy="882000"/>
      </dsp:txXfrm>
    </dsp:sp>
    <dsp:sp modelId="{1F558355-42AC-4422-84BF-F1D42B9D39AE}">
      <dsp:nvSpPr>
        <dsp:cNvPr id="10" name="圆角矩形 9"/>
        <dsp:cNvSpPr/>
      </dsp:nvSpPr>
      <dsp:spPr bwMode="white">
        <a:xfrm>
          <a:off x="353095" y="3242191"/>
          <a:ext cx="4943335" cy="1033200"/>
        </a:xfrm>
        <a:prstGeom prst="roundRect">
          <a:avLst/>
        </a:prstGeom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lIns="186846" tIns="0" rIns="186846" bIns="0" anchor="ctr"/>
        <a:lstStyle>
          <a:lvl1pPr algn="l">
            <a:defRPr sz="3100"/>
          </a:lvl1pPr>
          <a:lvl2pPr marL="228600" indent="-228600" algn="l">
            <a:defRPr sz="2400"/>
          </a:lvl2pPr>
          <a:lvl3pPr marL="457200" indent="-228600" algn="l">
            <a:defRPr sz="2400"/>
          </a:lvl3pPr>
          <a:lvl4pPr marL="685800" indent="-228600" algn="l">
            <a:defRPr sz="2400"/>
          </a:lvl4pPr>
          <a:lvl5pPr marL="914400" indent="-228600" algn="l">
            <a:defRPr sz="2400"/>
          </a:lvl5pPr>
          <a:lvl6pPr marL="1143000" indent="-228600" algn="l">
            <a:defRPr sz="2400"/>
          </a:lvl6pPr>
          <a:lvl7pPr marL="1371600" indent="-228600" algn="l">
            <a:defRPr sz="2400"/>
          </a:lvl7pPr>
          <a:lvl8pPr marL="1600200" indent="-228600" algn="l">
            <a:defRPr sz="2400"/>
          </a:lvl8pPr>
          <a:lvl9pPr marL="1828800" indent="-228600" algn="l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三、如何完成复杂任务？</a:t>
          </a:r>
        </a:p>
      </dsp:txBody>
      <dsp:txXfrm>
        <a:off x="353095" y="3242191"/>
        <a:ext cx="4943335" cy="1033200"/>
      </dsp:txXfrm>
    </dsp:sp>
    <dsp:sp modelId="{1A140897-50D6-40FE-9F26-98E5C7F3814B}">
      <dsp:nvSpPr>
        <dsp:cNvPr id="3" name="矩形 2" hidden="1"/>
        <dsp:cNvSpPr/>
      </dsp:nvSpPr>
      <dsp:spPr>
        <a:xfrm>
          <a:off x="0" y="66990"/>
          <a:ext cx="353095" cy="1033200"/>
        </a:xfrm>
        <a:prstGeom prst="rect">
          <a:avLst/>
        </a:prstGeom>
      </dsp:spPr>
      <dsp:txXfrm>
        <a:off x="0" y="66990"/>
        <a:ext cx="353095" cy="1033200"/>
      </dsp:txXfrm>
    </dsp:sp>
    <dsp:sp modelId="{13D58B28-9F17-4705-9BF3-DE18DE000FE7}">
      <dsp:nvSpPr>
        <dsp:cNvPr id="6" name="矩形 5" hidden="1"/>
        <dsp:cNvSpPr/>
      </dsp:nvSpPr>
      <dsp:spPr>
        <a:xfrm>
          <a:off x="0" y="1654591"/>
          <a:ext cx="353095" cy="1033200"/>
        </a:xfrm>
        <a:prstGeom prst="rect">
          <a:avLst/>
        </a:prstGeom>
      </dsp:spPr>
      <dsp:txXfrm>
        <a:off x="0" y="1654591"/>
        <a:ext cx="353095" cy="1033200"/>
      </dsp:txXfrm>
    </dsp:sp>
    <dsp:sp modelId="{884A413B-24D2-4E1A-9ABE-318356860437}">
      <dsp:nvSpPr>
        <dsp:cNvPr id="9" name="矩形 8" hidden="1"/>
        <dsp:cNvSpPr/>
      </dsp:nvSpPr>
      <dsp:spPr>
        <a:xfrm>
          <a:off x="0" y="3242191"/>
          <a:ext cx="353095" cy="1033200"/>
        </a:xfrm>
        <a:prstGeom prst="rect">
          <a:avLst/>
        </a:prstGeom>
      </dsp:spPr>
      <dsp:txXfrm>
        <a:off x="0" y="3242191"/>
        <a:ext cx="353095" cy="10332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193142" cy="2546048"/>
        <a:chOff x="0" y="0"/>
        <a:chExt cx="3193142" cy="2546048"/>
      </a:xfrm>
    </dsp:grpSpPr>
    <dsp:sp modelId="{7D83FEF3-E1AA-4D58-9BDC-96CD3166FF6D}">
      <dsp:nvSpPr>
        <dsp:cNvPr id="3" name="椭圆 2"/>
        <dsp:cNvSpPr/>
      </dsp:nvSpPr>
      <dsp:spPr bwMode="white">
        <a:xfrm>
          <a:off x="1042851" y="0"/>
          <a:ext cx="1107441" cy="1107441"/>
        </a:xfrm>
        <a:prstGeom prst="ellipse">
          <a:avLst/>
        </a:prstGeom>
        <a:sp3d contourW="19050" prstMaterial="metal">
          <a:bevelT w="88900" h="203200"/>
          <a:bevelB w="165100" h="254000"/>
        </a:sp3d>
      </dsp:spPr>
      <dsp:style>
        <a:lnRef idx="0">
          <a:schemeClr val="accent1">
            <a:shade val="80000"/>
          </a:schemeClr>
        </a:lnRef>
        <a:fillRef idx="1">
          <a:schemeClr val="lt1"/>
        </a:fillRef>
        <a:effectRef idx="2">
          <a:scrgbClr r="0" g="0" b="0"/>
        </a:effectRef>
        <a:fontRef idx="minor">
          <a:schemeClr val="lt1"/>
        </a:fontRef>
      </dsp:style>
      <dsp:txBody>
        <a:bodyPr lIns="35560" tIns="35560" rIns="3556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思考</a:t>
          </a:r>
          <a:endParaRPr>
            <a:solidFill>
              <a:schemeClr val="dk1"/>
            </a:solidFill>
          </a:endParaRPr>
        </a:p>
      </dsp:txBody>
      <dsp:txXfrm>
        <a:off x="1042851" y="0"/>
        <a:ext cx="1107441" cy="1107441"/>
      </dsp:txXfrm>
    </dsp:sp>
    <dsp:sp modelId="{3204269D-5CF1-4117-8D82-C47829859922}">
      <dsp:nvSpPr>
        <dsp:cNvPr id="4" name="右箭头 3"/>
        <dsp:cNvSpPr/>
      </dsp:nvSpPr>
      <dsp:spPr bwMode="white">
        <a:xfrm rot="3599999">
          <a:off x="1865125" y="1086143"/>
          <a:ext cx="293472" cy="373761"/>
        </a:xfrm>
        <a:prstGeom prst="rightArrow">
          <a:avLst>
            <a:gd name="adj1" fmla="val 60000"/>
            <a:gd name="adj2" fmla="val 50000"/>
          </a:avLst>
        </a:prstGeom>
        <a:sp3d z="-182000" contourW="19050" prstMaterial="metal">
          <a:bevelT w="88900" h="203200"/>
          <a:bevelB w="165100" h="254000"/>
        </a:sp3d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4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 rot="3599999">
        <a:off x="1865125" y="1086143"/>
        <a:ext cx="293472" cy="373761"/>
      </dsp:txXfrm>
    </dsp:sp>
    <dsp:sp modelId="{A6B519CE-CFF7-4F7C-8B0A-23A21872B28E}">
      <dsp:nvSpPr>
        <dsp:cNvPr id="5" name="椭圆 4"/>
        <dsp:cNvSpPr/>
      </dsp:nvSpPr>
      <dsp:spPr bwMode="white">
        <a:xfrm>
          <a:off x="1873431" y="1438607"/>
          <a:ext cx="1107441" cy="1107441"/>
        </a:xfrm>
        <a:prstGeom prst="ellipse">
          <a:avLst/>
        </a:prstGeom>
        <a:sp3d contourW="19050" prstMaterial="metal">
          <a:bevelT w="88900" h="203200"/>
          <a:bevelB w="165100" h="254000"/>
        </a:sp3d>
      </dsp:spPr>
      <dsp:style>
        <a:lnRef idx="0">
          <a:schemeClr val="accent1">
            <a:shade val="80000"/>
          </a:schemeClr>
        </a:lnRef>
        <a:fillRef idx="1">
          <a:schemeClr val="lt1"/>
        </a:fillRef>
        <a:effectRef idx="2">
          <a:scrgbClr r="0" g="0" b="0"/>
        </a:effectRef>
        <a:fontRef idx="minor">
          <a:schemeClr val="lt1"/>
        </a:fontRef>
      </dsp:style>
      <dsp:txBody>
        <a:bodyPr lIns="35560" tIns="35560" rIns="3556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行动</a:t>
          </a:r>
          <a:endParaRPr>
            <a:solidFill>
              <a:schemeClr val="dk1"/>
            </a:solidFill>
          </a:endParaRPr>
        </a:p>
      </dsp:txBody>
      <dsp:txXfrm>
        <a:off x="1873431" y="1438607"/>
        <a:ext cx="1107441" cy="1107441"/>
      </dsp:txXfrm>
    </dsp:sp>
    <dsp:sp modelId="{6A59FBF0-3AD2-4BB9-885C-19F01F04275C}">
      <dsp:nvSpPr>
        <dsp:cNvPr id="6" name="右箭头 5"/>
        <dsp:cNvSpPr/>
      </dsp:nvSpPr>
      <dsp:spPr bwMode="white">
        <a:xfrm rot="10800000">
          <a:off x="1449835" y="1805447"/>
          <a:ext cx="293472" cy="373761"/>
        </a:xfrm>
        <a:prstGeom prst="rightArrow">
          <a:avLst>
            <a:gd name="adj1" fmla="val 60000"/>
            <a:gd name="adj2" fmla="val 50000"/>
          </a:avLst>
        </a:prstGeom>
        <a:sp3d z="-182000" contourW="19050" prstMaterial="metal">
          <a:bevelT w="88900" h="203200"/>
          <a:bevelB w="165100" h="254000"/>
        </a:sp3d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4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 rot="10800000">
        <a:off x="1449835" y="1805447"/>
        <a:ext cx="293472" cy="373761"/>
      </dsp:txXfrm>
    </dsp:sp>
    <dsp:sp modelId="{C1986ACA-3332-49EE-9536-4647495B6913}">
      <dsp:nvSpPr>
        <dsp:cNvPr id="7" name="椭圆 6"/>
        <dsp:cNvSpPr/>
      </dsp:nvSpPr>
      <dsp:spPr bwMode="white">
        <a:xfrm>
          <a:off x="212270" y="1438607"/>
          <a:ext cx="1107441" cy="1107441"/>
        </a:xfrm>
        <a:prstGeom prst="ellipse">
          <a:avLst/>
        </a:prstGeom>
        <a:sp3d contourW="19050" prstMaterial="metal">
          <a:bevelT w="88900" h="203200"/>
          <a:bevelB w="165100" h="254000"/>
        </a:sp3d>
      </dsp:spPr>
      <dsp:style>
        <a:lnRef idx="0">
          <a:schemeClr val="accent1">
            <a:shade val="80000"/>
          </a:schemeClr>
        </a:lnRef>
        <a:fillRef idx="1">
          <a:schemeClr val="lt1"/>
        </a:fillRef>
        <a:effectRef idx="2">
          <a:scrgbClr r="0" g="0" b="0"/>
        </a:effectRef>
        <a:fontRef idx="minor">
          <a:schemeClr val="lt1"/>
        </a:fontRef>
      </dsp:style>
      <dsp:txBody>
        <a:bodyPr lIns="35560" tIns="35560" rIns="35560" bIns="3556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>
              <a:solidFill>
                <a:schemeClr val="dk1"/>
              </a:solidFill>
            </a:rPr>
            <a:t>观察</a:t>
          </a:r>
          <a:endParaRPr>
            <a:solidFill>
              <a:schemeClr val="dk1"/>
            </a:solidFill>
          </a:endParaRPr>
        </a:p>
      </dsp:txBody>
      <dsp:txXfrm>
        <a:off x="212270" y="1438607"/>
        <a:ext cx="1107441" cy="1107441"/>
      </dsp:txXfrm>
    </dsp:sp>
    <dsp:sp modelId="{CCDD7A97-2D60-4785-986B-2D7BC49D2073}">
      <dsp:nvSpPr>
        <dsp:cNvPr id="8" name="右箭头 7"/>
        <dsp:cNvSpPr/>
      </dsp:nvSpPr>
      <dsp:spPr bwMode="white">
        <a:xfrm rot="-3599999">
          <a:off x="1034545" y="1086143"/>
          <a:ext cx="293472" cy="373761"/>
        </a:xfrm>
        <a:prstGeom prst="rightArrow">
          <a:avLst>
            <a:gd name="adj1" fmla="val 60000"/>
            <a:gd name="adj2" fmla="val 50000"/>
          </a:avLst>
        </a:prstGeom>
        <a:sp3d z="-182000" contourW="19050" prstMaterial="metal">
          <a:bevelT w="88900" h="203200"/>
          <a:bevelB w="165100" h="254000"/>
        </a:sp3d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4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dk1"/>
            </a:solidFill>
          </a:endParaRPr>
        </a:p>
      </dsp:txBody>
      <dsp:txXfrm rot="-3599999">
        <a:off x="1034545" y="1086143"/>
        <a:ext cx="293472" cy="3737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说一下定位，实际上就是一个前端</a:t>
            </a:r>
            <a:endParaRPr lang="zh-CN" altLang="en-US" dirty="0"/>
          </a:p>
          <a:p>
            <a:r>
              <a:rPr lang="zh-CN" altLang="en-US" dirty="0"/>
              <a:t>只有</a:t>
            </a:r>
            <a:r>
              <a:rPr lang="en-US" altLang="zh-CN" dirty="0"/>
              <a:t>win7</a:t>
            </a:r>
            <a:r>
              <a:rPr lang="zh-CN" altLang="en-US" dirty="0"/>
              <a:t>不能运行</a:t>
            </a:r>
            <a:r>
              <a:rPr lang="en-US" altLang="zh-CN" dirty="0" err="1"/>
              <a:t>ollama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换三次模型演示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也可以调用工具但是链接状态还不够稳定，也可以是</a:t>
            </a:r>
            <a:r>
              <a:rPr lang="en-US" altLang="zh-CN" dirty="0" err="1"/>
              <a:t>ollama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重开演示一下模型词表什么的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演示一下，这里要换</a:t>
            </a:r>
            <a:r>
              <a:rPr lang="en-US" altLang="zh-CN" dirty="0"/>
              <a:t>14b</a:t>
            </a:r>
            <a:r>
              <a:rPr lang="zh-CN" altLang="en-US" dirty="0"/>
              <a:t>模型了，为了不翻车记得温度设置为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机体这个软件有哪些功能？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玩可以，用的话差点意思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画一个小女孩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多模态和</a:t>
            </a:r>
            <a:r>
              <a:rPr lang="en-US" altLang="zh-CN" dirty="0"/>
              <a:t>lora</a:t>
            </a:r>
            <a:r>
              <a:rPr lang="zh-CN" altLang="en-US" dirty="0"/>
              <a:t>不完善就不讲了</a:t>
            </a:r>
            <a:endParaRPr lang="en-US" altLang="zh-CN" dirty="0"/>
          </a:p>
          <a:p>
            <a:r>
              <a:rPr lang="zh-CN" altLang="en-US" dirty="0"/>
              <a:t>感谢大家观看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先下载一个机体和模型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还有没有人记得大语言模型的运行原理啊，一句话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  <a:endParaRPr lang="en-US" altLang="zh-CN" dirty="0"/>
          </a:p>
          <a:p>
            <a:r>
              <a:rPr lang="zh-CN" altLang="en-US" dirty="0"/>
              <a:t>引出知识库问答流程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就是一个自动图书馆</a:t>
            </a:r>
            <a:endParaRPr lang="en-US" altLang="zh-CN" dirty="0"/>
          </a:p>
          <a:p>
            <a:r>
              <a:rPr lang="zh-CN" altLang="en-US" dirty="0"/>
              <a:t>演示构建知识库的过程</a:t>
            </a:r>
            <a:endParaRPr lang="en-US" altLang="zh-CN" dirty="0"/>
          </a:p>
          <a:p>
            <a:r>
              <a:rPr lang="zh-CN" altLang="en-US" dirty="0"/>
              <a:t>举例皇后 与 男人和女人的相似度</a:t>
            </a:r>
            <a:endParaRPr lang="en-US" altLang="zh-CN" dirty="0"/>
          </a:p>
          <a:p>
            <a:r>
              <a:rPr lang="zh-CN" altLang="en-US" dirty="0"/>
              <a:t>为什么需要这个东西引出下一节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You are a helpful assistant.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(qt5+llama.cpp-b2409)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特点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轻量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程序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win7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服务，智能体，知识库问答，模型量化，文生图，声转文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直观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输出区的内容就是模型的全部现实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状态区的内容就是全部工作流程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快速开始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下载一个机体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https://pan.baidu.com/s/18NOUMjaJIZsV_Z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格式的题库进行测试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模型进行相应处理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补完模式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在输出区输入一段文字，模型对其进行补完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端口的服务，也可以在网页上进行聊天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链接状态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服务的端点，不需要装载模型也能运行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用户可以上传文档，经过嵌入处理后成为模型的知识库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文生图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模型绘制图像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源码编译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配置环境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64bit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(op</a:t>
            </a:r>
            <a:endParaRPr lang="en-US" altLang="zh-CN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以上是知识库返回的内容，请总结并回答用户的问题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00FFFF"/>
                </a:highlight>
              </a:rPr>
              <a:t>User: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请介绍机体软件的功能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FF00FF"/>
                </a:highlight>
              </a:rPr>
              <a:t>Assistant:</a:t>
            </a:r>
            <a:endParaRPr lang="en-US" altLang="zh-CN" dirty="0">
              <a:solidFill>
                <a:srgbClr val="0000FF"/>
              </a:solidFill>
              <a:effectLst/>
              <a:highlight>
                <a:srgbClr val="FF00FF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知识库还不够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以前要实现一个这样的系统，想都不敢想，而现在非常直观了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64bit</a:t>
            </a:r>
            <a:r>
              <a:rPr lang="zh-CN" altLang="en-US" dirty="0"/>
              <a:t>兼容性最好</a:t>
            </a:r>
            <a:endParaRPr lang="en-US" altLang="zh-CN" dirty="0"/>
          </a:p>
          <a:p>
            <a:r>
              <a:rPr lang="zh-CN" altLang="en-US" dirty="0"/>
              <a:t>演示装载模型简单聊天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这里是大模型如何与现实交互，需要一个媒介，这个媒介就是工具</a:t>
            </a:r>
            <a:endParaRPr lang="en-US" altLang="zh-CN" dirty="0"/>
          </a:p>
          <a:p>
            <a:r>
              <a:rPr lang="zh-CN" altLang="en-US" dirty="0"/>
              <a:t>为了让他拥有使用工具的能力，准备三个东西</a:t>
            </a:r>
            <a:endParaRPr lang="en-US" altLang="zh-CN" dirty="0"/>
          </a:p>
          <a:p>
            <a:r>
              <a:rPr lang="zh-CN" altLang="en-US" dirty="0"/>
              <a:t>提示工程的目的是为了让模型输出</a:t>
            </a:r>
            <a:r>
              <a:rPr lang="en-US" altLang="zh-CN" dirty="0" err="1"/>
              <a:t>json</a:t>
            </a:r>
            <a:r>
              <a:rPr lang="zh-CN" altLang="en-US" dirty="0"/>
              <a:t>字段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这里是大模型如何完成复杂任务</a:t>
            </a:r>
            <a:r>
              <a:rPr lang="en-US" altLang="zh-CN" dirty="0"/>
              <a:t>, </a:t>
            </a:r>
            <a:r>
              <a:rPr lang="zh-CN" altLang="en-US" dirty="0"/>
              <a:t>模型需要有一个思考和决策的过程</a:t>
            </a:r>
            <a:endParaRPr lang="en-US" altLang="zh-CN" dirty="0"/>
          </a:p>
          <a:p>
            <a:r>
              <a:rPr lang="zh-CN" altLang="en-US" dirty="0"/>
              <a:t>演示软件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888*999</a:t>
            </a:r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严肃场景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讲一下记忆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补完模式是机体运行的基本思路</a:t>
            </a:r>
            <a:endParaRPr lang="en-US" altLang="zh-CN" dirty="0"/>
          </a:p>
          <a:p>
            <a:r>
              <a:rPr lang="zh-CN" altLang="en-US" dirty="0"/>
              <a:t>介绍温度和上下文长度</a:t>
            </a:r>
            <a:r>
              <a:rPr lang="en-US" altLang="zh-CN" dirty="0"/>
              <a:t>,</a:t>
            </a:r>
            <a:r>
              <a:rPr lang="zh-CN" altLang="en-US" dirty="0"/>
              <a:t>参数都有有提示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机体会预先将系统指令解码提高推理速度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</a:t>
            </a:r>
            <a:r>
              <a:rPr lang="en-US" altLang="zh-CN" dirty="0" err="1"/>
              <a:t>openbuddy</a:t>
            </a:r>
            <a:r>
              <a:rPr lang="zh-CN" altLang="en-US" dirty="0"/>
              <a:t>模型来演示一下</a:t>
            </a:r>
            <a:endParaRPr lang="en-US" altLang="zh-CN" dirty="0"/>
          </a:p>
          <a:p>
            <a:r>
              <a:rPr lang="zh-CN" altLang="en-US" dirty="0"/>
              <a:t>会大大降智，并且系统指令太长导致爆显存机体闪退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ggerganov/llama.cpp/tree/master/examples/server" TargetMode="Externa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sv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机体全面介绍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EVA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设置里切换为服务模式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6689" y="3429000"/>
            <a:ext cx="260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启动一个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server.exe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，只保留解码设置参数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5409" y="1622537"/>
            <a:ext cx="8916008" cy="4669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6689" y="1160872"/>
            <a:ext cx="1085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原项目说明</a:t>
            </a:r>
            <a:r>
              <a:rPr lang="en-US" altLang="zh-CN" sz="2000" dirty="0">
                <a:hlinkClick r:id="rId1"/>
              </a:rPr>
              <a:t>llama.cpp/examples/server at master · </a:t>
            </a:r>
            <a:r>
              <a:rPr lang="en-US" altLang="zh-CN" sz="2000" dirty="0" err="1">
                <a:hlinkClick r:id="rId1"/>
              </a:rPr>
              <a:t>ggerganov</a:t>
            </a:r>
            <a:r>
              <a:rPr lang="en-US" altLang="zh-CN" sz="2000" dirty="0">
                <a:hlinkClick r:id="rId1"/>
              </a:rPr>
              <a:t>/llama.cpp (github.com)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24358" y="3232161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补完端点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/completion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3424358" y="3774769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嵌入端点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/v1/embeddings</a:t>
            </a:r>
            <a:endParaRPr lang="zh-CN" altLang="en-US" sz="2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424358" y="2689554"/>
            <a:ext cx="524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对话端点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/v1/chat/completions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五、链接状态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右击装载进行链接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689" y="2806328"/>
            <a:ext cx="2582580" cy="2364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44" y="1708329"/>
            <a:ext cx="8475497" cy="44275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右击状态区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4633" y="1709623"/>
            <a:ext cx="5842733" cy="47726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694" y="1160872"/>
            <a:ext cx="6825264" cy="53436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836" y="1160872"/>
            <a:ext cx="6626879" cy="51883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录音转文字之前需要先来配置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1778" y="1160872"/>
            <a:ext cx="6584310" cy="515503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挂载知识库工具之前需要先来配置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7863" y="1160872"/>
            <a:ext cx="6735737" cy="5273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挂载文生图工具之前需要先来配置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95657" y="2416629"/>
            <a:ext cx="957942" cy="337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36136" y="2384754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手动操作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542" y="551633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charset="0"/>
                <a:ea typeface="黑体" panose="02010609060101010101" pitchFamily="49" charset="-122"/>
              </a:rPr>
              <a:t>预测下一个词！</a:t>
            </a:r>
            <a:endParaRPr lang="zh-CN" altLang="en-US" sz="2000"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4542" y="1132658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预测</a:t>
            </a:r>
            <a:endParaRPr lang="zh-CN" altLang="en-US"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62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输入</a:t>
            </a:r>
            <a:endParaRPr lang="zh-CN" altLang="en-US"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1435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charset="0"/>
                <a:ea typeface="黑体" panose="02010609060101010101" pitchFamily="49" charset="-122"/>
              </a:rPr>
              <a:t>对齐</a:t>
            </a:r>
            <a:endParaRPr lang="zh-CN" altLang="en-US" dirty="0"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4249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解码</a:t>
            </a:r>
            <a:endParaRPr lang="zh-CN" altLang="en-US"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488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采样</a:t>
            </a:r>
            <a:endParaRPr lang="zh-CN" altLang="en-US"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1886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对齐</a:t>
            </a:r>
            <a:endParaRPr lang="zh-CN" altLang="en-US"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889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pitchFamily="49" charset="-122"/>
              </a:rPr>
              <a:t>输出</a:t>
            </a:r>
            <a:endParaRPr lang="zh-CN" altLang="en-US">
              <a:latin typeface="Times New Roman" panose="02020603050405020304" charset="0"/>
              <a:ea typeface="黑体" panose="02010609060101010101" pitchFamily="49" charset="-122"/>
            </a:endParaRP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921737" y="963748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93774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56588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5194027" y="2301058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50034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917039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697842" y="2485208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533627" y="2485208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893922" y="2485208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744947" y="2485208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26522" y="3013528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添加用户昵称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添加模型昵称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补完模式则都不添加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数量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200002" y="4695008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解码得到向量表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记入上下文缓存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512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，单个解码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890497" y="3012893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的概率表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token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进入循环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则停止循环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890872" y="4695008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机体全面介绍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/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1" name="直接箭头连接符 40"/>
          <p:cNvCxnSpPr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y = 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kx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7" name="直接箭头连接符 16"/>
          <p:cNvCxnSpPr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/>
          <p:cNvCxnSpPr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y = 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kx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LLM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珠 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0.6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?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   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0.3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什 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0.05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22" name="直接箭头连接符 21"/>
          <p:cNvCxnSpPr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…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8" name="矩形: 圆角 47"/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LLM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穆 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0.9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峰 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0.05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山 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0.01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53" name="直接箭头连接符 52"/>
          <p:cNvCxnSpPr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…</a:t>
            </a:r>
            <a:endParaRPr lang="zh-CN" altLang="en-US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箭头连接符 3"/>
          <p:cNvCxnSpPr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/>
          <p:cNvCxnSpPr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/>
          <p:cNvCxnSpPr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y = 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kx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" name="直接箭头连接符 11"/>
          <p:cNvCxnSpPr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/>
          <p:cNvCxnSpPr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箭头连接符 3"/>
          <p:cNvCxnSpPr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/>
          <p:cNvCxnSpPr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/>
          <p:cNvCxnSpPr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y = 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kx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2" name="直接箭头连接符 11"/>
          <p:cNvCxnSpPr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/>
          <p:cNvCxnSpPr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实现通用人工智能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AGI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" name="直接箭头连接符 4"/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提示词        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prompt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temperature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上下文长度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context length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三要素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prompt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输入到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y = 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kx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中的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x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对话气泡: 圆角矩形 2"/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zh-CN" altLang="en-US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zh-CN" altLang="en-US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/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/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temperature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zh-CN" altLang="en-US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  <a:endParaRPr lang="zh-CN" altLang="en-US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先下载一个机体和模型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3728" y="1722682"/>
            <a:ext cx="675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https://pan.baidu.com/s/18NOUMjaJIZsV_Z0toOzGBg?pwd=body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939571" y="1722682"/>
            <a:ext cx="232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https://hf-mirror.com/</a:t>
            </a:r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933" y="2305345"/>
            <a:ext cx="5795277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80" y="2305345"/>
            <a:ext cx="5327313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context length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y = 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kx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中第一层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x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最大上下文长度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，相当于模型的脑容量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卷形: 垂直 1"/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LLM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" name="直接箭头连接符 8"/>
          <p:cNvCxnSpPr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上下文长度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最大上下文长度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只能塞进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2048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3148"/>
          <a:stretch>
            <a:fillRect/>
          </a:stretch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智谱清言</a:t>
            </a:r>
            <a:endParaRPr lang="zh-CN" altLang="en-US" dirty="0">
              <a:solidFill>
                <a:srgbClr val="00B0F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阿里巴巴</a:t>
            </a:r>
            <a:endParaRPr lang="zh-CN" altLang="en-US" dirty="0">
              <a:solidFill>
                <a:srgbClr val="00B0F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百度</a:t>
            </a:r>
            <a:endParaRPr lang="zh-CN" altLang="en-US" dirty="0">
              <a:solidFill>
                <a:srgbClr val="00B0F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百川</a:t>
            </a:r>
            <a:endParaRPr lang="zh-CN" altLang="en-US" dirty="0">
              <a:solidFill>
                <a:srgbClr val="00B0F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零一万物</a:t>
            </a:r>
            <a:endParaRPr lang="zh-CN" altLang="en-US" dirty="0">
              <a:solidFill>
                <a:srgbClr val="00B0F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为什么要知识库问答？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3" idx="3"/>
            <a:endCxn id="26" idx="1"/>
          </p:cNvCxnSpPr>
          <p:nvPr/>
        </p:nvCxnSpPr>
        <p:spPr>
          <a:xfrm>
            <a:off x="4444161" y="2369167"/>
            <a:ext cx="5028068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472229" y="2138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622708" y="3987410"/>
            <a:ext cx="2983811" cy="193899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sz="2000" dirty="0">
              <a:effectLst/>
            </a:endParaRPr>
          </a:p>
          <a:p>
            <a:br>
              <a:rPr lang="en-US" altLang="zh-CN" sz="2000" dirty="0">
                <a:solidFill>
                  <a:srgbClr val="000000"/>
                </a:solidFill>
                <a:effectLst/>
              </a:rPr>
            </a:br>
            <a:endParaRPr lang="en-US" altLang="zh-CN" sz="2000" dirty="0">
              <a:solidFill>
                <a:srgbClr val="000000"/>
              </a:solidFill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User: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sz="2000" dirty="0"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999188" y="3987409"/>
            <a:ext cx="760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测试一下看看大模型知不知道机体这个软件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6" grpId="0"/>
      <p:bldP spid="31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/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25107" y="36640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用户的私有数据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形 6" descr="数据库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096417" y="2256790"/>
            <a:ext cx="914400" cy="914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90053" y="36640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1940483" y="1999772"/>
            <a:ext cx="2708350" cy="142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pdf/doc/csv/txt/html</a:t>
            </a:r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5553800" y="2560882"/>
            <a:ext cx="1637649" cy="35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72179" y="4999122"/>
            <a:ext cx="895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数据块以向量的形式存在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易于进行相似度计算，实现语义检索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82534" y="2037818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分段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&amp;</a:t>
            </a:r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嵌入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10" name="直接箭头连接符 9"/>
          <p:cNvCxnSpPr>
            <a:stCxn id="8" idx="2"/>
            <a:endCxn id="5" idx="0"/>
          </p:cNvCxnSpPr>
          <p:nvPr/>
        </p:nvCxnSpPr>
        <p:spPr>
          <a:xfrm flipH="1">
            <a:off x="7250328" y="4125703"/>
            <a:ext cx="1301500" cy="87341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3" grpId="0" animBg="1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二、知识库问答流程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56039" y="1266038"/>
            <a:ext cx="3262432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（一）计算相似度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（二）整合提示词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（三）大模型总结回答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683279" y="423257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—————/——————/——————/——————/—————/————/———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3918471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</a:t>
            </a:r>
            <a:r>
              <a:rPr lang="en-US" altLang="zh-CN" dirty="0">
                <a:solidFill>
                  <a:schemeClr val="tx1"/>
                </a:solidFill>
              </a:rPr>
              <a:t>—/——————/—————/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</a:t>
            </a:r>
            <a:r>
              <a:rPr lang="en-US" altLang="zh-CN" dirty="0">
                <a:solidFill>
                  <a:schemeClr val="tx1"/>
                </a:solidFill>
              </a:rPr>
              <a:t>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7239708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FF00FF"/>
                </a:highlight>
              </a:rPr>
              <a:t>——————————</a:t>
            </a:r>
            <a:endParaRPr lang="zh-CN" altLang="en-US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3" name="箭头: 右 12"/>
          <p:cNvSpPr/>
          <p:nvPr/>
        </p:nvSpPr>
        <p:spPr>
          <a:xfrm>
            <a:off x="3148311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25178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箭头: 右 14"/>
          <p:cNvSpPr/>
          <p:nvPr/>
        </p:nvSpPr>
        <p:spPr>
          <a:xfrm>
            <a:off x="6423084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499951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箭头: 右 16"/>
          <p:cNvSpPr/>
          <p:nvPr/>
        </p:nvSpPr>
        <p:spPr>
          <a:xfrm>
            <a:off x="9729942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806809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24074" y="400172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Answer</a:t>
            </a:r>
            <a:endParaRPr lang="en-US" altLang="zh-CN" sz="2400" dirty="0">
              <a:solidFill>
                <a:srgbClr val="FF00FF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09741" y="324916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Query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41097" y="536127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闭卷考试变成开卷考试！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818003" y="3829136"/>
            <a:ext cx="0" cy="38135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464236" y="289911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智能体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/>
          <p:cNvGraphicFramePr/>
          <p:nvPr/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把灵魂装入肉体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84" y="4642760"/>
            <a:ext cx="1244231" cy="124423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095" y="1122188"/>
            <a:ext cx="4700613" cy="183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本框 27"/>
          <p:cNvSpPr txBox="1"/>
          <p:nvPr/>
        </p:nvSpPr>
        <p:spPr>
          <a:xfrm>
            <a:off x="5351467" y="4391558"/>
            <a:ext cx="175721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机体</a:t>
            </a:r>
            <a:r>
              <a:rPr lang="en-US" altLang="zh-CN" dirty="0">
                <a:solidFill>
                  <a:srgbClr val="0070C0"/>
                </a:solidFill>
              </a:rPr>
              <a:t>-64bit.exe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-32bit.exe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机体</a:t>
            </a:r>
            <a:r>
              <a:rPr lang="en-US" altLang="zh-CN" dirty="0">
                <a:solidFill>
                  <a:srgbClr val="00B050"/>
                </a:solidFill>
              </a:rPr>
              <a:t>-cuda.exe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-opencl.exe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314420" y="1807317"/>
            <a:ext cx="1210588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模型权重</a:t>
            </a:r>
            <a:endParaRPr lang="en-US" altLang="zh-CN" sz="2000" dirty="0"/>
          </a:p>
        </p:txBody>
      </p:sp>
      <p:sp>
        <p:nvSpPr>
          <p:cNvPr id="6" name="箭头: 右 5"/>
          <p:cNvSpPr/>
          <p:nvPr/>
        </p:nvSpPr>
        <p:spPr>
          <a:xfrm rot="5400000">
            <a:off x="7594170" y="3498691"/>
            <a:ext cx="930457" cy="565728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一、智能体的定义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70448" y="1285105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智能体：能够与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现实交互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自主完成复杂任务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的系统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3"/>
          <a:stretch>
            <a:fillRect/>
          </a:stretch>
        </p:blipFill>
        <p:spPr>
          <a:xfrm>
            <a:off x="819781" y="2510109"/>
            <a:ext cx="4693916" cy="2539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/>
          <p:cNvSpPr txBox="1"/>
          <p:nvPr/>
        </p:nvSpPr>
        <p:spPr>
          <a:xfrm>
            <a:off x="6678305" y="2770493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程序员：通过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if-else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来驱动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78305" y="43945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大模型：通过预测的词来驱动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33975" y="224727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以前</a:t>
            </a:r>
            <a:endParaRPr lang="zh-CN" altLang="en-US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33975" y="387136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现在</a:t>
            </a:r>
            <a:endParaRPr lang="zh-CN" altLang="en-US" sz="2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二、如何与现实交互？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6807" y="250017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提示工程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外部工具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输出解析器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970" y="1127164"/>
            <a:ext cx="5905654" cy="502933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6911" y="459595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calculator(str)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30051" y="5179984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charset="0"/>
                <a:cs typeface="Times New Roman" panose="02020603050405020304" charset="0"/>
              </a:rPr>
              <a:t>json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解析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692322" y="1804075"/>
            <a:ext cx="3728788" cy="683752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592978" y="1423220"/>
            <a:ext cx="5792778" cy="1987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2176609" y="3015819"/>
            <a:ext cx="424059" cy="1664227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3786641" y="3015819"/>
            <a:ext cx="413194" cy="2041804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77523" y="1168003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模型需要拥有使用工具的能力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三、如何完成复杂任务？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11454" y="1196615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ReAct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4481" y="1285105"/>
            <a:ext cx="5905654" cy="5029332"/>
          </a:xfrm>
          <a:prstGeom prst="rect">
            <a:avLst/>
          </a:prstGeom>
        </p:spPr>
      </p:pic>
      <p:graphicFrame>
        <p:nvGraphicFramePr>
          <p:cNvPr id="6" name="图示 5"/>
          <p:cNvGraphicFramePr/>
          <p:nvPr/>
        </p:nvGraphicFramePr>
        <p:xfrm>
          <a:off x="1190777" y="2386809"/>
          <a:ext cx="3193142" cy="254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直接箭头连接符 6"/>
          <p:cNvCxnSpPr>
            <a:stCxn id="3" idx="3"/>
          </p:cNvCxnSpPr>
          <p:nvPr/>
        </p:nvCxnSpPr>
        <p:spPr>
          <a:xfrm>
            <a:off x="2027840" y="1427448"/>
            <a:ext cx="3001360" cy="1913062"/>
          </a:xfrm>
          <a:prstGeom prst="straightConnector1">
            <a:avLst/>
          </a:prstGeom>
          <a:ln w="222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208445" y="3429000"/>
            <a:ext cx="5792778" cy="198777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92189" y="26424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这种方式实现的智能体有什么缺点？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  <a:endParaRPr lang="zh-CN" altLang="en-US" sz="4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/>
          <p:cNvSpPr/>
          <p:nvPr/>
        </p:nvSpPr>
        <p:spPr>
          <a:xfrm>
            <a:off x="291061" y="399011"/>
            <a:ext cx="11594651" cy="597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36469" y="49019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主项目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/main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6469" y="151023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子项目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/child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469" y="2563353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应用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/exe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6469" y="3661175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功能库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func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6469" y="5648809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底层库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/base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58215" y="485309"/>
            <a:ext cx="61106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eva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55113" y="1510236"/>
            <a:ext cx="42351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ui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74354" y="1510236"/>
            <a:ext cx="138691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llama.cpp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44228" y="1510236"/>
            <a:ext cx="166327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whisper.cpp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32951" y="1510236"/>
            <a:ext cx="268137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stable-diffusion.cpp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55113" y="2563353"/>
            <a:ext cx="111440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eva.exe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74354" y="2563353"/>
            <a:ext cx="251222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llama-server.exe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llama-quantize.exe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44228" y="2563353"/>
            <a:ext cx="213257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whisper-cli.exe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132951" y="2563353"/>
            <a:ext cx="96212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sd.exe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30296" y="4533333"/>
            <a:ext cx="126669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llama.dll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44228" y="4533333"/>
            <a:ext cx="154305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whisper.dll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32951" y="4533333"/>
            <a:ext cx="250985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stable-diffusion.dll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74354" y="5648809"/>
            <a:ext cx="1217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ggml.dll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55113" y="5648809"/>
            <a:ext cx="103105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Qt5.15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26" name="直接箭头连接符 25"/>
          <p:cNvCxnSpPr>
            <a:stCxn id="13" idx="2"/>
            <a:endCxn id="25" idx="0"/>
          </p:cNvCxnSpPr>
          <p:nvPr/>
        </p:nvCxnSpPr>
        <p:spPr>
          <a:xfrm flipH="1">
            <a:off x="2670639" y="3025018"/>
            <a:ext cx="41678" cy="2623791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2"/>
            <a:endCxn id="27" idx="1"/>
          </p:cNvCxnSpPr>
          <p:nvPr/>
        </p:nvCxnSpPr>
        <p:spPr>
          <a:xfrm>
            <a:off x="2712317" y="3025018"/>
            <a:ext cx="1236548" cy="86699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2"/>
            <a:endCxn id="17" idx="1"/>
          </p:cNvCxnSpPr>
          <p:nvPr/>
        </p:nvCxnSpPr>
        <p:spPr>
          <a:xfrm>
            <a:off x="2712317" y="3025018"/>
            <a:ext cx="1217979" cy="173914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4" idx="2"/>
            <a:endCxn id="27" idx="0"/>
          </p:cNvCxnSpPr>
          <p:nvPr/>
        </p:nvCxnSpPr>
        <p:spPr>
          <a:xfrm flipH="1">
            <a:off x="4685605" y="3394350"/>
            <a:ext cx="444862" cy="26682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7" idx="2"/>
            <a:endCxn id="22" idx="0"/>
          </p:cNvCxnSpPr>
          <p:nvPr/>
        </p:nvCxnSpPr>
        <p:spPr>
          <a:xfrm flipH="1">
            <a:off x="4482854" y="4994998"/>
            <a:ext cx="80789" cy="653811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5" idx="2"/>
            <a:endCxn id="51" idx="0"/>
          </p:cNvCxnSpPr>
          <p:nvPr/>
        </p:nvCxnSpPr>
        <p:spPr>
          <a:xfrm>
            <a:off x="7610514" y="3025018"/>
            <a:ext cx="180182" cy="63615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2"/>
            <a:endCxn id="21" idx="0"/>
          </p:cNvCxnSpPr>
          <p:nvPr/>
        </p:nvCxnSpPr>
        <p:spPr>
          <a:xfrm>
            <a:off x="9614648" y="3025018"/>
            <a:ext cx="774065" cy="150812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1" idx="2"/>
            <a:endCxn id="2" idx="0"/>
          </p:cNvCxnSpPr>
          <p:nvPr/>
        </p:nvCxnSpPr>
        <p:spPr>
          <a:xfrm flipH="1">
            <a:off x="9923058" y="4994998"/>
            <a:ext cx="465455" cy="654050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948865" y="3661175"/>
            <a:ext cx="147348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common.a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43" name="直接箭头连接符 42"/>
          <p:cNvCxnSpPr>
            <a:stCxn id="27" idx="2"/>
            <a:endCxn id="17" idx="0"/>
          </p:cNvCxnSpPr>
          <p:nvPr/>
        </p:nvCxnSpPr>
        <p:spPr>
          <a:xfrm flipH="1">
            <a:off x="4563643" y="4122840"/>
            <a:ext cx="121962" cy="410493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518424" y="3661175"/>
            <a:ext cx="254454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whisper-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common.a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57" name="直接箭头连接符 56"/>
          <p:cNvCxnSpPr>
            <a:stCxn id="51" idx="2"/>
            <a:endCxn id="20" idx="0"/>
          </p:cNvCxnSpPr>
          <p:nvPr/>
        </p:nvCxnSpPr>
        <p:spPr>
          <a:xfrm flipH="1">
            <a:off x="7315754" y="4122840"/>
            <a:ext cx="474942" cy="410493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15" idx="2"/>
            <a:endCxn id="20" idx="0"/>
          </p:cNvCxnSpPr>
          <p:nvPr/>
        </p:nvCxnSpPr>
        <p:spPr>
          <a:xfrm flipH="1">
            <a:off x="7315754" y="3025018"/>
            <a:ext cx="294760" cy="150831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4" idx="2"/>
            <a:endCxn id="17" idx="0"/>
          </p:cNvCxnSpPr>
          <p:nvPr/>
        </p:nvCxnSpPr>
        <p:spPr>
          <a:xfrm flipH="1">
            <a:off x="4563643" y="3394350"/>
            <a:ext cx="566824" cy="1138983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132951" y="5648809"/>
            <a:ext cx="1579245" cy="460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sd-ggml.dll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49" name="直接箭头连接符 48"/>
          <p:cNvCxnSpPr>
            <a:stCxn id="20" idx="2"/>
            <a:endCxn id="2" idx="0"/>
          </p:cNvCxnSpPr>
          <p:nvPr/>
        </p:nvCxnSpPr>
        <p:spPr>
          <a:xfrm>
            <a:off x="7315754" y="4994998"/>
            <a:ext cx="2607310" cy="654050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91061" y="399011"/>
            <a:ext cx="11594651" cy="597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30112" y="1865603"/>
            <a:ext cx="102143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widget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7914" y="2698116"/>
            <a:ext cx="57740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bot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0745" y="2698116"/>
            <a:ext cx="5597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net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07784" y="4114071"/>
            <a:ext cx="10727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expend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7914" y="4114071"/>
            <a:ext cx="66236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tool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7" name="直接箭头连接符 6"/>
          <p:cNvCxnSpPr>
            <a:stCxn id="2" idx="1"/>
            <a:endCxn id="3" idx="0"/>
          </p:cNvCxnSpPr>
          <p:nvPr/>
        </p:nvCxnSpPr>
        <p:spPr>
          <a:xfrm flipH="1">
            <a:off x="1076615" y="2096436"/>
            <a:ext cx="1253497" cy="60168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063395" y="1289267"/>
            <a:ext cx="674896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eva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主要有</a:t>
            </a:r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5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个类，左边是类间的通信示意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widget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：窗口类，用于控制和交互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bot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：模型类，管理模型的推理和采样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net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：网络类，用于访问网络接口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tool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：工具类，用于执行预设任务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expend</a:t>
            </a:r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：增殖类，用于其它增强功能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EVA mainly consists of five classes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widget: Window class, used for control and interaction.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bot: Model class, managing model decoding and sampling.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net: Network class, used for accessing network interfaces.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tool: Tool class, used for executing predefined tasks.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expend: Expansion class, used for other enhancement functions.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21" name="直接箭头连接符 20"/>
          <p:cNvCxnSpPr>
            <a:stCxn id="2" idx="3"/>
            <a:endCxn id="4" idx="0"/>
          </p:cNvCxnSpPr>
          <p:nvPr/>
        </p:nvCxnSpPr>
        <p:spPr>
          <a:xfrm>
            <a:off x="3351545" y="2096436"/>
            <a:ext cx="1249085" cy="60168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" idx="2"/>
            <a:endCxn id="6" idx="0"/>
          </p:cNvCxnSpPr>
          <p:nvPr/>
        </p:nvCxnSpPr>
        <p:spPr>
          <a:xfrm flipH="1">
            <a:off x="1119095" y="2327268"/>
            <a:ext cx="1721734" cy="178680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" idx="2"/>
            <a:endCxn id="5" idx="0"/>
          </p:cNvCxnSpPr>
          <p:nvPr/>
        </p:nvCxnSpPr>
        <p:spPr>
          <a:xfrm>
            <a:off x="2840829" y="2327268"/>
            <a:ext cx="1503320" cy="178680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" idx="1"/>
            <a:endCxn id="6" idx="3"/>
          </p:cNvCxnSpPr>
          <p:nvPr/>
        </p:nvCxnSpPr>
        <p:spPr>
          <a:xfrm flipH="1">
            <a:off x="1450275" y="4344904"/>
            <a:ext cx="2357509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291061" y="399011"/>
            <a:ext cx="11594651" cy="597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824552" y="1843552"/>
            <a:ext cx="4188536" cy="41885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99317" y="868938"/>
            <a:ext cx="2315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“约定”框架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“DATE” Framework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824126" y="2843126"/>
            <a:ext cx="2189388" cy="21893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90917" y="3357508"/>
            <a:ext cx="96615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用户</a:t>
            </a:r>
            <a:endParaRPr lang="en-US" altLang="zh-CN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user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17516" y="608748"/>
            <a:ext cx="149976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开发者</a:t>
            </a:r>
            <a:r>
              <a:rPr lang="en-US" altLang="zh-CN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developer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68937" y="3522321"/>
            <a:ext cx="149976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大模型</a:t>
            </a:r>
            <a:r>
              <a:rPr lang="en-US" altLang="zh-CN" sz="2400" dirty="0" err="1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llm</a:t>
            </a:r>
            <a:endParaRPr lang="zh-CN" altLang="en-US" sz="24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98223" y="1872413"/>
            <a:ext cx="1021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拘束器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restraint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68528" y="2741612"/>
            <a:ext cx="141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约定指令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r>
              <a:rPr lang="en-US" altLang="zh-CN" sz="2000" dirty="0"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date prompt</a:t>
            </a:r>
            <a:endParaRPr lang="en-US" altLang="zh-CN" sz="2000" dirty="0"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716373" y="1015735"/>
            <a:ext cx="1189150" cy="1189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工具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1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tool1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716373" y="2999355"/>
            <a:ext cx="1189150" cy="1189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工具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2</a:t>
            </a:r>
            <a:endParaRPr lang="en-US" altLang="zh-CN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tool2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716373" y="4982976"/>
            <a:ext cx="1189150" cy="1189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charset="0"/>
                <a:ea typeface="黑体" panose="02010609060101010101" pitchFamily="49" charset="-122"/>
                <a:cs typeface="Times New Roman" panose="02020603050405020304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Times New Roman" panose="02020603050405020304" charset="0"/>
              <a:ea typeface="黑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13" name="直接箭头连接符 12"/>
          <p:cNvCxnSpPr>
            <a:stCxn id="6" idx="3"/>
            <a:endCxn id="10" idx="1"/>
          </p:cNvCxnSpPr>
          <p:nvPr/>
        </p:nvCxnSpPr>
        <p:spPr>
          <a:xfrm>
            <a:off x="6617282" y="1024247"/>
            <a:ext cx="2273238" cy="16563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447074" y="1442481"/>
            <a:ext cx="0" cy="54117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963262" y="1439745"/>
            <a:ext cx="0" cy="155961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3"/>
            <a:endCxn id="11" idx="1"/>
          </p:cNvCxnSpPr>
          <p:nvPr/>
        </p:nvCxnSpPr>
        <p:spPr>
          <a:xfrm>
            <a:off x="6617282" y="1024247"/>
            <a:ext cx="2273238" cy="214925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2398648" y="3627989"/>
            <a:ext cx="142590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2398648" y="3908208"/>
            <a:ext cx="142590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003421" y="3522321"/>
            <a:ext cx="71295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8003421" y="3802540"/>
            <a:ext cx="71295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444854" y="1733265"/>
            <a:ext cx="1278343" cy="64144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7540388" y="1963186"/>
            <a:ext cx="1216929" cy="61711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0442" y="1292973"/>
            <a:ext cx="2276192" cy="447651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160442" y="1880896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166025" y="3095261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730891" y="2905793"/>
            <a:ext cx="174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8474" y="4614904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11" idx="1"/>
          </p:cNvCxnSpPr>
          <p:nvPr/>
        </p:nvCxnSpPr>
        <p:spPr>
          <a:xfrm>
            <a:off x="5718412" y="5325539"/>
            <a:ext cx="1012479" cy="29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730891" y="5005365"/>
            <a:ext cx="178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60443" y="4040267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endCxn id="14" idx="1"/>
          </p:cNvCxnSpPr>
          <p:nvPr/>
        </p:nvCxnSpPr>
        <p:spPr>
          <a:xfrm>
            <a:off x="5840819" y="4380534"/>
            <a:ext cx="890072" cy="11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730891" y="4068523"/>
            <a:ext cx="1691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>
            <a:endCxn id="16" idx="1"/>
          </p:cNvCxnSpPr>
          <p:nvPr/>
        </p:nvCxnSpPr>
        <p:spPr>
          <a:xfrm>
            <a:off x="5840819" y="2048036"/>
            <a:ext cx="890072" cy="32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730891" y="2048036"/>
            <a:ext cx="25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system instruction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>
            <a:endCxn id="24" idx="1"/>
          </p:cNvCxnSpPr>
          <p:nvPr/>
        </p:nvCxnSpPr>
        <p:spPr>
          <a:xfrm>
            <a:off x="6081658" y="1687239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730891" y="1502573"/>
            <a:ext cx="274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reset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二、补完模式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设置里切换为补完模式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4355" y="1738284"/>
            <a:ext cx="2212737" cy="454960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024355" y="2313370"/>
            <a:ext cx="2212737" cy="227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7237092" y="3483787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850320" y="3299120"/>
            <a:ext cx="327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输出区现在允许用户任意编辑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50320" y="3795543"/>
            <a:ext cx="39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模型的现实现在允许用户任意编辑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66" y="1849843"/>
            <a:ext cx="2902099" cy="42039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机体的默认模式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8959" y="1806299"/>
            <a:ext cx="2252160" cy="4604821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1928959" y="4715180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endCxn id="28" idx="1"/>
          </p:cNvCxnSpPr>
          <p:nvPr/>
        </p:nvCxnSpPr>
        <p:spPr>
          <a:xfrm>
            <a:off x="3856526" y="4988727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853154" y="4804063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9" name="直接箭头连接符 28"/>
          <p:cNvCxnSpPr>
            <a:endCxn id="30" idx="1"/>
          </p:cNvCxnSpPr>
          <p:nvPr/>
        </p:nvCxnSpPr>
        <p:spPr>
          <a:xfrm>
            <a:off x="3710983" y="2519743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901154" y="2335077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134" y="2517246"/>
            <a:ext cx="5043048" cy="351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文本框 32"/>
          <p:cNvSpPr txBox="1"/>
          <p:nvPr/>
        </p:nvSpPr>
        <p:spPr>
          <a:xfrm>
            <a:off x="7890643" y="19233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右击选择的问题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提示词模板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892" y="1849841"/>
            <a:ext cx="2806844" cy="448968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778" y="1849841"/>
            <a:ext cx="3048157" cy="320056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35" y="1849840"/>
            <a:ext cx="2806844" cy="44896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6689" y="1160872"/>
            <a:ext cx="807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挂载内嵌工具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命令提示符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阳电子步枪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3005" y="2013775"/>
            <a:ext cx="3639018" cy="38209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45" y="2699155"/>
            <a:ext cx="3048156" cy="222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/>
          <p:cNvCxnSpPr/>
          <p:nvPr/>
        </p:nvCxnSpPr>
        <p:spPr>
          <a:xfrm flipV="1">
            <a:off x="3548741" y="3853543"/>
            <a:ext cx="2383971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183005" y="2292170"/>
            <a:ext cx="3537936" cy="327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40043" y="3624620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额外的系统指令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Q3N2ZjYjdlZjI4MWJiNDVlMjI3N2Y1ZjRlZGVkYjgifQ==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0</TotalTime>
  <Words>3820</Words>
  <Application>WPS 演示</Application>
  <PresentationFormat>宽屏</PresentationFormat>
  <Paragraphs>519</Paragraphs>
  <Slides>47</Slides>
  <Notes>44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9" baseType="lpstr">
      <vt:lpstr>Arial</vt:lpstr>
      <vt:lpstr>宋体</vt:lpstr>
      <vt:lpstr>Wingdings</vt:lpstr>
      <vt:lpstr>Corbel</vt:lpstr>
      <vt:lpstr>黑体</vt:lpstr>
      <vt:lpstr>微软雅黑</vt:lpstr>
      <vt:lpstr>Arial Unicode MS</vt:lpstr>
      <vt:lpstr>等线</vt:lpstr>
      <vt:lpstr>ui-monospace</vt:lpstr>
      <vt:lpstr>Segoe Print</vt:lpstr>
      <vt:lpstr>Times New Roman</vt:lpstr>
      <vt:lpstr>基础</vt:lpstr>
      <vt:lpstr>机体全面介绍</vt:lpstr>
      <vt:lpstr>机体全面介绍</vt:lpstr>
      <vt:lpstr>一、简要说明</vt:lpstr>
      <vt:lpstr>一、简要说明</vt:lpstr>
      <vt:lpstr>一、简要说明</vt:lpstr>
      <vt:lpstr>二、补完模式</vt:lpstr>
      <vt:lpstr>三、对话模式</vt:lpstr>
      <vt:lpstr>三、对话模式</vt:lpstr>
      <vt:lpstr>三、对话模式</vt:lpstr>
      <vt:lpstr>四、服务模式</vt:lpstr>
      <vt:lpstr>四、服务模式</vt:lpstr>
      <vt:lpstr>五、链接状态</vt:lpstr>
      <vt:lpstr>六、扩展窗口</vt:lpstr>
      <vt:lpstr>六、扩展窗口</vt:lpstr>
      <vt:lpstr>六、扩展窗口</vt:lpstr>
      <vt:lpstr>六、扩展窗口</vt:lpstr>
      <vt:lpstr>六、扩展窗口</vt:lpstr>
      <vt:lpstr>总结</vt:lpstr>
      <vt:lpstr>PowerPoint 演示文稿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大语言模型的应用</vt:lpstr>
      <vt:lpstr>为什么要知识库问答？</vt:lpstr>
      <vt:lpstr>PowerPoint 演示文稿</vt:lpstr>
      <vt:lpstr>一、知识库是什么？</vt:lpstr>
      <vt:lpstr>二、知识库问答流程</vt:lpstr>
      <vt:lpstr>思考</vt:lpstr>
      <vt:lpstr>大语言模型的应用</vt:lpstr>
      <vt:lpstr>PowerPoint 演示文稿</vt:lpstr>
      <vt:lpstr>一、智能体的定义</vt:lpstr>
      <vt:lpstr>二、如何与现实交互？</vt:lpstr>
      <vt:lpstr>三、如何完成复杂任务？</vt:lpstr>
      <vt:lpstr>思考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  永不息灭的琉璃瞳</cp:lastModifiedBy>
  <cp:revision>1016</cp:revision>
  <dcterms:created xsi:type="dcterms:W3CDTF">2022-03-23T11:22:00Z</dcterms:created>
  <dcterms:modified xsi:type="dcterms:W3CDTF">2024-12-24T23:45:44Z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2052-12.1.0.19302</vt:lpwstr>
  </property>
</Properties>
</file>