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s.princeton.edu/imabandit/2013/04/01/acceleratedgradientdesce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79432/what-is-the-difference-between-a-generative-and-discriminative-algorith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pers.nips.cc/paper/2020-on-discriminative-vs-generative-classifiers-a-comparison-of-logistic-regression-and-naive-baye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CRF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2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 dependence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! It’s constant!</a:t>
                </a:r>
              </a:p>
              <a:p>
                <a:r>
                  <a:rPr lang="en-US" dirty="0" smtClean="0"/>
                  <a:t>Only need to calculate it once</a:t>
                </a:r>
              </a:p>
              <a:p>
                <a:r>
                  <a:rPr lang="en-US" dirty="0" err="1" smtClean="0"/>
                  <a:t>Pregenerate</a:t>
                </a:r>
                <a:r>
                  <a:rPr lang="en-US" dirty="0" smtClean="0"/>
                  <a:t> your phi’s, and hold them in some type of easily accessible array (done for you in the template code!)</a:t>
                </a:r>
              </a:p>
              <a:p>
                <a:pPr lvl="1"/>
                <a:r>
                  <a:rPr lang="en-US" dirty="0" smtClean="0"/>
                  <a:t>You will use them later for Viterbi too!</a:t>
                </a:r>
              </a:p>
              <a:p>
                <a:r>
                  <a:rPr lang="en-US" dirty="0" smtClean="0"/>
                  <a:t>MATLAB note: using the function </a:t>
                </a:r>
                <a:r>
                  <a:rPr lang="en-US" dirty="0" err="1" smtClean="0"/>
                  <a:t>getPhi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obj</a:t>
                </a:r>
                <a:r>
                  <a:rPr lang="en-US" dirty="0" smtClean="0"/>
                  <a:t>, x1,y1,y0) that I wrote is slow. Expect 10x speedup when copying Phi into a new variable and accessing that manually.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1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(1)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Forward Backwards algorithm! (once per gradient descent iteration)</a:t>
                </a:r>
              </a:p>
              <a:p>
                <a:r>
                  <a:rPr lang="en-US" dirty="0" smtClean="0"/>
                  <a:t>Calculate all of your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’s in advance, one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G1 should be initialized separately, as it’s a Lx1 matrix.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 other </a:t>
                </a:r>
                <a:r>
                  <a:rPr lang="en-US" dirty="0" err="1" smtClean="0"/>
                  <a:t>Gs</a:t>
                </a:r>
                <a:r>
                  <a:rPr lang="en-US" dirty="0" smtClean="0"/>
                  <a:t> are a </a:t>
                </a:r>
                <a:r>
                  <a:rPr lang="en-US" dirty="0" err="1" smtClean="0"/>
                  <a:t>LxL</a:t>
                </a:r>
                <a:r>
                  <a:rPr lang="en-US" dirty="0" smtClean="0"/>
                  <a:t>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Keep a cell (Matlab) or list (Python) to keep track of these easily such that G(</a:t>
                </a:r>
                <a:r>
                  <a:rPr lang="en-US" b="0" dirty="0" err="1" smtClean="0"/>
                  <a:t>i</a:t>
                </a:r>
                <a:r>
                  <a:rPr lang="en-US" b="0" dirty="0" smtClean="0"/>
                  <a:t>) references the </a:t>
                </a:r>
                <a:r>
                  <a:rPr lang="en-US" dirty="0" smtClean="0"/>
                  <a:t>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Also </a:t>
                </a:r>
                <a:r>
                  <a:rPr lang="en-US" b="0" dirty="0" err="1" smtClean="0"/>
                  <a:t>precalculate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normalization factor as well</a:t>
                </a:r>
                <a:endParaRPr lang="en-US" b="0" dirty="0" smtClean="0"/>
              </a:p>
              <a:p>
                <a:r>
                  <a:rPr lang="en-US" dirty="0" smtClean="0"/>
                  <a:t>Initialize alpha(1)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Initialize beta(N) to a vector of L ones</a:t>
                </a:r>
              </a:p>
              <a:p>
                <a:r>
                  <a:rPr lang="en-US" b="0" dirty="0" smtClean="0"/>
                  <a:t>Calculate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Numerical stability: see CRF notes for details</a:t>
                </a:r>
              </a:p>
              <a:p>
                <a:pPr lvl="1"/>
                <a:r>
                  <a:rPr lang="en-US" dirty="0" smtClean="0"/>
                  <a:t>Normalize by dividing each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by the sum of the values in that row after every step. Do the same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 b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2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Now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marginal probabilities and add to </a:t>
                </a:r>
                <a:r>
                  <a:rPr lang="en-US" dirty="0" err="1" smtClean="0"/>
                  <a:t>dlogz</a:t>
                </a:r>
                <a:endParaRPr lang="en-US" dirty="0"/>
              </a:p>
              <a:p>
                <a:r>
                  <a:rPr lang="en-US" dirty="0" smtClean="0"/>
                  <a:t>Need to consider special case for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(normalized!)</a:t>
                </a:r>
              </a:p>
              <a:p>
                <a:r>
                  <a:rPr lang="en-US" dirty="0" smtClean="0"/>
                  <a:t>Compute Probabilities by computing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Add marginal probability to the right place by multiplying by phi: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𝑑𝑙𝑜𝑔𝑧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𝑑𝑙𝑜𝑔𝑧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6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Nesterov’s</a:t>
            </a:r>
            <a:r>
              <a:rPr lang="en-US" dirty="0" smtClean="0"/>
              <a:t> accelerated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388825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Don’t have to use this, but makes GD slightly faster. Let the growth rate we choose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. If your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 smtClean="0"/>
                  <a:t> makes GD not strictly decreasing, choose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Subscript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</a:t>
                </a:r>
              </a:p>
              <a:p>
                <a:r>
                  <a:rPr lang="en-US" b="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1−4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We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Then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r>
                  <a:rPr lang="en-US" dirty="0"/>
                  <a:t>See </a:t>
                </a:r>
                <a:r>
                  <a:rPr lang="en-US" dirty="0">
                    <a:hlinkClick r:id="rId2"/>
                  </a:rPr>
                  <a:t>https://blogs.princeton.edu/imabandit/2013/04/01/acceleratedgradientdescent</a:t>
                </a:r>
                <a:r>
                  <a:rPr lang="en-US" dirty="0" smtClean="0">
                    <a:hlinkClick r:id="rId2"/>
                  </a:rPr>
                  <a:t>/</a:t>
                </a:r>
                <a:r>
                  <a:rPr lang="en-US" dirty="0" smtClean="0"/>
                  <a:t> for more details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3888259"/>
              </a:xfrm>
              <a:blipFill rotWithShape="0">
                <a:blip r:embed="rId3"/>
                <a:stretch>
                  <a:fillRect l="-479" t="-784" r="-479" b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2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r>
              <a:rPr lang="en-US" dirty="0" err="1" smtClean="0"/>
              <a:t>Pregenerate</a:t>
            </a:r>
            <a:r>
              <a:rPr lang="en-US" dirty="0" smtClean="0"/>
              <a:t> phis</a:t>
            </a:r>
          </a:p>
          <a:p>
            <a:r>
              <a:rPr lang="en-US" dirty="0" smtClean="0"/>
              <a:t>Calculate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 err="1" smtClean="0"/>
              <a:t>dlogZ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Gs</a:t>
            </a:r>
            <a:r>
              <a:rPr lang="en-US" dirty="0" smtClean="0"/>
              <a:t>, generate alphas, betas</a:t>
            </a:r>
          </a:p>
          <a:p>
            <a:pPr lvl="1"/>
            <a:r>
              <a:rPr lang="en-US" dirty="0" smtClean="0"/>
              <a:t>Run forward backwards algorithm with normalization</a:t>
            </a:r>
          </a:p>
          <a:p>
            <a:r>
              <a:rPr lang="en-US" dirty="0" smtClean="0"/>
              <a:t>Calculate </a:t>
            </a:r>
            <a:r>
              <a:rPr lang="en-US" dirty="0" err="1" smtClean="0"/>
              <a:t>dw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 – </a:t>
            </a:r>
            <a:r>
              <a:rPr lang="en-US" dirty="0" err="1" smtClean="0"/>
              <a:t>dlogZ</a:t>
            </a:r>
            <a:endParaRPr lang="en-US" dirty="0" smtClean="0"/>
          </a:p>
          <a:p>
            <a:r>
              <a:rPr lang="en-US" dirty="0" smtClean="0"/>
              <a:t>Update w = w + </a:t>
            </a:r>
            <a:r>
              <a:rPr lang="en-US" dirty="0" err="1" smtClean="0"/>
              <a:t>dw</a:t>
            </a:r>
            <a:r>
              <a:rPr lang="en-US" dirty="0" smtClean="0"/>
              <a:t> or use </a:t>
            </a:r>
            <a:r>
              <a:rPr lang="en-US" dirty="0" err="1" smtClean="0"/>
              <a:t>Nesterov</a:t>
            </a:r>
            <a:endParaRPr lang="en-US" dirty="0" smtClean="0"/>
          </a:p>
          <a:p>
            <a:r>
              <a:rPr lang="en-US" dirty="0" smtClean="0"/>
              <a:t>End after number of iterations, or when change hits a minimum, or percent change hits a minimum.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2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 for sanity purposes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that I got</a:t>
            </a:r>
          </a:p>
          <a:p>
            <a:pPr lvl="1"/>
            <a:r>
              <a:rPr lang="en-US" dirty="0" smtClean="0"/>
              <a:t>~250 iterations with </a:t>
            </a:r>
            <a:r>
              <a:rPr lang="en-US" dirty="0" err="1" smtClean="0"/>
              <a:t>Nesterov</a:t>
            </a:r>
            <a:r>
              <a:rPr lang="en-US" dirty="0" smtClean="0"/>
              <a:t> acceleration (will vary depending on your growth factor)</a:t>
            </a:r>
          </a:p>
          <a:p>
            <a:pPr lvl="1"/>
            <a:r>
              <a:rPr lang="en-US" dirty="0" smtClean="0"/>
              <a:t>~5 minutes computational time in Matlab Much faster when outside of a Matlab Class…(more like 1 minute)</a:t>
            </a:r>
          </a:p>
          <a:p>
            <a:pPr lvl="2"/>
            <a:r>
              <a:rPr lang="en-US" dirty="0" smtClean="0"/>
              <a:t>~30 minutes on a very </a:t>
            </a:r>
            <a:r>
              <a:rPr lang="en-US" dirty="0" err="1" smtClean="0"/>
              <a:t>unoptimized</a:t>
            </a:r>
            <a:r>
              <a:rPr lang="en-US" dirty="0" smtClean="0"/>
              <a:t> solution (but hey, it worked)</a:t>
            </a:r>
          </a:p>
          <a:p>
            <a:pPr lvl="2"/>
            <a:r>
              <a:rPr lang="en-US" dirty="0" smtClean="0"/>
              <a:t>Could get faster with more vectorization, but I’m lazy.</a:t>
            </a:r>
          </a:p>
          <a:p>
            <a:pPr lvl="2"/>
            <a:r>
              <a:rPr lang="en-US" dirty="0" smtClean="0"/>
              <a:t>You probably will have better luck in Python (grumble grumble)</a:t>
            </a:r>
          </a:p>
          <a:p>
            <a:pPr lvl="1"/>
            <a:r>
              <a:rPr lang="en-US" dirty="0" smtClean="0"/>
              <a:t>~50% hamming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CRFs are a</a:t>
                </a:r>
                <a:r>
                  <a:rPr lang="en-US" b="1" dirty="0"/>
                  <a:t> </a:t>
                </a:r>
                <a:r>
                  <a:rPr lang="en-US" b="1" dirty="0" smtClean="0"/>
                  <a:t>discriminative probabilistic graphical model </a:t>
                </a:r>
                <a:r>
                  <a:rPr lang="en-US" dirty="0" smtClean="0"/>
                  <a:t>for the purpose of predicting sequence labels. </a:t>
                </a:r>
              </a:p>
              <a:p>
                <a:pPr lvl="1"/>
                <a:r>
                  <a:rPr lang="en-US" dirty="0" smtClean="0"/>
                  <a:t>Models a </a:t>
                </a:r>
                <a:r>
                  <a:rPr lang="en-US" b="1" dirty="0" smtClean="0"/>
                  <a:t>conditional</a:t>
                </a:r>
                <a:r>
                  <a:rPr lang="en-US" dirty="0" smtClean="0"/>
                  <a:t>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The Markov Property: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conditioned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independent from all other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except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Probabilistic means that it outputs a probability, not necessarily a class</a:t>
                </a:r>
              </a:p>
              <a:p>
                <a:r>
                  <a:rPr lang="en-US" dirty="0" smtClean="0"/>
                  <a:t>Models the probability of the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as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39869" y="4678691"/>
                <a:ext cx="4809778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69" y="4678691"/>
                <a:ext cx="4809778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0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Graphical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 Definition of CRF by Lafferty, McCallum, Pereira (2001)</a:t>
                </a:r>
              </a:p>
              <a:p>
                <a:r>
                  <a:rPr lang="en-US" dirty="0" smtClean="0"/>
                  <a:t>Variation on the Markov random field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a graph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so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indexed by the vertices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conditional random field when 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conditioned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 smtClean="0"/>
                  <a:t>, obey the Markov property with respect to the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are neighbors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Original </a:t>
                </a:r>
                <a:r>
                  <a:rPr lang="en-US" dirty="0"/>
                  <a:t>paper: http://repository.upenn.edu/cgi/viewcontent.cgi?article=1162&amp;context=cis_papers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Discriminative: </a:t>
                </a:r>
                <a:r>
                  <a:rPr lang="en-US" dirty="0" smtClean="0"/>
                  <a:t>directly models conditional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Cannot generate samples from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 discriminative models include Logistic Regression, SVMs, Linear Regressions]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Given Data set (1, 0), (1, 0), (2, 0), (2, 1)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p(x, y)                                                     p(</a:t>
                </a:r>
                <a:r>
                  <a:rPr lang="en-US" dirty="0" err="1" smtClean="0"/>
                  <a:t>y|x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62487"/>
              </p:ext>
            </p:extLst>
          </p:nvPr>
        </p:nvGraphicFramePr>
        <p:xfrm>
          <a:off x="2936463" y="4506476"/>
          <a:ext cx="2848113" cy="11125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49371"/>
                <a:gridCol w="949371"/>
                <a:gridCol w="949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22446"/>
              </p:ext>
            </p:extLst>
          </p:nvPr>
        </p:nvGraphicFramePr>
        <p:xfrm>
          <a:off x="7220537" y="4506476"/>
          <a:ext cx="2848113" cy="11125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49371"/>
                <a:gridCol w="949371"/>
                <a:gridCol w="949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805607" y="6139822"/>
            <a:ext cx="10270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Stolen from: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stackoverflow.com/questions/879432/what-is-the-difference-between-a-generative-and-discriminative-algorithm</a:t>
            </a:r>
            <a:endParaRPr lang="en-US" sz="1200" dirty="0" smtClean="0"/>
          </a:p>
          <a:p>
            <a:r>
              <a:rPr lang="en-US" sz="1200" dirty="0"/>
              <a:t>Also, see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papers.nips.cc/paper/2020-on-discriminative-vs-generative-classifiers-a-comparison-of-logistic-regression-and-naive-bayes.pdf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191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 thoughts?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77139"/>
          </a:xfrm>
        </p:spPr>
        <p:txBody>
          <a:bodyPr>
            <a:normAutofit/>
          </a:bodyPr>
          <a:lstStyle/>
          <a:p>
            <a:r>
              <a:rPr lang="en-US" dirty="0" smtClean="0"/>
              <a:t>Similarities:</a:t>
            </a:r>
          </a:p>
          <a:p>
            <a:pPr lvl="1"/>
            <a:r>
              <a:rPr lang="en-US" dirty="0" smtClean="0"/>
              <a:t>Both probabilistic models</a:t>
            </a:r>
          </a:p>
          <a:p>
            <a:pPr lvl="1"/>
            <a:r>
              <a:rPr lang="en-US" dirty="0" smtClean="0"/>
              <a:t>Both use the Markov Property as an assumption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CRFs are discriminative while HMM’s are generative</a:t>
            </a:r>
          </a:p>
          <a:p>
            <a:pPr lvl="1"/>
            <a:r>
              <a:rPr lang="en-US" dirty="0" smtClean="0"/>
              <a:t>CRFs may have more accuracy with sequence tagging as it directly models 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HMMs use Bayes Rule to model tagging</a:t>
            </a:r>
          </a:p>
          <a:p>
            <a:pPr lvl="1"/>
            <a:r>
              <a:rPr lang="en-US" dirty="0" smtClean="0"/>
              <a:t>HMMs can generate samples from the distribution p(x, y) and are often more robust (missing labels, unsupervised, or </a:t>
            </a:r>
            <a:r>
              <a:rPr lang="en-US" dirty="0" err="1" smtClean="0"/>
              <a:t>semisupervised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Hmms</a:t>
            </a:r>
            <a:r>
              <a:rPr lang="en-US" dirty="0" smtClean="0"/>
              <a:t> can handle missing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4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summarize terminology and symbols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 problem: </a:t>
                </a:r>
                <a:r>
                  <a:rPr lang="en-US" dirty="0"/>
                  <a:t>g</a:t>
                </a:r>
                <a:r>
                  <a:rPr lang="en-US" dirty="0" smtClean="0"/>
                  <a:t>iven a sequence of </a:t>
                </a:r>
                <a:r>
                  <a:rPr lang="en-US" u="sng" dirty="0" smtClean="0"/>
                  <a:t>inputs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we want to find the or </a:t>
                </a:r>
                <a:r>
                  <a:rPr lang="en-US" u="sng" dirty="0" smtClean="0"/>
                  <a:t>output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all are part of an </a:t>
                </a:r>
                <a:r>
                  <a:rPr lang="en-US" u="sng" dirty="0" smtClean="0"/>
                  <a:t>alphabet</a:t>
                </a:r>
                <a:r>
                  <a:rPr lang="en-US" dirty="0" smtClean="0"/>
                  <a:t> or </a:t>
                </a:r>
                <a:r>
                  <a:rPr lang="en-US" u="sng" dirty="0" smtClean="0"/>
                  <a:t>domain</a:t>
                </a:r>
                <a:r>
                  <a:rPr lang="en-US" dirty="0" smtClean="0"/>
                  <a:t>. An example can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The size of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denoted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and the size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. </a:t>
                </a:r>
                <a:endParaRPr lang="en-US" i="1" dirty="0" smtClean="0"/>
              </a:p>
              <a:p>
                <a:r>
                  <a:rPr lang="en-US" dirty="0" smtClean="0"/>
                  <a:t>To train, we input sequences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pairs where y are the labels of the x input.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u="sng" dirty="0" smtClean="0"/>
                  <a:t>sequence length</a:t>
                </a:r>
                <a:r>
                  <a:rPr lang="en-US" dirty="0" smtClean="0"/>
                  <a:t>. We typically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to iterate through the sequence (i.e.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sequence). </a:t>
                </a:r>
              </a:p>
              <a:p>
                <a:r>
                  <a:rPr lang="en-US" dirty="0" smtClean="0"/>
                  <a:t>Our training set S contains a set of N pairs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 We index these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 For this homework, we only train on one sequence, we can disregard this.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9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Formulae/Symbols we may see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0942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 smtClean="0"/>
                  <a:t>): Transition probability matrix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: Emission probability matrix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: imagine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i="1" dirty="0" smtClean="0"/>
                  <a:t>O</a:t>
                </a:r>
                <a:r>
                  <a:rPr lang="en-US" dirty="0" smtClean="0"/>
                  <a:t> flattened out and stuck together</a:t>
                </a:r>
              </a:p>
              <a:p>
                <a:r>
                  <a:rPr lang="en-US" b="0" dirty="0" smtClean="0"/>
                  <a:t> </a:t>
                </a:r>
                <a:r>
                  <a:rPr lang="en-US" dirty="0" smtClean="0"/>
                  <a:t>: Mapping function that when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 smtClean="0"/>
                  <a:t> gives us 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Basically, puts a 1 where we need it, and a 0 otherwise</a:t>
                </a:r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: Partition function for normalization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definition of the probability model and log probability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094205"/>
              </a:xfrm>
              <a:blipFill rotWithShape="0">
                <a:blip r:embed="rId2"/>
                <a:stretch>
                  <a:fillRect l="-479" t="-595" r="-547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5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Minimize log loss of training data: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each individually!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as zeros</a:t>
                </a:r>
              </a:p>
              <a:p>
                <a:r>
                  <a:rPr lang="en-US" dirty="0" smtClean="0"/>
                  <a:t>End gradient descent when?</a:t>
                </a:r>
              </a:p>
              <a:p>
                <a:pPr lvl="1"/>
                <a:r>
                  <a:rPr lang="en-US" dirty="0" smtClean="0"/>
                  <a:t>Strictly decreasing, so basically we “go until we’re satisfied”</a:t>
                </a:r>
              </a:p>
              <a:p>
                <a:pPr lvl="1"/>
                <a:r>
                  <a:rPr lang="en-US" dirty="0" smtClean="0"/>
                  <a:t>Reach limit of iterations, lower limit on norm of delta, or limit of percent change compared to first iteration. You can even combine them and stop when you reach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2834</TotalTime>
  <Words>542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Wisp</vt:lpstr>
      <vt:lpstr>CRF Recitation</vt:lpstr>
      <vt:lpstr>Conditional Random Field Definition</vt:lpstr>
      <vt:lpstr>Meaning of Graphical Model</vt:lpstr>
      <vt:lpstr>Discriminative v.s. Generative</vt:lpstr>
      <vt:lpstr>Comparison To HMMs</vt:lpstr>
      <vt:lpstr>Comparison To HMMs</vt:lpstr>
      <vt:lpstr>Let’s summarize terminology and symbols</vt:lpstr>
      <vt:lpstr>Other Formulae/Symbols we may see</vt:lpstr>
      <vt:lpstr>Objective of Gradient Descent</vt:lpstr>
      <vt:lpstr>d_w-F(y,x)</vt:lpstr>
      <vt:lpstr>∂_w  log⁡〖(Z(x))      (1)〗</vt:lpstr>
      <vt:lpstr>∂_w  log⁡(Z(x))     (2)</vt:lpstr>
      <vt:lpstr>∂_w  log⁡(Z(x))     (3)</vt:lpstr>
      <vt:lpstr>Nesterov’s accelerated gradient descent</vt:lpstr>
      <vt:lpstr>Summary of Gradient Descent</vt:lpstr>
      <vt:lpstr>Some numbers for sanity purposes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CRF Recitation</dc:title>
  <dc:creator>Kevin Tang</dc:creator>
  <cp:lastModifiedBy>Kevin Tang</cp:lastModifiedBy>
  <cp:revision>33</cp:revision>
  <dcterms:created xsi:type="dcterms:W3CDTF">2016-01-31T01:09:37Z</dcterms:created>
  <dcterms:modified xsi:type="dcterms:W3CDTF">2016-02-12T08:22:31Z</dcterms:modified>
</cp:coreProperties>
</file>