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3"/>
  </p:notesMasterIdLst>
  <p:sldIdLst>
    <p:sldId id="3513536" r:id="rId4"/>
    <p:sldId id="3514084" r:id="rId5"/>
    <p:sldId id="3514077" r:id="rId6"/>
    <p:sldId id="3514074" r:id="rId7"/>
    <p:sldId id="3514075" r:id="rId8"/>
    <p:sldId id="3514079" r:id="rId9"/>
    <p:sldId id="3514078" r:id="rId10"/>
    <p:sldId id="3514076" r:id="rId11"/>
    <p:sldId id="3514080" r:id="rId12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71"/>
    <a:srgbClr val="289DD2"/>
    <a:srgbClr val="DF1C38"/>
    <a:srgbClr val="E31D39"/>
    <a:srgbClr val="9E0620"/>
    <a:srgbClr val="2DA7DF"/>
    <a:srgbClr val="0C698E"/>
    <a:srgbClr val="84D5FF"/>
    <a:srgbClr val="00306E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1093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3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80100-BEDE-4611-80EF-F3F2F57517AB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3F1BA-E90B-438D-94F3-71B5E665F85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eatured conten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482572"/>
            <a:ext cx="12192000" cy="4683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847851"/>
            <a:ext cx="11547475" cy="380929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2332" r="13721" b="32396"/>
          <a:stretch>
            <a:fillRect/>
          </a:stretch>
        </p:blipFill>
        <p:spPr>
          <a:xfrm>
            <a:off x="9972674" y="6251626"/>
            <a:ext cx="2219326" cy="552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7" y="6266625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(text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9424" y="1670231"/>
            <a:ext cx="10800000" cy="1404000"/>
          </a:xfrm>
        </p:spPr>
        <p:txBody>
          <a:bodyPr anchor="b">
            <a:noAutofit/>
          </a:bodyPr>
          <a:lstStyle>
            <a:lvl1pPr algn="l">
              <a:defRPr sz="4600" b="1" spc="-50" baseline="0"/>
            </a:lvl1pPr>
          </a:lstStyle>
          <a:p>
            <a:r>
              <a:rPr lang="en-US" dirty="0"/>
              <a:t>PRESENTATION TITLE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9423" y="3082905"/>
            <a:ext cx="10800000" cy="1152000"/>
          </a:xfrm>
        </p:spPr>
        <p:txBody>
          <a:bodyPr anchor="t">
            <a:noAutofit/>
          </a:bodyPr>
          <a:lstStyle>
            <a:lvl1pPr marL="0" indent="0" algn="l">
              <a:buNone/>
              <a:defRPr lang="en-US" sz="4200" b="0" kern="1200" spc="-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9425" y="6524625"/>
            <a:ext cx="4104000" cy="19362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Footer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6266098"/>
            <a:ext cx="4104000" cy="216000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200" b="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defRPr lang="en-US" sz="12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name and title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384461"/>
            <a:ext cx="3492000" cy="360000"/>
          </a:xfrm>
        </p:spPr>
        <p:txBody>
          <a:bodyPr anchor="ctr"/>
          <a:lstStyle>
            <a:lvl1pPr marL="0" indent="0">
              <a:buNone/>
              <a:defRPr spc="-50" baseline="0"/>
            </a:lvl1pPr>
          </a:lstStyle>
          <a:p>
            <a:pPr lvl="0"/>
            <a:r>
              <a:rPr lang="en-US" dirty="0"/>
              <a:t>Date or other info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71510" y="6252882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TW" altLang="en-US" sz="1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香 港 應 用 科 技 研 究 院 有 限 公 司</a:t>
            </a:r>
            <a:endParaRPr lang="en-US" altLang="zh-TW" sz="1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438775" y="6455884"/>
            <a:ext cx="64807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en-US" sz="1200" b="1" dirty="0"/>
              <a:t>Hong Kong Applied Science and Technology Research Institute Company</a:t>
            </a:r>
            <a:r>
              <a:rPr lang="en-US" altLang="zh-TW" sz="1200" b="1" dirty="0"/>
              <a:t> Limited</a:t>
            </a:r>
            <a:endParaRPr lang="en-US" sz="1200" b="1" dirty="0"/>
          </a:p>
        </p:txBody>
      </p:sp>
      <p:sp>
        <p:nvSpPr>
          <p:cNvPr id="10" name="Text Placeholder 6"/>
          <p:cNvSpPr txBox="1"/>
          <p:nvPr userDrawn="1"/>
        </p:nvSpPr>
        <p:spPr>
          <a:xfrm>
            <a:off x="8373745" y="792325"/>
            <a:ext cx="3533775" cy="2846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200" b="1" dirty="0"/>
              <a:t>www.astri.org | TECH FOR IMPACT</a:t>
            </a:r>
            <a:endParaRPr lang="en-US" sz="1200" b="1" dirty="0"/>
          </a:p>
        </p:txBody>
      </p:sp>
      <p:pic>
        <p:nvPicPr>
          <p:cNvPr id="11" name="Picture 10" descr="Logo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50" y="68317"/>
            <a:ext cx="3459449" cy="1732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79424" y="2223357"/>
            <a:ext cx="5616575" cy="154799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7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Thank You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79424" y="5627783"/>
            <a:ext cx="4104000" cy="216000"/>
          </a:xfrm>
        </p:spPr>
        <p:txBody>
          <a:bodyPr>
            <a:normAutofit fontScale="62500" lnSpcReduction="20000"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dirty="0"/>
              <a:t>Email: 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9" hasCustomPrompt="1"/>
          </p:nvPr>
        </p:nvSpPr>
        <p:spPr>
          <a:xfrm>
            <a:off x="479425" y="5861817"/>
            <a:ext cx="4104000" cy="216000"/>
          </a:xfrm>
        </p:spPr>
        <p:txBody>
          <a:bodyPr>
            <a:normAutofit fontScale="62500" lnSpcReduction="20000"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dirty="0"/>
              <a:t>Contact: 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479425" y="6095851"/>
            <a:ext cx="4104000" cy="216000"/>
          </a:xfrm>
        </p:spPr>
        <p:txBody>
          <a:bodyPr>
            <a:normAutofit fontScale="62500" lnSpcReduction="20000"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dirty="0"/>
              <a:t>Date: </a:t>
            </a:r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479425" y="5393749"/>
            <a:ext cx="4104000" cy="216000"/>
          </a:xfrm>
        </p:spPr>
        <p:txBody>
          <a:bodyPr>
            <a:normAutofit fontScale="62500" lnSpcReduction="20000"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dirty="0"/>
              <a:t>Name: 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79425" y="4253621"/>
            <a:ext cx="4103999" cy="36933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www.astri.com | TECH FOR IMPACT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2" name="Picture 11" descr="Logo&#10;&#10;Description automatically generate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068" y="1941984"/>
            <a:ext cx="4387434" cy="219742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(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2110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(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2110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bg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(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2110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(typ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2110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3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(typ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2110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4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(typ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2110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5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rcial (type 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21105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6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bg 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83563" y="0"/>
            <a:ext cx="400843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63525" y="982267"/>
            <a:ext cx="7704139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8435564" y="982267"/>
            <a:ext cx="3492912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Logo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2332" r="13721" b="32396"/>
          <a:stretch>
            <a:fillRect/>
          </a:stretch>
        </p:blipFill>
        <p:spPr>
          <a:xfrm>
            <a:off x="9972674" y="6251626"/>
            <a:ext cx="2219326" cy="552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nt Wall (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899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nt Wall (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899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bg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nt Wall (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899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nt Wall (typ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899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3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nt Wall (typ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899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4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nt Wall (typ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899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5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ent Wall (type 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0" y="0"/>
            <a:ext cx="12189971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6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ation (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ation (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bg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ation (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bg 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203949" y="0"/>
            <a:ext cx="598805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6455949" y="981077"/>
            <a:ext cx="5472527" cy="5292725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63527" y="990831"/>
            <a:ext cx="5724524" cy="5283226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2332" r="13721" b="32396"/>
          <a:stretch>
            <a:fillRect/>
          </a:stretch>
        </p:blipFill>
        <p:spPr>
          <a:xfrm>
            <a:off x="9972674" y="6251626"/>
            <a:ext cx="2219326" cy="552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ation (typ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3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ation (typ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4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ation (typ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5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ndation (type 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6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(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(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bg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(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(typ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3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(typ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4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(typ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5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bg 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4224338" y="0"/>
            <a:ext cx="79676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63526" y="981076"/>
            <a:ext cx="3744913" cy="5292726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476340" y="981075"/>
            <a:ext cx="7452137" cy="5292726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2332" r="13721" b="32396"/>
          <a:stretch>
            <a:fillRect/>
          </a:stretch>
        </p:blipFill>
        <p:spPr>
          <a:xfrm>
            <a:off x="9972674" y="6251626"/>
            <a:ext cx="2219326" cy="552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(type 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6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ng Kong (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ng Kong (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bg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ng Kong (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ng Kong (type 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3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ng Kong (type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4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ng Kong (type 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5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ng Kong (type 7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accent6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- Commer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 - Commerc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plain bg 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63526" y="981077"/>
            <a:ext cx="11664951" cy="529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 noChangeArrowheads="1"/>
          </p:cNvSpPr>
          <p:nvPr userDrawn="1"/>
        </p:nvSpPr>
        <p:spPr>
          <a:xfrm>
            <a:off x="262128" y="6425184"/>
            <a:ext cx="408432" cy="2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/>
            <a:fld id="{E03183D8-973C-4B03-A330-C615BA15A0B5}" type="slidenum">
              <a:rPr lang="en-US" altLang="en-US" sz="1050" smtClean="0">
                <a:solidFill>
                  <a:srgbClr val="898989"/>
                </a:solidFill>
              </a:rPr>
            </a:fld>
            <a:endParaRPr lang="en-US" altLang="en-US" sz="1050" dirty="0">
              <a:solidFill>
                <a:srgbClr val="898989"/>
              </a:solidFill>
            </a:endParaRPr>
          </a:p>
        </p:txBody>
      </p:sp>
      <p:pic>
        <p:nvPicPr>
          <p:cNvPr id="11" name="Picture 10" descr="Logo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2332" r="13721" b="32396"/>
          <a:stretch>
            <a:fillRect/>
          </a:stretch>
        </p:blipFill>
        <p:spPr>
          <a:xfrm>
            <a:off x="9972674" y="6251626"/>
            <a:ext cx="2219326" cy="552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tion - Commerc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/>
          <a:srcRect l="-78"/>
          <a:stretch>
            <a:fillRect/>
          </a:stretch>
        </p:blipFill>
        <p:spPr>
          <a:xfrm>
            <a:off x="1" y="0"/>
            <a:ext cx="12182475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0"/>
            <a:ext cx="12182475" cy="6858000"/>
          </a:xfrm>
          <a:prstGeom prst="rect">
            <a:avLst/>
          </a:prstGeom>
          <a:gradFill flip="none" rotWithShape="1">
            <a:gsLst>
              <a:gs pos="3000">
                <a:srgbClr val="AB7B4B">
                  <a:alpha val="30000"/>
                </a:srgbClr>
              </a:gs>
              <a:gs pos="36000">
                <a:srgbClr val="AB7B4B">
                  <a:alpha val="10000"/>
                </a:srgbClr>
              </a:gs>
              <a:gs pos="54000">
                <a:srgbClr val="AB7B4B">
                  <a:alpha val="0"/>
                </a:srgbClr>
              </a:gs>
              <a:gs pos="100000">
                <a:srgbClr val="AB7B4B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276272"/>
            <a:ext cx="6840000" cy="2124000"/>
          </a:xfrm>
          <a:solidFill>
            <a:schemeClr val="tx2"/>
          </a:solidFill>
        </p:spPr>
        <p:txBody>
          <a:bodyPr lIns="324000" rIns="144000" anchor="ctr">
            <a:noAutofit/>
          </a:bodyPr>
          <a:lstStyle>
            <a:lvl1pPr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A picture containing drawing&#10;&#10;Description automatically generated"/>
          <p:cNvPicPr>
            <a:picLocks noChangeAspect="1"/>
          </p:cNvPicPr>
          <p:nvPr userDrawn="1"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9525" y="9525"/>
            <a:ext cx="2581275" cy="1218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Plain BG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661764" y="6175161"/>
            <a:ext cx="1572768" cy="78771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1152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 b="1" spc="-5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60000" y="936000"/>
            <a:ext cx="115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360000" y="1080000"/>
            <a:ext cx="11520000" cy="5400000"/>
          </a:xfrm>
          <a:prstGeom prst="rect">
            <a:avLst/>
          </a:prstGeom>
        </p:spPr>
        <p:txBody>
          <a:bodyPr>
            <a:noAutofit/>
          </a:bodyPr>
          <a:lstStyle>
            <a:lvl1pPr marL="288290" indent="-28829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b="1">
                <a:solidFill>
                  <a:srgbClr val="0085CA"/>
                </a:solidFill>
              </a:defRPr>
            </a:lvl1pPr>
            <a:lvl2pPr marL="431800" indent="-288290">
              <a:lnSpc>
                <a:spcPct val="100000"/>
              </a:lnSpc>
              <a:spcBef>
                <a:spcPts val="0"/>
              </a:spcBef>
              <a:defRPr sz="1800"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plain bg type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63526" y="981077"/>
            <a:ext cx="11664951" cy="529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/>
          <p:cNvSpPr txBox="1">
            <a:spLocks noChangeArrowheads="1"/>
          </p:cNvSpPr>
          <p:nvPr userDrawn="1"/>
        </p:nvSpPr>
        <p:spPr>
          <a:xfrm>
            <a:off x="262128" y="6425184"/>
            <a:ext cx="408432" cy="26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defRPr>
            </a:lvl9pPr>
          </a:lstStyle>
          <a:p>
            <a:pPr algn="ctr"/>
            <a:fld id="{E03183D8-973C-4B03-A330-C615BA15A0B5}" type="slidenum">
              <a:rPr lang="en-US" altLang="en-US" sz="1050" smtClean="0">
                <a:solidFill>
                  <a:srgbClr val="898989"/>
                </a:solidFill>
              </a:rPr>
            </a:fld>
            <a:endParaRPr lang="en-US" altLang="en-US" sz="1050" dirty="0">
              <a:solidFill>
                <a:srgbClr val="898989"/>
              </a:solidFill>
            </a:endParaRPr>
          </a:p>
        </p:txBody>
      </p:sp>
      <p:pic>
        <p:nvPicPr>
          <p:cNvPr id="11" name="Picture 10" descr="Logo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2332" r="13721" b="32396"/>
          <a:stretch>
            <a:fillRect/>
          </a:stretch>
        </p:blipFill>
        <p:spPr>
          <a:xfrm>
            <a:off x="9972674" y="6251626"/>
            <a:ext cx="2219326" cy="552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plain typ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228600" indent="-228600">
              <a:buFont typeface="+mj-lt"/>
              <a:buAutoNum type="arabicPeriod"/>
              <a:defRPr/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263526" y="981076"/>
            <a:ext cx="5724525" cy="529272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6203952" y="981076"/>
            <a:ext cx="5724525" cy="529272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2332" r="13721" b="32396"/>
          <a:stretch>
            <a:fillRect/>
          </a:stretch>
        </p:blipFill>
        <p:spPr>
          <a:xfrm>
            <a:off x="9972674" y="6251626"/>
            <a:ext cx="2219326" cy="552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plain type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263525" y="982267"/>
            <a:ext cx="3744915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5"/>
          </p:nvPr>
        </p:nvSpPr>
        <p:spPr>
          <a:xfrm>
            <a:off x="8183565" y="982267"/>
            <a:ext cx="3744913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6"/>
          </p:nvPr>
        </p:nvSpPr>
        <p:spPr>
          <a:xfrm>
            <a:off x="4224337" y="982267"/>
            <a:ext cx="3744915" cy="5291534"/>
          </a:xfrm>
        </p:spPr>
        <p:txBody>
          <a:bodyPr>
            <a:noAutofit/>
          </a:bodyPr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Logo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2" t="32332" r="13721" b="32396"/>
          <a:stretch>
            <a:fillRect/>
          </a:stretch>
        </p:blipFill>
        <p:spPr>
          <a:xfrm>
            <a:off x="9972674" y="6251626"/>
            <a:ext cx="2219326" cy="552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image coll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3524" y="984476"/>
            <a:ext cx="5724525" cy="2592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  <a:br>
              <a:rPr lang="en-US" dirty="0"/>
            </a:br>
            <a:r>
              <a:rPr lang="en-US" dirty="0"/>
              <a:t>or crop picture to fit this frame</a:t>
            </a:r>
            <a:endParaRPr lang="en-US" dirty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6203954" y="984476"/>
            <a:ext cx="5724525" cy="2592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  <a:br>
              <a:rPr lang="en-US" dirty="0"/>
            </a:br>
            <a:r>
              <a:rPr lang="en-US" dirty="0"/>
              <a:t>or crop picture to fit this frame</a:t>
            </a:r>
            <a:endParaRPr lang="en-US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6203954" y="3673975"/>
            <a:ext cx="5724525" cy="2592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  <a:br>
              <a:rPr lang="en-US" dirty="0"/>
            </a:br>
            <a:r>
              <a:rPr lang="en-US" dirty="0"/>
              <a:t>or crop picture to fit this frame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6" hasCustomPrompt="1"/>
          </p:nvPr>
        </p:nvSpPr>
        <p:spPr>
          <a:xfrm>
            <a:off x="263526" y="3673975"/>
            <a:ext cx="5724525" cy="2592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</a:t>
            </a:r>
            <a:br>
              <a:rPr lang="en-US" dirty="0"/>
            </a:br>
            <a:r>
              <a:rPr lang="en-US" dirty="0"/>
              <a:t>or crop picture to fit this frame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7" y="6266625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(with head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3" hasCustomPrompt="1"/>
          </p:nvPr>
        </p:nvSpPr>
        <p:spPr>
          <a:xfrm>
            <a:off x="263527" y="981074"/>
            <a:ext cx="5724524" cy="259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Many pictures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6203953" y="981074"/>
            <a:ext cx="5732777" cy="25919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Many pictures</a:t>
            </a: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6203953" y="3673975"/>
            <a:ext cx="5772951" cy="2599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Many pictures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263526" y="3673975"/>
            <a:ext cx="5724527" cy="259987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Many pictures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55273" y="90925"/>
            <a:ext cx="11673204" cy="720000"/>
          </a:xfrm>
        </p:spPr>
        <p:txBody>
          <a:bodyPr>
            <a:normAutofit/>
          </a:bodyPr>
          <a:lstStyle>
            <a:lvl1pPr>
              <a:defRPr sz="1500" b="1" spc="-38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3526" y="810276"/>
            <a:ext cx="11673204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sign&#10;&#10;Description automatically generated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10448927" y="6266625"/>
            <a:ext cx="1575600" cy="59137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1" Type="http://schemas.openxmlformats.org/officeDocument/2006/relationships/theme" Target="../theme/theme2.xml"/><Relationship Id="rId4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16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5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46.xml"/><Relationship Id="rId33" Type="http://schemas.openxmlformats.org/officeDocument/2006/relationships/slideLayout" Target="../slideLayouts/slideLayout45.xml"/><Relationship Id="rId32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4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425" y="6527851"/>
            <a:ext cx="4104000" cy="193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A4DF3-B916-4211-A1D3-1A8FB23126E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425" y="6527851"/>
            <a:ext cx="4104000" cy="193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A4DF3-B916-4211-A1D3-1A8FB23126E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1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2.xml"/><Relationship Id="rId1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Rule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13 June 2024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problems: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 comments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A1.c_d {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@A1.c: Min enclosure of A1 region over contact region must be &gt;=0.004um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@A1.d: Min enclosure of A1 line end region beyond contact region must be &gt;=0.05um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parameter setting need add a voltage.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60045" y="974725"/>
            <a:ext cx="6142355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GT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32653"/>
          <a:stretch>
            <a:fillRect/>
          </a:stretch>
        </p:blipFill>
        <p:spPr>
          <a:xfrm>
            <a:off x="362585" y="889000"/>
            <a:ext cx="11565890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9180" y="1156970"/>
            <a:ext cx="5885180" cy="4071620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55270" y="1096010"/>
            <a:ext cx="6068695" cy="413258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C153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2"/>
          </p:nvPr>
        </p:nvPicPr>
        <p:blipFill>
          <a:blip r:embed="rId1"/>
          <a:stretch>
            <a:fillRect/>
          </a:stretch>
        </p:blipFill>
        <p:spPr>
          <a:xfrm>
            <a:off x="1407160" y="989965"/>
            <a:ext cx="690880" cy="529272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815" y="1264285"/>
            <a:ext cx="9387840" cy="4744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sz="quarter" idx="12"/>
          </p:nvPr>
        </p:nvPicPr>
        <p:blipFill>
          <a:blip r:embed="rId1"/>
          <a:stretch>
            <a:fillRect/>
          </a:stretch>
        </p:blipFill>
        <p:spPr>
          <a:xfrm>
            <a:off x="255270" y="1357630"/>
            <a:ext cx="5982970" cy="414210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Trained language models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95" y="1460500"/>
            <a:ext cx="5478145" cy="3736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p>
            <a:pPr marL="0" indent="0">
              <a:buNone/>
            </a:pPr>
            <a:r>
              <a:rPr lang="en-US" altLang="zh-CN" sz="800"/>
              <a:t>: Min width for interconnects must be  &gt; 0.18  [0.8392012460844951, 0.7714454568248105, 0.6473778953714371, 0.7819062697891819, 0.7387038307675349]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width for gate of HVNMOS(5.0V) must be  &gt; 0.5  [0.8267204272259129, 0.7258958170850318, 0.7159109785578989, 0.7944487208798044, 0.7442673432178853]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width for gate of HVPMOS(5.0V) must be  &gt; 0.42  [0.8267204272259129, 0.7258958170850318, 0.7159109785578989, 0.7944487208798044, 0.7442673432178853]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spacing between two GT region must be  &gt; 0.212  [0.6670636140444159, 0.6299000543152923, 0.6067157229864958, 0.6878160704742684, 0.6462152889429108]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spacing between two GT regions with contact on active area must be &gt; 0.318  [0.6464538823379467, 0.6329985546878784, 0.6495425026243955, 0.7018356835683799, 0.5286595113485515]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spacing between two GT regions without contact on active area must be &gt; 0.25  [0.6515929084470056, 0.6355369725159173, 0.6305697220454486, 0.6923949699816553, 0.5286264333408195]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extension of poly end cap must be  &gt; 0.186  [0.6606213301900746, 0.6095412533194965, 0.7084792442663884, 0.7624389911151069, 0.5939517552735063]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extension from active to GT must be  &gt; 0.27  [0.6259122045110923, 0.5741520174066392, 0.5781508914239334, 0.648836426264981, 0.606426715644066]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spacing of poly to active must be  &gt; 0.084  [0.6918527542539037, 0.6546297074654823, 0.7339843052426148, 0.7960312010762545, 0.6088380360288511]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1: Max length of salicide poly on SAB between two contacts must &lt;=50  when poly width is less than or equal to 0.24  [0.6916189054375528, 0.6554015216054323, 0.7833998119704058, 0.8018500597244714, 0.5923963995949967]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GT width for NMOS channel length which has 45 degree bent on TO must be  &gt; 0.54  [0.7356228806513149, 0.6838137234084299, 0.6855714556665286, 0.7439526298856629, 0.6084137545571904]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GT width for PMOS channel length which has 45 degree bent on TO must be  &gt; 0.46  [0.7356228806513149, 0.6838137234084299, 0.6855714556665286, 0.7439526298856629, 0.6084137545571904]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GT width for channel length which has 45 degree bent on field oxide must be  &gt; 0.26  [0.7306065333843937, 0.697118533160439, 0.71921131780789, 0.7637408486916082, 0.6011398453331901]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:GT must enter the TO region perpendicularly(horizontal or vertical direction). [0.7294977889824542, 0.6983467720318964, 0.6848318446146171, 0.7254918913410936, 0.5884237759431691]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90 degree bend on active region is not allowed [0.6340597950894702, 0.6085128546106842, 0.6396482589924125, 0.6787800418869301, 0.4465974423487845]</a:t>
            </a:r>
            <a:endParaRPr lang="en-US" altLang="zh-CN" sz="800"/>
          </a:p>
          <a:p>
            <a:pPr marL="0" indent="0">
              <a:buNone/>
            </a:pPr>
            <a:r>
              <a:rPr lang="en-US" altLang="zh-CN" sz="800"/>
              <a:t> : Min space between poly interconnects with one or both poly width and length [0.7492361833248683, 0.7576965962764084, 0.861621960435455, 0.8946965589614642, 0.4969072486008574]</a:t>
            </a:r>
            <a:endParaRPr lang="en-US" altLang="zh-CN" sz="800"/>
          </a:p>
          <a:p>
            <a:endParaRPr lang="en-US" altLang="zh-CN" sz="800"/>
          </a:p>
          <a:p>
            <a:pPr marL="0" indent="0">
              <a:buNone/>
            </a:pPr>
            <a:endParaRPr lang="en-US" altLang="zh-CN" sz="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Problem1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sz="quarter" idx="12"/>
          </p:nvPr>
        </p:nvSpPr>
        <p:spPr/>
        <p:txBody>
          <a:bodyPr/>
          <a:p>
            <a:r>
              <a:rPr lang="en-US" altLang="zh-CN"/>
              <a:t>Windows fatal exception: access violation</a:t>
            </a:r>
            <a:endParaRPr lang="en-US" altLang="zh-CN"/>
          </a:p>
          <a:p>
            <a:r>
              <a:rPr lang="en-US" altLang="zh-CN"/>
              <a:t>Main thread:</a:t>
            </a:r>
            <a:endParaRPr lang="en-US" altLang="zh-CN"/>
          </a:p>
          <a:p>
            <a:r>
              <a:rPr lang="en-US" altLang="zh-CN"/>
              <a:t>Current thread 0x00000970 (most recent call first):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　　右击</a:t>
            </a:r>
            <a:r>
              <a:rPr lang="en-US" altLang="zh-CN"/>
              <a:t>“</a:t>
            </a:r>
            <a:r>
              <a:rPr lang="zh-CN" altLang="en-US"/>
              <a:t>我的电脑</a:t>
            </a:r>
            <a:r>
              <a:rPr lang="en-US" altLang="zh-CN"/>
              <a:t>”</a:t>
            </a:r>
            <a:r>
              <a:rPr lang="zh-CN" altLang="en-US"/>
              <a:t>。单击</a:t>
            </a:r>
            <a:r>
              <a:rPr lang="en-US" altLang="zh-CN"/>
              <a:t>“</a:t>
            </a:r>
            <a:r>
              <a:rPr lang="zh-CN" altLang="en-US"/>
              <a:t>属性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　　在</a:t>
            </a:r>
            <a:r>
              <a:rPr lang="en-US" altLang="zh-CN"/>
              <a:t>“</a:t>
            </a:r>
            <a:r>
              <a:rPr lang="zh-CN" altLang="en-US"/>
              <a:t>系统属性</a:t>
            </a:r>
            <a:r>
              <a:rPr lang="en-US" altLang="zh-CN"/>
              <a:t>”</a:t>
            </a:r>
            <a:r>
              <a:rPr lang="zh-CN" altLang="en-US"/>
              <a:t>中单击</a:t>
            </a:r>
            <a:r>
              <a:rPr lang="en-US" altLang="zh-CN"/>
              <a:t>“</a:t>
            </a:r>
            <a:r>
              <a:rPr lang="zh-CN" altLang="en-US"/>
              <a:t>高级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　　在</a:t>
            </a:r>
            <a:r>
              <a:rPr lang="en-US" altLang="zh-CN"/>
              <a:t>“</a:t>
            </a:r>
            <a:r>
              <a:rPr lang="zh-CN" altLang="en-US"/>
              <a:t>性能</a:t>
            </a:r>
            <a:r>
              <a:rPr lang="en-US" altLang="zh-CN"/>
              <a:t>”</a:t>
            </a:r>
            <a:r>
              <a:rPr lang="zh-CN" altLang="en-US"/>
              <a:t>中单击</a:t>
            </a:r>
            <a:r>
              <a:rPr lang="en-US" altLang="zh-CN"/>
              <a:t>“</a:t>
            </a:r>
            <a:r>
              <a:rPr lang="zh-CN" altLang="en-US"/>
              <a:t>设置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　　在</a:t>
            </a:r>
            <a:r>
              <a:rPr lang="en-US" altLang="zh-CN"/>
              <a:t>“</a:t>
            </a:r>
            <a:r>
              <a:rPr lang="zh-CN" altLang="en-US"/>
              <a:t>性能选项</a:t>
            </a:r>
            <a:r>
              <a:rPr lang="en-US" altLang="zh-CN"/>
              <a:t>”</a:t>
            </a:r>
            <a:r>
              <a:rPr lang="zh-CN" altLang="en-US"/>
              <a:t>中单击</a:t>
            </a:r>
            <a:r>
              <a:rPr lang="en-US" altLang="zh-CN"/>
              <a:t>“</a:t>
            </a:r>
            <a:r>
              <a:rPr lang="zh-CN" altLang="en-US"/>
              <a:t>数据执行保护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　　单击</a:t>
            </a:r>
            <a:r>
              <a:rPr lang="en-US" altLang="zh-CN"/>
              <a:t>“</a:t>
            </a:r>
            <a:r>
              <a:rPr lang="zh-CN" altLang="en-US"/>
              <a:t>添加</a:t>
            </a:r>
            <a:r>
              <a:rPr lang="en-US" altLang="zh-CN"/>
              <a:t>”</a:t>
            </a:r>
            <a:r>
              <a:rPr lang="zh-CN" altLang="en-US"/>
              <a:t>。选择要运行的程序。</a:t>
            </a:r>
            <a:endParaRPr lang="zh-CN" altLang="en-US"/>
          </a:p>
          <a:p>
            <a:r>
              <a:rPr lang="zh-CN" altLang="en-US"/>
              <a:t>　　</a:t>
            </a:r>
            <a:r>
              <a:rPr lang="en-US" altLang="zh-CN"/>
              <a:t>OK</a:t>
            </a:r>
            <a:r>
              <a:rPr lang="zh-CN" altLang="en-US"/>
              <a:t>。就这么简单。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Problem 2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ZhMWRkYjhkYzBiMjRlYzJkMDY3ZGUyNzZmZDQ0MTUifQ=="/>
</p:tagLst>
</file>

<file path=ppt/theme/theme1.xml><?xml version="1.0" encoding="utf-8"?>
<a:theme xmlns:a="http://schemas.openxmlformats.org/drawingml/2006/main" name="Content">
  <a:themeElements>
    <a:clrScheme name="ASTRI">
      <a:dk1>
        <a:sysClr val="windowText" lastClr="000000"/>
      </a:dk1>
      <a:lt1>
        <a:sysClr val="window" lastClr="FFFFFF"/>
      </a:lt1>
      <a:dk2>
        <a:srgbClr val="002F6B"/>
      </a:dk2>
      <a:lt2>
        <a:srgbClr val="0085CA"/>
      </a:lt2>
      <a:accent1>
        <a:srgbClr val="969696"/>
      </a:accent1>
      <a:accent2>
        <a:srgbClr val="1E8065"/>
      </a:accent2>
      <a:accent3>
        <a:srgbClr val="AED477"/>
      </a:accent3>
      <a:accent4>
        <a:srgbClr val="F27179"/>
      </a:accent4>
      <a:accent5>
        <a:srgbClr val="F15A31"/>
      </a:accent5>
      <a:accent6>
        <a:srgbClr val="662D91"/>
      </a:accent6>
      <a:hlink>
        <a:srgbClr val="0563C1"/>
      </a:hlink>
      <a:folHlink>
        <a:srgbClr val="954F72"/>
      </a:folHlink>
    </a:clrScheme>
    <a:fontScheme name="ASTRI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s">
  <a:themeElements>
    <a:clrScheme name="ASTRI">
      <a:dk1>
        <a:sysClr val="windowText" lastClr="000000"/>
      </a:dk1>
      <a:lt1>
        <a:sysClr val="window" lastClr="FFFFFF"/>
      </a:lt1>
      <a:dk2>
        <a:srgbClr val="002F6B"/>
      </a:dk2>
      <a:lt2>
        <a:srgbClr val="0085CA"/>
      </a:lt2>
      <a:accent1>
        <a:srgbClr val="969696"/>
      </a:accent1>
      <a:accent2>
        <a:srgbClr val="1E8065"/>
      </a:accent2>
      <a:accent3>
        <a:srgbClr val="AED477"/>
      </a:accent3>
      <a:accent4>
        <a:srgbClr val="F27179"/>
      </a:accent4>
      <a:accent5>
        <a:srgbClr val="F15A31"/>
      </a:accent5>
      <a:accent6>
        <a:srgbClr val="662D91"/>
      </a:accent6>
      <a:hlink>
        <a:srgbClr val="0563C1"/>
      </a:hlink>
      <a:folHlink>
        <a:srgbClr val="954F72"/>
      </a:folHlink>
    </a:clrScheme>
    <a:fontScheme name="ASTRI">
      <a:majorFont>
        <a:latin typeface="Arial"/>
        <a:ea typeface="Microsoft JhengHei"/>
        <a:cs typeface=""/>
      </a:majorFont>
      <a:minorFont>
        <a:latin typeface="Arial"/>
        <a:ea typeface="Microsoft Jheng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3225</Words>
  <Application>WPS 演示</Application>
  <PresentationFormat>Widescreen</PresentationFormat>
  <Paragraphs>50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PMingLiU</vt:lpstr>
      <vt:lpstr>PMingLiU-ExtB</vt:lpstr>
      <vt:lpstr>Microsoft JhengHei</vt:lpstr>
      <vt:lpstr>微软雅黑</vt:lpstr>
      <vt:lpstr>Arial Unicode MS</vt:lpstr>
      <vt:lpstr>Calibri</vt:lpstr>
      <vt:lpstr>等线</vt:lpstr>
      <vt:lpstr>Content</vt:lpstr>
      <vt:lpstr>Dividers</vt:lpstr>
      <vt:lpstr>Design Rule  13 June 2024</vt:lpstr>
      <vt:lpstr>PowerPoint 演示文稿</vt:lpstr>
      <vt:lpstr>PowerPoint 演示文稿</vt:lpstr>
      <vt:lpstr>GT</vt:lpstr>
      <vt:lpstr>C153</vt:lpstr>
      <vt:lpstr>PowerPoint 演示文稿</vt:lpstr>
      <vt:lpstr>Trained language models</vt:lpstr>
      <vt:lpstr>Problem1</vt:lpstr>
      <vt:lpstr>Problem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香港应科院的演讲题目</dc:title>
  <dc:creator>Candy M. W. TSE</dc:creator>
  <cp:lastModifiedBy>LEI Yuan</cp:lastModifiedBy>
  <cp:revision>10</cp:revision>
  <dcterms:created xsi:type="dcterms:W3CDTF">2023-11-16T08:07:00Z</dcterms:created>
  <dcterms:modified xsi:type="dcterms:W3CDTF">2024-12-06T11:56:09Z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78CD58E5F49A4CD8B9BD058519A3E39F_12</vt:lpwstr>
  </property>
  <property fmtid="{D5CDD505-2E9C-101B-9397-08002B2CF9AE}" pid="3" name="KSOProductBuildVer">
    <vt:lpwstr>2052-12.1.0.18608</vt:lpwstr>
  </property>
</Properties>
</file>