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3"/>
  </p:notesMasterIdLst>
  <p:handoutMasterIdLst>
    <p:handoutMasterId r:id="rId24"/>
  </p:handoutMasterIdLst>
  <p:sldIdLst>
    <p:sldId id="1719" r:id="rId6"/>
    <p:sldId id="1720" r:id="rId7"/>
    <p:sldId id="1721" r:id="rId8"/>
    <p:sldId id="1722" r:id="rId9"/>
    <p:sldId id="1723" r:id="rId10"/>
    <p:sldId id="1725" r:id="rId11"/>
    <p:sldId id="1724" r:id="rId12"/>
    <p:sldId id="1727" r:id="rId13"/>
    <p:sldId id="1730" r:id="rId14"/>
    <p:sldId id="1728" r:id="rId15"/>
    <p:sldId id="1731" r:id="rId16"/>
    <p:sldId id="1734" r:id="rId17"/>
    <p:sldId id="1733" r:id="rId18"/>
    <p:sldId id="1735" r:id="rId19"/>
    <p:sldId id="1736" r:id="rId20"/>
    <p:sldId id="1737" r:id="rId21"/>
    <p:sldId id="1732" r:id="rId2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5A6854B-39E8-D0AE-39B6-5216FA40AF7E}" name="Jing Nie" initials="JN" userId="S::jini@microsoft.com::c2195383-6ff8-4483-a465-1c83e81b9ff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8"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FFFFFF"/>
    <a:srgbClr val="1A1A1A"/>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3409EC-8886-4A20-AD7E-B08B0CD18FB9}" v="110" vWet="112" dt="2023-11-14T05:50:26.058"/>
    <p1510:client id="{D400D6EC-5CDA-4DB7-95C1-5BB41F073293}" v="1" dt="2023-11-14T05:50:24.4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922" autoAdjust="0"/>
  </p:normalViewPr>
  <p:slideViewPr>
    <p:cSldViewPr snapToGrid="0">
      <p:cViewPr varScale="1">
        <p:scale>
          <a:sx n="90" d="100"/>
          <a:sy n="90" d="100"/>
        </p:scale>
        <p:origin x="712" y="284"/>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3/19/2025 6:14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3/19/2025 6:14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3/19/2025 6:14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https://lonegunmanb.github.io/introduction-terraform/2.Terraform%E5%9F%BA%E7%A1%80%E6%A6%82%E5%BF%B5/2.%E7%8A%B6%E6%80%81%E7%AE%A1%E7%90%86.html</a:t>
            </a:r>
            <a:endParaRPr lang="zh-CN" altLang="en-US" dirty="0"/>
          </a:p>
        </p:txBody>
      </p:sp>
      <p:sp>
        <p:nvSpPr>
          <p:cNvPr id="4" name="页眉占位符 3"/>
          <p:cNvSpPr>
            <a:spLocks noGrp="1"/>
          </p:cNvSpPr>
          <p:nvPr>
            <p:ph type="hdr" sz="quarter"/>
          </p:nvPr>
        </p:nvSpPr>
        <p:spPr/>
        <p:txBody>
          <a:bodyPr/>
          <a:lstStyle/>
          <a:p>
            <a:endParaRPr lang="en-US"/>
          </a:p>
        </p:txBody>
      </p:sp>
      <p:sp>
        <p:nvSpPr>
          <p:cNvPr id="5" name="页脚占位符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日期占位符 5"/>
          <p:cNvSpPr>
            <a:spLocks noGrp="1"/>
          </p:cNvSpPr>
          <p:nvPr>
            <p:ph type="dt" idx="1"/>
          </p:nvPr>
        </p:nvSpPr>
        <p:spPr/>
        <p:txBody>
          <a:bodyPr/>
          <a:lstStyle/>
          <a:p>
            <a:fld id="{386CE63F-9E7F-4C04-9D0D-FCA25A8E9E86}" type="datetime8">
              <a:rPr lang="en-US" smtClean="0"/>
              <a:t>3/19/2025 6:14 PM</a:t>
            </a:fld>
            <a:endParaRPr lang="en-US"/>
          </a:p>
        </p:txBody>
      </p:sp>
      <p:sp>
        <p:nvSpPr>
          <p:cNvPr id="7" name="灯片编号占位符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2972475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leizha@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learn.microsoft.com/zh-cn/azure/developer/terraform/store-state-in-azure-storage?tabs=azure-cli"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hyperlink" Target="https://learn.microsoft.com/zh-cn/azure/developer/terraform/azure-export-for-terraform/export-terraform-overview"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hyperlink" Target="https://registry.terraform.io/providers/hashicorp/azurerm/latest/docs"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hashicorp.com/terraform/tutorials/azure-get-started/install-cli"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8739" y="3347839"/>
            <a:ext cx="4164584" cy="553998"/>
          </a:xfrm>
        </p:spPr>
        <p:txBody>
          <a:bodyPr/>
          <a:lstStyle/>
          <a:p>
            <a:r>
              <a:rPr lang="en-US" altLang="zh-CN" dirty="0">
                <a:latin typeface="微软雅黑" panose="020B0503020204020204" pitchFamily="34" charset="-122"/>
                <a:ea typeface="微软雅黑" panose="020B0503020204020204" pitchFamily="34" charset="-122"/>
                <a:cs typeface="Calibri" panose="020F0502020204030204" pitchFamily="34" charset="0"/>
              </a:rPr>
              <a:t>Terraform on Azure</a:t>
            </a:r>
            <a:endParaRPr lang="zh-CN" altLang="en-US"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5" name="Text Placeholder 4"/>
          <p:cNvSpPr>
            <a:spLocks noGrp="1"/>
          </p:cNvSpPr>
          <p:nvPr>
            <p:ph type="body" sz="quarter" idx="12"/>
          </p:nvPr>
        </p:nvSpPr>
        <p:spPr>
          <a:xfrm>
            <a:off x="582042" y="4352472"/>
            <a:ext cx="4164583" cy="615553"/>
          </a:xfrm>
        </p:spPr>
        <p:txBody>
          <a:bodyPr/>
          <a:lstStyle/>
          <a:p>
            <a:r>
              <a:rPr lang="zh-CN" altLang="en-US" dirty="0">
                <a:latin typeface="微软雅黑" panose="020B0503020204020204" pitchFamily="34" charset="-122"/>
                <a:ea typeface="微软雅黑" panose="020B0503020204020204" pitchFamily="34" charset="-122"/>
              </a:rPr>
              <a:t>微软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中国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有限公司</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hlinkClick r:id="rId3"/>
              </a:rPr>
              <a:t>leizha@microsoft.com</a:t>
            </a:r>
            <a:r>
              <a:rPr lang="en-US" altLang="zh-CN"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006915E-29B4-0642-ABA2-1CD955C3F390}"/>
              </a:ext>
            </a:extLst>
          </p:cNvPr>
          <p:cNvSpPr>
            <a:spLocks noGrp="1"/>
          </p:cNvSpPr>
          <p:nvPr>
            <p:ph type="title"/>
          </p:nvPr>
        </p:nvSpPr>
        <p:spPr/>
        <p:txBody>
          <a:bodyPr/>
          <a:lstStyle/>
          <a:p>
            <a:r>
              <a:rPr lang="zh-CN" altLang="en-US" dirty="0"/>
              <a:t>演示：创建第一个</a:t>
            </a:r>
            <a:r>
              <a:rPr lang="en-US" altLang="zh-CN" dirty="0"/>
              <a:t>Terraform</a:t>
            </a:r>
            <a:r>
              <a:rPr lang="zh-CN" altLang="en-US" dirty="0"/>
              <a:t>项目</a:t>
            </a:r>
          </a:p>
        </p:txBody>
      </p:sp>
    </p:spTree>
    <p:extLst>
      <p:ext uri="{BB962C8B-B14F-4D97-AF65-F5344CB8AC3E}">
        <p14:creationId xmlns:p14="http://schemas.microsoft.com/office/powerpoint/2010/main" val="273503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5A09A-648A-76AF-7B26-8603FDBC211F}"/>
              </a:ext>
            </a:extLst>
          </p:cNvPr>
          <p:cNvSpPr>
            <a:spLocks noGrp="1"/>
          </p:cNvSpPr>
          <p:nvPr>
            <p:ph type="title"/>
          </p:nvPr>
        </p:nvSpPr>
        <p:spPr/>
        <p:txBody>
          <a:bodyPr/>
          <a:lstStyle/>
          <a:p>
            <a:r>
              <a:rPr lang="en-US" altLang="zh-CN" dirty="0"/>
              <a:t>Terraform</a:t>
            </a:r>
            <a:r>
              <a:rPr lang="zh-CN" altLang="en-US" dirty="0"/>
              <a:t>状态管理 </a:t>
            </a:r>
            <a:r>
              <a:rPr lang="en-US" altLang="zh-CN" dirty="0"/>
              <a:t>(</a:t>
            </a:r>
            <a:r>
              <a:rPr lang="zh-CN" altLang="en-US" dirty="0"/>
              <a:t>非常重要</a:t>
            </a:r>
            <a:r>
              <a:rPr lang="en-US" altLang="zh-CN" dirty="0"/>
              <a:t>)</a:t>
            </a:r>
            <a:endParaRPr lang="zh-CN" altLang="en-US" dirty="0"/>
          </a:p>
        </p:txBody>
      </p:sp>
      <p:sp>
        <p:nvSpPr>
          <p:cNvPr id="3" name="文本占位符 2">
            <a:extLst>
              <a:ext uri="{FF2B5EF4-FFF2-40B4-BE49-F238E27FC236}">
                <a16:creationId xmlns:a16="http://schemas.microsoft.com/office/drawing/2014/main" id="{9B086E96-E8AB-B8D4-5E2D-5427A3581352}"/>
              </a:ext>
            </a:extLst>
          </p:cNvPr>
          <p:cNvSpPr>
            <a:spLocks noGrp="1"/>
          </p:cNvSpPr>
          <p:nvPr>
            <p:ph type="body" sz="quarter" idx="10"/>
          </p:nvPr>
        </p:nvSpPr>
        <p:spPr>
          <a:xfrm>
            <a:off x="584200" y="1435497"/>
            <a:ext cx="11018520" cy="2400657"/>
          </a:xfrm>
        </p:spPr>
        <p:txBody>
          <a:bodyPr/>
          <a:lstStyle/>
          <a:p>
            <a:r>
              <a:rPr lang="en-US" altLang="zh-CN" sz="2000" dirty="0"/>
              <a:t>Terraform </a:t>
            </a:r>
            <a:r>
              <a:rPr lang="zh-CN" altLang="en-US" sz="2000" dirty="0"/>
              <a:t>将每次执行基础设施变更操作时的状态信息保存在一个状态文件中，默认情况下会保存在当前工作目录下的 </a:t>
            </a:r>
            <a:r>
              <a:rPr lang="en-US" altLang="zh-CN" sz="2000" dirty="0" err="1"/>
              <a:t>terraform.tfstate</a:t>
            </a:r>
            <a:r>
              <a:rPr lang="en-US" altLang="zh-CN" sz="2000" dirty="0"/>
              <a:t> </a:t>
            </a:r>
            <a:r>
              <a:rPr lang="zh-CN" altLang="en-US" sz="2000" dirty="0"/>
              <a:t>文件里</a:t>
            </a:r>
            <a:endParaRPr lang="en-US" altLang="zh-CN" sz="2000" dirty="0"/>
          </a:p>
          <a:p>
            <a:r>
              <a:rPr lang="zh-CN" altLang="en-US" sz="2000" dirty="0"/>
              <a:t>如果我们删除了</a:t>
            </a:r>
            <a:r>
              <a:rPr lang="en-US" altLang="zh-CN" sz="2000" dirty="0" err="1"/>
              <a:t>tfstate</a:t>
            </a:r>
            <a:r>
              <a:rPr lang="zh-CN" altLang="en-US" sz="2000" dirty="0"/>
              <a:t>文件，然后再执行</a:t>
            </a:r>
            <a:r>
              <a:rPr lang="en-US" altLang="zh-CN" sz="2000" dirty="0"/>
              <a:t>apply</a:t>
            </a:r>
            <a:r>
              <a:rPr lang="zh-CN" altLang="en-US" sz="2000" dirty="0"/>
              <a:t>，会因为</a:t>
            </a:r>
            <a:r>
              <a:rPr lang="en-US" altLang="zh-CN" sz="2000" dirty="0"/>
              <a:t>terraform</a:t>
            </a:r>
            <a:r>
              <a:rPr lang="zh-CN" altLang="en-US" sz="2000" dirty="0"/>
              <a:t>读取不到</a:t>
            </a:r>
            <a:r>
              <a:rPr lang="en-US" altLang="zh-CN" sz="2000" dirty="0" err="1"/>
              <a:t>tfstate</a:t>
            </a:r>
            <a:r>
              <a:rPr lang="zh-CN" altLang="en-US" sz="2000" dirty="0"/>
              <a:t>文件，会认为这是我们第一次创建这组资源</a:t>
            </a:r>
            <a:endParaRPr lang="en-US" altLang="zh-CN" sz="2000" dirty="0"/>
          </a:p>
          <a:p>
            <a:r>
              <a:rPr lang="zh-CN" altLang="en-US" sz="2000" dirty="0"/>
              <a:t>因为状态文件存在，所以必须保留状态文件以避免</a:t>
            </a:r>
            <a:r>
              <a:rPr lang="en-US" altLang="zh-CN" sz="2000" dirty="0"/>
              <a:t>terraform</a:t>
            </a:r>
            <a:r>
              <a:rPr lang="zh-CN" altLang="en-US" sz="2000" dirty="0"/>
              <a:t>每次都新建资源</a:t>
            </a:r>
            <a:endParaRPr lang="en-US" altLang="zh-CN" sz="2000" dirty="0"/>
          </a:p>
          <a:p>
            <a:endParaRPr lang="en-US" altLang="zh-CN" sz="2000" dirty="0"/>
          </a:p>
          <a:p>
            <a:r>
              <a:rPr lang="zh-CN" altLang="en-US" sz="2000" dirty="0"/>
              <a:t>注意：</a:t>
            </a:r>
            <a:r>
              <a:rPr lang="en-US" altLang="zh-CN" sz="2000" dirty="0" err="1"/>
              <a:t>tfstate</a:t>
            </a:r>
            <a:r>
              <a:rPr lang="zh-CN" altLang="en-US" sz="2000" dirty="0"/>
              <a:t>是明文保存的</a:t>
            </a:r>
          </a:p>
        </p:txBody>
      </p:sp>
    </p:spTree>
    <p:extLst>
      <p:ext uri="{BB962C8B-B14F-4D97-AF65-F5344CB8AC3E}">
        <p14:creationId xmlns:p14="http://schemas.microsoft.com/office/powerpoint/2010/main" val="176840497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5F2C6-590B-9801-0D51-2455D2F82A58}"/>
              </a:ext>
            </a:extLst>
          </p:cNvPr>
          <p:cNvSpPr>
            <a:spLocks noGrp="1"/>
          </p:cNvSpPr>
          <p:nvPr>
            <p:ph type="title"/>
          </p:nvPr>
        </p:nvSpPr>
        <p:spPr/>
        <p:txBody>
          <a:bodyPr/>
          <a:lstStyle/>
          <a:p>
            <a:r>
              <a:rPr lang="en-US" altLang="zh-CN" dirty="0"/>
              <a:t>Terraform</a:t>
            </a:r>
            <a:r>
              <a:rPr lang="zh-CN" altLang="en-US" dirty="0"/>
              <a:t>状态管理</a:t>
            </a:r>
          </a:p>
        </p:txBody>
      </p:sp>
      <p:sp>
        <p:nvSpPr>
          <p:cNvPr id="5" name="文本占位符 4">
            <a:extLst>
              <a:ext uri="{FF2B5EF4-FFF2-40B4-BE49-F238E27FC236}">
                <a16:creationId xmlns:a16="http://schemas.microsoft.com/office/drawing/2014/main" id="{3165546B-CF79-0097-9E46-145446AFD384}"/>
              </a:ext>
            </a:extLst>
          </p:cNvPr>
          <p:cNvSpPr>
            <a:spLocks noGrp="1"/>
          </p:cNvSpPr>
          <p:nvPr>
            <p:ph type="body" sz="quarter" idx="10"/>
          </p:nvPr>
        </p:nvSpPr>
        <p:spPr>
          <a:xfrm>
            <a:off x="584200" y="1435497"/>
            <a:ext cx="11018520" cy="3102388"/>
          </a:xfrm>
        </p:spPr>
        <p:txBody>
          <a:bodyPr/>
          <a:lstStyle/>
          <a:p>
            <a:r>
              <a:rPr lang="zh-CN" altLang="en-US" dirty="0"/>
              <a:t>本地存储</a:t>
            </a:r>
            <a:endParaRPr lang="en-US" altLang="zh-CN" dirty="0"/>
          </a:p>
          <a:p>
            <a:pPr lvl="1"/>
            <a:r>
              <a:rPr lang="en-US" altLang="zh-CN" dirty="0" err="1"/>
              <a:t>tfstate</a:t>
            </a:r>
            <a:r>
              <a:rPr lang="zh-CN" altLang="en-US" dirty="0"/>
              <a:t>文件保存在本地</a:t>
            </a:r>
            <a:endParaRPr lang="en-US" altLang="zh-CN" dirty="0"/>
          </a:p>
          <a:p>
            <a:pPr lvl="1"/>
            <a:r>
              <a:rPr lang="zh-CN" altLang="en-US" dirty="0"/>
              <a:t>不适用于团队或协作环境</a:t>
            </a:r>
            <a:endParaRPr lang="en-US" altLang="zh-CN" dirty="0"/>
          </a:p>
          <a:p>
            <a:r>
              <a:rPr lang="zh-CN" altLang="en-US" dirty="0"/>
              <a:t>远程存储</a:t>
            </a:r>
            <a:endParaRPr lang="en-US" altLang="zh-CN" dirty="0"/>
          </a:p>
          <a:p>
            <a:pPr lvl="1"/>
            <a:r>
              <a:rPr lang="en-US" altLang="zh-CN" dirty="0" err="1"/>
              <a:t>tfstate</a:t>
            </a:r>
            <a:r>
              <a:rPr lang="zh-CN" altLang="en-US" dirty="0"/>
              <a:t>文件</a:t>
            </a:r>
            <a:endParaRPr lang="en-US" altLang="zh-CN" dirty="0"/>
          </a:p>
          <a:p>
            <a:pPr lvl="1"/>
            <a:r>
              <a:rPr lang="zh-CN" altLang="en-US" dirty="0"/>
              <a:t>保存到对象存储里，比如</a:t>
            </a:r>
            <a:r>
              <a:rPr lang="en-US" altLang="zh-CN" dirty="0"/>
              <a:t>Azure Storage</a:t>
            </a:r>
          </a:p>
          <a:p>
            <a:pPr lvl="1"/>
            <a:r>
              <a:rPr lang="zh-CN" altLang="en-US" dirty="0"/>
              <a:t>具体配置：</a:t>
            </a:r>
            <a:r>
              <a:rPr lang="en-US" altLang="zh-CN" dirty="0">
                <a:hlinkClick r:id="rId2"/>
              </a:rPr>
              <a:t>https://learn.microsoft.com/zh-cn/azure/developer/terraform/store-state-in-azure-storage?tabs=azure-cli</a:t>
            </a:r>
            <a:r>
              <a:rPr lang="en-US" altLang="zh-CN" dirty="0"/>
              <a:t> </a:t>
            </a:r>
            <a:endParaRPr lang="zh-CN" altLang="en-US" dirty="0"/>
          </a:p>
        </p:txBody>
      </p:sp>
    </p:spTree>
    <p:extLst>
      <p:ext uri="{BB962C8B-B14F-4D97-AF65-F5344CB8AC3E}">
        <p14:creationId xmlns:p14="http://schemas.microsoft.com/office/powerpoint/2010/main" val="120092904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76EDAAE-210E-7042-BE36-C1A3AF7EE471}"/>
              </a:ext>
            </a:extLst>
          </p:cNvPr>
          <p:cNvSpPr>
            <a:spLocks noGrp="1"/>
          </p:cNvSpPr>
          <p:nvPr>
            <p:ph type="title"/>
          </p:nvPr>
        </p:nvSpPr>
        <p:spPr/>
        <p:txBody>
          <a:bodyPr/>
          <a:lstStyle/>
          <a:p>
            <a:r>
              <a:rPr lang="en-US" altLang="zh-CN" dirty="0"/>
              <a:t>Terraform Import</a:t>
            </a:r>
            <a:endParaRPr lang="zh-CN" altLang="en-US" dirty="0"/>
          </a:p>
        </p:txBody>
      </p:sp>
      <p:sp>
        <p:nvSpPr>
          <p:cNvPr id="7" name="文本占位符 6">
            <a:extLst>
              <a:ext uri="{FF2B5EF4-FFF2-40B4-BE49-F238E27FC236}">
                <a16:creationId xmlns:a16="http://schemas.microsoft.com/office/drawing/2014/main" id="{8E3FC6C3-78D7-7555-DEE8-8140446A6552}"/>
              </a:ext>
            </a:extLst>
          </p:cNvPr>
          <p:cNvSpPr>
            <a:spLocks noGrp="1"/>
          </p:cNvSpPr>
          <p:nvPr>
            <p:ph type="body" sz="quarter" idx="10"/>
          </p:nvPr>
        </p:nvSpPr>
        <p:spPr>
          <a:xfrm>
            <a:off x="584200" y="1435497"/>
            <a:ext cx="11018520" cy="2142125"/>
          </a:xfrm>
        </p:spPr>
        <p:txBody>
          <a:bodyPr/>
          <a:lstStyle/>
          <a:p>
            <a:r>
              <a:rPr lang="zh-CN" altLang="en-US" sz="2400" dirty="0"/>
              <a:t>一开始没有使用</a:t>
            </a:r>
            <a:r>
              <a:rPr lang="en-US" altLang="zh-CN" sz="2400" dirty="0"/>
              <a:t>terraform</a:t>
            </a:r>
            <a:r>
              <a:rPr lang="zh-CN" altLang="en-US" sz="2400" dirty="0"/>
              <a:t>管理，所以缺少状态文件</a:t>
            </a:r>
            <a:endParaRPr lang="en-US" altLang="zh-CN" sz="2400" dirty="0"/>
          </a:p>
          <a:p>
            <a:r>
              <a:rPr lang="zh-CN" altLang="en-US" sz="2400" dirty="0"/>
              <a:t>我们可以用</a:t>
            </a:r>
            <a:r>
              <a:rPr lang="en-US" altLang="zh-CN" sz="2400" dirty="0"/>
              <a:t>terraform import</a:t>
            </a:r>
            <a:r>
              <a:rPr lang="zh-CN" altLang="en-US" sz="2400" dirty="0"/>
              <a:t>将</a:t>
            </a:r>
            <a:r>
              <a:rPr lang="en-US" altLang="zh-CN" sz="2400" dirty="0"/>
              <a:t>Azure</a:t>
            </a:r>
            <a:r>
              <a:rPr lang="zh-CN" altLang="en-US" sz="2400" dirty="0"/>
              <a:t>资源对象，导入到</a:t>
            </a:r>
            <a:r>
              <a:rPr lang="en-US" altLang="zh-CN" sz="2400" dirty="0"/>
              <a:t>terraform</a:t>
            </a:r>
            <a:r>
              <a:rPr lang="zh-CN" altLang="en-US" sz="2400" dirty="0"/>
              <a:t>状态文件里</a:t>
            </a:r>
            <a:endParaRPr lang="en-US" altLang="zh-CN" sz="2400" dirty="0"/>
          </a:p>
          <a:p>
            <a:endParaRPr lang="en-US" altLang="zh-CN" sz="2400" dirty="0"/>
          </a:p>
          <a:p>
            <a:endParaRPr lang="en-US" altLang="zh-CN" sz="2400" dirty="0"/>
          </a:p>
          <a:p>
            <a:r>
              <a:rPr lang="zh-CN" altLang="en-US" sz="2400" dirty="0"/>
              <a:t>缺点：只能一个资源一个资源</a:t>
            </a:r>
            <a:r>
              <a:rPr lang="en-US" altLang="zh-CN" sz="2400" dirty="0"/>
              <a:t>import</a:t>
            </a:r>
            <a:endParaRPr lang="zh-CN" altLang="en-US" sz="2400" dirty="0"/>
          </a:p>
        </p:txBody>
      </p:sp>
    </p:spTree>
    <p:extLst>
      <p:ext uri="{BB962C8B-B14F-4D97-AF65-F5344CB8AC3E}">
        <p14:creationId xmlns:p14="http://schemas.microsoft.com/office/powerpoint/2010/main" val="37947610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72D800-EE62-C3A6-226E-80E26B03BCDA}"/>
              </a:ext>
            </a:extLst>
          </p:cNvPr>
          <p:cNvSpPr>
            <a:spLocks noGrp="1"/>
          </p:cNvSpPr>
          <p:nvPr>
            <p:ph type="title"/>
          </p:nvPr>
        </p:nvSpPr>
        <p:spPr/>
        <p:txBody>
          <a:bodyPr/>
          <a:lstStyle/>
          <a:p>
            <a:r>
              <a:rPr lang="zh-CN" altLang="en-US" dirty="0"/>
              <a:t>演示：</a:t>
            </a:r>
            <a:r>
              <a:rPr lang="en-US" altLang="zh-CN" dirty="0"/>
              <a:t>Terraform Import</a:t>
            </a:r>
            <a:endParaRPr lang="zh-CN" altLang="en-US" dirty="0"/>
          </a:p>
        </p:txBody>
      </p:sp>
    </p:spTree>
    <p:extLst>
      <p:ext uri="{BB962C8B-B14F-4D97-AF65-F5344CB8AC3E}">
        <p14:creationId xmlns:p14="http://schemas.microsoft.com/office/powerpoint/2010/main" val="109098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B40CD48-1ED5-CDCB-B65B-68CDC0C319B7}"/>
              </a:ext>
            </a:extLst>
          </p:cNvPr>
          <p:cNvSpPr>
            <a:spLocks noGrp="1"/>
          </p:cNvSpPr>
          <p:nvPr>
            <p:ph type="title"/>
          </p:nvPr>
        </p:nvSpPr>
        <p:spPr/>
        <p:txBody>
          <a:bodyPr/>
          <a:lstStyle/>
          <a:p>
            <a:r>
              <a:rPr lang="en-US" altLang="zh-CN" dirty="0" err="1"/>
              <a:t>aztfexport</a:t>
            </a:r>
            <a:endParaRPr lang="zh-CN" altLang="en-US" dirty="0"/>
          </a:p>
        </p:txBody>
      </p:sp>
      <p:sp>
        <p:nvSpPr>
          <p:cNvPr id="4" name="文本占位符 3">
            <a:extLst>
              <a:ext uri="{FF2B5EF4-FFF2-40B4-BE49-F238E27FC236}">
                <a16:creationId xmlns:a16="http://schemas.microsoft.com/office/drawing/2014/main" id="{C9D311B7-21F5-5350-5D88-E2A32A6E6CD0}"/>
              </a:ext>
            </a:extLst>
          </p:cNvPr>
          <p:cNvSpPr>
            <a:spLocks noGrp="1"/>
          </p:cNvSpPr>
          <p:nvPr>
            <p:ph type="body" sz="quarter" idx="10"/>
          </p:nvPr>
        </p:nvSpPr>
        <p:spPr>
          <a:xfrm>
            <a:off x="584200" y="1435497"/>
            <a:ext cx="11018520" cy="1994392"/>
          </a:xfrm>
        </p:spPr>
        <p:txBody>
          <a:bodyPr/>
          <a:lstStyle/>
          <a:p>
            <a:r>
              <a:rPr lang="zh-CN" altLang="en-US" dirty="0"/>
              <a:t>可以设置导出范围，比如导出某个资源组，或者导出整个订阅</a:t>
            </a:r>
            <a:endParaRPr lang="en-US" altLang="zh-CN" dirty="0"/>
          </a:p>
          <a:p>
            <a:endParaRPr lang="en-US" altLang="zh-CN" dirty="0"/>
          </a:p>
          <a:p>
            <a:r>
              <a:rPr lang="zh-CN" altLang="en-US" sz="2000" dirty="0"/>
              <a:t>安装步骤：</a:t>
            </a:r>
            <a:endParaRPr lang="en-US" altLang="zh-CN" sz="2000" dirty="0"/>
          </a:p>
          <a:p>
            <a:r>
              <a:rPr lang="en-US" altLang="zh-CN" sz="2000" dirty="0">
                <a:hlinkClick r:id="rId2"/>
              </a:rPr>
              <a:t>https://learn.microsoft.com/zh-cn/azure/developer/terraform/azure-export-for-terraform/export-terraform-overview</a:t>
            </a:r>
            <a:r>
              <a:rPr lang="en-US" altLang="zh-CN" sz="2000" dirty="0"/>
              <a:t> </a:t>
            </a:r>
            <a:endParaRPr lang="zh-CN" altLang="en-US" sz="2000" dirty="0"/>
          </a:p>
        </p:txBody>
      </p:sp>
    </p:spTree>
    <p:extLst>
      <p:ext uri="{BB962C8B-B14F-4D97-AF65-F5344CB8AC3E}">
        <p14:creationId xmlns:p14="http://schemas.microsoft.com/office/powerpoint/2010/main" val="417014835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5B46BBE-46C3-7371-0433-EDEE2AE8FEF5}"/>
              </a:ext>
            </a:extLst>
          </p:cNvPr>
          <p:cNvSpPr>
            <a:spLocks noGrp="1"/>
          </p:cNvSpPr>
          <p:nvPr>
            <p:ph type="title"/>
          </p:nvPr>
        </p:nvSpPr>
        <p:spPr/>
        <p:txBody>
          <a:bodyPr/>
          <a:lstStyle/>
          <a:p>
            <a:r>
              <a:rPr lang="zh-CN" altLang="en-US" dirty="0"/>
              <a:t>演示：</a:t>
            </a:r>
            <a:r>
              <a:rPr lang="en-US" altLang="zh-CN" dirty="0" err="1"/>
              <a:t>aztfexport</a:t>
            </a:r>
            <a:endParaRPr lang="zh-CN" altLang="en-US" dirty="0"/>
          </a:p>
        </p:txBody>
      </p:sp>
    </p:spTree>
    <p:extLst>
      <p:ext uri="{BB962C8B-B14F-4D97-AF65-F5344CB8AC3E}">
        <p14:creationId xmlns:p14="http://schemas.microsoft.com/office/powerpoint/2010/main" val="238521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FDE3E-FB17-3104-540E-3DFE2BF10E79}"/>
              </a:ext>
            </a:extLst>
          </p:cNvPr>
          <p:cNvSpPr>
            <a:spLocks noGrp="1"/>
          </p:cNvSpPr>
          <p:nvPr>
            <p:ph type="title"/>
          </p:nvPr>
        </p:nvSpPr>
        <p:spPr/>
        <p:txBody>
          <a:bodyPr/>
          <a:lstStyle/>
          <a:p>
            <a:r>
              <a:rPr lang="zh-CN" altLang="en-US" dirty="0"/>
              <a:t>下一步内容安排</a:t>
            </a:r>
          </a:p>
        </p:txBody>
      </p:sp>
      <p:sp>
        <p:nvSpPr>
          <p:cNvPr id="3" name="文本占位符 2">
            <a:extLst>
              <a:ext uri="{FF2B5EF4-FFF2-40B4-BE49-F238E27FC236}">
                <a16:creationId xmlns:a16="http://schemas.microsoft.com/office/drawing/2014/main" id="{1D4E0AA5-2C3C-5027-B850-BA541B58FAF0}"/>
              </a:ext>
            </a:extLst>
          </p:cNvPr>
          <p:cNvSpPr>
            <a:spLocks noGrp="1"/>
          </p:cNvSpPr>
          <p:nvPr>
            <p:ph type="body" sz="quarter" idx="10"/>
          </p:nvPr>
        </p:nvSpPr>
        <p:spPr>
          <a:xfrm>
            <a:off x="584200" y="1435497"/>
            <a:ext cx="11018520" cy="812530"/>
          </a:xfrm>
        </p:spPr>
        <p:txBody>
          <a:bodyPr/>
          <a:lstStyle/>
          <a:p>
            <a:r>
              <a:rPr lang="zh-CN" altLang="en-US" sz="2400" dirty="0"/>
              <a:t>参考官方文档：</a:t>
            </a:r>
            <a:endParaRPr lang="en-US" altLang="zh-CN" sz="2400" dirty="0"/>
          </a:p>
          <a:p>
            <a:r>
              <a:rPr lang="en-US" altLang="zh-CN" sz="2400" dirty="0">
                <a:hlinkClick r:id="rId2"/>
              </a:rPr>
              <a:t>https://registry.terraform.io/providers/hashicorp/azurerm/latest/docs</a:t>
            </a:r>
            <a:r>
              <a:rPr lang="en-US" altLang="zh-CN" sz="2400" dirty="0"/>
              <a:t> </a:t>
            </a:r>
            <a:endParaRPr lang="zh-CN" altLang="en-US" sz="2400" dirty="0"/>
          </a:p>
        </p:txBody>
      </p:sp>
    </p:spTree>
    <p:extLst>
      <p:ext uri="{BB962C8B-B14F-4D97-AF65-F5344CB8AC3E}">
        <p14:creationId xmlns:p14="http://schemas.microsoft.com/office/powerpoint/2010/main" val="20380982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E1BEA22-AAB6-95AB-C3D3-72D47412F586}"/>
              </a:ext>
            </a:extLst>
          </p:cNvPr>
          <p:cNvSpPr>
            <a:spLocks noGrp="1"/>
          </p:cNvSpPr>
          <p:nvPr>
            <p:ph type="title"/>
          </p:nvPr>
        </p:nvSpPr>
        <p:spPr>
          <a:xfrm>
            <a:off x="588263" y="457200"/>
            <a:ext cx="11018520" cy="553998"/>
          </a:xfrm>
        </p:spPr>
        <p:txBody>
          <a:bodyPr/>
          <a:lstStyle/>
          <a:p>
            <a:r>
              <a:rPr lang="zh-CN" altLang="en-US" dirty="0"/>
              <a:t>目录</a:t>
            </a:r>
          </a:p>
        </p:txBody>
      </p:sp>
      <p:sp>
        <p:nvSpPr>
          <p:cNvPr id="5" name="文本占位符 4">
            <a:extLst>
              <a:ext uri="{FF2B5EF4-FFF2-40B4-BE49-F238E27FC236}">
                <a16:creationId xmlns:a16="http://schemas.microsoft.com/office/drawing/2014/main" id="{3BBEF3F9-5465-0AA5-B987-0B7E288DDFD6}"/>
              </a:ext>
            </a:extLst>
          </p:cNvPr>
          <p:cNvSpPr>
            <a:spLocks noGrp="1"/>
          </p:cNvSpPr>
          <p:nvPr>
            <p:ph type="body" sz="quarter" idx="10"/>
          </p:nvPr>
        </p:nvSpPr>
        <p:spPr>
          <a:xfrm>
            <a:off x="584200" y="1435497"/>
            <a:ext cx="11018520" cy="3237809"/>
          </a:xfrm>
        </p:spPr>
        <p:txBody>
          <a:bodyPr/>
          <a:lstStyle/>
          <a:p>
            <a:r>
              <a:rPr lang="en-US" altLang="zh-CN" dirty="0"/>
              <a:t>Terraform</a:t>
            </a:r>
            <a:r>
              <a:rPr lang="zh-CN" altLang="en-US" dirty="0"/>
              <a:t>入门</a:t>
            </a:r>
            <a:endParaRPr lang="en-US" altLang="zh-CN" dirty="0"/>
          </a:p>
          <a:p>
            <a:r>
              <a:rPr lang="zh-CN" altLang="en-US" dirty="0"/>
              <a:t>安装和配置</a:t>
            </a:r>
            <a:r>
              <a:rPr lang="en-US" altLang="zh-CN" dirty="0"/>
              <a:t>Terraform</a:t>
            </a:r>
          </a:p>
          <a:p>
            <a:pPr lvl="1"/>
            <a:r>
              <a:rPr lang="zh-CN" altLang="en-US" dirty="0"/>
              <a:t>安装</a:t>
            </a:r>
            <a:r>
              <a:rPr lang="en-US" altLang="zh-CN" dirty="0"/>
              <a:t>Terraform</a:t>
            </a:r>
          </a:p>
          <a:p>
            <a:pPr lvl="1"/>
            <a:r>
              <a:rPr lang="zh-CN" altLang="en-US" dirty="0"/>
              <a:t>验证和登录</a:t>
            </a:r>
            <a:endParaRPr lang="en-US" altLang="zh-CN" dirty="0"/>
          </a:p>
          <a:p>
            <a:r>
              <a:rPr lang="en-US" altLang="zh-CN" dirty="0"/>
              <a:t>Terraform</a:t>
            </a:r>
            <a:r>
              <a:rPr lang="zh-CN" altLang="en-US" dirty="0"/>
              <a:t>模块结构</a:t>
            </a:r>
            <a:endParaRPr lang="en-US" altLang="zh-CN" dirty="0"/>
          </a:p>
          <a:p>
            <a:r>
              <a:rPr lang="zh-CN" altLang="en-US" dirty="0"/>
              <a:t>创建第一个</a:t>
            </a:r>
            <a:r>
              <a:rPr lang="en-US" altLang="zh-CN" dirty="0"/>
              <a:t>Terraform</a:t>
            </a:r>
            <a:r>
              <a:rPr lang="zh-CN" altLang="en-US" dirty="0"/>
              <a:t>项目</a:t>
            </a:r>
            <a:endParaRPr lang="en-US" altLang="zh-CN" dirty="0"/>
          </a:p>
          <a:p>
            <a:r>
              <a:rPr lang="en-US" altLang="zh-CN" dirty="0"/>
              <a:t>Terraform</a:t>
            </a:r>
            <a:r>
              <a:rPr lang="zh-CN" altLang="en-US" dirty="0"/>
              <a:t>状态文件</a:t>
            </a:r>
          </a:p>
        </p:txBody>
      </p:sp>
    </p:spTree>
    <p:extLst>
      <p:ext uri="{BB962C8B-B14F-4D97-AF65-F5344CB8AC3E}">
        <p14:creationId xmlns:p14="http://schemas.microsoft.com/office/powerpoint/2010/main" val="20177894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5B3FD-8406-B5C7-2EC8-D59DFABEA287}"/>
              </a:ext>
            </a:extLst>
          </p:cNvPr>
          <p:cNvSpPr>
            <a:spLocks noGrp="1"/>
          </p:cNvSpPr>
          <p:nvPr>
            <p:ph type="title"/>
          </p:nvPr>
        </p:nvSpPr>
        <p:spPr/>
        <p:txBody>
          <a:bodyPr/>
          <a:lstStyle/>
          <a:p>
            <a:r>
              <a:rPr lang="en-US" altLang="zh-CN" dirty="0"/>
              <a:t>Terraform</a:t>
            </a:r>
            <a:r>
              <a:rPr lang="zh-CN" altLang="en-US" dirty="0"/>
              <a:t>入门</a:t>
            </a:r>
          </a:p>
        </p:txBody>
      </p:sp>
      <p:sp>
        <p:nvSpPr>
          <p:cNvPr id="3" name="文本占位符 2">
            <a:extLst>
              <a:ext uri="{FF2B5EF4-FFF2-40B4-BE49-F238E27FC236}">
                <a16:creationId xmlns:a16="http://schemas.microsoft.com/office/drawing/2014/main" id="{20291392-2245-BA27-D025-F6D7C3513B4F}"/>
              </a:ext>
            </a:extLst>
          </p:cNvPr>
          <p:cNvSpPr>
            <a:spLocks noGrp="1"/>
          </p:cNvSpPr>
          <p:nvPr>
            <p:ph type="body" sz="quarter" idx="10"/>
          </p:nvPr>
        </p:nvSpPr>
        <p:spPr>
          <a:xfrm>
            <a:off x="584200" y="1435497"/>
            <a:ext cx="11018520" cy="1686616"/>
          </a:xfrm>
        </p:spPr>
        <p:txBody>
          <a:bodyPr/>
          <a:lstStyle/>
          <a:p>
            <a:r>
              <a:rPr lang="en-US" altLang="zh-CN" dirty="0" err="1"/>
              <a:t>Hashicorp</a:t>
            </a:r>
            <a:r>
              <a:rPr lang="zh-CN" altLang="en-US" dirty="0"/>
              <a:t>提供的</a:t>
            </a:r>
            <a:r>
              <a:rPr lang="en-US" altLang="zh-CN" dirty="0"/>
              <a:t>Infra-as-a-Code (</a:t>
            </a:r>
            <a:r>
              <a:rPr lang="zh-CN" altLang="en-US" dirty="0"/>
              <a:t>基础设施即代码</a:t>
            </a:r>
            <a:r>
              <a:rPr lang="en-US" altLang="zh-CN" dirty="0"/>
              <a:t>)</a:t>
            </a:r>
            <a:r>
              <a:rPr lang="zh-CN" altLang="en-US" dirty="0"/>
              <a:t>工具</a:t>
            </a:r>
            <a:endParaRPr lang="en-US" altLang="zh-CN" dirty="0"/>
          </a:p>
          <a:p>
            <a:r>
              <a:rPr lang="zh-CN" altLang="en-US" dirty="0"/>
              <a:t>优势：</a:t>
            </a:r>
            <a:endParaRPr lang="en-US" altLang="zh-CN" dirty="0"/>
          </a:p>
          <a:p>
            <a:pPr lvl="1"/>
            <a:r>
              <a:rPr lang="zh-CN" altLang="en-US" dirty="0"/>
              <a:t>降低在部署和管理中的人为错误</a:t>
            </a:r>
            <a:endParaRPr lang="en-US" altLang="zh-CN" dirty="0"/>
          </a:p>
          <a:p>
            <a:pPr lvl="1"/>
            <a:r>
              <a:rPr lang="zh-CN" altLang="en-US" dirty="0"/>
              <a:t>可以重复使用的模版</a:t>
            </a:r>
          </a:p>
        </p:txBody>
      </p:sp>
    </p:spTree>
    <p:extLst>
      <p:ext uri="{BB962C8B-B14F-4D97-AF65-F5344CB8AC3E}">
        <p14:creationId xmlns:p14="http://schemas.microsoft.com/office/powerpoint/2010/main" val="25754528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83860-6D95-11A5-FA60-3114F63661F0}"/>
              </a:ext>
            </a:extLst>
          </p:cNvPr>
          <p:cNvSpPr>
            <a:spLocks noGrp="1"/>
          </p:cNvSpPr>
          <p:nvPr>
            <p:ph type="title"/>
          </p:nvPr>
        </p:nvSpPr>
        <p:spPr/>
        <p:txBody>
          <a:bodyPr/>
          <a:lstStyle/>
          <a:p>
            <a:r>
              <a:rPr lang="zh-CN" altLang="en-US" dirty="0"/>
              <a:t>安装和配置</a:t>
            </a:r>
            <a:r>
              <a:rPr lang="en-US" altLang="zh-CN" dirty="0"/>
              <a:t>Terraform</a:t>
            </a:r>
            <a:endParaRPr lang="zh-CN" altLang="en-US" dirty="0"/>
          </a:p>
        </p:txBody>
      </p:sp>
      <p:sp>
        <p:nvSpPr>
          <p:cNvPr id="3" name="文本占位符 2">
            <a:extLst>
              <a:ext uri="{FF2B5EF4-FFF2-40B4-BE49-F238E27FC236}">
                <a16:creationId xmlns:a16="http://schemas.microsoft.com/office/drawing/2014/main" id="{CDDA67D0-EB99-18C4-1198-C4197F615F61}"/>
              </a:ext>
            </a:extLst>
          </p:cNvPr>
          <p:cNvSpPr>
            <a:spLocks noGrp="1"/>
          </p:cNvSpPr>
          <p:nvPr>
            <p:ph type="body" sz="quarter" idx="10"/>
          </p:nvPr>
        </p:nvSpPr>
        <p:spPr>
          <a:xfrm>
            <a:off x="584200" y="1435497"/>
            <a:ext cx="11018520" cy="2277547"/>
          </a:xfrm>
        </p:spPr>
        <p:txBody>
          <a:bodyPr/>
          <a:lstStyle/>
          <a:p>
            <a:r>
              <a:rPr lang="zh-CN" altLang="en-US" dirty="0"/>
              <a:t>安装</a:t>
            </a:r>
            <a:r>
              <a:rPr lang="en-US" altLang="zh-CN" dirty="0"/>
              <a:t>Terraform</a:t>
            </a:r>
          </a:p>
          <a:p>
            <a:pPr lvl="1"/>
            <a:r>
              <a:rPr lang="en-US" altLang="zh-CN" dirty="0">
                <a:hlinkClick r:id="rId2"/>
              </a:rPr>
              <a:t>https://developer.hashicorp.com/terraform/tutorials/azure-get-started/install-cli</a:t>
            </a:r>
            <a:r>
              <a:rPr lang="en-US" altLang="zh-CN" dirty="0"/>
              <a:t> </a:t>
            </a:r>
          </a:p>
          <a:p>
            <a:r>
              <a:rPr lang="zh-CN" altLang="en-US" dirty="0"/>
              <a:t>配置</a:t>
            </a:r>
            <a:r>
              <a:rPr lang="en-US" altLang="zh-CN" dirty="0"/>
              <a:t>Terraform</a:t>
            </a:r>
            <a:r>
              <a:rPr lang="zh-CN" altLang="en-US" dirty="0"/>
              <a:t>并登录</a:t>
            </a:r>
            <a:endParaRPr lang="en-US" altLang="zh-CN" dirty="0"/>
          </a:p>
          <a:p>
            <a:pPr lvl="1"/>
            <a:r>
              <a:rPr lang="zh-CN" altLang="en-US" dirty="0"/>
              <a:t>有</a:t>
            </a:r>
            <a:r>
              <a:rPr lang="en-US" altLang="zh-CN" dirty="0"/>
              <a:t>2</a:t>
            </a:r>
            <a:r>
              <a:rPr lang="zh-CN" altLang="en-US" dirty="0"/>
              <a:t>种登录方式：</a:t>
            </a:r>
            <a:endParaRPr lang="en-US" altLang="zh-CN" dirty="0"/>
          </a:p>
          <a:p>
            <a:pPr lvl="2"/>
            <a:r>
              <a:rPr lang="en-US" altLang="zh-CN" dirty="0" err="1"/>
              <a:t>az</a:t>
            </a:r>
            <a:r>
              <a:rPr lang="en-US" altLang="zh-CN" dirty="0"/>
              <a:t> login </a:t>
            </a:r>
          </a:p>
          <a:p>
            <a:pPr lvl="2"/>
            <a:r>
              <a:rPr lang="zh-CN" altLang="en-US" dirty="0"/>
              <a:t>创建</a:t>
            </a:r>
            <a:r>
              <a:rPr lang="en-US" altLang="zh-CN" dirty="0"/>
              <a:t>Azure</a:t>
            </a:r>
            <a:r>
              <a:rPr lang="zh-CN" altLang="en-US" dirty="0"/>
              <a:t>应用程序</a:t>
            </a:r>
            <a:endParaRPr lang="en-US" altLang="zh-CN" dirty="0"/>
          </a:p>
        </p:txBody>
      </p:sp>
    </p:spTree>
    <p:extLst>
      <p:ext uri="{BB962C8B-B14F-4D97-AF65-F5344CB8AC3E}">
        <p14:creationId xmlns:p14="http://schemas.microsoft.com/office/powerpoint/2010/main" val="12337159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C12BCB2-4BA5-24B7-4BF1-2336DC860CBB}"/>
              </a:ext>
            </a:extLst>
          </p:cNvPr>
          <p:cNvSpPr>
            <a:spLocks noGrp="1"/>
          </p:cNvSpPr>
          <p:nvPr>
            <p:ph type="title"/>
          </p:nvPr>
        </p:nvSpPr>
        <p:spPr/>
        <p:txBody>
          <a:bodyPr/>
          <a:lstStyle/>
          <a:p>
            <a:r>
              <a:rPr lang="zh-CN" altLang="en-US" dirty="0"/>
              <a:t>演示：创建</a:t>
            </a:r>
            <a:r>
              <a:rPr lang="en-US" altLang="zh-CN" dirty="0"/>
              <a:t>Azure</a:t>
            </a:r>
            <a:r>
              <a:rPr lang="zh-CN" altLang="en-US" dirty="0"/>
              <a:t>应用程序</a:t>
            </a:r>
          </a:p>
        </p:txBody>
      </p:sp>
    </p:spTree>
    <p:extLst>
      <p:ext uri="{BB962C8B-B14F-4D97-AF65-F5344CB8AC3E}">
        <p14:creationId xmlns:p14="http://schemas.microsoft.com/office/powerpoint/2010/main" val="38385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789C4-60E0-36E1-EDE9-52BC57A49D50}"/>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37F04B6A-82F1-320E-8966-9A0F2F6CA196}"/>
              </a:ext>
            </a:extLst>
          </p:cNvPr>
          <p:cNvSpPr>
            <a:spLocks noGrp="1"/>
          </p:cNvSpPr>
          <p:nvPr>
            <p:ph type="title"/>
          </p:nvPr>
        </p:nvSpPr>
        <p:spPr/>
        <p:txBody>
          <a:bodyPr/>
          <a:lstStyle/>
          <a:p>
            <a:r>
              <a:rPr lang="zh-CN" altLang="en-US" dirty="0"/>
              <a:t>演示：给</a:t>
            </a:r>
            <a:r>
              <a:rPr lang="en-US" altLang="zh-CN" dirty="0"/>
              <a:t>Azure</a:t>
            </a:r>
            <a:r>
              <a:rPr lang="zh-CN" altLang="en-US" dirty="0"/>
              <a:t>应用程序设置权限</a:t>
            </a:r>
          </a:p>
        </p:txBody>
      </p:sp>
    </p:spTree>
    <p:extLst>
      <p:ext uri="{BB962C8B-B14F-4D97-AF65-F5344CB8AC3E}">
        <p14:creationId xmlns:p14="http://schemas.microsoft.com/office/powerpoint/2010/main" val="257476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68E3CCC-491C-D75B-2A33-CAD5E963B22A}"/>
              </a:ext>
            </a:extLst>
          </p:cNvPr>
          <p:cNvSpPr>
            <a:spLocks noGrp="1"/>
          </p:cNvSpPr>
          <p:nvPr>
            <p:ph type="title"/>
          </p:nvPr>
        </p:nvSpPr>
        <p:spPr/>
        <p:txBody>
          <a:bodyPr/>
          <a:lstStyle/>
          <a:p>
            <a:r>
              <a:rPr lang="zh-CN" altLang="en-US" dirty="0"/>
              <a:t>修改环境变量</a:t>
            </a:r>
          </a:p>
        </p:txBody>
      </p:sp>
      <p:sp>
        <p:nvSpPr>
          <p:cNvPr id="4" name="文本占位符 3">
            <a:extLst>
              <a:ext uri="{FF2B5EF4-FFF2-40B4-BE49-F238E27FC236}">
                <a16:creationId xmlns:a16="http://schemas.microsoft.com/office/drawing/2014/main" id="{4933E06D-AF51-073C-63A0-F22D62F87A4B}"/>
              </a:ext>
            </a:extLst>
          </p:cNvPr>
          <p:cNvSpPr>
            <a:spLocks noGrp="1"/>
          </p:cNvSpPr>
          <p:nvPr>
            <p:ph type="body" sz="quarter" idx="10"/>
          </p:nvPr>
        </p:nvSpPr>
        <p:spPr>
          <a:xfrm>
            <a:off x="584200" y="1435497"/>
            <a:ext cx="11018520" cy="2603790"/>
          </a:xfrm>
        </p:spPr>
        <p:txBody>
          <a:bodyPr/>
          <a:lstStyle/>
          <a:p>
            <a:r>
              <a:rPr lang="zh-CN" altLang="zh-CN" sz="1800" dirty="0">
                <a:effectLst/>
                <a:ea typeface="Calibri" panose="020F0502020204030204" pitchFamily="34" charset="0"/>
              </a:rPr>
              <a:t>vi ~/.bashrc</a:t>
            </a:r>
            <a:endParaRPr lang="en-US" altLang="zh-CN" sz="1800" dirty="0">
              <a:effectLst/>
              <a:ea typeface="Calibri" panose="020F0502020204030204" pitchFamily="34" charset="0"/>
            </a:endParaRPr>
          </a:p>
          <a:p>
            <a:r>
              <a:rPr lang="en-US" altLang="zh-CN" sz="1800" dirty="0"/>
              <a:t>#</a:t>
            </a:r>
            <a:r>
              <a:rPr lang="zh-CN" altLang="en-US" sz="1800" dirty="0"/>
              <a:t>增加下面的内容</a:t>
            </a:r>
            <a:endParaRPr lang="en-US" altLang="zh-CN" sz="1800" dirty="0"/>
          </a:p>
          <a:p>
            <a:r>
              <a:rPr lang="en-US" altLang="zh-CN" sz="1800" dirty="0">
                <a:latin typeface="Calibri" panose="020F0502020204030204" pitchFamily="34" charset="0"/>
                <a:ea typeface="Calibri" panose="020F0502020204030204" pitchFamily="34" charset="0"/>
                <a:cs typeface="Calibri" panose="020F0502020204030204" pitchFamily="34" charset="0"/>
              </a:rPr>
              <a:t>export AZURE_CLIENT_ID=</a:t>
            </a:r>
          </a:p>
          <a:p>
            <a:r>
              <a:rPr lang="en-US" altLang="zh-CN" sz="1800" dirty="0">
                <a:latin typeface="Calibri" panose="020F0502020204030204" pitchFamily="34" charset="0"/>
                <a:ea typeface="Calibri" panose="020F0502020204030204" pitchFamily="34" charset="0"/>
                <a:cs typeface="Calibri" panose="020F0502020204030204" pitchFamily="34" charset="0"/>
              </a:rPr>
              <a:t>export AZURE_TENANT_ID=</a:t>
            </a:r>
          </a:p>
          <a:p>
            <a:r>
              <a:rPr lang="en-US" altLang="zh-CN" sz="1800" dirty="0">
                <a:latin typeface="Calibri" panose="020F0502020204030204" pitchFamily="34" charset="0"/>
                <a:ea typeface="Calibri" panose="020F0502020204030204" pitchFamily="34" charset="0"/>
                <a:cs typeface="Calibri" panose="020F0502020204030204" pitchFamily="34" charset="0"/>
              </a:rPr>
              <a:t>export AZURE_CLIENT_SECRET=</a:t>
            </a:r>
          </a:p>
          <a:p>
            <a:endParaRPr lang="en-US" altLang="zh-CN" sz="1800" dirty="0"/>
          </a:p>
          <a:p>
            <a:r>
              <a:rPr lang="en-US" altLang="zh-CN" sz="1800" dirty="0"/>
              <a:t>#</a:t>
            </a:r>
            <a:r>
              <a:rPr lang="zh-CN" altLang="en-US" sz="1800" dirty="0"/>
              <a:t>使环境变量生效</a:t>
            </a:r>
            <a:endParaRPr lang="en-US" altLang="zh-CN" sz="1800" dirty="0"/>
          </a:p>
          <a:p>
            <a:r>
              <a:rPr lang="zh-CN" altLang="zh-CN" sz="1800" dirty="0">
                <a:latin typeface="Calibri" panose="020F0502020204030204" pitchFamily="34" charset="0"/>
                <a:cs typeface="Calibri" panose="020F0502020204030204" pitchFamily="34" charset="0"/>
              </a:rPr>
              <a:t>source ~/.bashrc</a:t>
            </a:r>
            <a:endParaRPr lang="zh-CN" alt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28419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BE02BA-DC84-3B66-6F4E-83FB35759124}"/>
              </a:ext>
            </a:extLst>
          </p:cNvPr>
          <p:cNvSpPr>
            <a:spLocks noGrp="1"/>
          </p:cNvSpPr>
          <p:nvPr>
            <p:ph type="title"/>
          </p:nvPr>
        </p:nvSpPr>
        <p:spPr/>
        <p:txBody>
          <a:bodyPr/>
          <a:lstStyle/>
          <a:p>
            <a:r>
              <a:rPr lang="en-US" altLang="zh-CN" dirty="0"/>
              <a:t>Terraform</a:t>
            </a:r>
            <a:r>
              <a:rPr lang="zh-CN" altLang="en-US" dirty="0"/>
              <a:t>模块结构</a:t>
            </a:r>
            <a:endParaRPr lang="en-US" altLang="zh-CN" dirty="0"/>
          </a:p>
        </p:txBody>
      </p:sp>
      <p:sp>
        <p:nvSpPr>
          <p:cNvPr id="4" name="文本占位符 3">
            <a:extLst>
              <a:ext uri="{FF2B5EF4-FFF2-40B4-BE49-F238E27FC236}">
                <a16:creationId xmlns:a16="http://schemas.microsoft.com/office/drawing/2014/main" id="{B92431F3-F5EF-22D8-4575-A8AFAD84BCA5}"/>
              </a:ext>
            </a:extLst>
          </p:cNvPr>
          <p:cNvSpPr>
            <a:spLocks noGrp="1"/>
          </p:cNvSpPr>
          <p:nvPr>
            <p:ph type="body" sz="quarter" idx="10"/>
          </p:nvPr>
        </p:nvSpPr>
        <p:spPr>
          <a:xfrm>
            <a:off x="584200" y="1435497"/>
            <a:ext cx="11416414" cy="1698927"/>
          </a:xfrm>
        </p:spPr>
        <p:txBody>
          <a:bodyPr/>
          <a:lstStyle/>
          <a:p>
            <a:r>
              <a:rPr lang="en-US" altLang="zh-CN" sz="2400" dirty="0"/>
              <a:t>main.tf</a:t>
            </a:r>
            <a:r>
              <a:rPr lang="zh-CN" altLang="en-US" sz="2400" dirty="0"/>
              <a:t>文件，定义基础设施资源和相关配置</a:t>
            </a:r>
            <a:endParaRPr lang="en-US" altLang="zh-CN" sz="2400" dirty="0"/>
          </a:p>
          <a:p>
            <a:r>
              <a:rPr lang="en-US" altLang="zh-CN" sz="2400" dirty="0"/>
              <a:t>provider.tf</a:t>
            </a:r>
            <a:r>
              <a:rPr lang="zh-CN" altLang="en-US" sz="2400" dirty="0"/>
              <a:t>文件，</a:t>
            </a:r>
            <a:r>
              <a:rPr lang="zh-CN" altLang="en-US" sz="2400" b="0" i="0" dirty="0">
                <a:solidFill>
                  <a:srgbClr val="24292F"/>
                </a:solidFill>
                <a:effectLst/>
                <a:latin typeface="Noto Sans" panose="020B0502040504020204" pitchFamily="34" charset="0"/>
              </a:rPr>
              <a:t>定义和配置 </a:t>
            </a:r>
            <a:r>
              <a:rPr lang="en-US" altLang="zh-CN" sz="2400" b="0" i="0" dirty="0">
                <a:solidFill>
                  <a:srgbClr val="24292F"/>
                </a:solidFill>
                <a:effectLst/>
                <a:latin typeface="Noto Sans" panose="020B0502040504020204" pitchFamily="34" charset="0"/>
              </a:rPr>
              <a:t>Terraform </a:t>
            </a:r>
            <a:r>
              <a:rPr lang="zh-CN" altLang="en-US" sz="2400" b="0" i="0" dirty="0">
                <a:solidFill>
                  <a:srgbClr val="24292F"/>
                </a:solidFill>
                <a:effectLst/>
                <a:latin typeface="Noto Sans" panose="020B0502040504020204" pitchFamily="34" charset="0"/>
              </a:rPr>
              <a:t>所使用的提供者（</a:t>
            </a:r>
            <a:r>
              <a:rPr lang="en-US" altLang="zh-CN" sz="2400" b="0" i="0" dirty="0">
                <a:solidFill>
                  <a:srgbClr val="24292F"/>
                </a:solidFill>
                <a:effectLst/>
                <a:latin typeface="Noto Sans" panose="020B0502040504020204" pitchFamily="34" charset="0"/>
              </a:rPr>
              <a:t>Providers</a:t>
            </a:r>
            <a:r>
              <a:rPr lang="zh-CN" altLang="en-US" sz="2400" b="0" i="0" dirty="0">
                <a:solidFill>
                  <a:srgbClr val="24292F"/>
                </a:solidFill>
                <a:effectLst/>
                <a:latin typeface="Noto Sans" panose="020B0502040504020204" pitchFamily="34" charset="0"/>
              </a:rPr>
              <a:t>）</a:t>
            </a:r>
            <a:endParaRPr lang="en-US" altLang="zh-CN" sz="2400" dirty="0"/>
          </a:p>
          <a:p>
            <a:r>
              <a:rPr lang="en-US" altLang="zh-CN" sz="2400" dirty="0"/>
              <a:t>variable.tf</a:t>
            </a:r>
            <a:r>
              <a:rPr lang="zh-CN" altLang="en-US" sz="2400" dirty="0"/>
              <a:t>文件，包含模块所有的输入变量 </a:t>
            </a:r>
            <a:r>
              <a:rPr lang="en-US" altLang="zh-CN" sz="2400" dirty="0"/>
              <a:t>(</a:t>
            </a:r>
            <a:r>
              <a:rPr lang="zh-CN" altLang="en-US" sz="2400" dirty="0"/>
              <a:t>可选</a:t>
            </a:r>
            <a:r>
              <a:rPr lang="en-US" altLang="zh-CN" sz="2400" dirty="0"/>
              <a:t>)</a:t>
            </a:r>
          </a:p>
          <a:p>
            <a:r>
              <a:rPr lang="en-US" altLang="zh-CN" sz="2400" dirty="0"/>
              <a:t>output.tf</a:t>
            </a:r>
            <a:r>
              <a:rPr lang="zh-CN" altLang="en-US" sz="2400" dirty="0"/>
              <a:t>文件，包含模块所有的输出值 </a:t>
            </a:r>
            <a:r>
              <a:rPr lang="en-US" altLang="zh-CN" sz="2400" dirty="0"/>
              <a:t>(</a:t>
            </a:r>
            <a:r>
              <a:rPr lang="zh-CN" altLang="en-US" sz="2400" dirty="0"/>
              <a:t>可选</a:t>
            </a:r>
            <a:r>
              <a:rPr lang="en-US" altLang="zh-CN" sz="2400" dirty="0"/>
              <a:t>)</a:t>
            </a:r>
            <a:endParaRPr lang="zh-CN" altLang="en-US" sz="2400" dirty="0"/>
          </a:p>
        </p:txBody>
      </p:sp>
    </p:spTree>
    <p:extLst>
      <p:ext uri="{BB962C8B-B14F-4D97-AF65-F5344CB8AC3E}">
        <p14:creationId xmlns:p14="http://schemas.microsoft.com/office/powerpoint/2010/main" val="36122256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20186-3CB6-1390-73C0-96E56E02F3F1}"/>
              </a:ext>
            </a:extLst>
          </p:cNvPr>
          <p:cNvSpPr>
            <a:spLocks noGrp="1"/>
          </p:cNvSpPr>
          <p:nvPr>
            <p:ph type="title"/>
          </p:nvPr>
        </p:nvSpPr>
        <p:spPr/>
        <p:txBody>
          <a:bodyPr/>
          <a:lstStyle/>
          <a:p>
            <a:r>
              <a:rPr lang="en-US" altLang="zh-CN" dirty="0"/>
              <a:t>Terraform</a:t>
            </a:r>
            <a:r>
              <a:rPr lang="zh-CN" altLang="en-US" dirty="0"/>
              <a:t>命令</a:t>
            </a:r>
          </a:p>
        </p:txBody>
      </p:sp>
      <p:sp>
        <p:nvSpPr>
          <p:cNvPr id="3" name="文本占位符 2">
            <a:extLst>
              <a:ext uri="{FF2B5EF4-FFF2-40B4-BE49-F238E27FC236}">
                <a16:creationId xmlns:a16="http://schemas.microsoft.com/office/drawing/2014/main" id="{18B50A18-EE8C-DF5C-CDD6-5243234F0D77}"/>
              </a:ext>
            </a:extLst>
          </p:cNvPr>
          <p:cNvSpPr>
            <a:spLocks noGrp="1"/>
          </p:cNvSpPr>
          <p:nvPr>
            <p:ph type="body" sz="quarter" idx="10"/>
          </p:nvPr>
        </p:nvSpPr>
        <p:spPr>
          <a:xfrm>
            <a:off x="584200" y="1435497"/>
            <a:ext cx="11018520" cy="2880789"/>
          </a:xfrm>
        </p:spPr>
        <p:txBody>
          <a:bodyPr/>
          <a:lstStyle/>
          <a:p>
            <a:r>
              <a:rPr lang="en-US" altLang="zh-CN" dirty="0"/>
              <a:t>terraform </a:t>
            </a:r>
            <a:r>
              <a:rPr lang="en-US" altLang="zh-CN" dirty="0" err="1"/>
              <a:t>init</a:t>
            </a:r>
            <a:endParaRPr lang="en-US" altLang="zh-CN" dirty="0"/>
          </a:p>
          <a:p>
            <a:pPr lvl="1"/>
            <a:r>
              <a:rPr lang="zh-CN" altLang="en-US" b="0" i="0" dirty="0">
                <a:solidFill>
                  <a:srgbClr val="161616"/>
                </a:solidFill>
                <a:effectLst/>
                <a:latin typeface="Segoe UI" panose="020B0502040204020203" pitchFamily="34" charset="0"/>
              </a:rPr>
              <a:t>将 </a:t>
            </a:r>
            <a:r>
              <a:rPr lang="en-US" altLang="zh-CN" b="0" i="0" dirty="0">
                <a:solidFill>
                  <a:srgbClr val="161616"/>
                </a:solidFill>
                <a:effectLst/>
                <a:latin typeface="Segoe UI" panose="020B0502040204020203" pitchFamily="34" charset="0"/>
              </a:rPr>
              <a:t>Terraform </a:t>
            </a:r>
            <a:r>
              <a:rPr lang="zh-CN" altLang="en-US" b="0" i="0" dirty="0">
                <a:solidFill>
                  <a:srgbClr val="161616"/>
                </a:solidFill>
                <a:effectLst/>
                <a:latin typeface="Segoe UI" panose="020B0502040204020203" pitchFamily="34" charset="0"/>
              </a:rPr>
              <a:t>部署进行初始化。 此命令将下载管理 </a:t>
            </a:r>
            <a:r>
              <a:rPr lang="en-US" altLang="zh-CN" b="0" i="0" dirty="0">
                <a:solidFill>
                  <a:srgbClr val="161616"/>
                </a:solidFill>
                <a:effectLst/>
                <a:latin typeface="Segoe UI" panose="020B0502040204020203" pitchFamily="34" charset="0"/>
              </a:rPr>
              <a:t>Azure </a:t>
            </a:r>
            <a:r>
              <a:rPr lang="zh-CN" altLang="en-US" b="0" i="0" dirty="0">
                <a:solidFill>
                  <a:srgbClr val="161616"/>
                </a:solidFill>
                <a:effectLst/>
                <a:latin typeface="Segoe UI" panose="020B0502040204020203" pitchFamily="34" charset="0"/>
              </a:rPr>
              <a:t>资源所需的 </a:t>
            </a:r>
            <a:r>
              <a:rPr lang="en-US" altLang="zh-CN" b="0" i="0" dirty="0">
                <a:solidFill>
                  <a:srgbClr val="161616"/>
                </a:solidFill>
                <a:effectLst/>
                <a:latin typeface="Segoe UI" panose="020B0502040204020203" pitchFamily="34" charset="0"/>
              </a:rPr>
              <a:t>Azure </a:t>
            </a:r>
            <a:r>
              <a:rPr lang="zh-CN" altLang="en-US" b="0" i="0" dirty="0">
                <a:solidFill>
                  <a:srgbClr val="161616"/>
                </a:solidFill>
                <a:effectLst/>
                <a:latin typeface="Segoe UI" panose="020B0502040204020203" pitchFamily="34" charset="0"/>
              </a:rPr>
              <a:t>提供程序</a:t>
            </a:r>
            <a:endParaRPr lang="en-US" altLang="zh-CN" dirty="0"/>
          </a:p>
          <a:p>
            <a:r>
              <a:rPr lang="en-US" altLang="zh-CN" dirty="0"/>
              <a:t>terraform plan</a:t>
            </a:r>
          </a:p>
          <a:p>
            <a:pPr lvl="1"/>
            <a:r>
              <a:rPr lang="zh-CN" altLang="en-US" b="0" i="0" dirty="0">
                <a:solidFill>
                  <a:srgbClr val="161616"/>
                </a:solidFill>
                <a:effectLst/>
                <a:latin typeface="Segoe UI" panose="020B0502040204020203" pitchFamily="34" charset="0"/>
              </a:rPr>
              <a:t>创建一个执行计划，但不会执行它。 它会确定创建配置文件中指定的配置需要执行哪些操作。 此模式允许你在对实际资源进行任何更改之前验证执行计划是否符合预期</a:t>
            </a:r>
            <a:endParaRPr lang="en-US" altLang="zh-CN" dirty="0"/>
          </a:p>
          <a:p>
            <a:r>
              <a:rPr lang="en-US" altLang="zh-CN" dirty="0"/>
              <a:t>terraform apply</a:t>
            </a:r>
          </a:p>
          <a:p>
            <a:pPr lvl="1"/>
            <a:r>
              <a:rPr lang="zh-CN" altLang="en-US" b="0" i="0" dirty="0">
                <a:solidFill>
                  <a:srgbClr val="161616"/>
                </a:solidFill>
                <a:effectLst/>
                <a:latin typeface="Segoe UI" panose="020B0502040204020203" pitchFamily="34" charset="0"/>
              </a:rPr>
              <a:t>将执行计划应用到云基础结构</a:t>
            </a:r>
            <a:endParaRPr lang="zh-CN" altLang="en-US" dirty="0"/>
          </a:p>
        </p:txBody>
      </p:sp>
    </p:spTree>
    <p:extLst>
      <p:ext uri="{BB962C8B-B14F-4D97-AF65-F5344CB8AC3E}">
        <p14:creationId xmlns:p14="http://schemas.microsoft.com/office/powerpoint/2010/main" val="117072562"/>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6808458D555C4EA8BA5338D5B01671" ma:contentTypeVersion="5" ma:contentTypeDescription="Create a new document." ma:contentTypeScope="" ma:versionID="f5e853298ed1f4243b1f3c108d6ab0b6">
  <xsd:schema xmlns:xsd="http://www.w3.org/2001/XMLSchema" xmlns:xs="http://www.w3.org/2001/XMLSchema" xmlns:p="http://schemas.microsoft.com/office/2006/metadata/properties" xmlns:ns1="http://schemas.microsoft.com/sharepoint/v3" xmlns:ns2="003ea050-2140-4b41-839a-51e088e01c88" targetNamespace="http://schemas.microsoft.com/office/2006/metadata/properties" ma:root="true" ma:fieldsID="1c83e165f7321cbbedef0e850e853b1f" ns1:_="" ns2:_="">
    <xsd:import namespace="http://schemas.microsoft.com/sharepoint/v3"/>
    <xsd:import namespace="003ea050-2140-4b41-839a-51e088e01c8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hidden="true" ma:internalName="_ip_UnifiedCompliancePolicyProperties">
      <xsd:simpleType>
        <xsd:restriction base="dms:Note"/>
      </xsd:simpleType>
    </xsd:element>
    <xsd:element name="_ip_UnifiedCompliancePolicyUIAction" ma:index="1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03ea050-2140-4b41-839a-51e088e01c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A1ECA4-7965-4F66-81AE-F1667C9660BF}">
  <ds:schemaRefs>
    <ds:schemaRef ds:uri="003ea050-2140-4b41-839a-51e088e01c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purl.org/dc/terms/"/>
    <ds:schemaRef ds:uri="http://www.w3.org/XML/1998/namespace"/>
    <ds:schemaRef ds:uri="003ea050-2140-4b41-839a-51e088e01c88"/>
    <ds:schemaRef ds:uri="http://schemas.microsoft.com/office/2006/documentManagement/types"/>
    <ds:schemaRef ds:uri="http://schemas.openxmlformats.org/package/2006/metadata/core-properties"/>
    <ds:schemaRef ds:uri="http://purl.org/dc/elements/1.1/"/>
    <ds:schemaRef ds:uri="http://schemas.microsoft.com/sharepoint/v3"/>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1940</TotalTime>
  <Words>663</Words>
  <Application>Microsoft Office PowerPoint</Application>
  <PresentationFormat>宽屏</PresentationFormat>
  <Paragraphs>84</Paragraphs>
  <Slides>17</Slides>
  <Notes>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17</vt:i4>
      </vt:variant>
    </vt:vector>
  </HeadingPairs>
  <TitlesOfParts>
    <vt:vector size="29" baseType="lpstr">
      <vt:lpstr>微软雅黑</vt:lpstr>
      <vt:lpstr>Arial</vt:lpstr>
      <vt:lpstr>Calibri</vt:lpstr>
      <vt:lpstr>Consolas</vt:lpstr>
      <vt:lpstr>Noto Sans</vt:lpstr>
      <vt:lpstr>Segoe UI</vt:lpstr>
      <vt:lpstr>Segoe UI Light</vt:lpstr>
      <vt:lpstr>Segoe UI Semibold</vt:lpstr>
      <vt:lpstr>Segoe UI Semilight</vt:lpstr>
      <vt:lpstr>Wingdings</vt:lpstr>
      <vt:lpstr>WHITE TEMPLATE</vt:lpstr>
      <vt:lpstr>SOFT BLACK TEMPLATE</vt:lpstr>
      <vt:lpstr>Terraform on Azure</vt:lpstr>
      <vt:lpstr>目录</vt:lpstr>
      <vt:lpstr>Terraform入门</vt:lpstr>
      <vt:lpstr>安装和配置Terraform</vt:lpstr>
      <vt:lpstr>演示：创建Azure应用程序</vt:lpstr>
      <vt:lpstr>演示：给Azure应用程序设置权限</vt:lpstr>
      <vt:lpstr>修改环境变量</vt:lpstr>
      <vt:lpstr>Terraform模块结构</vt:lpstr>
      <vt:lpstr>Terraform命令</vt:lpstr>
      <vt:lpstr>演示：创建第一个Terraform项目</vt:lpstr>
      <vt:lpstr>Terraform状态管理 (非常重要)</vt:lpstr>
      <vt:lpstr>Terraform状态管理</vt:lpstr>
      <vt:lpstr>Terraform Import</vt:lpstr>
      <vt:lpstr>演示：Terraform Import</vt:lpstr>
      <vt:lpstr>aztfexport</vt:lpstr>
      <vt:lpstr>演示：aztfexport</vt:lpstr>
      <vt:lpstr>下一步内容安排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Azure基础知识</dc:title>
  <dc:creator>Lei Zhang (AZURE ARCHITECT)</dc:creator>
  <cp:lastModifiedBy>Lei Zhang (AZURE ARCHITECT)</cp:lastModifiedBy>
  <cp:revision>75</cp:revision>
  <dcterms:created xsi:type="dcterms:W3CDTF">2019-10-02T02:34:08Z</dcterms:created>
  <dcterms:modified xsi:type="dcterms:W3CDTF">2025-03-19T12:35:08Z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leizha@microsoft.com</vt:lpwstr>
  </property>
  <property fmtid="{D5CDD505-2E9C-101B-9397-08002B2CF9AE}" pid="5" name="MSIP_Label_f42aa342-8706-4288-bd11-ebb85995028c_SetDate">
    <vt:lpwstr>2019-10-02T02:34:54.1551117Z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299aae0e-fe38-4cf4-ba60-0d1bce835734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