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264" r:id="rId6"/>
    <p:sldId id="265" r:id="rId7"/>
    <p:sldId id="258" r:id="rId8"/>
    <p:sldId id="278" r:id="rId9"/>
    <p:sldId id="281" r:id="rId10"/>
    <p:sldId id="259" r:id="rId11"/>
    <p:sldId id="267" r:id="rId12"/>
    <p:sldId id="260" r:id="rId13"/>
    <p:sldId id="268" r:id="rId14"/>
    <p:sldId id="261" r:id="rId15"/>
    <p:sldId id="271" r:id="rId16"/>
    <p:sldId id="270" r:id="rId17"/>
    <p:sldId id="263" r:id="rId18"/>
    <p:sldId id="269" r:id="rId19"/>
    <p:sldId id="273" r:id="rId20"/>
    <p:sldId id="274" r:id="rId21"/>
    <p:sldId id="285" r:id="rId22"/>
    <p:sldId id="280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F0000"/>
    <a:srgbClr val="767171"/>
    <a:srgbClr val="DAE3F3"/>
    <a:srgbClr val="92D050"/>
    <a:srgbClr val="917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44" y="-64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%20Zhao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%20Zhao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%20Zhao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%20Zhao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i%20Zhao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Sheet1!$B$121</c:f>
              <c:strCache>
                <c:ptCount val="1"/>
                <c:pt idx="0">
                  <c:v>lat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Sheet1!$C$120:$R$120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Sheet1!$C$121:$R$121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10</c:v>
                </c:pt>
                <c:pt idx="7">
                  <c:v>16</c:v>
                </c:pt>
                <c:pt idx="8">
                  <c:v>24</c:v>
                </c:pt>
                <c:pt idx="9">
                  <c:v>34</c:v>
                </c:pt>
                <c:pt idx="10">
                  <c:v>42</c:v>
                </c:pt>
                <c:pt idx="11">
                  <c:v>53</c:v>
                </c:pt>
                <c:pt idx="12">
                  <c:v>63</c:v>
                </c:pt>
                <c:pt idx="13">
                  <c:v>71</c:v>
                </c:pt>
                <c:pt idx="14">
                  <c:v>77</c:v>
                </c:pt>
                <c:pt idx="15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CA-48E7-844D-6A498B3A8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303416"/>
        <c:axId val="426625688"/>
      </c:lineChart>
      <c:catAx>
        <c:axId val="417303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Block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625688"/>
        <c:crosses val="autoZero"/>
        <c:auto val="1"/>
        <c:lblAlgn val="ctr"/>
        <c:lblOffset val="100"/>
        <c:noMultiLvlLbl val="0"/>
      </c:catAx>
      <c:valAx>
        <c:axId val="42662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RESET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30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Sheet1!$A$18:$A$26</c:f>
              <c:strCache>
                <c:ptCount val="9"/>
                <c:pt idx="0">
                  <c:v>gro</c:v>
                </c:pt>
                <c:pt idx="1">
                  <c:v>zeu</c:v>
                </c:pt>
                <c:pt idx="2">
                  <c:v>wrf</c:v>
                </c:pt>
                <c:pt idx="3">
                  <c:v>cac</c:v>
                </c:pt>
                <c:pt idx="4">
                  <c:v>mcf</c:v>
                </c:pt>
                <c:pt idx="5">
                  <c:v>lbm</c:v>
                </c:pt>
                <c:pt idx="6">
                  <c:v>ast</c:v>
                </c:pt>
                <c:pt idx="7">
                  <c:v>sop</c:v>
                </c:pt>
                <c:pt idx="8">
                  <c:v>Gmean</c:v>
                </c:pt>
              </c:strCache>
            </c:strRef>
          </c:cat>
          <c:val>
            <c:numRef>
              <c:f>Sheet1!$B$18:$B$26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F-4B57-A335-2BF9B9C309D4}"/>
            </c:ext>
          </c:extLst>
        </c:ser>
        <c:ser>
          <c:idx val="1"/>
          <c:order val="1"/>
          <c:tx>
            <c:strRef>
              <c:f>Sheet1!$C$17</c:f>
              <c:strCache>
                <c:ptCount val="1"/>
                <c:pt idx="0">
                  <c:v>V-ReRAM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Sheet1!$A$18:$A$26</c:f>
              <c:strCache>
                <c:ptCount val="9"/>
                <c:pt idx="0">
                  <c:v>gro</c:v>
                </c:pt>
                <c:pt idx="1">
                  <c:v>zeu</c:v>
                </c:pt>
                <c:pt idx="2">
                  <c:v>wrf</c:v>
                </c:pt>
                <c:pt idx="3">
                  <c:v>cac</c:v>
                </c:pt>
                <c:pt idx="4">
                  <c:v>mcf</c:v>
                </c:pt>
                <c:pt idx="5">
                  <c:v>lbm</c:v>
                </c:pt>
                <c:pt idx="6">
                  <c:v>ast</c:v>
                </c:pt>
                <c:pt idx="7">
                  <c:v>sop</c:v>
                </c:pt>
                <c:pt idx="8">
                  <c:v>Gmean</c:v>
                </c:pt>
              </c:strCache>
            </c:strRef>
          </c:cat>
          <c:val>
            <c:numRef>
              <c:f>Sheet1!$C$18:$C$26</c:f>
              <c:numCache>
                <c:formatCode>General</c:formatCode>
                <c:ptCount val="9"/>
                <c:pt idx="0">
                  <c:v>1.0089494548</c:v>
                </c:pt>
                <c:pt idx="1">
                  <c:v>1.0080889720799999</c:v>
                </c:pt>
                <c:pt idx="2">
                  <c:v>1.00154690128</c:v>
                </c:pt>
                <c:pt idx="3">
                  <c:v>1.0066313794499999</c:v>
                </c:pt>
                <c:pt idx="4">
                  <c:v>1.02736218091</c:v>
                </c:pt>
                <c:pt idx="5">
                  <c:v>1.0244253540699999</c:v>
                </c:pt>
                <c:pt idx="6">
                  <c:v>1.02629942829</c:v>
                </c:pt>
                <c:pt idx="7">
                  <c:v>1.0216741133</c:v>
                </c:pt>
                <c:pt idx="8">
                  <c:v>1.0155762825200001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F-4B57-A335-2BF9B9C309D4}"/>
            </c:ext>
          </c:extLst>
        </c:ser>
        <c:ser>
          <c:idx val="2"/>
          <c:order val="2"/>
          <c:tx>
            <c:strRef>
              <c:f>Sheet1!$D$17</c:f>
              <c:strCache>
                <c:ptCount val="1"/>
                <c:pt idx="0">
                  <c:v>V-ReRAM-Var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Sheet1!$A$18:$A$26</c:f>
              <c:strCache>
                <c:ptCount val="9"/>
                <c:pt idx="0">
                  <c:v>gro</c:v>
                </c:pt>
                <c:pt idx="1">
                  <c:v>zeu</c:v>
                </c:pt>
                <c:pt idx="2">
                  <c:v>wrf</c:v>
                </c:pt>
                <c:pt idx="3">
                  <c:v>cac</c:v>
                </c:pt>
                <c:pt idx="4">
                  <c:v>mcf</c:v>
                </c:pt>
                <c:pt idx="5">
                  <c:v>lbm</c:v>
                </c:pt>
                <c:pt idx="6">
                  <c:v>ast</c:v>
                </c:pt>
                <c:pt idx="7">
                  <c:v>sop</c:v>
                </c:pt>
                <c:pt idx="8">
                  <c:v>Gmean</c:v>
                </c:pt>
              </c:strCache>
            </c:strRef>
          </c:cat>
          <c:val>
            <c:numRef>
              <c:f>Sheet1!$D$18:$D$26</c:f>
              <c:numCache>
                <c:formatCode>General</c:formatCode>
                <c:ptCount val="9"/>
                <c:pt idx="0">
                  <c:v>1.0401517564</c:v>
                </c:pt>
                <c:pt idx="1">
                  <c:v>1.03620526015</c:v>
                </c:pt>
                <c:pt idx="2">
                  <c:v>1.00674465343</c:v>
                </c:pt>
                <c:pt idx="3">
                  <c:v>1.0295306746399999</c:v>
                </c:pt>
                <c:pt idx="4">
                  <c:v>1.13122555148</c:v>
                </c:pt>
                <c:pt idx="5">
                  <c:v>1.1158346877200001</c:v>
                </c:pt>
                <c:pt idx="6">
                  <c:v>1.1261984564400001</c:v>
                </c:pt>
                <c:pt idx="7">
                  <c:v>1.1017336169800001</c:v>
                </c:pt>
                <c:pt idx="8">
                  <c:v>1.07242693809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F-4B57-A335-2BF9B9C30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689872"/>
        <c:axId val="467691184"/>
      </c:barChart>
      <c:catAx>
        <c:axId val="46768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467691184"/>
        <c:crosses val="autoZero"/>
        <c:auto val="1"/>
        <c:lblAlgn val="ctr"/>
        <c:lblOffset val="100"/>
        <c:noMultiLvlLbl val="0"/>
      </c:catAx>
      <c:valAx>
        <c:axId val="467691184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Normalized 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6898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30307478817112"/>
          <c:y val="5.1508145794321079E-2"/>
          <c:w val="0.49157603703542085"/>
          <c:h val="0.13973459614291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V-ReRAM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Sheet1!$A$43:$A$51</c:f>
              <c:strCache>
                <c:ptCount val="9"/>
                <c:pt idx="0">
                  <c:v>gro</c:v>
                </c:pt>
                <c:pt idx="1">
                  <c:v>zeu</c:v>
                </c:pt>
                <c:pt idx="2">
                  <c:v>wrf</c:v>
                </c:pt>
                <c:pt idx="3">
                  <c:v>cac</c:v>
                </c:pt>
                <c:pt idx="4">
                  <c:v>mcf</c:v>
                </c:pt>
                <c:pt idx="5">
                  <c:v>lbm</c:v>
                </c:pt>
                <c:pt idx="6">
                  <c:v>ast</c:v>
                </c:pt>
                <c:pt idx="7">
                  <c:v>sop</c:v>
                </c:pt>
                <c:pt idx="8">
                  <c:v>Amean</c:v>
                </c:pt>
              </c:strCache>
            </c:strRef>
          </c:cat>
          <c:val>
            <c:numRef>
              <c:f>Sheet1!$B$43:$B$51</c:f>
              <c:numCache>
                <c:formatCode>General</c:formatCode>
                <c:ptCount val="9"/>
                <c:pt idx="0">
                  <c:v>0.27093788433400001</c:v>
                </c:pt>
                <c:pt idx="1">
                  <c:v>0.30779763535999999</c:v>
                </c:pt>
                <c:pt idx="2">
                  <c:v>0.16740145533</c:v>
                </c:pt>
                <c:pt idx="3">
                  <c:v>0.35662783892200001</c:v>
                </c:pt>
                <c:pt idx="4">
                  <c:v>0.21449911341899999</c:v>
                </c:pt>
                <c:pt idx="5">
                  <c:v>0.39086719498799999</c:v>
                </c:pt>
                <c:pt idx="6">
                  <c:v>0.23583938392600001</c:v>
                </c:pt>
                <c:pt idx="7">
                  <c:v>0.343916217995</c:v>
                </c:pt>
                <c:pt idx="8">
                  <c:v>0.285985840534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C-4A32-BB60-81C1185A9362}"/>
            </c:ext>
          </c:extLst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V-NUMA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Sheet1!$A$43:$A$51</c:f>
              <c:strCache>
                <c:ptCount val="9"/>
                <c:pt idx="0">
                  <c:v>gro</c:v>
                </c:pt>
                <c:pt idx="1">
                  <c:v>zeu</c:v>
                </c:pt>
                <c:pt idx="2">
                  <c:v>wrf</c:v>
                </c:pt>
                <c:pt idx="3">
                  <c:v>cac</c:v>
                </c:pt>
                <c:pt idx="4">
                  <c:v>mcf</c:v>
                </c:pt>
                <c:pt idx="5">
                  <c:v>lbm</c:v>
                </c:pt>
                <c:pt idx="6">
                  <c:v>ast</c:v>
                </c:pt>
                <c:pt idx="7">
                  <c:v>sop</c:v>
                </c:pt>
                <c:pt idx="8">
                  <c:v>Amean</c:v>
                </c:pt>
              </c:strCache>
            </c:strRef>
          </c:cat>
          <c:val>
            <c:numRef>
              <c:f>Sheet1!$C$43:$C$51</c:f>
              <c:numCache>
                <c:formatCode>General</c:formatCode>
                <c:ptCount val="9"/>
                <c:pt idx="0">
                  <c:v>0.26408345460499999</c:v>
                </c:pt>
                <c:pt idx="1">
                  <c:v>0.30406079943600001</c:v>
                </c:pt>
                <c:pt idx="2">
                  <c:v>0.157239787577</c:v>
                </c:pt>
                <c:pt idx="3">
                  <c:v>0.354934835053</c:v>
                </c:pt>
                <c:pt idx="4">
                  <c:v>0.20627538025200001</c:v>
                </c:pt>
                <c:pt idx="5">
                  <c:v>0.388748624599</c:v>
                </c:pt>
                <c:pt idx="6">
                  <c:v>0.22837751241199999</c:v>
                </c:pt>
                <c:pt idx="7">
                  <c:v>0.34095511285000002</c:v>
                </c:pt>
                <c:pt idx="8">
                  <c:v>0.28058443834800001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C-4A32-BB60-81C1185A9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021208"/>
        <c:axId val="464021864"/>
      </c:barChart>
      <c:catAx>
        <c:axId val="46402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464021864"/>
        <c:crosses val="autoZero"/>
        <c:auto val="1"/>
        <c:lblAlgn val="ctr"/>
        <c:lblOffset val="100"/>
        <c:noMultiLvlLbl val="0"/>
      </c:catAx>
      <c:valAx>
        <c:axId val="46402186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Normalized Energy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2120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964798304992588"/>
          <c:y val="7.6119119680675307E-2"/>
          <c:w val="0.30565902348601121"/>
          <c:h val="6.7786933346981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baseline="0">
                <a:solidFill>
                  <a:schemeClr val="tx1"/>
                </a:solidFill>
                <a:latin typeface="Arial" panose="020B0604020202020204" pitchFamily="34" charset="0"/>
              </a:rPr>
              <a:t>Varying Subarray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Sheet1!$C$72</c:f>
              <c:strCache>
                <c:ptCount val="1"/>
                <c:pt idx="0">
                  <c:v>V-ReRAM IPC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Sheet1!$B$73:$B$75</c:f>
              <c:strCache>
                <c:ptCount val="3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</c:strCache>
            </c:strRef>
          </c:cat>
          <c:val>
            <c:numRef>
              <c:f>Sheet1!$C$73:$C$75</c:f>
              <c:numCache>
                <c:formatCode>General</c:formatCode>
                <c:ptCount val="3"/>
                <c:pt idx="0">
                  <c:v>1</c:v>
                </c:pt>
                <c:pt idx="1">
                  <c:v>1.0155762825200001</c:v>
                </c:pt>
                <c:pt idx="2">
                  <c:v>1.25398813312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4824-9873-3AE2E47E2D5B}"/>
            </c:ext>
          </c:extLst>
        </c:ser>
        <c:ser>
          <c:idx val="1"/>
          <c:order val="1"/>
          <c:tx>
            <c:strRef>
              <c:f>Sheet1!$D$72</c:f>
              <c:strCache>
                <c:ptCount val="1"/>
                <c:pt idx="0">
                  <c:v>V-ReRAM-Var IPC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Sheet1!$B$73:$B$75</c:f>
              <c:strCache>
                <c:ptCount val="3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</c:strCache>
            </c:strRef>
          </c:cat>
          <c:val>
            <c:numRef>
              <c:f>Sheet1!$D$73:$D$75</c:f>
              <c:numCache>
                <c:formatCode>General</c:formatCode>
                <c:ptCount val="3"/>
                <c:pt idx="0">
                  <c:v>1</c:v>
                </c:pt>
                <c:pt idx="1">
                  <c:v>1.07242693809</c:v>
                </c:pt>
                <c:pt idx="2">
                  <c:v>5.30692498298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4824-9873-3AE2E47E2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719336"/>
        <c:axId val="418722288"/>
      </c:barChart>
      <c:lineChart>
        <c:grouping val="standard"/>
        <c:varyColors val="0"/>
        <c:ser>
          <c:idx val="2"/>
          <c:order val="2"/>
          <c:tx>
            <c:strRef>
              <c:f>Sheet1!$E$72</c:f>
              <c:strCache>
                <c:ptCount val="1"/>
                <c:pt idx="0">
                  <c:v>V-ReRAM Energy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Sheet1!$B$73:$B$75</c:f>
              <c:strCache>
                <c:ptCount val="3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</c:strCache>
            </c:strRef>
          </c:cat>
          <c:val>
            <c:numRef>
              <c:f>Sheet1!$E$73:$E$75</c:f>
              <c:numCache>
                <c:formatCode>General</c:formatCode>
                <c:ptCount val="3"/>
                <c:pt idx="0">
                  <c:v>0.38739953312999997</c:v>
                </c:pt>
                <c:pt idx="1">
                  <c:v>0.285985840534</c:v>
                </c:pt>
                <c:pt idx="2">
                  <c:v>0.12016575954399999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6D-4824-9873-3AE2E47E2D5B}"/>
            </c:ext>
          </c:extLst>
        </c:ser>
        <c:ser>
          <c:idx val="3"/>
          <c:order val="3"/>
          <c:tx>
            <c:strRef>
              <c:f>Sheet1!$F$72</c:f>
              <c:strCache>
                <c:ptCount val="1"/>
                <c:pt idx="0">
                  <c:v>V-ReRAM-Var Energy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Sheet1!$B$73:$B$75</c:f>
              <c:strCache>
                <c:ptCount val="3"/>
                <c:pt idx="0">
                  <c:v>256x256</c:v>
                </c:pt>
                <c:pt idx="1">
                  <c:v>512x512</c:v>
                </c:pt>
                <c:pt idx="2">
                  <c:v>1024x1024</c:v>
                </c:pt>
              </c:strCache>
            </c:strRef>
          </c:cat>
          <c:val>
            <c:numRef>
              <c:f>Sheet1!$F$73:$F$75</c:f>
              <c:numCache>
                <c:formatCode>General</c:formatCode>
                <c:ptCount val="3"/>
                <c:pt idx="0">
                  <c:v>0.38521280915599998</c:v>
                </c:pt>
                <c:pt idx="1">
                  <c:v>0.28058443834800001</c:v>
                </c:pt>
                <c:pt idx="2">
                  <c:v>0.108892527371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6D-4824-9873-3AE2E47E2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824480"/>
        <c:axId val="426853848"/>
      </c:lineChart>
      <c:catAx>
        <c:axId val="41871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22288"/>
        <c:crosses val="autoZero"/>
        <c:auto val="1"/>
        <c:lblAlgn val="ctr"/>
        <c:lblOffset val="100"/>
        <c:noMultiLvlLbl val="0"/>
      </c:catAx>
      <c:valAx>
        <c:axId val="418722288"/>
        <c:scaling>
          <c:orientation val="minMax"/>
          <c:max val="1.3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 sz="1000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Normalized 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719336"/>
        <c:crosses val="autoZero"/>
        <c:crossBetween val="between"/>
        <c:majorUnit val="0.1"/>
      </c:valAx>
      <c:valAx>
        <c:axId val="426853848"/>
        <c:scaling>
          <c:orientation val="minMax"/>
          <c:max val="0.60000000000000009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r>
                  <a:rPr lang="en-US" sz="1000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Normalized Energy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824480"/>
        <c:crosses val="max"/>
        <c:crossBetween val="between"/>
        <c:majorUnit val="0.1"/>
      </c:valAx>
      <c:catAx>
        <c:axId val="51382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685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>
                <a:solidFill>
                  <a:schemeClr val="tx1"/>
                </a:solidFill>
                <a:latin typeface="Arial" panose="020B0604020202020204" pitchFamily="34" charset="0"/>
              </a:rPr>
              <a:t>Varying Subarray 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Sheet1!$C$98</c:f>
              <c:strCache>
                <c:ptCount val="1"/>
                <c:pt idx="0">
                  <c:v>V-ReRAM IPC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Sheet1!$B$99:$B$101</c:f>
              <c:strCache>
                <c:ptCount val="3"/>
                <c:pt idx="0">
                  <c:v>8 cells</c:v>
                </c:pt>
                <c:pt idx="1">
                  <c:v>16 cells</c:v>
                </c:pt>
                <c:pt idx="2">
                  <c:v>32 cells</c:v>
                </c:pt>
              </c:strCache>
            </c:strRef>
          </c:cat>
          <c:val>
            <c:numRef>
              <c:f>Sheet1!$C$99:$C$101</c:f>
              <c:numCache>
                <c:formatCode>General</c:formatCode>
                <c:ptCount val="3"/>
                <c:pt idx="0">
                  <c:v>1.0071972736699999</c:v>
                </c:pt>
                <c:pt idx="1">
                  <c:v>1.0155762825200001</c:v>
                </c:pt>
                <c:pt idx="2">
                  <c:v>1.0295526990099999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7-47CE-812B-E2CE1D3B86A6}"/>
            </c:ext>
          </c:extLst>
        </c:ser>
        <c:ser>
          <c:idx val="1"/>
          <c:order val="1"/>
          <c:tx>
            <c:strRef>
              <c:f>Sheet1!$D$98</c:f>
              <c:strCache>
                <c:ptCount val="1"/>
                <c:pt idx="0">
                  <c:v>V-ReRAM-Var IPC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Sheet1!$B$99:$B$101</c:f>
              <c:strCache>
                <c:ptCount val="3"/>
                <c:pt idx="0">
                  <c:v>8 cells</c:v>
                </c:pt>
                <c:pt idx="1">
                  <c:v>16 cells</c:v>
                </c:pt>
                <c:pt idx="2">
                  <c:v>32 cells</c:v>
                </c:pt>
              </c:strCache>
            </c:strRef>
          </c:cat>
          <c:val>
            <c:numRef>
              <c:f>Sheet1!$D$99:$D$101</c:f>
              <c:numCache>
                <c:formatCode>General</c:formatCode>
                <c:ptCount val="3"/>
                <c:pt idx="0">
                  <c:v>1.0702695149200001</c:v>
                </c:pt>
                <c:pt idx="1">
                  <c:v>1.07242693809</c:v>
                </c:pt>
                <c:pt idx="2">
                  <c:v>1.0773129968199999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37-47CE-812B-E2CE1D3B8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312568"/>
        <c:axId val="425314208"/>
      </c:barChart>
      <c:lineChart>
        <c:grouping val="standard"/>
        <c:varyColors val="0"/>
        <c:ser>
          <c:idx val="2"/>
          <c:order val="2"/>
          <c:tx>
            <c:strRef>
              <c:f>Sheet1!$E$98</c:f>
              <c:strCache>
                <c:ptCount val="1"/>
                <c:pt idx="0">
                  <c:v>V-ReRAM Energy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Sheet1!$B$99:$B$101</c:f>
              <c:strCache>
                <c:ptCount val="3"/>
                <c:pt idx="0">
                  <c:v>8 cells</c:v>
                </c:pt>
                <c:pt idx="1">
                  <c:v>16 cells</c:v>
                </c:pt>
                <c:pt idx="2">
                  <c:v>32 cells</c:v>
                </c:pt>
              </c:strCache>
            </c:strRef>
          </c:cat>
          <c:val>
            <c:numRef>
              <c:f>Sheet1!$E$99:$E$101</c:f>
              <c:numCache>
                <c:formatCode>General</c:formatCode>
                <c:ptCount val="3"/>
                <c:pt idx="0">
                  <c:v>0.52893387750599996</c:v>
                </c:pt>
                <c:pt idx="1">
                  <c:v>0.285985840534</c:v>
                </c:pt>
                <c:pt idx="2">
                  <c:v>0.16431411548300001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37-47CE-812B-E2CE1D3B86A6}"/>
            </c:ext>
          </c:extLst>
        </c:ser>
        <c:ser>
          <c:idx val="3"/>
          <c:order val="3"/>
          <c:tx>
            <c:strRef>
              <c:f>Sheet1!$F$98</c:f>
              <c:strCache>
                <c:ptCount val="1"/>
                <c:pt idx="0">
                  <c:v>V-ReRAM-Var Energy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Sheet1!$B$99:$B$101</c:f>
              <c:strCache>
                <c:ptCount val="3"/>
                <c:pt idx="0">
                  <c:v>8 cells</c:v>
                </c:pt>
                <c:pt idx="1">
                  <c:v>16 cells</c:v>
                </c:pt>
                <c:pt idx="2">
                  <c:v>32 cells</c:v>
                </c:pt>
              </c:strCache>
            </c:strRef>
          </c:cat>
          <c:val>
            <c:numRef>
              <c:f>Sheet1!$F$99:$F$101</c:f>
              <c:numCache>
                <c:formatCode>General</c:formatCode>
                <c:ptCount val="3"/>
                <c:pt idx="0">
                  <c:v>0.52239879895100005</c:v>
                </c:pt>
                <c:pt idx="1">
                  <c:v>0.28058443834800001</c:v>
                </c:pt>
                <c:pt idx="2">
                  <c:v>0.159515381076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37-47CE-812B-E2CE1D3B8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285584"/>
        <c:axId val="420294440"/>
      </c:lineChart>
      <c:catAx>
        <c:axId val="42531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14208"/>
        <c:crosses val="autoZero"/>
        <c:auto val="1"/>
        <c:lblAlgn val="ctr"/>
        <c:lblOffset val="100"/>
        <c:noMultiLvlLbl val="0"/>
      </c:catAx>
      <c:valAx>
        <c:axId val="425314208"/>
        <c:scaling>
          <c:orientation val="minMax"/>
          <c:max val="1.3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Normalized 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12568"/>
        <c:crosses val="autoZero"/>
        <c:crossBetween val="between"/>
      </c:valAx>
      <c:valAx>
        <c:axId val="4202944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Normalized Energy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85584"/>
        <c:crosses val="max"/>
        <c:crossBetween val="between"/>
      </c:valAx>
      <c:catAx>
        <c:axId val="420285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294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44FE-B94D-43D3-8028-8B30628C522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FDFC-1547-4ECE-8662-7A524D66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4" y="5042517"/>
            <a:ext cx="2435573" cy="13346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21" y="5029562"/>
            <a:ext cx="2247619" cy="13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60" y="4980613"/>
            <a:ext cx="2299721" cy="14584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" y="168651"/>
            <a:ext cx="1945228" cy="12216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697" y="1719431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Constructing Fast and Energy Efficient</a:t>
            </a:r>
          </a:p>
          <a:p>
            <a:pPr algn="ctr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1TnR based ReRAM Crossbar Memory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2216" y="3104031"/>
            <a:ext cx="71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Lei Zhao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Lei Jiang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Xiao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7364" y="3765582"/>
            <a:ext cx="255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University of Pittsburgh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5529" y="4119413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 Indiana University Bloomington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3536" y="4488632"/>
            <a:ext cx="431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3</a:t>
            </a:r>
            <a:r>
              <a:rPr lang="en-US" dirty="0"/>
              <a:t> National University of Defense Technology</a:t>
            </a:r>
          </a:p>
        </p:txBody>
      </p:sp>
    </p:spTree>
    <p:extLst>
      <p:ext uri="{BB962C8B-B14F-4D97-AF65-F5344CB8AC3E}">
        <p14:creationId xmlns:p14="http://schemas.microsoft.com/office/powerpoint/2010/main" val="142437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8078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608" y="615671"/>
            <a:ext cx="3373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>
            <a:off x="1394720" y="260409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39963" y="2624678"/>
            <a:ext cx="36372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98594" y="2624678"/>
            <a:ext cx="158760" cy="216116"/>
            <a:chOff x="5562600" y="3124201"/>
            <a:chExt cx="304800" cy="455612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556526" y="2840793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22846" y="2432508"/>
            <a:ext cx="0" cy="295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78100" y="2846200"/>
            <a:ext cx="146440" cy="148169"/>
            <a:chOff x="3334192" y="4394946"/>
            <a:chExt cx="279683" cy="255635"/>
          </a:xfrm>
        </p:grpSpPr>
        <p:cxnSp>
          <p:nvCxnSpPr>
            <p:cNvPr id="37" name="Straight Connector 3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85840" y="2876985"/>
            <a:ext cx="158760" cy="216116"/>
            <a:chOff x="5562600" y="3124201"/>
            <a:chExt cx="304800" cy="455612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2138259" y="2436093"/>
            <a:ext cx="0" cy="295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993513" y="2849785"/>
            <a:ext cx="146440" cy="148169"/>
            <a:chOff x="3334192" y="4394946"/>
            <a:chExt cx="279683" cy="255635"/>
          </a:xfrm>
        </p:grpSpPr>
        <p:cxnSp>
          <p:nvCxnSpPr>
            <p:cNvPr id="61" name="Straight Connector 6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65914" y="2432508"/>
            <a:ext cx="0" cy="295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219474" y="2848253"/>
            <a:ext cx="146440" cy="148169"/>
            <a:chOff x="3334192" y="4394946"/>
            <a:chExt cx="279683" cy="255635"/>
          </a:xfrm>
        </p:grpSpPr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2595447" y="2427142"/>
            <a:ext cx="0" cy="295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450701" y="2840835"/>
            <a:ext cx="146440" cy="148169"/>
            <a:chOff x="3334192" y="4394946"/>
            <a:chExt cx="279683" cy="255635"/>
          </a:xfrm>
        </p:grpSpPr>
        <p:cxnSp>
          <p:nvCxnSpPr>
            <p:cNvPr id="80" name="Straight Connector 7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1643772" y="3093101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1397075" y="2425896"/>
            <a:ext cx="0" cy="236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1285677" y="2425896"/>
            <a:ext cx="0" cy="236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  <a:endCxn id="27" idx="3"/>
          </p:cNvCxnSpPr>
          <p:nvPr/>
        </p:nvCxnSpPr>
        <p:spPr>
          <a:xfrm>
            <a:off x="1285677" y="2732360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1643772" y="2624678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1397940" y="2985662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778100" y="3096438"/>
            <a:ext cx="146440" cy="148169"/>
            <a:chOff x="3334192" y="4394946"/>
            <a:chExt cx="279683" cy="255635"/>
          </a:xfrm>
        </p:grpSpPr>
        <p:cxnSp>
          <p:nvCxnSpPr>
            <p:cNvPr id="99" name="Straight Connector 9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993513" y="3100023"/>
            <a:ext cx="146440" cy="148169"/>
            <a:chOff x="3334192" y="4394946"/>
            <a:chExt cx="279683" cy="255635"/>
          </a:xfrm>
        </p:grpSpPr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219474" y="3098491"/>
            <a:ext cx="146440" cy="148169"/>
            <a:chOff x="3334192" y="4394946"/>
            <a:chExt cx="279683" cy="255635"/>
          </a:xfrm>
        </p:grpSpPr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450701" y="3091072"/>
            <a:ext cx="146440" cy="148169"/>
            <a:chOff x="3334192" y="4394946"/>
            <a:chExt cx="279683" cy="255635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>
            <a:grpSpLocks/>
          </p:cNvGrpSpPr>
          <p:nvPr/>
        </p:nvGrpSpPr>
        <p:grpSpPr bwMode="auto">
          <a:xfrm>
            <a:off x="1398594" y="3361074"/>
            <a:ext cx="158760" cy="216116"/>
            <a:chOff x="5562600" y="3124201"/>
            <a:chExt cx="304800" cy="455612"/>
          </a:xfrm>
        </p:grpSpPr>
        <p:cxnSp>
          <p:nvCxnSpPr>
            <p:cNvPr id="131" name="Straight Connector 13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Isosceles Triangle 13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1556526" y="3577190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1778100" y="3582597"/>
            <a:ext cx="146440" cy="148169"/>
            <a:chOff x="3334192" y="4394946"/>
            <a:chExt cx="279683" cy="255635"/>
          </a:xfrm>
        </p:grpSpPr>
        <p:cxnSp>
          <p:nvCxnSpPr>
            <p:cNvPr id="141" name="Straight Connector 14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>
            <a:grpSpLocks/>
          </p:cNvGrpSpPr>
          <p:nvPr/>
        </p:nvGrpSpPr>
        <p:grpSpPr bwMode="auto">
          <a:xfrm>
            <a:off x="1485840" y="3613382"/>
            <a:ext cx="158760" cy="216116"/>
            <a:chOff x="5562600" y="3124201"/>
            <a:chExt cx="304800" cy="455612"/>
          </a:xfrm>
        </p:grpSpPr>
        <p:cxnSp>
          <p:nvCxnSpPr>
            <p:cNvPr id="149" name="Straight Connector 148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93513" y="3582890"/>
            <a:ext cx="146440" cy="148169"/>
            <a:chOff x="3334192" y="4394946"/>
            <a:chExt cx="279683" cy="255635"/>
          </a:xfrm>
        </p:grpSpPr>
        <p:cxnSp>
          <p:nvCxnSpPr>
            <p:cNvPr id="158" name="Straight Connector 15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19474" y="3584650"/>
            <a:ext cx="146440" cy="148169"/>
            <a:chOff x="3334192" y="4394946"/>
            <a:chExt cx="279683" cy="255635"/>
          </a:xfrm>
        </p:grpSpPr>
        <p:cxnSp>
          <p:nvCxnSpPr>
            <p:cNvPr id="166" name="Straight Connector 1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2450701" y="3577232"/>
            <a:ext cx="146440" cy="148169"/>
            <a:chOff x="3334192" y="4394946"/>
            <a:chExt cx="279683" cy="255635"/>
          </a:xfrm>
        </p:grpSpPr>
        <p:cxnSp>
          <p:nvCxnSpPr>
            <p:cNvPr id="174" name="Straight Connector 17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643772" y="3829498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  <a:endCxn id="138" idx="3"/>
          </p:cNvCxnSpPr>
          <p:nvPr/>
        </p:nvCxnSpPr>
        <p:spPr>
          <a:xfrm>
            <a:off x="1285677" y="3468756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cxnSpLocks/>
          </p:cNvCxnSpPr>
          <p:nvPr/>
        </p:nvCxnSpPr>
        <p:spPr>
          <a:xfrm>
            <a:off x="1397940" y="3722059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1778100" y="3832835"/>
            <a:ext cx="146440" cy="148169"/>
            <a:chOff x="3334192" y="4394946"/>
            <a:chExt cx="279683" cy="255635"/>
          </a:xfrm>
        </p:grpSpPr>
        <p:cxnSp>
          <p:nvCxnSpPr>
            <p:cNvPr id="185" name="Straight Connector 18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1993513" y="3836420"/>
            <a:ext cx="146440" cy="148169"/>
            <a:chOff x="3334192" y="4394946"/>
            <a:chExt cx="279683" cy="255635"/>
          </a:xfrm>
        </p:grpSpPr>
        <p:cxnSp>
          <p:nvCxnSpPr>
            <p:cNvPr id="193" name="Straight Connector 19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2219474" y="3831596"/>
            <a:ext cx="146440" cy="148169"/>
            <a:chOff x="3334192" y="4394946"/>
            <a:chExt cx="279683" cy="255635"/>
          </a:xfrm>
        </p:grpSpPr>
        <p:cxnSp>
          <p:nvCxnSpPr>
            <p:cNvPr id="201" name="Straight Connector 20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2450701" y="3827469"/>
            <a:ext cx="146440" cy="148169"/>
            <a:chOff x="3334192" y="4394946"/>
            <a:chExt cx="279683" cy="255635"/>
          </a:xfrm>
        </p:grpSpPr>
        <p:cxnSp>
          <p:nvCxnSpPr>
            <p:cNvPr id="209" name="Straight Connector 20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>
            <a:grpSpLocks/>
          </p:cNvGrpSpPr>
          <p:nvPr/>
        </p:nvGrpSpPr>
        <p:grpSpPr bwMode="auto">
          <a:xfrm>
            <a:off x="1398594" y="4130950"/>
            <a:ext cx="158760" cy="216116"/>
            <a:chOff x="5562600" y="3124201"/>
            <a:chExt cx="304800" cy="455612"/>
          </a:xfrm>
        </p:grpSpPr>
        <p:cxnSp>
          <p:nvCxnSpPr>
            <p:cNvPr id="217" name="Straight Connector 21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Isosceles Triangle 22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556526" y="4347066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778100" y="4352473"/>
            <a:ext cx="146440" cy="148169"/>
            <a:chOff x="3334192" y="4394946"/>
            <a:chExt cx="279683" cy="255635"/>
          </a:xfrm>
        </p:grpSpPr>
        <p:cxnSp>
          <p:nvCxnSpPr>
            <p:cNvPr id="227" name="Straight Connector 22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>
            <a:grpSpLocks/>
          </p:cNvGrpSpPr>
          <p:nvPr/>
        </p:nvGrpSpPr>
        <p:grpSpPr bwMode="auto">
          <a:xfrm>
            <a:off x="1485840" y="4383258"/>
            <a:ext cx="158760" cy="216116"/>
            <a:chOff x="5562600" y="3124201"/>
            <a:chExt cx="304800" cy="455612"/>
          </a:xfrm>
        </p:grpSpPr>
        <p:cxnSp>
          <p:nvCxnSpPr>
            <p:cNvPr id="235" name="Straight Connector 234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Isosceles Triangle 241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993513" y="4356058"/>
            <a:ext cx="146440" cy="148169"/>
            <a:chOff x="3334192" y="4394946"/>
            <a:chExt cx="279683" cy="255635"/>
          </a:xfrm>
        </p:grpSpPr>
        <p:cxnSp>
          <p:nvCxnSpPr>
            <p:cNvPr id="244" name="Straight Connector 24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2219474" y="4354525"/>
            <a:ext cx="146440" cy="148169"/>
            <a:chOff x="3334192" y="4394946"/>
            <a:chExt cx="279683" cy="255635"/>
          </a:xfrm>
        </p:grpSpPr>
        <p:cxnSp>
          <p:nvCxnSpPr>
            <p:cNvPr id="252" name="Straight Connector 25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450701" y="4347107"/>
            <a:ext cx="146440" cy="148169"/>
            <a:chOff x="3334192" y="4394946"/>
            <a:chExt cx="279683" cy="255635"/>
          </a:xfrm>
        </p:grpSpPr>
        <p:cxnSp>
          <p:nvCxnSpPr>
            <p:cNvPr id="260" name="Straight Connector 25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Connector 266"/>
          <p:cNvCxnSpPr>
            <a:cxnSpLocks/>
          </p:cNvCxnSpPr>
          <p:nvPr/>
        </p:nvCxnSpPr>
        <p:spPr>
          <a:xfrm>
            <a:off x="1643772" y="4599374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cxnSpLocks/>
            <a:endCxn id="224" idx="3"/>
          </p:cNvCxnSpPr>
          <p:nvPr/>
        </p:nvCxnSpPr>
        <p:spPr>
          <a:xfrm>
            <a:off x="1285677" y="4238632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cxnSpLocks/>
          </p:cNvCxnSpPr>
          <p:nvPr/>
        </p:nvCxnSpPr>
        <p:spPr>
          <a:xfrm>
            <a:off x="1397940" y="4491935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 269"/>
          <p:cNvGrpSpPr/>
          <p:nvPr/>
        </p:nvGrpSpPr>
        <p:grpSpPr>
          <a:xfrm>
            <a:off x="1778100" y="4602710"/>
            <a:ext cx="146440" cy="148169"/>
            <a:chOff x="3334192" y="4394946"/>
            <a:chExt cx="279683" cy="255635"/>
          </a:xfrm>
        </p:grpSpPr>
        <p:cxnSp>
          <p:nvCxnSpPr>
            <p:cNvPr id="271" name="Straight Connector 27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993513" y="4603003"/>
            <a:ext cx="146440" cy="148169"/>
            <a:chOff x="3334192" y="4394946"/>
            <a:chExt cx="279683" cy="255635"/>
          </a:xfrm>
        </p:grpSpPr>
        <p:cxnSp>
          <p:nvCxnSpPr>
            <p:cNvPr id="279" name="Straight Connector 27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219474" y="4601472"/>
            <a:ext cx="146440" cy="148169"/>
            <a:chOff x="3334192" y="4394946"/>
            <a:chExt cx="279683" cy="255635"/>
          </a:xfrm>
        </p:grpSpPr>
        <p:cxnSp>
          <p:nvCxnSpPr>
            <p:cNvPr id="287" name="Straight Connector 28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2450701" y="4597345"/>
            <a:ext cx="146440" cy="148169"/>
            <a:chOff x="3334192" y="4394946"/>
            <a:chExt cx="279683" cy="255635"/>
          </a:xfrm>
        </p:grpSpPr>
        <p:cxnSp>
          <p:nvCxnSpPr>
            <p:cNvPr id="295" name="Straight Connector 29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Straight Connector 301"/>
          <p:cNvCxnSpPr>
            <a:cxnSpLocks/>
          </p:cNvCxnSpPr>
          <p:nvPr/>
        </p:nvCxnSpPr>
        <p:spPr>
          <a:xfrm>
            <a:off x="1039963" y="3361074"/>
            <a:ext cx="36372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cxnSpLocks/>
          </p:cNvCxnSpPr>
          <p:nvPr/>
        </p:nvCxnSpPr>
        <p:spPr>
          <a:xfrm>
            <a:off x="991789" y="4130950"/>
            <a:ext cx="36854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cxnSpLocks/>
          </p:cNvCxnSpPr>
          <p:nvPr/>
        </p:nvCxnSpPr>
        <p:spPr>
          <a:xfrm>
            <a:off x="1643772" y="3361074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cxnSpLocks/>
          </p:cNvCxnSpPr>
          <p:nvPr/>
        </p:nvCxnSpPr>
        <p:spPr>
          <a:xfrm>
            <a:off x="1643772" y="4130950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cxnSpLocks/>
          </p:cNvCxnSpPr>
          <p:nvPr/>
        </p:nvCxnSpPr>
        <p:spPr>
          <a:xfrm>
            <a:off x="2951187" y="260409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321"/>
          <p:cNvGrpSpPr>
            <a:grpSpLocks/>
          </p:cNvGrpSpPr>
          <p:nvPr/>
        </p:nvGrpSpPr>
        <p:grpSpPr bwMode="auto">
          <a:xfrm>
            <a:off x="2955060" y="2624678"/>
            <a:ext cx="158760" cy="216116"/>
            <a:chOff x="5562600" y="3124201"/>
            <a:chExt cx="304800" cy="455612"/>
          </a:xfrm>
        </p:grpSpPr>
        <p:cxnSp>
          <p:nvCxnSpPr>
            <p:cNvPr id="323" name="Straight Connector 322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Isosceles Triangle 329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31" name="Straight Connector 330"/>
          <p:cNvCxnSpPr>
            <a:cxnSpLocks/>
          </p:cNvCxnSpPr>
          <p:nvPr/>
        </p:nvCxnSpPr>
        <p:spPr>
          <a:xfrm>
            <a:off x="3479312" y="2432508"/>
            <a:ext cx="0" cy="295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>
            <a:off x="3334566" y="2846200"/>
            <a:ext cx="146440" cy="148169"/>
            <a:chOff x="3334192" y="4394946"/>
            <a:chExt cx="279683" cy="255635"/>
          </a:xfrm>
        </p:grpSpPr>
        <p:cxnSp>
          <p:nvCxnSpPr>
            <p:cNvPr id="333" name="Straight Connector 33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>
            <a:grpSpLocks/>
          </p:cNvGrpSpPr>
          <p:nvPr/>
        </p:nvGrpSpPr>
        <p:grpSpPr bwMode="auto">
          <a:xfrm>
            <a:off x="3042306" y="2876985"/>
            <a:ext cx="158760" cy="216116"/>
            <a:chOff x="5562600" y="3124201"/>
            <a:chExt cx="304800" cy="455612"/>
          </a:xfrm>
        </p:grpSpPr>
        <p:cxnSp>
          <p:nvCxnSpPr>
            <p:cNvPr id="341" name="Straight Connector 34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Isosceles Triangle 34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49" name="Straight Connector 348"/>
          <p:cNvCxnSpPr>
            <a:cxnSpLocks/>
          </p:cNvCxnSpPr>
          <p:nvPr/>
        </p:nvCxnSpPr>
        <p:spPr>
          <a:xfrm>
            <a:off x="3694725" y="2436093"/>
            <a:ext cx="0" cy="295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Group 349"/>
          <p:cNvGrpSpPr/>
          <p:nvPr/>
        </p:nvGrpSpPr>
        <p:grpSpPr>
          <a:xfrm>
            <a:off x="3549979" y="2849785"/>
            <a:ext cx="146440" cy="148169"/>
            <a:chOff x="3334192" y="4394946"/>
            <a:chExt cx="279683" cy="255635"/>
          </a:xfrm>
        </p:grpSpPr>
        <p:cxnSp>
          <p:nvCxnSpPr>
            <p:cNvPr id="351" name="Straight Connector 35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>
            <a:cxnSpLocks/>
          </p:cNvCxnSpPr>
          <p:nvPr/>
        </p:nvCxnSpPr>
        <p:spPr>
          <a:xfrm>
            <a:off x="3922380" y="2432508"/>
            <a:ext cx="0" cy="295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/>
          <p:cNvGrpSpPr/>
          <p:nvPr/>
        </p:nvGrpSpPr>
        <p:grpSpPr>
          <a:xfrm>
            <a:off x="3775941" y="2848253"/>
            <a:ext cx="146440" cy="148169"/>
            <a:chOff x="3334192" y="4394946"/>
            <a:chExt cx="279683" cy="255635"/>
          </a:xfrm>
        </p:grpSpPr>
        <p:cxnSp>
          <p:nvCxnSpPr>
            <p:cNvPr id="360" name="Straight Connector 35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7" name="Straight Connector 366"/>
          <p:cNvCxnSpPr>
            <a:cxnSpLocks/>
          </p:cNvCxnSpPr>
          <p:nvPr/>
        </p:nvCxnSpPr>
        <p:spPr>
          <a:xfrm>
            <a:off x="4151914" y="2427142"/>
            <a:ext cx="0" cy="2959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/>
          <p:cNvGrpSpPr/>
          <p:nvPr/>
        </p:nvGrpSpPr>
        <p:grpSpPr>
          <a:xfrm>
            <a:off x="4007167" y="2840835"/>
            <a:ext cx="146440" cy="148169"/>
            <a:chOff x="3334192" y="4394946"/>
            <a:chExt cx="279683" cy="255635"/>
          </a:xfrm>
        </p:grpSpPr>
        <p:cxnSp>
          <p:nvCxnSpPr>
            <p:cNvPr id="369" name="Straight Connector 36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>
            <a:cxnSpLocks/>
          </p:cNvCxnSpPr>
          <p:nvPr/>
        </p:nvCxnSpPr>
        <p:spPr>
          <a:xfrm>
            <a:off x="2953542" y="2425896"/>
            <a:ext cx="0" cy="236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cxnSpLocks/>
          </p:cNvCxnSpPr>
          <p:nvPr/>
        </p:nvCxnSpPr>
        <p:spPr>
          <a:xfrm>
            <a:off x="2842144" y="2425896"/>
            <a:ext cx="0" cy="236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cxnSpLocks/>
            <a:endCxn id="330" idx="3"/>
          </p:cNvCxnSpPr>
          <p:nvPr/>
        </p:nvCxnSpPr>
        <p:spPr>
          <a:xfrm>
            <a:off x="2842144" y="2732360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cxnSpLocks/>
          </p:cNvCxnSpPr>
          <p:nvPr/>
        </p:nvCxnSpPr>
        <p:spPr>
          <a:xfrm>
            <a:off x="3200239" y="2624678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cxnSpLocks/>
          </p:cNvCxnSpPr>
          <p:nvPr/>
        </p:nvCxnSpPr>
        <p:spPr>
          <a:xfrm>
            <a:off x="2954407" y="2985662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1" name="Group 380"/>
          <p:cNvGrpSpPr/>
          <p:nvPr/>
        </p:nvGrpSpPr>
        <p:grpSpPr>
          <a:xfrm>
            <a:off x="3334566" y="3089855"/>
            <a:ext cx="146440" cy="148169"/>
            <a:chOff x="3334192" y="4394946"/>
            <a:chExt cx="279683" cy="255635"/>
          </a:xfrm>
        </p:grpSpPr>
        <p:cxnSp>
          <p:nvCxnSpPr>
            <p:cNvPr id="382" name="Straight Connector 38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3549979" y="3093439"/>
            <a:ext cx="146440" cy="148169"/>
            <a:chOff x="3334192" y="4394946"/>
            <a:chExt cx="279683" cy="255635"/>
          </a:xfrm>
        </p:grpSpPr>
        <p:cxnSp>
          <p:nvCxnSpPr>
            <p:cNvPr id="390" name="Straight Connector 38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3775941" y="3095199"/>
            <a:ext cx="146440" cy="148169"/>
            <a:chOff x="3334192" y="4394946"/>
            <a:chExt cx="279683" cy="255635"/>
          </a:xfrm>
        </p:grpSpPr>
        <p:cxnSp>
          <p:nvCxnSpPr>
            <p:cNvPr id="398" name="Straight Connector 39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4007167" y="3091072"/>
            <a:ext cx="146440" cy="148169"/>
            <a:chOff x="3334192" y="4394946"/>
            <a:chExt cx="279683" cy="255635"/>
          </a:xfrm>
        </p:grpSpPr>
        <p:cxnSp>
          <p:nvCxnSpPr>
            <p:cNvPr id="406" name="Straight Connector 40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>
            <a:grpSpLocks/>
          </p:cNvGrpSpPr>
          <p:nvPr/>
        </p:nvGrpSpPr>
        <p:grpSpPr bwMode="auto">
          <a:xfrm>
            <a:off x="2955060" y="3361074"/>
            <a:ext cx="158760" cy="216116"/>
            <a:chOff x="5562600" y="3124201"/>
            <a:chExt cx="304800" cy="455612"/>
          </a:xfrm>
        </p:grpSpPr>
        <p:cxnSp>
          <p:nvCxnSpPr>
            <p:cNvPr id="414" name="Straight Connector 413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Isosceles Triangle 420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3334566" y="3582597"/>
            <a:ext cx="146440" cy="148169"/>
            <a:chOff x="3334192" y="4394946"/>
            <a:chExt cx="279683" cy="255635"/>
          </a:xfrm>
        </p:grpSpPr>
        <p:cxnSp>
          <p:nvCxnSpPr>
            <p:cNvPr id="423" name="Straight Connector 42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>
            <a:grpSpLocks/>
          </p:cNvGrpSpPr>
          <p:nvPr/>
        </p:nvGrpSpPr>
        <p:grpSpPr bwMode="auto">
          <a:xfrm>
            <a:off x="3042306" y="3613382"/>
            <a:ext cx="158760" cy="216116"/>
            <a:chOff x="5562600" y="3124201"/>
            <a:chExt cx="304800" cy="455612"/>
          </a:xfrm>
        </p:grpSpPr>
        <p:cxnSp>
          <p:nvCxnSpPr>
            <p:cNvPr id="431" name="Straight Connector 43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Isosceles Triangle 43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3552940" y="3576307"/>
            <a:ext cx="146440" cy="148169"/>
            <a:chOff x="3334192" y="4394946"/>
            <a:chExt cx="279683" cy="255635"/>
          </a:xfrm>
        </p:grpSpPr>
        <p:cxnSp>
          <p:nvCxnSpPr>
            <p:cNvPr id="440" name="Straight Connector 43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3775941" y="3584650"/>
            <a:ext cx="146440" cy="148169"/>
            <a:chOff x="3334192" y="4394946"/>
            <a:chExt cx="279683" cy="255635"/>
          </a:xfrm>
        </p:grpSpPr>
        <p:cxnSp>
          <p:nvCxnSpPr>
            <p:cNvPr id="448" name="Straight Connector 44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Group 454"/>
          <p:cNvGrpSpPr/>
          <p:nvPr/>
        </p:nvGrpSpPr>
        <p:grpSpPr>
          <a:xfrm>
            <a:off x="4007167" y="3573940"/>
            <a:ext cx="146440" cy="148169"/>
            <a:chOff x="3334192" y="4394946"/>
            <a:chExt cx="279683" cy="255635"/>
          </a:xfrm>
        </p:grpSpPr>
        <p:cxnSp>
          <p:nvCxnSpPr>
            <p:cNvPr id="456" name="Straight Connector 45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Straight Connector 462"/>
          <p:cNvCxnSpPr>
            <a:cxnSpLocks/>
            <a:endCxn id="421" idx="3"/>
          </p:cNvCxnSpPr>
          <p:nvPr/>
        </p:nvCxnSpPr>
        <p:spPr>
          <a:xfrm>
            <a:off x="2842144" y="3468756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>
            <a:cxnSpLocks/>
          </p:cNvCxnSpPr>
          <p:nvPr/>
        </p:nvCxnSpPr>
        <p:spPr>
          <a:xfrm>
            <a:off x="2954407" y="3722059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3334566" y="3832835"/>
            <a:ext cx="146440" cy="148169"/>
            <a:chOff x="3334192" y="4394946"/>
            <a:chExt cx="279683" cy="255635"/>
          </a:xfrm>
        </p:grpSpPr>
        <p:cxnSp>
          <p:nvCxnSpPr>
            <p:cNvPr id="466" name="Straight Connector 4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Group 472"/>
          <p:cNvGrpSpPr/>
          <p:nvPr/>
        </p:nvGrpSpPr>
        <p:grpSpPr>
          <a:xfrm>
            <a:off x="3549979" y="3829836"/>
            <a:ext cx="146440" cy="148169"/>
            <a:chOff x="3334192" y="4394946"/>
            <a:chExt cx="279683" cy="255635"/>
          </a:xfrm>
        </p:grpSpPr>
        <p:cxnSp>
          <p:nvCxnSpPr>
            <p:cNvPr id="474" name="Straight Connector 47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oup 480"/>
          <p:cNvGrpSpPr/>
          <p:nvPr/>
        </p:nvGrpSpPr>
        <p:grpSpPr>
          <a:xfrm>
            <a:off x="3775941" y="3834887"/>
            <a:ext cx="146440" cy="148169"/>
            <a:chOff x="3334192" y="4394946"/>
            <a:chExt cx="279683" cy="255635"/>
          </a:xfrm>
        </p:grpSpPr>
        <p:cxnSp>
          <p:nvCxnSpPr>
            <p:cNvPr id="482" name="Straight Connector 48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/>
          <p:cNvGrpSpPr/>
          <p:nvPr/>
        </p:nvGrpSpPr>
        <p:grpSpPr>
          <a:xfrm>
            <a:off x="4007167" y="3827469"/>
            <a:ext cx="146440" cy="148169"/>
            <a:chOff x="3334192" y="4394946"/>
            <a:chExt cx="279683" cy="255635"/>
          </a:xfrm>
        </p:grpSpPr>
        <p:cxnSp>
          <p:nvCxnSpPr>
            <p:cNvPr id="490" name="Straight Connector 48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/>
          <p:cNvGrpSpPr>
            <a:grpSpLocks/>
          </p:cNvGrpSpPr>
          <p:nvPr/>
        </p:nvGrpSpPr>
        <p:grpSpPr bwMode="auto">
          <a:xfrm>
            <a:off x="2955060" y="4130950"/>
            <a:ext cx="158760" cy="216116"/>
            <a:chOff x="5562600" y="3124201"/>
            <a:chExt cx="304800" cy="455612"/>
          </a:xfrm>
        </p:grpSpPr>
        <p:cxnSp>
          <p:nvCxnSpPr>
            <p:cNvPr id="498" name="Straight Connector 497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Isosceles Triangle 504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3334566" y="4352473"/>
            <a:ext cx="146440" cy="148169"/>
            <a:chOff x="3334192" y="4394946"/>
            <a:chExt cx="279683" cy="255635"/>
          </a:xfrm>
        </p:grpSpPr>
        <p:cxnSp>
          <p:nvCxnSpPr>
            <p:cNvPr id="507" name="Straight Connector 50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>
            <a:grpSpLocks/>
          </p:cNvGrpSpPr>
          <p:nvPr/>
        </p:nvGrpSpPr>
        <p:grpSpPr bwMode="auto">
          <a:xfrm>
            <a:off x="3042306" y="4383258"/>
            <a:ext cx="158760" cy="216116"/>
            <a:chOff x="5562600" y="3124201"/>
            <a:chExt cx="304800" cy="455612"/>
          </a:xfrm>
        </p:grpSpPr>
        <p:cxnSp>
          <p:nvCxnSpPr>
            <p:cNvPr id="515" name="Straight Connector 514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Isosceles Triangle 521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3549979" y="4349474"/>
            <a:ext cx="146440" cy="148169"/>
            <a:chOff x="3334192" y="4394946"/>
            <a:chExt cx="279683" cy="255635"/>
          </a:xfrm>
        </p:grpSpPr>
        <p:cxnSp>
          <p:nvCxnSpPr>
            <p:cNvPr id="524" name="Straight Connector 52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Group 530"/>
          <p:cNvGrpSpPr/>
          <p:nvPr/>
        </p:nvGrpSpPr>
        <p:grpSpPr>
          <a:xfrm>
            <a:off x="3775941" y="4351234"/>
            <a:ext cx="146440" cy="148169"/>
            <a:chOff x="3334192" y="4394946"/>
            <a:chExt cx="279683" cy="255635"/>
          </a:xfrm>
        </p:grpSpPr>
        <p:cxnSp>
          <p:nvCxnSpPr>
            <p:cNvPr id="532" name="Straight Connector 53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4007167" y="4343816"/>
            <a:ext cx="146440" cy="148169"/>
            <a:chOff x="3334192" y="4394946"/>
            <a:chExt cx="279683" cy="255635"/>
          </a:xfrm>
        </p:grpSpPr>
        <p:cxnSp>
          <p:nvCxnSpPr>
            <p:cNvPr id="540" name="Straight Connector 53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7" name="Straight Connector 546"/>
          <p:cNvCxnSpPr>
            <a:cxnSpLocks/>
            <a:endCxn id="505" idx="3"/>
          </p:cNvCxnSpPr>
          <p:nvPr/>
        </p:nvCxnSpPr>
        <p:spPr>
          <a:xfrm>
            <a:off x="2842144" y="4238632"/>
            <a:ext cx="147646" cy="1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cxnSpLocks/>
          </p:cNvCxnSpPr>
          <p:nvPr/>
        </p:nvCxnSpPr>
        <p:spPr>
          <a:xfrm>
            <a:off x="2954407" y="4491935"/>
            <a:ext cx="11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9" name="Group 548"/>
          <p:cNvGrpSpPr/>
          <p:nvPr/>
        </p:nvGrpSpPr>
        <p:grpSpPr>
          <a:xfrm>
            <a:off x="3334566" y="4602710"/>
            <a:ext cx="146440" cy="148169"/>
            <a:chOff x="3334192" y="4394946"/>
            <a:chExt cx="279683" cy="255635"/>
          </a:xfrm>
        </p:grpSpPr>
        <p:cxnSp>
          <p:nvCxnSpPr>
            <p:cNvPr id="550" name="Straight Connector 54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/>
          <p:cNvGrpSpPr/>
          <p:nvPr/>
        </p:nvGrpSpPr>
        <p:grpSpPr>
          <a:xfrm>
            <a:off x="3549979" y="4603003"/>
            <a:ext cx="146440" cy="148169"/>
            <a:chOff x="3334192" y="4394946"/>
            <a:chExt cx="279683" cy="255635"/>
          </a:xfrm>
        </p:grpSpPr>
        <p:cxnSp>
          <p:nvCxnSpPr>
            <p:cNvPr id="558" name="Straight Connector 55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3775941" y="4601472"/>
            <a:ext cx="146440" cy="148169"/>
            <a:chOff x="3334192" y="4394946"/>
            <a:chExt cx="279683" cy="255635"/>
          </a:xfrm>
        </p:grpSpPr>
        <p:cxnSp>
          <p:nvCxnSpPr>
            <p:cNvPr id="566" name="Straight Connector 5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Group 572"/>
          <p:cNvGrpSpPr/>
          <p:nvPr/>
        </p:nvGrpSpPr>
        <p:grpSpPr>
          <a:xfrm>
            <a:off x="4007167" y="4597345"/>
            <a:ext cx="146440" cy="148169"/>
            <a:chOff x="3334192" y="4394946"/>
            <a:chExt cx="279683" cy="255635"/>
          </a:xfrm>
        </p:grpSpPr>
        <p:cxnSp>
          <p:nvCxnSpPr>
            <p:cNvPr id="574" name="Straight Connector 57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1" name="Straight Connector 580"/>
          <p:cNvCxnSpPr>
            <a:cxnSpLocks/>
          </p:cNvCxnSpPr>
          <p:nvPr/>
        </p:nvCxnSpPr>
        <p:spPr>
          <a:xfrm>
            <a:off x="3200239" y="3361074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>
            <a:cxnSpLocks/>
          </p:cNvCxnSpPr>
          <p:nvPr/>
        </p:nvCxnSpPr>
        <p:spPr>
          <a:xfrm>
            <a:off x="3200239" y="4130950"/>
            <a:ext cx="0" cy="26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>
            <a:cxnSpLocks/>
          </p:cNvCxnSpPr>
          <p:nvPr/>
        </p:nvCxnSpPr>
        <p:spPr>
          <a:xfrm>
            <a:off x="3112993" y="2838918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>
            <a:cxnSpLocks/>
          </p:cNvCxnSpPr>
          <p:nvPr/>
        </p:nvCxnSpPr>
        <p:spPr>
          <a:xfrm>
            <a:off x="3200239" y="3091226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>
            <a:cxnSpLocks/>
          </p:cNvCxnSpPr>
          <p:nvPr/>
        </p:nvCxnSpPr>
        <p:spPr>
          <a:xfrm>
            <a:off x="3112993" y="3575315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cxnSpLocks/>
          </p:cNvCxnSpPr>
          <p:nvPr/>
        </p:nvCxnSpPr>
        <p:spPr>
          <a:xfrm>
            <a:off x="3200239" y="3827623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>
            <a:cxnSpLocks/>
          </p:cNvCxnSpPr>
          <p:nvPr/>
        </p:nvCxnSpPr>
        <p:spPr>
          <a:xfrm>
            <a:off x="3112993" y="4345191"/>
            <a:ext cx="894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>
            <a:cxnSpLocks/>
          </p:cNvCxnSpPr>
          <p:nvPr/>
        </p:nvCxnSpPr>
        <p:spPr>
          <a:xfrm>
            <a:off x="3200239" y="4597499"/>
            <a:ext cx="8069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/>
          <p:cNvSpPr/>
          <p:nvPr/>
        </p:nvSpPr>
        <p:spPr>
          <a:xfrm>
            <a:off x="2403916" y="2771828"/>
            <a:ext cx="219955" cy="298445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3291362" y="2777193"/>
            <a:ext cx="219955" cy="298445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3520598" y="2777857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3739874" y="2774571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/>
          <p:cNvSpPr/>
          <p:nvPr/>
        </p:nvSpPr>
        <p:spPr>
          <a:xfrm>
            <a:off x="3967443" y="2778847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1741538" y="2768503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1954194" y="2777809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2178064" y="2767084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2396774" y="3515043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3308130" y="3514086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/>
          <p:cNvSpPr/>
          <p:nvPr/>
        </p:nvSpPr>
        <p:spPr>
          <a:xfrm>
            <a:off x="2397220" y="4270571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3312501" y="4286460"/>
            <a:ext cx="219955" cy="298445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TextBox 661"/>
          <p:cNvSpPr txBox="1"/>
          <p:nvPr/>
        </p:nvSpPr>
        <p:spPr>
          <a:xfrm>
            <a:off x="1765623" y="4798229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         …         …</a:t>
            </a:r>
          </a:p>
        </p:txBody>
      </p:sp>
      <p:sp>
        <p:nvSpPr>
          <p:cNvPr id="674" name="TextBox 673"/>
          <p:cNvSpPr txBox="1"/>
          <p:nvPr/>
        </p:nvSpPr>
        <p:spPr>
          <a:xfrm rot="16200000">
            <a:off x="3481257" y="349526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…         …</a:t>
            </a:r>
          </a:p>
        </p:txBody>
      </p:sp>
      <p:sp>
        <p:nvSpPr>
          <p:cNvPr id="583" name="Flowchart: Alternate Process 582"/>
          <p:cNvSpPr/>
          <p:nvPr/>
        </p:nvSpPr>
        <p:spPr>
          <a:xfrm rot="16200000">
            <a:off x="-437581" y="3492206"/>
            <a:ext cx="2579588" cy="375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584" name="Flowchart: Alternate Process 583"/>
          <p:cNvSpPr/>
          <p:nvPr/>
        </p:nvSpPr>
        <p:spPr>
          <a:xfrm rot="16200000">
            <a:off x="3575209" y="3517059"/>
            <a:ext cx="2579588" cy="375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TextBox 588"/>
              <p:cNvSpPr txBox="1"/>
              <p:nvPr/>
            </p:nvSpPr>
            <p:spPr>
              <a:xfrm>
                <a:off x="2198555" y="1995657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9" name="TextBox 5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55" y="1995657"/>
                <a:ext cx="329000" cy="436851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TextBox 595"/>
              <p:cNvSpPr txBox="1"/>
              <p:nvPr/>
            </p:nvSpPr>
            <p:spPr>
              <a:xfrm>
                <a:off x="1966185" y="2000765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6" name="TextBox 5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85" y="2000765"/>
                <a:ext cx="329000" cy="436851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" name="TextBox 596"/>
              <p:cNvSpPr txBox="1"/>
              <p:nvPr/>
            </p:nvSpPr>
            <p:spPr>
              <a:xfrm>
                <a:off x="1764782" y="1995656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7" name="TextBox 5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82" y="1995656"/>
                <a:ext cx="329000" cy="436851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TextBox 597"/>
              <p:cNvSpPr txBox="1"/>
              <p:nvPr/>
            </p:nvSpPr>
            <p:spPr>
              <a:xfrm>
                <a:off x="3982155" y="2018504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8" name="TextBox 5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55" y="2018504"/>
                <a:ext cx="329000" cy="436851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TextBox 598"/>
              <p:cNvSpPr txBox="1"/>
              <p:nvPr/>
            </p:nvSpPr>
            <p:spPr>
              <a:xfrm>
                <a:off x="3749785" y="2023612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9" name="TextBox 5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85" y="2023612"/>
                <a:ext cx="329000" cy="436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/>
              <p:cNvSpPr txBox="1"/>
              <p:nvPr/>
            </p:nvSpPr>
            <p:spPr>
              <a:xfrm>
                <a:off x="3548382" y="2018503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0" name="TextBox 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82" y="2018503"/>
                <a:ext cx="329000" cy="436851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TextBox 602"/>
              <p:cNvSpPr txBox="1"/>
              <p:nvPr/>
            </p:nvSpPr>
            <p:spPr>
              <a:xfrm>
                <a:off x="954330" y="2926007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3" name="TextBox 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0" y="2926007"/>
                <a:ext cx="329000" cy="436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TextBox 603"/>
              <p:cNvSpPr txBox="1"/>
              <p:nvPr/>
            </p:nvSpPr>
            <p:spPr>
              <a:xfrm>
                <a:off x="935579" y="3681490"/>
                <a:ext cx="329000" cy="4368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4" name="TextBox 6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79" y="3681490"/>
                <a:ext cx="329000" cy="436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0" name="Flowchart: Alternate Process 759"/>
          <p:cNvSpPr/>
          <p:nvPr/>
        </p:nvSpPr>
        <p:spPr>
          <a:xfrm>
            <a:off x="1656124" y="5192171"/>
            <a:ext cx="2594836" cy="3742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TextBox 760"/>
              <p:cNvSpPr txBox="1"/>
              <p:nvPr/>
            </p:nvSpPr>
            <p:spPr>
              <a:xfrm>
                <a:off x="936701" y="2384120"/>
                <a:ext cx="320921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1" name="TextBox 7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1" y="2384120"/>
                <a:ext cx="3209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2" name="TextBox 761"/>
              <p:cNvSpPr txBox="1"/>
              <p:nvPr/>
            </p:nvSpPr>
            <p:spPr>
              <a:xfrm>
                <a:off x="1106883" y="4759752"/>
                <a:ext cx="320921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2" name="TextBox 7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83" y="4759752"/>
                <a:ext cx="32092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Box 762"/>
              <p:cNvSpPr txBox="1"/>
              <p:nvPr/>
            </p:nvSpPr>
            <p:spPr>
              <a:xfrm>
                <a:off x="2671409" y="4766106"/>
                <a:ext cx="320921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3" name="TextBox 7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09" y="4766106"/>
                <a:ext cx="32092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4" name="TextBox 763"/>
              <p:cNvSpPr txBox="1"/>
              <p:nvPr/>
            </p:nvSpPr>
            <p:spPr>
              <a:xfrm>
                <a:off x="2426191" y="2183660"/>
                <a:ext cx="320921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4" name="TextBox 7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91" y="2183660"/>
                <a:ext cx="32092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Box 764"/>
              <p:cNvSpPr txBox="1"/>
              <p:nvPr/>
            </p:nvSpPr>
            <p:spPr>
              <a:xfrm>
                <a:off x="3320421" y="2181935"/>
                <a:ext cx="320921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5" name="TextBox 7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21" y="2181935"/>
                <a:ext cx="32092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5" name="Content Placeholder 2"/>
          <p:cNvSpPr txBox="1">
            <a:spLocks/>
          </p:cNvSpPr>
          <p:nvPr/>
        </p:nvSpPr>
        <p:spPr>
          <a:xfrm>
            <a:off x="5418851" y="2342705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Reset N (=2) cells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Content Placeholder 2"/>
          <p:cNvSpPr txBox="1">
            <a:spLocks/>
          </p:cNvSpPr>
          <p:nvPr/>
        </p:nvSpPr>
        <p:spPr>
          <a:xfrm>
            <a:off x="5418851" y="3018860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6 half selected cells on WLs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Content Placeholder 2"/>
          <p:cNvSpPr txBox="1">
            <a:spLocks/>
          </p:cNvSpPr>
          <p:nvPr/>
        </p:nvSpPr>
        <p:spPr>
          <a:xfrm>
            <a:off x="5418851" y="3692019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N x (512-1) half selected cells on BLs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Content Placeholder 2"/>
          <p:cNvSpPr txBox="1">
            <a:spLocks/>
          </p:cNvSpPr>
          <p:nvPr/>
        </p:nvSpPr>
        <p:spPr>
          <a:xfrm>
            <a:off x="5418851" y="4527084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6 + 2 x (512-1) =  1028 total half selected cells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952" y="3264213"/>
            <a:ext cx="245218" cy="192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/>
        </p:nvSpPr>
        <p:spPr>
          <a:xfrm>
            <a:off x="3281522" y="3264213"/>
            <a:ext cx="245218" cy="192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8" grpId="0" animBg="1"/>
      <p:bldP spid="619" grpId="0" animBg="1"/>
      <p:bldP spid="589" grpId="0"/>
      <p:bldP spid="596" grpId="0"/>
      <p:bldP spid="597" grpId="0"/>
      <p:bldP spid="598" grpId="0"/>
      <p:bldP spid="599" grpId="0"/>
      <p:bldP spid="600" grpId="0"/>
      <p:bldP spid="603" grpId="0"/>
      <p:bldP spid="604" grpId="0"/>
      <p:bldP spid="761" grpId="0"/>
      <p:bldP spid="762" grpId="0"/>
      <p:bldP spid="763" grpId="0"/>
      <p:bldP spid="764" grpId="0"/>
      <p:bldP spid="765" grpId="0"/>
      <p:bldP spid="585" grpId="0"/>
      <p:bldP spid="586" grpId="0"/>
      <p:bldP spid="587" grpId="0"/>
      <p:bldP spid="588" grpId="0"/>
      <p:bldP spid="6" grpId="0" animBg="1"/>
      <p:bldP spid="6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0359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608" y="615671"/>
            <a:ext cx="3373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V-ReRAM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cxnSp>
        <p:nvCxnSpPr>
          <p:cNvPr id="584" name="Straight Connector 583"/>
          <p:cNvCxnSpPr>
            <a:cxnSpLocks/>
          </p:cNvCxnSpPr>
          <p:nvPr/>
        </p:nvCxnSpPr>
        <p:spPr>
          <a:xfrm>
            <a:off x="1548079" y="254161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>
            <a:cxnSpLocks/>
          </p:cNvCxnSpPr>
          <p:nvPr/>
        </p:nvCxnSpPr>
        <p:spPr>
          <a:xfrm>
            <a:off x="1301750" y="2560467"/>
            <a:ext cx="33317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6" name="Group 585"/>
          <p:cNvGrpSpPr>
            <a:grpSpLocks/>
          </p:cNvGrpSpPr>
          <p:nvPr/>
        </p:nvGrpSpPr>
        <p:grpSpPr bwMode="auto">
          <a:xfrm>
            <a:off x="1551658" y="2560467"/>
            <a:ext cx="146681" cy="197953"/>
            <a:chOff x="5562600" y="3124201"/>
            <a:chExt cx="304800" cy="455612"/>
          </a:xfrm>
        </p:grpSpPr>
        <p:cxnSp>
          <p:nvCxnSpPr>
            <p:cNvPr id="587" name="Straight Connector 58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Isosceles Triangle 600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2" name="Straight Connector 601"/>
          <p:cNvCxnSpPr>
            <a:cxnSpLocks/>
          </p:cNvCxnSpPr>
          <p:nvPr/>
        </p:nvCxnSpPr>
        <p:spPr>
          <a:xfrm>
            <a:off x="1697574" y="2758419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>
            <a:cxnSpLocks/>
          </p:cNvCxnSpPr>
          <p:nvPr/>
        </p:nvCxnSpPr>
        <p:spPr>
          <a:xfrm>
            <a:off x="2036024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/>
          <p:cNvGrpSpPr/>
          <p:nvPr/>
        </p:nvGrpSpPr>
        <p:grpSpPr>
          <a:xfrm>
            <a:off x="1902290" y="2763372"/>
            <a:ext cx="135298" cy="135716"/>
            <a:chOff x="3334192" y="4394946"/>
            <a:chExt cx="279683" cy="255635"/>
          </a:xfrm>
        </p:grpSpPr>
        <p:cxnSp>
          <p:nvCxnSpPr>
            <p:cNvPr id="620" name="Straight Connector 61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7" name="Group 626"/>
          <p:cNvGrpSpPr>
            <a:grpSpLocks/>
          </p:cNvGrpSpPr>
          <p:nvPr/>
        </p:nvGrpSpPr>
        <p:grpSpPr bwMode="auto">
          <a:xfrm>
            <a:off x="1632266" y="2791569"/>
            <a:ext cx="146681" cy="197953"/>
            <a:chOff x="5562600" y="3124201"/>
            <a:chExt cx="304800" cy="455612"/>
          </a:xfrm>
        </p:grpSpPr>
        <p:cxnSp>
          <p:nvCxnSpPr>
            <p:cNvPr id="628" name="Straight Connector 627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Isosceles Triangle 634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36" name="Straight Connector 635"/>
          <p:cNvCxnSpPr>
            <a:cxnSpLocks/>
          </p:cNvCxnSpPr>
          <p:nvPr/>
        </p:nvCxnSpPr>
        <p:spPr>
          <a:xfrm>
            <a:off x="2235048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7" name="Group 636"/>
          <p:cNvGrpSpPr/>
          <p:nvPr/>
        </p:nvGrpSpPr>
        <p:grpSpPr>
          <a:xfrm>
            <a:off x="2101314" y="2766655"/>
            <a:ext cx="135298" cy="135716"/>
            <a:chOff x="3334192" y="4394946"/>
            <a:chExt cx="279683" cy="255635"/>
          </a:xfrm>
        </p:grpSpPr>
        <p:cxnSp>
          <p:nvCxnSpPr>
            <p:cNvPr id="638" name="Straight Connector 63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5" name="Straight Connector 644"/>
          <p:cNvCxnSpPr>
            <a:cxnSpLocks/>
          </p:cNvCxnSpPr>
          <p:nvPr/>
        </p:nvCxnSpPr>
        <p:spPr>
          <a:xfrm>
            <a:off x="2445382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oup 645"/>
          <p:cNvGrpSpPr/>
          <p:nvPr/>
        </p:nvGrpSpPr>
        <p:grpSpPr>
          <a:xfrm>
            <a:off x="2310084" y="2765252"/>
            <a:ext cx="135298" cy="135716"/>
            <a:chOff x="3334192" y="4394946"/>
            <a:chExt cx="279683" cy="255635"/>
          </a:xfrm>
        </p:grpSpPr>
        <p:cxnSp>
          <p:nvCxnSpPr>
            <p:cNvPr id="647" name="Straight Connector 64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4" name="Straight Connector 653"/>
          <p:cNvCxnSpPr>
            <a:cxnSpLocks/>
          </p:cNvCxnSpPr>
          <p:nvPr/>
        </p:nvCxnSpPr>
        <p:spPr>
          <a:xfrm>
            <a:off x="2657452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Group 654"/>
          <p:cNvGrpSpPr/>
          <p:nvPr/>
        </p:nvGrpSpPr>
        <p:grpSpPr>
          <a:xfrm>
            <a:off x="2523719" y="2758457"/>
            <a:ext cx="135298" cy="135716"/>
            <a:chOff x="3334192" y="4394946"/>
            <a:chExt cx="279683" cy="255635"/>
          </a:xfrm>
        </p:grpSpPr>
        <p:cxnSp>
          <p:nvCxnSpPr>
            <p:cNvPr id="656" name="Straight Connector 65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3" name="Straight Connector 662"/>
          <p:cNvCxnSpPr>
            <a:cxnSpLocks/>
          </p:cNvCxnSpPr>
          <p:nvPr/>
        </p:nvCxnSpPr>
        <p:spPr>
          <a:xfrm>
            <a:off x="1778183" y="2989522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cxnSpLocks/>
          </p:cNvCxnSpPr>
          <p:nvPr/>
        </p:nvCxnSpPr>
        <p:spPr>
          <a:xfrm>
            <a:off x="1550255" y="2378393"/>
            <a:ext cx="0" cy="2168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cxnSpLocks/>
          </p:cNvCxnSpPr>
          <p:nvPr/>
        </p:nvCxnSpPr>
        <p:spPr>
          <a:xfrm>
            <a:off x="1447332" y="2378393"/>
            <a:ext cx="0" cy="2168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cxnSpLocks/>
            <a:endCxn id="601" idx="3"/>
          </p:cNvCxnSpPr>
          <p:nvPr/>
        </p:nvCxnSpPr>
        <p:spPr>
          <a:xfrm>
            <a:off x="1447332" y="2659099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cxnSpLocks/>
          </p:cNvCxnSpPr>
          <p:nvPr/>
        </p:nvCxnSpPr>
        <p:spPr>
          <a:xfrm>
            <a:off x="1778183" y="2560467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>
            <a:cxnSpLocks/>
          </p:cNvCxnSpPr>
          <p:nvPr/>
        </p:nvCxnSpPr>
        <p:spPr>
          <a:xfrm>
            <a:off x="1551054" y="2891113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9" name="Group 668"/>
          <p:cNvGrpSpPr/>
          <p:nvPr/>
        </p:nvGrpSpPr>
        <p:grpSpPr>
          <a:xfrm>
            <a:off x="1902290" y="2992578"/>
            <a:ext cx="135298" cy="135716"/>
            <a:chOff x="3334192" y="4394946"/>
            <a:chExt cx="279683" cy="255635"/>
          </a:xfrm>
        </p:grpSpPr>
        <p:cxnSp>
          <p:nvCxnSpPr>
            <p:cNvPr id="670" name="Straight Connector 66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>
            <a:off x="2101314" y="2995861"/>
            <a:ext cx="135298" cy="135716"/>
            <a:chOff x="3334192" y="4394946"/>
            <a:chExt cx="279683" cy="255635"/>
          </a:xfrm>
        </p:grpSpPr>
        <p:cxnSp>
          <p:nvCxnSpPr>
            <p:cNvPr id="678" name="Straight Connector 67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5" name="Group 684"/>
          <p:cNvGrpSpPr/>
          <p:nvPr/>
        </p:nvGrpSpPr>
        <p:grpSpPr>
          <a:xfrm>
            <a:off x="2310084" y="2994458"/>
            <a:ext cx="135298" cy="135716"/>
            <a:chOff x="3334192" y="4394946"/>
            <a:chExt cx="279683" cy="255635"/>
          </a:xfrm>
        </p:grpSpPr>
        <p:cxnSp>
          <p:nvCxnSpPr>
            <p:cNvPr id="686" name="Straight Connector 68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3" name="Group 692"/>
          <p:cNvGrpSpPr/>
          <p:nvPr/>
        </p:nvGrpSpPr>
        <p:grpSpPr>
          <a:xfrm>
            <a:off x="2523719" y="2987663"/>
            <a:ext cx="135298" cy="135716"/>
            <a:chOff x="3334192" y="4394946"/>
            <a:chExt cx="279683" cy="255635"/>
          </a:xfrm>
        </p:grpSpPr>
        <p:cxnSp>
          <p:nvCxnSpPr>
            <p:cNvPr id="694" name="Straight Connector 69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 700"/>
          <p:cNvGrpSpPr>
            <a:grpSpLocks/>
          </p:cNvGrpSpPr>
          <p:nvPr/>
        </p:nvGrpSpPr>
        <p:grpSpPr bwMode="auto">
          <a:xfrm>
            <a:off x="1551658" y="3234972"/>
            <a:ext cx="146681" cy="197953"/>
            <a:chOff x="5562600" y="3124201"/>
            <a:chExt cx="304800" cy="455612"/>
          </a:xfrm>
        </p:grpSpPr>
        <p:cxnSp>
          <p:nvCxnSpPr>
            <p:cNvPr id="702" name="Straight Connector 701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Isosceles Triangle 708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10" name="Straight Connector 709"/>
          <p:cNvCxnSpPr>
            <a:cxnSpLocks/>
          </p:cNvCxnSpPr>
          <p:nvPr/>
        </p:nvCxnSpPr>
        <p:spPr>
          <a:xfrm>
            <a:off x="1697574" y="3432925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1902290" y="3437877"/>
            <a:ext cx="135298" cy="135716"/>
            <a:chOff x="3334192" y="4394946"/>
            <a:chExt cx="279683" cy="255635"/>
          </a:xfrm>
        </p:grpSpPr>
        <p:cxnSp>
          <p:nvCxnSpPr>
            <p:cNvPr id="712" name="Straight Connector 71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>
            <a:grpSpLocks/>
          </p:cNvGrpSpPr>
          <p:nvPr/>
        </p:nvGrpSpPr>
        <p:grpSpPr bwMode="auto">
          <a:xfrm>
            <a:off x="1632266" y="3466075"/>
            <a:ext cx="146681" cy="197953"/>
            <a:chOff x="5562600" y="3124201"/>
            <a:chExt cx="304800" cy="455612"/>
          </a:xfrm>
        </p:grpSpPr>
        <p:cxnSp>
          <p:nvCxnSpPr>
            <p:cNvPr id="720" name="Straight Connector 71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Isosceles Triangle 72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28" name="Group 727"/>
          <p:cNvGrpSpPr/>
          <p:nvPr/>
        </p:nvGrpSpPr>
        <p:grpSpPr>
          <a:xfrm>
            <a:off x="2101314" y="3438146"/>
            <a:ext cx="135298" cy="135716"/>
            <a:chOff x="3334192" y="4394946"/>
            <a:chExt cx="279683" cy="255635"/>
          </a:xfrm>
        </p:grpSpPr>
        <p:cxnSp>
          <p:nvCxnSpPr>
            <p:cNvPr id="729" name="Straight Connector 72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6" name="Group 735"/>
          <p:cNvGrpSpPr/>
          <p:nvPr/>
        </p:nvGrpSpPr>
        <p:grpSpPr>
          <a:xfrm>
            <a:off x="2310084" y="3439758"/>
            <a:ext cx="135298" cy="135716"/>
            <a:chOff x="3334192" y="4394946"/>
            <a:chExt cx="279683" cy="255635"/>
          </a:xfrm>
        </p:grpSpPr>
        <p:cxnSp>
          <p:nvCxnSpPr>
            <p:cNvPr id="737" name="Straight Connector 73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4" name="Group 743"/>
          <p:cNvGrpSpPr/>
          <p:nvPr/>
        </p:nvGrpSpPr>
        <p:grpSpPr>
          <a:xfrm>
            <a:off x="2523719" y="3432963"/>
            <a:ext cx="135298" cy="135716"/>
            <a:chOff x="3334192" y="4394946"/>
            <a:chExt cx="279683" cy="255635"/>
          </a:xfrm>
        </p:grpSpPr>
        <p:cxnSp>
          <p:nvCxnSpPr>
            <p:cNvPr id="745" name="Straight Connector 74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2" name="Straight Connector 751"/>
          <p:cNvCxnSpPr>
            <a:cxnSpLocks/>
          </p:cNvCxnSpPr>
          <p:nvPr/>
        </p:nvCxnSpPr>
        <p:spPr>
          <a:xfrm>
            <a:off x="1778183" y="3664027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cxnSpLocks/>
            <a:endCxn id="709" idx="3"/>
          </p:cNvCxnSpPr>
          <p:nvPr/>
        </p:nvCxnSpPr>
        <p:spPr>
          <a:xfrm>
            <a:off x="1447332" y="3333604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>
            <a:cxnSpLocks/>
          </p:cNvCxnSpPr>
          <p:nvPr/>
        </p:nvCxnSpPr>
        <p:spPr>
          <a:xfrm>
            <a:off x="1551054" y="3565618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5" name="Group 754"/>
          <p:cNvGrpSpPr/>
          <p:nvPr/>
        </p:nvGrpSpPr>
        <p:grpSpPr>
          <a:xfrm>
            <a:off x="1902290" y="3667084"/>
            <a:ext cx="135298" cy="135716"/>
            <a:chOff x="3334192" y="4394946"/>
            <a:chExt cx="279683" cy="255635"/>
          </a:xfrm>
        </p:grpSpPr>
        <p:cxnSp>
          <p:nvCxnSpPr>
            <p:cNvPr id="756" name="Straight Connector 75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>
            <a:off x="2101314" y="3670367"/>
            <a:ext cx="135298" cy="135716"/>
            <a:chOff x="3334192" y="4394946"/>
            <a:chExt cx="279683" cy="255635"/>
          </a:xfrm>
        </p:grpSpPr>
        <p:cxnSp>
          <p:nvCxnSpPr>
            <p:cNvPr id="764" name="Straight Connector 76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1" name="Group 770"/>
          <p:cNvGrpSpPr/>
          <p:nvPr/>
        </p:nvGrpSpPr>
        <p:grpSpPr>
          <a:xfrm>
            <a:off x="2310084" y="3665949"/>
            <a:ext cx="135298" cy="135716"/>
            <a:chOff x="3334192" y="4394946"/>
            <a:chExt cx="279683" cy="255635"/>
          </a:xfrm>
        </p:grpSpPr>
        <p:cxnSp>
          <p:nvCxnSpPr>
            <p:cNvPr id="772" name="Straight Connector 77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/>
          <p:cNvGrpSpPr/>
          <p:nvPr/>
        </p:nvGrpSpPr>
        <p:grpSpPr>
          <a:xfrm>
            <a:off x="2523719" y="3662169"/>
            <a:ext cx="135298" cy="135716"/>
            <a:chOff x="3334192" y="4394946"/>
            <a:chExt cx="279683" cy="255635"/>
          </a:xfrm>
        </p:grpSpPr>
        <p:cxnSp>
          <p:nvCxnSpPr>
            <p:cNvPr id="780" name="Straight Connector 77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7" name="Group 786"/>
          <p:cNvGrpSpPr>
            <a:grpSpLocks/>
          </p:cNvGrpSpPr>
          <p:nvPr/>
        </p:nvGrpSpPr>
        <p:grpSpPr bwMode="auto">
          <a:xfrm>
            <a:off x="1551658" y="3940144"/>
            <a:ext cx="146681" cy="197953"/>
            <a:chOff x="5562600" y="3124201"/>
            <a:chExt cx="304800" cy="455612"/>
          </a:xfrm>
        </p:grpSpPr>
        <p:cxnSp>
          <p:nvCxnSpPr>
            <p:cNvPr id="788" name="Straight Connector 787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Isosceles Triangle 794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96" name="Straight Connector 795"/>
          <p:cNvCxnSpPr>
            <a:cxnSpLocks/>
          </p:cNvCxnSpPr>
          <p:nvPr/>
        </p:nvCxnSpPr>
        <p:spPr>
          <a:xfrm>
            <a:off x="1697574" y="4138095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 796"/>
          <p:cNvGrpSpPr/>
          <p:nvPr/>
        </p:nvGrpSpPr>
        <p:grpSpPr>
          <a:xfrm>
            <a:off x="1902290" y="4143048"/>
            <a:ext cx="135298" cy="135716"/>
            <a:chOff x="3334192" y="4394946"/>
            <a:chExt cx="279683" cy="255635"/>
          </a:xfrm>
        </p:grpSpPr>
        <p:cxnSp>
          <p:nvCxnSpPr>
            <p:cNvPr id="798" name="Straight Connector 79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1632266" y="4171245"/>
            <a:ext cx="146681" cy="197953"/>
            <a:chOff x="5562600" y="3124201"/>
            <a:chExt cx="304800" cy="455612"/>
          </a:xfrm>
        </p:grpSpPr>
        <p:cxnSp>
          <p:nvCxnSpPr>
            <p:cNvPr id="806" name="Straight Connector 805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" name="Isosceles Triangle 812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101314" y="4146332"/>
            <a:ext cx="135298" cy="135716"/>
            <a:chOff x="3334192" y="4394946"/>
            <a:chExt cx="279683" cy="255635"/>
          </a:xfrm>
        </p:grpSpPr>
        <p:cxnSp>
          <p:nvCxnSpPr>
            <p:cNvPr id="815" name="Straight Connector 81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" name="Group 821"/>
          <p:cNvGrpSpPr/>
          <p:nvPr/>
        </p:nvGrpSpPr>
        <p:grpSpPr>
          <a:xfrm>
            <a:off x="2310084" y="4144928"/>
            <a:ext cx="135298" cy="135716"/>
            <a:chOff x="3334192" y="4394946"/>
            <a:chExt cx="279683" cy="255635"/>
          </a:xfrm>
        </p:grpSpPr>
        <p:cxnSp>
          <p:nvCxnSpPr>
            <p:cNvPr id="823" name="Straight Connector 82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0" name="Group 829"/>
          <p:cNvGrpSpPr/>
          <p:nvPr/>
        </p:nvGrpSpPr>
        <p:grpSpPr>
          <a:xfrm>
            <a:off x="2523719" y="4138133"/>
            <a:ext cx="135298" cy="135716"/>
            <a:chOff x="3334192" y="4394946"/>
            <a:chExt cx="279683" cy="255635"/>
          </a:xfrm>
        </p:grpSpPr>
        <p:cxnSp>
          <p:nvCxnSpPr>
            <p:cNvPr id="831" name="Straight Connector 83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8" name="Straight Connector 837"/>
          <p:cNvCxnSpPr>
            <a:cxnSpLocks/>
          </p:cNvCxnSpPr>
          <p:nvPr/>
        </p:nvCxnSpPr>
        <p:spPr>
          <a:xfrm>
            <a:off x="1778183" y="4369198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>
            <a:cxnSpLocks/>
            <a:endCxn id="795" idx="3"/>
          </p:cNvCxnSpPr>
          <p:nvPr/>
        </p:nvCxnSpPr>
        <p:spPr>
          <a:xfrm>
            <a:off x="1447332" y="4038775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>
            <a:cxnSpLocks/>
          </p:cNvCxnSpPr>
          <p:nvPr/>
        </p:nvCxnSpPr>
        <p:spPr>
          <a:xfrm>
            <a:off x="1551054" y="4270789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1" name="Group 840"/>
          <p:cNvGrpSpPr/>
          <p:nvPr/>
        </p:nvGrpSpPr>
        <p:grpSpPr>
          <a:xfrm>
            <a:off x="1902290" y="4372254"/>
            <a:ext cx="135298" cy="135716"/>
            <a:chOff x="3334192" y="4394946"/>
            <a:chExt cx="279683" cy="255635"/>
          </a:xfrm>
        </p:grpSpPr>
        <p:cxnSp>
          <p:nvCxnSpPr>
            <p:cNvPr id="842" name="Straight Connector 84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9" name="Group 848"/>
          <p:cNvGrpSpPr/>
          <p:nvPr/>
        </p:nvGrpSpPr>
        <p:grpSpPr>
          <a:xfrm>
            <a:off x="2101314" y="4372522"/>
            <a:ext cx="135298" cy="135716"/>
            <a:chOff x="3334192" y="4394946"/>
            <a:chExt cx="279683" cy="255635"/>
          </a:xfrm>
        </p:grpSpPr>
        <p:cxnSp>
          <p:nvCxnSpPr>
            <p:cNvPr id="850" name="Straight Connector 84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7" name="Group 856"/>
          <p:cNvGrpSpPr/>
          <p:nvPr/>
        </p:nvGrpSpPr>
        <p:grpSpPr>
          <a:xfrm>
            <a:off x="2310084" y="4371120"/>
            <a:ext cx="135298" cy="135716"/>
            <a:chOff x="3334192" y="4394946"/>
            <a:chExt cx="279683" cy="255635"/>
          </a:xfrm>
        </p:grpSpPr>
        <p:cxnSp>
          <p:nvCxnSpPr>
            <p:cNvPr id="858" name="Straight Connector 85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5" name="Group 864"/>
          <p:cNvGrpSpPr/>
          <p:nvPr/>
        </p:nvGrpSpPr>
        <p:grpSpPr>
          <a:xfrm>
            <a:off x="2523719" y="4367339"/>
            <a:ext cx="135298" cy="135716"/>
            <a:chOff x="3334192" y="4394946"/>
            <a:chExt cx="279683" cy="255635"/>
          </a:xfrm>
        </p:grpSpPr>
        <p:cxnSp>
          <p:nvCxnSpPr>
            <p:cNvPr id="866" name="Straight Connector 8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3" name="Straight Connector 872"/>
          <p:cNvCxnSpPr>
            <a:cxnSpLocks/>
          </p:cNvCxnSpPr>
          <p:nvPr/>
        </p:nvCxnSpPr>
        <p:spPr>
          <a:xfrm>
            <a:off x="1299328" y="3234972"/>
            <a:ext cx="33488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>
            <a:cxnSpLocks/>
          </p:cNvCxnSpPr>
          <p:nvPr/>
        </p:nvCxnSpPr>
        <p:spPr>
          <a:xfrm>
            <a:off x="1299328" y="3940144"/>
            <a:ext cx="333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cxnSpLocks/>
          </p:cNvCxnSpPr>
          <p:nvPr/>
        </p:nvCxnSpPr>
        <p:spPr>
          <a:xfrm>
            <a:off x="1778183" y="3234972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>
            <a:cxnSpLocks/>
          </p:cNvCxnSpPr>
          <p:nvPr/>
        </p:nvCxnSpPr>
        <p:spPr>
          <a:xfrm>
            <a:off x="1778183" y="3940144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cxnSpLocks/>
          </p:cNvCxnSpPr>
          <p:nvPr/>
        </p:nvCxnSpPr>
        <p:spPr>
          <a:xfrm>
            <a:off x="2986126" y="254161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8" name="Group 877"/>
          <p:cNvGrpSpPr>
            <a:grpSpLocks/>
          </p:cNvGrpSpPr>
          <p:nvPr/>
        </p:nvGrpSpPr>
        <p:grpSpPr bwMode="auto">
          <a:xfrm>
            <a:off x="2989705" y="2560467"/>
            <a:ext cx="146681" cy="197953"/>
            <a:chOff x="5562600" y="3124201"/>
            <a:chExt cx="304800" cy="455612"/>
          </a:xfrm>
        </p:grpSpPr>
        <p:cxnSp>
          <p:nvCxnSpPr>
            <p:cNvPr id="879" name="Straight Connector 878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Isosceles Triangle 885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887" name="Straight Connector 886"/>
          <p:cNvCxnSpPr>
            <a:cxnSpLocks/>
          </p:cNvCxnSpPr>
          <p:nvPr/>
        </p:nvCxnSpPr>
        <p:spPr>
          <a:xfrm>
            <a:off x="3474071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8" name="Group 887"/>
          <p:cNvGrpSpPr/>
          <p:nvPr/>
        </p:nvGrpSpPr>
        <p:grpSpPr>
          <a:xfrm>
            <a:off x="3340338" y="2763372"/>
            <a:ext cx="135298" cy="135716"/>
            <a:chOff x="3334192" y="4394946"/>
            <a:chExt cx="279683" cy="255635"/>
          </a:xfrm>
        </p:grpSpPr>
        <p:cxnSp>
          <p:nvCxnSpPr>
            <p:cNvPr id="889" name="Straight Connector 88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6" name="Group 895"/>
          <p:cNvGrpSpPr>
            <a:grpSpLocks/>
          </p:cNvGrpSpPr>
          <p:nvPr/>
        </p:nvGrpSpPr>
        <p:grpSpPr bwMode="auto">
          <a:xfrm>
            <a:off x="3070313" y="2791569"/>
            <a:ext cx="146681" cy="197953"/>
            <a:chOff x="5562600" y="3124201"/>
            <a:chExt cx="304800" cy="455612"/>
          </a:xfrm>
        </p:grpSpPr>
        <p:cxnSp>
          <p:nvCxnSpPr>
            <p:cNvPr id="897" name="Straight Connector 89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Isosceles Triangle 90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05" name="Straight Connector 904"/>
          <p:cNvCxnSpPr>
            <a:cxnSpLocks/>
          </p:cNvCxnSpPr>
          <p:nvPr/>
        </p:nvCxnSpPr>
        <p:spPr>
          <a:xfrm>
            <a:off x="3673095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6" name="Group 905"/>
          <p:cNvGrpSpPr/>
          <p:nvPr/>
        </p:nvGrpSpPr>
        <p:grpSpPr>
          <a:xfrm>
            <a:off x="3539362" y="2766655"/>
            <a:ext cx="135298" cy="135716"/>
            <a:chOff x="3334192" y="4394946"/>
            <a:chExt cx="279683" cy="255635"/>
          </a:xfrm>
        </p:grpSpPr>
        <p:cxnSp>
          <p:nvCxnSpPr>
            <p:cNvPr id="907" name="Straight Connector 90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4" name="Straight Connector 913"/>
          <p:cNvCxnSpPr>
            <a:cxnSpLocks/>
          </p:cNvCxnSpPr>
          <p:nvPr/>
        </p:nvCxnSpPr>
        <p:spPr>
          <a:xfrm>
            <a:off x="3883430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Group 914"/>
          <p:cNvGrpSpPr/>
          <p:nvPr/>
        </p:nvGrpSpPr>
        <p:grpSpPr>
          <a:xfrm>
            <a:off x="3748132" y="2765252"/>
            <a:ext cx="135298" cy="135716"/>
            <a:chOff x="3334192" y="4394946"/>
            <a:chExt cx="279683" cy="255635"/>
          </a:xfrm>
        </p:grpSpPr>
        <p:cxnSp>
          <p:nvCxnSpPr>
            <p:cNvPr id="916" name="Straight Connector 91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3" name="Straight Connector 922"/>
          <p:cNvCxnSpPr>
            <a:cxnSpLocks/>
          </p:cNvCxnSpPr>
          <p:nvPr/>
        </p:nvCxnSpPr>
        <p:spPr>
          <a:xfrm>
            <a:off x="4095500" y="2292053"/>
            <a:ext cx="0" cy="2511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" name="Group 923"/>
          <p:cNvGrpSpPr/>
          <p:nvPr/>
        </p:nvGrpSpPr>
        <p:grpSpPr>
          <a:xfrm>
            <a:off x="3961766" y="2758457"/>
            <a:ext cx="135298" cy="135716"/>
            <a:chOff x="3334192" y="4394946"/>
            <a:chExt cx="279683" cy="255635"/>
          </a:xfrm>
        </p:grpSpPr>
        <p:cxnSp>
          <p:nvCxnSpPr>
            <p:cNvPr id="925" name="Straight Connector 92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2" name="Straight Connector 931"/>
          <p:cNvCxnSpPr>
            <a:cxnSpLocks/>
          </p:cNvCxnSpPr>
          <p:nvPr/>
        </p:nvCxnSpPr>
        <p:spPr>
          <a:xfrm>
            <a:off x="2988303" y="2378393"/>
            <a:ext cx="0" cy="2168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cxnSpLocks/>
          </p:cNvCxnSpPr>
          <p:nvPr/>
        </p:nvCxnSpPr>
        <p:spPr>
          <a:xfrm>
            <a:off x="2885380" y="2378393"/>
            <a:ext cx="0" cy="2168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cxnSpLocks/>
            <a:endCxn id="886" idx="3"/>
          </p:cNvCxnSpPr>
          <p:nvPr/>
        </p:nvCxnSpPr>
        <p:spPr>
          <a:xfrm>
            <a:off x="2885380" y="2659099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cxnSpLocks/>
          </p:cNvCxnSpPr>
          <p:nvPr/>
        </p:nvCxnSpPr>
        <p:spPr>
          <a:xfrm>
            <a:off x="3216231" y="2560467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cxnSpLocks/>
          </p:cNvCxnSpPr>
          <p:nvPr/>
        </p:nvCxnSpPr>
        <p:spPr>
          <a:xfrm>
            <a:off x="2989102" y="2891113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7" name="Group 936"/>
          <p:cNvGrpSpPr/>
          <p:nvPr/>
        </p:nvGrpSpPr>
        <p:grpSpPr>
          <a:xfrm>
            <a:off x="3340338" y="2986548"/>
            <a:ext cx="135298" cy="135716"/>
            <a:chOff x="3334192" y="4394946"/>
            <a:chExt cx="279683" cy="255635"/>
          </a:xfrm>
        </p:grpSpPr>
        <p:cxnSp>
          <p:nvCxnSpPr>
            <p:cNvPr id="938" name="Straight Connector 93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5" name="Group 944"/>
          <p:cNvGrpSpPr/>
          <p:nvPr/>
        </p:nvGrpSpPr>
        <p:grpSpPr>
          <a:xfrm>
            <a:off x="3539362" y="2989831"/>
            <a:ext cx="135298" cy="135716"/>
            <a:chOff x="3334192" y="4394946"/>
            <a:chExt cx="279683" cy="255635"/>
          </a:xfrm>
        </p:grpSpPr>
        <p:cxnSp>
          <p:nvCxnSpPr>
            <p:cNvPr id="946" name="Straight Connector 94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3" name="Group 952"/>
          <p:cNvGrpSpPr/>
          <p:nvPr/>
        </p:nvGrpSpPr>
        <p:grpSpPr>
          <a:xfrm>
            <a:off x="3748132" y="2991443"/>
            <a:ext cx="135298" cy="135716"/>
            <a:chOff x="3334192" y="4394946"/>
            <a:chExt cx="279683" cy="255635"/>
          </a:xfrm>
        </p:grpSpPr>
        <p:cxnSp>
          <p:nvCxnSpPr>
            <p:cNvPr id="954" name="Straight Connector 95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960"/>
          <p:cNvGrpSpPr/>
          <p:nvPr/>
        </p:nvGrpSpPr>
        <p:grpSpPr>
          <a:xfrm>
            <a:off x="3961766" y="2987663"/>
            <a:ext cx="135298" cy="135716"/>
            <a:chOff x="3334192" y="4394946"/>
            <a:chExt cx="279683" cy="255635"/>
          </a:xfrm>
        </p:grpSpPr>
        <p:cxnSp>
          <p:nvCxnSpPr>
            <p:cNvPr id="962" name="Straight Connector 96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Group 968"/>
          <p:cNvGrpSpPr>
            <a:grpSpLocks/>
          </p:cNvGrpSpPr>
          <p:nvPr/>
        </p:nvGrpSpPr>
        <p:grpSpPr bwMode="auto">
          <a:xfrm>
            <a:off x="2989705" y="3234972"/>
            <a:ext cx="146681" cy="197953"/>
            <a:chOff x="5562600" y="3124201"/>
            <a:chExt cx="304800" cy="455612"/>
          </a:xfrm>
        </p:grpSpPr>
        <p:cxnSp>
          <p:nvCxnSpPr>
            <p:cNvPr id="970" name="Straight Connector 96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Isosceles Triangle 97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78" name="Group 977"/>
          <p:cNvGrpSpPr/>
          <p:nvPr/>
        </p:nvGrpSpPr>
        <p:grpSpPr>
          <a:xfrm>
            <a:off x="3340338" y="3437877"/>
            <a:ext cx="135298" cy="135716"/>
            <a:chOff x="3334192" y="4394946"/>
            <a:chExt cx="279683" cy="255635"/>
          </a:xfrm>
        </p:grpSpPr>
        <p:cxnSp>
          <p:nvCxnSpPr>
            <p:cNvPr id="979" name="Straight Connector 97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6" name="Group 985"/>
          <p:cNvGrpSpPr>
            <a:grpSpLocks/>
          </p:cNvGrpSpPr>
          <p:nvPr/>
        </p:nvGrpSpPr>
        <p:grpSpPr bwMode="auto">
          <a:xfrm>
            <a:off x="3070313" y="3466075"/>
            <a:ext cx="146681" cy="197953"/>
            <a:chOff x="5562600" y="3124201"/>
            <a:chExt cx="304800" cy="455612"/>
          </a:xfrm>
        </p:grpSpPr>
        <p:cxnSp>
          <p:nvCxnSpPr>
            <p:cNvPr id="987" name="Straight Connector 98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4" name="Isosceles Triangle 99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95" name="Group 994"/>
          <p:cNvGrpSpPr/>
          <p:nvPr/>
        </p:nvGrpSpPr>
        <p:grpSpPr>
          <a:xfrm>
            <a:off x="3542098" y="3432116"/>
            <a:ext cx="135298" cy="135716"/>
            <a:chOff x="3334192" y="4394946"/>
            <a:chExt cx="279683" cy="255635"/>
          </a:xfrm>
        </p:grpSpPr>
        <p:cxnSp>
          <p:nvCxnSpPr>
            <p:cNvPr id="996" name="Straight Connector 99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3" name="Group 1002"/>
          <p:cNvGrpSpPr/>
          <p:nvPr/>
        </p:nvGrpSpPr>
        <p:grpSpPr>
          <a:xfrm>
            <a:off x="3748132" y="3439758"/>
            <a:ext cx="135298" cy="135716"/>
            <a:chOff x="3334192" y="4394946"/>
            <a:chExt cx="279683" cy="255635"/>
          </a:xfrm>
        </p:grpSpPr>
        <p:cxnSp>
          <p:nvCxnSpPr>
            <p:cNvPr id="1004" name="Straight Connector 100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1" name="Group 1010"/>
          <p:cNvGrpSpPr/>
          <p:nvPr/>
        </p:nvGrpSpPr>
        <p:grpSpPr>
          <a:xfrm>
            <a:off x="3961766" y="3429948"/>
            <a:ext cx="135298" cy="135716"/>
            <a:chOff x="3334192" y="4394946"/>
            <a:chExt cx="279683" cy="255635"/>
          </a:xfrm>
        </p:grpSpPr>
        <p:cxnSp>
          <p:nvCxnSpPr>
            <p:cNvPr id="1012" name="Straight Connector 101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9" name="Straight Connector 1018"/>
          <p:cNvCxnSpPr>
            <a:cxnSpLocks/>
            <a:endCxn id="977" idx="3"/>
          </p:cNvCxnSpPr>
          <p:nvPr/>
        </p:nvCxnSpPr>
        <p:spPr>
          <a:xfrm>
            <a:off x="2885380" y="3333604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>
            <a:cxnSpLocks/>
          </p:cNvCxnSpPr>
          <p:nvPr/>
        </p:nvCxnSpPr>
        <p:spPr>
          <a:xfrm>
            <a:off x="2989102" y="3565618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1" name="Group 1020"/>
          <p:cNvGrpSpPr/>
          <p:nvPr/>
        </p:nvGrpSpPr>
        <p:grpSpPr>
          <a:xfrm>
            <a:off x="3340338" y="3667084"/>
            <a:ext cx="135298" cy="135716"/>
            <a:chOff x="3334192" y="4394946"/>
            <a:chExt cx="279683" cy="255635"/>
          </a:xfrm>
        </p:grpSpPr>
        <p:cxnSp>
          <p:nvCxnSpPr>
            <p:cNvPr id="1022" name="Straight Connector 102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539362" y="3664337"/>
            <a:ext cx="135298" cy="135716"/>
            <a:chOff x="3334192" y="4394946"/>
            <a:chExt cx="279683" cy="255635"/>
          </a:xfrm>
        </p:grpSpPr>
        <p:cxnSp>
          <p:nvCxnSpPr>
            <p:cNvPr id="1030" name="Straight Connector 102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/>
          <p:cNvGrpSpPr/>
          <p:nvPr/>
        </p:nvGrpSpPr>
        <p:grpSpPr>
          <a:xfrm>
            <a:off x="3748132" y="3668964"/>
            <a:ext cx="135298" cy="135716"/>
            <a:chOff x="3334192" y="4394946"/>
            <a:chExt cx="279683" cy="255635"/>
          </a:xfrm>
        </p:grpSpPr>
        <p:cxnSp>
          <p:nvCxnSpPr>
            <p:cNvPr id="1038" name="Straight Connector 103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/>
          <p:cNvGrpSpPr/>
          <p:nvPr/>
        </p:nvGrpSpPr>
        <p:grpSpPr>
          <a:xfrm>
            <a:off x="3961766" y="3662169"/>
            <a:ext cx="135298" cy="135716"/>
            <a:chOff x="3334192" y="4394946"/>
            <a:chExt cx="279683" cy="255635"/>
          </a:xfrm>
        </p:grpSpPr>
        <p:cxnSp>
          <p:nvCxnSpPr>
            <p:cNvPr id="1046" name="Straight Connector 104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>
            <a:grpSpLocks/>
          </p:cNvGrpSpPr>
          <p:nvPr/>
        </p:nvGrpSpPr>
        <p:grpSpPr bwMode="auto">
          <a:xfrm>
            <a:off x="2989705" y="3940144"/>
            <a:ext cx="146681" cy="197953"/>
            <a:chOff x="5562600" y="3124201"/>
            <a:chExt cx="304800" cy="455612"/>
          </a:xfrm>
        </p:grpSpPr>
        <p:cxnSp>
          <p:nvCxnSpPr>
            <p:cNvPr id="1054" name="Straight Connector 1053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Isosceles Triangle 1060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62" name="Group 1061"/>
          <p:cNvGrpSpPr/>
          <p:nvPr/>
        </p:nvGrpSpPr>
        <p:grpSpPr>
          <a:xfrm>
            <a:off x="3340338" y="4143048"/>
            <a:ext cx="135298" cy="135716"/>
            <a:chOff x="3334192" y="4394946"/>
            <a:chExt cx="279683" cy="255635"/>
          </a:xfrm>
        </p:grpSpPr>
        <p:cxnSp>
          <p:nvCxnSpPr>
            <p:cNvPr id="1063" name="Straight Connector 106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0" name="Group 1069"/>
          <p:cNvGrpSpPr>
            <a:grpSpLocks/>
          </p:cNvGrpSpPr>
          <p:nvPr/>
        </p:nvGrpSpPr>
        <p:grpSpPr bwMode="auto">
          <a:xfrm>
            <a:off x="3070313" y="4171245"/>
            <a:ext cx="146681" cy="197953"/>
            <a:chOff x="5562600" y="3124201"/>
            <a:chExt cx="304800" cy="455612"/>
          </a:xfrm>
        </p:grpSpPr>
        <p:cxnSp>
          <p:nvCxnSpPr>
            <p:cNvPr id="1071" name="Straight Connector 107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Isosceles Triangle 107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3539362" y="4140301"/>
            <a:ext cx="135298" cy="135716"/>
            <a:chOff x="3334192" y="4394946"/>
            <a:chExt cx="279683" cy="255635"/>
          </a:xfrm>
        </p:grpSpPr>
        <p:cxnSp>
          <p:nvCxnSpPr>
            <p:cNvPr id="1080" name="Straight Connector 107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7" name="Group 1086"/>
          <p:cNvGrpSpPr/>
          <p:nvPr/>
        </p:nvGrpSpPr>
        <p:grpSpPr>
          <a:xfrm>
            <a:off x="3748132" y="4141913"/>
            <a:ext cx="135298" cy="135716"/>
            <a:chOff x="3334192" y="4394946"/>
            <a:chExt cx="279683" cy="255635"/>
          </a:xfrm>
        </p:grpSpPr>
        <p:cxnSp>
          <p:nvCxnSpPr>
            <p:cNvPr id="1088" name="Straight Connector 108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5" name="Group 1094"/>
          <p:cNvGrpSpPr/>
          <p:nvPr/>
        </p:nvGrpSpPr>
        <p:grpSpPr>
          <a:xfrm>
            <a:off x="3961766" y="4135118"/>
            <a:ext cx="135298" cy="135716"/>
            <a:chOff x="3334192" y="4394946"/>
            <a:chExt cx="279683" cy="255635"/>
          </a:xfrm>
        </p:grpSpPr>
        <p:cxnSp>
          <p:nvCxnSpPr>
            <p:cNvPr id="1096" name="Straight Connector 109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3" name="Straight Connector 1102"/>
          <p:cNvCxnSpPr>
            <a:cxnSpLocks/>
            <a:endCxn id="1061" idx="3"/>
          </p:cNvCxnSpPr>
          <p:nvPr/>
        </p:nvCxnSpPr>
        <p:spPr>
          <a:xfrm>
            <a:off x="2885380" y="4038775"/>
            <a:ext cx="136412" cy="1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Straight Connector 1103"/>
          <p:cNvCxnSpPr>
            <a:cxnSpLocks/>
          </p:cNvCxnSpPr>
          <p:nvPr/>
        </p:nvCxnSpPr>
        <p:spPr>
          <a:xfrm>
            <a:off x="2989102" y="4270789"/>
            <a:ext cx="102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5" name="Group 1104"/>
          <p:cNvGrpSpPr/>
          <p:nvPr/>
        </p:nvGrpSpPr>
        <p:grpSpPr>
          <a:xfrm>
            <a:off x="3340338" y="4372254"/>
            <a:ext cx="135298" cy="135716"/>
            <a:chOff x="3334192" y="4394946"/>
            <a:chExt cx="279683" cy="255635"/>
          </a:xfrm>
        </p:grpSpPr>
        <p:cxnSp>
          <p:nvCxnSpPr>
            <p:cNvPr id="1106" name="Straight Connector 110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3" name="Group 1112"/>
          <p:cNvGrpSpPr/>
          <p:nvPr/>
        </p:nvGrpSpPr>
        <p:grpSpPr>
          <a:xfrm>
            <a:off x="3539362" y="4372522"/>
            <a:ext cx="135298" cy="135716"/>
            <a:chOff x="3334192" y="4394946"/>
            <a:chExt cx="279683" cy="255635"/>
          </a:xfrm>
        </p:grpSpPr>
        <p:cxnSp>
          <p:nvCxnSpPr>
            <p:cNvPr id="1114" name="Straight Connector 111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1" name="Group 1120"/>
          <p:cNvGrpSpPr/>
          <p:nvPr/>
        </p:nvGrpSpPr>
        <p:grpSpPr>
          <a:xfrm>
            <a:off x="3748132" y="4371120"/>
            <a:ext cx="135298" cy="135716"/>
            <a:chOff x="3334192" y="4394946"/>
            <a:chExt cx="279683" cy="255635"/>
          </a:xfrm>
        </p:grpSpPr>
        <p:cxnSp>
          <p:nvCxnSpPr>
            <p:cNvPr id="1122" name="Straight Connector 112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" name="Group 1128"/>
          <p:cNvGrpSpPr/>
          <p:nvPr/>
        </p:nvGrpSpPr>
        <p:grpSpPr>
          <a:xfrm>
            <a:off x="3961766" y="4367339"/>
            <a:ext cx="135298" cy="135716"/>
            <a:chOff x="3334192" y="4394946"/>
            <a:chExt cx="279683" cy="255635"/>
          </a:xfrm>
        </p:grpSpPr>
        <p:cxnSp>
          <p:nvCxnSpPr>
            <p:cNvPr id="1130" name="Straight Connector 112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7" name="Straight Connector 1136"/>
          <p:cNvCxnSpPr>
            <a:cxnSpLocks/>
          </p:cNvCxnSpPr>
          <p:nvPr/>
        </p:nvCxnSpPr>
        <p:spPr>
          <a:xfrm>
            <a:off x="3216231" y="3234972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/>
          <p:cNvCxnSpPr>
            <a:cxnSpLocks/>
          </p:cNvCxnSpPr>
          <p:nvPr/>
        </p:nvCxnSpPr>
        <p:spPr>
          <a:xfrm>
            <a:off x="3216231" y="3940144"/>
            <a:ext cx="0" cy="240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/>
          <p:cNvCxnSpPr>
            <a:cxnSpLocks/>
          </p:cNvCxnSpPr>
          <p:nvPr/>
        </p:nvCxnSpPr>
        <p:spPr>
          <a:xfrm>
            <a:off x="3135622" y="2756702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/>
          <p:cNvCxnSpPr>
            <a:cxnSpLocks/>
          </p:cNvCxnSpPr>
          <p:nvPr/>
        </p:nvCxnSpPr>
        <p:spPr>
          <a:xfrm>
            <a:off x="3216231" y="2987804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/>
          <p:cNvCxnSpPr>
            <a:cxnSpLocks/>
          </p:cNvCxnSpPr>
          <p:nvPr/>
        </p:nvCxnSpPr>
        <p:spPr>
          <a:xfrm>
            <a:off x="3135622" y="3431208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/>
          <p:cNvCxnSpPr>
            <a:cxnSpLocks/>
          </p:cNvCxnSpPr>
          <p:nvPr/>
        </p:nvCxnSpPr>
        <p:spPr>
          <a:xfrm>
            <a:off x="3216231" y="3662309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/>
          <p:cNvCxnSpPr>
            <a:cxnSpLocks/>
          </p:cNvCxnSpPr>
          <p:nvPr/>
        </p:nvCxnSpPr>
        <p:spPr>
          <a:xfrm>
            <a:off x="3135622" y="4136378"/>
            <a:ext cx="82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/>
          <p:cNvCxnSpPr>
            <a:cxnSpLocks/>
          </p:cNvCxnSpPr>
          <p:nvPr/>
        </p:nvCxnSpPr>
        <p:spPr>
          <a:xfrm>
            <a:off x="3216231" y="4367481"/>
            <a:ext cx="74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Oval 1144"/>
          <p:cNvSpPr/>
          <p:nvPr/>
        </p:nvSpPr>
        <p:spPr>
          <a:xfrm>
            <a:off x="1864593" y="2683473"/>
            <a:ext cx="203220" cy="273362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/>
          <p:cNvSpPr/>
          <p:nvPr/>
        </p:nvSpPr>
        <p:spPr>
          <a:xfrm>
            <a:off x="1859569" y="3365147"/>
            <a:ext cx="203220" cy="273362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/>
          <p:cNvSpPr/>
          <p:nvPr/>
        </p:nvSpPr>
        <p:spPr>
          <a:xfrm>
            <a:off x="2489711" y="2700670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/>
          <p:cNvSpPr/>
          <p:nvPr/>
        </p:nvSpPr>
        <p:spPr>
          <a:xfrm>
            <a:off x="1883391" y="4071778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/>
          <p:cNvSpPr/>
          <p:nvPr/>
        </p:nvSpPr>
        <p:spPr>
          <a:xfrm>
            <a:off x="2064987" y="2700729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/>
          <p:cNvSpPr/>
          <p:nvPr/>
        </p:nvSpPr>
        <p:spPr>
          <a:xfrm>
            <a:off x="2271825" y="2690905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TextBox 1156"/>
          <p:cNvSpPr txBox="1"/>
          <p:nvPr/>
        </p:nvSpPr>
        <p:spPr>
          <a:xfrm>
            <a:off x="1892693" y="4473574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         …         …</a:t>
            </a:r>
          </a:p>
        </p:txBody>
      </p:sp>
      <p:sp>
        <p:nvSpPr>
          <p:cNvPr id="1166" name="TextBox 1165"/>
          <p:cNvSpPr txBox="1"/>
          <p:nvPr/>
        </p:nvSpPr>
        <p:spPr>
          <a:xfrm rot="16200000">
            <a:off x="3400546" y="334494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…         …</a:t>
            </a:r>
          </a:p>
        </p:txBody>
      </p:sp>
      <p:sp>
        <p:nvSpPr>
          <p:cNvPr id="1167" name="Flowchart: Alternate Process 1166"/>
          <p:cNvSpPr/>
          <p:nvPr/>
        </p:nvSpPr>
        <p:spPr>
          <a:xfrm>
            <a:off x="1966049" y="4806094"/>
            <a:ext cx="2190132" cy="311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558" name="Flowchart: Alternate Process 557"/>
          <p:cNvSpPr/>
          <p:nvPr/>
        </p:nvSpPr>
        <p:spPr>
          <a:xfrm rot="16200000">
            <a:off x="-52861" y="3183959"/>
            <a:ext cx="2322046" cy="3823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559" name="Flowchart: Alternate Process 558"/>
          <p:cNvSpPr/>
          <p:nvPr/>
        </p:nvSpPr>
        <p:spPr>
          <a:xfrm rot="16200000">
            <a:off x="3697830" y="3194474"/>
            <a:ext cx="2322046" cy="3823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590" name="Content Placeholder 2"/>
          <p:cNvSpPr>
            <a:spLocks noGrp="1"/>
          </p:cNvSpPr>
          <p:nvPr>
            <p:ph idx="1"/>
          </p:nvPr>
        </p:nvSpPr>
        <p:spPr>
          <a:xfrm>
            <a:off x="5328706" y="2077916"/>
            <a:ext cx="3815294" cy="923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Re-allocate write drivers and sense amplifier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" name="Content Placeholder 2"/>
          <p:cNvSpPr txBox="1">
            <a:spLocks/>
          </p:cNvSpPr>
          <p:nvPr/>
        </p:nvSpPr>
        <p:spPr>
          <a:xfrm>
            <a:off x="5321257" y="3153090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6" name="Oval 555"/>
          <p:cNvSpPr/>
          <p:nvPr/>
        </p:nvSpPr>
        <p:spPr>
          <a:xfrm>
            <a:off x="2508184" y="3366547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/>
          <p:cNvSpPr/>
          <p:nvPr/>
        </p:nvSpPr>
        <p:spPr>
          <a:xfrm>
            <a:off x="2083460" y="3366606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2290298" y="3356782"/>
            <a:ext cx="203220" cy="27336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Content Placeholder 2"/>
          <p:cNvSpPr txBox="1">
            <a:spLocks/>
          </p:cNvSpPr>
          <p:nvPr/>
        </p:nvSpPr>
        <p:spPr>
          <a:xfrm>
            <a:off x="5354557" y="3833492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N x 3 half selected cells on WLs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Content Placeholder 2"/>
          <p:cNvSpPr txBox="1">
            <a:spLocks/>
          </p:cNvSpPr>
          <p:nvPr/>
        </p:nvSpPr>
        <p:spPr>
          <a:xfrm>
            <a:off x="5324431" y="4872914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512 - N half selected cells on NWLs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Content Placeholder 2"/>
          <p:cNvSpPr txBox="1">
            <a:spLocks/>
          </p:cNvSpPr>
          <p:nvPr/>
        </p:nvSpPr>
        <p:spPr>
          <a:xfrm>
            <a:off x="5346906" y="5781247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2 x 3 + 512 – 2 = 516 total half selected cells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Content Placeholder 2"/>
          <p:cNvSpPr txBox="1">
            <a:spLocks/>
          </p:cNvSpPr>
          <p:nvPr/>
        </p:nvSpPr>
        <p:spPr>
          <a:xfrm>
            <a:off x="5372216" y="3129408"/>
            <a:ext cx="3815294" cy="92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Reset N (=2) cells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1863582" y="3859391"/>
            <a:ext cx="245218" cy="100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20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21354 0.23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19983 -0.181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90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9653 -0.229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11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47" grpId="0" animBg="1"/>
      <p:bldP spid="1150" grpId="0" animBg="1"/>
      <p:bldP spid="1151" grpId="0" animBg="1"/>
      <p:bldP spid="1152" grpId="0" animBg="1"/>
      <p:bldP spid="1167" grpId="0" animBg="1"/>
      <p:bldP spid="1167" grpId="1" animBg="1"/>
      <p:bldP spid="558" grpId="0" animBg="1"/>
      <p:bldP spid="558" grpId="1" animBg="1"/>
      <p:bldP spid="559" grpId="0" animBg="1"/>
      <p:bldP spid="559" grpId="1" animBg="1"/>
      <p:bldP spid="590" grpId="0" build="p"/>
      <p:bldP spid="556" grpId="0" animBg="1"/>
      <p:bldP spid="557" grpId="0" animBg="1"/>
      <p:bldP spid="560" grpId="0" animBg="1"/>
      <p:bldP spid="561" grpId="0"/>
      <p:bldP spid="562" grpId="0"/>
      <p:bldP spid="563" grpId="0"/>
      <p:bldP spid="564" grpId="0"/>
      <p:bldP spid="5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47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096" y="615671"/>
            <a:ext cx="507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RESET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pSp>
        <p:nvGrpSpPr>
          <p:cNvPr id="665" name="Group 664"/>
          <p:cNvGrpSpPr/>
          <p:nvPr/>
        </p:nvGrpSpPr>
        <p:grpSpPr>
          <a:xfrm>
            <a:off x="1934650" y="1963727"/>
            <a:ext cx="1085476" cy="964243"/>
            <a:chOff x="2103326" y="1786173"/>
            <a:chExt cx="1085476" cy="964243"/>
          </a:xfrm>
        </p:grpSpPr>
        <p:cxnSp>
          <p:nvCxnSpPr>
            <p:cNvPr id="599" name="Straight Connector 598"/>
            <p:cNvCxnSpPr/>
            <p:nvPr/>
          </p:nvCxnSpPr>
          <p:spPr>
            <a:xfrm>
              <a:off x="2106067" y="1786173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>
              <a:off x="2103326" y="2144574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2105121" y="2736287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>
              <a:cxnSpLocks/>
            </p:cNvCxnSpPr>
            <p:nvPr/>
          </p:nvCxnSpPr>
          <p:spPr>
            <a:xfrm>
              <a:off x="2347367" y="1786173"/>
              <a:ext cx="0" cy="96424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/>
            <p:cNvSpPr txBox="1"/>
            <p:nvPr/>
          </p:nvSpPr>
          <p:spPr>
            <a:xfrm>
              <a:off x="2380567" y="204788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1934650" y="3598286"/>
            <a:ext cx="1168407" cy="946940"/>
            <a:chOff x="2103326" y="3420732"/>
            <a:chExt cx="1168407" cy="946940"/>
          </a:xfrm>
        </p:grpSpPr>
        <p:cxnSp>
          <p:nvCxnSpPr>
            <p:cNvPr id="626" name="Straight Connector 625"/>
            <p:cNvCxnSpPr/>
            <p:nvPr/>
          </p:nvCxnSpPr>
          <p:spPr>
            <a:xfrm>
              <a:off x="2103326" y="3420732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>
              <a:off x="2103326" y="3775959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2103326" y="4367672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>
              <a:cxnSpLocks/>
            </p:cNvCxnSpPr>
            <p:nvPr/>
          </p:nvCxnSpPr>
          <p:spPr>
            <a:xfrm>
              <a:off x="2345572" y="3420732"/>
              <a:ext cx="0" cy="94694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TextBox 638"/>
            <p:cNvSpPr txBox="1"/>
            <p:nvPr/>
          </p:nvSpPr>
          <p:spPr>
            <a:xfrm>
              <a:off x="2378540" y="3708505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1937371" y="5197904"/>
            <a:ext cx="1165686" cy="959759"/>
            <a:chOff x="2106047" y="5020350"/>
            <a:chExt cx="1165686" cy="959759"/>
          </a:xfrm>
        </p:grpSpPr>
        <p:cxnSp>
          <p:nvCxnSpPr>
            <p:cNvPr id="608" name="Straight Connector 607"/>
            <p:cNvCxnSpPr/>
            <p:nvPr/>
          </p:nvCxnSpPr>
          <p:spPr>
            <a:xfrm>
              <a:off x="2112053" y="5020350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>
              <a:off x="2112053" y="5632484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>
              <a:off x="2106047" y="5977619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>
              <a:cxnSpLocks/>
            </p:cNvCxnSpPr>
            <p:nvPr/>
          </p:nvCxnSpPr>
          <p:spPr>
            <a:xfrm>
              <a:off x="2348294" y="5020350"/>
              <a:ext cx="0" cy="95975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TextBox 639"/>
            <p:cNvSpPr txBox="1"/>
            <p:nvPr/>
          </p:nvSpPr>
          <p:spPr>
            <a:xfrm>
              <a:off x="2378540" y="533622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</p:grpSp>
      <p:grpSp>
        <p:nvGrpSpPr>
          <p:cNvPr id="664" name="Group 663"/>
          <p:cNvGrpSpPr/>
          <p:nvPr/>
        </p:nvGrpSpPr>
        <p:grpSpPr>
          <a:xfrm>
            <a:off x="693091" y="2137398"/>
            <a:ext cx="1032532" cy="952764"/>
            <a:chOff x="861767" y="1959844"/>
            <a:chExt cx="1032532" cy="952764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1652053" y="1973973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>
              <a:off x="1652053" y="2315723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>
              <a:off x="1652053" y="2912608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cxnSpLocks/>
            </p:cNvCxnSpPr>
            <p:nvPr/>
          </p:nvCxnSpPr>
          <p:spPr>
            <a:xfrm>
              <a:off x="1652053" y="1959844"/>
              <a:ext cx="0" cy="95276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TextBox 640"/>
            <p:cNvSpPr txBox="1"/>
            <p:nvPr/>
          </p:nvSpPr>
          <p:spPr>
            <a:xfrm>
              <a:off x="861767" y="226333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2" name="Group 661"/>
          <p:cNvGrpSpPr/>
          <p:nvPr/>
        </p:nvGrpSpPr>
        <p:grpSpPr>
          <a:xfrm>
            <a:off x="693091" y="3756485"/>
            <a:ext cx="1030505" cy="964280"/>
            <a:chOff x="861767" y="3578931"/>
            <a:chExt cx="1030505" cy="964280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1650026" y="3593060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>
              <a:off x="1650026" y="3948286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>
              <a:off x="1650026" y="4543211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>
              <a:cxnSpLocks/>
            </p:cNvCxnSpPr>
            <p:nvPr/>
          </p:nvCxnSpPr>
          <p:spPr>
            <a:xfrm>
              <a:off x="1650026" y="3578931"/>
              <a:ext cx="0" cy="9642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TextBox 641"/>
            <p:cNvSpPr txBox="1"/>
            <p:nvPr/>
          </p:nvSpPr>
          <p:spPr>
            <a:xfrm>
              <a:off x="861767" y="386970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690138" y="5375283"/>
            <a:ext cx="1033458" cy="957269"/>
            <a:chOff x="858814" y="5197729"/>
            <a:chExt cx="1033458" cy="957269"/>
          </a:xfrm>
        </p:grpSpPr>
        <p:cxnSp>
          <p:nvCxnSpPr>
            <p:cNvPr id="612" name="Straight Connector 611"/>
            <p:cNvCxnSpPr/>
            <p:nvPr/>
          </p:nvCxnSpPr>
          <p:spPr>
            <a:xfrm>
              <a:off x="1650026" y="5198787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650026" y="5811882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1650026" y="6154997"/>
              <a:ext cx="242246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>
              <a:cxnSpLocks/>
            </p:cNvCxnSpPr>
            <p:nvPr/>
          </p:nvCxnSpPr>
          <p:spPr>
            <a:xfrm>
              <a:off x="1650026" y="5197729"/>
              <a:ext cx="0" cy="95726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/>
            <p:cNvSpPr txBox="1"/>
            <p:nvPr/>
          </p:nvSpPr>
          <p:spPr>
            <a:xfrm>
              <a:off x="858814" y="5489687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5646" y="1824347"/>
            <a:ext cx="129325" cy="4632181"/>
            <a:chOff x="1755646" y="1824347"/>
            <a:chExt cx="129325" cy="4632181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2265" y="1824347"/>
              <a:ext cx="0" cy="77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Rectangle 563"/>
            <p:cNvSpPr/>
            <p:nvPr/>
          </p:nvSpPr>
          <p:spPr>
            <a:xfrm>
              <a:off x="1758823" y="1916330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4" name="Straight Connector 573"/>
            <p:cNvCxnSpPr>
              <a:cxnSpLocks/>
            </p:cNvCxnSpPr>
            <p:nvPr/>
          </p:nvCxnSpPr>
          <p:spPr>
            <a:xfrm>
              <a:off x="1822076" y="2809786"/>
              <a:ext cx="0" cy="41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/>
            <p:cNvSpPr/>
            <p:nvPr/>
          </p:nvSpPr>
          <p:spPr>
            <a:xfrm>
              <a:off x="1758822" y="2091634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1759560" y="2266938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759559" y="2442242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759371" y="2863822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1759370" y="3039127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8" name="Straight Connector 587"/>
            <p:cNvCxnSpPr>
              <a:cxnSpLocks/>
            </p:cNvCxnSpPr>
            <p:nvPr/>
          </p:nvCxnSpPr>
          <p:spPr>
            <a:xfrm>
              <a:off x="1819090" y="5089975"/>
              <a:ext cx="0" cy="411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Rectangle 590"/>
            <p:cNvSpPr/>
            <p:nvPr/>
          </p:nvSpPr>
          <p:spPr>
            <a:xfrm>
              <a:off x="1755647" y="5153173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755646" y="5328478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3" name="Straight Connector 592"/>
            <p:cNvCxnSpPr>
              <a:cxnSpLocks/>
            </p:cNvCxnSpPr>
            <p:nvPr/>
          </p:nvCxnSpPr>
          <p:spPr>
            <a:xfrm>
              <a:off x="1819792" y="5700689"/>
              <a:ext cx="0" cy="755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Rectangle 593"/>
            <p:cNvSpPr/>
            <p:nvPr/>
          </p:nvSpPr>
          <p:spPr>
            <a:xfrm>
              <a:off x="1757087" y="5754726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1757086" y="5930030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1756349" y="6108703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756348" y="6284007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8" name="Straight Connector 617"/>
            <p:cNvCxnSpPr>
              <a:cxnSpLocks/>
            </p:cNvCxnSpPr>
            <p:nvPr/>
          </p:nvCxnSpPr>
          <p:spPr>
            <a:xfrm>
              <a:off x="1820281" y="3448873"/>
              <a:ext cx="0" cy="77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Rectangle 618"/>
            <p:cNvSpPr/>
            <p:nvPr/>
          </p:nvSpPr>
          <p:spPr>
            <a:xfrm>
              <a:off x="1756839" y="3540856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0" name="Straight Connector 619"/>
            <p:cNvCxnSpPr>
              <a:cxnSpLocks/>
            </p:cNvCxnSpPr>
            <p:nvPr/>
          </p:nvCxnSpPr>
          <p:spPr>
            <a:xfrm>
              <a:off x="1820281" y="4440389"/>
              <a:ext cx="0" cy="412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Rectangle 620"/>
            <p:cNvSpPr/>
            <p:nvPr/>
          </p:nvSpPr>
          <p:spPr>
            <a:xfrm>
              <a:off x="1756838" y="3716160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757576" y="3891464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757575" y="4066769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757576" y="4494426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757575" y="4669730"/>
              <a:ext cx="125411" cy="1020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" name="Straight Connector 635"/>
            <p:cNvCxnSpPr/>
            <p:nvPr/>
          </p:nvCxnSpPr>
          <p:spPr>
            <a:xfrm>
              <a:off x="1819792" y="3256987"/>
              <a:ext cx="0" cy="1714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1818794" y="4893699"/>
              <a:ext cx="0" cy="1714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>
              <a:off x="1820008" y="2638336"/>
              <a:ext cx="0" cy="1714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>
              <a:off x="1815915" y="4259698"/>
              <a:ext cx="0" cy="1714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>
              <a:off x="1819209" y="5527514"/>
              <a:ext cx="0" cy="1714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0" name="Group 679"/>
          <p:cNvGrpSpPr/>
          <p:nvPr/>
        </p:nvGrpSpPr>
        <p:grpSpPr>
          <a:xfrm>
            <a:off x="1160911" y="2259799"/>
            <a:ext cx="3627743" cy="3248499"/>
            <a:chOff x="1299328" y="1913989"/>
            <a:chExt cx="3627743" cy="3248499"/>
          </a:xfrm>
        </p:grpSpPr>
        <p:cxnSp>
          <p:nvCxnSpPr>
            <p:cNvPr id="681" name="Straight Connector 680"/>
            <p:cNvCxnSpPr>
              <a:cxnSpLocks/>
            </p:cNvCxnSpPr>
            <p:nvPr/>
          </p:nvCxnSpPr>
          <p:spPr>
            <a:xfrm>
              <a:off x="1548079" y="2541615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>
              <a:cxnSpLocks/>
            </p:cNvCxnSpPr>
            <p:nvPr/>
          </p:nvCxnSpPr>
          <p:spPr>
            <a:xfrm>
              <a:off x="1301750" y="2560467"/>
              <a:ext cx="333179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3" name="Group 682"/>
            <p:cNvGrpSpPr>
              <a:grpSpLocks/>
            </p:cNvGrpSpPr>
            <p:nvPr/>
          </p:nvGrpSpPr>
          <p:grpSpPr bwMode="auto">
            <a:xfrm>
              <a:off x="1551658" y="2560467"/>
              <a:ext cx="146681" cy="197953"/>
              <a:chOff x="5562600" y="3124201"/>
              <a:chExt cx="304800" cy="455612"/>
            </a:xfrm>
          </p:grpSpPr>
          <p:cxnSp>
            <p:nvCxnSpPr>
              <p:cNvPr id="1217" name="Straight Connector 1216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4" name="Isosceles Triangle 1223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684" name="Straight Connector 683"/>
            <p:cNvCxnSpPr>
              <a:cxnSpLocks/>
            </p:cNvCxnSpPr>
            <p:nvPr/>
          </p:nvCxnSpPr>
          <p:spPr>
            <a:xfrm>
              <a:off x="1697574" y="2758419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>
              <a:cxnSpLocks/>
            </p:cNvCxnSpPr>
            <p:nvPr/>
          </p:nvCxnSpPr>
          <p:spPr>
            <a:xfrm>
              <a:off x="2036024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Group 685"/>
            <p:cNvGrpSpPr/>
            <p:nvPr/>
          </p:nvGrpSpPr>
          <p:grpSpPr>
            <a:xfrm>
              <a:off x="1902290" y="2763372"/>
              <a:ext cx="135298" cy="135716"/>
              <a:chOff x="3334192" y="4394946"/>
              <a:chExt cx="279683" cy="255635"/>
            </a:xfrm>
          </p:grpSpPr>
          <p:cxnSp>
            <p:nvCxnSpPr>
              <p:cNvPr id="1210" name="Straight Connector 120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oup 686"/>
            <p:cNvGrpSpPr>
              <a:grpSpLocks/>
            </p:cNvGrpSpPr>
            <p:nvPr/>
          </p:nvGrpSpPr>
          <p:grpSpPr bwMode="auto">
            <a:xfrm>
              <a:off x="1632266" y="2791569"/>
              <a:ext cx="146681" cy="197953"/>
              <a:chOff x="5562600" y="3124201"/>
              <a:chExt cx="304800" cy="455612"/>
            </a:xfrm>
          </p:grpSpPr>
          <p:cxnSp>
            <p:nvCxnSpPr>
              <p:cNvPr id="1202" name="Straight Connector 1201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9" name="Isosceles Triangle 1208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688" name="Straight Connector 687"/>
            <p:cNvCxnSpPr>
              <a:cxnSpLocks/>
            </p:cNvCxnSpPr>
            <p:nvPr/>
          </p:nvCxnSpPr>
          <p:spPr>
            <a:xfrm>
              <a:off x="2235048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9" name="Group 688"/>
            <p:cNvGrpSpPr/>
            <p:nvPr/>
          </p:nvGrpSpPr>
          <p:grpSpPr>
            <a:xfrm>
              <a:off x="2101314" y="2766655"/>
              <a:ext cx="135298" cy="135716"/>
              <a:chOff x="3334192" y="4394946"/>
              <a:chExt cx="279683" cy="255635"/>
            </a:xfrm>
          </p:grpSpPr>
          <p:cxnSp>
            <p:nvCxnSpPr>
              <p:cNvPr id="1195" name="Straight Connector 119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/>
            <p:cNvCxnSpPr>
              <a:cxnSpLocks/>
            </p:cNvCxnSpPr>
            <p:nvPr/>
          </p:nvCxnSpPr>
          <p:spPr>
            <a:xfrm>
              <a:off x="2445382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1" name="Group 690"/>
            <p:cNvGrpSpPr/>
            <p:nvPr/>
          </p:nvGrpSpPr>
          <p:grpSpPr>
            <a:xfrm>
              <a:off x="2310084" y="2765252"/>
              <a:ext cx="135298" cy="135716"/>
              <a:chOff x="3334192" y="4394946"/>
              <a:chExt cx="279683" cy="255635"/>
            </a:xfrm>
          </p:grpSpPr>
          <p:cxnSp>
            <p:nvCxnSpPr>
              <p:cNvPr id="1188" name="Straight Connector 118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2" name="Straight Connector 691"/>
            <p:cNvCxnSpPr>
              <a:cxnSpLocks/>
            </p:cNvCxnSpPr>
            <p:nvPr/>
          </p:nvCxnSpPr>
          <p:spPr>
            <a:xfrm>
              <a:off x="2657452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3" name="Group 692"/>
            <p:cNvGrpSpPr/>
            <p:nvPr/>
          </p:nvGrpSpPr>
          <p:grpSpPr>
            <a:xfrm>
              <a:off x="2523719" y="2758457"/>
              <a:ext cx="135298" cy="135716"/>
              <a:chOff x="3334192" y="4394946"/>
              <a:chExt cx="279683" cy="255635"/>
            </a:xfrm>
          </p:grpSpPr>
          <p:cxnSp>
            <p:nvCxnSpPr>
              <p:cNvPr id="1181" name="Straight Connector 118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4" name="Straight Connector 693"/>
            <p:cNvCxnSpPr>
              <a:cxnSpLocks/>
            </p:cNvCxnSpPr>
            <p:nvPr/>
          </p:nvCxnSpPr>
          <p:spPr>
            <a:xfrm>
              <a:off x="1778183" y="2989522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>
              <a:cxnSpLocks/>
            </p:cNvCxnSpPr>
            <p:nvPr/>
          </p:nvCxnSpPr>
          <p:spPr>
            <a:xfrm>
              <a:off x="1550255" y="2378393"/>
              <a:ext cx="0" cy="2168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>
              <a:cxnSpLocks/>
            </p:cNvCxnSpPr>
            <p:nvPr/>
          </p:nvCxnSpPr>
          <p:spPr>
            <a:xfrm>
              <a:off x="1447332" y="2378393"/>
              <a:ext cx="0" cy="2168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>
              <a:cxnSpLocks/>
              <a:endCxn id="1224" idx="3"/>
            </p:cNvCxnSpPr>
            <p:nvPr/>
          </p:nvCxnSpPr>
          <p:spPr>
            <a:xfrm>
              <a:off x="1447332" y="2659099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>
              <a:cxnSpLocks/>
            </p:cNvCxnSpPr>
            <p:nvPr/>
          </p:nvCxnSpPr>
          <p:spPr>
            <a:xfrm>
              <a:off x="1778183" y="2560467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>
              <a:cxnSpLocks/>
            </p:cNvCxnSpPr>
            <p:nvPr/>
          </p:nvCxnSpPr>
          <p:spPr>
            <a:xfrm>
              <a:off x="1551054" y="2891113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0" name="Group 699"/>
            <p:cNvGrpSpPr/>
            <p:nvPr/>
          </p:nvGrpSpPr>
          <p:grpSpPr>
            <a:xfrm>
              <a:off x="1902290" y="2992578"/>
              <a:ext cx="135298" cy="135716"/>
              <a:chOff x="3334192" y="4394946"/>
              <a:chExt cx="279683" cy="255635"/>
            </a:xfrm>
          </p:grpSpPr>
          <p:cxnSp>
            <p:nvCxnSpPr>
              <p:cNvPr id="1174" name="Straight Connector 117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1" name="Group 700"/>
            <p:cNvGrpSpPr/>
            <p:nvPr/>
          </p:nvGrpSpPr>
          <p:grpSpPr>
            <a:xfrm>
              <a:off x="2101314" y="2995861"/>
              <a:ext cx="135298" cy="135716"/>
              <a:chOff x="3334192" y="4394946"/>
              <a:chExt cx="279683" cy="255635"/>
            </a:xfrm>
          </p:grpSpPr>
          <p:cxnSp>
            <p:nvCxnSpPr>
              <p:cNvPr id="1167" name="Straight Connector 116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2" name="Group 701"/>
            <p:cNvGrpSpPr/>
            <p:nvPr/>
          </p:nvGrpSpPr>
          <p:grpSpPr>
            <a:xfrm>
              <a:off x="2310084" y="2994458"/>
              <a:ext cx="135298" cy="135716"/>
              <a:chOff x="3334192" y="4394946"/>
              <a:chExt cx="279683" cy="255635"/>
            </a:xfrm>
          </p:grpSpPr>
          <p:cxnSp>
            <p:nvCxnSpPr>
              <p:cNvPr id="1160" name="Straight Connector 115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Group 702"/>
            <p:cNvGrpSpPr/>
            <p:nvPr/>
          </p:nvGrpSpPr>
          <p:grpSpPr>
            <a:xfrm>
              <a:off x="2523719" y="2987663"/>
              <a:ext cx="135298" cy="135716"/>
              <a:chOff x="3334192" y="4394946"/>
              <a:chExt cx="279683" cy="255635"/>
            </a:xfrm>
          </p:grpSpPr>
          <p:cxnSp>
            <p:nvCxnSpPr>
              <p:cNvPr id="1153" name="Straight Connector 115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4" name="Group 703"/>
            <p:cNvGrpSpPr>
              <a:grpSpLocks/>
            </p:cNvGrpSpPr>
            <p:nvPr/>
          </p:nvGrpSpPr>
          <p:grpSpPr bwMode="auto">
            <a:xfrm>
              <a:off x="1551658" y="3234972"/>
              <a:ext cx="146681" cy="197953"/>
              <a:chOff x="5562600" y="3124201"/>
              <a:chExt cx="304800" cy="455612"/>
            </a:xfrm>
          </p:grpSpPr>
          <p:cxnSp>
            <p:nvCxnSpPr>
              <p:cNvPr id="1145" name="Straight Connector 1144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2" name="Isosceles Triangle 1151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05" name="Straight Connector 704"/>
            <p:cNvCxnSpPr>
              <a:cxnSpLocks/>
            </p:cNvCxnSpPr>
            <p:nvPr/>
          </p:nvCxnSpPr>
          <p:spPr>
            <a:xfrm>
              <a:off x="1697574" y="3432925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6" name="Group 705"/>
            <p:cNvGrpSpPr/>
            <p:nvPr/>
          </p:nvGrpSpPr>
          <p:grpSpPr>
            <a:xfrm>
              <a:off x="1902290" y="3437877"/>
              <a:ext cx="135298" cy="135716"/>
              <a:chOff x="3334192" y="4394946"/>
              <a:chExt cx="279683" cy="255635"/>
            </a:xfrm>
          </p:grpSpPr>
          <p:cxnSp>
            <p:nvCxnSpPr>
              <p:cNvPr id="1138" name="Straight Connector 113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7" name="Group 706"/>
            <p:cNvGrpSpPr>
              <a:grpSpLocks/>
            </p:cNvGrpSpPr>
            <p:nvPr/>
          </p:nvGrpSpPr>
          <p:grpSpPr bwMode="auto">
            <a:xfrm>
              <a:off x="1632266" y="3466075"/>
              <a:ext cx="146681" cy="197953"/>
              <a:chOff x="5562600" y="3124201"/>
              <a:chExt cx="304800" cy="455612"/>
            </a:xfrm>
          </p:grpSpPr>
          <p:cxnSp>
            <p:nvCxnSpPr>
              <p:cNvPr id="1130" name="Straight Connector 1129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7" name="Isosceles Triangle 1136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8" name="Group 707"/>
            <p:cNvGrpSpPr/>
            <p:nvPr/>
          </p:nvGrpSpPr>
          <p:grpSpPr>
            <a:xfrm>
              <a:off x="2101314" y="3438146"/>
              <a:ext cx="135298" cy="135716"/>
              <a:chOff x="3334192" y="4394946"/>
              <a:chExt cx="279683" cy="255635"/>
            </a:xfrm>
          </p:grpSpPr>
          <p:cxnSp>
            <p:nvCxnSpPr>
              <p:cNvPr id="1123" name="Straight Connector 112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9" name="Group 708"/>
            <p:cNvGrpSpPr/>
            <p:nvPr/>
          </p:nvGrpSpPr>
          <p:grpSpPr>
            <a:xfrm>
              <a:off x="2310084" y="3439758"/>
              <a:ext cx="135298" cy="135716"/>
              <a:chOff x="3334192" y="4394946"/>
              <a:chExt cx="279683" cy="255635"/>
            </a:xfrm>
          </p:grpSpPr>
          <p:cxnSp>
            <p:nvCxnSpPr>
              <p:cNvPr id="1116" name="Straight Connector 111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Group 709"/>
            <p:cNvGrpSpPr/>
            <p:nvPr/>
          </p:nvGrpSpPr>
          <p:grpSpPr>
            <a:xfrm>
              <a:off x="2523719" y="3432963"/>
              <a:ext cx="135298" cy="135716"/>
              <a:chOff x="3334192" y="4394946"/>
              <a:chExt cx="279683" cy="255635"/>
            </a:xfrm>
          </p:grpSpPr>
          <p:cxnSp>
            <p:nvCxnSpPr>
              <p:cNvPr id="1109" name="Straight Connector 110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1" name="Straight Connector 710"/>
            <p:cNvCxnSpPr>
              <a:cxnSpLocks/>
            </p:cNvCxnSpPr>
            <p:nvPr/>
          </p:nvCxnSpPr>
          <p:spPr>
            <a:xfrm>
              <a:off x="1778183" y="3664027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>
              <a:cxnSpLocks/>
              <a:endCxn id="1152" idx="3"/>
            </p:cNvCxnSpPr>
            <p:nvPr/>
          </p:nvCxnSpPr>
          <p:spPr>
            <a:xfrm>
              <a:off x="1447332" y="3333604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>
              <a:cxnSpLocks/>
            </p:cNvCxnSpPr>
            <p:nvPr/>
          </p:nvCxnSpPr>
          <p:spPr>
            <a:xfrm>
              <a:off x="1551054" y="3565618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4" name="Group 713"/>
            <p:cNvGrpSpPr/>
            <p:nvPr/>
          </p:nvGrpSpPr>
          <p:grpSpPr>
            <a:xfrm>
              <a:off x="1902290" y="3667084"/>
              <a:ext cx="135298" cy="135716"/>
              <a:chOff x="3334192" y="4394946"/>
              <a:chExt cx="279683" cy="255635"/>
            </a:xfrm>
          </p:grpSpPr>
          <p:cxnSp>
            <p:nvCxnSpPr>
              <p:cNvPr id="1102" name="Straight Connector 110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5" name="Group 714"/>
            <p:cNvGrpSpPr/>
            <p:nvPr/>
          </p:nvGrpSpPr>
          <p:grpSpPr>
            <a:xfrm>
              <a:off x="2101314" y="3670367"/>
              <a:ext cx="135298" cy="135716"/>
              <a:chOff x="3334192" y="4394946"/>
              <a:chExt cx="279683" cy="255635"/>
            </a:xfrm>
          </p:grpSpPr>
          <p:cxnSp>
            <p:nvCxnSpPr>
              <p:cNvPr id="1095" name="Straight Connector 109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6" name="Group 715"/>
            <p:cNvGrpSpPr/>
            <p:nvPr/>
          </p:nvGrpSpPr>
          <p:grpSpPr>
            <a:xfrm>
              <a:off x="2310084" y="3665949"/>
              <a:ext cx="135298" cy="135716"/>
              <a:chOff x="3334192" y="4394946"/>
              <a:chExt cx="279683" cy="255635"/>
            </a:xfrm>
          </p:grpSpPr>
          <p:cxnSp>
            <p:nvCxnSpPr>
              <p:cNvPr id="1088" name="Straight Connector 108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" name="Group 716"/>
            <p:cNvGrpSpPr/>
            <p:nvPr/>
          </p:nvGrpSpPr>
          <p:grpSpPr>
            <a:xfrm>
              <a:off x="2523719" y="3662169"/>
              <a:ext cx="135298" cy="135716"/>
              <a:chOff x="3334192" y="4394946"/>
              <a:chExt cx="279683" cy="255635"/>
            </a:xfrm>
          </p:grpSpPr>
          <p:cxnSp>
            <p:nvCxnSpPr>
              <p:cNvPr id="1081" name="Straight Connector 108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" name="Group 717"/>
            <p:cNvGrpSpPr>
              <a:grpSpLocks/>
            </p:cNvGrpSpPr>
            <p:nvPr/>
          </p:nvGrpSpPr>
          <p:grpSpPr bwMode="auto">
            <a:xfrm>
              <a:off x="1551658" y="3940144"/>
              <a:ext cx="146681" cy="197953"/>
              <a:chOff x="5562600" y="3124201"/>
              <a:chExt cx="304800" cy="455612"/>
            </a:xfrm>
          </p:grpSpPr>
          <p:cxnSp>
            <p:nvCxnSpPr>
              <p:cNvPr id="1073" name="Straight Connector 1072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0" name="Isosceles Triangle 1079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19" name="Straight Connector 718"/>
            <p:cNvCxnSpPr>
              <a:cxnSpLocks/>
            </p:cNvCxnSpPr>
            <p:nvPr/>
          </p:nvCxnSpPr>
          <p:spPr>
            <a:xfrm>
              <a:off x="1697574" y="4138095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0" name="Group 719"/>
            <p:cNvGrpSpPr/>
            <p:nvPr/>
          </p:nvGrpSpPr>
          <p:grpSpPr>
            <a:xfrm>
              <a:off x="1902290" y="4143048"/>
              <a:ext cx="135298" cy="135716"/>
              <a:chOff x="3334192" y="4394946"/>
              <a:chExt cx="279683" cy="255635"/>
            </a:xfrm>
          </p:grpSpPr>
          <p:cxnSp>
            <p:nvCxnSpPr>
              <p:cNvPr id="1066" name="Straight Connector 106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1" name="Group 720"/>
            <p:cNvGrpSpPr>
              <a:grpSpLocks/>
            </p:cNvGrpSpPr>
            <p:nvPr/>
          </p:nvGrpSpPr>
          <p:grpSpPr bwMode="auto">
            <a:xfrm>
              <a:off x="1632266" y="4171245"/>
              <a:ext cx="146681" cy="197953"/>
              <a:chOff x="5562600" y="3124201"/>
              <a:chExt cx="304800" cy="455612"/>
            </a:xfrm>
          </p:grpSpPr>
          <p:cxnSp>
            <p:nvCxnSpPr>
              <p:cNvPr id="1058" name="Straight Connector 1057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Isosceles Triangle 1064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2101314" y="4146332"/>
              <a:ext cx="135298" cy="135716"/>
              <a:chOff x="3334192" y="4394946"/>
              <a:chExt cx="279683" cy="255635"/>
            </a:xfrm>
          </p:grpSpPr>
          <p:cxnSp>
            <p:nvCxnSpPr>
              <p:cNvPr id="1051" name="Straight Connector 105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/>
            <p:cNvGrpSpPr/>
            <p:nvPr/>
          </p:nvGrpSpPr>
          <p:grpSpPr>
            <a:xfrm>
              <a:off x="2310084" y="4144928"/>
              <a:ext cx="135298" cy="135716"/>
              <a:chOff x="3334192" y="4394946"/>
              <a:chExt cx="279683" cy="255635"/>
            </a:xfrm>
          </p:grpSpPr>
          <p:cxnSp>
            <p:nvCxnSpPr>
              <p:cNvPr id="1044" name="Straight Connector 104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" name="Group 723"/>
            <p:cNvGrpSpPr/>
            <p:nvPr/>
          </p:nvGrpSpPr>
          <p:grpSpPr>
            <a:xfrm>
              <a:off x="2523719" y="4138133"/>
              <a:ext cx="135298" cy="135716"/>
              <a:chOff x="3334192" y="4394946"/>
              <a:chExt cx="279683" cy="255635"/>
            </a:xfrm>
          </p:grpSpPr>
          <p:cxnSp>
            <p:nvCxnSpPr>
              <p:cNvPr id="1037" name="Straight Connector 103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5" name="Straight Connector 724"/>
            <p:cNvCxnSpPr>
              <a:cxnSpLocks/>
            </p:cNvCxnSpPr>
            <p:nvPr/>
          </p:nvCxnSpPr>
          <p:spPr>
            <a:xfrm>
              <a:off x="1778183" y="4369198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>
              <a:cxnSpLocks/>
              <a:endCxn id="1080" idx="3"/>
            </p:cNvCxnSpPr>
            <p:nvPr/>
          </p:nvCxnSpPr>
          <p:spPr>
            <a:xfrm>
              <a:off x="1447332" y="4038775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>
              <a:cxnSpLocks/>
            </p:cNvCxnSpPr>
            <p:nvPr/>
          </p:nvCxnSpPr>
          <p:spPr>
            <a:xfrm>
              <a:off x="1551054" y="4270789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8" name="Group 727"/>
            <p:cNvGrpSpPr/>
            <p:nvPr/>
          </p:nvGrpSpPr>
          <p:grpSpPr>
            <a:xfrm>
              <a:off x="1902290" y="4372254"/>
              <a:ext cx="135298" cy="135716"/>
              <a:chOff x="3334192" y="4394946"/>
              <a:chExt cx="279683" cy="255635"/>
            </a:xfrm>
          </p:grpSpPr>
          <p:cxnSp>
            <p:nvCxnSpPr>
              <p:cNvPr id="1030" name="Straight Connector 102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9" name="Group 728"/>
            <p:cNvGrpSpPr/>
            <p:nvPr/>
          </p:nvGrpSpPr>
          <p:grpSpPr>
            <a:xfrm>
              <a:off x="2101314" y="4372522"/>
              <a:ext cx="135298" cy="135716"/>
              <a:chOff x="3334192" y="4394946"/>
              <a:chExt cx="279683" cy="255635"/>
            </a:xfrm>
          </p:grpSpPr>
          <p:cxnSp>
            <p:nvCxnSpPr>
              <p:cNvPr id="1023" name="Straight Connector 102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0" name="Group 729"/>
            <p:cNvGrpSpPr/>
            <p:nvPr/>
          </p:nvGrpSpPr>
          <p:grpSpPr>
            <a:xfrm>
              <a:off x="2310084" y="4371120"/>
              <a:ext cx="135298" cy="135716"/>
              <a:chOff x="3334192" y="4394946"/>
              <a:chExt cx="279683" cy="255635"/>
            </a:xfrm>
          </p:grpSpPr>
          <p:cxnSp>
            <p:nvCxnSpPr>
              <p:cNvPr id="1016" name="Straight Connector 101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730"/>
            <p:cNvGrpSpPr/>
            <p:nvPr/>
          </p:nvGrpSpPr>
          <p:grpSpPr>
            <a:xfrm>
              <a:off x="2523719" y="4367339"/>
              <a:ext cx="135298" cy="135716"/>
              <a:chOff x="3334192" y="4394946"/>
              <a:chExt cx="279683" cy="255635"/>
            </a:xfrm>
          </p:grpSpPr>
          <p:cxnSp>
            <p:nvCxnSpPr>
              <p:cNvPr id="1009" name="Straight Connector 100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2" name="Straight Connector 731"/>
            <p:cNvCxnSpPr>
              <a:cxnSpLocks/>
            </p:cNvCxnSpPr>
            <p:nvPr/>
          </p:nvCxnSpPr>
          <p:spPr>
            <a:xfrm>
              <a:off x="1299328" y="3234972"/>
              <a:ext cx="33488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>
              <a:cxnSpLocks/>
            </p:cNvCxnSpPr>
            <p:nvPr/>
          </p:nvCxnSpPr>
          <p:spPr>
            <a:xfrm>
              <a:off x="1299328" y="3940144"/>
              <a:ext cx="333421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>
              <a:cxnSpLocks/>
            </p:cNvCxnSpPr>
            <p:nvPr/>
          </p:nvCxnSpPr>
          <p:spPr>
            <a:xfrm>
              <a:off x="1778183" y="3234972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cxnSpLocks/>
            </p:cNvCxnSpPr>
            <p:nvPr/>
          </p:nvCxnSpPr>
          <p:spPr>
            <a:xfrm>
              <a:off x="1778183" y="3940144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>
              <a:cxnSpLocks/>
            </p:cNvCxnSpPr>
            <p:nvPr/>
          </p:nvCxnSpPr>
          <p:spPr>
            <a:xfrm>
              <a:off x="2986126" y="2541615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7" name="Group 736"/>
            <p:cNvGrpSpPr>
              <a:grpSpLocks/>
            </p:cNvGrpSpPr>
            <p:nvPr/>
          </p:nvGrpSpPr>
          <p:grpSpPr bwMode="auto">
            <a:xfrm>
              <a:off x="2989705" y="2560467"/>
              <a:ext cx="146681" cy="197953"/>
              <a:chOff x="5562600" y="3124201"/>
              <a:chExt cx="304800" cy="455612"/>
            </a:xfrm>
          </p:grpSpPr>
          <p:cxnSp>
            <p:nvCxnSpPr>
              <p:cNvPr id="1001" name="Straight Connector 1000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8" name="Isosceles Triangle 1007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38" name="Straight Connector 737"/>
            <p:cNvCxnSpPr>
              <a:cxnSpLocks/>
            </p:cNvCxnSpPr>
            <p:nvPr/>
          </p:nvCxnSpPr>
          <p:spPr>
            <a:xfrm>
              <a:off x="3474071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9" name="Group 738"/>
            <p:cNvGrpSpPr/>
            <p:nvPr/>
          </p:nvGrpSpPr>
          <p:grpSpPr>
            <a:xfrm>
              <a:off x="3340338" y="2763372"/>
              <a:ext cx="135298" cy="135716"/>
              <a:chOff x="3334192" y="4394946"/>
              <a:chExt cx="279683" cy="255635"/>
            </a:xfrm>
          </p:grpSpPr>
          <p:cxnSp>
            <p:nvCxnSpPr>
              <p:cNvPr id="994" name="Straight Connector 99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739"/>
            <p:cNvGrpSpPr>
              <a:grpSpLocks/>
            </p:cNvGrpSpPr>
            <p:nvPr/>
          </p:nvGrpSpPr>
          <p:grpSpPr bwMode="auto">
            <a:xfrm>
              <a:off x="3070313" y="2791569"/>
              <a:ext cx="146681" cy="197953"/>
              <a:chOff x="5562600" y="3124201"/>
              <a:chExt cx="304800" cy="455612"/>
            </a:xfrm>
          </p:grpSpPr>
          <p:cxnSp>
            <p:nvCxnSpPr>
              <p:cNvPr id="986" name="Straight Connector 985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3" name="Isosceles Triangle 992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41" name="Straight Connector 740"/>
            <p:cNvCxnSpPr>
              <a:cxnSpLocks/>
            </p:cNvCxnSpPr>
            <p:nvPr/>
          </p:nvCxnSpPr>
          <p:spPr>
            <a:xfrm>
              <a:off x="3673095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2" name="Group 741"/>
            <p:cNvGrpSpPr/>
            <p:nvPr/>
          </p:nvGrpSpPr>
          <p:grpSpPr>
            <a:xfrm>
              <a:off x="3539362" y="2766655"/>
              <a:ext cx="135298" cy="135716"/>
              <a:chOff x="3334192" y="4394946"/>
              <a:chExt cx="279683" cy="255635"/>
            </a:xfrm>
          </p:grpSpPr>
          <p:cxnSp>
            <p:nvCxnSpPr>
              <p:cNvPr id="979" name="Straight Connector 97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3" name="Straight Connector 742"/>
            <p:cNvCxnSpPr>
              <a:cxnSpLocks/>
            </p:cNvCxnSpPr>
            <p:nvPr/>
          </p:nvCxnSpPr>
          <p:spPr>
            <a:xfrm>
              <a:off x="3883430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4" name="Group 743"/>
            <p:cNvGrpSpPr/>
            <p:nvPr/>
          </p:nvGrpSpPr>
          <p:grpSpPr>
            <a:xfrm>
              <a:off x="3748132" y="2765252"/>
              <a:ext cx="135298" cy="135716"/>
              <a:chOff x="3334192" y="4394946"/>
              <a:chExt cx="279683" cy="255635"/>
            </a:xfrm>
          </p:grpSpPr>
          <p:cxnSp>
            <p:nvCxnSpPr>
              <p:cNvPr id="972" name="Straight Connector 97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5" name="Straight Connector 744"/>
            <p:cNvCxnSpPr>
              <a:cxnSpLocks/>
            </p:cNvCxnSpPr>
            <p:nvPr/>
          </p:nvCxnSpPr>
          <p:spPr>
            <a:xfrm>
              <a:off x="4095500" y="2292053"/>
              <a:ext cx="0" cy="2511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6" name="Group 745"/>
            <p:cNvGrpSpPr/>
            <p:nvPr/>
          </p:nvGrpSpPr>
          <p:grpSpPr>
            <a:xfrm>
              <a:off x="3961766" y="2758457"/>
              <a:ext cx="135298" cy="135716"/>
              <a:chOff x="3334192" y="4394946"/>
              <a:chExt cx="279683" cy="255635"/>
            </a:xfrm>
          </p:grpSpPr>
          <p:cxnSp>
            <p:nvCxnSpPr>
              <p:cNvPr id="965" name="Straight Connector 96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7" name="Straight Connector 746"/>
            <p:cNvCxnSpPr>
              <a:cxnSpLocks/>
            </p:cNvCxnSpPr>
            <p:nvPr/>
          </p:nvCxnSpPr>
          <p:spPr>
            <a:xfrm>
              <a:off x="2988303" y="2378393"/>
              <a:ext cx="0" cy="2168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>
              <a:cxnSpLocks/>
            </p:cNvCxnSpPr>
            <p:nvPr/>
          </p:nvCxnSpPr>
          <p:spPr>
            <a:xfrm>
              <a:off x="2885380" y="2378393"/>
              <a:ext cx="0" cy="2168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>
              <a:cxnSpLocks/>
              <a:endCxn id="1008" idx="3"/>
            </p:cNvCxnSpPr>
            <p:nvPr/>
          </p:nvCxnSpPr>
          <p:spPr>
            <a:xfrm>
              <a:off x="2885380" y="2659099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>
              <a:cxnSpLocks/>
            </p:cNvCxnSpPr>
            <p:nvPr/>
          </p:nvCxnSpPr>
          <p:spPr>
            <a:xfrm>
              <a:off x="3216231" y="2560467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>
              <a:cxnSpLocks/>
            </p:cNvCxnSpPr>
            <p:nvPr/>
          </p:nvCxnSpPr>
          <p:spPr>
            <a:xfrm>
              <a:off x="2989102" y="2891113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2" name="Group 751"/>
            <p:cNvGrpSpPr/>
            <p:nvPr/>
          </p:nvGrpSpPr>
          <p:grpSpPr>
            <a:xfrm>
              <a:off x="3340338" y="2986548"/>
              <a:ext cx="135298" cy="135716"/>
              <a:chOff x="3334192" y="4394946"/>
              <a:chExt cx="279683" cy="255635"/>
            </a:xfrm>
          </p:grpSpPr>
          <p:cxnSp>
            <p:nvCxnSpPr>
              <p:cNvPr id="958" name="Straight Connector 95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3" name="Group 752"/>
            <p:cNvGrpSpPr/>
            <p:nvPr/>
          </p:nvGrpSpPr>
          <p:grpSpPr>
            <a:xfrm>
              <a:off x="3539362" y="2989831"/>
              <a:ext cx="135298" cy="135716"/>
              <a:chOff x="3334192" y="4394946"/>
              <a:chExt cx="279683" cy="255635"/>
            </a:xfrm>
          </p:grpSpPr>
          <p:cxnSp>
            <p:nvCxnSpPr>
              <p:cNvPr id="951" name="Straight Connector 95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753"/>
            <p:cNvGrpSpPr/>
            <p:nvPr/>
          </p:nvGrpSpPr>
          <p:grpSpPr>
            <a:xfrm>
              <a:off x="3748132" y="2991443"/>
              <a:ext cx="135298" cy="135716"/>
              <a:chOff x="3334192" y="4394946"/>
              <a:chExt cx="279683" cy="255635"/>
            </a:xfrm>
          </p:grpSpPr>
          <p:cxnSp>
            <p:nvCxnSpPr>
              <p:cNvPr id="944" name="Straight Connector 94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5" name="Group 754"/>
            <p:cNvGrpSpPr/>
            <p:nvPr/>
          </p:nvGrpSpPr>
          <p:grpSpPr>
            <a:xfrm>
              <a:off x="3961766" y="2987663"/>
              <a:ext cx="135298" cy="135716"/>
              <a:chOff x="3334192" y="4394946"/>
              <a:chExt cx="279683" cy="255635"/>
            </a:xfrm>
          </p:grpSpPr>
          <p:cxnSp>
            <p:nvCxnSpPr>
              <p:cNvPr id="937" name="Straight Connector 93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6" name="Group 755"/>
            <p:cNvGrpSpPr>
              <a:grpSpLocks/>
            </p:cNvGrpSpPr>
            <p:nvPr/>
          </p:nvGrpSpPr>
          <p:grpSpPr bwMode="auto">
            <a:xfrm>
              <a:off x="2989705" y="3234972"/>
              <a:ext cx="146681" cy="197953"/>
              <a:chOff x="5562600" y="3124201"/>
              <a:chExt cx="304800" cy="455612"/>
            </a:xfrm>
          </p:grpSpPr>
          <p:cxnSp>
            <p:nvCxnSpPr>
              <p:cNvPr id="929" name="Straight Connector 928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6" name="Isosceles Triangle 935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3340338" y="3437877"/>
              <a:ext cx="135298" cy="135716"/>
              <a:chOff x="3334192" y="4394946"/>
              <a:chExt cx="279683" cy="255635"/>
            </a:xfrm>
          </p:grpSpPr>
          <p:cxnSp>
            <p:nvCxnSpPr>
              <p:cNvPr id="922" name="Straight Connector 92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8" name="Group 757"/>
            <p:cNvGrpSpPr>
              <a:grpSpLocks/>
            </p:cNvGrpSpPr>
            <p:nvPr/>
          </p:nvGrpSpPr>
          <p:grpSpPr bwMode="auto">
            <a:xfrm>
              <a:off x="3070313" y="3466075"/>
              <a:ext cx="146681" cy="197953"/>
              <a:chOff x="5562600" y="3124201"/>
              <a:chExt cx="304800" cy="455612"/>
            </a:xfrm>
          </p:grpSpPr>
          <p:cxnSp>
            <p:nvCxnSpPr>
              <p:cNvPr id="914" name="Straight Connector 913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1" name="Isosceles Triangle 920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>
              <a:off x="3542098" y="3432116"/>
              <a:ext cx="135298" cy="135716"/>
              <a:chOff x="3334192" y="4394946"/>
              <a:chExt cx="279683" cy="255635"/>
            </a:xfrm>
          </p:grpSpPr>
          <p:cxnSp>
            <p:nvCxnSpPr>
              <p:cNvPr id="907" name="Straight Connector 90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0" name="Group 759"/>
            <p:cNvGrpSpPr/>
            <p:nvPr/>
          </p:nvGrpSpPr>
          <p:grpSpPr>
            <a:xfrm>
              <a:off x="3748132" y="3439758"/>
              <a:ext cx="135298" cy="135716"/>
              <a:chOff x="3334192" y="4394946"/>
              <a:chExt cx="279683" cy="255635"/>
            </a:xfrm>
          </p:grpSpPr>
          <p:cxnSp>
            <p:nvCxnSpPr>
              <p:cNvPr id="900" name="Straight Connector 89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1" name="Group 760"/>
            <p:cNvGrpSpPr/>
            <p:nvPr/>
          </p:nvGrpSpPr>
          <p:grpSpPr>
            <a:xfrm>
              <a:off x="3961766" y="3429948"/>
              <a:ext cx="135298" cy="135716"/>
              <a:chOff x="3334192" y="4394946"/>
              <a:chExt cx="279683" cy="255635"/>
            </a:xfrm>
          </p:grpSpPr>
          <p:cxnSp>
            <p:nvCxnSpPr>
              <p:cNvPr id="893" name="Straight Connector 89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2" name="Straight Connector 761"/>
            <p:cNvCxnSpPr>
              <a:cxnSpLocks/>
              <a:endCxn id="936" idx="3"/>
            </p:cNvCxnSpPr>
            <p:nvPr/>
          </p:nvCxnSpPr>
          <p:spPr>
            <a:xfrm>
              <a:off x="2885380" y="3333604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>
              <a:cxnSpLocks/>
            </p:cNvCxnSpPr>
            <p:nvPr/>
          </p:nvCxnSpPr>
          <p:spPr>
            <a:xfrm>
              <a:off x="2989102" y="3565618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4" name="Group 763"/>
            <p:cNvGrpSpPr/>
            <p:nvPr/>
          </p:nvGrpSpPr>
          <p:grpSpPr>
            <a:xfrm>
              <a:off x="3340338" y="3667084"/>
              <a:ext cx="135298" cy="135716"/>
              <a:chOff x="3334192" y="4394946"/>
              <a:chExt cx="279683" cy="255635"/>
            </a:xfrm>
          </p:grpSpPr>
          <p:cxnSp>
            <p:nvCxnSpPr>
              <p:cNvPr id="886" name="Straight Connector 88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5" name="Group 764"/>
            <p:cNvGrpSpPr/>
            <p:nvPr/>
          </p:nvGrpSpPr>
          <p:grpSpPr>
            <a:xfrm>
              <a:off x="3539362" y="3664337"/>
              <a:ext cx="135298" cy="135716"/>
              <a:chOff x="3334192" y="4394946"/>
              <a:chExt cx="279683" cy="255635"/>
            </a:xfrm>
          </p:grpSpPr>
          <p:cxnSp>
            <p:nvCxnSpPr>
              <p:cNvPr id="879" name="Straight Connector 87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Group 765"/>
            <p:cNvGrpSpPr/>
            <p:nvPr/>
          </p:nvGrpSpPr>
          <p:grpSpPr>
            <a:xfrm>
              <a:off x="3748132" y="3668964"/>
              <a:ext cx="135298" cy="135716"/>
              <a:chOff x="3334192" y="4394946"/>
              <a:chExt cx="279683" cy="255635"/>
            </a:xfrm>
          </p:grpSpPr>
          <p:cxnSp>
            <p:nvCxnSpPr>
              <p:cNvPr id="872" name="Straight Connector 87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Group 766"/>
            <p:cNvGrpSpPr/>
            <p:nvPr/>
          </p:nvGrpSpPr>
          <p:grpSpPr>
            <a:xfrm>
              <a:off x="3961766" y="3662169"/>
              <a:ext cx="135298" cy="135716"/>
              <a:chOff x="3334192" y="4394946"/>
              <a:chExt cx="279683" cy="255635"/>
            </a:xfrm>
          </p:grpSpPr>
          <p:cxnSp>
            <p:nvCxnSpPr>
              <p:cNvPr id="865" name="Straight Connector 86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8" name="Group 767"/>
            <p:cNvGrpSpPr>
              <a:grpSpLocks/>
            </p:cNvGrpSpPr>
            <p:nvPr/>
          </p:nvGrpSpPr>
          <p:grpSpPr bwMode="auto">
            <a:xfrm>
              <a:off x="2989705" y="3940144"/>
              <a:ext cx="146681" cy="197953"/>
              <a:chOff x="5562600" y="3124201"/>
              <a:chExt cx="304800" cy="455612"/>
            </a:xfrm>
          </p:grpSpPr>
          <p:cxnSp>
            <p:nvCxnSpPr>
              <p:cNvPr id="857" name="Straight Connector 856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Isosceles Triangle 863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>
              <a:off x="3340338" y="4143048"/>
              <a:ext cx="135298" cy="135716"/>
              <a:chOff x="3334192" y="4394946"/>
              <a:chExt cx="279683" cy="255635"/>
            </a:xfrm>
          </p:grpSpPr>
          <p:cxnSp>
            <p:nvCxnSpPr>
              <p:cNvPr id="850" name="Straight Connector 84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769"/>
            <p:cNvGrpSpPr>
              <a:grpSpLocks/>
            </p:cNvGrpSpPr>
            <p:nvPr/>
          </p:nvGrpSpPr>
          <p:grpSpPr bwMode="auto">
            <a:xfrm>
              <a:off x="3070313" y="4171245"/>
              <a:ext cx="146681" cy="197953"/>
              <a:chOff x="5562600" y="3124201"/>
              <a:chExt cx="304800" cy="455612"/>
            </a:xfrm>
          </p:grpSpPr>
          <p:cxnSp>
            <p:nvCxnSpPr>
              <p:cNvPr id="842" name="Straight Connector 841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Isosceles Triangle 848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539362" y="4140301"/>
              <a:ext cx="135298" cy="135716"/>
              <a:chOff x="3334192" y="4394946"/>
              <a:chExt cx="279683" cy="255635"/>
            </a:xfrm>
          </p:grpSpPr>
          <p:cxnSp>
            <p:nvCxnSpPr>
              <p:cNvPr id="835" name="Straight Connector 83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2" name="Group 771"/>
            <p:cNvGrpSpPr/>
            <p:nvPr/>
          </p:nvGrpSpPr>
          <p:grpSpPr>
            <a:xfrm>
              <a:off x="3748132" y="4141913"/>
              <a:ext cx="135298" cy="135716"/>
              <a:chOff x="3334192" y="4394946"/>
              <a:chExt cx="279683" cy="255635"/>
            </a:xfrm>
          </p:grpSpPr>
          <p:cxnSp>
            <p:nvCxnSpPr>
              <p:cNvPr id="828" name="Straight Connector 82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3" name="Group 772"/>
            <p:cNvGrpSpPr/>
            <p:nvPr/>
          </p:nvGrpSpPr>
          <p:grpSpPr>
            <a:xfrm>
              <a:off x="3961766" y="4135118"/>
              <a:ext cx="135298" cy="135716"/>
              <a:chOff x="3334192" y="4394946"/>
              <a:chExt cx="279683" cy="255635"/>
            </a:xfrm>
          </p:grpSpPr>
          <p:cxnSp>
            <p:nvCxnSpPr>
              <p:cNvPr id="821" name="Straight Connector 82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4" name="Straight Connector 773"/>
            <p:cNvCxnSpPr>
              <a:cxnSpLocks/>
              <a:endCxn id="864" idx="3"/>
            </p:cNvCxnSpPr>
            <p:nvPr/>
          </p:nvCxnSpPr>
          <p:spPr>
            <a:xfrm>
              <a:off x="2885380" y="4038775"/>
              <a:ext cx="136412" cy="10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>
              <a:cxnSpLocks/>
            </p:cNvCxnSpPr>
            <p:nvPr/>
          </p:nvCxnSpPr>
          <p:spPr>
            <a:xfrm>
              <a:off x="2989102" y="4270789"/>
              <a:ext cx="1029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6" name="Group 775"/>
            <p:cNvGrpSpPr/>
            <p:nvPr/>
          </p:nvGrpSpPr>
          <p:grpSpPr>
            <a:xfrm>
              <a:off x="3340338" y="4372254"/>
              <a:ext cx="135298" cy="135716"/>
              <a:chOff x="3334192" y="4394946"/>
              <a:chExt cx="279683" cy="255635"/>
            </a:xfrm>
          </p:grpSpPr>
          <p:cxnSp>
            <p:nvCxnSpPr>
              <p:cNvPr id="814" name="Straight Connector 81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7" name="Group 776"/>
            <p:cNvGrpSpPr/>
            <p:nvPr/>
          </p:nvGrpSpPr>
          <p:grpSpPr>
            <a:xfrm>
              <a:off x="3539362" y="4372522"/>
              <a:ext cx="135298" cy="135716"/>
              <a:chOff x="3334192" y="4394946"/>
              <a:chExt cx="279683" cy="255635"/>
            </a:xfrm>
          </p:grpSpPr>
          <p:cxnSp>
            <p:nvCxnSpPr>
              <p:cNvPr id="807" name="Straight Connector 80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Group 777"/>
            <p:cNvGrpSpPr/>
            <p:nvPr/>
          </p:nvGrpSpPr>
          <p:grpSpPr>
            <a:xfrm>
              <a:off x="3748132" y="4371120"/>
              <a:ext cx="135298" cy="135716"/>
              <a:chOff x="3334192" y="4394946"/>
              <a:chExt cx="279683" cy="255635"/>
            </a:xfrm>
          </p:grpSpPr>
          <p:cxnSp>
            <p:nvCxnSpPr>
              <p:cNvPr id="800" name="Straight Connector 79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778"/>
            <p:cNvGrpSpPr/>
            <p:nvPr/>
          </p:nvGrpSpPr>
          <p:grpSpPr>
            <a:xfrm>
              <a:off x="3961766" y="4367339"/>
              <a:ext cx="135298" cy="135716"/>
              <a:chOff x="3334192" y="4394946"/>
              <a:chExt cx="279683" cy="255635"/>
            </a:xfrm>
          </p:grpSpPr>
          <p:cxnSp>
            <p:nvCxnSpPr>
              <p:cNvPr id="793" name="Straight Connector 79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0" name="Straight Connector 779"/>
            <p:cNvCxnSpPr>
              <a:cxnSpLocks/>
            </p:cNvCxnSpPr>
            <p:nvPr/>
          </p:nvCxnSpPr>
          <p:spPr>
            <a:xfrm>
              <a:off x="3216231" y="3234972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>
              <a:cxnSpLocks/>
            </p:cNvCxnSpPr>
            <p:nvPr/>
          </p:nvCxnSpPr>
          <p:spPr>
            <a:xfrm>
              <a:off x="3216231" y="3940144"/>
              <a:ext cx="0" cy="240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>
              <a:cxnSpLocks/>
            </p:cNvCxnSpPr>
            <p:nvPr/>
          </p:nvCxnSpPr>
          <p:spPr>
            <a:xfrm>
              <a:off x="3135622" y="2756702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>
              <a:cxnSpLocks/>
            </p:cNvCxnSpPr>
            <p:nvPr/>
          </p:nvCxnSpPr>
          <p:spPr>
            <a:xfrm>
              <a:off x="3216231" y="2987804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>
              <a:cxnSpLocks/>
            </p:cNvCxnSpPr>
            <p:nvPr/>
          </p:nvCxnSpPr>
          <p:spPr>
            <a:xfrm>
              <a:off x="3135622" y="3431208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>
              <a:cxnSpLocks/>
            </p:cNvCxnSpPr>
            <p:nvPr/>
          </p:nvCxnSpPr>
          <p:spPr>
            <a:xfrm>
              <a:off x="3216231" y="3662309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>
              <a:cxnSpLocks/>
            </p:cNvCxnSpPr>
            <p:nvPr/>
          </p:nvCxnSpPr>
          <p:spPr>
            <a:xfrm>
              <a:off x="3135622" y="4136378"/>
              <a:ext cx="826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>
              <a:cxnSpLocks/>
            </p:cNvCxnSpPr>
            <p:nvPr/>
          </p:nvCxnSpPr>
          <p:spPr>
            <a:xfrm>
              <a:off x="3216231" y="4367481"/>
              <a:ext cx="745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TextBox 787"/>
            <p:cNvSpPr txBox="1"/>
            <p:nvPr/>
          </p:nvSpPr>
          <p:spPr>
            <a:xfrm>
              <a:off x="1892693" y="4473574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         …                       …         …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 rot="16200000">
              <a:off x="3400546" y="3344949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         …              …         …</a:t>
              </a:r>
            </a:p>
          </p:txBody>
        </p:sp>
        <p:sp>
          <p:nvSpPr>
            <p:cNvPr id="790" name="Flowchart: Alternate Process 789"/>
            <p:cNvSpPr/>
            <p:nvPr/>
          </p:nvSpPr>
          <p:spPr>
            <a:xfrm rot="16200000">
              <a:off x="3676476" y="3161223"/>
              <a:ext cx="2190132" cy="31105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</a:t>
              </a:r>
            </a:p>
          </p:txBody>
        </p:sp>
        <p:sp>
          <p:nvSpPr>
            <p:cNvPr id="791" name="Flowchart: Alternate Process 790"/>
            <p:cNvSpPr/>
            <p:nvPr/>
          </p:nvSpPr>
          <p:spPr>
            <a:xfrm>
              <a:off x="1934049" y="4780158"/>
              <a:ext cx="2322046" cy="38233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Write Driver</a:t>
              </a:r>
            </a:p>
          </p:txBody>
        </p:sp>
        <p:sp>
          <p:nvSpPr>
            <p:cNvPr id="792" name="Flowchart: Alternate Process 791"/>
            <p:cNvSpPr/>
            <p:nvPr/>
          </p:nvSpPr>
          <p:spPr>
            <a:xfrm>
              <a:off x="1902290" y="1913989"/>
              <a:ext cx="2322046" cy="38233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Write Driver</a:t>
              </a:r>
            </a:p>
          </p:txBody>
        </p:sp>
      </p:grpSp>
      <p:sp>
        <p:nvSpPr>
          <p:cNvPr id="1225" name="Rectangle 1224"/>
          <p:cNvSpPr/>
          <p:nvPr/>
        </p:nvSpPr>
        <p:spPr>
          <a:xfrm>
            <a:off x="1685160" y="2436118"/>
            <a:ext cx="253346" cy="2528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7" name="Chart 616">
            <a:extLst>
              <a:ext uri="{FF2B5EF4-FFF2-40B4-BE49-F238E27FC236}">
                <a16:creationId xmlns:a16="http://schemas.microsoft.com/office/drawing/2014/main" id="{CDE39883-5750-4052-B473-B75CF3BB0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626972"/>
              </p:ext>
            </p:extLst>
          </p:nvPr>
        </p:nvGraphicFramePr>
        <p:xfrm>
          <a:off x="3033110" y="2493163"/>
          <a:ext cx="5475633" cy="316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0" animBg="1"/>
      <p:bldP spid="1225" grpId="1" animBg="1"/>
      <p:bldGraphic spid="6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3996" y="615671"/>
            <a:ext cx="6060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2175029"/>
            <a:ext cx="7886700" cy="40019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Terminate RESET phase early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 timing table in memory controller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 entries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stores RESET latency for block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2i+1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64-2i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64-(2i+1)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entry uses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Bytes, 32 Bytes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total</a:t>
            </a:r>
          </a:p>
        </p:txBody>
      </p:sp>
    </p:spTree>
    <p:extLst>
      <p:ext uri="{BB962C8B-B14F-4D97-AF65-F5344CB8AC3E}">
        <p14:creationId xmlns:p14="http://schemas.microsoft.com/office/powerpoint/2010/main" val="86645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23663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096" y="615671"/>
            <a:ext cx="5077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Evaluation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 Simulation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HSPICE &amp; Stanford-PKU RRAM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In-house cycle accurate simulator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cores CMP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L1 &amp; L2 caches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8GB, 1 channel - 2 rank - 8 bank, ReRAM Main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Baseline: 1T4R cross-point with DSGB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V-ReRAM: Re-allocated peripheral circuit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V-ReRAM-Var: Location-aware RESET early termination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 CPU 2006 (both write intensive and non-intensive)</a:t>
            </a:r>
          </a:p>
        </p:txBody>
      </p:sp>
    </p:spTree>
    <p:extLst>
      <p:ext uri="{BB962C8B-B14F-4D97-AF65-F5344CB8AC3E}">
        <p14:creationId xmlns:p14="http://schemas.microsoft.com/office/powerpoint/2010/main" val="288136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322" y="615671"/>
            <a:ext cx="430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65395B-DE16-435A-AD2D-13F47A421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765275"/>
              </p:ext>
            </p:extLst>
          </p:nvPr>
        </p:nvGraphicFramePr>
        <p:xfrm>
          <a:off x="867399" y="2724149"/>
          <a:ext cx="7196138" cy="413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8985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V-ReRAM and V-ReRAM-Var reduces RESET latency by 6% and 23% on average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8205" y="40837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9343" y="362267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7.2%</a:t>
            </a:r>
          </a:p>
        </p:txBody>
      </p:sp>
    </p:spTree>
    <p:extLst>
      <p:ext uri="{BB962C8B-B14F-4D97-AF65-F5344CB8AC3E}">
        <p14:creationId xmlns:p14="http://schemas.microsoft.com/office/powerpoint/2010/main" val="13828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8082" y="615671"/>
            <a:ext cx="57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ReRAM for Main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Overcoming the Challenges of Crossbar Resistive Memory Architectures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[Xu et al. HPCA’15]</a:t>
            </a:r>
          </a:p>
          <a:p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Understanding The Trade-Offs In Multi-Level Cell ReRAM Memory Design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[Xu et al. DAC’13]</a:t>
            </a:r>
          </a:p>
          <a:p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Design of Cross-point Metal-oxide ReRAM Emphasizing Reliability and Cost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Niu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ICCAD’13]</a:t>
            </a:r>
          </a:p>
        </p:txBody>
      </p:sp>
    </p:spTree>
    <p:extLst>
      <p:ext uri="{BB962C8B-B14F-4D97-AF65-F5344CB8AC3E}">
        <p14:creationId xmlns:p14="http://schemas.microsoft.com/office/powerpoint/2010/main" val="1909026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1270" y="615671"/>
            <a:ext cx="3710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D23C9F5-ED30-4648-8B92-498EB1729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644965"/>
              </p:ext>
            </p:extLst>
          </p:nvPr>
        </p:nvGraphicFramePr>
        <p:xfrm>
          <a:off x="770031" y="2721520"/>
          <a:ext cx="7375071" cy="40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7528" y="1727971"/>
            <a:ext cx="8058150" cy="8985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only reduces # of half selected cells, but also reduces # of activated WLs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7098" y="38268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28%</a:t>
            </a:r>
          </a:p>
        </p:txBody>
      </p:sp>
    </p:spTree>
    <p:extLst>
      <p:ext uri="{BB962C8B-B14F-4D97-AF65-F5344CB8AC3E}">
        <p14:creationId xmlns:p14="http://schemas.microsoft.com/office/powerpoint/2010/main" val="59810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928" y="615671"/>
            <a:ext cx="4847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Sensitivity Study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F90C0C-8B9B-4EDF-A091-9EFF5571F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021127"/>
              </p:ext>
            </p:extLst>
          </p:nvPr>
        </p:nvGraphicFramePr>
        <p:xfrm>
          <a:off x="90502" y="3571875"/>
          <a:ext cx="4588031" cy="259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EABE01-F6DA-441A-B77F-6A29BC46E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76757"/>
              </p:ext>
            </p:extLst>
          </p:nvPr>
        </p:nvGraphicFramePr>
        <p:xfrm>
          <a:off x="4451193" y="3571875"/>
          <a:ext cx="4588032" cy="259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37528" y="1727970"/>
            <a:ext cx="8058150" cy="16438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performance and energy benefits for larger subarrays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Tolerate subarrays that can provide more bits in an access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7433" y="462915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173661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0850" y="615671"/>
            <a:ext cx="4111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Based the state-of-the-art schemes to further reduce RESET leakage</a:t>
            </a:r>
          </a:p>
          <a:p>
            <a:r>
              <a:rPr lang="en-US" dirty="0"/>
              <a:t>Reduce the # of total half selected cells </a:t>
            </a:r>
            <a:r>
              <a:rPr lang="en-US" dirty="0"/>
              <a:t>by re-allocating peripheral circuits</a:t>
            </a:r>
            <a:endParaRPr lang="en-US" dirty="0"/>
          </a:p>
          <a:p>
            <a:r>
              <a:rPr lang="en-US" dirty="0"/>
              <a:t>Exploit RESET latency non-uniformity to terminate fast RESET early</a:t>
            </a:r>
          </a:p>
          <a:p>
            <a:r>
              <a:rPr lang="en-US" dirty="0"/>
              <a:t>Achieves 7.2% performance boost and 28% energy saving</a:t>
            </a:r>
          </a:p>
        </p:txBody>
      </p:sp>
    </p:spTree>
    <p:extLst>
      <p:ext uri="{BB962C8B-B14F-4D97-AF65-F5344CB8AC3E}">
        <p14:creationId xmlns:p14="http://schemas.microsoft.com/office/powerpoint/2010/main" val="401366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07" y="2148397"/>
            <a:ext cx="3739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r>
              <a:rPr lang="en-US" sz="4800" dirty="0">
                <a:latin typeface="Arial Black" panose="020B0A040201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US" sz="4800" dirty="0">
                <a:latin typeface="Arial Black" panose="020B0A040201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2257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3188" y="615671"/>
            <a:ext cx="535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Highlight of ReRAM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scalability</a:t>
            </a:r>
          </a:p>
          <a:p>
            <a:pPr lvl="1"/>
            <a:r>
              <a:rPr lang="en-US" dirty="0"/>
              <a:t>Scaling path of DRAM beyond 16 nm is unclear</a:t>
            </a:r>
          </a:p>
          <a:p>
            <a:r>
              <a:rPr lang="en-US" dirty="0"/>
              <a:t>Higher density</a:t>
            </a:r>
          </a:p>
          <a:p>
            <a:pPr lvl="1"/>
            <a:r>
              <a:rPr lang="en-US" dirty="0"/>
              <a:t>4F</a:t>
            </a:r>
            <a:r>
              <a:rPr lang="en-US" baseline="30000" dirty="0"/>
              <a:t>2</a:t>
            </a:r>
            <a:r>
              <a:rPr lang="en-US" dirty="0"/>
              <a:t> cell size for cross-point ReRAM (6F</a:t>
            </a:r>
            <a:r>
              <a:rPr lang="en-US" baseline="30000" dirty="0"/>
              <a:t>2</a:t>
            </a:r>
            <a:r>
              <a:rPr lang="en-US" dirty="0"/>
              <a:t> for DRAM)</a:t>
            </a:r>
          </a:p>
          <a:p>
            <a:r>
              <a:rPr lang="en-US" dirty="0"/>
              <a:t>Higher endurance</a:t>
            </a:r>
          </a:p>
          <a:p>
            <a:pPr lvl="1"/>
            <a:r>
              <a:rPr lang="en-US" dirty="0"/>
              <a:t>ReRAM has superior endurance (10</a:t>
            </a:r>
            <a:r>
              <a:rPr lang="en-US" baseline="30000" dirty="0"/>
              <a:t>10</a:t>
            </a:r>
            <a:r>
              <a:rPr lang="en-US" dirty="0"/>
              <a:t>) than PCM (10</a:t>
            </a:r>
            <a:r>
              <a:rPr lang="en-US" baseline="30000" dirty="0"/>
              <a:t>7</a:t>
            </a:r>
            <a:r>
              <a:rPr lang="en-US" dirty="0"/>
              <a:t>)</a:t>
            </a:r>
          </a:p>
          <a:p>
            <a:r>
              <a:rPr lang="en-US" dirty="0"/>
              <a:t>Non-volatility</a:t>
            </a:r>
          </a:p>
        </p:txBody>
      </p:sp>
    </p:spTree>
    <p:extLst>
      <p:ext uri="{BB962C8B-B14F-4D97-AF65-F5344CB8AC3E}">
        <p14:creationId xmlns:p14="http://schemas.microsoft.com/office/powerpoint/2010/main" val="41239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9020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608" y="615671"/>
            <a:ext cx="3373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ReRAM Cell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1720243" y="3067451"/>
            <a:ext cx="1378334" cy="1456475"/>
            <a:chOff x="1211167" y="2362957"/>
            <a:chExt cx="1378334" cy="1456475"/>
          </a:xfrm>
        </p:grpSpPr>
        <p:sp>
          <p:nvSpPr>
            <p:cNvPr id="7" name="Cube 6"/>
            <p:cNvSpPr/>
            <p:nvPr/>
          </p:nvSpPr>
          <p:spPr>
            <a:xfrm>
              <a:off x="1218799" y="3309285"/>
              <a:ext cx="1370702" cy="507298"/>
            </a:xfrm>
            <a:prstGeom prst="cube">
              <a:avLst>
                <a:gd name="adj" fmla="val 82749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211167" y="2365141"/>
              <a:ext cx="1378334" cy="1454291"/>
            </a:xfrm>
            <a:prstGeom prst="cube">
              <a:avLst>
                <a:gd name="adj" fmla="val 30085"/>
              </a:avLst>
            </a:prstGeom>
            <a:solidFill>
              <a:srgbClr val="DAE3F3">
                <a:alpha val="60000"/>
              </a:srgbClr>
            </a:solidFill>
            <a:ln>
              <a:solidFill>
                <a:srgbClr val="B4C7E7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15297" y="34985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76425" y="351110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01507" y="350079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22144" y="347681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90722" y="345395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909440" y="344252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44668" y="346538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67626" y="350072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007231" y="34882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805299" y="34882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57852" y="353032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8829" y="26640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25970" y="268689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48830" y="273260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824064" y="278277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851017" y="311658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823076" y="315677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23076" y="321059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936425" y="331278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9587" y="330965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96736" y="332545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862446" y="337054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39586" y="341268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90386" y="342999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08165" y="33884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768478" y="350135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57923" y="349080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7935" y="34979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823076" y="33688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96408" y="342635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955158" y="342635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32300" y="341342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889104" y="328711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575" y="310605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873876" y="322112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13415" y="334313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037704" y="349857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59923" y="346433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873877" y="318162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63084" y="333862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725215" y="351721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778531" y="346330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820544" y="32656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840959" y="25759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871014" y="346650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818337" y="273455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835296" y="308396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830216" y="272265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856389" y="315728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842127" y="322980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30156" y="335126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846923" y="27694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51016" y="328255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881497" y="32571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898281" y="33516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858798" y="341895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815528" y="344141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796408" y="330795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89783" y="33676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77227" y="339265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951353" y="339339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049983" y="346253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850606" y="26175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873990" y="25876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73465" y="25475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21926" y="2570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924418" y="25097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955265" y="254507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819685" y="25403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805320" y="25988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780474" y="25619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919184" y="261167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873990" y="24951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818009" y="353163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842477" y="280818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814539" y="282707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844700" y="284984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808511" y="287871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837480" y="290080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815508" y="292154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845988" y="293573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89081" y="295031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818601" y="296083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815508" y="30004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31726" y="300321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720815" y="348012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856677" y="30242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831726" y="305140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45668" y="298698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81952" y="350902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93951" y="347442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11739" y="342607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0940" y="345551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43157" y="344750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13789" y="306191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660743" y="348032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803334" y="302141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7855" y="341895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637806" y="349467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03477" y="351492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568991" y="350026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768474" y="355097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716000" y="355472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667990" y="353874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817938" y="357416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67761" y="357371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904351" y="35588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952863" y="35675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59922" y="354357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997103" y="352782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046050" y="353412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1925981" y="352143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072004" y="34962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091058" y="35282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110207" y="347681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110485" y="351057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019686" y="342880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766487" y="335344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798949" y="324089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773280" y="329032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727558" y="33808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666019" y="341624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997103" y="339416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41190" y="335477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746244" y="331572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791963" y="319830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798948" y="315058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849031" y="31907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795477" y="309033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762128" y="32554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rot="298008">
              <a:off x="1764549" y="24655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 rot="298008">
              <a:off x="1774196" y="25071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 rot="298008">
              <a:off x="1797580" y="24772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 rot="298008">
              <a:off x="1797055" y="24370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298008">
              <a:off x="1845516" y="24595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298008">
              <a:off x="1848008" y="23993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298008">
              <a:off x="1878855" y="24346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 rot="298008">
              <a:off x="1743275" y="24298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298008">
              <a:off x="1728910" y="24884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298008">
              <a:off x="1704064" y="24515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298008">
              <a:off x="1842774" y="25012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 rot="298008">
              <a:off x="1797580" y="23847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2012833" y="25826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022480" y="26241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045864" y="259431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045339" y="25541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2093800" y="25766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096292" y="25164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2127139" y="25517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991559" y="25469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977194" y="26054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952348" y="25685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091058" y="26183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045864" y="25018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644107" y="26040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653754" y="26456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1677138" y="26157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1676613" y="25755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725074" y="25980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727566" y="25378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758413" y="25731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622833" y="25683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608468" y="262692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583622" y="25900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722332" y="26397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677138" y="25232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967325" y="245900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1976972" y="2500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000356" y="24706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999831" y="24305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048292" y="24530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50784" y="23927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081631" y="24280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946051" y="242331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931686" y="24818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06840" y="24449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45550" y="249469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000356" y="2378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Cube 199"/>
            <p:cNvSpPr/>
            <p:nvPr/>
          </p:nvSpPr>
          <p:spPr>
            <a:xfrm>
              <a:off x="1212930" y="2362957"/>
              <a:ext cx="1370702" cy="507298"/>
            </a:xfrm>
            <a:prstGeom prst="cube">
              <a:avLst>
                <a:gd name="adj" fmla="val 82749"/>
              </a:avLst>
            </a:prstGeom>
            <a:solidFill>
              <a:srgbClr val="767171">
                <a:alpha val="60000"/>
              </a:srgbClr>
            </a:solidFill>
            <a:ln>
              <a:solidFill>
                <a:srgbClr val="767171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80782" y="3279561"/>
            <a:ext cx="115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Electrode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82761" y="4301064"/>
            <a:ext cx="115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Electrode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18712" y="3795353"/>
            <a:ext cx="14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Oxide</a:t>
            </a:r>
          </a:p>
        </p:txBody>
      </p:sp>
      <p:cxnSp>
        <p:nvCxnSpPr>
          <p:cNvPr id="206" name="Straight Arrow Connector 205"/>
          <p:cNvCxnSpPr>
            <a:cxnSpLocks/>
          </p:cNvCxnSpPr>
          <p:nvPr/>
        </p:nvCxnSpPr>
        <p:spPr>
          <a:xfrm flipV="1">
            <a:off x="2621140" y="2836089"/>
            <a:ext cx="114300" cy="272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cxnSpLocks/>
          </p:cNvCxnSpPr>
          <p:nvPr/>
        </p:nvCxnSpPr>
        <p:spPr>
          <a:xfrm flipV="1">
            <a:off x="2431433" y="3901676"/>
            <a:ext cx="404957" cy="11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843169" y="3573744"/>
            <a:ext cx="105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Vacancy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192601" y="2509532"/>
            <a:ext cx="136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Oxygen Ion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45458" y="5091968"/>
            <a:ext cx="220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Cell Structure</a:t>
            </a:r>
          </a:p>
        </p:txBody>
      </p:sp>
      <p:grpSp>
        <p:nvGrpSpPr>
          <p:cNvPr id="415" name="Group 414"/>
          <p:cNvGrpSpPr/>
          <p:nvPr/>
        </p:nvGrpSpPr>
        <p:grpSpPr>
          <a:xfrm>
            <a:off x="4551963" y="2811120"/>
            <a:ext cx="914400" cy="2165364"/>
            <a:chOff x="4804788" y="2726078"/>
            <a:chExt cx="914400" cy="2165364"/>
          </a:xfrm>
        </p:grpSpPr>
        <p:sp>
          <p:nvSpPr>
            <p:cNvPr id="403" name="Rectangle 402"/>
            <p:cNvSpPr/>
            <p:nvPr/>
          </p:nvSpPr>
          <p:spPr>
            <a:xfrm>
              <a:off x="4804788" y="3333176"/>
              <a:ext cx="914400" cy="932961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804788" y="3028025"/>
              <a:ext cx="914400" cy="283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804788" y="4280444"/>
              <a:ext cx="914400" cy="283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5171500" y="2726078"/>
              <a:ext cx="180975" cy="17897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cxnSpLocks/>
            </p:cNvCxnSpPr>
            <p:nvPr/>
          </p:nvCxnSpPr>
          <p:spPr>
            <a:xfrm>
              <a:off x="5261988" y="2915770"/>
              <a:ext cx="0" cy="132969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5190838" y="4712472"/>
              <a:ext cx="180975" cy="17897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2" name="Straight Connector 411"/>
            <p:cNvCxnSpPr>
              <a:cxnSpLocks/>
            </p:cNvCxnSpPr>
            <p:nvPr/>
          </p:nvCxnSpPr>
          <p:spPr>
            <a:xfrm>
              <a:off x="5281326" y="4564151"/>
              <a:ext cx="0" cy="132969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740829" y="3211565"/>
            <a:ext cx="535381" cy="1134350"/>
            <a:chOff x="4740829" y="3211565"/>
            <a:chExt cx="535381" cy="1134350"/>
          </a:xfrm>
        </p:grpSpPr>
        <p:sp>
          <p:nvSpPr>
            <p:cNvPr id="417" name="Oval 416"/>
            <p:cNvSpPr/>
            <p:nvPr/>
          </p:nvSpPr>
          <p:spPr>
            <a:xfrm>
              <a:off x="4835774" y="429846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4905701" y="430019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4975628" y="429458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5069763" y="429305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21433" y="428863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5128166" y="429608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4935611" y="426023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4977576" y="425326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4955646" y="422024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5019099" y="425082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5069138" y="426023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5012588" y="421032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5051010" y="422567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4981330" y="41834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4883307" y="426023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018657" y="417021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5116562" y="425559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5064818" y="418724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4913071" y="422192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4940342" y="418434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4962882" y="414891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5006011" y="413949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5055100" y="414569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5096076" y="420976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4973380" y="410292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5012555" y="407884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5038352" y="410546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5011902" y="403828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4981330" y="40555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4988389" y="400455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5027049" y="397900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4981304" y="39555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5012179" y="393314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4983903" y="389571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5004163" y="38545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4981303" y="381740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4981302" y="377378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5006821" y="373705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4973657" y="371361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4996516" y="367702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4918438" y="393547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4976887" y="363419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4981301" y="357194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5015591" y="352426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5031464" y="390039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5004161" y="34749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4973490" y="343160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4969872" y="352450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4958187" y="360524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4957258" y="367416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5014675" y="361201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021432" y="37042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4948089" y="374719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4943602" y="378995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4957258" y="383312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021347" y="37832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4954716" y="387286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4960844" y="347518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4948088" y="391361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4949050" y="396272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4954902" y="400590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4951232" y="40512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4938184" y="409979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032240" y="401771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4921849" y="414233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4892478" y="41834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4856854" y="422103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4821771" y="425762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4793731" y="429498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4740829" y="42984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5182114" y="429770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5230491" y="428538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5168267" y="426023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4895815" y="411598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4862238" y="417498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4928364" y="404619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4917976" y="399089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4882069" y="3380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4944824" y="33758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5011905" y="33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5075152" y="33632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955646" y="33069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5145407" y="33495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5048253" y="32629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4903374" y="321156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5024990" y="33086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4867741" y="32923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5105309" y="32880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7403441" y="2814829"/>
            <a:ext cx="914400" cy="2165364"/>
            <a:chOff x="4804788" y="2726078"/>
            <a:chExt cx="914400" cy="2165364"/>
          </a:xfrm>
        </p:grpSpPr>
        <p:sp>
          <p:nvSpPr>
            <p:cNvPr id="506" name="Rectangle 505"/>
            <p:cNvSpPr/>
            <p:nvPr/>
          </p:nvSpPr>
          <p:spPr>
            <a:xfrm>
              <a:off x="4804788" y="3333176"/>
              <a:ext cx="914400" cy="932961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804788" y="3028025"/>
              <a:ext cx="914400" cy="283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4804788" y="4280444"/>
              <a:ext cx="914400" cy="283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5171500" y="2726078"/>
              <a:ext cx="180975" cy="17897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0" name="Straight Connector 509"/>
            <p:cNvCxnSpPr>
              <a:cxnSpLocks/>
            </p:cNvCxnSpPr>
            <p:nvPr/>
          </p:nvCxnSpPr>
          <p:spPr>
            <a:xfrm>
              <a:off x="5261988" y="2915770"/>
              <a:ext cx="0" cy="132969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Oval 510"/>
            <p:cNvSpPr/>
            <p:nvPr/>
          </p:nvSpPr>
          <p:spPr>
            <a:xfrm>
              <a:off x="5190838" y="4712472"/>
              <a:ext cx="180975" cy="17897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Connector 511"/>
            <p:cNvCxnSpPr>
              <a:cxnSpLocks/>
            </p:cNvCxnSpPr>
            <p:nvPr/>
          </p:nvCxnSpPr>
          <p:spPr>
            <a:xfrm>
              <a:off x="5281326" y="4564151"/>
              <a:ext cx="0" cy="132969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2" name="Oval 551"/>
          <p:cNvSpPr/>
          <p:nvPr/>
        </p:nvSpPr>
        <p:spPr>
          <a:xfrm>
            <a:off x="7847994" y="368073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/>
          <p:cNvSpPr/>
          <p:nvPr/>
        </p:nvSpPr>
        <p:spPr>
          <a:xfrm>
            <a:off x="7828365" y="363790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/>
          <p:cNvSpPr/>
          <p:nvPr/>
        </p:nvSpPr>
        <p:spPr>
          <a:xfrm>
            <a:off x="7832779" y="357565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/>
          <p:cNvSpPr/>
          <p:nvPr/>
        </p:nvSpPr>
        <p:spPr>
          <a:xfrm>
            <a:off x="7867069" y="352797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/>
          <p:cNvSpPr/>
          <p:nvPr/>
        </p:nvSpPr>
        <p:spPr>
          <a:xfrm>
            <a:off x="7855639" y="347865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/>
          <p:cNvSpPr/>
          <p:nvPr/>
        </p:nvSpPr>
        <p:spPr>
          <a:xfrm>
            <a:off x="7824968" y="343531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/>
          <p:cNvSpPr/>
          <p:nvPr/>
        </p:nvSpPr>
        <p:spPr>
          <a:xfrm>
            <a:off x="7821350" y="352821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7809665" y="360895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>
            <a:off x="7808736" y="367786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/>
          <p:cNvSpPr/>
          <p:nvPr/>
        </p:nvSpPr>
        <p:spPr>
          <a:xfrm>
            <a:off x="7866153" y="3615719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7812322" y="347889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92307" y="3707954"/>
            <a:ext cx="535381" cy="641670"/>
            <a:chOff x="7592307" y="3707954"/>
            <a:chExt cx="535381" cy="641670"/>
          </a:xfrm>
        </p:grpSpPr>
        <p:sp>
          <p:nvSpPr>
            <p:cNvPr id="513" name="Oval 512"/>
            <p:cNvSpPr/>
            <p:nvPr/>
          </p:nvSpPr>
          <p:spPr>
            <a:xfrm>
              <a:off x="7687252" y="43021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7757179" y="430390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7827106" y="429829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7921241" y="429676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7872911" y="429234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7979644" y="429979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7787089" y="42639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7829054" y="425696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7807124" y="422395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7870577" y="425452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7920616" y="42639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7864066" y="421403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7902488" y="422938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7832808" y="41871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7734785" y="42639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7870135" y="417392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7968040" y="425930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7916296" y="419095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7764549" y="422563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7791820" y="418805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7814360" y="415262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7857489" y="414320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7906578" y="414939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7947554" y="421347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7824858" y="410663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7864033" y="408255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7889830" y="410917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7863380" y="40419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7832808" y="40592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7839867" y="400826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7878527" y="398271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7832782" y="395928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7863657" y="393685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7835381" y="389942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7855641" y="38582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7832781" y="382111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7832780" y="377749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7858299" y="374076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7825135" y="371732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7769916" y="393918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7882942" y="390410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7872910" y="370795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7799567" y="375090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7795080" y="379365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7808736" y="383683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7837219" y="380271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7806194" y="387656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7799566" y="391732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7800528" y="396643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7806380" y="400961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7802710" y="405500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7789662" y="410350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7883718" y="402142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7773327" y="414604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7743956" y="41871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7708332" y="422474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7673249" y="426132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7645209" y="429869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7592307" y="430217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8033592" y="430141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8081969" y="428909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8019745" y="426394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747293" y="411969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713716" y="417869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7779842" y="4049908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7769454" y="399459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0" name="Oval 589"/>
          <p:cNvSpPr/>
          <p:nvPr/>
        </p:nvSpPr>
        <p:spPr>
          <a:xfrm>
            <a:off x="7733547" y="33842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/>
          <p:cNvSpPr/>
          <p:nvPr/>
        </p:nvSpPr>
        <p:spPr>
          <a:xfrm>
            <a:off x="7796302" y="33795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7863383" y="33771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/>
        </p:nvSpPr>
        <p:spPr>
          <a:xfrm>
            <a:off x="7926630" y="3366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7807124" y="33106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7996885" y="33532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7899731" y="3266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>
            <a:off x="7754852" y="32152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7876468" y="33123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7719219" y="3296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7956787" y="32917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Arrow: Right 600"/>
          <p:cNvSpPr/>
          <p:nvPr/>
        </p:nvSpPr>
        <p:spPr>
          <a:xfrm>
            <a:off x="5959302" y="3474996"/>
            <a:ext cx="787400" cy="318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Arrow: Right 601"/>
          <p:cNvSpPr/>
          <p:nvPr/>
        </p:nvSpPr>
        <p:spPr>
          <a:xfrm rot="10800000">
            <a:off x="5926743" y="4211464"/>
            <a:ext cx="787400" cy="31831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TextBox 602"/>
          <p:cNvSpPr txBox="1"/>
          <p:nvPr/>
        </p:nvSpPr>
        <p:spPr>
          <a:xfrm>
            <a:off x="5821410" y="3120136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6011521" y="4578530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7348549" y="2365710"/>
            <a:ext cx="12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HRS (‘0’)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545365" y="2343479"/>
            <a:ext cx="12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LRS (‘1’)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8042604" y="2662631"/>
            <a:ext cx="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8054409" y="4706042"/>
            <a:ext cx="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09" name="TextBox 608"/>
          <p:cNvSpPr txBox="1"/>
          <p:nvPr/>
        </p:nvSpPr>
        <p:spPr>
          <a:xfrm>
            <a:off x="5108785" y="2707591"/>
            <a:ext cx="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10" name="TextBox 609"/>
          <p:cNvSpPr txBox="1"/>
          <p:nvPr/>
        </p:nvSpPr>
        <p:spPr>
          <a:xfrm>
            <a:off x="5163268" y="4702412"/>
            <a:ext cx="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1" name="TextBox 610"/>
          <p:cNvSpPr txBox="1"/>
          <p:nvPr/>
        </p:nvSpPr>
        <p:spPr>
          <a:xfrm>
            <a:off x="5220549" y="5088905"/>
            <a:ext cx="277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Cell Operations</a:t>
            </a:r>
          </a:p>
        </p:txBody>
      </p:sp>
    </p:spTree>
    <p:extLst>
      <p:ext uri="{BB962C8B-B14F-4D97-AF65-F5344CB8AC3E}">
        <p14:creationId xmlns:p14="http://schemas.microsoft.com/office/powerpoint/2010/main" val="29053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00157 0.043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17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0191 0.0435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17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1077 0.0365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182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0608 0.0358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78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0099 0.0465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231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01788 0.0324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162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04 0.0310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55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0139 0.0319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59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01111 0.0268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34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0972 0.0303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1505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00816 0.0314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/>
      <p:bldP spid="552" grpId="1" animBg="1"/>
      <p:bldP spid="554" grpId="0" animBg="1"/>
      <p:bldP spid="554" grpId="1" animBg="1"/>
      <p:bldP spid="555" grpId="0" animBg="1"/>
      <p:bldP spid="555" grpId="1" animBg="1"/>
      <p:bldP spid="556" grpId="0" animBg="1"/>
      <p:bldP spid="556" grpId="1" animBg="1"/>
      <p:bldP spid="558" grpId="0" animBg="1"/>
      <p:bldP spid="558" grpId="1" animBg="1"/>
      <p:bldP spid="559" grpId="0" animBg="1"/>
      <p:bldP spid="559" grpId="1" animBg="1"/>
      <p:bldP spid="560" grpId="0" animBg="1"/>
      <p:bldP spid="560" grpId="1" animBg="1"/>
      <p:bldP spid="561" grpId="0" animBg="1"/>
      <p:bldP spid="561" grpId="1" animBg="1"/>
      <p:bldP spid="562" grpId="0" animBg="1"/>
      <p:bldP spid="562" grpId="1" animBg="1"/>
      <p:bldP spid="563" grpId="0" animBg="1"/>
      <p:bldP spid="563" grpId="1" animBg="1"/>
      <p:bldP spid="570" grpId="0" animBg="1"/>
      <p:bldP spid="570" grpId="1" animBg="1"/>
      <p:bldP spid="590" grpId="0" animBg="1"/>
      <p:bldP spid="590" grpId="1" animBg="1"/>
      <p:bldP spid="590" grpId="2" animBg="1"/>
      <p:bldP spid="591" grpId="0" animBg="1"/>
      <p:bldP spid="591" grpId="1" animBg="1"/>
      <p:bldP spid="591" grpId="2" animBg="1"/>
      <p:bldP spid="592" grpId="0" animBg="1"/>
      <p:bldP spid="592" grpId="1" animBg="1"/>
      <p:bldP spid="592" grpId="2" animBg="1"/>
      <p:bldP spid="593" grpId="0" animBg="1"/>
      <p:bldP spid="593" grpId="1" animBg="1"/>
      <p:bldP spid="593" grpId="2" animBg="1"/>
      <p:bldP spid="594" grpId="0" animBg="1"/>
      <p:bldP spid="594" grpId="1" animBg="1"/>
      <p:bldP spid="594" grpId="2" animBg="1"/>
      <p:bldP spid="595" grpId="0" animBg="1"/>
      <p:bldP spid="595" grpId="1" animBg="1"/>
      <p:bldP spid="595" grpId="2" animBg="1"/>
      <p:bldP spid="596" grpId="0" animBg="1"/>
      <p:bldP spid="596" grpId="1" animBg="1"/>
      <p:bldP spid="596" grpId="2" animBg="1"/>
      <p:bldP spid="597" grpId="0" animBg="1"/>
      <p:bldP spid="597" grpId="1" animBg="1"/>
      <p:bldP spid="597" grpId="2" animBg="1"/>
      <p:bldP spid="598" grpId="0" animBg="1"/>
      <p:bldP spid="598" grpId="1" animBg="1"/>
      <p:bldP spid="598" grpId="2" animBg="1"/>
      <p:bldP spid="599" grpId="0" animBg="1"/>
      <p:bldP spid="599" grpId="1" animBg="1"/>
      <p:bldP spid="599" grpId="2" animBg="1"/>
      <p:bldP spid="600" grpId="0" animBg="1"/>
      <p:bldP spid="600" grpId="1" animBg="1"/>
      <p:bldP spid="600" grpId="2" animBg="1"/>
      <p:bldP spid="601" grpId="0" animBg="1"/>
      <p:bldP spid="602" grpId="0" animBg="1"/>
      <p:bldP spid="603" grpId="0"/>
      <p:bldP spid="604" grpId="0"/>
      <p:bldP spid="605" grpId="0"/>
      <p:bldP spid="606" grpId="0"/>
      <p:bldP spid="607" grpId="0"/>
      <p:bldP spid="608" grpId="0"/>
      <p:bldP spid="609" grpId="0"/>
      <p:bldP spid="610" grpId="0"/>
      <p:bldP spid="6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70" y="615671"/>
            <a:ext cx="720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Crossbar Structure &amp; Sneak 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1598216" y="3369136"/>
            <a:ext cx="6000750" cy="2093673"/>
            <a:chOff x="1476376" y="2797415"/>
            <a:chExt cx="6000750" cy="209367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7" name="Cube 86"/>
            <p:cNvSpPr/>
            <p:nvPr/>
          </p:nvSpPr>
          <p:spPr>
            <a:xfrm>
              <a:off x="1476376" y="2907179"/>
              <a:ext cx="6000750" cy="1983909"/>
            </a:xfrm>
            <a:prstGeom prst="cube">
              <a:avLst>
                <a:gd name="adj" fmla="val 9429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2052057" y="2797415"/>
              <a:ext cx="2060758" cy="1977783"/>
            </a:xfrm>
            <a:prstGeom prst="cube">
              <a:avLst>
                <a:gd name="adj" fmla="val 9365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/>
            <p:cNvSpPr/>
            <p:nvPr/>
          </p:nvSpPr>
          <p:spPr>
            <a:xfrm>
              <a:off x="2838605" y="2797415"/>
              <a:ext cx="2060758" cy="1977783"/>
            </a:xfrm>
            <a:prstGeom prst="cube">
              <a:avLst>
                <a:gd name="adj" fmla="val 9365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/>
            <p:cNvSpPr/>
            <p:nvPr/>
          </p:nvSpPr>
          <p:spPr>
            <a:xfrm>
              <a:off x="3773804" y="2797415"/>
              <a:ext cx="2060758" cy="1977783"/>
            </a:xfrm>
            <a:prstGeom prst="cube">
              <a:avLst>
                <a:gd name="adj" fmla="val 9365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ube 90"/>
            <p:cNvSpPr/>
            <p:nvPr/>
          </p:nvSpPr>
          <p:spPr>
            <a:xfrm>
              <a:off x="4709814" y="2797415"/>
              <a:ext cx="2060758" cy="1977783"/>
            </a:xfrm>
            <a:prstGeom prst="cube">
              <a:avLst>
                <a:gd name="adj" fmla="val 9365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3494257" y="3082689"/>
              <a:ext cx="219998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Magnetic Disk 92"/>
            <p:cNvSpPr/>
            <p:nvPr/>
          </p:nvSpPr>
          <p:spPr>
            <a:xfrm>
              <a:off x="4285708" y="3082689"/>
              <a:ext cx="214797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Magnetic Disk 93"/>
            <p:cNvSpPr/>
            <p:nvPr/>
          </p:nvSpPr>
          <p:spPr>
            <a:xfrm>
              <a:off x="3128337" y="3467040"/>
              <a:ext cx="215869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Magnetic Disk 94"/>
            <p:cNvSpPr/>
            <p:nvPr/>
          </p:nvSpPr>
          <p:spPr>
            <a:xfrm>
              <a:off x="3910225" y="346704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Magnetic Disk 95"/>
            <p:cNvSpPr/>
            <p:nvPr/>
          </p:nvSpPr>
          <p:spPr>
            <a:xfrm>
              <a:off x="4840748" y="346704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5218195" y="3082688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5776981" y="346704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Magnetic Disk 98"/>
            <p:cNvSpPr/>
            <p:nvPr/>
          </p:nvSpPr>
          <p:spPr>
            <a:xfrm>
              <a:off x="6159098" y="3082687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ube 99"/>
            <p:cNvSpPr/>
            <p:nvPr/>
          </p:nvSpPr>
          <p:spPr>
            <a:xfrm>
              <a:off x="2967039" y="2932918"/>
              <a:ext cx="4238624" cy="169359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ube 100"/>
            <p:cNvSpPr/>
            <p:nvPr/>
          </p:nvSpPr>
          <p:spPr>
            <a:xfrm>
              <a:off x="2571750" y="3327131"/>
              <a:ext cx="4248150" cy="169359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Magnetic Disk 101"/>
            <p:cNvSpPr/>
            <p:nvPr/>
          </p:nvSpPr>
          <p:spPr>
            <a:xfrm>
              <a:off x="2704231" y="3878398"/>
              <a:ext cx="215869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3486119" y="3878398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Magnetic Disk 103"/>
            <p:cNvSpPr/>
            <p:nvPr/>
          </p:nvSpPr>
          <p:spPr>
            <a:xfrm>
              <a:off x="4416642" y="3878398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Magnetic Disk 104"/>
            <p:cNvSpPr/>
            <p:nvPr/>
          </p:nvSpPr>
          <p:spPr>
            <a:xfrm>
              <a:off x="5352875" y="3878398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ube 105"/>
            <p:cNvSpPr/>
            <p:nvPr/>
          </p:nvSpPr>
          <p:spPr>
            <a:xfrm>
              <a:off x="2177072" y="3738489"/>
              <a:ext cx="4242777" cy="169359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2293823" y="4293020"/>
              <a:ext cx="215869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Magnetic Disk 107"/>
            <p:cNvSpPr/>
            <p:nvPr/>
          </p:nvSpPr>
          <p:spPr>
            <a:xfrm>
              <a:off x="3075711" y="429302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Magnetic Disk 108"/>
            <p:cNvSpPr/>
            <p:nvPr/>
          </p:nvSpPr>
          <p:spPr>
            <a:xfrm>
              <a:off x="4006234" y="429302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4942467" y="4293020"/>
              <a:ext cx="219694" cy="1366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ube 110"/>
            <p:cNvSpPr/>
            <p:nvPr/>
          </p:nvSpPr>
          <p:spPr>
            <a:xfrm>
              <a:off x="1728625" y="4153111"/>
              <a:ext cx="4307816" cy="169359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704803" y="3369136"/>
            <a:ext cx="33855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723135" y="2979270"/>
            <a:ext cx="31290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247702" y="3646251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02" y="3646251"/>
                <a:ext cx="400366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822140" y="4008848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40" y="4008848"/>
                <a:ext cx="40036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433106" y="4472782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06" y="4472782"/>
                <a:ext cx="400366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896349" y="2735071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49" y="2735071"/>
                <a:ext cx="400366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725840" y="2731807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40" y="2731807"/>
                <a:ext cx="400366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692007" y="2731807"/>
                <a:ext cx="400366" cy="6090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007" y="2731807"/>
                <a:ext cx="400366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/>
          <p:cNvCxnSpPr>
            <a:cxnSpLocks/>
          </p:cNvCxnSpPr>
          <p:nvPr/>
        </p:nvCxnSpPr>
        <p:spPr>
          <a:xfrm flipV="1">
            <a:off x="1036563" y="4809511"/>
            <a:ext cx="1335996" cy="1122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</p:cNvCxnSpPr>
          <p:nvPr/>
        </p:nvCxnSpPr>
        <p:spPr>
          <a:xfrm flipV="1">
            <a:off x="2166551" y="5267802"/>
            <a:ext cx="95716" cy="72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</p:cNvCxnSpPr>
          <p:nvPr/>
        </p:nvCxnSpPr>
        <p:spPr>
          <a:xfrm flipH="1" flipV="1">
            <a:off x="2493461" y="4965064"/>
            <a:ext cx="364591" cy="967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797773" y="6003186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21912" y="5983933"/>
            <a:ext cx="12320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Line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693961" y="607831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Line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2989461" y="3589318"/>
            <a:ext cx="3573780" cy="2123910"/>
            <a:chOff x="5363613" y="2059770"/>
            <a:chExt cx="3573780" cy="2123910"/>
          </a:xfrm>
        </p:grpSpPr>
        <p:sp>
          <p:nvSpPr>
            <p:cNvPr id="186" name="Freeform: Shape 185"/>
            <p:cNvSpPr/>
            <p:nvPr/>
          </p:nvSpPr>
          <p:spPr>
            <a:xfrm>
              <a:off x="5363613" y="2059770"/>
              <a:ext cx="3573780" cy="1905000"/>
            </a:xfrm>
            <a:custGeom>
              <a:avLst/>
              <a:gdLst>
                <a:gd name="connsiteX0" fmla="*/ 0 w 3573780"/>
                <a:gd name="connsiteY0" fmla="*/ 0 h 1905000"/>
                <a:gd name="connsiteX1" fmla="*/ 3573780 w 3573780"/>
                <a:gd name="connsiteY1" fmla="*/ 7620 h 1905000"/>
                <a:gd name="connsiteX2" fmla="*/ 1684020 w 3573780"/>
                <a:gd name="connsiteY2" fmla="*/ 1905000 h 1905000"/>
                <a:gd name="connsiteX3" fmla="*/ 1684020 w 3573780"/>
                <a:gd name="connsiteY3" fmla="*/ 189738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3780" h="1905000">
                  <a:moveTo>
                    <a:pt x="0" y="0"/>
                  </a:moveTo>
                  <a:lnTo>
                    <a:pt x="3573780" y="7620"/>
                  </a:lnTo>
                  <a:lnTo>
                    <a:pt x="1684020" y="1905000"/>
                  </a:lnTo>
                  <a:lnTo>
                    <a:pt x="1684020" y="1897380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Merge 186"/>
            <p:cNvSpPr/>
            <p:nvPr/>
          </p:nvSpPr>
          <p:spPr>
            <a:xfrm rot="2527639">
              <a:off x="6877754" y="3876158"/>
              <a:ext cx="250748" cy="307522"/>
            </a:xfrm>
            <a:prstGeom prst="flowChartMerg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Arrow: Bent 194"/>
          <p:cNvSpPr/>
          <p:nvPr/>
        </p:nvSpPr>
        <p:spPr>
          <a:xfrm rot="5400000">
            <a:off x="3505230" y="3539675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Arrow: Bent 195"/>
          <p:cNvSpPr/>
          <p:nvPr/>
        </p:nvSpPr>
        <p:spPr>
          <a:xfrm rot="5400000">
            <a:off x="4288487" y="3555993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Arrow: Bent 196"/>
          <p:cNvSpPr/>
          <p:nvPr/>
        </p:nvSpPr>
        <p:spPr>
          <a:xfrm rot="5400000">
            <a:off x="5216778" y="3555993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Arrow: Bent 197"/>
          <p:cNvSpPr/>
          <p:nvPr/>
        </p:nvSpPr>
        <p:spPr>
          <a:xfrm rot="5400000">
            <a:off x="5745554" y="3951360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Arrow: Bent 198"/>
          <p:cNvSpPr/>
          <p:nvPr/>
        </p:nvSpPr>
        <p:spPr>
          <a:xfrm rot="5400000">
            <a:off x="5347550" y="4365139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Arrow: Bent 199"/>
          <p:cNvSpPr/>
          <p:nvPr/>
        </p:nvSpPr>
        <p:spPr>
          <a:xfrm rot="5400000">
            <a:off x="4934780" y="4801925"/>
            <a:ext cx="306534" cy="3014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179311" y="3474844"/>
            <a:ext cx="430490" cy="4313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41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Sneak current </a:t>
            </a:r>
            <a:r>
              <a:rPr lang="en-US" dirty="0"/>
              <a:t>causes voltage drop on target cell</a:t>
            </a:r>
          </a:p>
          <a:p>
            <a:r>
              <a:rPr lang="en-US" dirty="0"/>
              <a:t>Voltage drop degrades performance and increases energy consumption</a:t>
            </a:r>
          </a:p>
        </p:txBody>
      </p:sp>
      <p:sp>
        <p:nvSpPr>
          <p:cNvPr id="3" name="Oval 2"/>
          <p:cNvSpPr/>
          <p:nvPr/>
        </p:nvSpPr>
        <p:spPr>
          <a:xfrm>
            <a:off x="3311788" y="3501590"/>
            <a:ext cx="2561702" cy="38174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19050487">
            <a:off x="4706765" y="4298048"/>
            <a:ext cx="1780377" cy="47173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841719" y="4632234"/>
            <a:ext cx="1110695" cy="7993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841719" y="3743820"/>
            <a:ext cx="1316478" cy="16750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32922" y="5430808"/>
            <a:ext cx="24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Half Selected Cell</a:t>
            </a:r>
          </a:p>
        </p:txBody>
      </p:sp>
    </p:spTree>
    <p:extLst>
      <p:ext uri="{BB962C8B-B14F-4D97-AF65-F5344CB8AC3E}">
        <p14:creationId xmlns:p14="http://schemas.microsoft.com/office/powerpoint/2010/main" val="24762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31" grpId="0"/>
      <p:bldP spid="132" grpId="0"/>
      <p:bldP spid="133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" grpId="0" animBg="1"/>
      <p:bldP spid="54" grpId="0" build="p"/>
      <p:bldP spid="3" grpId="0" animBg="1"/>
      <p:bldP spid="56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392" y="615671"/>
            <a:ext cx="237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1TnR ReRAM 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&amp; Goals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V-ReRAM Design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Location-aware RESET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0322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6924" y="615671"/>
            <a:ext cx="1818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1T4R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grpSp>
        <p:nvGrpSpPr>
          <p:cNvPr id="700" name="Group 699"/>
          <p:cNvGrpSpPr/>
          <p:nvPr/>
        </p:nvGrpSpPr>
        <p:grpSpPr>
          <a:xfrm>
            <a:off x="409638" y="1270745"/>
            <a:ext cx="2403117" cy="4725298"/>
            <a:chOff x="277903" y="1526765"/>
            <a:chExt cx="2403117" cy="4725298"/>
          </a:xfrm>
        </p:grpSpPr>
        <p:sp>
          <p:nvSpPr>
            <p:cNvPr id="6" name="Rectangle 5"/>
            <p:cNvSpPr/>
            <p:nvPr/>
          </p:nvSpPr>
          <p:spPr>
            <a:xfrm>
              <a:off x="1229682" y="1786938"/>
              <a:ext cx="186431" cy="178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7710" y="1983295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416113" y="1983294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1227710" y="2368055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1227709" y="2752815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1227709" y="3137575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1416113" y="2369810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416112" y="2752815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416112" y="3135820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604516" y="1785183"/>
              <a:ext cx="186431" cy="178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1602544" y="198154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1790947" y="1981539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602544" y="236630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602543" y="275106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602543" y="313582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1790947" y="2368055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1790946" y="2751060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1790946" y="3134065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1979350" y="1785183"/>
              <a:ext cx="186431" cy="178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1977378" y="198154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2165781" y="1981539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1977378" y="236630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1977377" y="275106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1977377" y="313582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2165781" y="2368055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2165780" y="2751060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2165780" y="3134065"/>
              <a:ext cx="188403" cy="1884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2354184" y="1785183"/>
              <a:ext cx="186431" cy="178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2352212" y="198154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2352212" y="236630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2352211" y="275106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2352211" y="3135820"/>
              <a:ext cx="188403" cy="188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 rot="16200000">
              <a:off x="1846611" y="3801764"/>
              <a:ext cx="131134" cy="10926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1227709" y="4236668"/>
              <a:ext cx="223931" cy="2314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352211" y="4236668"/>
              <a:ext cx="223931" cy="2314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1789960" y="4236668"/>
              <a:ext cx="223931" cy="5209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1830809" y="4274704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 rot="16200000">
              <a:off x="1855115" y="4615705"/>
              <a:ext cx="131134" cy="10926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236213" y="5050609"/>
              <a:ext cx="223931" cy="2314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360715" y="5050609"/>
              <a:ext cx="223931" cy="2314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1798464" y="5058037"/>
              <a:ext cx="223931" cy="5135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1521388" y="4078210"/>
              <a:ext cx="199005" cy="17828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2082433" y="4078210"/>
              <a:ext cx="199005" cy="17828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227709" y="4666585"/>
              <a:ext cx="1348433" cy="1970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263647" y="4282511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2394034" y="4282511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1846792" y="5092611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1279630" y="5100418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2397317" y="5094068"/>
              <a:ext cx="141207" cy="147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1227709" y="5473099"/>
              <a:ext cx="1348433" cy="1970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Connector: Curved 45"/>
            <p:cNvCxnSpPr>
              <a:cxnSpLocks/>
            </p:cNvCxnSpPr>
            <p:nvPr/>
          </p:nvCxnSpPr>
          <p:spPr>
            <a:xfrm flipH="1" flipV="1">
              <a:off x="2449233" y="2449741"/>
              <a:ext cx="35527" cy="1891892"/>
            </a:xfrm>
            <a:prstGeom prst="curvedConnector3">
              <a:avLst>
                <a:gd name="adj1" fmla="val -1215414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Connector: Curved 678"/>
            <p:cNvCxnSpPr>
              <a:cxnSpLocks/>
            </p:cNvCxnSpPr>
            <p:nvPr/>
          </p:nvCxnSpPr>
          <p:spPr>
            <a:xfrm flipV="1">
              <a:off x="2456439" y="3238269"/>
              <a:ext cx="2090" cy="1937832"/>
            </a:xfrm>
            <a:prstGeom prst="curvedConnector3">
              <a:avLst>
                <a:gd name="adj1" fmla="val 23798565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Connector: Curved 680"/>
            <p:cNvCxnSpPr>
              <a:cxnSpLocks/>
            </p:cNvCxnSpPr>
            <p:nvPr/>
          </p:nvCxnSpPr>
          <p:spPr>
            <a:xfrm rot="10800000">
              <a:off x="1328331" y="2852549"/>
              <a:ext cx="8504" cy="2319318"/>
            </a:xfrm>
            <a:prstGeom prst="curvedConnector3">
              <a:avLst>
                <a:gd name="adj1" fmla="val 6745696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Connector: Curved 704"/>
            <p:cNvCxnSpPr>
              <a:cxnSpLocks/>
            </p:cNvCxnSpPr>
            <p:nvPr/>
          </p:nvCxnSpPr>
          <p:spPr>
            <a:xfrm rot="10800000">
              <a:off x="1321988" y="2060357"/>
              <a:ext cx="8504" cy="2319318"/>
            </a:xfrm>
            <a:prstGeom prst="curvedConnector3">
              <a:avLst>
                <a:gd name="adj1" fmla="val 6745696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TextBox 698"/>
            <p:cNvSpPr txBox="1"/>
            <p:nvPr/>
          </p:nvSpPr>
          <p:spPr>
            <a:xfrm>
              <a:off x="1097329" y="1529397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BL0</a:t>
              </a: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1495812" y="1528177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BL1</a:t>
              </a:r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1857852" y="1526765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BL2</a:t>
              </a:r>
            </a:p>
          </p:txBody>
        </p:sp>
        <p:sp>
          <p:nvSpPr>
            <p:cNvPr id="709" name="TextBox 708"/>
            <p:cNvSpPr txBox="1"/>
            <p:nvPr/>
          </p:nvSpPr>
          <p:spPr>
            <a:xfrm>
              <a:off x="2231858" y="1526765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BL3</a:t>
              </a: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277903" y="1921852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WL0</a:t>
              </a: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277904" y="230661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WL1</a:t>
              </a: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288097" y="269866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WL2</a:t>
              </a: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290659" y="307229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WL3</a:t>
              </a: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291154" y="4611198"/>
              <a:ext cx="624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GWL0</a:t>
              </a:r>
            </a:p>
          </p:txBody>
        </p:sp>
        <p:sp>
          <p:nvSpPr>
            <p:cNvPr id="716" name="TextBox 715"/>
            <p:cNvSpPr txBox="1"/>
            <p:nvPr/>
          </p:nvSpPr>
          <p:spPr>
            <a:xfrm>
              <a:off x="291154" y="5417712"/>
              <a:ext cx="624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GWL1</a:t>
              </a:r>
            </a:p>
          </p:txBody>
        </p:sp>
        <p:sp>
          <p:nvSpPr>
            <p:cNvPr id="717" name="TextBox 716"/>
            <p:cNvSpPr txBox="1"/>
            <p:nvPr/>
          </p:nvSpPr>
          <p:spPr>
            <a:xfrm>
              <a:off x="1308528" y="5940024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GSL0</a:t>
              </a: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1925735" y="594428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GSL1</a:t>
              </a:r>
            </a:p>
          </p:txBody>
        </p:sp>
      </p:grpSp>
      <p:grpSp>
        <p:nvGrpSpPr>
          <p:cNvPr id="1297" name="Group 1296"/>
          <p:cNvGrpSpPr/>
          <p:nvPr/>
        </p:nvGrpSpPr>
        <p:grpSpPr>
          <a:xfrm>
            <a:off x="4429774" y="2294071"/>
            <a:ext cx="4388269" cy="3314188"/>
            <a:chOff x="4779848" y="2373361"/>
            <a:chExt cx="3450164" cy="2745164"/>
          </a:xfrm>
        </p:grpSpPr>
        <p:cxnSp>
          <p:nvCxnSpPr>
            <p:cNvPr id="720" name="Straight Connector 719"/>
            <p:cNvCxnSpPr>
              <a:cxnSpLocks/>
            </p:cNvCxnSpPr>
            <p:nvPr/>
          </p:nvCxnSpPr>
          <p:spPr>
            <a:xfrm>
              <a:off x="5236053" y="2538597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>
              <a:cxnSpLocks/>
            </p:cNvCxnSpPr>
            <p:nvPr/>
          </p:nvCxnSpPr>
          <p:spPr>
            <a:xfrm>
              <a:off x="4779848" y="2557683"/>
              <a:ext cx="34501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2" name="Group 721"/>
            <p:cNvGrpSpPr>
              <a:grpSpLocks/>
            </p:cNvGrpSpPr>
            <p:nvPr/>
          </p:nvGrpSpPr>
          <p:grpSpPr bwMode="auto">
            <a:xfrm>
              <a:off x="5239587" y="2557683"/>
              <a:ext cx="144803" cy="200394"/>
              <a:chOff x="5562600" y="3124201"/>
              <a:chExt cx="304800" cy="455612"/>
            </a:xfrm>
          </p:grpSpPr>
          <p:cxnSp>
            <p:nvCxnSpPr>
              <p:cNvPr id="723" name="Straight Connector 722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Isosceles Triangle 729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31" name="Straight Connector 730"/>
            <p:cNvCxnSpPr>
              <a:cxnSpLocks/>
            </p:cNvCxnSpPr>
            <p:nvPr/>
          </p:nvCxnSpPr>
          <p:spPr>
            <a:xfrm>
              <a:off x="5383635" y="2758076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>
              <a:cxnSpLocks/>
            </p:cNvCxnSpPr>
            <p:nvPr/>
          </p:nvCxnSpPr>
          <p:spPr>
            <a:xfrm>
              <a:off x="5717751" y="2379492"/>
              <a:ext cx="0" cy="2739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3" name="Group 732"/>
            <p:cNvGrpSpPr/>
            <p:nvPr/>
          </p:nvGrpSpPr>
          <p:grpSpPr>
            <a:xfrm>
              <a:off x="5585730" y="2763090"/>
              <a:ext cx="133566" cy="137390"/>
              <a:chOff x="3334192" y="4394946"/>
              <a:chExt cx="279683" cy="255635"/>
            </a:xfrm>
          </p:grpSpPr>
          <p:cxnSp>
            <p:nvCxnSpPr>
              <p:cNvPr id="734" name="Straight Connector 73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740"/>
            <p:cNvGrpSpPr>
              <a:grpSpLocks/>
            </p:cNvGrpSpPr>
            <p:nvPr/>
          </p:nvGrpSpPr>
          <p:grpSpPr bwMode="auto">
            <a:xfrm>
              <a:off x="5319163" y="2791635"/>
              <a:ext cx="144803" cy="200394"/>
              <a:chOff x="5562600" y="3124201"/>
              <a:chExt cx="304800" cy="455612"/>
            </a:xfrm>
          </p:grpSpPr>
          <p:cxnSp>
            <p:nvCxnSpPr>
              <p:cNvPr id="742" name="Straight Connector 741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Isosceles Triangle 748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50" name="Straight Connector 749"/>
            <p:cNvCxnSpPr>
              <a:cxnSpLocks/>
            </p:cNvCxnSpPr>
            <p:nvPr/>
          </p:nvCxnSpPr>
          <p:spPr>
            <a:xfrm>
              <a:off x="5914226" y="2382817"/>
              <a:ext cx="0" cy="2735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1" name="Group 750"/>
            <p:cNvGrpSpPr/>
            <p:nvPr/>
          </p:nvGrpSpPr>
          <p:grpSpPr>
            <a:xfrm>
              <a:off x="5782205" y="2766414"/>
              <a:ext cx="133566" cy="137390"/>
              <a:chOff x="3334192" y="4394946"/>
              <a:chExt cx="279683" cy="255635"/>
            </a:xfrm>
          </p:grpSpPr>
          <p:cxnSp>
            <p:nvCxnSpPr>
              <p:cNvPr id="752" name="Straight Connector 75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9" name="Straight Connector 758"/>
            <p:cNvCxnSpPr>
              <a:cxnSpLocks/>
            </p:cNvCxnSpPr>
            <p:nvPr/>
          </p:nvCxnSpPr>
          <p:spPr>
            <a:xfrm>
              <a:off x="6121867" y="2379492"/>
              <a:ext cx="0" cy="2739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6" name="Group 765"/>
            <p:cNvGrpSpPr/>
            <p:nvPr/>
          </p:nvGrpSpPr>
          <p:grpSpPr>
            <a:xfrm>
              <a:off x="5988301" y="2764993"/>
              <a:ext cx="133566" cy="137390"/>
              <a:chOff x="3334192" y="4394946"/>
              <a:chExt cx="279683" cy="255635"/>
            </a:xfrm>
          </p:grpSpPr>
          <p:cxnSp>
            <p:nvCxnSpPr>
              <p:cNvPr id="767" name="Straight Connector 76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4" name="Straight Connector 773"/>
            <p:cNvCxnSpPr>
              <a:cxnSpLocks/>
            </p:cNvCxnSpPr>
            <p:nvPr/>
          </p:nvCxnSpPr>
          <p:spPr>
            <a:xfrm>
              <a:off x="6331222" y="2374517"/>
              <a:ext cx="0" cy="274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5" name="Group 774"/>
            <p:cNvGrpSpPr/>
            <p:nvPr/>
          </p:nvGrpSpPr>
          <p:grpSpPr>
            <a:xfrm>
              <a:off x="6199201" y="2758115"/>
              <a:ext cx="133566" cy="137390"/>
              <a:chOff x="3334192" y="4394946"/>
              <a:chExt cx="279683" cy="255635"/>
            </a:xfrm>
          </p:grpSpPr>
          <p:cxnSp>
            <p:nvCxnSpPr>
              <p:cNvPr id="776" name="Straight Connector 77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3" name="Straight Connector 782"/>
            <p:cNvCxnSpPr>
              <a:cxnSpLocks/>
            </p:cNvCxnSpPr>
            <p:nvPr/>
          </p:nvCxnSpPr>
          <p:spPr>
            <a:xfrm>
              <a:off x="5463211" y="2992030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>
              <a:cxnSpLocks/>
            </p:cNvCxnSpPr>
            <p:nvPr/>
          </p:nvCxnSpPr>
          <p:spPr>
            <a:xfrm>
              <a:off x="5238201" y="2373361"/>
              <a:ext cx="0" cy="219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>
              <a:cxnSpLocks/>
            </p:cNvCxnSpPr>
            <p:nvPr/>
          </p:nvCxnSpPr>
          <p:spPr>
            <a:xfrm>
              <a:off x="5136597" y="2373361"/>
              <a:ext cx="0" cy="219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>
              <a:cxnSpLocks/>
              <a:endCxn id="730" idx="3"/>
            </p:cNvCxnSpPr>
            <p:nvPr/>
          </p:nvCxnSpPr>
          <p:spPr>
            <a:xfrm>
              <a:off x="5136597" y="2657531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>
              <a:cxnSpLocks/>
            </p:cNvCxnSpPr>
            <p:nvPr/>
          </p:nvCxnSpPr>
          <p:spPr>
            <a:xfrm>
              <a:off x="5463211" y="2557683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>
              <a:cxnSpLocks/>
            </p:cNvCxnSpPr>
            <p:nvPr/>
          </p:nvCxnSpPr>
          <p:spPr>
            <a:xfrm>
              <a:off x="5238990" y="2892406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9" name="Group 788"/>
            <p:cNvGrpSpPr/>
            <p:nvPr/>
          </p:nvGrpSpPr>
          <p:grpSpPr>
            <a:xfrm>
              <a:off x="5585730" y="2995124"/>
              <a:ext cx="133566" cy="137390"/>
              <a:chOff x="3334192" y="4394946"/>
              <a:chExt cx="279683" cy="255635"/>
            </a:xfrm>
          </p:grpSpPr>
          <p:cxnSp>
            <p:nvCxnSpPr>
              <p:cNvPr id="790" name="Straight Connector 78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7" name="Group 796"/>
            <p:cNvGrpSpPr/>
            <p:nvPr/>
          </p:nvGrpSpPr>
          <p:grpSpPr>
            <a:xfrm>
              <a:off x="5782205" y="2998448"/>
              <a:ext cx="133566" cy="137390"/>
              <a:chOff x="3334192" y="4394946"/>
              <a:chExt cx="279683" cy="255635"/>
            </a:xfrm>
          </p:grpSpPr>
          <p:cxnSp>
            <p:nvCxnSpPr>
              <p:cNvPr id="798" name="Straight Connector 79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5" name="Group 804"/>
            <p:cNvGrpSpPr/>
            <p:nvPr/>
          </p:nvGrpSpPr>
          <p:grpSpPr>
            <a:xfrm>
              <a:off x="5988301" y="2997027"/>
              <a:ext cx="133566" cy="137390"/>
              <a:chOff x="3334192" y="4394946"/>
              <a:chExt cx="279683" cy="255635"/>
            </a:xfrm>
          </p:grpSpPr>
          <p:cxnSp>
            <p:nvCxnSpPr>
              <p:cNvPr id="806" name="Straight Connector 80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3" name="Group 812"/>
            <p:cNvGrpSpPr/>
            <p:nvPr/>
          </p:nvGrpSpPr>
          <p:grpSpPr>
            <a:xfrm>
              <a:off x="6199201" y="2990148"/>
              <a:ext cx="133566" cy="137390"/>
              <a:chOff x="3334192" y="4394946"/>
              <a:chExt cx="279683" cy="255635"/>
            </a:xfrm>
          </p:grpSpPr>
          <p:cxnSp>
            <p:nvCxnSpPr>
              <p:cNvPr id="814" name="Straight Connector 81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1" name="Group 820"/>
            <p:cNvGrpSpPr>
              <a:grpSpLocks/>
            </p:cNvGrpSpPr>
            <p:nvPr/>
          </p:nvGrpSpPr>
          <p:grpSpPr bwMode="auto">
            <a:xfrm>
              <a:off x="5239587" y="3240508"/>
              <a:ext cx="144803" cy="200394"/>
              <a:chOff x="5562600" y="3124201"/>
              <a:chExt cx="304800" cy="455612"/>
            </a:xfrm>
          </p:grpSpPr>
          <p:cxnSp>
            <p:nvCxnSpPr>
              <p:cNvPr id="822" name="Straight Connector 821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Isosceles Triangle 828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30" name="Straight Connector 829"/>
            <p:cNvCxnSpPr>
              <a:cxnSpLocks/>
            </p:cNvCxnSpPr>
            <p:nvPr/>
          </p:nvCxnSpPr>
          <p:spPr>
            <a:xfrm>
              <a:off x="5383635" y="3440903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1" name="Group 830"/>
            <p:cNvGrpSpPr/>
            <p:nvPr/>
          </p:nvGrpSpPr>
          <p:grpSpPr>
            <a:xfrm>
              <a:off x="5585730" y="3445916"/>
              <a:ext cx="133566" cy="137390"/>
              <a:chOff x="3334192" y="4394946"/>
              <a:chExt cx="279683" cy="255635"/>
            </a:xfrm>
          </p:grpSpPr>
          <p:cxnSp>
            <p:nvCxnSpPr>
              <p:cNvPr id="832" name="Straight Connector 83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Group 838"/>
            <p:cNvGrpSpPr>
              <a:grpSpLocks/>
            </p:cNvGrpSpPr>
            <p:nvPr/>
          </p:nvGrpSpPr>
          <p:grpSpPr bwMode="auto">
            <a:xfrm>
              <a:off x="5319163" y="3474462"/>
              <a:ext cx="144803" cy="200394"/>
              <a:chOff x="5562600" y="3124201"/>
              <a:chExt cx="304800" cy="455612"/>
            </a:xfrm>
          </p:grpSpPr>
          <p:cxnSp>
            <p:nvCxnSpPr>
              <p:cNvPr id="840" name="Straight Connector 839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7" name="Isosceles Triangle 846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48" name="Group 847"/>
            <p:cNvGrpSpPr/>
            <p:nvPr/>
          </p:nvGrpSpPr>
          <p:grpSpPr>
            <a:xfrm>
              <a:off x="5782205" y="3446188"/>
              <a:ext cx="133566" cy="137390"/>
              <a:chOff x="3334192" y="4394946"/>
              <a:chExt cx="279683" cy="255635"/>
            </a:xfrm>
          </p:grpSpPr>
          <p:cxnSp>
            <p:nvCxnSpPr>
              <p:cNvPr id="849" name="Straight Connector 84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Group 855"/>
            <p:cNvGrpSpPr/>
            <p:nvPr/>
          </p:nvGrpSpPr>
          <p:grpSpPr>
            <a:xfrm>
              <a:off x="5988301" y="3447820"/>
              <a:ext cx="133566" cy="137390"/>
              <a:chOff x="3334192" y="4394946"/>
              <a:chExt cx="279683" cy="255635"/>
            </a:xfrm>
          </p:grpSpPr>
          <p:cxnSp>
            <p:nvCxnSpPr>
              <p:cNvPr id="857" name="Straight Connector 85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Group 863"/>
            <p:cNvGrpSpPr/>
            <p:nvPr/>
          </p:nvGrpSpPr>
          <p:grpSpPr>
            <a:xfrm>
              <a:off x="6199201" y="3440942"/>
              <a:ext cx="133566" cy="137390"/>
              <a:chOff x="3334192" y="4394946"/>
              <a:chExt cx="279683" cy="255635"/>
            </a:xfrm>
          </p:grpSpPr>
          <p:cxnSp>
            <p:nvCxnSpPr>
              <p:cNvPr id="865" name="Straight Connector 86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2" name="Straight Connector 871"/>
            <p:cNvCxnSpPr>
              <a:cxnSpLocks/>
            </p:cNvCxnSpPr>
            <p:nvPr/>
          </p:nvCxnSpPr>
          <p:spPr>
            <a:xfrm>
              <a:off x="5463211" y="3674856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cxnSpLocks/>
              <a:endCxn id="829" idx="3"/>
            </p:cNvCxnSpPr>
            <p:nvPr/>
          </p:nvCxnSpPr>
          <p:spPr>
            <a:xfrm>
              <a:off x="5136597" y="3340357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cxnSpLocks/>
            </p:cNvCxnSpPr>
            <p:nvPr/>
          </p:nvCxnSpPr>
          <p:spPr>
            <a:xfrm>
              <a:off x="5238990" y="3575233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5" name="Group 874"/>
            <p:cNvGrpSpPr/>
            <p:nvPr/>
          </p:nvGrpSpPr>
          <p:grpSpPr>
            <a:xfrm>
              <a:off x="5585730" y="3677950"/>
              <a:ext cx="133566" cy="137390"/>
              <a:chOff x="3334192" y="4394946"/>
              <a:chExt cx="279683" cy="255635"/>
            </a:xfrm>
          </p:grpSpPr>
          <p:cxnSp>
            <p:nvCxnSpPr>
              <p:cNvPr id="876" name="Straight Connector 87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3" name="Group 882"/>
            <p:cNvGrpSpPr/>
            <p:nvPr/>
          </p:nvGrpSpPr>
          <p:grpSpPr>
            <a:xfrm>
              <a:off x="5782205" y="3681275"/>
              <a:ext cx="133566" cy="137390"/>
              <a:chOff x="3334192" y="4394946"/>
              <a:chExt cx="279683" cy="255635"/>
            </a:xfrm>
          </p:grpSpPr>
          <p:cxnSp>
            <p:nvCxnSpPr>
              <p:cNvPr id="884" name="Straight Connector 88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Group 890"/>
            <p:cNvGrpSpPr/>
            <p:nvPr/>
          </p:nvGrpSpPr>
          <p:grpSpPr>
            <a:xfrm>
              <a:off x="5988301" y="3676802"/>
              <a:ext cx="133566" cy="137390"/>
              <a:chOff x="3334192" y="4394946"/>
              <a:chExt cx="279683" cy="255635"/>
            </a:xfrm>
          </p:grpSpPr>
          <p:cxnSp>
            <p:nvCxnSpPr>
              <p:cNvPr id="892" name="Straight Connector 89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Group 898"/>
            <p:cNvGrpSpPr/>
            <p:nvPr/>
          </p:nvGrpSpPr>
          <p:grpSpPr>
            <a:xfrm>
              <a:off x="6199201" y="3672975"/>
              <a:ext cx="133566" cy="137390"/>
              <a:chOff x="3334192" y="4394946"/>
              <a:chExt cx="279683" cy="255635"/>
            </a:xfrm>
          </p:grpSpPr>
          <p:cxnSp>
            <p:nvCxnSpPr>
              <p:cNvPr id="900" name="Straight Connector 89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Group 906"/>
            <p:cNvGrpSpPr>
              <a:grpSpLocks/>
            </p:cNvGrpSpPr>
            <p:nvPr/>
          </p:nvGrpSpPr>
          <p:grpSpPr bwMode="auto">
            <a:xfrm>
              <a:off x="5239587" y="3954379"/>
              <a:ext cx="144803" cy="200394"/>
              <a:chOff x="5562600" y="3124201"/>
              <a:chExt cx="304800" cy="455612"/>
            </a:xfrm>
          </p:grpSpPr>
          <p:cxnSp>
            <p:nvCxnSpPr>
              <p:cNvPr id="908" name="Straight Connector 907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5" name="Isosceles Triangle 914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916" name="Straight Connector 915"/>
            <p:cNvCxnSpPr>
              <a:cxnSpLocks/>
            </p:cNvCxnSpPr>
            <p:nvPr/>
          </p:nvCxnSpPr>
          <p:spPr>
            <a:xfrm>
              <a:off x="5383635" y="4154773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7" name="Group 916"/>
            <p:cNvGrpSpPr/>
            <p:nvPr/>
          </p:nvGrpSpPr>
          <p:grpSpPr>
            <a:xfrm>
              <a:off x="5585730" y="4159787"/>
              <a:ext cx="133566" cy="137390"/>
              <a:chOff x="3334192" y="4394946"/>
              <a:chExt cx="279683" cy="255635"/>
            </a:xfrm>
          </p:grpSpPr>
          <p:cxnSp>
            <p:nvCxnSpPr>
              <p:cNvPr id="918" name="Straight Connector 91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5" name="Group 924"/>
            <p:cNvGrpSpPr>
              <a:grpSpLocks/>
            </p:cNvGrpSpPr>
            <p:nvPr/>
          </p:nvGrpSpPr>
          <p:grpSpPr bwMode="auto">
            <a:xfrm>
              <a:off x="5319163" y="4188332"/>
              <a:ext cx="144803" cy="200394"/>
              <a:chOff x="5562600" y="3124201"/>
              <a:chExt cx="304800" cy="455612"/>
            </a:xfrm>
          </p:grpSpPr>
          <p:cxnSp>
            <p:nvCxnSpPr>
              <p:cNvPr id="926" name="Straight Connector 925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3" name="Isosceles Triangle 932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934" name="Group 933"/>
            <p:cNvGrpSpPr/>
            <p:nvPr/>
          </p:nvGrpSpPr>
          <p:grpSpPr>
            <a:xfrm>
              <a:off x="5782205" y="4163111"/>
              <a:ext cx="133566" cy="137390"/>
              <a:chOff x="3334192" y="4394946"/>
              <a:chExt cx="279683" cy="255635"/>
            </a:xfrm>
          </p:grpSpPr>
          <p:cxnSp>
            <p:nvCxnSpPr>
              <p:cNvPr id="935" name="Straight Connector 93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2" name="Group 941"/>
            <p:cNvGrpSpPr/>
            <p:nvPr/>
          </p:nvGrpSpPr>
          <p:grpSpPr>
            <a:xfrm>
              <a:off x="5988301" y="4161689"/>
              <a:ext cx="133566" cy="137390"/>
              <a:chOff x="3334192" y="4394946"/>
              <a:chExt cx="279683" cy="255635"/>
            </a:xfrm>
          </p:grpSpPr>
          <p:cxnSp>
            <p:nvCxnSpPr>
              <p:cNvPr id="943" name="Straight Connector 94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0" name="Group 949"/>
            <p:cNvGrpSpPr/>
            <p:nvPr/>
          </p:nvGrpSpPr>
          <p:grpSpPr>
            <a:xfrm>
              <a:off x="6199201" y="4154811"/>
              <a:ext cx="133566" cy="137390"/>
              <a:chOff x="3334192" y="4394946"/>
              <a:chExt cx="279683" cy="255635"/>
            </a:xfrm>
          </p:grpSpPr>
          <p:cxnSp>
            <p:nvCxnSpPr>
              <p:cNvPr id="951" name="Straight Connector 950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8" name="Straight Connector 957"/>
            <p:cNvCxnSpPr>
              <a:cxnSpLocks/>
            </p:cNvCxnSpPr>
            <p:nvPr/>
          </p:nvCxnSpPr>
          <p:spPr>
            <a:xfrm>
              <a:off x="5463211" y="4388726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>
              <a:cxnSpLocks/>
              <a:endCxn id="915" idx="3"/>
            </p:cNvCxnSpPr>
            <p:nvPr/>
          </p:nvCxnSpPr>
          <p:spPr>
            <a:xfrm>
              <a:off x="5136597" y="4054227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>
              <a:cxnSpLocks/>
            </p:cNvCxnSpPr>
            <p:nvPr/>
          </p:nvCxnSpPr>
          <p:spPr>
            <a:xfrm>
              <a:off x="5238990" y="4289103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1" name="Group 960"/>
            <p:cNvGrpSpPr/>
            <p:nvPr/>
          </p:nvGrpSpPr>
          <p:grpSpPr>
            <a:xfrm>
              <a:off x="5585730" y="4391820"/>
              <a:ext cx="133566" cy="137390"/>
              <a:chOff x="3334192" y="4394946"/>
              <a:chExt cx="279683" cy="255635"/>
            </a:xfrm>
          </p:grpSpPr>
          <p:cxnSp>
            <p:nvCxnSpPr>
              <p:cNvPr id="962" name="Straight Connector 96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9" name="Group 968"/>
            <p:cNvGrpSpPr/>
            <p:nvPr/>
          </p:nvGrpSpPr>
          <p:grpSpPr>
            <a:xfrm>
              <a:off x="5782205" y="4392091"/>
              <a:ext cx="133566" cy="137390"/>
              <a:chOff x="3334192" y="4394946"/>
              <a:chExt cx="279683" cy="255635"/>
            </a:xfrm>
          </p:grpSpPr>
          <p:cxnSp>
            <p:nvCxnSpPr>
              <p:cNvPr id="970" name="Straight Connector 96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7" name="Group 976"/>
            <p:cNvGrpSpPr/>
            <p:nvPr/>
          </p:nvGrpSpPr>
          <p:grpSpPr>
            <a:xfrm>
              <a:off x="5988301" y="4390672"/>
              <a:ext cx="133566" cy="137390"/>
              <a:chOff x="3334192" y="4394946"/>
              <a:chExt cx="279683" cy="255635"/>
            </a:xfrm>
          </p:grpSpPr>
          <p:cxnSp>
            <p:nvCxnSpPr>
              <p:cNvPr id="978" name="Straight Connector 97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5" name="Group 984"/>
            <p:cNvGrpSpPr/>
            <p:nvPr/>
          </p:nvGrpSpPr>
          <p:grpSpPr>
            <a:xfrm>
              <a:off x="6199201" y="4386845"/>
              <a:ext cx="133566" cy="137390"/>
              <a:chOff x="3334192" y="4394946"/>
              <a:chExt cx="279683" cy="255635"/>
            </a:xfrm>
          </p:grpSpPr>
          <p:cxnSp>
            <p:nvCxnSpPr>
              <p:cNvPr id="986" name="Straight Connector 98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3" name="Straight Connector 992"/>
            <p:cNvCxnSpPr>
              <a:cxnSpLocks/>
            </p:cNvCxnSpPr>
            <p:nvPr/>
          </p:nvCxnSpPr>
          <p:spPr>
            <a:xfrm>
              <a:off x="4779848" y="3240508"/>
              <a:ext cx="34501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>
              <a:cxnSpLocks/>
            </p:cNvCxnSpPr>
            <p:nvPr/>
          </p:nvCxnSpPr>
          <p:spPr>
            <a:xfrm>
              <a:off x="4779848" y="3954379"/>
              <a:ext cx="34501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>
              <a:cxnSpLocks/>
            </p:cNvCxnSpPr>
            <p:nvPr/>
          </p:nvCxnSpPr>
          <p:spPr>
            <a:xfrm>
              <a:off x="5463211" y="3240508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cxnSpLocks/>
            </p:cNvCxnSpPr>
            <p:nvPr/>
          </p:nvCxnSpPr>
          <p:spPr>
            <a:xfrm>
              <a:off x="5463211" y="3954379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>
              <a:cxnSpLocks/>
            </p:cNvCxnSpPr>
            <p:nvPr/>
          </p:nvCxnSpPr>
          <p:spPr>
            <a:xfrm>
              <a:off x="6655688" y="2538597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8" name="Group 997"/>
            <p:cNvGrpSpPr>
              <a:grpSpLocks/>
            </p:cNvGrpSpPr>
            <p:nvPr/>
          </p:nvGrpSpPr>
          <p:grpSpPr bwMode="auto">
            <a:xfrm>
              <a:off x="6659220" y="2557683"/>
              <a:ext cx="144803" cy="200394"/>
              <a:chOff x="5562600" y="3124201"/>
              <a:chExt cx="304800" cy="455612"/>
            </a:xfrm>
          </p:grpSpPr>
          <p:cxnSp>
            <p:nvCxnSpPr>
              <p:cNvPr id="999" name="Straight Connector 998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Isosceles Triangle 1005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07" name="Straight Connector 1006"/>
            <p:cNvCxnSpPr>
              <a:cxnSpLocks/>
            </p:cNvCxnSpPr>
            <p:nvPr/>
          </p:nvCxnSpPr>
          <p:spPr>
            <a:xfrm>
              <a:off x="7137384" y="2379492"/>
              <a:ext cx="0" cy="2739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8" name="Group 1007"/>
            <p:cNvGrpSpPr/>
            <p:nvPr/>
          </p:nvGrpSpPr>
          <p:grpSpPr>
            <a:xfrm>
              <a:off x="7005363" y="2763090"/>
              <a:ext cx="133566" cy="137390"/>
              <a:chOff x="3334192" y="4394946"/>
              <a:chExt cx="279683" cy="255635"/>
            </a:xfrm>
          </p:grpSpPr>
          <p:cxnSp>
            <p:nvCxnSpPr>
              <p:cNvPr id="1009" name="Straight Connector 100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6" name="Group 1015"/>
            <p:cNvGrpSpPr>
              <a:grpSpLocks/>
            </p:cNvGrpSpPr>
            <p:nvPr/>
          </p:nvGrpSpPr>
          <p:grpSpPr bwMode="auto">
            <a:xfrm>
              <a:off x="6738796" y="2791635"/>
              <a:ext cx="144803" cy="200394"/>
              <a:chOff x="5562600" y="3124201"/>
              <a:chExt cx="304800" cy="455612"/>
            </a:xfrm>
          </p:grpSpPr>
          <p:cxnSp>
            <p:nvCxnSpPr>
              <p:cNvPr id="1017" name="Straight Connector 1016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Isosceles Triangle 1023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25" name="Straight Connector 1024"/>
            <p:cNvCxnSpPr>
              <a:cxnSpLocks/>
            </p:cNvCxnSpPr>
            <p:nvPr/>
          </p:nvCxnSpPr>
          <p:spPr>
            <a:xfrm>
              <a:off x="7333859" y="2382817"/>
              <a:ext cx="0" cy="2735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" name="Group 1025"/>
            <p:cNvGrpSpPr/>
            <p:nvPr/>
          </p:nvGrpSpPr>
          <p:grpSpPr>
            <a:xfrm>
              <a:off x="7201838" y="2766414"/>
              <a:ext cx="133566" cy="137390"/>
              <a:chOff x="3334192" y="4394946"/>
              <a:chExt cx="279683" cy="255635"/>
            </a:xfrm>
          </p:grpSpPr>
          <p:cxnSp>
            <p:nvCxnSpPr>
              <p:cNvPr id="1027" name="Straight Connector 1026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4" name="Straight Connector 1033"/>
            <p:cNvCxnSpPr>
              <a:cxnSpLocks/>
            </p:cNvCxnSpPr>
            <p:nvPr/>
          </p:nvCxnSpPr>
          <p:spPr>
            <a:xfrm>
              <a:off x="7541501" y="2379492"/>
              <a:ext cx="0" cy="2739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/>
            <p:cNvGrpSpPr/>
            <p:nvPr/>
          </p:nvGrpSpPr>
          <p:grpSpPr>
            <a:xfrm>
              <a:off x="7407936" y="2764993"/>
              <a:ext cx="133566" cy="137390"/>
              <a:chOff x="3334192" y="4394946"/>
              <a:chExt cx="279683" cy="255635"/>
            </a:xfrm>
          </p:grpSpPr>
          <p:cxnSp>
            <p:nvCxnSpPr>
              <p:cNvPr id="1036" name="Straight Connector 103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3" name="Straight Connector 1042"/>
            <p:cNvCxnSpPr>
              <a:cxnSpLocks/>
            </p:cNvCxnSpPr>
            <p:nvPr/>
          </p:nvCxnSpPr>
          <p:spPr>
            <a:xfrm>
              <a:off x="7750856" y="2374517"/>
              <a:ext cx="0" cy="274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oup 1043"/>
            <p:cNvGrpSpPr/>
            <p:nvPr/>
          </p:nvGrpSpPr>
          <p:grpSpPr>
            <a:xfrm>
              <a:off x="7618834" y="2758115"/>
              <a:ext cx="133566" cy="137390"/>
              <a:chOff x="3334192" y="4394946"/>
              <a:chExt cx="279683" cy="255635"/>
            </a:xfrm>
          </p:grpSpPr>
          <p:cxnSp>
            <p:nvCxnSpPr>
              <p:cNvPr id="1045" name="Straight Connector 1044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2" name="Straight Connector 1051"/>
            <p:cNvCxnSpPr>
              <a:cxnSpLocks/>
            </p:cNvCxnSpPr>
            <p:nvPr/>
          </p:nvCxnSpPr>
          <p:spPr>
            <a:xfrm>
              <a:off x="6657836" y="2373361"/>
              <a:ext cx="0" cy="219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>
              <a:cxnSpLocks/>
            </p:cNvCxnSpPr>
            <p:nvPr/>
          </p:nvCxnSpPr>
          <p:spPr>
            <a:xfrm>
              <a:off x="6556231" y="2373361"/>
              <a:ext cx="0" cy="219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>
              <a:cxnSpLocks/>
              <a:endCxn id="1006" idx="3"/>
            </p:cNvCxnSpPr>
            <p:nvPr/>
          </p:nvCxnSpPr>
          <p:spPr>
            <a:xfrm>
              <a:off x="6556231" y="2657531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>
              <a:cxnSpLocks/>
            </p:cNvCxnSpPr>
            <p:nvPr/>
          </p:nvCxnSpPr>
          <p:spPr>
            <a:xfrm>
              <a:off x="6882845" y="2557683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>
              <a:cxnSpLocks/>
            </p:cNvCxnSpPr>
            <p:nvPr/>
          </p:nvCxnSpPr>
          <p:spPr>
            <a:xfrm>
              <a:off x="6658625" y="2892406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7" name="Group 1056"/>
            <p:cNvGrpSpPr/>
            <p:nvPr/>
          </p:nvGrpSpPr>
          <p:grpSpPr>
            <a:xfrm>
              <a:off x="7005363" y="2989020"/>
              <a:ext cx="133566" cy="137390"/>
              <a:chOff x="3334192" y="4394946"/>
              <a:chExt cx="279683" cy="255635"/>
            </a:xfrm>
          </p:grpSpPr>
          <p:cxnSp>
            <p:nvCxnSpPr>
              <p:cNvPr id="1058" name="Straight Connector 105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5" name="Group 1064"/>
            <p:cNvGrpSpPr/>
            <p:nvPr/>
          </p:nvGrpSpPr>
          <p:grpSpPr>
            <a:xfrm>
              <a:off x="7201838" y="2992343"/>
              <a:ext cx="133566" cy="137390"/>
              <a:chOff x="3334192" y="4394946"/>
              <a:chExt cx="279683" cy="255635"/>
            </a:xfrm>
          </p:grpSpPr>
          <p:cxnSp>
            <p:nvCxnSpPr>
              <p:cNvPr id="1066" name="Straight Connector 106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3" name="Group 1072"/>
            <p:cNvGrpSpPr/>
            <p:nvPr/>
          </p:nvGrpSpPr>
          <p:grpSpPr>
            <a:xfrm>
              <a:off x="7407936" y="2993975"/>
              <a:ext cx="133566" cy="137390"/>
              <a:chOff x="3334192" y="4394946"/>
              <a:chExt cx="279683" cy="255635"/>
            </a:xfrm>
          </p:grpSpPr>
          <p:cxnSp>
            <p:nvCxnSpPr>
              <p:cNvPr id="1074" name="Straight Connector 107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1" name="Group 1080"/>
            <p:cNvGrpSpPr/>
            <p:nvPr/>
          </p:nvGrpSpPr>
          <p:grpSpPr>
            <a:xfrm>
              <a:off x="7618834" y="2990148"/>
              <a:ext cx="133566" cy="137390"/>
              <a:chOff x="3334192" y="4394946"/>
              <a:chExt cx="279683" cy="255635"/>
            </a:xfrm>
          </p:grpSpPr>
          <p:cxnSp>
            <p:nvCxnSpPr>
              <p:cNvPr id="1082" name="Straight Connector 108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9" name="Group 1088"/>
            <p:cNvGrpSpPr>
              <a:grpSpLocks/>
            </p:cNvGrpSpPr>
            <p:nvPr/>
          </p:nvGrpSpPr>
          <p:grpSpPr bwMode="auto">
            <a:xfrm>
              <a:off x="6659220" y="3240508"/>
              <a:ext cx="144803" cy="200394"/>
              <a:chOff x="5562600" y="3124201"/>
              <a:chExt cx="304800" cy="455612"/>
            </a:xfrm>
          </p:grpSpPr>
          <p:cxnSp>
            <p:nvCxnSpPr>
              <p:cNvPr id="1090" name="Straight Connector 1089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Isosceles Triangle 1096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>
              <a:off x="7005363" y="3445916"/>
              <a:ext cx="133566" cy="137390"/>
              <a:chOff x="3334192" y="4394946"/>
              <a:chExt cx="279683" cy="255635"/>
            </a:xfrm>
          </p:grpSpPr>
          <p:cxnSp>
            <p:nvCxnSpPr>
              <p:cNvPr id="1099" name="Straight Connector 1098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6" name="Group 1105"/>
            <p:cNvGrpSpPr>
              <a:grpSpLocks/>
            </p:cNvGrpSpPr>
            <p:nvPr/>
          </p:nvGrpSpPr>
          <p:grpSpPr bwMode="auto">
            <a:xfrm>
              <a:off x="6738796" y="3474462"/>
              <a:ext cx="144803" cy="200394"/>
              <a:chOff x="5562600" y="3124201"/>
              <a:chExt cx="304800" cy="455612"/>
            </a:xfrm>
          </p:grpSpPr>
          <p:cxnSp>
            <p:nvCxnSpPr>
              <p:cNvPr id="1107" name="Straight Connector 1106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4" name="Isosceles Triangle 1113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15" name="Group 1114"/>
            <p:cNvGrpSpPr/>
            <p:nvPr/>
          </p:nvGrpSpPr>
          <p:grpSpPr>
            <a:xfrm>
              <a:off x="7204539" y="3440084"/>
              <a:ext cx="133566" cy="137390"/>
              <a:chOff x="3334192" y="4394946"/>
              <a:chExt cx="279683" cy="255635"/>
            </a:xfrm>
          </p:grpSpPr>
          <p:cxnSp>
            <p:nvCxnSpPr>
              <p:cNvPr id="1116" name="Straight Connector 111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 1122"/>
            <p:cNvGrpSpPr/>
            <p:nvPr/>
          </p:nvGrpSpPr>
          <p:grpSpPr>
            <a:xfrm>
              <a:off x="7407936" y="3447820"/>
              <a:ext cx="133566" cy="137390"/>
              <a:chOff x="3334192" y="4394946"/>
              <a:chExt cx="279683" cy="255635"/>
            </a:xfrm>
          </p:grpSpPr>
          <p:cxnSp>
            <p:nvCxnSpPr>
              <p:cNvPr id="1124" name="Straight Connector 112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1" name="Group 1130"/>
            <p:cNvGrpSpPr/>
            <p:nvPr/>
          </p:nvGrpSpPr>
          <p:grpSpPr>
            <a:xfrm>
              <a:off x="7618834" y="3437889"/>
              <a:ext cx="133566" cy="137390"/>
              <a:chOff x="3334192" y="4394946"/>
              <a:chExt cx="279683" cy="255635"/>
            </a:xfrm>
          </p:grpSpPr>
          <p:cxnSp>
            <p:nvCxnSpPr>
              <p:cNvPr id="1132" name="Straight Connector 113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9" name="Straight Connector 1138"/>
            <p:cNvCxnSpPr>
              <a:cxnSpLocks/>
              <a:endCxn id="1097" idx="3"/>
            </p:cNvCxnSpPr>
            <p:nvPr/>
          </p:nvCxnSpPr>
          <p:spPr>
            <a:xfrm>
              <a:off x="6556231" y="3340357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0" name="Straight Connector 1139"/>
            <p:cNvCxnSpPr>
              <a:cxnSpLocks/>
            </p:cNvCxnSpPr>
            <p:nvPr/>
          </p:nvCxnSpPr>
          <p:spPr>
            <a:xfrm>
              <a:off x="6658625" y="3575233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1" name="Group 1140"/>
            <p:cNvGrpSpPr/>
            <p:nvPr/>
          </p:nvGrpSpPr>
          <p:grpSpPr>
            <a:xfrm>
              <a:off x="7005363" y="3677950"/>
              <a:ext cx="133566" cy="137390"/>
              <a:chOff x="3334192" y="4394946"/>
              <a:chExt cx="279683" cy="255635"/>
            </a:xfrm>
          </p:grpSpPr>
          <p:cxnSp>
            <p:nvCxnSpPr>
              <p:cNvPr id="1142" name="Straight Connector 114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7201838" y="3675170"/>
              <a:ext cx="133566" cy="137390"/>
              <a:chOff x="3334192" y="4394946"/>
              <a:chExt cx="279683" cy="255635"/>
            </a:xfrm>
          </p:grpSpPr>
          <p:cxnSp>
            <p:nvCxnSpPr>
              <p:cNvPr id="1150" name="Straight Connector 114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7" name="Group 1156"/>
            <p:cNvGrpSpPr/>
            <p:nvPr/>
          </p:nvGrpSpPr>
          <p:grpSpPr>
            <a:xfrm>
              <a:off x="7407936" y="3679853"/>
              <a:ext cx="133566" cy="137390"/>
              <a:chOff x="3334192" y="4394946"/>
              <a:chExt cx="279683" cy="255635"/>
            </a:xfrm>
          </p:grpSpPr>
          <p:cxnSp>
            <p:nvCxnSpPr>
              <p:cNvPr id="1158" name="Straight Connector 115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5" name="Group 1164"/>
            <p:cNvGrpSpPr/>
            <p:nvPr/>
          </p:nvGrpSpPr>
          <p:grpSpPr>
            <a:xfrm>
              <a:off x="7618834" y="3672975"/>
              <a:ext cx="133566" cy="137390"/>
              <a:chOff x="3334192" y="4394946"/>
              <a:chExt cx="279683" cy="255635"/>
            </a:xfrm>
          </p:grpSpPr>
          <p:cxnSp>
            <p:nvCxnSpPr>
              <p:cNvPr id="1166" name="Straight Connector 116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3" name="Group 1172"/>
            <p:cNvGrpSpPr>
              <a:grpSpLocks/>
            </p:cNvGrpSpPr>
            <p:nvPr/>
          </p:nvGrpSpPr>
          <p:grpSpPr bwMode="auto">
            <a:xfrm>
              <a:off x="6659220" y="3954379"/>
              <a:ext cx="144803" cy="200394"/>
              <a:chOff x="5562600" y="3124201"/>
              <a:chExt cx="304800" cy="455612"/>
            </a:xfrm>
          </p:grpSpPr>
          <p:cxnSp>
            <p:nvCxnSpPr>
              <p:cNvPr id="1174" name="Straight Connector 1173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1" name="Isosceles Triangle 1180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7005363" y="4159787"/>
              <a:ext cx="133566" cy="137390"/>
              <a:chOff x="3334192" y="4394946"/>
              <a:chExt cx="279683" cy="255635"/>
            </a:xfrm>
          </p:grpSpPr>
          <p:cxnSp>
            <p:nvCxnSpPr>
              <p:cNvPr id="1183" name="Straight Connector 1182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0" name="Group 1189"/>
            <p:cNvGrpSpPr>
              <a:grpSpLocks/>
            </p:cNvGrpSpPr>
            <p:nvPr/>
          </p:nvGrpSpPr>
          <p:grpSpPr bwMode="auto">
            <a:xfrm>
              <a:off x="6738796" y="4188332"/>
              <a:ext cx="144803" cy="200394"/>
              <a:chOff x="5562600" y="3124201"/>
              <a:chExt cx="304800" cy="455612"/>
            </a:xfrm>
          </p:grpSpPr>
          <p:cxnSp>
            <p:nvCxnSpPr>
              <p:cNvPr id="1191" name="Straight Connector 1190"/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/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8" name="Isosceles Triangle 1197"/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>
              <a:off x="7201838" y="4157006"/>
              <a:ext cx="133566" cy="137390"/>
              <a:chOff x="3334192" y="4394946"/>
              <a:chExt cx="279683" cy="255635"/>
            </a:xfrm>
          </p:grpSpPr>
          <p:cxnSp>
            <p:nvCxnSpPr>
              <p:cNvPr id="1200" name="Straight Connector 119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7" name="Group 1206"/>
            <p:cNvGrpSpPr/>
            <p:nvPr/>
          </p:nvGrpSpPr>
          <p:grpSpPr>
            <a:xfrm>
              <a:off x="7407936" y="4158638"/>
              <a:ext cx="133566" cy="137390"/>
              <a:chOff x="3334192" y="4394946"/>
              <a:chExt cx="279683" cy="255635"/>
            </a:xfrm>
          </p:grpSpPr>
          <p:cxnSp>
            <p:nvCxnSpPr>
              <p:cNvPr id="1208" name="Straight Connector 1207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5" name="Group 1214"/>
            <p:cNvGrpSpPr/>
            <p:nvPr/>
          </p:nvGrpSpPr>
          <p:grpSpPr>
            <a:xfrm>
              <a:off x="7618834" y="4151759"/>
              <a:ext cx="133566" cy="137390"/>
              <a:chOff x="3334192" y="4394946"/>
              <a:chExt cx="279683" cy="255635"/>
            </a:xfrm>
          </p:grpSpPr>
          <p:cxnSp>
            <p:nvCxnSpPr>
              <p:cNvPr id="1216" name="Straight Connector 121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3" name="Straight Connector 1222"/>
            <p:cNvCxnSpPr>
              <a:cxnSpLocks/>
              <a:endCxn id="1181" idx="3"/>
            </p:cNvCxnSpPr>
            <p:nvPr/>
          </p:nvCxnSpPr>
          <p:spPr>
            <a:xfrm>
              <a:off x="6556231" y="4054227"/>
              <a:ext cx="134666" cy="10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>
              <a:cxnSpLocks/>
            </p:cNvCxnSpPr>
            <p:nvPr/>
          </p:nvCxnSpPr>
          <p:spPr>
            <a:xfrm>
              <a:off x="6658625" y="4289103"/>
              <a:ext cx="1016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5" name="Group 1224"/>
            <p:cNvGrpSpPr/>
            <p:nvPr/>
          </p:nvGrpSpPr>
          <p:grpSpPr>
            <a:xfrm>
              <a:off x="7005363" y="4391820"/>
              <a:ext cx="133566" cy="137390"/>
              <a:chOff x="3334192" y="4394946"/>
              <a:chExt cx="279683" cy="255635"/>
            </a:xfrm>
          </p:grpSpPr>
          <p:cxnSp>
            <p:nvCxnSpPr>
              <p:cNvPr id="1226" name="Straight Connector 1225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3" name="Group 1232"/>
            <p:cNvGrpSpPr/>
            <p:nvPr/>
          </p:nvGrpSpPr>
          <p:grpSpPr>
            <a:xfrm>
              <a:off x="7201838" y="4392091"/>
              <a:ext cx="133566" cy="137390"/>
              <a:chOff x="3334192" y="4394946"/>
              <a:chExt cx="279683" cy="255635"/>
            </a:xfrm>
          </p:grpSpPr>
          <p:cxnSp>
            <p:nvCxnSpPr>
              <p:cNvPr id="1234" name="Straight Connector 1233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1" name="Group 1240"/>
            <p:cNvGrpSpPr/>
            <p:nvPr/>
          </p:nvGrpSpPr>
          <p:grpSpPr>
            <a:xfrm>
              <a:off x="7407936" y="4390672"/>
              <a:ext cx="133566" cy="137390"/>
              <a:chOff x="3334192" y="4394946"/>
              <a:chExt cx="279683" cy="255635"/>
            </a:xfrm>
          </p:grpSpPr>
          <p:cxnSp>
            <p:nvCxnSpPr>
              <p:cNvPr id="1242" name="Straight Connector 1241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9" name="Group 1248"/>
            <p:cNvGrpSpPr/>
            <p:nvPr/>
          </p:nvGrpSpPr>
          <p:grpSpPr>
            <a:xfrm>
              <a:off x="7618834" y="4386845"/>
              <a:ext cx="133566" cy="137390"/>
              <a:chOff x="3334192" y="4394946"/>
              <a:chExt cx="279683" cy="255635"/>
            </a:xfrm>
          </p:grpSpPr>
          <p:cxnSp>
            <p:nvCxnSpPr>
              <p:cNvPr id="1250" name="Straight Connector 1249"/>
              <p:cNvCxnSpPr>
                <a:cxnSpLocks/>
              </p:cNvCxnSpPr>
              <p:nvPr/>
            </p:nvCxnSpPr>
            <p:spPr bwMode="auto">
              <a:xfrm flipH="1" flipV="1">
                <a:off x="3543855" y="4575412"/>
                <a:ext cx="70020" cy="7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 bwMode="auto">
              <a:xfrm rot="18354062" flipH="1" flipV="1">
                <a:off x="3481103" y="4593384"/>
                <a:ext cx="76200" cy="23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 bwMode="auto">
              <a:xfrm rot="7554062" flipH="1">
                <a:off x="3437054" y="4530930"/>
                <a:ext cx="152400" cy="4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 bwMode="auto">
              <a:xfrm rot="18354062" flipH="1" flipV="1">
                <a:off x="3406834" y="4509848"/>
                <a:ext cx="152400" cy="44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 bwMode="auto">
              <a:xfrm rot="7554062" flipH="1">
                <a:off x="3363756" y="4477869"/>
                <a:ext cx="152400" cy="46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 bwMode="auto">
              <a:xfrm rot="18354062" flipH="1" flipV="1">
                <a:off x="3395907" y="4437641"/>
                <a:ext cx="76200" cy="238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>
                <a:cxnSpLocks/>
              </p:cNvCxnSpPr>
              <p:nvPr/>
            </p:nvCxnSpPr>
            <p:spPr bwMode="auto">
              <a:xfrm flipH="1" flipV="1">
                <a:off x="3334192" y="4394946"/>
                <a:ext cx="73550" cy="83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7" name="Straight Connector 1256"/>
            <p:cNvCxnSpPr>
              <a:cxnSpLocks/>
            </p:cNvCxnSpPr>
            <p:nvPr/>
          </p:nvCxnSpPr>
          <p:spPr>
            <a:xfrm>
              <a:off x="6882845" y="3240508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/>
            <p:cNvCxnSpPr>
              <a:cxnSpLocks/>
            </p:cNvCxnSpPr>
            <p:nvPr/>
          </p:nvCxnSpPr>
          <p:spPr>
            <a:xfrm>
              <a:off x="6882845" y="3954379"/>
              <a:ext cx="0" cy="243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/>
            <p:cNvCxnSpPr>
              <a:cxnSpLocks/>
            </p:cNvCxnSpPr>
            <p:nvPr/>
          </p:nvCxnSpPr>
          <p:spPr>
            <a:xfrm>
              <a:off x="6803269" y="2756338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/>
            <p:cNvCxnSpPr>
              <a:cxnSpLocks/>
            </p:cNvCxnSpPr>
            <p:nvPr/>
          </p:nvCxnSpPr>
          <p:spPr>
            <a:xfrm>
              <a:off x="6882845" y="2990291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/>
            <p:cNvCxnSpPr>
              <a:cxnSpLocks/>
            </p:cNvCxnSpPr>
            <p:nvPr/>
          </p:nvCxnSpPr>
          <p:spPr>
            <a:xfrm>
              <a:off x="6803269" y="3439164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>
              <a:cxnSpLocks/>
            </p:cNvCxnSpPr>
            <p:nvPr/>
          </p:nvCxnSpPr>
          <p:spPr>
            <a:xfrm>
              <a:off x="6882845" y="3673118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>
              <a:cxnSpLocks/>
            </p:cNvCxnSpPr>
            <p:nvPr/>
          </p:nvCxnSpPr>
          <p:spPr>
            <a:xfrm>
              <a:off x="6803269" y="4153034"/>
              <a:ext cx="8155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>
              <a:cxnSpLocks/>
            </p:cNvCxnSpPr>
            <p:nvPr/>
          </p:nvCxnSpPr>
          <p:spPr>
            <a:xfrm>
              <a:off x="6882845" y="4386988"/>
              <a:ext cx="7359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TextBox 1276"/>
            <p:cNvSpPr txBox="1"/>
            <p:nvPr/>
          </p:nvSpPr>
          <p:spPr>
            <a:xfrm>
              <a:off x="5574349" y="4573115"/>
              <a:ext cx="2134928" cy="28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         …                       …         …</a:t>
              </a:r>
            </a:p>
          </p:txBody>
        </p:sp>
        <p:sp>
          <p:nvSpPr>
            <p:cNvPr id="1278" name="TextBox 1277"/>
            <p:cNvSpPr txBox="1"/>
            <p:nvPr/>
          </p:nvSpPr>
          <p:spPr>
            <a:xfrm rot="16200000">
              <a:off x="7124144" y="3367268"/>
              <a:ext cx="1835989" cy="280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         …              …         …</a:t>
              </a:r>
            </a:p>
          </p:txBody>
        </p:sp>
      </p:grpSp>
      <p:sp>
        <p:nvSpPr>
          <p:cNvPr id="1279" name="Flowchart: Alternate Process 1278"/>
          <p:cNvSpPr/>
          <p:nvPr/>
        </p:nvSpPr>
        <p:spPr>
          <a:xfrm rot="16200000">
            <a:off x="3068754" y="3318792"/>
            <a:ext cx="2391932" cy="3424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1289" name="Flowchart: Alternate Process 1288"/>
          <p:cNvSpPr/>
          <p:nvPr/>
        </p:nvSpPr>
        <p:spPr>
          <a:xfrm>
            <a:off x="5478702" y="5623321"/>
            <a:ext cx="2893480" cy="3470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702" name="Rectangle 701"/>
          <p:cNvSpPr/>
          <p:nvPr/>
        </p:nvSpPr>
        <p:spPr>
          <a:xfrm>
            <a:off x="5166263" y="2643110"/>
            <a:ext cx="1382509" cy="144251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4" name="Straight Connector 703"/>
          <p:cNvCxnSpPr>
            <a:cxnSpLocks/>
          </p:cNvCxnSpPr>
          <p:nvPr/>
        </p:nvCxnSpPr>
        <p:spPr>
          <a:xfrm>
            <a:off x="3197936" y="1721564"/>
            <a:ext cx="1999075" cy="945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294"/>
          <p:cNvCxnSpPr>
            <a:cxnSpLocks/>
          </p:cNvCxnSpPr>
          <p:nvPr/>
        </p:nvCxnSpPr>
        <p:spPr>
          <a:xfrm flipV="1">
            <a:off x="3113371" y="4015922"/>
            <a:ext cx="2107110" cy="17777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TextBox 1297"/>
          <p:cNvSpPr txBox="1"/>
          <p:nvPr/>
        </p:nvSpPr>
        <p:spPr>
          <a:xfrm>
            <a:off x="672791" y="6020131"/>
            <a:ext cx="259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err="1">
                <a:solidFill>
                  <a:srgbClr val="C00000"/>
                </a:solidFill>
              </a:rPr>
              <a:t>Yeh</a:t>
            </a:r>
            <a:r>
              <a:rPr lang="en-US" sz="2400" dirty="0">
                <a:solidFill>
                  <a:srgbClr val="C00000"/>
                </a:solidFill>
              </a:rPr>
              <a:t> et al., JSSC’15]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5441410" y="206680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BL0</a:t>
            </a:r>
            <a:endParaRPr lang="en-US" sz="1400" dirty="0"/>
          </a:p>
        </p:txBody>
      </p:sp>
      <p:sp>
        <p:nvSpPr>
          <p:cNvPr id="640" name="TextBox 639"/>
          <p:cNvSpPr txBox="1"/>
          <p:nvPr/>
        </p:nvSpPr>
        <p:spPr>
          <a:xfrm>
            <a:off x="5685809" y="208041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BL1</a:t>
            </a:r>
            <a:endParaRPr lang="en-US" sz="1400" dirty="0"/>
          </a:p>
        </p:txBody>
      </p:sp>
      <p:sp>
        <p:nvSpPr>
          <p:cNvPr id="644" name="TextBox 643"/>
          <p:cNvSpPr txBox="1"/>
          <p:nvPr/>
        </p:nvSpPr>
        <p:spPr>
          <a:xfrm>
            <a:off x="5988301" y="206888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BL2</a:t>
            </a:r>
            <a:endParaRPr lang="en-US" sz="1400" dirty="0"/>
          </a:p>
        </p:txBody>
      </p:sp>
      <p:sp>
        <p:nvSpPr>
          <p:cNvPr id="645" name="TextBox 644"/>
          <p:cNvSpPr txBox="1"/>
          <p:nvPr/>
        </p:nvSpPr>
        <p:spPr>
          <a:xfrm>
            <a:off x="6229308" y="208041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BL3</a:t>
            </a:r>
            <a:endParaRPr lang="en-US" sz="1400" dirty="0"/>
          </a:p>
        </p:txBody>
      </p:sp>
      <p:sp>
        <p:nvSpPr>
          <p:cNvPr id="646" name="TextBox 645"/>
          <p:cNvSpPr txBox="1"/>
          <p:nvPr/>
        </p:nvSpPr>
        <p:spPr>
          <a:xfrm>
            <a:off x="4550405" y="491717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GSL0</a:t>
            </a:r>
            <a:endParaRPr lang="en-US" sz="1400" dirty="0"/>
          </a:p>
        </p:txBody>
      </p:sp>
      <p:sp>
        <p:nvSpPr>
          <p:cNvPr id="649" name="TextBox 648"/>
          <p:cNvSpPr txBox="1"/>
          <p:nvPr/>
        </p:nvSpPr>
        <p:spPr>
          <a:xfrm>
            <a:off x="4870225" y="492056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GSL1</a:t>
            </a:r>
            <a:endParaRPr lang="en-US" sz="1400" dirty="0"/>
          </a:p>
        </p:txBody>
      </p:sp>
      <p:sp>
        <p:nvSpPr>
          <p:cNvPr id="650" name="TextBox 649"/>
          <p:cNvSpPr txBox="1"/>
          <p:nvPr/>
        </p:nvSpPr>
        <p:spPr>
          <a:xfrm>
            <a:off x="4404673" y="2519932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GWL0</a:t>
            </a:r>
            <a:endParaRPr lang="en-US" sz="1400" dirty="0"/>
          </a:p>
        </p:txBody>
      </p:sp>
      <p:sp>
        <p:nvSpPr>
          <p:cNvPr id="651" name="TextBox 650"/>
          <p:cNvSpPr txBox="1"/>
          <p:nvPr/>
        </p:nvSpPr>
        <p:spPr>
          <a:xfrm>
            <a:off x="4395859" y="332627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GWL1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80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" grpId="0" animBg="1"/>
      <p:bldP spid="1289" grpId="0" animBg="1"/>
      <p:bldP spid="702" grpId="0" animBg="1"/>
      <p:bldP spid="619" grpId="0"/>
      <p:bldP spid="640" grpId="0"/>
      <p:bldP spid="644" grpId="0"/>
      <p:bldP spid="645" grpId="0"/>
      <p:bldP spid="646" grpId="0"/>
      <p:bldP spid="649" grpId="0"/>
      <p:bldP spid="650" grpId="0"/>
      <p:bldP spid="6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226" y="615671"/>
            <a:ext cx="655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Double-Sided Ground Biasing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66" y="180600"/>
            <a:ext cx="1216561" cy="764000"/>
          </a:xfrm>
          <a:prstGeom prst="rect">
            <a:avLst/>
          </a:prstGeom>
        </p:spPr>
      </p:pic>
      <p:cxnSp>
        <p:nvCxnSpPr>
          <p:cNvPr id="720" name="Straight Connector 719"/>
          <p:cNvCxnSpPr>
            <a:cxnSpLocks/>
          </p:cNvCxnSpPr>
          <p:nvPr/>
        </p:nvCxnSpPr>
        <p:spPr>
          <a:xfrm>
            <a:off x="1538752" y="245891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>
            <a:cxnSpLocks/>
          </p:cNvCxnSpPr>
          <p:nvPr/>
        </p:nvCxnSpPr>
        <p:spPr>
          <a:xfrm>
            <a:off x="1215183" y="2478001"/>
            <a:ext cx="50760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2" name="Group 721"/>
          <p:cNvGrpSpPr>
            <a:grpSpLocks/>
          </p:cNvGrpSpPr>
          <p:nvPr/>
        </p:nvGrpSpPr>
        <p:grpSpPr bwMode="auto">
          <a:xfrm>
            <a:off x="1542286" y="2478001"/>
            <a:ext cx="144803" cy="200394"/>
            <a:chOff x="5562600" y="3124201"/>
            <a:chExt cx="304800" cy="455612"/>
          </a:xfrm>
        </p:grpSpPr>
        <p:cxnSp>
          <p:nvCxnSpPr>
            <p:cNvPr id="723" name="Straight Connector 722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Isosceles Triangle 729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31" name="Straight Connector 730"/>
          <p:cNvCxnSpPr>
            <a:cxnSpLocks/>
          </p:cNvCxnSpPr>
          <p:nvPr/>
        </p:nvCxnSpPr>
        <p:spPr>
          <a:xfrm>
            <a:off x="1686334" y="2678394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>
            <a:cxnSpLocks/>
          </p:cNvCxnSpPr>
          <p:nvPr/>
        </p:nvCxnSpPr>
        <p:spPr>
          <a:xfrm>
            <a:off x="2020450" y="2299810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3" name="Group 732"/>
          <p:cNvGrpSpPr/>
          <p:nvPr/>
        </p:nvGrpSpPr>
        <p:grpSpPr>
          <a:xfrm>
            <a:off x="1888429" y="2683408"/>
            <a:ext cx="133566" cy="137390"/>
            <a:chOff x="3334192" y="4394946"/>
            <a:chExt cx="279683" cy="255635"/>
          </a:xfrm>
        </p:grpSpPr>
        <p:cxnSp>
          <p:nvCxnSpPr>
            <p:cNvPr id="734" name="Straight Connector 73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1" name="Group 740"/>
          <p:cNvGrpSpPr>
            <a:grpSpLocks/>
          </p:cNvGrpSpPr>
          <p:nvPr/>
        </p:nvGrpSpPr>
        <p:grpSpPr bwMode="auto">
          <a:xfrm>
            <a:off x="1621862" y="2711953"/>
            <a:ext cx="144803" cy="200394"/>
            <a:chOff x="5562600" y="3124201"/>
            <a:chExt cx="304800" cy="455612"/>
          </a:xfrm>
        </p:grpSpPr>
        <p:cxnSp>
          <p:nvCxnSpPr>
            <p:cNvPr id="742" name="Straight Connector 741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Isosceles Triangle 748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50" name="Straight Connector 749"/>
          <p:cNvCxnSpPr>
            <a:cxnSpLocks/>
          </p:cNvCxnSpPr>
          <p:nvPr/>
        </p:nvCxnSpPr>
        <p:spPr>
          <a:xfrm>
            <a:off x="2216925" y="2303135"/>
            <a:ext cx="0" cy="2735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1" name="Group 750"/>
          <p:cNvGrpSpPr/>
          <p:nvPr/>
        </p:nvGrpSpPr>
        <p:grpSpPr>
          <a:xfrm>
            <a:off x="2084904" y="2686732"/>
            <a:ext cx="133566" cy="137390"/>
            <a:chOff x="3334192" y="4394946"/>
            <a:chExt cx="279683" cy="255635"/>
          </a:xfrm>
        </p:grpSpPr>
        <p:cxnSp>
          <p:nvCxnSpPr>
            <p:cNvPr id="752" name="Straight Connector 75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9" name="Straight Connector 758"/>
          <p:cNvCxnSpPr>
            <a:cxnSpLocks/>
          </p:cNvCxnSpPr>
          <p:nvPr/>
        </p:nvCxnSpPr>
        <p:spPr>
          <a:xfrm>
            <a:off x="2424566" y="2299810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6" name="Group 765"/>
          <p:cNvGrpSpPr/>
          <p:nvPr/>
        </p:nvGrpSpPr>
        <p:grpSpPr>
          <a:xfrm>
            <a:off x="2291000" y="2685311"/>
            <a:ext cx="133566" cy="137390"/>
            <a:chOff x="3334192" y="4394946"/>
            <a:chExt cx="279683" cy="255635"/>
          </a:xfrm>
        </p:grpSpPr>
        <p:cxnSp>
          <p:nvCxnSpPr>
            <p:cNvPr id="767" name="Straight Connector 76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4" name="Straight Connector 773"/>
          <p:cNvCxnSpPr>
            <a:cxnSpLocks/>
          </p:cNvCxnSpPr>
          <p:nvPr/>
        </p:nvCxnSpPr>
        <p:spPr>
          <a:xfrm>
            <a:off x="2633921" y="2294835"/>
            <a:ext cx="0" cy="274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/>
          <p:cNvGrpSpPr/>
          <p:nvPr/>
        </p:nvGrpSpPr>
        <p:grpSpPr>
          <a:xfrm>
            <a:off x="2501900" y="2678433"/>
            <a:ext cx="133566" cy="137390"/>
            <a:chOff x="3334192" y="4394946"/>
            <a:chExt cx="279683" cy="255635"/>
          </a:xfrm>
        </p:grpSpPr>
        <p:cxnSp>
          <p:nvCxnSpPr>
            <p:cNvPr id="776" name="Straight Connector 77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3" name="Straight Connector 782"/>
          <p:cNvCxnSpPr>
            <a:cxnSpLocks/>
          </p:cNvCxnSpPr>
          <p:nvPr/>
        </p:nvCxnSpPr>
        <p:spPr>
          <a:xfrm>
            <a:off x="1765910" y="2912348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>
            <a:cxnSpLocks/>
          </p:cNvCxnSpPr>
          <p:nvPr/>
        </p:nvCxnSpPr>
        <p:spPr>
          <a:xfrm>
            <a:off x="1540900" y="2293679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>
            <a:cxnSpLocks/>
          </p:cNvCxnSpPr>
          <p:nvPr/>
        </p:nvCxnSpPr>
        <p:spPr>
          <a:xfrm>
            <a:off x="1439296" y="2293679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>
            <a:cxnSpLocks/>
            <a:endCxn id="730" idx="3"/>
          </p:cNvCxnSpPr>
          <p:nvPr/>
        </p:nvCxnSpPr>
        <p:spPr>
          <a:xfrm>
            <a:off x="1439296" y="2577849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>
            <a:cxnSpLocks/>
          </p:cNvCxnSpPr>
          <p:nvPr/>
        </p:nvCxnSpPr>
        <p:spPr>
          <a:xfrm>
            <a:off x="1765910" y="2478001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>
            <a:cxnSpLocks/>
          </p:cNvCxnSpPr>
          <p:nvPr/>
        </p:nvCxnSpPr>
        <p:spPr>
          <a:xfrm>
            <a:off x="1541689" y="2812724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9" name="Group 788"/>
          <p:cNvGrpSpPr/>
          <p:nvPr/>
        </p:nvGrpSpPr>
        <p:grpSpPr>
          <a:xfrm>
            <a:off x="1888429" y="2915442"/>
            <a:ext cx="133566" cy="137390"/>
            <a:chOff x="3334192" y="4394946"/>
            <a:chExt cx="279683" cy="255635"/>
          </a:xfrm>
        </p:grpSpPr>
        <p:cxnSp>
          <p:nvCxnSpPr>
            <p:cNvPr id="790" name="Straight Connector 78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7" name="Group 796"/>
          <p:cNvGrpSpPr/>
          <p:nvPr/>
        </p:nvGrpSpPr>
        <p:grpSpPr>
          <a:xfrm>
            <a:off x="2084904" y="2918766"/>
            <a:ext cx="133566" cy="137390"/>
            <a:chOff x="3334192" y="4394946"/>
            <a:chExt cx="279683" cy="255635"/>
          </a:xfrm>
        </p:grpSpPr>
        <p:cxnSp>
          <p:nvCxnSpPr>
            <p:cNvPr id="798" name="Straight Connector 79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804"/>
          <p:cNvGrpSpPr/>
          <p:nvPr/>
        </p:nvGrpSpPr>
        <p:grpSpPr>
          <a:xfrm>
            <a:off x="2291000" y="2917345"/>
            <a:ext cx="133566" cy="137390"/>
            <a:chOff x="3334192" y="4394946"/>
            <a:chExt cx="279683" cy="255635"/>
          </a:xfrm>
        </p:grpSpPr>
        <p:cxnSp>
          <p:nvCxnSpPr>
            <p:cNvPr id="806" name="Straight Connector 80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3" name="Group 812"/>
          <p:cNvGrpSpPr/>
          <p:nvPr/>
        </p:nvGrpSpPr>
        <p:grpSpPr>
          <a:xfrm>
            <a:off x="2501900" y="2910466"/>
            <a:ext cx="133566" cy="137390"/>
            <a:chOff x="3334192" y="4394946"/>
            <a:chExt cx="279683" cy="255635"/>
          </a:xfrm>
        </p:grpSpPr>
        <p:cxnSp>
          <p:nvCxnSpPr>
            <p:cNvPr id="814" name="Straight Connector 81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" name="Group 820"/>
          <p:cNvGrpSpPr>
            <a:grpSpLocks/>
          </p:cNvGrpSpPr>
          <p:nvPr/>
        </p:nvGrpSpPr>
        <p:grpSpPr bwMode="auto">
          <a:xfrm>
            <a:off x="1542286" y="3160826"/>
            <a:ext cx="144803" cy="200394"/>
            <a:chOff x="5562600" y="3124201"/>
            <a:chExt cx="304800" cy="455612"/>
          </a:xfrm>
        </p:grpSpPr>
        <p:cxnSp>
          <p:nvCxnSpPr>
            <p:cNvPr id="822" name="Straight Connector 821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Isosceles Triangle 828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830" name="Straight Connector 829"/>
          <p:cNvCxnSpPr>
            <a:cxnSpLocks/>
          </p:cNvCxnSpPr>
          <p:nvPr/>
        </p:nvCxnSpPr>
        <p:spPr>
          <a:xfrm>
            <a:off x="1686334" y="3361221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1888429" y="3366234"/>
            <a:ext cx="133566" cy="137390"/>
            <a:chOff x="3334192" y="4394946"/>
            <a:chExt cx="279683" cy="255635"/>
          </a:xfrm>
        </p:grpSpPr>
        <p:cxnSp>
          <p:nvCxnSpPr>
            <p:cNvPr id="832" name="Straight Connector 83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9" name="Group 838"/>
          <p:cNvGrpSpPr>
            <a:grpSpLocks/>
          </p:cNvGrpSpPr>
          <p:nvPr/>
        </p:nvGrpSpPr>
        <p:grpSpPr bwMode="auto">
          <a:xfrm>
            <a:off x="1621862" y="3394780"/>
            <a:ext cx="144803" cy="200394"/>
            <a:chOff x="5562600" y="3124201"/>
            <a:chExt cx="304800" cy="455612"/>
          </a:xfrm>
        </p:grpSpPr>
        <p:cxnSp>
          <p:nvCxnSpPr>
            <p:cNvPr id="840" name="Straight Connector 83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7" name="Isosceles Triangle 84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2084904" y="3366506"/>
            <a:ext cx="133566" cy="137390"/>
            <a:chOff x="3334192" y="4394946"/>
            <a:chExt cx="279683" cy="255635"/>
          </a:xfrm>
        </p:grpSpPr>
        <p:cxnSp>
          <p:nvCxnSpPr>
            <p:cNvPr id="849" name="Straight Connector 84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2291000" y="3368138"/>
            <a:ext cx="133566" cy="137390"/>
            <a:chOff x="3334192" y="4394946"/>
            <a:chExt cx="279683" cy="255635"/>
          </a:xfrm>
        </p:grpSpPr>
        <p:cxnSp>
          <p:nvCxnSpPr>
            <p:cNvPr id="857" name="Straight Connector 85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4" name="Group 863"/>
          <p:cNvGrpSpPr/>
          <p:nvPr/>
        </p:nvGrpSpPr>
        <p:grpSpPr>
          <a:xfrm>
            <a:off x="2501900" y="3361260"/>
            <a:ext cx="133566" cy="137390"/>
            <a:chOff x="3334192" y="4394946"/>
            <a:chExt cx="279683" cy="255635"/>
          </a:xfrm>
        </p:grpSpPr>
        <p:cxnSp>
          <p:nvCxnSpPr>
            <p:cNvPr id="865" name="Straight Connector 86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2" name="Straight Connector 871"/>
          <p:cNvCxnSpPr>
            <a:cxnSpLocks/>
          </p:cNvCxnSpPr>
          <p:nvPr/>
        </p:nvCxnSpPr>
        <p:spPr>
          <a:xfrm>
            <a:off x="1765910" y="3595174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cxnSpLocks/>
            <a:endCxn id="829" idx="3"/>
          </p:cNvCxnSpPr>
          <p:nvPr/>
        </p:nvCxnSpPr>
        <p:spPr>
          <a:xfrm>
            <a:off x="1439296" y="3260675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>
            <a:cxnSpLocks/>
          </p:cNvCxnSpPr>
          <p:nvPr/>
        </p:nvCxnSpPr>
        <p:spPr>
          <a:xfrm>
            <a:off x="1541689" y="3495551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5" name="Group 874"/>
          <p:cNvGrpSpPr/>
          <p:nvPr/>
        </p:nvGrpSpPr>
        <p:grpSpPr>
          <a:xfrm>
            <a:off x="1888429" y="3598268"/>
            <a:ext cx="133566" cy="137390"/>
            <a:chOff x="3334192" y="4394946"/>
            <a:chExt cx="279683" cy="255635"/>
          </a:xfrm>
        </p:grpSpPr>
        <p:cxnSp>
          <p:nvCxnSpPr>
            <p:cNvPr id="876" name="Straight Connector 87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2084904" y="3601593"/>
            <a:ext cx="133566" cy="137390"/>
            <a:chOff x="3334192" y="4394946"/>
            <a:chExt cx="279683" cy="255635"/>
          </a:xfrm>
        </p:grpSpPr>
        <p:cxnSp>
          <p:nvCxnSpPr>
            <p:cNvPr id="884" name="Straight Connector 88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1" name="Group 890"/>
          <p:cNvGrpSpPr/>
          <p:nvPr/>
        </p:nvGrpSpPr>
        <p:grpSpPr>
          <a:xfrm>
            <a:off x="2291000" y="3597120"/>
            <a:ext cx="133566" cy="137390"/>
            <a:chOff x="3334192" y="4394946"/>
            <a:chExt cx="279683" cy="255635"/>
          </a:xfrm>
        </p:grpSpPr>
        <p:cxnSp>
          <p:nvCxnSpPr>
            <p:cNvPr id="892" name="Straight Connector 89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9" name="Group 898"/>
          <p:cNvGrpSpPr/>
          <p:nvPr/>
        </p:nvGrpSpPr>
        <p:grpSpPr>
          <a:xfrm>
            <a:off x="2501900" y="3593293"/>
            <a:ext cx="133566" cy="137390"/>
            <a:chOff x="3334192" y="4394946"/>
            <a:chExt cx="279683" cy="255635"/>
          </a:xfrm>
        </p:grpSpPr>
        <p:cxnSp>
          <p:nvCxnSpPr>
            <p:cNvPr id="900" name="Straight Connector 89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7" name="Group 906"/>
          <p:cNvGrpSpPr>
            <a:grpSpLocks/>
          </p:cNvGrpSpPr>
          <p:nvPr/>
        </p:nvGrpSpPr>
        <p:grpSpPr bwMode="auto">
          <a:xfrm>
            <a:off x="1542286" y="3874697"/>
            <a:ext cx="144803" cy="200394"/>
            <a:chOff x="5562600" y="3124201"/>
            <a:chExt cx="304800" cy="455612"/>
          </a:xfrm>
        </p:grpSpPr>
        <p:cxnSp>
          <p:nvCxnSpPr>
            <p:cNvPr id="908" name="Straight Connector 907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Isosceles Triangle 914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16" name="Straight Connector 915"/>
          <p:cNvCxnSpPr>
            <a:cxnSpLocks/>
          </p:cNvCxnSpPr>
          <p:nvPr/>
        </p:nvCxnSpPr>
        <p:spPr>
          <a:xfrm>
            <a:off x="1686334" y="4075091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/>
          <p:cNvGrpSpPr/>
          <p:nvPr/>
        </p:nvGrpSpPr>
        <p:grpSpPr>
          <a:xfrm>
            <a:off x="1888429" y="4080105"/>
            <a:ext cx="133566" cy="137390"/>
            <a:chOff x="3334192" y="4394946"/>
            <a:chExt cx="279683" cy="255635"/>
          </a:xfrm>
        </p:grpSpPr>
        <p:cxnSp>
          <p:nvCxnSpPr>
            <p:cNvPr id="918" name="Straight Connector 91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5" name="Group 924"/>
          <p:cNvGrpSpPr>
            <a:grpSpLocks/>
          </p:cNvGrpSpPr>
          <p:nvPr/>
        </p:nvGrpSpPr>
        <p:grpSpPr bwMode="auto">
          <a:xfrm>
            <a:off x="1621862" y="4108650"/>
            <a:ext cx="144803" cy="200394"/>
            <a:chOff x="5562600" y="3124201"/>
            <a:chExt cx="304800" cy="455612"/>
          </a:xfrm>
        </p:grpSpPr>
        <p:cxnSp>
          <p:nvCxnSpPr>
            <p:cNvPr id="926" name="Straight Connector 925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Isosceles Triangle 932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34" name="Group 933"/>
          <p:cNvGrpSpPr/>
          <p:nvPr/>
        </p:nvGrpSpPr>
        <p:grpSpPr>
          <a:xfrm>
            <a:off x="2084904" y="4083429"/>
            <a:ext cx="133566" cy="137390"/>
            <a:chOff x="3334192" y="4394946"/>
            <a:chExt cx="279683" cy="255635"/>
          </a:xfrm>
        </p:grpSpPr>
        <p:cxnSp>
          <p:nvCxnSpPr>
            <p:cNvPr id="935" name="Straight Connector 93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2" name="Group 941"/>
          <p:cNvGrpSpPr/>
          <p:nvPr/>
        </p:nvGrpSpPr>
        <p:grpSpPr>
          <a:xfrm>
            <a:off x="2291000" y="4082007"/>
            <a:ext cx="133566" cy="137390"/>
            <a:chOff x="3334192" y="4394946"/>
            <a:chExt cx="279683" cy="255635"/>
          </a:xfrm>
        </p:grpSpPr>
        <p:cxnSp>
          <p:nvCxnSpPr>
            <p:cNvPr id="943" name="Straight Connector 94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0" name="Group 949"/>
          <p:cNvGrpSpPr/>
          <p:nvPr/>
        </p:nvGrpSpPr>
        <p:grpSpPr>
          <a:xfrm>
            <a:off x="2501900" y="4075129"/>
            <a:ext cx="133566" cy="137390"/>
            <a:chOff x="3334192" y="4394946"/>
            <a:chExt cx="279683" cy="255635"/>
          </a:xfrm>
        </p:grpSpPr>
        <p:cxnSp>
          <p:nvCxnSpPr>
            <p:cNvPr id="951" name="Straight Connector 950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8" name="Straight Connector 957"/>
          <p:cNvCxnSpPr>
            <a:cxnSpLocks/>
          </p:cNvCxnSpPr>
          <p:nvPr/>
        </p:nvCxnSpPr>
        <p:spPr>
          <a:xfrm>
            <a:off x="1765910" y="4309044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>
            <a:cxnSpLocks/>
            <a:endCxn id="915" idx="3"/>
          </p:cNvCxnSpPr>
          <p:nvPr/>
        </p:nvCxnSpPr>
        <p:spPr>
          <a:xfrm>
            <a:off x="1439296" y="3974545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>
            <a:cxnSpLocks/>
          </p:cNvCxnSpPr>
          <p:nvPr/>
        </p:nvCxnSpPr>
        <p:spPr>
          <a:xfrm>
            <a:off x="1541689" y="4209421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1" name="Group 960"/>
          <p:cNvGrpSpPr/>
          <p:nvPr/>
        </p:nvGrpSpPr>
        <p:grpSpPr>
          <a:xfrm>
            <a:off x="1888429" y="4312138"/>
            <a:ext cx="133566" cy="137390"/>
            <a:chOff x="3334192" y="4394946"/>
            <a:chExt cx="279683" cy="255635"/>
          </a:xfrm>
        </p:grpSpPr>
        <p:cxnSp>
          <p:nvCxnSpPr>
            <p:cNvPr id="962" name="Straight Connector 96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9" name="Group 968"/>
          <p:cNvGrpSpPr/>
          <p:nvPr/>
        </p:nvGrpSpPr>
        <p:grpSpPr>
          <a:xfrm>
            <a:off x="2084904" y="4312409"/>
            <a:ext cx="133566" cy="137390"/>
            <a:chOff x="3334192" y="4394946"/>
            <a:chExt cx="279683" cy="255635"/>
          </a:xfrm>
        </p:grpSpPr>
        <p:cxnSp>
          <p:nvCxnSpPr>
            <p:cNvPr id="970" name="Straight Connector 96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7" name="Group 976"/>
          <p:cNvGrpSpPr/>
          <p:nvPr/>
        </p:nvGrpSpPr>
        <p:grpSpPr>
          <a:xfrm>
            <a:off x="2291000" y="4310990"/>
            <a:ext cx="133566" cy="137390"/>
            <a:chOff x="3334192" y="4394946"/>
            <a:chExt cx="279683" cy="255635"/>
          </a:xfrm>
        </p:grpSpPr>
        <p:cxnSp>
          <p:nvCxnSpPr>
            <p:cNvPr id="978" name="Straight Connector 97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5" name="Group 984"/>
          <p:cNvGrpSpPr/>
          <p:nvPr/>
        </p:nvGrpSpPr>
        <p:grpSpPr>
          <a:xfrm>
            <a:off x="2501900" y="4307163"/>
            <a:ext cx="133566" cy="137390"/>
            <a:chOff x="3334192" y="4394946"/>
            <a:chExt cx="279683" cy="255635"/>
          </a:xfrm>
        </p:grpSpPr>
        <p:cxnSp>
          <p:nvCxnSpPr>
            <p:cNvPr id="986" name="Straight Connector 98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3" name="Straight Connector 992"/>
          <p:cNvCxnSpPr>
            <a:cxnSpLocks/>
          </p:cNvCxnSpPr>
          <p:nvPr/>
        </p:nvCxnSpPr>
        <p:spPr>
          <a:xfrm>
            <a:off x="1215183" y="3160826"/>
            <a:ext cx="50760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>
            <a:cxnSpLocks/>
          </p:cNvCxnSpPr>
          <p:nvPr/>
        </p:nvCxnSpPr>
        <p:spPr>
          <a:xfrm>
            <a:off x="1171244" y="3874697"/>
            <a:ext cx="51200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>
            <a:cxnSpLocks/>
          </p:cNvCxnSpPr>
          <p:nvPr/>
        </p:nvCxnSpPr>
        <p:spPr>
          <a:xfrm>
            <a:off x="1765910" y="3160826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cxnSpLocks/>
          </p:cNvCxnSpPr>
          <p:nvPr/>
        </p:nvCxnSpPr>
        <p:spPr>
          <a:xfrm>
            <a:off x="1765910" y="3874697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/>
          <p:cNvCxnSpPr>
            <a:cxnSpLocks/>
          </p:cNvCxnSpPr>
          <p:nvPr/>
        </p:nvCxnSpPr>
        <p:spPr>
          <a:xfrm>
            <a:off x="3296012" y="2468732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8" name="Group 997"/>
          <p:cNvGrpSpPr>
            <a:grpSpLocks/>
          </p:cNvGrpSpPr>
          <p:nvPr/>
        </p:nvGrpSpPr>
        <p:grpSpPr bwMode="auto">
          <a:xfrm>
            <a:off x="3299544" y="2487818"/>
            <a:ext cx="144803" cy="200394"/>
            <a:chOff x="5562600" y="3124201"/>
            <a:chExt cx="304800" cy="455612"/>
          </a:xfrm>
        </p:grpSpPr>
        <p:cxnSp>
          <p:nvCxnSpPr>
            <p:cNvPr id="999" name="Straight Connector 998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Isosceles Triangle 1005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07" name="Straight Connector 1006"/>
          <p:cNvCxnSpPr>
            <a:cxnSpLocks/>
          </p:cNvCxnSpPr>
          <p:nvPr/>
        </p:nvCxnSpPr>
        <p:spPr>
          <a:xfrm>
            <a:off x="3777708" y="2309627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8" name="Group 1007"/>
          <p:cNvGrpSpPr/>
          <p:nvPr/>
        </p:nvGrpSpPr>
        <p:grpSpPr>
          <a:xfrm>
            <a:off x="3645687" y="2693225"/>
            <a:ext cx="133566" cy="137390"/>
            <a:chOff x="3334192" y="4394946"/>
            <a:chExt cx="279683" cy="255635"/>
          </a:xfrm>
        </p:grpSpPr>
        <p:cxnSp>
          <p:nvCxnSpPr>
            <p:cNvPr id="1009" name="Straight Connector 100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6" name="Group 1015"/>
          <p:cNvGrpSpPr>
            <a:grpSpLocks/>
          </p:cNvGrpSpPr>
          <p:nvPr/>
        </p:nvGrpSpPr>
        <p:grpSpPr bwMode="auto">
          <a:xfrm>
            <a:off x="3379120" y="2721770"/>
            <a:ext cx="144803" cy="200394"/>
            <a:chOff x="5562600" y="3124201"/>
            <a:chExt cx="304800" cy="455612"/>
          </a:xfrm>
        </p:grpSpPr>
        <p:cxnSp>
          <p:nvCxnSpPr>
            <p:cNvPr id="1017" name="Straight Connector 101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Isosceles Triangle 102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25" name="Straight Connector 1024"/>
          <p:cNvCxnSpPr>
            <a:cxnSpLocks/>
          </p:cNvCxnSpPr>
          <p:nvPr/>
        </p:nvCxnSpPr>
        <p:spPr>
          <a:xfrm>
            <a:off x="3974183" y="2312952"/>
            <a:ext cx="0" cy="2735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Group 1025"/>
          <p:cNvGrpSpPr/>
          <p:nvPr/>
        </p:nvGrpSpPr>
        <p:grpSpPr>
          <a:xfrm>
            <a:off x="3842162" y="2696549"/>
            <a:ext cx="133566" cy="137390"/>
            <a:chOff x="3334192" y="4394946"/>
            <a:chExt cx="279683" cy="255635"/>
          </a:xfrm>
        </p:grpSpPr>
        <p:cxnSp>
          <p:nvCxnSpPr>
            <p:cNvPr id="1027" name="Straight Connector 1026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4" name="Straight Connector 1033"/>
          <p:cNvCxnSpPr>
            <a:cxnSpLocks/>
          </p:cNvCxnSpPr>
          <p:nvPr/>
        </p:nvCxnSpPr>
        <p:spPr>
          <a:xfrm>
            <a:off x="4181825" y="2309627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/>
          <p:cNvGrpSpPr/>
          <p:nvPr/>
        </p:nvGrpSpPr>
        <p:grpSpPr>
          <a:xfrm>
            <a:off x="4048260" y="2695128"/>
            <a:ext cx="133566" cy="137390"/>
            <a:chOff x="3334192" y="4394946"/>
            <a:chExt cx="279683" cy="255635"/>
          </a:xfrm>
        </p:grpSpPr>
        <p:cxnSp>
          <p:nvCxnSpPr>
            <p:cNvPr id="1036" name="Straight Connector 103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3" name="Straight Connector 1042"/>
          <p:cNvCxnSpPr>
            <a:cxnSpLocks/>
          </p:cNvCxnSpPr>
          <p:nvPr/>
        </p:nvCxnSpPr>
        <p:spPr>
          <a:xfrm>
            <a:off x="4391180" y="2304652"/>
            <a:ext cx="0" cy="274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 1043"/>
          <p:cNvGrpSpPr/>
          <p:nvPr/>
        </p:nvGrpSpPr>
        <p:grpSpPr>
          <a:xfrm>
            <a:off x="4259158" y="2688250"/>
            <a:ext cx="133566" cy="137390"/>
            <a:chOff x="3334192" y="4394946"/>
            <a:chExt cx="279683" cy="255635"/>
          </a:xfrm>
        </p:grpSpPr>
        <p:cxnSp>
          <p:nvCxnSpPr>
            <p:cNvPr id="1045" name="Straight Connector 104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2" name="Straight Connector 1051"/>
          <p:cNvCxnSpPr>
            <a:cxnSpLocks/>
          </p:cNvCxnSpPr>
          <p:nvPr/>
        </p:nvCxnSpPr>
        <p:spPr>
          <a:xfrm>
            <a:off x="3298160" y="2303496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>
            <a:cxnSpLocks/>
          </p:cNvCxnSpPr>
          <p:nvPr/>
        </p:nvCxnSpPr>
        <p:spPr>
          <a:xfrm>
            <a:off x="3196555" y="2303496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cxnSpLocks/>
            <a:endCxn id="1006" idx="3"/>
          </p:cNvCxnSpPr>
          <p:nvPr/>
        </p:nvCxnSpPr>
        <p:spPr>
          <a:xfrm>
            <a:off x="3196555" y="2587666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>
            <a:cxnSpLocks/>
          </p:cNvCxnSpPr>
          <p:nvPr/>
        </p:nvCxnSpPr>
        <p:spPr>
          <a:xfrm>
            <a:off x="3523169" y="2487818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>
            <a:cxnSpLocks/>
          </p:cNvCxnSpPr>
          <p:nvPr/>
        </p:nvCxnSpPr>
        <p:spPr>
          <a:xfrm>
            <a:off x="3298949" y="2822541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7" name="Group 1056"/>
          <p:cNvGrpSpPr/>
          <p:nvPr/>
        </p:nvGrpSpPr>
        <p:grpSpPr>
          <a:xfrm>
            <a:off x="3645687" y="2919155"/>
            <a:ext cx="133566" cy="137390"/>
            <a:chOff x="3334192" y="4394946"/>
            <a:chExt cx="279683" cy="255635"/>
          </a:xfrm>
        </p:grpSpPr>
        <p:cxnSp>
          <p:nvCxnSpPr>
            <p:cNvPr id="1058" name="Straight Connector 105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5" name="Group 1064"/>
          <p:cNvGrpSpPr/>
          <p:nvPr/>
        </p:nvGrpSpPr>
        <p:grpSpPr>
          <a:xfrm>
            <a:off x="3842162" y="2922478"/>
            <a:ext cx="133566" cy="137390"/>
            <a:chOff x="3334192" y="4394946"/>
            <a:chExt cx="279683" cy="255635"/>
          </a:xfrm>
        </p:grpSpPr>
        <p:cxnSp>
          <p:nvCxnSpPr>
            <p:cNvPr id="1066" name="Straight Connector 10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3" name="Group 1072"/>
          <p:cNvGrpSpPr/>
          <p:nvPr/>
        </p:nvGrpSpPr>
        <p:grpSpPr>
          <a:xfrm>
            <a:off x="4048260" y="2924110"/>
            <a:ext cx="133566" cy="137390"/>
            <a:chOff x="3334192" y="4394946"/>
            <a:chExt cx="279683" cy="255635"/>
          </a:xfrm>
        </p:grpSpPr>
        <p:cxnSp>
          <p:nvCxnSpPr>
            <p:cNvPr id="1074" name="Straight Connector 107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1" name="Group 1080"/>
          <p:cNvGrpSpPr/>
          <p:nvPr/>
        </p:nvGrpSpPr>
        <p:grpSpPr>
          <a:xfrm>
            <a:off x="4259158" y="2920283"/>
            <a:ext cx="133566" cy="137390"/>
            <a:chOff x="3334192" y="4394946"/>
            <a:chExt cx="279683" cy="255635"/>
          </a:xfrm>
        </p:grpSpPr>
        <p:cxnSp>
          <p:nvCxnSpPr>
            <p:cNvPr id="1082" name="Straight Connector 108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Group 1088"/>
          <p:cNvGrpSpPr>
            <a:grpSpLocks/>
          </p:cNvGrpSpPr>
          <p:nvPr/>
        </p:nvGrpSpPr>
        <p:grpSpPr bwMode="auto">
          <a:xfrm>
            <a:off x="3299544" y="3170643"/>
            <a:ext cx="144803" cy="200394"/>
            <a:chOff x="5562600" y="3124201"/>
            <a:chExt cx="304800" cy="455612"/>
          </a:xfrm>
        </p:grpSpPr>
        <p:cxnSp>
          <p:nvCxnSpPr>
            <p:cNvPr id="1090" name="Straight Connector 108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Isosceles Triangle 109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98" name="Group 1097"/>
          <p:cNvGrpSpPr/>
          <p:nvPr/>
        </p:nvGrpSpPr>
        <p:grpSpPr>
          <a:xfrm>
            <a:off x="3645687" y="3376051"/>
            <a:ext cx="133566" cy="137390"/>
            <a:chOff x="3334192" y="4394946"/>
            <a:chExt cx="279683" cy="255635"/>
          </a:xfrm>
        </p:grpSpPr>
        <p:cxnSp>
          <p:nvCxnSpPr>
            <p:cNvPr id="1099" name="Straight Connector 109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6" name="Group 1105"/>
          <p:cNvGrpSpPr>
            <a:grpSpLocks/>
          </p:cNvGrpSpPr>
          <p:nvPr/>
        </p:nvGrpSpPr>
        <p:grpSpPr bwMode="auto">
          <a:xfrm>
            <a:off x="3379120" y="3404597"/>
            <a:ext cx="144803" cy="200394"/>
            <a:chOff x="5562600" y="3124201"/>
            <a:chExt cx="304800" cy="455612"/>
          </a:xfrm>
        </p:grpSpPr>
        <p:cxnSp>
          <p:nvCxnSpPr>
            <p:cNvPr id="1107" name="Straight Connector 110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4" name="Isosceles Triangle 111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15" name="Group 1114"/>
          <p:cNvGrpSpPr/>
          <p:nvPr/>
        </p:nvGrpSpPr>
        <p:grpSpPr>
          <a:xfrm>
            <a:off x="3844863" y="3370219"/>
            <a:ext cx="133566" cy="137390"/>
            <a:chOff x="3334192" y="4394946"/>
            <a:chExt cx="279683" cy="255635"/>
          </a:xfrm>
        </p:grpSpPr>
        <p:cxnSp>
          <p:nvCxnSpPr>
            <p:cNvPr id="1116" name="Straight Connector 111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3" name="Group 1122"/>
          <p:cNvGrpSpPr/>
          <p:nvPr/>
        </p:nvGrpSpPr>
        <p:grpSpPr>
          <a:xfrm>
            <a:off x="4048260" y="3377955"/>
            <a:ext cx="133566" cy="137390"/>
            <a:chOff x="3334192" y="4394946"/>
            <a:chExt cx="279683" cy="255635"/>
          </a:xfrm>
        </p:grpSpPr>
        <p:cxnSp>
          <p:nvCxnSpPr>
            <p:cNvPr id="1124" name="Straight Connector 112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1" name="Group 1130"/>
          <p:cNvGrpSpPr/>
          <p:nvPr/>
        </p:nvGrpSpPr>
        <p:grpSpPr>
          <a:xfrm>
            <a:off x="4259158" y="3368024"/>
            <a:ext cx="133566" cy="137390"/>
            <a:chOff x="3334192" y="4394946"/>
            <a:chExt cx="279683" cy="255635"/>
          </a:xfrm>
        </p:grpSpPr>
        <p:cxnSp>
          <p:nvCxnSpPr>
            <p:cNvPr id="1132" name="Straight Connector 113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9" name="Straight Connector 1138"/>
          <p:cNvCxnSpPr>
            <a:cxnSpLocks/>
            <a:endCxn id="1097" idx="3"/>
          </p:cNvCxnSpPr>
          <p:nvPr/>
        </p:nvCxnSpPr>
        <p:spPr>
          <a:xfrm>
            <a:off x="3196555" y="3270492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0" name="Straight Connector 1139"/>
          <p:cNvCxnSpPr>
            <a:cxnSpLocks/>
          </p:cNvCxnSpPr>
          <p:nvPr/>
        </p:nvCxnSpPr>
        <p:spPr>
          <a:xfrm>
            <a:off x="3298949" y="3505368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1" name="Group 1140"/>
          <p:cNvGrpSpPr/>
          <p:nvPr/>
        </p:nvGrpSpPr>
        <p:grpSpPr>
          <a:xfrm>
            <a:off x="3645687" y="3608085"/>
            <a:ext cx="133566" cy="137390"/>
            <a:chOff x="3334192" y="4394946"/>
            <a:chExt cx="279683" cy="255635"/>
          </a:xfrm>
        </p:grpSpPr>
        <p:cxnSp>
          <p:nvCxnSpPr>
            <p:cNvPr id="1142" name="Straight Connector 114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9" name="Group 1148"/>
          <p:cNvGrpSpPr/>
          <p:nvPr/>
        </p:nvGrpSpPr>
        <p:grpSpPr>
          <a:xfrm>
            <a:off x="3842162" y="3605305"/>
            <a:ext cx="133566" cy="137390"/>
            <a:chOff x="3334192" y="4394946"/>
            <a:chExt cx="279683" cy="255635"/>
          </a:xfrm>
        </p:grpSpPr>
        <p:cxnSp>
          <p:nvCxnSpPr>
            <p:cNvPr id="1150" name="Straight Connector 114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7" name="Group 1156"/>
          <p:cNvGrpSpPr/>
          <p:nvPr/>
        </p:nvGrpSpPr>
        <p:grpSpPr>
          <a:xfrm>
            <a:off x="4048260" y="3609988"/>
            <a:ext cx="133566" cy="137390"/>
            <a:chOff x="3334192" y="4394946"/>
            <a:chExt cx="279683" cy="255635"/>
          </a:xfrm>
        </p:grpSpPr>
        <p:cxnSp>
          <p:nvCxnSpPr>
            <p:cNvPr id="1158" name="Straight Connector 115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5" name="Group 1164"/>
          <p:cNvGrpSpPr/>
          <p:nvPr/>
        </p:nvGrpSpPr>
        <p:grpSpPr>
          <a:xfrm>
            <a:off x="4259158" y="3603110"/>
            <a:ext cx="133566" cy="137390"/>
            <a:chOff x="3334192" y="4394946"/>
            <a:chExt cx="279683" cy="255635"/>
          </a:xfrm>
        </p:grpSpPr>
        <p:cxnSp>
          <p:nvCxnSpPr>
            <p:cNvPr id="1166" name="Straight Connector 11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oup 1172"/>
          <p:cNvGrpSpPr>
            <a:grpSpLocks/>
          </p:cNvGrpSpPr>
          <p:nvPr/>
        </p:nvGrpSpPr>
        <p:grpSpPr bwMode="auto">
          <a:xfrm>
            <a:off x="3299544" y="3884514"/>
            <a:ext cx="144803" cy="200394"/>
            <a:chOff x="5562600" y="3124201"/>
            <a:chExt cx="304800" cy="455612"/>
          </a:xfrm>
        </p:grpSpPr>
        <p:cxnSp>
          <p:nvCxnSpPr>
            <p:cNvPr id="1174" name="Straight Connector 1173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1" name="Isosceles Triangle 1180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82" name="Group 1181"/>
          <p:cNvGrpSpPr/>
          <p:nvPr/>
        </p:nvGrpSpPr>
        <p:grpSpPr>
          <a:xfrm>
            <a:off x="3645687" y="4089922"/>
            <a:ext cx="133566" cy="137390"/>
            <a:chOff x="3334192" y="4394946"/>
            <a:chExt cx="279683" cy="255635"/>
          </a:xfrm>
        </p:grpSpPr>
        <p:cxnSp>
          <p:nvCxnSpPr>
            <p:cNvPr id="1183" name="Straight Connector 118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0" name="Group 1189"/>
          <p:cNvGrpSpPr>
            <a:grpSpLocks/>
          </p:cNvGrpSpPr>
          <p:nvPr/>
        </p:nvGrpSpPr>
        <p:grpSpPr bwMode="auto">
          <a:xfrm>
            <a:off x="3379120" y="4118467"/>
            <a:ext cx="144803" cy="200394"/>
            <a:chOff x="5562600" y="3124201"/>
            <a:chExt cx="304800" cy="455612"/>
          </a:xfrm>
        </p:grpSpPr>
        <p:cxnSp>
          <p:nvCxnSpPr>
            <p:cNvPr id="1191" name="Straight Connector 119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Isosceles Triangle 119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99" name="Group 1198"/>
          <p:cNvGrpSpPr/>
          <p:nvPr/>
        </p:nvGrpSpPr>
        <p:grpSpPr>
          <a:xfrm>
            <a:off x="3842162" y="4087141"/>
            <a:ext cx="133566" cy="137390"/>
            <a:chOff x="3334192" y="4394946"/>
            <a:chExt cx="279683" cy="255635"/>
          </a:xfrm>
        </p:grpSpPr>
        <p:cxnSp>
          <p:nvCxnSpPr>
            <p:cNvPr id="1200" name="Straight Connector 119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7" name="Group 1206"/>
          <p:cNvGrpSpPr/>
          <p:nvPr/>
        </p:nvGrpSpPr>
        <p:grpSpPr>
          <a:xfrm>
            <a:off x="4048260" y="4088773"/>
            <a:ext cx="133566" cy="137390"/>
            <a:chOff x="3334192" y="4394946"/>
            <a:chExt cx="279683" cy="255635"/>
          </a:xfrm>
        </p:grpSpPr>
        <p:cxnSp>
          <p:nvCxnSpPr>
            <p:cNvPr id="1208" name="Straight Connector 120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5" name="Group 1214"/>
          <p:cNvGrpSpPr/>
          <p:nvPr/>
        </p:nvGrpSpPr>
        <p:grpSpPr>
          <a:xfrm>
            <a:off x="4259158" y="4081894"/>
            <a:ext cx="133566" cy="137390"/>
            <a:chOff x="3334192" y="4394946"/>
            <a:chExt cx="279683" cy="255635"/>
          </a:xfrm>
        </p:grpSpPr>
        <p:cxnSp>
          <p:nvCxnSpPr>
            <p:cNvPr id="1216" name="Straight Connector 121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3" name="Straight Connector 1222"/>
          <p:cNvCxnSpPr>
            <a:cxnSpLocks/>
            <a:endCxn id="1181" idx="3"/>
          </p:cNvCxnSpPr>
          <p:nvPr/>
        </p:nvCxnSpPr>
        <p:spPr>
          <a:xfrm>
            <a:off x="3196555" y="3984362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>
            <a:cxnSpLocks/>
          </p:cNvCxnSpPr>
          <p:nvPr/>
        </p:nvCxnSpPr>
        <p:spPr>
          <a:xfrm>
            <a:off x="3298949" y="4219238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5" name="Group 1224"/>
          <p:cNvGrpSpPr/>
          <p:nvPr/>
        </p:nvGrpSpPr>
        <p:grpSpPr>
          <a:xfrm>
            <a:off x="3645687" y="4321955"/>
            <a:ext cx="133566" cy="137390"/>
            <a:chOff x="3334192" y="4394946"/>
            <a:chExt cx="279683" cy="255635"/>
          </a:xfrm>
        </p:grpSpPr>
        <p:cxnSp>
          <p:nvCxnSpPr>
            <p:cNvPr id="1226" name="Straight Connector 122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3" name="Group 1232"/>
          <p:cNvGrpSpPr/>
          <p:nvPr/>
        </p:nvGrpSpPr>
        <p:grpSpPr>
          <a:xfrm>
            <a:off x="3842162" y="4322226"/>
            <a:ext cx="133566" cy="137390"/>
            <a:chOff x="3334192" y="4394946"/>
            <a:chExt cx="279683" cy="255635"/>
          </a:xfrm>
        </p:grpSpPr>
        <p:cxnSp>
          <p:nvCxnSpPr>
            <p:cNvPr id="1234" name="Straight Connector 123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1" name="Group 1240"/>
          <p:cNvGrpSpPr/>
          <p:nvPr/>
        </p:nvGrpSpPr>
        <p:grpSpPr>
          <a:xfrm>
            <a:off x="4048260" y="4320807"/>
            <a:ext cx="133566" cy="137390"/>
            <a:chOff x="3334192" y="4394946"/>
            <a:chExt cx="279683" cy="255635"/>
          </a:xfrm>
        </p:grpSpPr>
        <p:cxnSp>
          <p:nvCxnSpPr>
            <p:cNvPr id="1242" name="Straight Connector 124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9" name="Group 1248"/>
          <p:cNvGrpSpPr/>
          <p:nvPr/>
        </p:nvGrpSpPr>
        <p:grpSpPr>
          <a:xfrm>
            <a:off x="4259158" y="4316980"/>
            <a:ext cx="133566" cy="137390"/>
            <a:chOff x="3334192" y="4394946"/>
            <a:chExt cx="279683" cy="255635"/>
          </a:xfrm>
        </p:grpSpPr>
        <p:cxnSp>
          <p:nvCxnSpPr>
            <p:cNvPr id="1250" name="Straight Connector 124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7" name="Straight Connector 1256"/>
          <p:cNvCxnSpPr>
            <a:cxnSpLocks/>
          </p:cNvCxnSpPr>
          <p:nvPr/>
        </p:nvCxnSpPr>
        <p:spPr>
          <a:xfrm>
            <a:off x="3523169" y="3170643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/>
          <p:cNvCxnSpPr>
            <a:cxnSpLocks/>
          </p:cNvCxnSpPr>
          <p:nvPr/>
        </p:nvCxnSpPr>
        <p:spPr>
          <a:xfrm>
            <a:off x="3523169" y="3884514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Connector 1258"/>
          <p:cNvCxnSpPr>
            <a:cxnSpLocks/>
          </p:cNvCxnSpPr>
          <p:nvPr/>
        </p:nvCxnSpPr>
        <p:spPr>
          <a:xfrm>
            <a:off x="3443593" y="2686473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>
            <a:cxnSpLocks/>
          </p:cNvCxnSpPr>
          <p:nvPr/>
        </p:nvCxnSpPr>
        <p:spPr>
          <a:xfrm>
            <a:off x="3523169" y="2920426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Straight Connector 1260"/>
          <p:cNvCxnSpPr>
            <a:cxnSpLocks/>
          </p:cNvCxnSpPr>
          <p:nvPr/>
        </p:nvCxnSpPr>
        <p:spPr>
          <a:xfrm>
            <a:off x="3443593" y="3369299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1261"/>
          <p:cNvCxnSpPr>
            <a:cxnSpLocks/>
          </p:cNvCxnSpPr>
          <p:nvPr/>
        </p:nvCxnSpPr>
        <p:spPr>
          <a:xfrm>
            <a:off x="3523169" y="3603253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1262"/>
          <p:cNvCxnSpPr>
            <a:cxnSpLocks/>
          </p:cNvCxnSpPr>
          <p:nvPr/>
        </p:nvCxnSpPr>
        <p:spPr>
          <a:xfrm>
            <a:off x="3443593" y="4083169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>
            <a:cxnSpLocks/>
          </p:cNvCxnSpPr>
          <p:nvPr/>
        </p:nvCxnSpPr>
        <p:spPr>
          <a:xfrm>
            <a:off x="3523169" y="4317123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7" name="TextBox 1276"/>
          <p:cNvSpPr txBox="1"/>
          <p:nvPr/>
        </p:nvSpPr>
        <p:spPr>
          <a:xfrm>
            <a:off x="1877048" y="4493433"/>
            <a:ext cx="2134928" cy="285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         …         …</a:t>
            </a:r>
          </a:p>
        </p:txBody>
      </p:sp>
      <p:sp>
        <p:nvSpPr>
          <p:cNvPr id="1278" name="TextBox 1277"/>
          <p:cNvSpPr txBox="1"/>
          <p:nvPr/>
        </p:nvSpPr>
        <p:spPr>
          <a:xfrm rot="16200000">
            <a:off x="1928775" y="3343685"/>
            <a:ext cx="1835989" cy="280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…         …</a:t>
            </a:r>
          </a:p>
        </p:txBody>
      </p:sp>
      <p:sp>
        <p:nvSpPr>
          <p:cNvPr id="1279" name="Flowchart: Alternate Process 1278"/>
          <p:cNvSpPr/>
          <p:nvPr/>
        </p:nvSpPr>
        <p:spPr>
          <a:xfrm rot="16200000">
            <a:off x="-152027" y="3285266"/>
            <a:ext cx="2391932" cy="3424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1280" name="Flowchart: Alternate Process 1279"/>
          <p:cNvSpPr/>
          <p:nvPr/>
        </p:nvSpPr>
        <p:spPr>
          <a:xfrm rot="16200000">
            <a:off x="5265291" y="3268688"/>
            <a:ext cx="2391932" cy="3424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Driver</a:t>
            </a:r>
          </a:p>
        </p:txBody>
      </p:sp>
      <p:sp>
        <p:nvSpPr>
          <p:cNvPr id="1289" name="Flowchart: Alternate Process 1288"/>
          <p:cNvSpPr/>
          <p:nvPr/>
        </p:nvSpPr>
        <p:spPr>
          <a:xfrm>
            <a:off x="1693508" y="5011896"/>
            <a:ext cx="4540589" cy="3470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</a:p>
        </p:txBody>
      </p:sp>
      <p:sp>
        <p:nvSpPr>
          <p:cNvPr id="1301" name="TextBox 1300"/>
          <p:cNvSpPr txBox="1"/>
          <p:nvPr/>
        </p:nvSpPr>
        <p:spPr>
          <a:xfrm>
            <a:off x="6554542" y="3193992"/>
            <a:ext cx="259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[Xu et al., HPCA’15]</a:t>
            </a:r>
          </a:p>
        </p:txBody>
      </p:sp>
      <p:cxnSp>
        <p:nvCxnSpPr>
          <p:cNvPr id="640" name="Straight Connector 639"/>
          <p:cNvCxnSpPr>
            <a:cxnSpLocks/>
          </p:cNvCxnSpPr>
          <p:nvPr/>
        </p:nvCxnSpPr>
        <p:spPr>
          <a:xfrm>
            <a:off x="4991603" y="2459618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4" name="Group 643"/>
          <p:cNvGrpSpPr>
            <a:grpSpLocks/>
          </p:cNvGrpSpPr>
          <p:nvPr/>
        </p:nvGrpSpPr>
        <p:grpSpPr bwMode="auto">
          <a:xfrm>
            <a:off x="4995135" y="2478704"/>
            <a:ext cx="144803" cy="200394"/>
            <a:chOff x="5562600" y="3124201"/>
            <a:chExt cx="304800" cy="455612"/>
          </a:xfrm>
        </p:grpSpPr>
        <p:cxnSp>
          <p:nvCxnSpPr>
            <p:cNvPr id="645" name="Straight Connector 644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Isosceles Triangle 655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58" name="Straight Connector 657"/>
          <p:cNvCxnSpPr>
            <a:cxnSpLocks/>
          </p:cNvCxnSpPr>
          <p:nvPr/>
        </p:nvCxnSpPr>
        <p:spPr>
          <a:xfrm>
            <a:off x="5473299" y="2300513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2" name="Group 661"/>
          <p:cNvGrpSpPr/>
          <p:nvPr/>
        </p:nvGrpSpPr>
        <p:grpSpPr>
          <a:xfrm>
            <a:off x="5341278" y="2684111"/>
            <a:ext cx="133566" cy="137390"/>
            <a:chOff x="3334192" y="4394946"/>
            <a:chExt cx="279683" cy="255635"/>
          </a:xfrm>
        </p:grpSpPr>
        <p:cxnSp>
          <p:nvCxnSpPr>
            <p:cNvPr id="664" name="Straight Connector 66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2" name="Group 681"/>
          <p:cNvGrpSpPr>
            <a:grpSpLocks/>
          </p:cNvGrpSpPr>
          <p:nvPr/>
        </p:nvGrpSpPr>
        <p:grpSpPr bwMode="auto">
          <a:xfrm>
            <a:off x="5074711" y="2712656"/>
            <a:ext cx="144803" cy="200394"/>
            <a:chOff x="5562600" y="3124201"/>
            <a:chExt cx="304800" cy="455612"/>
          </a:xfrm>
        </p:grpSpPr>
        <p:cxnSp>
          <p:nvCxnSpPr>
            <p:cNvPr id="683" name="Straight Connector 682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Isosceles Triangle 689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91" name="Straight Connector 690"/>
          <p:cNvCxnSpPr>
            <a:cxnSpLocks/>
          </p:cNvCxnSpPr>
          <p:nvPr/>
        </p:nvCxnSpPr>
        <p:spPr>
          <a:xfrm>
            <a:off x="5669774" y="2303838"/>
            <a:ext cx="0" cy="2735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/>
          <p:cNvGrpSpPr/>
          <p:nvPr/>
        </p:nvGrpSpPr>
        <p:grpSpPr>
          <a:xfrm>
            <a:off x="5537753" y="2687435"/>
            <a:ext cx="133566" cy="137390"/>
            <a:chOff x="3334192" y="4394946"/>
            <a:chExt cx="279683" cy="255635"/>
          </a:xfrm>
        </p:grpSpPr>
        <p:cxnSp>
          <p:nvCxnSpPr>
            <p:cNvPr id="693" name="Straight Connector 69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3" name="Straight Connector 702"/>
          <p:cNvCxnSpPr>
            <a:cxnSpLocks/>
          </p:cNvCxnSpPr>
          <p:nvPr/>
        </p:nvCxnSpPr>
        <p:spPr>
          <a:xfrm>
            <a:off x="5877416" y="2300513"/>
            <a:ext cx="0" cy="273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 705"/>
          <p:cNvGrpSpPr/>
          <p:nvPr/>
        </p:nvGrpSpPr>
        <p:grpSpPr>
          <a:xfrm>
            <a:off x="5743851" y="2686014"/>
            <a:ext cx="133566" cy="137390"/>
            <a:chOff x="3334192" y="4394946"/>
            <a:chExt cx="279683" cy="255635"/>
          </a:xfrm>
        </p:grpSpPr>
        <p:cxnSp>
          <p:nvCxnSpPr>
            <p:cNvPr id="715" name="Straight Connector 714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5" name="Straight Connector 764"/>
          <p:cNvCxnSpPr>
            <a:cxnSpLocks/>
          </p:cNvCxnSpPr>
          <p:nvPr/>
        </p:nvCxnSpPr>
        <p:spPr>
          <a:xfrm>
            <a:off x="6086771" y="2295538"/>
            <a:ext cx="0" cy="274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5" name="Group 1264"/>
          <p:cNvGrpSpPr/>
          <p:nvPr/>
        </p:nvGrpSpPr>
        <p:grpSpPr>
          <a:xfrm>
            <a:off x="5954749" y="2679136"/>
            <a:ext cx="133566" cy="137390"/>
            <a:chOff x="3334192" y="4394946"/>
            <a:chExt cx="279683" cy="255635"/>
          </a:xfrm>
        </p:grpSpPr>
        <p:cxnSp>
          <p:nvCxnSpPr>
            <p:cNvPr id="1266" name="Straight Connector 126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3" name="Straight Connector 1272"/>
          <p:cNvCxnSpPr>
            <a:cxnSpLocks/>
          </p:cNvCxnSpPr>
          <p:nvPr/>
        </p:nvCxnSpPr>
        <p:spPr>
          <a:xfrm>
            <a:off x="4993751" y="2294382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>
            <a:cxnSpLocks/>
          </p:cNvCxnSpPr>
          <p:nvPr/>
        </p:nvCxnSpPr>
        <p:spPr>
          <a:xfrm>
            <a:off x="4892146" y="2294382"/>
            <a:ext cx="0" cy="2195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>
            <a:cxnSpLocks/>
            <a:endCxn id="656" idx="3"/>
          </p:cNvCxnSpPr>
          <p:nvPr/>
        </p:nvCxnSpPr>
        <p:spPr>
          <a:xfrm>
            <a:off x="4892146" y="2578552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>
            <a:cxnSpLocks/>
          </p:cNvCxnSpPr>
          <p:nvPr/>
        </p:nvCxnSpPr>
        <p:spPr>
          <a:xfrm>
            <a:off x="5218760" y="2478704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>
            <a:cxnSpLocks/>
          </p:cNvCxnSpPr>
          <p:nvPr/>
        </p:nvCxnSpPr>
        <p:spPr>
          <a:xfrm>
            <a:off x="4994540" y="2813427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2" name="Group 1281"/>
          <p:cNvGrpSpPr/>
          <p:nvPr/>
        </p:nvGrpSpPr>
        <p:grpSpPr>
          <a:xfrm>
            <a:off x="5341278" y="2910041"/>
            <a:ext cx="133566" cy="137390"/>
            <a:chOff x="3334192" y="4394946"/>
            <a:chExt cx="279683" cy="255635"/>
          </a:xfrm>
        </p:grpSpPr>
        <p:cxnSp>
          <p:nvCxnSpPr>
            <p:cNvPr id="1283" name="Straight Connector 128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Connector 128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Straight Connector 128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1" name="Group 1290"/>
          <p:cNvGrpSpPr/>
          <p:nvPr/>
        </p:nvGrpSpPr>
        <p:grpSpPr>
          <a:xfrm>
            <a:off x="5537753" y="2913364"/>
            <a:ext cx="133566" cy="137390"/>
            <a:chOff x="3334192" y="4394946"/>
            <a:chExt cx="279683" cy="255635"/>
          </a:xfrm>
        </p:grpSpPr>
        <p:cxnSp>
          <p:nvCxnSpPr>
            <p:cNvPr id="1292" name="Straight Connector 129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Connector 129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3" name="Group 1302"/>
          <p:cNvGrpSpPr/>
          <p:nvPr/>
        </p:nvGrpSpPr>
        <p:grpSpPr>
          <a:xfrm>
            <a:off x="5743851" y="2914996"/>
            <a:ext cx="133566" cy="137390"/>
            <a:chOff x="3334192" y="4394946"/>
            <a:chExt cx="279683" cy="255635"/>
          </a:xfrm>
        </p:grpSpPr>
        <p:cxnSp>
          <p:nvCxnSpPr>
            <p:cNvPr id="1304" name="Straight Connector 130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Straight Connector 130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Straight Connector 130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1" name="Group 1310"/>
          <p:cNvGrpSpPr/>
          <p:nvPr/>
        </p:nvGrpSpPr>
        <p:grpSpPr>
          <a:xfrm>
            <a:off x="5954749" y="2911169"/>
            <a:ext cx="133566" cy="137390"/>
            <a:chOff x="3334192" y="4394946"/>
            <a:chExt cx="279683" cy="255635"/>
          </a:xfrm>
        </p:grpSpPr>
        <p:cxnSp>
          <p:nvCxnSpPr>
            <p:cNvPr id="1312" name="Straight Connector 131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Connector 131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Connector 131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Connector 131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Connector 131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131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Connector 131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9" name="Group 1318"/>
          <p:cNvGrpSpPr>
            <a:grpSpLocks/>
          </p:cNvGrpSpPr>
          <p:nvPr/>
        </p:nvGrpSpPr>
        <p:grpSpPr bwMode="auto">
          <a:xfrm>
            <a:off x="4995135" y="3161529"/>
            <a:ext cx="144803" cy="200394"/>
            <a:chOff x="5562600" y="3124201"/>
            <a:chExt cx="304800" cy="455612"/>
          </a:xfrm>
        </p:grpSpPr>
        <p:cxnSp>
          <p:nvCxnSpPr>
            <p:cNvPr id="1320" name="Straight Connector 1319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Straight Connector 1320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2" name="Straight Connector 1321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Straight Connector 1322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Straight Connector 1323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5" name="Straight Connector 1324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Connector 1325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7" name="Isosceles Triangle 1326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28" name="Group 1327"/>
          <p:cNvGrpSpPr/>
          <p:nvPr/>
        </p:nvGrpSpPr>
        <p:grpSpPr>
          <a:xfrm>
            <a:off x="5341278" y="3366937"/>
            <a:ext cx="133566" cy="137390"/>
            <a:chOff x="3334192" y="4394946"/>
            <a:chExt cx="279683" cy="255635"/>
          </a:xfrm>
        </p:grpSpPr>
        <p:cxnSp>
          <p:nvCxnSpPr>
            <p:cNvPr id="1329" name="Straight Connector 1328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Connector 1329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Connector 1331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6" name="Group 1335"/>
          <p:cNvGrpSpPr>
            <a:grpSpLocks/>
          </p:cNvGrpSpPr>
          <p:nvPr/>
        </p:nvGrpSpPr>
        <p:grpSpPr bwMode="auto">
          <a:xfrm>
            <a:off x="5074711" y="3395483"/>
            <a:ext cx="144803" cy="200394"/>
            <a:chOff x="5562600" y="3124201"/>
            <a:chExt cx="304800" cy="455612"/>
          </a:xfrm>
        </p:grpSpPr>
        <p:cxnSp>
          <p:nvCxnSpPr>
            <p:cNvPr id="1337" name="Straight Connector 1336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Straight Connector 1339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1" name="Straight Connector 1340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Connector 1341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3" name="Straight Connector 1342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4" name="Isosceles Triangle 1343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5540454" y="3361105"/>
            <a:ext cx="133566" cy="137390"/>
            <a:chOff x="3334192" y="4394946"/>
            <a:chExt cx="279683" cy="255635"/>
          </a:xfrm>
        </p:grpSpPr>
        <p:cxnSp>
          <p:nvCxnSpPr>
            <p:cNvPr id="1346" name="Straight Connector 134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3" name="Group 1352"/>
          <p:cNvGrpSpPr/>
          <p:nvPr/>
        </p:nvGrpSpPr>
        <p:grpSpPr>
          <a:xfrm>
            <a:off x="5743851" y="3368841"/>
            <a:ext cx="133566" cy="137390"/>
            <a:chOff x="3334192" y="4394946"/>
            <a:chExt cx="279683" cy="255635"/>
          </a:xfrm>
        </p:grpSpPr>
        <p:cxnSp>
          <p:nvCxnSpPr>
            <p:cNvPr id="1354" name="Straight Connector 135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5" name="Straight Connector 135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Straight Connector 135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7" name="Straight Connector 135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Connector 135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Straight Connector 135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1" name="Group 1360"/>
          <p:cNvGrpSpPr/>
          <p:nvPr/>
        </p:nvGrpSpPr>
        <p:grpSpPr>
          <a:xfrm>
            <a:off x="5954749" y="3358910"/>
            <a:ext cx="133566" cy="137390"/>
            <a:chOff x="3334192" y="4394946"/>
            <a:chExt cx="279683" cy="255635"/>
          </a:xfrm>
        </p:grpSpPr>
        <p:cxnSp>
          <p:nvCxnSpPr>
            <p:cNvPr id="1362" name="Straight Connector 136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Connector 136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Connector 136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9" name="Straight Connector 1368"/>
          <p:cNvCxnSpPr>
            <a:cxnSpLocks/>
            <a:endCxn id="1327" idx="3"/>
          </p:cNvCxnSpPr>
          <p:nvPr/>
        </p:nvCxnSpPr>
        <p:spPr>
          <a:xfrm>
            <a:off x="4892146" y="3261378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cxnSpLocks/>
          </p:cNvCxnSpPr>
          <p:nvPr/>
        </p:nvCxnSpPr>
        <p:spPr>
          <a:xfrm>
            <a:off x="4994540" y="3496254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1" name="Group 1370"/>
          <p:cNvGrpSpPr/>
          <p:nvPr/>
        </p:nvGrpSpPr>
        <p:grpSpPr>
          <a:xfrm>
            <a:off x="5341278" y="3598971"/>
            <a:ext cx="133566" cy="137390"/>
            <a:chOff x="3334192" y="4394946"/>
            <a:chExt cx="279683" cy="255635"/>
          </a:xfrm>
        </p:grpSpPr>
        <p:cxnSp>
          <p:nvCxnSpPr>
            <p:cNvPr id="1372" name="Straight Connector 137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Straight Connector 137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Straight Connector 137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9" name="Group 1378"/>
          <p:cNvGrpSpPr/>
          <p:nvPr/>
        </p:nvGrpSpPr>
        <p:grpSpPr>
          <a:xfrm>
            <a:off x="5537753" y="3596191"/>
            <a:ext cx="133566" cy="137390"/>
            <a:chOff x="3334192" y="4394946"/>
            <a:chExt cx="279683" cy="255635"/>
          </a:xfrm>
        </p:grpSpPr>
        <p:cxnSp>
          <p:nvCxnSpPr>
            <p:cNvPr id="1380" name="Straight Connector 137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Connector 138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Straight Connector 138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7" name="Group 1386"/>
          <p:cNvGrpSpPr/>
          <p:nvPr/>
        </p:nvGrpSpPr>
        <p:grpSpPr>
          <a:xfrm>
            <a:off x="5743851" y="3600874"/>
            <a:ext cx="133566" cy="137390"/>
            <a:chOff x="3334192" y="4394946"/>
            <a:chExt cx="279683" cy="255635"/>
          </a:xfrm>
        </p:grpSpPr>
        <p:cxnSp>
          <p:nvCxnSpPr>
            <p:cNvPr id="1388" name="Straight Connector 138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Connector 138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0" name="Straight Connector 138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2" name="Straight Connector 139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5" name="Group 1394"/>
          <p:cNvGrpSpPr/>
          <p:nvPr/>
        </p:nvGrpSpPr>
        <p:grpSpPr>
          <a:xfrm>
            <a:off x="5954749" y="3593996"/>
            <a:ext cx="133566" cy="137390"/>
            <a:chOff x="3334192" y="4394946"/>
            <a:chExt cx="279683" cy="255635"/>
          </a:xfrm>
        </p:grpSpPr>
        <p:cxnSp>
          <p:nvCxnSpPr>
            <p:cNvPr id="1396" name="Straight Connector 139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Connector 140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3" name="Group 1402"/>
          <p:cNvGrpSpPr>
            <a:grpSpLocks/>
          </p:cNvGrpSpPr>
          <p:nvPr/>
        </p:nvGrpSpPr>
        <p:grpSpPr bwMode="auto">
          <a:xfrm>
            <a:off x="4995135" y="3875400"/>
            <a:ext cx="144803" cy="200394"/>
            <a:chOff x="5562600" y="3124201"/>
            <a:chExt cx="304800" cy="455612"/>
          </a:xfrm>
        </p:grpSpPr>
        <p:cxnSp>
          <p:nvCxnSpPr>
            <p:cNvPr id="1404" name="Straight Connector 1403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Straight Connector 1404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1" name="Isosceles Triangle 1410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12" name="Group 1411"/>
          <p:cNvGrpSpPr/>
          <p:nvPr/>
        </p:nvGrpSpPr>
        <p:grpSpPr>
          <a:xfrm>
            <a:off x="5341278" y="4080808"/>
            <a:ext cx="133566" cy="137390"/>
            <a:chOff x="3334192" y="4394946"/>
            <a:chExt cx="279683" cy="255635"/>
          </a:xfrm>
        </p:grpSpPr>
        <p:cxnSp>
          <p:nvCxnSpPr>
            <p:cNvPr id="1413" name="Straight Connector 1412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Straight Connector 1413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Connector 1414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Straight Connector 1415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Straight Connector 1416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0" name="Group 1419"/>
          <p:cNvGrpSpPr>
            <a:grpSpLocks/>
          </p:cNvGrpSpPr>
          <p:nvPr/>
        </p:nvGrpSpPr>
        <p:grpSpPr bwMode="auto">
          <a:xfrm>
            <a:off x="5074711" y="4109353"/>
            <a:ext cx="144803" cy="200394"/>
            <a:chOff x="5562600" y="3124201"/>
            <a:chExt cx="304800" cy="455612"/>
          </a:xfrm>
        </p:grpSpPr>
        <p:cxnSp>
          <p:nvCxnSpPr>
            <p:cNvPr id="1421" name="Straight Connector 1420"/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/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/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/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Connector 1424"/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Connector 1425"/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/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8" name="Isosceles Triangle 1427"/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29" name="Group 1428"/>
          <p:cNvGrpSpPr/>
          <p:nvPr/>
        </p:nvGrpSpPr>
        <p:grpSpPr>
          <a:xfrm>
            <a:off x="5537753" y="4078027"/>
            <a:ext cx="133566" cy="137390"/>
            <a:chOff x="3334192" y="4394946"/>
            <a:chExt cx="279683" cy="255635"/>
          </a:xfrm>
        </p:grpSpPr>
        <p:cxnSp>
          <p:nvCxnSpPr>
            <p:cNvPr id="1430" name="Straight Connector 142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>
            <a:off x="5743851" y="4079659"/>
            <a:ext cx="133566" cy="137390"/>
            <a:chOff x="3334192" y="4394946"/>
            <a:chExt cx="279683" cy="255635"/>
          </a:xfrm>
        </p:grpSpPr>
        <p:cxnSp>
          <p:nvCxnSpPr>
            <p:cNvPr id="1438" name="Straight Connector 1437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Connector 1443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5" name="Group 1444"/>
          <p:cNvGrpSpPr/>
          <p:nvPr/>
        </p:nvGrpSpPr>
        <p:grpSpPr>
          <a:xfrm>
            <a:off x="5954749" y="4072780"/>
            <a:ext cx="133566" cy="137390"/>
            <a:chOff x="3334192" y="4394946"/>
            <a:chExt cx="279683" cy="255635"/>
          </a:xfrm>
        </p:grpSpPr>
        <p:cxnSp>
          <p:nvCxnSpPr>
            <p:cNvPr id="1446" name="Straight Connector 144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3" name="Straight Connector 1452"/>
          <p:cNvCxnSpPr>
            <a:cxnSpLocks/>
            <a:endCxn id="1411" idx="3"/>
          </p:cNvCxnSpPr>
          <p:nvPr/>
        </p:nvCxnSpPr>
        <p:spPr>
          <a:xfrm>
            <a:off x="4892146" y="3975248"/>
            <a:ext cx="134666" cy="10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4" name="Straight Connector 1453"/>
          <p:cNvCxnSpPr>
            <a:cxnSpLocks/>
          </p:cNvCxnSpPr>
          <p:nvPr/>
        </p:nvCxnSpPr>
        <p:spPr>
          <a:xfrm>
            <a:off x="4994540" y="4210124"/>
            <a:ext cx="101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5" name="Group 1454"/>
          <p:cNvGrpSpPr/>
          <p:nvPr/>
        </p:nvGrpSpPr>
        <p:grpSpPr>
          <a:xfrm>
            <a:off x="5341278" y="4312841"/>
            <a:ext cx="133566" cy="137390"/>
            <a:chOff x="3334192" y="4394946"/>
            <a:chExt cx="279683" cy="255635"/>
          </a:xfrm>
        </p:grpSpPr>
        <p:cxnSp>
          <p:nvCxnSpPr>
            <p:cNvPr id="1456" name="Straight Connector 1455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Straight Connector 1458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Straight Connector 1459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3" name="Group 1462"/>
          <p:cNvGrpSpPr/>
          <p:nvPr/>
        </p:nvGrpSpPr>
        <p:grpSpPr>
          <a:xfrm>
            <a:off x="5537753" y="4313112"/>
            <a:ext cx="133566" cy="137390"/>
            <a:chOff x="3334192" y="4394946"/>
            <a:chExt cx="279683" cy="255635"/>
          </a:xfrm>
        </p:grpSpPr>
        <p:cxnSp>
          <p:nvCxnSpPr>
            <p:cNvPr id="1464" name="Straight Connector 1463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Connector 1466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Connector 1467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Group 1470"/>
          <p:cNvGrpSpPr/>
          <p:nvPr/>
        </p:nvGrpSpPr>
        <p:grpSpPr>
          <a:xfrm>
            <a:off x="5743851" y="4311693"/>
            <a:ext cx="133566" cy="137390"/>
            <a:chOff x="3334192" y="4394946"/>
            <a:chExt cx="279683" cy="255635"/>
          </a:xfrm>
        </p:grpSpPr>
        <p:cxnSp>
          <p:nvCxnSpPr>
            <p:cNvPr id="1472" name="Straight Connector 1471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Connector 1474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6" name="Straight Connector 1475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9" name="Group 1478"/>
          <p:cNvGrpSpPr/>
          <p:nvPr/>
        </p:nvGrpSpPr>
        <p:grpSpPr>
          <a:xfrm>
            <a:off x="5954749" y="4307866"/>
            <a:ext cx="133566" cy="137390"/>
            <a:chOff x="3334192" y="4394946"/>
            <a:chExt cx="279683" cy="255635"/>
          </a:xfrm>
        </p:grpSpPr>
        <p:cxnSp>
          <p:nvCxnSpPr>
            <p:cNvPr id="1480" name="Straight Connector 1479"/>
            <p:cNvCxnSpPr>
              <a:cxnSpLocks/>
            </p:cNvCxnSpPr>
            <p:nvPr/>
          </p:nvCxnSpPr>
          <p:spPr bwMode="auto">
            <a:xfrm flipH="1" flipV="1">
              <a:off x="3543855" y="4575412"/>
              <a:ext cx="70020" cy="7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 bwMode="auto">
            <a:xfrm rot="18354062" flipH="1" flipV="1">
              <a:off x="3481103" y="4593384"/>
              <a:ext cx="76200" cy="23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 bwMode="auto">
            <a:xfrm rot="7554062" flipH="1">
              <a:off x="3437054" y="4530930"/>
              <a:ext cx="152400" cy="4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3" name="Straight Connector 1482"/>
            <p:cNvCxnSpPr/>
            <p:nvPr/>
          </p:nvCxnSpPr>
          <p:spPr bwMode="auto">
            <a:xfrm rot="18354062" flipH="1" flipV="1">
              <a:off x="3406834" y="4509848"/>
              <a:ext cx="15240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4" name="Straight Connector 1483"/>
            <p:cNvCxnSpPr/>
            <p:nvPr/>
          </p:nvCxnSpPr>
          <p:spPr bwMode="auto">
            <a:xfrm rot="7554062" flipH="1">
              <a:off x="3363756" y="4477869"/>
              <a:ext cx="152400" cy="46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 bwMode="auto">
            <a:xfrm rot="18354062" flipH="1" flipV="1">
              <a:off x="3395907" y="4437641"/>
              <a:ext cx="76200" cy="23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>
              <a:cxnSpLocks/>
            </p:cNvCxnSpPr>
            <p:nvPr/>
          </p:nvCxnSpPr>
          <p:spPr bwMode="auto">
            <a:xfrm flipH="1" flipV="1">
              <a:off x="3334192" y="4394946"/>
              <a:ext cx="73550" cy="83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7" name="Straight Connector 1486"/>
          <p:cNvCxnSpPr>
            <a:cxnSpLocks/>
          </p:cNvCxnSpPr>
          <p:nvPr/>
        </p:nvCxnSpPr>
        <p:spPr>
          <a:xfrm>
            <a:off x="5218760" y="3161529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/>
          <p:cNvCxnSpPr>
            <a:cxnSpLocks/>
          </p:cNvCxnSpPr>
          <p:nvPr/>
        </p:nvCxnSpPr>
        <p:spPr>
          <a:xfrm>
            <a:off x="5218760" y="3875400"/>
            <a:ext cx="0" cy="243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/>
          <p:cNvCxnSpPr>
            <a:cxnSpLocks/>
          </p:cNvCxnSpPr>
          <p:nvPr/>
        </p:nvCxnSpPr>
        <p:spPr>
          <a:xfrm>
            <a:off x="5139184" y="2677359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/>
          <p:cNvCxnSpPr>
            <a:cxnSpLocks/>
          </p:cNvCxnSpPr>
          <p:nvPr/>
        </p:nvCxnSpPr>
        <p:spPr>
          <a:xfrm>
            <a:off x="5218760" y="2911312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1490"/>
          <p:cNvCxnSpPr>
            <a:cxnSpLocks/>
          </p:cNvCxnSpPr>
          <p:nvPr/>
        </p:nvCxnSpPr>
        <p:spPr>
          <a:xfrm>
            <a:off x="5139184" y="3360185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Straight Connector 1491"/>
          <p:cNvCxnSpPr>
            <a:cxnSpLocks/>
          </p:cNvCxnSpPr>
          <p:nvPr/>
        </p:nvCxnSpPr>
        <p:spPr>
          <a:xfrm>
            <a:off x="5218760" y="3594139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/>
          <p:cNvCxnSpPr>
            <a:cxnSpLocks/>
          </p:cNvCxnSpPr>
          <p:nvPr/>
        </p:nvCxnSpPr>
        <p:spPr>
          <a:xfrm>
            <a:off x="5139184" y="4074055"/>
            <a:ext cx="815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/>
          <p:cNvCxnSpPr>
            <a:cxnSpLocks/>
          </p:cNvCxnSpPr>
          <p:nvPr/>
        </p:nvCxnSpPr>
        <p:spPr>
          <a:xfrm>
            <a:off x="5218760" y="4308009"/>
            <a:ext cx="73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" name="TextBox 1494"/>
          <p:cNvSpPr txBox="1"/>
          <p:nvPr/>
        </p:nvSpPr>
        <p:spPr>
          <a:xfrm rot="16200000">
            <a:off x="3674790" y="3349055"/>
            <a:ext cx="1835989" cy="280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         …              …         …</a:t>
            </a:r>
          </a:p>
        </p:txBody>
      </p:sp>
      <p:sp>
        <p:nvSpPr>
          <p:cNvPr id="1509" name="Arrow: Bent 1508"/>
          <p:cNvSpPr/>
          <p:nvPr/>
        </p:nvSpPr>
        <p:spPr>
          <a:xfrm rot="5400000">
            <a:off x="3767273" y="2667447"/>
            <a:ext cx="242851" cy="1925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0187" y="2630722"/>
            <a:ext cx="4058559" cy="263609"/>
            <a:chOff x="2494889" y="2302249"/>
            <a:chExt cx="4058559" cy="263609"/>
          </a:xfrm>
        </p:grpSpPr>
        <p:sp>
          <p:nvSpPr>
            <p:cNvPr id="1496" name="Arrow: Bent 1495"/>
            <p:cNvSpPr/>
            <p:nvPr/>
          </p:nvSpPr>
          <p:spPr>
            <a:xfrm rot="5400000">
              <a:off x="6335771" y="2327470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5" name="Arrow: Bent 1504"/>
            <p:cNvSpPr/>
            <p:nvPr/>
          </p:nvSpPr>
          <p:spPr>
            <a:xfrm rot="5400000">
              <a:off x="6125937" y="2327424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6" name="Arrow: Bent 1505"/>
            <p:cNvSpPr/>
            <p:nvPr/>
          </p:nvSpPr>
          <p:spPr>
            <a:xfrm rot="5400000">
              <a:off x="5928971" y="2332263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7" name="Arrow: Bent 1506"/>
            <p:cNvSpPr/>
            <p:nvPr/>
          </p:nvSpPr>
          <p:spPr>
            <a:xfrm rot="5400000">
              <a:off x="4862584" y="2346591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8" name="Arrow: Bent 1507"/>
            <p:cNvSpPr/>
            <p:nvPr/>
          </p:nvSpPr>
          <p:spPr>
            <a:xfrm rot="5400000">
              <a:off x="4632075" y="2341181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0" name="Arrow: Bent 1509"/>
            <p:cNvSpPr/>
            <p:nvPr/>
          </p:nvSpPr>
          <p:spPr>
            <a:xfrm rot="5400000">
              <a:off x="4233871" y="2348182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1" name="Arrow: Bent 1510"/>
            <p:cNvSpPr/>
            <p:nvPr/>
          </p:nvSpPr>
          <p:spPr>
            <a:xfrm rot="5400000">
              <a:off x="3116330" y="2346962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2" name="Arrow: Bent 1511"/>
            <p:cNvSpPr/>
            <p:nvPr/>
          </p:nvSpPr>
          <p:spPr>
            <a:xfrm rot="5400000">
              <a:off x="2881226" y="2339041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3" name="Arrow: Bent 1512"/>
            <p:cNvSpPr/>
            <p:nvPr/>
          </p:nvSpPr>
          <p:spPr>
            <a:xfrm rot="5400000">
              <a:off x="2663466" y="2340366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4" name="Arrow: Bent 1513"/>
            <p:cNvSpPr/>
            <p:nvPr/>
          </p:nvSpPr>
          <p:spPr>
            <a:xfrm rot="5400000">
              <a:off x="2469714" y="2345788"/>
              <a:ext cx="242851" cy="192502"/>
            </a:xfrm>
            <a:prstGeom prst="bentArrow">
              <a:avLst>
                <a:gd name="adj1" fmla="val 33123"/>
                <a:gd name="adj2" fmla="val 25452"/>
                <a:gd name="adj3" fmla="val 30802"/>
                <a:gd name="adj4" fmla="val 43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08834" y="1746836"/>
            <a:ext cx="1214561" cy="1152543"/>
            <a:chOff x="6283536" y="1418363"/>
            <a:chExt cx="1214561" cy="1152543"/>
          </a:xfrm>
        </p:grpSpPr>
        <p:sp>
          <p:nvSpPr>
            <p:cNvPr id="9" name="Oval 8"/>
            <p:cNvSpPr/>
            <p:nvPr/>
          </p:nvSpPr>
          <p:spPr>
            <a:xfrm>
              <a:off x="6586514" y="2272456"/>
              <a:ext cx="234950" cy="29845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/>
            <p:cNvSpPr/>
            <p:nvPr/>
          </p:nvSpPr>
          <p:spPr>
            <a:xfrm>
              <a:off x="6283536" y="1418363"/>
              <a:ext cx="1214561" cy="422028"/>
            </a:xfrm>
            <a:prstGeom prst="wedgeRoundRectCallout">
              <a:avLst>
                <a:gd name="adj1" fmla="val -17285"/>
                <a:gd name="adj2" fmla="val 130209"/>
                <a:gd name="adj3" fmla="val 16667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Worst Case Cell</a:t>
              </a:r>
            </a:p>
          </p:txBody>
        </p:sp>
      </p:grpSp>
      <p:sp>
        <p:nvSpPr>
          <p:cNvPr id="1515" name="Arrow: Bent 1514"/>
          <p:cNvSpPr/>
          <p:nvPr/>
        </p:nvSpPr>
        <p:spPr>
          <a:xfrm rot="5400000">
            <a:off x="5927672" y="2674876"/>
            <a:ext cx="242851" cy="192502"/>
          </a:xfrm>
          <a:prstGeom prst="bentArrow">
            <a:avLst>
              <a:gd name="adj1" fmla="val 33123"/>
              <a:gd name="adj2" fmla="val 25452"/>
              <a:gd name="adj3" fmla="val 30802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6" name="Group 1515"/>
          <p:cNvGrpSpPr/>
          <p:nvPr/>
        </p:nvGrpSpPr>
        <p:grpSpPr>
          <a:xfrm>
            <a:off x="3482443" y="1742227"/>
            <a:ext cx="1214561" cy="1152543"/>
            <a:chOff x="6283536" y="1418363"/>
            <a:chExt cx="1214561" cy="1152543"/>
          </a:xfrm>
        </p:grpSpPr>
        <p:sp>
          <p:nvSpPr>
            <p:cNvPr id="1517" name="Oval 1516"/>
            <p:cNvSpPr/>
            <p:nvPr/>
          </p:nvSpPr>
          <p:spPr>
            <a:xfrm>
              <a:off x="6586514" y="2272456"/>
              <a:ext cx="234950" cy="29845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Speech Bubble: Rectangle with Corners Rounded 1517"/>
            <p:cNvSpPr/>
            <p:nvPr/>
          </p:nvSpPr>
          <p:spPr>
            <a:xfrm>
              <a:off x="6283536" y="1418363"/>
              <a:ext cx="1214561" cy="422028"/>
            </a:xfrm>
            <a:prstGeom prst="wedgeRoundRectCallout">
              <a:avLst>
                <a:gd name="adj1" fmla="val -17285"/>
                <a:gd name="adj2" fmla="val 130209"/>
                <a:gd name="adj3" fmla="val 16667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Worst Case Cell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8836" y="5735721"/>
            <a:ext cx="750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employ DSGB in both baseline and out design schemes</a:t>
            </a:r>
          </a:p>
        </p:txBody>
      </p:sp>
    </p:spTree>
    <p:extLst>
      <p:ext uri="{BB962C8B-B14F-4D97-AF65-F5344CB8AC3E}">
        <p14:creationId xmlns:p14="http://schemas.microsoft.com/office/powerpoint/2010/main" val="34832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animBg="1"/>
      <p:bldP spid="1301" grpId="0"/>
      <p:bldP spid="1509" grpId="0" animBg="1"/>
      <p:bldP spid="1509" grpId="1" animBg="1"/>
      <p:bldP spid="1515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734</Words>
  <Application>Microsoft Office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Lei</dc:creator>
  <cp:lastModifiedBy>Zhao, Lei</cp:lastModifiedBy>
  <cp:revision>192</cp:revision>
  <dcterms:created xsi:type="dcterms:W3CDTF">2017-03-06T04:02:26Z</dcterms:created>
  <dcterms:modified xsi:type="dcterms:W3CDTF">2017-03-13T03:26:23Z</dcterms:modified>
</cp:coreProperties>
</file>