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llo" initials="n" lastIdx="2" clrIdx="0"/>
  <p:cmAuthor id="75" name="作者" initials="A" lastIdx="0" clrIdx="2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24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gs" Target="tags/tag254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1" Type="http://schemas.openxmlformats.org/officeDocument/2006/relationships/tags" Target="../tags/tag81.xml"/><Relationship Id="rId10" Type="http://schemas.openxmlformats.org/officeDocument/2006/relationships/tags" Target="../tags/tag80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tags" Target="../tags/tag91.xml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3" Type="http://schemas.openxmlformats.org/officeDocument/2006/relationships/tags" Target="../tags/tag100.xml"/><Relationship Id="rId12" Type="http://schemas.openxmlformats.org/officeDocument/2006/relationships/tags" Target="../tags/tag99.xml"/><Relationship Id="rId11" Type="http://schemas.openxmlformats.org/officeDocument/2006/relationships/tags" Target="../tags/tag98.xml"/><Relationship Id="rId10" Type="http://schemas.openxmlformats.org/officeDocument/2006/relationships/tags" Target="../tags/tag97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tags" Target="../tags/tag107.xml"/><Relationship Id="rId7" Type="http://schemas.openxmlformats.org/officeDocument/2006/relationships/tags" Target="../tags/tag106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1" Type="http://schemas.openxmlformats.org/officeDocument/2006/relationships/tags" Target="../tags/tag110.xml"/><Relationship Id="rId10" Type="http://schemas.openxmlformats.org/officeDocument/2006/relationships/tags" Target="../tags/tag109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18.xml"/><Relationship Id="rId8" Type="http://schemas.openxmlformats.org/officeDocument/2006/relationships/tags" Target="../tags/tag117.xml"/><Relationship Id="rId7" Type="http://schemas.openxmlformats.org/officeDocument/2006/relationships/tags" Target="../tags/tag116.xml"/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1" Type="http://schemas.openxmlformats.org/officeDocument/2006/relationships/tags" Target="../tags/tag120.xml"/><Relationship Id="rId10" Type="http://schemas.openxmlformats.org/officeDocument/2006/relationships/tags" Target="../tags/tag119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28.xml"/><Relationship Id="rId8" Type="http://schemas.openxmlformats.org/officeDocument/2006/relationships/tags" Target="../tags/tag127.xml"/><Relationship Id="rId7" Type="http://schemas.openxmlformats.org/officeDocument/2006/relationships/tags" Target="../tags/tag126.xml"/><Relationship Id="rId6" Type="http://schemas.openxmlformats.org/officeDocument/2006/relationships/tags" Target="../tags/tag125.xml"/><Relationship Id="rId5" Type="http://schemas.openxmlformats.org/officeDocument/2006/relationships/tags" Target="../tags/tag124.xml"/><Relationship Id="rId4" Type="http://schemas.openxmlformats.org/officeDocument/2006/relationships/tags" Target="../tags/tag123.xml"/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1" Type="http://schemas.openxmlformats.org/officeDocument/2006/relationships/tags" Target="../tags/tag130.xml"/><Relationship Id="rId10" Type="http://schemas.openxmlformats.org/officeDocument/2006/relationships/tags" Target="../tags/tag129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tags" Target="../tags/tag137.xml"/><Relationship Id="rId7" Type="http://schemas.openxmlformats.org/officeDocument/2006/relationships/tags" Target="../tags/tag136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3" Type="http://schemas.openxmlformats.org/officeDocument/2006/relationships/tags" Target="../tags/tag142.xml"/><Relationship Id="rId12" Type="http://schemas.openxmlformats.org/officeDocument/2006/relationships/tags" Target="../tags/tag141.xml"/><Relationship Id="rId11" Type="http://schemas.openxmlformats.org/officeDocument/2006/relationships/tags" Target="../tags/tag140.xml"/><Relationship Id="rId10" Type="http://schemas.openxmlformats.org/officeDocument/2006/relationships/tags" Target="../tags/tag139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50.xml"/><Relationship Id="rId8" Type="http://schemas.openxmlformats.org/officeDocument/2006/relationships/tags" Target="../tags/tag149.xml"/><Relationship Id="rId7" Type="http://schemas.openxmlformats.org/officeDocument/2006/relationships/tags" Target="../tags/tag148.xml"/><Relationship Id="rId6" Type="http://schemas.openxmlformats.org/officeDocument/2006/relationships/tags" Target="../tags/tag147.xml"/><Relationship Id="rId5" Type="http://schemas.openxmlformats.org/officeDocument/2006/relationships/tags" Target="../tags/tag146.xml"/><Relationship Id="rId4" Type="http://schemas.openxmlformats.org/officeDocument/2006/relationships/tags" Target="../tags/tag145.xml"/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3" Type="http://schemas.openxmlformats.org/officeDocument/2006/relationships/tags" Target="../tags/tag154.xml"/><Relationship Id="rId12" Type="http://schemas.openxmlformats.org/officeDocument/2006/relationships/tags" Target="../tags/tag153.xml"/><Relationship Id="rId11" Type="http://schemas.openxmlformats.org/officeDocument/2006/relationships/tags" Target="../tags/tag152.xml"/><Relationship Id="rId10" Type="http://schemas.openxmlformats.org/officeDocument/2006/relationships/tags" Target="../tags/tag15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5" Type="http://schemas.openxmlformats.org/officeDocument/2006/relationships/tags" Target="../tags/tag32.xml"/><Relationship Id="rId14" Type="http://schemas.openxmlformats.org/officeDocument/2006/relationships/tags" Target="../tags/tag31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-127311" y="5"/>
            <a:ext cx="12429370" cy="2108195"/>
            <a:chOff x="-127311" y="5"/>
            <a:chExt cx="12429370" cy="2108195"/>
          </a:xfrm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 rot="4971377">
              <a:off x="5633770" y="-4560088"/>
              <a:ext cx="907207" cy="12429370"/>
            </a:xfrm>
            <a:custGeom>
              <a:avLst/>
              <a:gdLst>
                <a:gd name="connsiteX0" fmla="*/ 0 w 1132861"/>
                <a:gd name="connsiteY0" fmla="*/ 0 h 12429370"/>
                <a:gd name="connsiteX1" fmla="*/ 421422 w 1132861"/>
                <a:gd name="connsiteY1" fmla="*/ 52817 h 12429370"/>
                <a:gd name="connsiteX2" fmla="*/ 1132861 w 1132861"/>
                <a:gd name="connsiteY2" fmla="*/ 12429370 h 12429370"/>
                <a:gd name="connsiteX3" fmla="*/ 0 w 1132861"/>
                <a:gd name="connsiteY3" fmla="*/ 12287388 h 12429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2861" h="12429370">
                  <a:moveTo>
                    <a:pt x="0" y="0"/>
                  </a:moveTo>
                  <a:lnTo>
                    <a:pt x="421422" y="52817"/>
                  </a:lnTo>
                  <a:lnTo>
                    <a:pt x="1132861" y="12429370"/>
                  </a:lnTo>
                  <a:lnTo>
                    <a:pt x="0" y="1228738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 rot="5400000">
              <a:off x="5215200" y="-5215203"/>
              <a:ext cx="1761592" cy="12192007"/>
            </a:xfrm>
            <a:custGeom>
              <a:avLst/>
              <a:gdLst>
                <a:gd name="connsiteX0" fmla="*/ 0 w 1930397"/>
                <a:gd name="connsiteY0" fmla="*/ 12192007 h 12192007"/>
                <a:gd name="connsiteX1" fmla="*/ 0 w 1930397"/>
                <a:gd name="connsiteY1" fmla="*/ 0 h 12192007"/>
                <a:gd name="connsiteX2" fmla="*/ 758239 w 1930397"/>
                <a:gd name="connsiteY2" fmla="*/ 0 h 12192007"/>
                <a:gd name="connsiteX3" fmla="*/ 1930397 w 1930397"/>
                <a:gd name="connsiteY3" fmla="*/ 12192007 h 1219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0397" h="12192007">
                  <a:moveTo>
                    <a:pt x="0" y="12192007"/>
                  </a:moveTo>
                  <a:lnTo>
                    <a:pt x="0" y="0"/>
                  </a:lnTo>
                  <a:lnTo>
                    <a:pt x="758239" y="0"/>
                  </a:lnTo>
                  <a:lnTo>
                    <a:pt x="1930397" y="121920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 rot="5107084">
              <a:off x="4552342" y="-3275210"/>
              <a:ext cx="536239" cy="9742831"/>
            </a:xfrm>
            <a:custGeom>
              <a:avLst/>
              <a:gdLst>
                <a:gd name="connsiteX0" fmla="*/ 0 w 587624"/>
                <a:gd name="connsiteY0" fmla="*/ 0 h 9742831"/>
                <a:gd name="connsiteX1" fmla="*/ 587624 w 587624"/>
                <a:gd name="connsiteY1" fmla="*/ 9742831 h 9742831"/>
                <a:gd name="connsiteX2" fmla="*/ 0 w 587624"/>
                <a:gd name="connsiteY2" fmla="*/ 9685968 h 9742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7624" h="9742831">
                  <a:moveTo>
                    <a:pt x="0" y="0"/>
                  </a:moveTo>
                  <a:lnTo>
                    <a:pt x="587624" y="9742831"/>
                  </a:lnTo>
                  <a:lnTo>
                    <a:pt x="0" y="968596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1" name="任意多边形: 形状 10"/>
            <p:cNvSpPr/>
            <p:nvPr>
              <p:custDataLst>
                <p:tags r:id="rId6"/>
              </p:custDataLst>
            </p:nvPr>
          </p:nvSpPr>
          <p:spPr>
            <a:xfrm rot="15897560">
              <a:off x="9001004" y="-1390393"/>
              <a:ext cx="846410" cy="5663579"/>
            </a:xfrm>
            <a:custGeom>
              <a:avLst/>
              <a:gdLst>
                <a:gd name="connsiteX0" fmla="*/ 927517 w 927517"/>
                <a:gd name="connsiteY0" fmla="*/ 5663579 h 5663579"/>
                <a:gd name="connsiteX1" fmla="*/ 0 w 927517"/>
                <a:gd name="connsiteY1" fmla="*/ 5577535 h 5663579"/>
                <a:gd name="connsiteX2" fmla="*/ 419317 w 927517"/>
                <a:gd name="connsiteY2" fmla="*/ 0 h 5663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7517" h="5663579">
                  <a:moveTo>
                    <a:pt x="927517" y="5663579"/>
                  </a:moveTo>
                  <a:lnTo>
                    <a:pt x="0" y="5577535"/>
                  </a:lnTo>
                  <a:lnTo>
                    <a:pt x="419317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12" name="等腰三角形 11"/>
          <p:cNvSpPr/>
          <p:nvPr userDrawn="1">
            <p:custDataLst>
              <p:tags r:id="rId7"/>
            </p:custDataLst>
          </p:nvPr>
        </p:nvSpPr>
        <p:spPr>
          <a:xfrm rot="16200000">
            <a:off x="7826138" y="2492134"/>
            <a:ext cx="997432" cy="7734300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2730319" y="2702794"/>
            <a:ext cx="7117545" cy="1118535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>
          <a:xfrm>
            <a:off x="2730319" y="3886684"/>
            <a:ext cx="7117545" cy="676319"/>
          </a:xfrm>
        </p:spPr>
        <p:txBody>
          <a:bodyPr lIns="90000" tIns="46800" rIns="90000" bIns="46800" anchor="t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8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3630542" y="4681986"/>
            <a:ext cx="2523129" cy="412826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 hasCustomPrompt="1"/>
            <p:custDataLst>
              <p:tags r:id="rId14"/>
            </p:custDataLst>
          </p:nvPr>
        </p:nvSpPr>
        <p:spPr>
          <a:xfrm>
            <a:off x="6402188" y="4681986"/>
            <a:ext cx="2523127" cy="412826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588374" y="2588654"/>
            <a:ext cx="5015250" cy="1519707"/>
          </a:xfrm>
        </p:spPr>
        <p:txBody>
          <a:bodyPr vert="horz" lIns="90170" tIns="46990" rIns="90170" bIns="4699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6"/>
            </p:custDataLst>
          </p:nvPr>
        </p:nvGrpSpPr>
        <p:grpSpPr>
          <a:xfrm flipH="1">
            <a:off x="8603626" y="3112882"/>
            <a:ext cx="436739" cy="542227"/>
            <a:chOff x="10608342" y="5053054"/>
            <a:chExt cx="1583658" cy="1966165"/>
          </a:xfrm>
        </p:grpSpPr>
        <p:sp>
          <p:nvSpPr>
            <p:cNvPr id="7" name="任意多边形: 形状 6"/>
            <p:cNvSpPr/>
            <p:nvPr>
              <p:custDataLst>
                <p:tags r:id="rId7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8" name="等腰三角形 7"/>
            <p:cNvSpPr/>
            <p:nvPr>
              <p:custDataLst>
                <p:tags r:id="rId8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55000" lnSpcReduction="20000"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" name="组合 8"/>
          <p:cNvGrpSpPr/>
          <p:nvPr userDrawn="1">
            <p:custDataLst>
              <p:tags r:id="rId9"/>
            </p:custDataLst>
          </p:nvPr>
        </p:nvGrpSpPr>
        <p:grpSpPr>
          <a:xfrm>
            <a:off x="3151635" y="3119499"/>
            <a:ext cx="436739" cy="542227"/>
            <a:chOff x="10608342" y="5053054"/>
            <a:chExt cx="1583658" cy="1966165"/>
          </a:xfrm>
        </p:grpSpPr>
        <p:sp>
          <p:nvSpPr>
            <p:cNvPr id="10" name="任意多边形: 形状 9"/>
            <p:cNvSpPr/>
            <p:nvPr>
              <p:custDataLst>
                <p:tags r:id="rId10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等腰三角形 10"/>
            <p:cNvSpPr/>
            <p:nvPr>
              <p:custDataLst>
                <p:tags r:id="rId11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55000" lnSpcReduction="20000"/>
            </a:bodyPr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838200" y="794326"/>
            <a:ext cx="10515600" cy="540484"/>
          </a:xfrm>
        </p:spPr>
        <p:txBody>
          <a:bodyPr>
            <a:normAutofit/>
          </a:bodyPr>
          <a:lstStyle>
            <a:lvl1pPr>
              <a:defRPr sz="2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单击此处添加标题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 rot="16200000">
            <a:off x="11009630" y="351790"/>
            <a:ext cx="737870" cy="916305"/>
            <a:chOff x="10608342" y="5053054"/>
            <a:chExt cx="1583658" cy="1966165"/>
          </a:xfrm>
        </p:grpSpPr>
        <p:sp>
          <p:nvSpPr>
            <p:cNvPr id="12" name="任意多边形: 形状 11"/>
            <p:cNvSpPr/>
            <p:nvPr>
              <p:custDataLst>
                <p:tags r:id="rId4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3" name="等腰三角形 12"/>
            <p:cNvSpPr/>
            <p:nvPr>
              <p:custDataLst>
                <p:tags r:id="rId5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grpSp>
        <p:nvGrpSpPr>
          <p:cNvPr id="14" name="组合 13"/>
          <p:cNvGrpSpPr/>
          <p:nvPr userDrawn="1">
            <p:custDataLst>
              <p:tags r:id="rId6"/>
            </p:custDataLst>
          </p:nvPr>
        </p:nvGrpSpPr>
        <p:grpSpPr>
          <a:xfrm rot="5400000">
            <a:off x="443865" y="5584825"/>
            <a:ext cx="737870" cy="916305"/>
            <a:chOff x="10608342" y="5053054"/>
            <a:chExt cx="1583658" cy="1966165"/>
          </a:xfrm>
        </p:grpSpPr>
        <p:sp>
          <p:nvSpPr>
            <p:cNvPr id="16" name="任意多边形: 形状 15"/>
            <p:cNvSpPr/>
            <p:nvPr>
              <p:custDataLst>
                <p:tags r:id="rId7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7" name="等腰三角形 16"/>
            <p:cNvSpPr/>
            <p:nvPr>
              <p:custDataLst>
                <p:tags r:id="rId8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 marL="0" indent="0"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单击此处添加文本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2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 dirty="0"/>
          </a:p>
        </p:txBody>
      </p:sp>
      <p:grpSp>
        <p:nvGrpSpPr>
          <p:cNvPr id="11" name="组合 10"/>
          <p:cNvGrpSpPr/>
          <p:nvPr userDrawn="1">
            <p:custDataLst>
              <p:tags r:id="rId9"/>
            </p:custDataLst>
          </p:nvPr>
        </p:nvGrpSpPr>
        <p:grpSpPr>
          <a:xfrm>
            <a:off x="-1" y="0"/>
            <a:ext cx="4823460" cy="769938"/>
            <a:chOff x="-1" y="0"/>
            <a:chExt cx="4823460" cy="769938"/>
          </a:xfrm>
        </p:grpSpPr>
        <p:sp>
          <p:nvSpPr>
            <p:cNvPr id="12" name="任意多边形: 形状 11"/>
            <p:cNvSpPr/>
            <p:nvPr>
              <p:custDataLst>
                <p:tags r:id="rId10"/>
              </p:custDataLst>
            </p:nvPr>
          </p:nvSpPr>
          <p:spPr>
            <a:xfrm rot="10800000">
              <a:off x="0" y="0"/>
              <a:ext cx="4823459" cy="769938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  <p:sp>
          <p:nvSpPr>
            <p:cNvPr id="14" name="等腰三角形 13"/>
            <p:cNvSpPr/>
            <p:nvPr>
              <p:custDataLst>
                <p:tags r:id="rId11"/>
              </p:custDataLst>
            </p:nvPr>
          </p:nvSpPr>
          <p:spPr>
            <a:xfrm rot="10800000">
              <a:off x="-1" y="0"/>
              <a:ext cx="3754576" cy="562171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grpSp>
        <p:nvGrpSpPr>
          <p:cNvPr id="12" name="组合 11"/>
          <p:cNvGrpSpPr/>
          <p:nvPr userDrawn="1">
            <p:custDataLst>
              <p:tags r:id="rId9"/>
            </p:custDataLst>
          </p:nvPr>
        </p:nvGrpSpPr>
        <p:grpSpPr>
          <a:xfrm flipV="1">
            <a:off x="5921829" y="0"/>
            <a:ext cx="6270171" cy="812800"/>
            <a:chOff x="4001597" y="5613400"/>
            <a:chExt cx="8190403" cy="1244600"/>
          </a:xfrm>
        </p:grpSpPr>
        <p:sp>
          <p:nvSpPr>
            <p:cNvPr id="14" name="任意多边形: 形状 13"/>
            <p:cNvSpPr/>
            <p:nvPr>
              <p:custDataLst>
                <p:tags r:id="rId10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5" name="等腰三角形 14"/>
            <p:cNvSpPr/>
            <p:nvPr>
              <p:custDataLst>
                <p:tags r:id="rId11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 flipV="1">
            <a:off x="5921829" y="0"/>
            <a:ext cx="6270171" cy="812800"/>
            <a:chOff x="4001597" y="5613400"/>
            <a:chExt cx="8190403" cy="1244600"/>
          </a:xfrm>
        </p:grpSpPr>
        <p:sp>
          <p:nvSpPr>
            <p:cNvPr id="14" name="任意多边形: 形状 13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等腰三角形 14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sp>
        <p:nvSpPr>
          <p:cNvPr id="13" name="矩形 12"/>
          <p:cNvSpPr/>
          <p:nvPr userDrawn="1">
            <p:custDataLst>
              <p:tags r:id="rId5"/>
            </p:custDataLst>
          </p:nvPr>
        </p:nvSpPr>
        <p:spPr>
          <a:xfrm>
            <a:off x="0" y="50419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6"/>
            </p:custDataLst>
          </p:nvPr>
        </p:nvSpPr>
        <p:spPr>
          <a:xfrm>
            <a:off x="604520" y="669290"/>
            <a:ext cx="10976610" cy="565150"/>
          </a:xfrm>
        </p:spPr>
        <p:txBody>
          <a:bodyPr anchor="ctr"/>
          <a:lstStyle>
            <a:lvl1pPr algn="ctr">
              <a:lnSpc>
                <a:spcPct val="100000"/>
              </a:lnSpc>
              <a:defRPr sz="32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17" name="任意多边形: 形状 16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8" name="等腰三角形 17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</p:grpSp>
      <p:sp>
        <p:nvSpPr>
          <p:cNvPr id="15" name="矩形 14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solidFill>
                <a:schemeClr val="bg1"/>
              </a:solidFill>
              <a:latin typeface="Viner Hand ITC" panose="03070502030502020203" charset="0"/>
              <a:ea typeface="微软雅黑" panose="020B0503020204020204" charset="-122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5" name="组合 14"/>
          <p:cNvGrpSpPr/>
          <p:nvPr userDrawn="1">
            <p:custDataLst>
              <p:tags r:id="rId3"/>
            </p:custDataLst>
          </p:nvPr>
        </p:nvGrpSpPr>
        <p:grpSpPr>
          <a:xfrm rot="10800000">
            <a:off x="0" y="0"/>
            <a:ext cx="5457825" cy="1529715"/>
            <a:chOff x="4001597" y="5613400"/>
            <a:chExt cx="8190403" cy="1244600"/>
          </a:xfrm>
        </p:grpSpPr>
        <p:sp>
          <p:nvSpPr>
            <p:cNvPr id="16" name="任意多边形: 形状 15"/>
            <p:cNvSpPr/>
            <p:nvPr>
              <p:custDataLst>
                <p:tags r:id="rId4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7" name="等腰三角形 16"/>
            <p:cNvSpPr/>
            <p:nvPr>
              <p:custDataLst>
                <p:tags r:id="rId5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</p:grpSp>
      <p:grpSp>
        <p:nvGrpSpPr>
          <p:cNvPr id="18" name="组合 17"/>
          <p:cNvGrpSpPr/>
          <p:nvPr userDrawn="1">
            <p:custDataLst>
              <p:tags r:id="rId6"/>
            </p:custDataLst>
          </p:nvPr>
        </p:nvGrpSpPr>
        <p:grpSpPr>
          <a:xfrm>
            <a:off x="6734175" y="5323840"/>
            <a:ext cx="5457825" cy="1529715"/>
            <a:chOff x="4001597" y="5613400"/>
            <a:chExt cx="8190403" cy="1244600"/>
          </a:xfrm>
        </p:grpSpPr>
        <p:sp>
          <p:nvSpPr>
            <p:cNvPr id="19" name="任意多边形: 形状 18"/>
            <p:cNvSpPr/>
            <p:nvPr>
              <p:custDataLst>
                <p:tags r:id="rId7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  <p:sp>
          <p:nvSpPr>
            <p:cNvPr id="20" name="等腰三角形 19"/>
            <p:cNvSpPr/>
            <p:nvPr>
              <p:custDataLst>
                <p:tags r:id="rId8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4001597" y="5613400"/>
            <a:ext cx="8190403" cy="1244600"/>
            <a:chOff x="4001597" y="5613400"/>
            <a:chExt cx="8190403" cy="1244600"/>
          </a:xfrm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9" name="等腰三角形 8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>
            <p:custDataLst>
              <p:tags r:id="rId5"/>
            </p:custDataLst>
          </p:nvPr>
        </p:nvGrpSpPr>
        <p:grpSpPr>
          <a:xfrm>
            <a:off x="5187002" y="2377388"/>
            <a:ext cx="570170" cy="707886"/>
            <a:chOff x="10608342" y="5053054"/>
            <a:chExt cx="1583658" cy="1966165"/>
          </a:xfrm>
        </p:grpSpPr>
        <p:sp>
          <p:nvSpPr>
            <p:cNvPr id="11" name="任意多边形: 形状 10"/>
            <p:cNvSpPr/>
            <p:nvPr>
              <p:custDataLst>
                <p:tags r:id="rId6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>
              <p:custDataLst>
                <p:tags r:id="rId7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1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 userDrawn="1">
            <p:custDataLst>
              <p:tags r:id="rId8"/>
            </p:custDataLst>
          </p:nvPr>
        </p:nvGrpSpPr>
        <p:grpSpPr>
          <a:xfrm rot="10800000">
            <a:off x="-1" y="0"/>
            <a:ext cx="12192000" cy="1244600"/>
            <a:chOff x="4001597" y="5613400"/>
            <a:chExt cx="8190403" cy="1244600"/>
          </a:xfrm>
        </p:grpSpPr>
        <p:sp>
          <p:nvSpPr>
            <p:cNvPr id="15" name="任意多边形: 形状 14"/>
            <p:cNvSpPr/>
            <p:nvPr>
              <p:custDataLst>
                <p:tags r:id="rId9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>
              <p:custDataLst>
                <p:tags r:id="rId10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3500907" y="3090044"/>
            <a:ext cx="5190185" cy="740727"/>
          </a:xfrm>
        </p:spPr>
        <p:txBody>
          <a:bodyPr lIns="90170" tIns="46990" rIns="90170" bIns="0" anchor="b" anchorCtr="0">
            <a:normAutofit/>
          </a:bodyPr>
          <a:lstStyle>
            <a:lvl1pPr algn="ctr">
              <a:defRPr sz="4000" u="none" strike="noStrike" kern="1200" cap="none" spc="3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3500907" y="3883113"/>
            <a:ext cx="5190185" cy="1477027"/>
          </a:xfrm>
        </p:spPr>
        <p:txBody>
          <a:bodyPr lIns="90170" tIns="0" rIns="90170" bIns="4699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0608342" y="5053054"/>
            <a:ext cx="1583658" cy="1966165"/>
            <a:chOff x="10608342" y="5053054"/>
            <a:chExt cx="1583658" cy="1966165"/>
          </a:xfrm>
        </p:grpSpPr>
        <p:sp>
          <p:nvSpPr>
            <p:cNvPr id="10" name="任意多边形: 形状 9"/>
            <p:cNvSpPr/>
            <p:nvPr>
              <p:custDataLst>
                <p:tags r:id="rId3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>
              <p:custDataLst>
                <p:tags r:id="rId4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60.xml"/><Relationship Id="rId23" Type="http://schemas.openxmlformats.org/officeDocument/2006/relationships/tags" Target="../tags/tag159.xml"/><Relationship Id="rId22" Type="http://schemas.openxmlformats.org/officeDocument/2006/relationships/tags" Target="../tags/tag158.xml"/><Relationship Id="rId21" Type="http://schemas.openxmlformats.org/officeDocument/2006/relationships/tags" Target="../tags/tag157.xml"/><Relationship Id="rId20" Type="http://schemas.openxmlformats.org/officeDocument/2006/relationships/tags" Target="../tags/tag156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55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63.xml"/><Relationship Id="rId2" Type="http://schemas.openxmlformats.org/officeDocument/2006/relationships/tags" Target="../tags/tag162.xml"/><Relationship Id="rId1" Type="http://schemas.openxmlformats.org/officeDocument/2006/relationships/tags" Target="../tags/tag16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214.xml"/><Relationship Id="rId5" Type="http://schemas.openxmlformats.org/officeDocument/2006/relationships/image" Target="../media/image16.png"/><Relationship Id="rId4" Type="http://schemas.openxmlformats.org/officeDocument/2006/relationships/tags" Target="../tags/tag213.xml"/><Relationship Id="rId3" Type="http://schemas.openxmlformats.org/officeDocument/2006/relationships/tags" Target="../tags/tag212.xml"/><Relationship Id="rId2" Type="http://schemas.openxmlformats.org/officeDocument/2006/relationships/tags" Target="../tags/tag211.xml"/><Relationship Id="rId1" Type="http://schemas.openxmlformats.org/officeDocument/2006/relationships/tags" Target="../tags/tag2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21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tags" Target="../tags/tag218.xml"/><Relationship Id="rId3" Type="http://schemas.openxmlformats.org/officeDocument/2006/relationships/tags" Target="../tags/tag217.xml"/><Relationship Id="rId2" Type="http://schemas.openxmlformats.org/officeDocument/2006/relationships/tags" Target="../tags/tag216.xml"/><Relationship Id="rId1" Type="http://schemas.openxmlformats.org/officeDocument/2006/relationships/tags" Target="../tags/tag215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224.xml"/><Relationship Id="rId5" Type="http://schemas.openxmlformats.org/officeDocument/2006/relationships/tags" Target="../tags/tag223.xml"/><Relationship Id="rId4" Type="http://schemas.openxmlformats.org/officeDocument/2006/relationships/image" Target="../media/image19.png"/><Relationship Id="rId3" Type="http://schemas.openxmlformats.org/officeDocument/2006/relationships/tags" Target="../tags/tag222.xml"/><Relationship Id="rId2" Type="http://schemas.openxmlformats.org/officeDocument/2006/relationships/tags" Target="../tags/tag221.xml"/><Relationship Id="rId1" Type="http://schemas.openxmlformats.org/officeDocument/2006/relationships/tags" Target="../tags/tag22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229.xml"/><Relationship Id="rId6" Type="http://schemas.openxmlformats.org/officeDocument/2006/relationships/image" Target="../media/image21.png"/><Relationship Id="rId5" Type="http://schemas.openxmlformats.org/officeDocument/2006/relationships/tags" Target="../tags/tag228.xml"/><Relationship Id="rId4" Type="http://schemas.openxmlformats.org/officeDocument/2006/relationships/image" Target="../media/image20.png"/><Relationship Id="rId3" Type="http://schemas.openxmlformats.org/officeDocument/2006/relationships/tags" Target="../tags/tag227.xml"/><Relationship Id="rId2" Type="http://schemas.openxmlformats.org/officeDocument/2006/relationships/tags" Target="../tags/tag226.xml"/><Relationship Id="rId1" Type="http://schemas.openxmlformats.org/officeDocument/2006/relationships/tags" Target="../tags/tag225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234.xml"/><Relationship Id="rId5" Type="http://schemas.openxmlformats.org/officeDocument/2006/relationships/image" Target="../media/image22.png"/><Relationship Id="rId4" Type="http://schemas.openxmlformats.org/officeDocument/2006/relationships/tags" Target="../tags/tag233.xml"/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tags" Target="../tags/tag23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239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tags" Target="../tags/tag238.xml"/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" Type="http://schemas.openxmlformats.org/officeDocument/2006/relationships/tags" Target="../tags/tag23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24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tags" Target="../tags/tag242.xml"/><Relationship Id="rId2" Type="http://schemas.openxmlformats.org/officeDocument/2006/relationships/tags" Target="../tags/tag241.xml"/><Relationship Id="rId1" Type="http://schemas.openxmlformats.org/officeDocument/2006/relationships/tags" Target="../tags/tag240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248.xml"/><Relationship Id="rId4" Type="http://schemas.openxmlformats.org/officeDocument/2006/relationships/tags" Target="../tags/tag247.xml"/><Relationship Id="rId3" Type="http://schemas.openxmlformats.org/officeDocument/2006/relationships/tags" Target="../tags/tag246.xml"/><Relationship Id="rId2" Type="http://schemas.openxmlformats.org/officeDocument/2006/relationships/tags" Target="../tags/tag245.xml"/><Relationship Id="rId1" Type="http://schemas.openxmlformats.org/officeDocument/2006/relationships/tags" Target="../tags/tag244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253.xml"/><Relationship Id="rId4" Type="http://schemas.openxmlformats.org/officeDocument/2006/relationships/tags" Target="../tags/tag252.xml"/><Relationship Id="rId3" Type="http://schemas.openxmlformats.org/officeDocument/2006/relationships/tags" Target="../tags/tag251.xml"/><Relationship Id="rId2" Type="http://schemas.openxmlformats.org/officeDocument/2006/relationships/tags" Target="../tags/tag250.xml"/><Relationship Id="rId1" Type="http://schemas.openxmlformats.org/officeDocument/2006/relationships/tags" Target="../tags/tag249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168.xml"/><Relationship Id="rId4" Type="http://schemas.openxmlformats.org/officeDocument/2006/relationships/tags" Target="../tags/tag167.xml"/><Relationship Id="rId3" Type="http://schemas.openxmlformats.org/officeDocument/2006/relationships/tags" Target="../tags/tag166.xml"/><Relationship Id="rId2" Type="http://schemas.openxmlformats.org/officeDocument/2006/relationships/tags" Target="../tags/tag165.xml"/><Relationship Id="rId1" Type="http://schemas.openxmlformats.org/officeDocument/2006/relationships/tags" Target="../tags/tag16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73.xml"/><Relationship Id="rId8" Type="http://schemas.openxmlformats.org/officeDocument/2006/relationships/tags" Target="../tags/tag172.xml"/><Relationship Id="rId7" Type="http://schemas.openxmlformats.org/officeDocument/2006/relationships/image" Target="../media/image4.png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74.xml"/><Relationship Id="rId1" Type="http://schemas.openxmlformats.org/officeDocument/2006/relationships/tags" Target="../tags/tag169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81.xml"/><Relationship Id="rId8" Type="http://schemas.openxmlformats.org/officeDocument/2006/relationships/tags" Target="../tags/tag180.xml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tags" Target="../tags/tag179.xml"/><Relationship Id="rId4" Type="http://schemas.openxmlformats.org/officeDocument/2006/relationships/tags" Target="../tags/tag178.xml"/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82.xml"/><Relationship Id="rId1" Type="http://schemas.openxmlformats.org/officeDocument/2006/relationships/tags" Target="../tags/tag175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88.xml"/><Relationship Id="rId8" Type="http://schemas.openxmlformats.org/officeDocument/2006/relationships/tags" Target="../tags/tag187.xml"/><Relationship Id="rId7" Type="http://schemas.openxmlformats.org/officeDocument/2006/relationships/tags" Target="../tags/tag18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tags" Target="../tags/tag185.xml"/><Relationship Id="rId2" Type="http://schemas.openxmlformats.org/officeDocument/2006/relationships/tags" Target="../tags/tag184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8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19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tags" Target="../tags/tag192.xml"/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" Type="http://schemas.openxmlformats.org/officeDocument/2006/relationships/tags" Target="../tags/tag189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199.xml"/><Relationship Id="rId7" Type="http://schemas.openxmlformats.org/officeDocument/2006/relationships/tags" Target="../tags/tag19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tags" Target="../tags/tag197.xml"/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" Type="http://schemas.openxmlformats.org/officeDocument/2006/relationships/tags" Target="../tags/tag194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204.xml"/><Relationship Id="rId5" Type="http://schemas.openxmlformats.org/officeDocument/2006/relationships/tags" Target="../tags/tag203.xml"/><Relationship Id="rId4" Type="http://schemas.openxmlformats.org/officeDocument/2006/relationships/image" Target="../media/image14.png"/><Relationship Id="rId3" Type="http://schemas.openxmlformats.org/officeDocument/2006/relationships/tags" Target="../tags/tag202.xml"/><Relationship Id="rId2" Type="http://schemas.openxmlformats.org/officeDocument/2006/relationships/tags" Target="../tags/tag201.xml"/><Relationship Id="rId1" Type="http://schemas.openxmlformats.org/officeDocument/2006/relationships/tags" Target="../tags/tag200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209.xml"/><Relationship Id="rId5" Type="http://schemas.openxmlformats.org/officeDocument/2006/relationships/image" Target="../media/image15.png"/><Relationship Id="rId4" Type="http://schemas.openxmlformats.org/officeDocument/2006/relationships/tags" Target="../tags/tag208.xml"/><Relationship Id="rId3" Type="http://schemas.openxmlformats.org/officeDocument/2006/relationships/tags" Target="../tags/tag207.xml"/><Relationship Id="rId2" Type="http://schemas.openxmlformats.org/officeDocument/2006/relationships/tags" Target="../tags/tag206.xml"/><Relationship Id="rId1" Type="http://schemas.openxmlformats.org/officeDocument/2006/relationships/tags" Target="../tags/tag20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694180" y="2702560"/>
            <a:ext cx="9322435" cy="1118235"/>
          </a:xfrm>
        </p:spPr>
        <p:txBody>
          <a:bodyPr>
            <a:normAutofit fontScale="90000"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900">
                <a:solidFill>
                  <a:schemeClr val="accent1"/>
                </a:solidFill>
              </a:rPr>
              <a:t>交通事故中人员伤亡</a:t>
            </a:r>
            <a:br>
              <a:rPr lang="zh-CN" altLang="en-US" sz="5900">
                <a:solidFill>
                  <a:schemeClr val="accent1"/>
                </a:solidFill>
              </a:rPr>
            </a:br>
            <a:r>
              <a:rPr lang="zh-CN" altLang="en-US" sz="5900">
                <a:solidFill>
                  <a:schemeClr val="accent1"/>
                </a:solidFill>
              </a:rPr>
              <a:t>多分类预测</a:t>
            </a:r>
            <a:endParaRPr lang="zh-CN" altLang="en-US" sz="5900">
              <a:solidFill>
                <a:schemeClr val="accent1"/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709999" y="4211804"/>
            <a:ext cx="7117545" cy="676319"/>
          </a:xfrm>
        </p:spPr>
        <p:txBody>
          <a:bodyPr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en-US" altLang="zh-CN" sz="2400">
                <a:solidFill>
                  <a:schemeClr val="dk1">
                    <a:lumMod val="85000"/>
                    <a:lumOff val="15000"/>
                  </a:schemeClr>
                </a:solidFill>
              </a:rPr>
              <a:t>1950083 自动化 刘智宇</a:t>
            </a:r>
            <a:endParaRPr lang="en-US" altLang="zh-CN" sz="2400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accent1"/>
                </a:solidFill>
                <a:latin typeface="汉仪旗黑-85S" charset="0"/>
                <a:ea typeface="汉仪旗黑-85S" charset="0"/>
                <a:sym typeface="+mn-ea"/>
              </a:rPr>
              <a:t>空值</a:t>
            </a:r>
            <a:r>
              <a:rPr lang="zh-CN" altLang="en-US">
                <a:solidFill>
                  <a:schemeClr val="accent1"/>
                </a:solidFill>
                <a:latin typeface="汉仪旗黑-85S" charset="0"/>
                <a:ea typeface="汉仪旗黑-85S" charset="0"/>
                <a:sym typeface="+mn-ea"/>
              </a:rPr>
              <a:t>填充</a:t>
            </a:r>
            <a:endParaRPr lang="zh-CN" altLang="en-US">
              <a:solidFill>
                <a:schemeClr val="accent1"/>
              </a:solidFill>
              <a:latin typeface="汉仪旗黑-85S" charset="0"/>
              <a:ea typeface="汉仪旗黑-85S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4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</a:pP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此时，数据集中还存在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空值。</a:t>
            </a:r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将空值使用众数的方式进行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填充。</a:t>
            </a:r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各个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好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特征的众数如下图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所示。</a:t>
            </a:r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330" y="3404870"/>
            <a:ext cx="11216005" cy="111252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categorical</a:t>
            </a:r>
            <a:r>
              <a:rPr lang="en-US" altLang="zh-CN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特征处理</a:t>
            </a:r>
            <a:endParaRPr lang="en-US" altLang="zh-CN">
              <a:solidFill>
                <a:schemeClr val="accent1"/>
              </a:solidFill>
              <a:latin typeface="汉仪旗黑-85S" charset="0"/>
              <a:cs typeface="汉仪旗黑-85S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4"/>
            </p:custDataLst>
          </p:nvPr>
        </p:nvSpPr>
        <p:spPr>
          <a:xfrm>
            <a:off x="608400" y="1490400"/>
            <a:ext cx="10969200" cy="4759200"/>
          </a:xfrm>
        </p:spPr>
        <p:txBody>
          <a:bodyPr/>
          <a:p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使用</a:t>
            </a:r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sklearn</a:t>
            </a:r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LabelEncoder</a:t>
            </a:r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进行处理。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注意这里需要对各个数据集使用同一个</a:t>
            </a:r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LabelEncoder</a:t>
            </a:r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，否则各个数据集对同一个类别特征可能会使用不同的</a:t>
            </a:r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encoder</a:t>
            </a:r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编码结果如下（以</a:t>
            </a:r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actp</a:t>
            </a:r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特征举例）。编码后数据类型从</a:t>
            </a:r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str</a:t>
            </a:r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转为</a:t>
            </a:r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int64</a:t>
            </a:r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330" y="3371850"/>
            <a:ext cx="6883400" cy="24314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0830" y="4222750"/>
            <a:ext cx="820420" cy="53276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08400" y="608400"/>
            <a:ext cx="10969200" cy="705600"/>
          </a:xfrm>
        </p:spPr>
        <p:txBody>
          <a:bodyPr/>
          <a:p>
            <a:r>
              <a:rPr lang="zh-CN" altLang="en-US">
                <a:solidFill>
                  <a:schemeClr val="accent1"/>
                </a:solidFill>
                <a:latin typeface="汉仪旗黑-85S" charset="0"/>
                <a:ea typeface="汉仪旗黑-85S" charset="0"/>
              </a:rPr>
              <a:t>相关性矩阵</a:t>
            </a:r>
            <a:endParaRPr lang="zh-CN" altLang="en-US">
              <a:solidFill>
                <a:schemeClr val="accent1"/>
              </a:solidFill>
              <a:latin typeface="汉仪旗黑-85S" charset="0"/>
              <a:ea typeface="汉仪旗黑-85S" charset="0"/>
            </a:endParaRPr>
          </a:p>
        </p:txBody>
      </p:sp>
      <p:pic>
        <p:nvPicPr>
          <p:cNvPr id="4" name="图片 3" descr="outpu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330" y="1384935"/>
            <a:ext cx="6337300" cy="5473065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7148830" y="2397760"/>
            <a:ext cx="45053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查看各个特征之间的相关性。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可以看出相关度不是特别高。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而且我对各个特征之间的相互关系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没有背景知识。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所以也没有随意删除、降维。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train</a:t>
            </a:r>
            <a:r>
              <a:rPr lang="en-US" altLang="zh-CN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数据集重</a:t>
            </a:r>
            <a:r>
              <a:rPr lang="en-US" altLang="zh-CN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新采样</a:t>
            </a:r>
            <a:endParaRPr lang="en-US" altLang="zh-CN">
              <a:solidFill>
                <a:schemeClr val="accent1"/>
              </a:solidFill>
              <a:latin typeface="汉仪旗黑-85S" charset="0"/>
              <a:cs typeface="汉仪旗黑-85S" charset="0"/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4294967295"/>
          </p:nvPr>
        </p:nvPicPr>
        <p:blipFill>
          <a:blip r:embed="rId4"/>
          <a:stretch>
            <a:fillRect/>
          </a:stretch>
        </p:blipFill>
        <p:spPr>
          <a:xfrm>
            <a:off x="1008380" y="2706370"/>
            <a:ext cx="5322570" cy="357505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1008380" y="1635760"/>
            <a:ext cx="79552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由于之前所说的训练样本不均匀问题，对初步处理后的训练集进行重新采样。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使得各个类别的比例近似均等。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 descr="output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8380" y="3676015"/>
            <a:ext cx="4940300" cy="280670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accent1"/>
                </a:solidFill>
                <a:latin typeface="汉仪旗黑-85S" charset="0"/>
                <a:ea typeface="汉仪旗黑-85S" charset="0"/>
                <a:sym typeface="+mn-ea"/>
              </a:rPr>
              <a:t>模型</a:t>
            </a:r>
            <a:r>
              <a:rPr lang="zh-CN" altLang="en-US">
                <a:solidFill>
                  <a:schemeClr val="accent1"/>
                </a:solidFill>
                <a:latin typeface="汉仪旗黑-85S" charset="0"/>
                <a:ea typeface="汉仪旗黑-85S" charset="0"/>
                <a:sym typeface="+mn-ea"/>
              </a:rPr>
              <a:t>选择</a:t>
            </a:r>
            <a:endParaRPr lang="zh-CN" altLang="en-US">
              <a:solidFill>
                <a:schemeClr val="accent1"/>
              </a:solidFill>
              <a:latin typeface="汉仪旗黑-85S" charset="0"/>
              <a:ea typeface="汉仪旗黑-85S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4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</a:pP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对数据集的组成进行分析后，采用集成学习方法作为选用的机器学习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方法。</a:t>
            </a:r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经过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我的尝试，随机森林的表现好于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boosting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类，故使用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该方法。</a:t>
            </a:r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对于随机森林，尝试了不同决策树的个数以及对特征使用独热编码的方式进行处理，得到扩展训练集，可以看到特征数量有极大提高（但是在实验时，效果并不好，故没有最终使用，训练前也需要重新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采样）。</a:t>
            </a:r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330" y="4175760"/>
            <a:ext cx="7657465" cy="35560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accent1"/>
                </a:solidFill>
                <a:latin typeface="汉仪旗黑-85S" charset="0"/>
                <a:ea typeface="汉仪旗黑-85S" charset="0"/>
                <a:sym typeface="+mn-ea"/>
              </a:rPr>
              <a:t>多次实验结果记录</a:t>
            </a:r>
            <a:r>
              <a:rPr lang="zh-CN" altLang="en-US">
                <a:solidFill>
                  <a:schemeClr val="accent1"/>
                </a:solidFill>
                <a:latin typeface="汉仪旗黑-85S" charset="0"/>
                <a:ea typeface="汉仪旗黑-85S" charset="0"/>
                <a:sym typeface="+mn-ea"/>
              </a:rPr>
              <a:t>举例</a:t>
            </a:r>
            <a:endParaRPr lang="zh-CN" altLang="en-US">
              <a:solidFill>
                <a:schemeClr val="accent1"/>
              </a:solidFill>
              <a:latin typeface="汉仪旗黑-85S" charset="0"/>
              <a:ea typeface="汉仪旗黑-85S" charset="0"/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608330" y="4460240"/>
            <a:ext cx="87903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最终选择表现最好的随机森林模型，</a:t>
            </a: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200棵树并且以Gini系数为选择特征划分的方法。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7" name="内容占位符 6"/>
          <p:cNvPicPr>
            <a:picLocks noChangeAspect="1"/>
          </p:cNvPicPr>
          <p:nvPr>
            <p:ph idx="4294967295"/>
          </p:nvPr>
        </p:nvPicPr>
        <p:blipFill>
          <a:blip r:embed="rId5"/>
          <a:stretch>
            <a:fillRect/>
          </a:stretch>
        </p:blipFill>
        <p:spPr>
          <a:xfrm>
            <a:off x="608330" y="1543050"/>
            <a:ext cx="5411470" cy="25495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4440" y="1537335"/>
            <a:ext cx="5557520" cy="255587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accent1"/>
                </a:solidFill>
                <a:latin typeface="汉仪旗黑-85S" charset="0"/>
                <a:ea typeface="汉仪旗黑-85S" charset="0"/>
                <a:sym typeface="+mn-ea"/>
              </a:rPr>
              <a:t>最终</a:t>
            </a:r>
            <a:r>
              <a:rPr lang="zh-CN" altLang="en-US">
                <a:solidFill>
                  <a:schemeClr val="accent1"/>
                </a:solidFill>
                <a:latin typeface="汉仪旗黑-85S" charset="0"/>
                <a:ea typeface="汉仪旗黑-85S" charset="0"/>
                <a:sym typeface="+mn-ea"/>
              </a:rPr>
              <a:t>结果</a:t>
            </a:r>
            <a:endParaRPr lang="zh-CN" altLang="en-US">
              <a:solidFill>
                <a:schemeClr val="accent1"/>
              </a:solidFill>
              <a:latin typeface="汉仪旗黑-85S" charset="0"/>
              <a:ea typeface="汉仪旗黑-85S" charset="0"/>
              <a:sym typeface="+mn-ea"/>
            </a:endParaRPr>
          </a:p>
        </p:txBody>
      </p:sp>
      <p:pic>
        <p:nvPicPr>
          <p:cNvPr id="4" name="图片 3" descr="outpu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330" y="3044825"/>
            <a:ext cx="4572000" cy="3276600"/>
          </a:xfrm>
          <a:prstGeom prst="rect">
            <a:avLst/>
          </a:prstGeom>
        </p:spPr>
      </p:pic>
      <p:pic>
        <p:nvPicPr>
          <p:cNvPr id="5" name="内容占位符 4"/>
          <p:cNvPicPr>
            <a:picLocks noChangeAspect="1"/>
          </p:cNvPicPr>
          <p:nvPr>
            <p:ph idx="4294967295"/>
          </p:nvPr>
        </p:nvPicPr>
        <p:blipFill>
          <a:blip r:embed="rId5"/>
          <a:stretch>
            <a:fillRect/>
          </a:stretch>
        </p:blipFill>
        <p:spPr>
          <a:xfrm>
            <a:off x="5865495" y="3268980"/>
            <a:ext cx="5049520" cy="25139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330" y="1732280"/>
            <a:ext cx="7498080" cy="48768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accent1"/>
                </a:solidFill>
                <a:latin typeface="汉仪旗黑-85S" charset="0"/>
                <a:ea typeface="汉仪旗黑-85S" charset="0"/>
                <a:sym typeface="+mn-ea"/>
              </a:rPr>
              <a:t>结果</a:t>
            </a:r>
            <a:r>
              <a:rPr lang="zh-CN" altLang="en-US">
                <a:solidFill>
                  <a:schemeClr val="accent1"/>
                </a:solidFill>
                <a:latin typeface="汉仪旗黑-85S" charset="0"/>
                <a:ea typeface="汉仪旗黑-85S" charset="0"/>
                <a:sym typeface="+mn-ea"/>
              </a:rPr>
              <a:t>分析</a:t>
            </a:r>
            <a:endParaRPr lang="zh-CN" altLang="en-US">
              <a:solidFill>
                <a:schemeClr val="accent1"/>
              </a:solidFill>
              <a:latin typeface="汉仪旗黑-85S" charset="0"/>
              <a:ea typeface="汉仪旗黑-85S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4"/>
            </p:custDataLst>
          </p:nvPr>
        </p:nvSpPr>
        <p:spPr>
          <a:xfrm>
            <a:off x="608400" y="1490400"/>
            <a:ext cx="10969200" cy="4759200"/>
          </a:xfrm>
        </p:spPr>
        <p:txBody>
          <a:bodyPr/>
          <a:p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通过反复的测试，最终选择了拥有200棵树的以Gini系数为划分选择的随机森林作为最好的模型，并且使用了bootstrap采样。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虽然在验证集上的Accuracy超过了5</a:t>
            </a:r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6</a:t>
            </a:r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%，但是从混淆矩阵以及precision、recall、F1-score等指标可以看出一些问题。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首先该模型容易将真实类别为Killed的样本，误判为Hospitalized Injured。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同时对于Slightly Injured也比较容易判为Unharmed。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这两点其实也情有可原，因为这个类别其实比较接近。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但是Hospitalized和Slightly有时也会分不清，这一点是今后需要改进的地方。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accent1"/>
                </a:solidFill>
                <a:latin typeface="汉仪旗黑-85S" charset="0"/>
                <a:ea typeface="汉仪旗黑-85S" charset="0"/>
                <a:sym typeface="+mn-ea"/>
              </a:rPr>
              <a:t>结</a:t>
            </a:r>
            <a:r>
              <a:rPr lang="zh-CN" altLang="en-US">
                <a:solidFill>
                  <a:schemeClr val="accent1"/>
                </a:solidFill>
                <a:latin typeface="汉仪旗黑-85S" charset="0"/>
                <a:ea typeface="汉仪旗黑-85S" charset="0"/>
                <a:sym typeface="+mn-ea"/>
              </a:rPr>
              <a:t>语</a:t>
            </a:r>
            <a:endParaRPr lang="zh-CN" altLang="en-US">
              <a:solidFill>
                <a:schemeClr val="accent1"/>
              </a:solidFill>
              <a:latin typeface="汉仪旗黑-85S" charset="0"/>
              <a:ea typeface="汉仪旗黑-85S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4"/>
            </p:custDataLst>
          </p:nvPr>
        </p:nvSpPr>
        <p:spPr>
          <a:xfrm>
            <a:off x="608400" y="1490400"/>
            <a:ext cx="10969200" cy="4759200"/>
          </a:xfrm>
        </p:spPr>
        <p:txBody>
          <a:bodyPr/>
          <a:p>
            <a:r>
              <a:rPr lang="zh-CN" altLang="en-US">
                <a:sym typeface="+mn-ea"/>
              </a:rPr>
              <a:t>我的模型在验证集上的表现的准确率并不是很高，只有</a:t>
            </a:r>
            <a:r>
              <a:rPr lang="en-US" altLang="zh-CN">
                <a:sym typeface="+mn-ea"/>
              </a:rPr>
              <a:t>56%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r>
              <a:rPr lang="zh-CN" altLang="en-US">
                <a:sym typeface="+mn-ea"/>
              </a:rPr>
              <a:t>想要了解一下岑老师训练的模型最终能在验证集上有多好的表现。这样能够让我了解还有多少进步空间。</a:t>
            </a:r>
            <a:endParaRPr lang="zh-CN" altLang="en-US"/>
          </a:p>
          <a:p>
            <a:r>
              <a:rPr lang="zh-CN" altLang="en-US">
                <a:sym typeface="+mn-ea"/>
              </a:rPr>
              <a:t>以后有时间会学习更多的机器学习算法，对本问题继续研究。</a:t>
            </a:r>
            <a:endParaRPr lang="zh-CN" altLang="en-US"/>
          </a:p>
          <a:p>
            <a:r>
              <a:rPr lang="zh-CN" altLang="en-US">
                <a:sym typeface="+mn-ea"/>
              </a:rPr>
              <a:t>谢谢老师和同学的聆听。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accent1"/>
                </a:solidFill>
                <a:latin typeface="汉仪旗黑-85S" charset="0"/>
                <a:ea typeface="汉仪旗黑-85S" charset="0"/>
                <a:sym typeface="+mn-ea"/>
              </a:rPr>
              <a:t>大体思路及</a:t>
            </a:r>
            <a:r>
              <a:rPr lang="zh-CN" altLang="en-US">
                <a:solidFill>
                  <a:schemeClr val="accent1"/>
                </a:solidFill>
                <a:latin typeface="汉仪旗黑-85S" charset="0"/>
                <a:ea typeface="汉仪旗黑-85S" charset="0"/>
                <a:sym typeface="+mn-ea"/>
              </a:rPr>
              <a:t>流程</a:t>
            </a:r>
            <a:endParaRPr lang="zh-CN" altLang="en-US">
              <a:solidFill>
                <a:schemeClr val="accent1"/>
              </a:solidFill>
              <a:latin typeface="汉仪旗黑-85S" charset="0"/>
              <a:ea typeface="汉仪旗黑-85S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4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</a:pP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 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预处理</a:t>
            </a:r>
            <a:endParaRPr lang="en-US" altLang="zh-CN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 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模型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选择</a:t>
            </a:r>
            <a:endParaRPr lang="en-US" altLang="zh-CN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 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模型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训练</a:t>
            </a:r>
            <a:endParaRPr lang="en-US" altLang="zh-CN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4. 模型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验证</a:t>
            </a:r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12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等腰三角形 12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accent1"/>
                </a:solidFill>
                <a:latin typeface="汉仪旗黑-85S" charset="0"/>
                <a:ea typeface="汉仪旗黑-85S" charset="0"/>
                <a:sym typeface="+mn-ea"/>
              </a:rPr>
              <a:t>数据</a:t>
            </a:r>
            <a:r>
              <a:rPr lang="zh-CN" altLang="en-US">
                <a:solidFill>
                  <a:schemeClr val="accent1"/>
                </a:solidFill>
                <a:latin typeface="汉仪旗黑-85S" charset="0"/>
                <a:ea typeface="汉仪旗黑-85S" charset="0"/>
                <a:sym typeface="+mn-ea"/>
              </a:rPr>
              <a:t>预处理</a:t>
            </a:r>
            <a:endParaRPr lang="zh-CN" altLang="en-US">
              <a:solidFill>
                <a:schemeClr val="accent1"/>
              </a:solidFill>
              <a:latin typeface="汉仪旗黑-85S" charset="0"/>
              <a:ea typeface="汉仪旗黑-85S" charset="0"/>
              <a:sym typeface="+mn-ea"/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idx="4294967295"/>
          </p:nvPr>
        </p:nvPicPr>
        <p:blipFill>
          <a:blip r:embed="rId4"/>
          <a:stretch>
            <a:fillRect/>
          </a:stretch>
        </p:blipFill>
        <p:spPr>
          <a:xfrm>
            <a:off x="702945" y="1616710"/>
            <a:ext cx="4048760" cy="1160780"/>
          </a:xfrm>
          <a:prstGeom prst="rect">
            <a:avLst/>
          </a:prstGeom>
        </p:spPr>
      </p:pic>
      <p:pic>
        <p:nvPicPr>
          <p:cNvPr id="6" name="图片 5" descr="output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5165" y="727075"/>
            <a:ext cx="5003800" cy="2806700"/>
          </a:xfrm>
          <a:prstGeom prst="rect">
            <a:avLst/>
          </a:prstGeom>
        </p:spPr>
      </p:pic>
      <p:pic>
        <p:nvPicPr>
          <p:cNvPr id="7" name="图片 6" descr="output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8665" y="3533775"/>
            <a:ext cx="4947285" cy="28473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945" y="4868545"/>
            <a:ext cx="4048760" cy="1151255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702945" y="2946400"/>
            <a:ext cx="47491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可以发现Train数据集的样本类别分布不均匀，而Val数据集的分布较为均匀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所以在训练时需要对Train数据集根据类别进行重新采样，防止数据集不同类别样本分布偏差对结果的影响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9"/>
            </p:custDataLst>
          </p:nvPr>
        </p:nvSpPr>
        <p:spPr>
          <a:xfrm>
            <a:off x="702945" y="6188710"/>
            <a:ext cx="315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此外空值较多，需要进行处理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11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等腰三角形 11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accent1"/>
                </a:solidFill>
                <a:latin typeface="汉仪旗黑-85S" charset="0"/>
                <a:ea typeface="汉仪旗黑-85S" charset="0"/>
                <a:sym typeface="+mn-ea"/>
              </a:rPr>
              <a:t>删去缺失样本过多的特征（对数</a:t>
            </a:r>
            <a:r>
              <a:rPr lang="zh-CN" altLang="en-US">
                <a:solidFill>
                  <a:schemeClr val="accent1"/>
                </a:solidFill>
                <a:latin typeface="汉仪旗黑-85S" charset="0"/>
                <a:ea typeface="汉仪旗黑-85S" charset="0"/>
                <a:sym typeface="+mn-ea"/>
              </a:rPr>
              <a:t>坐标）</a:t>
            </a:r>
            <a:endParaRPr lang="zh-CN" altLang="en-US">
              <a:solidFill>
                <a:schemeClr val="accent1"/>
              </a:solidFill>
              <a:latin typeface="汉仪旗黑-85S" charset="0"/>
              <a:ea typeface="汉仪旗黑-85S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4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</a:pP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选取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500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作为阈值，若某个特征缺失样本数量多于此就进行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删除。</a:t>
            </a:r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4" name="图片 3" descr="output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63550" y="1964055"/>
            <a:ext cx="7974330" cy="1986915"/>
          </a:xfrm>
          <a:prstGeom prst="rect">
            <a:avLst/>
          </a:prstGeom>
        </p:spPr>
      </p:pic>
      <p:pic>
        <p:nvPicPr>
          <p:cNvPr id="5" name="图片 4" descr="output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550" y="4262755"/>
            <a:ext cx="7974330" cy="1986915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8"/>
            </p:custDataLst>
          </p:nvPr>
        </p:nvSpPr>
        <p:spPr>
          <a:xfrm>
            <a:off x="8879205" y="2773045"/>
            <a:ext cx="2087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train</a:t>
            </a: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数据集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各特征缺失情况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9"/>
            </p:custDataLst>
          </p:nvPr>
        </p:nvSpPr>
        <p:spPr>
          <a:xfrm>
            <a:off x="8879205" y="4933950"/>
            <a:ext cx="2087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val</a:t>
            </a: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数据集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各特征缺失情况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11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等腰三角形 11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accent1"/>
                </a:solidFill>
                <a:latin typeface="汉仪旗黑-85S" charset="0"/>
                <a:ea typeface="汉仪旗黑-85S" charset="0"/>
                <a:sym typeface="+mn-ea"/>
              </a:rPr>
              <a:t>删去缺失样本过多的特征的结果（对数</a:t>
            </a:r>
            <a:r>
              <a:rPr lang="zh-CN" altLang="en-US">
                <a:solidFill>
                  <a:schemeClr val="accent1"/>
                </a:solidFill>
                <a:latin typeface="汉仪旗黑-85S" charset="0"/>
                <a:ea typeface="汉仪旗黑-85S" charset="0"/>
                <a:sym typeface="+mn-ea"/>
              </a:rPr>
              <a:t>坐标）</a:t>
            </a:r>
            <a:endParaRPr lang="zh-CN" altLang="en-US">
              <a:solidFill>
                <a:schemeClr val="accent1"/>
              </a:solidFill>
              <a:latin typeface="汉仪旗黑-85S" charset="0"/>
              <a:ea typeface="汉仪旗黑-85S" charset="0"/>
              <a:sym typeface="+mn-ea"/>
            </a:endParaRPr>
          </a:p>
        </p:txBody>
      </p:sp>
      <p:pic>
        <p:nvPicPr>
          <p:cNvPr id="5" name="图片 4" descr="outpu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715" y="2985135"/>
            <a:ext cx="10650220" cy="2609215"/>
          </a:xfrm>
          <a:prstGeom prst="rect">
            <a:avLst/>
          </a:prstGeom>
        </p:spPr>
      </p:pic>
      <p:pic>
        <p:nvPicPr>
          <p:cNvPr id="6" name="内容占位符 5"/>
          <p:cNvPicPr>
            <a:picLocks noChangeAspect="1"/>
          </p:cNvPicPr>
          <p:nvPr>
            <p:ph idx="4294967295"/>
          </p:nvPr>
        </p:nvPicPr>
        <p:blipFill>
          <a:blip r:embed="rId5"/>
          <a:stretch>
            <a:fillRect/>
          </a:stretch>
        </p:blipFill>
        <p:spPr>
          <a:xfrm>
            <a:off x="767715" y="1961515"/>
            <a:ext cx="10589895" cy="3759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715" y="5869305"/>
            <a:ext cx="4043680" cy="553085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767715" y="145351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删除如下特征：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8"/>
            </p:custDataLst>
          </p:nvPr>
        </p:nvSpPr>
        <p:spPr>
          <a:xfrm>
            <a:off x="767715" y="269240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删除后结果：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08400" y="608400"/>
            <a:ext cx="10969200" cy="705600"/>
          </a:xfrm>
        </p:spPr>
        <p:txBody>
          <a:bodyPr>
            <a:normAutofit/>
          </a:bodyPr>
          <a:p>
            <a:r>
              <a:rPr lang="zh-CN" altLang="en-US" sz="3600" spc="300">
                <a:solidFill>
                  <a:schemeClr val="accent1"/>
                </a:solidFill>
                <a:latin typeface="汉仪旗黑-85S" charset="0"/>
                <a:ea typeface="+mj-ea"/>
                <a:cs typeface="汉仪旗黑-85S" charset="0"/>
                <a:sym typeface="+mn-ea"/>
              </a:rPr>
              <a:t>删去缺失特征过多的样本</a:t>
            </a:r>
            <a:endParaRPr lang="zh-CN" altLang="en-US" sz="3600" spc="300">
              <a:solidFill>
                <a:schemeClr val="accent1"/>
              </a:solidFill>
              <a:latin typeface="汉仪旗黑-85S" charset="0"/>
              <a:ea typeface="+mj-ea"/>
              <a:cs typeface="汉仪旗黑-85S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4"/>
            </p:custDataLst>
          </p:nvPr>
        </p:nvSpPr>
        <p:spPr>
          <a:xfrm>
            <a:off x="608400" y="1490400"/>
            <a:ext cx="10969200" cy="4759200"/>
          </a:xfrm>
        </p:spPr>
        <p:txBody>
          <a:bodyPr/>
          <a:p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选取</a:t>
            </a:r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5</a:t>
            </a:r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作为阈值，若某个样本缺失好特征数量多于此就进行删除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865" y="2440305"/>
            <a:ext cx="3819525" cy="4527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865" y="3421380"/>
            <a:ext cx="4813300" cy="83820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10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等腰三角形 10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accent1"/>
                </a:solidFill>
                <a:latin typeface="汉仪旗黑-85S" charset="0"/>
                <a:ea typeface="汉仪旗黑-85S" charset="0"/>
                <a:sym typeface="+mn-ea"/>
              </a:rPr>
              <a:t>删除可能值过多或过少的</a:t>
            </a:r>
            <a:r>
              <a:rPr lang="zh-CN" altLang="en-US">
                <a:solidFill>
                  <a:schemeClr val="accent1"/>
                </a:solidFill>
                <a:latin typeface="汉仪旗黑-85S" charset="0"/>
                <a:ea typeface="汉仪旗黑-85S" charset="0"/>
                <a:sym typeface="+mn-ea"/>
              </a:rPr>
              <a:t>特征</a:t>
            </a:r>
            <a:endParaRPr lang="zh-CN" altLang="en-US">
              <a:solidFill>
                <a:schemeClr val="accent1"/>
              </a:solidFill>
              <a:latin typeface="汉仪旗黑-85S" charset="0"/>
              <a:ea typeface="汉仪旗黑-85S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4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</a:pP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显然，特征的可能值数量过多和过少都不具有参考性，所以分别设定两个阈值进行筛选。</a:t>
            </a:r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图片 4" descr="output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175" y="2492375"/>
            <a:ext cx="12192000" cy="18726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330" y="5309870"/>
            <a:ext cx="9279255" cy="704215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608330" y="4775200"/>
            <a:ext cx="384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筛选出的不具有参考性的特征如下：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08400" y="53982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accent1"/>
                </a:solidFill>
                <a:latin typeface="汉仪旗黑-85S" charset="0"/>
                <a:ea typeface="汉仪旗黑-85S" charset="0"/>
                <a:sym typeface="+mn-ea"/>
              </a:rPr>
              <a:t>将剩余特征及其</a:t>
            </a:r>
            <a:r>
              <a:rPr lang="zh-CN" altLang="en-US">
                <a:solidFill>
                  <a:schemeClr val="accent1"/>
                </a:solidFill>
                <a:latin typeface="汉仪旗黑-85S" charset="0"/>
                <a:ea typeface="汉仪旗黑-85S" charset="0"/>
                <a:sym typeface="+mn-ea"/>
              </a:rPr>
              <a:t>分布进行可视化展示（人工</a:t>
            </a:r>
            <a:r>
              <a:rPr lang="zh-CN" altLang="en-US">
                <a:solidFill>
                  <a:schemeClr val="accent1"/>
                </a:solidFill>
                <a:latin typeface="汉仪旗黑-85S" charset="0"/>
                <a:ea typeface="汉仪旗黑-85S" charset="0"/>
                <a:sym typeface="+mn-ea"/>
              </a:rPr>
              <a:t>筛选）</a:t>
            </a:r>
            <a:endParaRPr lang="zh-CN" altLang="en-US">
              <a:solidFill>
                <a:schemeClr val="accent1"/>
              </a:solidFill>
              <a:latin typeface="汉仪旗黑-85S" charset="0"/>
              <a:ea typeface="汉仪旗黑-85S" charset="0"/>
              <a:sym typeface="+mn-ea"/>
            </a:endParaRPr>
          </a:p>
        </p:txBody>
      </p:sp>
      <p:pic>
        <p:nvPicPr>
          <p:cNvPr id="4" name="图片 3" descr="outpu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330" y="1245235"/>
            <a:ext cx="7764145" cy="5697855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8372475" y="2324100"/>
            <a:ext cx="30492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从左图可以看出obs(6,4),secu3(5,3),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catv(6,3),infra(3,2),situ(3,3)的可能值较为单一，不具有参考性，手动去除。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" name="等腰三角形 3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对</a:t>
            </a:r>
            <a:r>
              <a:rPr lang="zh-CN" altLang="en-US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val</a:t>
            </a:r>
            <a:r>
              <a:rPr lang="zh-CN" altLang="en-US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和</a:t>
            </a:r>
            <a:r>
              <a:rPr lang="zh-CN" altLang="en-US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test</a:t>
            </a:r>
            <a:r>
              <a:rPr lang="zh-CN" altLang="en-US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数据集删除</a:t>
            </a:r>
            <a:r>
              <a:rPr lang="zh-CN" altLang="en-US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“</a:t>
            </a:r>
            <a:r>
              <a:rPr lang="zh-CN" altLang="en-US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坏</a:t>
            </a:r>
            <a:r>
              <a:rPr lang="zh-CN" altLang="en-US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”</a:t>
            </a:r>
            <a:r>
              <a:rPr lang="zh-CN" altLang="en-US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特征</a:t>
            </a:r>
            <a:endParaRPr lang="zh-CN" altLang="en-US">
              <a:solidFill>
                <a:schemeClr val="accent1"/>
              </a:solidFill>
              <a:latin typeface="汉仪旗黑-85S" charset="0"/>
              <a:cs typeface="汉仪旗黑-85S" charset="0"/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608330" y="2336800"/>
            <a:ext cx="3383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删除后，三个数据集大小如图：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330" y="2923540"/>
            <a:ext cx="4925695" cy="133540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1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1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6*i*3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1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1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TYPE" val="i"/>
  <p:tag name="KSO_WM_UNIT_INDEX" val="2"/>
</p:tagLst>
</file>

<file path=ppt/tags/tag145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TYPE" val="i"/>
  <p:tag name="KSO_WM_UNIT_INDEX" val="1"/>
</p:tagLst>
</file>

<file path=ppt/tags/tag148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8*i*6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8*i*5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5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5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TEMPLATE_SUBCATEGORY" val="0"/>
  <p:tag name="KSO_WM_TEMPLATE_COLOR_TYPE" val="1"/>
  <p:tag name="KSO_WM_TEMPLATE_MASTER_THUMB_INDEX" val="12"/>
  <p:tag name="KSO_WM_UNIT_SHOW_EDIT_AREA_INDICATION" val="0"/>
  <p:tag name="KSO_WM_TEMPLATE_THUMBS_INDEX" val="1、2、3、11、14"/>
  <p:tag name="KSO_WM_TAG_VERSION" val="1.0"/>
  <p:tag name="KSO_WM_BEAUTIFY_FLAG" val="#wm#"/>
  <p:tag name="KSO_WM_TEMPLATE_CATEGORY" val="custom"/>
  <p:tag name="KSO_WM_TEMPLATE_INDEX" val="20202545"/>
  <p:tag name="KSO_WM_TEMPLATE_MASTER_TYPE" val="1"/>
</p:tagLst>
</file>

<file path=ppt/tags/tag161.xml><?xml version="1.0" encoding="utf-8"?>
<p:tagLst xmlns:p="http://schemas.openxmlformats.org/presentationml/2006/main">
  <p:tag name="KSO_WM_UNIT_ISCONTENTSTITLE" val="0"/>
  <p:tag name="KSO_WM_UNIT_ISNUMDGMTITLE" val="0"/>
  <p:tag name="KSO_WM_UNIT_PRESET_TEXT" val="极简大气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1*a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545_1*b*1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163.xml><?xml version="1.0" encoding="utf-8"?>
<p:tagLst xmlns:p="http://schemas.openxmlformats.org/presentationml/2006/main">
  <p:tag name="KSO_WM_TEMPLATE_THUMBS_INDEX" val="1、2、6、7、9、11、14、15"/>
  <p:tag name="KSO_WM_SLIDE_ID" val="custom20202545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45"/>
  <p:tag name="KSO_WM_SLIDE_LAYOUT" val="a_b"/>
  <p:tag name="KSO_WM_SLIDE_LAYOUT_CNT" val="1_3"/>
</p:tagLst>
</file>

<file path=ppt/tags/tag16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099068e9-fe1a-4f0e-bbe6-b50b7276be78}"/>
  <p:tag name="KSO_WM_UNIT_TYPE" val="i"/>
</p:tagLst>
</file>

<file path=ppt/tags/tag16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7.xml><?xml version="1.0" encoding="utf-8"?>
<p:tagLst xmlns:p="http://schemas.openxmlformats.org/presentationml/2006/main">
  <p:tag name="KSO_WM_UNIT_TEXT_FILL_FORE_SCHEMECOLOR_INDEX_BRIGHTNESS" val="0.35"/>
  <p:tag name="KSO_WM_UNIT_TEXT_FILL_FORE_SCHEMECOLOR_INDEX" val="13"/>
  <p:tag name="KSO_WM_UNIT_TEXT_FILL_TYPE" val="1"/>
</p:tagLst>
</file>

<file path=ppt/tags/tag168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16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099068e9-fe1a-4f0e-bbe6-b50b7276be78}"/>
  <p:tag name="KSO_WM_UNIT_TYPE" val="i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7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7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4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17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099068e9-fe1a-4f0e-bbe6-b50b7276be78}"/>
  <p:tag name="KSO_WM_UNIT_TYPE" val="i"/>
</p:tagLst>
</file>

<file path=ppt/tags/tag17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7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78.xml><?xml version="1.0" encoding="utf-8"?>
<p:tagLst xmlns:p="http://schemas.openxmlformats.org/presentationml/2006/main">
  <p:tag name="KSO_WM_UNIT_TEXT_FILL_FORE_SCHEMECOLOR_INDEX_BRIGHTNESS" val="0.35"/>
  <p:tag name="KSO_WM_UNIT_TEXT_FILL_FORE_SCHEMECOLOR_INDEX" val="13"/>
  <p:tag name="KSO_WM_UNIT_TEXT_FILL_TYPE" val="1"/>
</p:tagLst>
</file>

<file path=ppt/tags/tag179.xml><?xml version="1.0" encoding="utf-8"?>
<p:tagLst xmlns:p="http://schemas.openxmlformats.org/presentationml/2006/main">
  <p:tag name="KSO_WM_UNIT_PLACING_PICTURE_USER_VIEWPORT" val="{&quot;height&quot;:4420,&quot;width&quot;:17740}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2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18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099068e9-fe1a-4f0e-bbe6-b50b7276be78}"/>
  <p:tag name="KSO_WM_UNIT_TYPE" val="i"/>
</p:tagLst>
</file>

<file path=ppt/tags/tag18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8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18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099068e9-fe1a-4f0e-bbe6-b50b7276be78}"/>
  <p:tag name="KSO_WM_UNIT_TYPE" val="i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2.xml><?xml version="1.0" encoding="utf-8"?>
<p:tagLst xmlns:p="http://schemas.openxmlformats.org/presentationml/2006/main">
  <p:tag name="KSO_WM_UNIT_TEXT_FILL_FORE_SCHEMECOLOR_INDEX_BRIGHTNESS" val="0.15"/>
  <p:tag name="KSO_WM_UNIT_TEXT_FILL_FORE_SCHEMECOLOR_INDEX" val="13"/>
  <p:tag name="KSO_WM_UNIT_TEXT_FILL_TYPE" val="1"/>
</p:tagLst>
</file>

<file path=ppt/tags/tag193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19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099068e9-fe1a-4f0e-bbe6-b50b7276be78}"/>
  <p:tag name="KSO_WM_UNIT_TYPE" val="i"/>
</p:tagLst>
</file>

<file path=ppt/tags/tag19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7.xml><?xml version="1.0" encoding="utf-8"?>
<p:tagLst xmlns:p="http://schemas.openxmlformats.org/presentationml/2006/main">
  <p:tag name="KSO_WM_UNIT_TEXT_FILL_FORE_SCHEMECOLOR_INDEX_BRIGHTNESS" val="0.35"/>
  <p:tag name="KSO_WM_UNIT_TEXT_FILL_FORE_SCHEMECOLOR_INDEX" val="13"/>
  <p:tag name="KSO_WM_UNIT_TEXT_FILL_TYPE" val="1"/>
</p:tagLst>
</file>

<file path=ppt/tags/tag19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99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099068e9-fe1a-4f0e-bbe6-b50b7276be78}"/>
  <p:tag name="KSO_WM_UNIT_TYPE" val="i"/>
</p:tagLst>
</file>

<file path=ppt/tags/tag20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04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0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099068e9-fe1a-4f0e-bbe6-b50b7276be78}"/>
  <p:tag name="KSO_WM_UNIT_TYPE" val="i"/>
</p:tagLst>
</file>

<file path=ppt/tags/tag20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09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099068e9-fe1a-4f0e-bbe6-b50b7276be78}"/>
  <p:tag name="KSO_WM_UNIT_TYPE" val="i"/>
</p:tagLst>
</file>

<file path=ppt/tags/tag21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3.xml><?xml version="1.0" encoding="utf-8"?>
<p:tagLst xmlns:p="http://schemas.openxmlformats.org/presentationml/2006/main">
  <p:tag name="KSO_WM_UNIT_TEXT_FILL_FORE_SCHEMECOLOR_INDEX_BRIGHTNESS" val="0.35"/>
  <p:tag name="KSO_WM_UNIT_TEXT_FILL_FORE_SCHEMECOLOR_INDEX" val="13"/>
  <p:tag name="KSO_WM_UNIT_TEXT_FILL_TYPE" val="1"/>
</p:tagLst>
</file>

<file path=ppt/tags/tag214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1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099068e9-fe1a-4f0e-bbe6-b50b7276be78}"/>
  <p:tag name="KSO_WM_UNIT_TYPE" val="i"/>
</p:tagLst>
</file>

<file path=ppt/tags/tag21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8.xml><?xml version="1.0" encoding="utf-8"?>
<p:tagLst xmlns:p="http://schemas.openxmlformats.org/presentationml/2006/main">
  <p:tag name="KSO_WM_UNIT_TEXT_FILL_FORE_SCHEMECOLOR_INDEX_BRIGHTNESS" val="0.15"/>
  <p:tag name="KSO_WM_UNIT_TEXT_FILL_FORE_SCHEMECOLOR_INDEX" val="13"/>
  <p:tag name="KSO_WM_UNIT_TEXT_FILL_TYPE" val="1"/>
</p:tagLst>
</file>

<file path=ppt/tags/tag219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099068e9-fe1a-4f0e-bbe6-b50b7276be78}"/>
  <p:tag name="KSO_WM_UNIT_TYPE" val="i"/>
</p:tagLst>
</file>

<file path=ppt/tags/tag22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24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2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099068e9-fe1a-4f0e-bbe6-b50b7276be78}"/>
  <p:tag name="KSO_WM_UNIT_TYPE" val="i"/>
</p:tagLst>
</file>

<file path=ppt/tags/tag22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29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099068e9-fe1a-4f0e-bbe6-b50b7276be78}"/>
  <p:tag name="KSO_WM_UNIT_TYPE" val="i"/>
</p:tagLst>
</file>

<file path=ppt/tags/tag23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3.xml><?xml version="1.0" encoding="utf-8"?>
<p:tagLst xmlns:p="http://schemas.openxmlformats.org/presentationml/2006/main">
  <p:tag name="KSO_WM_UNIT_TEXT_FILL_FORE_SCHEMECOLOR_INDEX_BRIGHTNESS" val="0.35"/>
  <p:tag name="KSO_WM_UNIT_TEXT_FILL_FORE_SCHEMECOLOR_INDEX" val="13"/>
  <p:tag name="KSO_WM_UNIT_TEXT_FILL_TYPE" val="1"/>
</p:tagLst>
</file>

<file path=ppt/tags/tag234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3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099068e9-fe1a-4f0e-bbe6-b50b7276be78}"/>
  <p:tag name="KSO_WM_UNIT_TYPE" val="i"/>
</p:tagLst>
</file>

<file path=ppt/tags/tag23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39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099068e9-fe1a-4f0e-bbe6-b50b7276be78}"/>
  <p:tag name="KSO_WM_UNIT_TYPE" val="i"/>
</p:tagLst>
</file>

<file path=ppt/tags/tag24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4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43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4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099068e9-fe1a-4f0e-bbe6-b50b7276be78}"/>
  <p:tag name="KSO_WM_UNIT_TYPE" val="i"/>
</p:tagLst>
</file>

<file path=ppt/tags/tag24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4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47.xml><?xml version="1.0" encoding="utf-8"?>
<p:tagLst xmlns:p="http://schemas.openxmlformats.org/presentationml/2006/main">
  <p:tag name="KSO_WM_UNIT_TEXT_FILL_FORE_SCHEMECOLOR_INDEX_BRIGHTNESS" val="0.15"/>
  <p:tag name="KSO_WM_UNIT_TEXT_FILL_FORE_SCHEMECOLOR_INDEX" val="13"/>
  <p:tag name="KSO_WM_UNIT_TEXT_FILL_TYPE" val="1"/>
</p:tagLst>
</file>

<file path=ppt/tags/tag248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4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099068e9-fe1a-4f0e-bbe6-b50b7276be78}"/>
  <p:tag name="KSO_WM_UNIT_TYPE" val="i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5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52.xml><?xml version="1.0" encoding="utf-8"?>
<p:tagLst xmlns:p="http://schemas.openxmlformats.org/presentationml/2006/main">
  <p:tag name="KSO_WM_UNIT_TEXT_FILL_FORE_SCHEMECOLOR_INDEX_BRIGHTNESS" val="0.15"/>
  <p:tag name="KSO_WM_UNIT_TEXT_FILL_FORE_SCHEMECOLOR_INDEX" val="13"/>
  <p:tag name="KSO_WM_UNIT_TEXT_FILL_TYPE" val="1"/>
</p:tagLst>
</file>

<file path=ppt/tags/tag253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54.xml><?xml version="1.0" encoding="utf-8"?>
<p:tagLst xmlns:p="http://schemas.openxmlformats.org/presentationml/2006/main">
  <p:tag name="COMMONDATA" val="eyJoZGlkIjoiYmI1NDIyOTdkOGUxOGI3MzY0NGQyYTkzMGY0MGRhMWUifQ==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6*i*6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6*i*7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6*i*8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099068e9-fe1a-4f0e-bbe6-b50b7276be78}"/>
</p:tagLst>
</file>

<file path=ppt/tags/tag8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91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94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2_Office 主题​​">
  <a:themeElements>
    <a:clrScheme name="自定义 44">
      <a:dk1>
        <a:srgbClr val="000000"/>
      </a:dk1>
      <a:lt1>
        <a:srgbClr val="FFFFFF"/>
      </a:lt1>
      <a:dk2>
        <a:srgbClr val="333333"/>
      </a:dk2>
      <a:lt2>
        <a:srgbClr val="FFFFFF"/>
      </a:lt2>
      <a:accent1>
        <a:srgbClr val="5C8FC7"/>
      </a:accent1>
      <a:accent2>
        <a:srgbClr val="6E82BA"/>
      </a:accent2>
      <a:accent3>
        <a:srgbClr val="8376B0"/>
      </a:accent3>
      <a:accent4>
        <a:srgbClr val="9868A3"/>
      </a:accent4>
      <a:accent5>
        <a:srgbClr val="AE5B97"/>
      </a:accent5>
      <a:accent6>
        <a:srgbClr val="C44B8A"/>
      </a:accent6>
      <a:hlink>
        <a:srgbClr val="658BD5"/>
      </a:hlink>
      <a:folHlink>
        <a:srgbClr val="9F69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1451</Words>
  <Application>WPS 演示</Application>
  <PresentationFormat>宽屏</PresentationFormat>
  <Paragraphs>109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汉仪旗黑-85S</vt:lpstr>
      <vt:lpstr>黑体</vt:lpstr>
      <vt:lpstr>Viner Hand ITC</vt:lpstr>
      <vt:lpstr>汉仪旗黑-85S</vt:lpstr>
      <vt:lpstr>Mongolian Baiti</vt:lpstr>
      <vt:lpstr>2_Office 主题​​</vt:lpstr>
      <vt:lpstr>交通事故中人员伤亡多分类预测</vt:lpstr>
      <vt:lpstr>大体思路及流程</vt:lpstr>
      <vt:lpstr>数据预处理</vt:lpstr>
      <vt:lpstr>删去缺失样本过多的特征（对数坐标）</vt:lpstr>
      <vt:lpstr>删去缺失样本过多的特征的结果（对数坐标）</vt:lpstr>
      <vt:lpstr>删去缺失特征过多的样本</vt:lpstr>
      <vt:lpstr>删除可能值过多或过少的特征</vt:lpstr>
      <vt:lpstr>将剩余特征及其分布进行可视化展示（人工筛选）</vt:lpstr>
      <vt:lpstr>对val和test数据集删除“坏”特征</vt:lpstr>
      <vt:lpstr>空值填充</vt:lpstr>
      <vt:lpstr>categorical特征处理</vt:lpstr>
      <vt:lpstr>相关性矩阵</vt:lpstr>
      <vt:lpstr>train数据集重新采样</vt:lpstr>
      <vt:lpstr>模型选择</vt:lpstr>
      <vt:lpstr>多次实验结果记录举例</vt:lpstr>
      <vt:lpstr>最终结果</vt:lpstr>
      <vt:lpstr>结果分析</vt:lpstr>
      <vt:lpstr>结果分析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雷阵雨</cp:lastModifiedBy>
  <cp:revision>158</cp:revision>
  <dcterms:created xsi:type="dcterms:W3CDTF">2019-06-19T02:08:00Z</dcterms:created>
  <dcterms:modified xsi:type="dcterms:W3CDTF">2022-06-15T23:59:35Z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2D067B5E9D9848F78A9D465F7567C7C4</vt:lpwstr>
  </property>
</Properties>
</file>