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324" r:id="rId7"/>
    <p:sldId id="260" r:id="rId8"/>
    <p:sldId id="281" r:id="rId9"/>
    <p:sldId id="261" r:id="rId10"/>
    <p:sldId id="265" r:id="rId11"/>
    <p:sldId id="269" r:id="rId12"/>
    <p:sldId id="282" r:id="rId13"/>
    <p:sldId id="266" r:id="rId14"/>
    <p:sldId id="267" r:id="rId15"/>
    <p:sldId id="262" r:id="rId16"/>
    <p:sldId id="268" r:id="rId17"/>
    <p:sldId id="285" r:id="rId18"/>
    <p:sldId id="288" r:id="rId19"/>
    <p:sldId id="289" r:id="rId20"/>
    <p:sldId id="291" r:id="rId21"/>
    <p:sldId id="290" r:id="rId22"/>
    <p:sldId id="264" r:id="rId23"/>
    <p:sldId id="283" r:id="rId24"/>
    <p:sldId id="293" r:id="rId25"/>
    <p:sldId id="294" r:id="rId26"/>
    <p:sldId id="284" r:id="rId27"/>
    <p:sldId id="292" r:id="rId28"/>
    <p:sldId id="305" r:id="rId29"/>
    <p:sldId id="306" r:id="rId30"/>
    <p:sldId id="307" r:id="rId31"/>
    <p:sldId id="308" r:id="rId32"/>
    <p:sldId id="309" r:id="rId33"/>
    <p:sldId id="310" r:id="rId34"/>
    <p:sldId id="275" r:id="rId35"/>
    <p:sldId id="311" r:id="rId36"/>
    <p:sldId id="312" r:id="rId37"/>
    <p:sldId id="313" r:id="rId38"/>
    <p:sldId id="314" r:id="rId39"/>
    <p:sldId id="316" r:id="rId40"/>
    <p:sldId id="317" r:id="rId41"/>
    <p:sldId id="319" r:id="rId42"/>
    <p:sldId id="322" r:id="rId43"/>
    <p:sldId id="320" r:id="rId44"/>
    <p:sldId id="321" r:id="rId45"/>
    <p:sldId id="318" r:id="rId46"/>
    <p:sldId id="323" r:id="rId4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PubNub&#27880;&#20876;&#19982;Admin%20Dashboard"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pubnub.com/docs"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pubnub.com/docs/android-java/pubnub-java-sdk"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pubnub.com/docs/android-java/api-reference-configuration"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pubnub.com/docs/android-java/api-reference-configur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www.pubnub.com/docs/android-java/api-reference-presence&#1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www.pubnub.com/docs/android-java/api-reference-presence"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pubnub.com/docs/android-java/storage-and-history#publish_some_messages"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hyperlink" Target="https://firebase.google.com/docs/cloud-messaging/concept-options#credentials" TargetMode="External"/><Relationship Id="rId4" Type="http://schemas.openxmlformats.org/officeDocument/2006/relationships/hyperlink" Target="https://firebase.google.com/docs/cloud-messaging" TargetMode="External"/><Relationship Id="rId3" Type="http://schemas.openxmlformats.org/officeDocument/2006/relationships/hyperlink" Target="https://console.firebase.google.com/" TargetMode="External"/><Relationship Id="rId2" Type="http://schemas.openxmlformats.org/officeDocument/2006/relationships/hyperlink" Target="http://developer.android.com/google/play-services/setup.html" TargetMode="External"/><Relationship Id="rId1" Type="http://schemas.openxmlformats.org/officeDocument/2006/relationships/hyperlink" Target="http://developer.android.com/tools/help/sdk-manager.html&#1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s://www.pubnub.com/developers/training/" TargetMode="External"/><Relationship Id="rId3" Type="http://schemas.openxmlformats.org/officeDocument/2006/relationships/hyperlink" Target="https://www.pubnub.com/docs/android-java/pubnub-java-sdk" TargetMode="External"/><Relationship Id="rId2" Type="http://schemas.openxmlformats.org/officeDocument/2006/relationships/hyperlink" Target="https://www.pubnub.com/developers/tech/how-pubnub-works/" TargetMode="External"/><Relationship Id="rId1" Type="http://schemas.openxmlformats.org/officeDocument/2006/relationships/hyperlink" Target="https://www.pubn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p>
            <a:pPr defTabSz="914400">
              <a:buSzPct val="100000"/>
            </a:pPr>
            <a:r>
              <a:rPr lang="en-US" sz="4400" kern="1200" baseline="0">
                <a:latin typeface="Arial" panose="020B0604020202020204" pitchFamily="34" charset="0"/>
                <a:ea typeface="宋体" panose="02010600030101010101" pitchFamily="2" charset="-122"/>
              </a:rPr>
              <a:t>PubNub</a:t>
            </a:r>
            <a:r>
              <a:rPr lang="zh-CN" altLang="en-US" sz="4400" kern="1200" baseline="0">
                <a:latin typeface="Arial" panose="020B0604020202020204" pitchFamily="34" charset="0"/>
                <a:ea typeface="宋体" panose="02010600030101010101" pitchFamily="2" charset="-122"/>
              </a:rPr>
              <a:t>入门学习</a:t>
            </a:r>
            <a:endParaRPr lang="zh-CN" altLang="en-US" sz="44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49910"/>
            <a:ext cx="8229600" cy="5576570"/>
          </a:xfrm>
        </p:spPr>
        <p:txBody>
          <a:bodyPr/>
          <a:p>
            <a:pPr marL="0" lvl="1" indent="0">
              <a:buNone/>
            </a:pPr>
            <a:r>
              <a:rPr lang="en-US" altLang="zh-CN" sz="1600">
                <a:sym typeface="+mn-ea"/>
              </a:rPr>
              <a:t> </a:t>
            </a:r>
            <a:endParaRPr lang="zh-CN" altLang="en-US" sz="1600">
              <a:sym typeface="+mn-ea"/>
            </a:endParaRPr>
          </a:p>
          <a:p>
            <a:pPr marL="0" lvl="1" indent="0">
              <a:buNone/>
            </a:pPr>
            <a:r>
              <a:rPr lang="en-US" altLang="zh-CN" sz="2000">
                <a:sym typeface="+mn-ea"/>
              </a:rPr>
              <a:t>2.2</a:t>
            </a:r>
            <a:r>
              <a:rPr lang="zh-CN" altLang="en-US" sz="2000">
                <a:sym typeface="+mn-ea"/>
              </a:rPr>
              <a:t>、</a:t>
            </a:r>
            <a:r>
              <a:rPr lang="en-US" altLang="zh-CN" sz="2000">
                <a:sym typeface="+mn-ea"/>
              </a:rPr>
              <a:t>Stream Controller</a:t>
            </a:r>
            <a:r>
              <a:rPr lang="zh-CN" altLang="en-US" sz="2000">
                <a:sym typeface="+mn-ea"/>
              </a:rPr>
              <a:t>功能</a:t>
            </a:r>
            <a:endParaRPr lang="zh-CN" altLang="en-US" sz="2000">
              <a:sym typeface="+mn-ea"/>
            </a:endParaRPr>
          </a:p>
          <a:p>
            <a:pPr marL="0" lvl="1" indent="0">
              <a:buNone/>
            </a:pPr>
            <a:r>
              <a:rPr lang="en-US" altLang="zh-CN" sz="1600">
                <a:sym typeface="+mn-ea"/>
              </a:rPr>
              <a:t>        Stream Controller</a:t>
            </a:r>
            <a:r>
              <a:rPr lang="zh-CN" altLang="en-US" sz="1600">
                <a:sym typeface="+mn-ea"/>
              </a:rPr>
              <a:t>也就是流控制器。根据前面的介绍我们知道，一个用户可以定义成千上万个通道。每个通道都是以字符串命名的，如果我们通过这些字符串一个个去订阅多个通道，数量少的话还好，如果数量太多，这将是一项浩大繁琐的任务。这个时候</a:t>
            </a:r>
            <a:r>
              <a:rPr lang="en-US" altLang="zh-CN" sz="1600">
                <a:sym typeface="+mn-ea"/>
              </a:rPr>
              <a:t>Stream controller</a:t>
            </a:r>
            <a:r>
              <a:rPr lang="zh-CN" altLang="en-US" sz="1600">
                <a:sym typeface="+mn-ea"/>
              </a:rPr>
              <a:t>就派上用场了，它可以帮助我们方便快速的订阅多个通道。</a:t>
            </a:r>
            <a:r>
              <a:rPr lang="en-US" altLang="zh-CN" sz="1600">
                <a:sym typeface="+mn-ea"/>
              </a:rPr>
              <a:t>Stream controller</a:t>
            </a:r>
            <a:r>
              <a:rPr lang="zh-CN" altLang="en-US" sz="1600">
                <a:sym typeface="+mn-ea"/>
              </a:rPr>
              <a:t>包含了一下几个特性：</a:t>
            </a:r>
            <a:endParaRPr lang="en-US" altLang="zh-CN" sz="1600">
              <a:sym typeface="+mn-ea"/>
            </a:endParaRPr>
          </a:p>
          <a:p>
            <a:pPr marL="0" lvl="1" indent="0">
              <a:buNone/>
            </a:pPr>
            <a:r>
              <a:rPr lang="en-US" altLang="zh-CN" sz="1600">
                <a:sym typeface="+mn-ea"/>
              </a:rPr>
              <a:t>        Multiplexing</a:t>
            </a:r>
            <a:r>
              <a:rPr lang="zh-CN" altLang="en-US" sz="1600">
                <a:sym typeface="+mn-ea"/>
              </a:rPr>
              <a:t>：</a:t>
            </a:r>
            <a:r>
              <a:rPr lang="en-US" altLang="zh-CN" sz="1600">
                <a:sym typeface="+mn-ea"/>
              </a:rPr>
              <a:t>多路复用:订阅一个数组或通道列表(如“a、b、c、d”)</a:t>
            </a:r>
            <a:r>
              <a:rPr lang="zh-CN" altLang="en-US" sz="1600">
                <a:sym typeface="+mn-ea"/>
              </a:rPr>
              <a:t>，也就是将通道名称存在在一个列表或数组中，一次性订阅</a:t>
            </a:r>
            <a:r>
              <a:rPr lang="en-US" altLang="zh-CN" sz="1600">
                <a:sym typeface="+mn-ea"/>
              </a:rPr>
              <a:t>;当订阅数量较少的通道(20 - 30)时，建议采用这种方法,</a:t>
            </a:r>
            <a:r>
              <a:rPr lang="zh-CN" altLang="en-US" sz="1600">
                <a:sym typeface="+mn-ea"/>
              </a:rPr>
              <a:t>一次最多订阅</a:t>
            </a:r>
            <a:r>
              <a:rPr lang="en-US" altLang="zh-CN" sz="1600">
                <a:sym typeface="+mn-ea"/>
              </a:rPr>
              <a:t>50</a:t>
            </a:r>
            <a:r>
              <a:rPr lang="zh-CN" altLang="en-US" sz="1600">
                <a:sym typeface="+mn-ea"/>
              </a:rPr>
              <a:t>个</a:t>
            </a:r>
            <a:r>
              <a:rPr lang="en-US" altLang="zh-CN" sz="1600">
                <a:sym typeface="+mn-ea"/>
              </a:rPr>
              <a:t>channel</a:t>
            </a:r>
            <a:r>
              <a:rPr lang="zh-CN" altLang="en-US" sz="1600">
                <a:sym typeface="+mn-ea"/>
              </a:rPr>
              <a:t>。</a:t>
            </a:r>
            <a:endParaRPr lang="zh-CN" altLang="en-US" sz="1600">
              <a:sym typeface="+mn-ea"/>
            </a:endParaRPr>
          </a:p>
          <a:p>
            <a:pPr marL="0" lvl="1" indent="0">
              <a:buNone/>
            </a:pPr>
            <a:r>
              <a:rPr lang="en-US" altLang="zh-CN" sz="1600">
                <a:sym typeface="+mn-ea"/>
              </a:rPr>
              <a:t>        Channel Groups</a:t>
            </a:r>
            <a:r>
              <a:rPr lang="zh-CN" altLang="en-US" sz="1600">
                <a:sym typeface="+mn-ea"/>
              </a:rPr>
              <a:t>：</a:t>
            </a:r>
            <a:r>
              <a:rPr lang="en-US" altLang="zh-CN" sz="1600">
                <a:sym typeface="+mn-ea"/>
              </a:rPr>
              <a:t>通道组:创建和注册一个通道组并订阅该组;一个订阅可以支持多达20,000个频道</a:t>
            </a:r>
            <a:endParaRPr lang="en-US" altLang="zh-CN" sz="1600">
              <a:sym typeface="+mn-ea"/>
            </a:endParaRPr>
          </a:p>
          <a:p>
            <a:pPr marL="0" lvl="1" indent="0">
              <a:buNone/>
            </a:pPr>
            <a:r>
              <a:rPr lang="en-US" altLang="zh-CN" sz="1600">
                <a:sym typeface="+mn-ea"/>
              </a:rPr>
              <a:t>        Wildcard Subscribe通配符订阅:订阅使用分层命名方案的所有通道，例如“a . *”。</a:t>
            </a:r>
            <a:endParaRPr lang="en-US" altLang="zh-CN" sz="16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49910"/>
            <a:ext cx="8229600" cy="6106160"/>
          </a:xfrm>
        </p:spPr>
        <p:txBody>
          <a:bodyPr/>
          <a:p>
            <a:pPr marL="0" lvl="1" indent="0">
              <a:buNone/>
            </a:pPr>
            <a:r>
              <a:rPr lang="en-US" altLang="zh-CN" sz="2000">
                <a:sym typeface="+mn-ea"/>
              </a:rPr>
              <a:t>2.3</a:t>
            </a:r>
            <a:r>
              <a:rPr lang="zh-CN" altLang="en-US" sz="2000">
                <a:sym typeface="+mn-ea"/>
              </a:rPr>
              <a:t>、</a:t>
            </a:r>
            <a:r>
              <a:rPr lang="en-US" altLang="zh-CN" sz="2000">
                <a:sym typeface="+mn-ea"/>
              </a:rPr>
              <a:t>Precense</a:t>
            </a:r>
            <a:r>
              <a:rPr lang="zh-CN" altLang="en-US" sz="2000">
                <a:sym typeface="+mn-ea"/>
              </a:rPr>
              <a:t>功能</a:t>
            </a:r>
            <a:endParaRPr lang="zh-CN" altLang="en-US" sz="2000">
              <a:sym typeface="+mn-ea"/>
            </a:endParaRPr>
          </a:p>
          <a:p>
            <a:pPr marL="0" lvl="1" indent="0">
              <a:buNone/>
            </a:pPr>
            <a:r>
              <a:rPr lang="zh-CN" altLang="en-US" sz="3200">
                <a:sym typeface="+mn-ea"/>
              </a:rPr>
              <a:t>    </a:t>
            </a:r>
            <a:r>
              <a:rPr lang="en-US" altLang="zh-CN" sz="1800">
                <a:sym typeface="+mn-ea"/>
              </a:rPr>
              <a:t>Precense Event</a:t>
            </a:r>
            <a:endParaRPr lang="en-US" altLang="zh-CN" sz="1800">
              <a:sym typeface="+mn-ea"/>
            </a:endParaRPr>
          </a:p>
          <a:p>
            <a:pPr marL="0" indent="0">
              <a:buNone/>
            </a:pPr>
            <a:r>
              <a:rPr lang="zh-CN" altLang="en-US" sz="1600"/>
              <a:t>        </a:t>
            </a:r>
            <a:r>
              <a:rPr lang="en-US" altLang="zh-CN" sz="1600"/>
              <a:t>Precense</a:t>
            </a:r>
            <a:r>
              <a:rPr lang="zh-CN" altLang="en-US" sz="1600"/>
              <a:t>使用户能够实时跟踪用户和设备的在线和离线状态，以及自定义状态信息。一些自定义状态信息的例子包括用户信息(用户名、位置、头像等)、产品的库存存量、拍卖的最新竞标价格、协作文档中的游标位置、正在交付的包的位置、手机陀螺仪的传感器读数，或恒温器的温度。这些状态的改变我们称之为：</a:t>
            </a:r>
            <a:r>
              <a:rPr lang="en-US" altLang="zh-CN" sz="1600"/>
              <a:t>Precense Event</a:t>
            </a:r>
            <a:r>
              <a:rPr lang="zh-CN" altLang="en-US" sz="1600"/>
              <a:t>（存在事件）</a:t>
            </a:r>
            <a:r>
              <a:rPr lang="en-US" altLang="zh-CN" sz="1600"/>
              <a:t>.</a:t>
            </a:r>
            <a:r>
              <a:rPr lang="zh-CN" altLang="en-US" sz="1600"/>
              <a:t>它包含了以下几种事件：</a:t>
            </a:r>
            <a:endParaRPr lang="zh-CN" altLang="en-US" sz="1600"/>
          </a:p>
          <a:p>
            <a:pPr marL="0" indent="0">
              <a:buNone/>
            </a:pPr>
            <a:r>
              <a:rPr lang="en-US" altLang="zh-CN" sz="1600"/>
              <a:t>	join:</a:t>
            </a:r>
            <a:r>
              <a:rPr lang="zh-CN" altLang="en-US" sz="1600"/>
              <a:t>连接</a:t>
            </a:r>
            <a:r>
              <a:rPr lang="en-US" altLang="zh-CN" sz="1600"/>
              <a:t>.</a:t>
            </a:r>
            <a:r>
              <a:rPr lang="zh-CN" altLang="en-US" sz="1600"/>
              <a:t>当用户首次订阅</a:t>
            </a:r>
            <a:r>
              <a:rPr lang="en-US" altLang="zh-CN" sz="1600"/>
              <a:t>(subscribe)</a:t>
            </a:r>
            <a:r>
              <a:rPr lang="zh-CN" altLang="en-US" sz="1600"/>
              <a:t>一个频道时被触发</a:t>
            </a:r>
            <a:endParaRPr lang="zh-CN" altLang="en-US" sz="1600"/>
          </a:p>
          <a:p>
            <a:pPr marL="914400" lvl="2" indent="0">
              <a:buNone/>
            </a:pPr>
            <a:r>
              <a:rPr lang="en-US" altLang="zh-CN" sz="1600"/>
              <a:t>leave.</a:t>
            </a:r>
            <a:r>
              <a:rPr lang="zh-CN" altLang="en-US" sz="1600"/>
              <a:t>离开(优雅退出)</a:t>
            </a:r>
            <a:r>
              <a:rPr lang="en-US" altLang="zh-CN" sz="1600"/>
              <a:t>.</a:t>
            </a:r>
            <a:r>
              <a:rPr lang="zh-CN" altLang="en-US" sz="1600"/>
              <a:t>当用户从通道中清除(unsubscribes)时触发</a:t>
            </a:r>
            <a:endParaRPr lang="zh-CN" altLang="en-US" sz="1600"/>
          </a:p>
          <a:p>
            <a:pPr marL="0" indent="0">
              <a:buNone/>
            </a:pPr>
            <a:r>
              <a:rPr lang="en-US" altLang="zh-CN" sz="1600"/>
              <a:t>	tiemout.</a:t>
            </a:r>
            <a:r>
              <a:rPr lang="zh-CN" altLang="en-US" sz="1600"/>
              <a:t>超时(没有风度的退出)</a:t>
            </a:r>
            <a:r>
              <a:rPr lang="en-US" altLang="zh-CN" sz="1600"/>
              <a:t>.</a:t>
            </a:r>
            <a:r>
              <a:rPr lang="zh-CN" altLang="en-US" sz="1600"/>
              <a:t>当连接中断时触发，在心跳期间没有看到订</a:t>
            </a:r>
            <a:endParaRPr lang="zh-CN" altLang="en-US" sz="1600"/>
          </a:p>
          <a:p>
            <a:pPr marL="0" indent="0">
              <a:buNone/>
            </a:pPr>
            <a:r>
              <a:rPr lang="zh-CN" altLang="en-US" sz="1600"/>
              <a:t>                自定义事件：由用户自己定义，并提交</a:t>
            </a:r>
            <a:endParaRPr lang="zh-CN" altLang="en-US" sz="1600"/>
          </a:p>
          <a:p>
            <a:pPr marL="0" indent="0">
              <a:buNone/>
            </a:pPr>
            <a:endParaRPr lang="zh-CN" altLang="en-US" sz="1600"/>
          </a:p>
          <a:p>
            <a:pPr marL="0" indent="0">
              <a:buNone/>
            </a:pPr>
            <a:r>
              <a:rPr lang="en-US" altLang="zh-CN" sz="1600"/>
              <a:t>        </a:t>
            </a:r>
            <a:r>
              <a:rPr lang="en-US" altLang="zh-CN" sz="1800"/>
              <a:t>Here Now </a:t>
            </a:r>
            <a:r>
              <a:rPr lang="zh-CN" altLang="en-US" sz="1800"/>
              <a:t>和 </a:t>
            </a:r>
            <a:r>
              <a:rPr lang="en-US" altLang="zh-CN" sz="1800"/>
              <a:t>Where Now</a:t>
            </a:r>
            <a:endParaRPr lang="en-US" altLang="zh-CN" sz="1800"/>
          </a:p>
          <a:p>
            <a:pPr marL="0" indent="0">
              <a:buNone/>
            </a:pPr>
            <a:r>
              <a:rPr lang="en-US" altLang="zh-CN" sz="1600"/>
              <a:t>        Precense</a:t>
            </a:r>
            <a:r>
              <a:rPr lang="zh-CN" altLang="en-US" sz="1600"/>
              <a:t>还包括了两个特殊的功能。</a:t>
            </a:r>
            <a:r>
              <a:rPr lang="en-US" altLang="zh-CN" sz="1600"/>
              <a:t>Here Now</a:t>
            </a:r>
            <a:r>
              <a:rPr lang="zh-CN" altLang="en-US" sz="1600"/>
              <a:t>和</a:t>
            </a:r>
            <a:r>
              <a:rPr lang="en-US" altLang="zh-CN" sz="1600"/>
              <a:t>Where Now</a:t>
            </a:r>
            <a:endParaRPr lang="en-US" altLang="zh-CN" sz="1600"/>
          </a:p>
          <a:p>
            <a:pPr marL="0" indent="0">
              <a:buNone/>
            </a:pPr>
            <a:r>
              <a:rPr lang="en-US" altLang="zh-CN" sz="1600"/>
              <a:t>	</a:t>
            </a:r>
            <a:r>
              <a:rPr lang="en-US" altLang="zh-CN" sz="1600">
                <a:sym typeface="+mn-ea"/>
              </a:rPr>
              <a:t>Here Now</a:t>
            </a:r>
            <a:r>
              <a:rPr lang="en-US" altLang="zh-CN" sz="1600"/>
              <a:t>:</a:t>
            </a:r>
            <a:r>
              <a:rPr lang="zh-CN" altLang="en-US" sz="1600"/>
              <a:t>订阅了当前</a:t>
            </a:r>
            <a:r>
              <a:rPr lang="en-US" altLang="zh-CN" sz="1600"/>
              <a:t>Channel</a:t>
            </a:r>
            <a:r>
              <a:rPr lang="zh-CN" altLang="en-US" sz="1600"/>
              <a:t>的用户有哪些。这个功能在</a:t>
            </a:r>
            <a:r>
              <a:rPr lang="en-US" altLang="zh-CN" sz="1600"/>
              <a:t>API</a:t>
            </a:r>
            <a:r>
              <a:rPr lang="zh-CN" altLang="en-US" sz="1600"/>
              <a:t>中对应了</a:t>
            </a:r>
            <a:r>
              <a:rPr lang="en-US" altLang="zh-CN" sz="1600"/>
              <a:t>herenow	</a:t>
            </a:r>
            <a:r>
              <a:rPr lang="zh-CN" altLang="en-US" sz="1600"/>
              <a:t>方法。执行这个方法后会返回订阅了当前</a:t>
            </a:r>
            <a:r>
              <a:rPr lang="en-US" altLang="zh-CN" sz="1600"/>
              <a:t>Channel</a:t>
            </a:r>
            <a:r>
              <a:rPr lang="zh-CN" altLang="en-US" sz="1600"/>
              <a:t>的用户列表。</a:t>
            </a:r>
            <a:endParaRPr lang="zh-CN" altLang="en-US" sz="1600"/>
          </a:p>
          <a:p>
            <a:pPr marL="0" indent="0">
              <a:buNone/>
            </a:pPr>
            <a:r>
              <a:rPr lang="en-US" altLang="zh-CN" sz="1600"/>
              <a:t> 	</a:t>
            </a:r>
            <a:r>
              <a:rPr lang="en-US" altLang="zh-CN" sz="1600">
                <a:sym typeface="+mn-ea"/>
              </a:rPr>
              <a:t>Where Now</a:t>
            </a:r>
            <a:r>
              <a:rPr lang="en-US" altLang="zh-CN" sz="1600"/>
              <a:t>:</a:t>
            </a:r>
            <a:r>
              <a:rPr lang="zh-CN" altLang="en-US" sz="1600"/>
              <a:t>当前用户</a:t>
            </a:r>
            <a:r>
              <a:rPr lang="en-US" altLang="zh-CN" sz="1600"/>
              <a:t>(uuid</a:t>
            </a:r>
            <a:r>
              <a:rPr lang="zh-CN" altLang="en-US" sz="1600"/>
              <a:t>：用</a:t>
            </a:r>
            <a:r>
              <a:rPr lang="en-US" altLang="zh-CN" sz="1600"/>
              <a:t>uuid</a:t>
            </a:r>
            <a:r>
              <a:rPr lang="zh-CN" altLang="en-US" sz="1600"/>
              <a:t>标识用户的唯一性</a:t>
            </a:r>
            <a:r>
              <a:rPr lang="en-US" altLang="zh-CN" sz="1600"/>
              <a:t>)</a:t>
            </a:r>
            <a:r>
              <a:rPr lang="zh-CN" altLang="en-US" sz="1600"/>
              <a:t>订阅了哪个或者</a:t>
            </a:r>
            <a:r>
              <a:rPr lang="en-US" altLang="zh-CN" sz="1600"/>
              <a:t>	</a:t>
            </a:r>
            <a:r>
              <a:rPr lang="zh-CN" altLang="en-US" sz="1600"/>
              <a:t>订阅了</a:t>
            </a:r>
            <a:r>
              <a:rPr lang="en-US" altLang="zh-CN" sz="1600"/>
              <a:t>	</a:t>
            </a:r>
            <a:r>
              <a:rPr lang="zh-CN" altLang="en-US" sz="1600"/>
              <a:t>哪些</a:t>
            </a:r>
            <a:r>
              <a:rPr lang="en-US" altLang="zh-CN" sz="1600"/>
              <a:t>Channel</a:t>
            </a:r>
            <a:r>
              <a:rPr lang="zh-CN" altLang="en-US" sz="1600"/>
              <a:t>。这个功能在</a:t>
            </a:r>
            <a:r>
              <a:rPr lang="en-US" altLang="zh-CN" sz="1600"/>
              <a:t>API</a:t>
            </a:r>
            <a:r>
              <a:rPr lang="zh-CN" altLang="en-US" sz="1600"/>
              <a:t>中对应了</a:t>
            </a:r>
            <a:r>
              <a:rPr lang="en-US" altLang="zh-CN" sz="1600"/>
              <a:t>wherenow</a:t>
            </a:r>
            <a:r>
              <a:rPr lang="zh-CN" altLang="en-US" sz="1600"/>
              <a:t>方法，执行方法后会</a:t>
            </a:r>
            <a:r>
              <a:rPr lang="en-US" altLang="zh-CN" sz="1600"/>
              <a:t>	</a:t>
            </a:r>
            <a:r>
              <a:rPr lang="zh-CN" altLang="en-US" sz="1600"/>
              <a:t>返回当</a:t>
            </a:r>
            <a:r>
              <a:rPr lang="en-US" altLang="zh-CN" sz="1600"/>
              <a:t>	</a:t>
            </a:r>
            <a:r>
              <a:rPr lang="zh-CN" altLang="en-US" sz="1600"/>
              <a:t>前用户订阅的通道列表。</a:t>
            </a:r>
            <a:endParaRPr lang="zh-CN" altLang="en-US" sz="1600"/>
          </a:p>
          <a:p>
            <a:pPr marL="0" indent="0">
              <a:buNone/>
            </a:pPr>
            <a:r>
              <a:rPr lang="zh-CN" altLang="en-US" sz="1400"/>
              <a:t>参考文档：https://www.pubnub.com/developers/tech/key-concepts/presence/</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49910"/>
            <a:ext cx="8229600" cy="5576570"/>
          </a:xfrm>
        </p:spPr>
        <p:txBody>
          <a:bodyPr/>
          <a:p>
            <a:pPr marL="0" lvl="1" indent="0">
              <a:buNone/>
            </a:pPr>
            <a:r>
              <a:rPr lang="en-US" altLang="zh-CN" sz="2000">
                <a:sym typeface="+mn-ea"/>
              </a:rPr>
              <a:t>2.4</a:t>
            </a:r>
            <a:r>
              <a:rPr lang="zh-CN" altLang="en-US" sz="2000">
                <a:sym typeface="+mn-ea"/>
              </a:rPr>
              <a:t>、</a:t>
            </a:r>
            <a:r>
              <a:rPr lang="en-US" altLang="zh-CN" sz="2000">
                <a:sym typeface="+mn-ea"/>
              </a:rPr>
              <a:t>Storage and Playback</a:t>
            </a:r>
            <a:endParaRPr lang="en-US" altLang="zh-CN" sz="2000">
              <a:sym typeface="+mn-ea"/>
            </a:endParaRPr>
          </a:p>
          <a:p>
            <a:pPr marL="0" lvl="1" indent="0">
              <a:buNone/>
            </a:pPr>
            <a:r>
              <a:rPr lang="en-US" altLang="zh-CN">
                <a:sym typeface="+mn-ea"/>
              </a:rPr>
              <a:t>     </a:t>
            </a:r>
            <a:r>
              <a:rPr lang="en-US" altLang="zh-CN" sz="1600">
                <a:sym typeface="+mn-ea"/>
              </a:rPr>
              <a:t>默认情况下，PubNub不存储任何已发布的消息;在12 - 16分钟后，消息被清除出PubNub网络缓存</a:t>
            </a:r>
            <a:r>
              <a:rPr lang="zh-CN" altLang="en-US" sz="1600">
                <a:sym typeface="+mn-ea"/>
              </a:rPr>
              <a:t>，之后被持久化到</a:t>
            </a:r>
            <a:r>
              <a:rPr lang="en-US" altLang="zh-CN" sz="1600">
                <a:sym typeface="+mn-ea"/>
              </a:rPr>
              <a:t>PubNub存储层</a:t>
            </a:r>
            <a:r>
              <a:rPr lang="zh-CN" altLang="en-US" sz="1600">
                <a:sym typeface="+mn-ea"/>
              </a:rPr>
              <a:t>，这</a:t>
            </a:r>
            <a:r>
              <a:rPr lang="en-US" altLang="zh-CN" sz="1600">
                <a:sym typeface="+mn-ea"/>
              </a:rPr>
              <a:t>是一个基于时间序列的数据库</a:t>
            </a:r>
            <a:r>
              <a:rPr lang="zh-CN" altLang="en-US" sz="1600">
                <a:sym typeface="+mn-ea"/>
              </a:rPr>
              <a:t>，</a:t>
            </a:r>
            <a:r>
              <a:rPr lang="en-US" altLang="zh-CN" sz="1600">
                <a:sym typeface="+mn-ea"/>
              </a:rPr>
              <a:t>每一个发布的消息</a:t>
            </a:r>
            <a:r>
              <a:rPr lang="zh-CN" altLang="en-US" sz="1600">
                <a:sym typeface="+mn-ea"/>
              </a:rPr>
              <a:t>的</a:t>
            </a:r>
            <a:r>
              <a:rPr lang="en-US" altLang="zh-CN" sz="1600">
                <a:sym typeface="+mn-ea"/>
              </a:rPr>
              <a:t>时间戳</a:t>
            </a:r>
            <a:r>
              <a:rPr lang="zh-CN" altLang="en-US" sz="1600">
                <a:sym typeface="+mn-ea"/>
              </a:rPr>
              <a:t>精确到</a:t>
            </a:r>
            <a:r>
              <a:rPr lang="en-US" altLang="zh-CN" sz="1600">
                <a:sym typeface="+mn-ea"/>
              </a:rPr>
              <a:t>10纳秒</a:t>
            </a:r>
            <a:r>
              <a:rPr lang="zh-CN" altLang="en-US" sz="1600">
                <a:sym typeface="+mn-ea"/>
              </a:rPr>
              <a:t>以内</a:t>
            </a:r>
            <a:r>
              <a:rPr lang="en-US" altLang="zh-CN" sz="1600">
                <a:sym typeface="+mn-ea"/>
              </a:rPr>
              <a:t>。使用history API</a:t>
            </a:r>
            <a:r>
              <a:rPr lang="zh-CN" altLang="en-US" sz="1600">
                <a:sym typeface="+mn-ea"/>
              </a:rPr>
              <a:t>可以从存储层</a:t>
            </a:r>
            <a:r>
              <a:rPr lang="en-US" altLang="zh-CN" sz="1600">
                <a:sym typeface="+mn-ea"/>
              </a:rPr>
              <a:t>检索</a:t>
            </a:r>
            <a:r>
              <a:rPr lang="zh-CN" altLang="en-US" sz="1600">
                <a:sym typeface="+mn-ea"/>
              </a:rPr>
              <a:t>历史</a:t>
            </a:r>
            <a:r>
              <a:rPr lang="en-US" altLang="zh-CN" sz="1600">
                <a:sym typeface="+mn-ea"/>
              </a:rPr>
              <a:t>消息</a:t>
            </a:r>
            <a:r>
              <a:rPr lang="zh-CN" altLang="en-US" sz="1600">
                <a:sym typeface="+mn-ea"/>
              </a:rPr>
              <a:t>，</a:t>
            </a:r>
            <a:r>
              <a:rPr lang="en-US" altLang="zh-CN" sz="1600">
                <a:sym typeface="+mn-ea"/>
              </a:rPr>
              <a:t>作为回放功能的</a:t>
            </a:r>
            <a:r>
              <a:rPr lang="zh-CN" altLang="en-US" sz="1600">
                <a:sym typeface="+mn-ea"/>
              </a:rPr>
              <a:t>实现</a:t>
            </a:r>
            <a:r>
              <a:rPr lang="en-US" altLang="zh-CN" sz="1600">
                <a:sym typeface="+mn-ea"/>
              </a:rPr>
              <a:t>。history API以通道名称和一个或多个时间戳作为参数，返回满足给定条件的消息.</a:t>
            </a:r>
            <a:r>
              <a:rPr lang="zh-CN" altLang="en-US" sz="1600">
                <a:sym typeface="+mn-ea"/>
              </a:rPr>
              <a:t>也就是说调用</a:t>
            </a:r>
            <a:r>
              <a:rPr lang="en-US" altLang="zh-CN" sz="1600">
                <a:sym typeface="+mn-ea"/>
              </a:rPr>
              <a:t>API</a:t>
            </a:r>
            <a:r>
              <a:rPr lang="zh-CN" altLang="en-US" sz="1600">
                <a:sym typeface="+mn-ea"/>
              </a:rPr>
              <a:t>中的</a:t>
            </a:r>
            <a:r>
              <a:rPr lang="en-US" altLang="zh-CN" sz="1600">
                <a:sym typeface="+mn-ea"/>
              </a:rPr>
              <a:t>history</a:t>
            </a:r>
            <a:r>
              <a:rPr lang="zh-CN" altLang="en-US" sz="1600">
                <a:sym typeface="+mn-ea"/>
              </a:rPr>
              <a:t>方法，我们可以获取某个</a:t>
            </a:r>
            <a:r>
              <a:rPr lang="en-US" altLang="zh-CN" sz="1600">
                <a:sym typeface="+mn-ea"/>
              </a:rPr>
              <a:t>Channel</a:t>
            </a:r>
            <a:r>
              <a:rPr lang="zh-CN" altLang="en-US" sz="1600">
                <a:sym typeface="+mn-ea"/>
              </a:rPr>
              <a:t>中发布的消息记录。</a:t>
            </a:r>
            <a:endParaRPr lang="zh-CN" altLang="en-US" sz="1600">
              <a:sym typeface="+mn-ea"/>
            </a:endParaRPr>
          </a:p>
          <a:p>
            <a:pPr marL="0" lvl="1" indent="0">
              <a:buNone/>
            </a:pPr>
            <a:endParaRPr lang="zh-CN" altLang="en-US" sz="1600">
              <a:sym typeface="+mn-ea"/>
            </a:endParaRPr>
          </a:p>
          <a:p>
            <a:pPr marL="0" lvl="1" indent="0">
              <a:buNone/>
            </a:pPr>
            <a:r>
              <a:rPr lang="zh-CN" altLang="en-US" sz="1400">
                <a:sym typeface="+mn-ea"/>
              </a:rPr>
              <a:t>参考文档：https://www.pubnub.com/developers/tech/key-concepts/message-caching-persistence/</a:t>
            </a:r>
            <a:endParaRPr lang="zh-CN" altLang="en-US" sz="1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82295"/>
            <a:ext cx="8229600" cy="4662805"/>
          </a:xfrm>
        </p:spPr>
        <p:txBody>
          <a:bodyPr/>
          <a:p>
            <a:r>
              <a:rPr lang="en-US" altLang="zh-CN" sz="2000">
                <a:sym typeface="+mn-ea"/>
              </a:rPr>
              <a:t>2.5</a:t>
            </a:r>
            <a:r>
              <a:rPr lang="zh-CN" altLang="en-US" sz="2000">
                <a:sym typeface="+mn-ea"/>
              </a:rPr>
              <a:t>、</a:t>
            </a:r>
            <a:r>
              <a:rPr lang="en-US" altLang="zh-CN" sz="2000">
                <a:sym typeface="+mn-ea"/>
              </a:rPr>
              <a:t>Access Manager</a:t>
            </a:r>
            <a:r>
              <a:rPr lang="zh-CN" altLang="en-US" sz="2000">
                <a:sym typeface="+mn-ea"/>
              </a:rPr>
              <a:t>功能</a:t>
            </a:r>
            <a:endParaRPr lang="zh-CN" altLang="en-US" sz="2000">
              <a:sym typeface="+mn-ea"/>
            </a:endParaRPr>
          </a:p>
          <a:p>
            <a:pPr marL="0" indent="0">
              <a:buNone/>
            </a:pPr>
            <a:r>
              <a:rPr lang="en-US" altLang="zh-CN" sz="1600">
                <a:sym typeface="+mn-ea"/>
              </a:rPr>
              <a:t>        Access Manager</a:t>
            </a:r>
            <a:r>
              <a:rPr lang="zh-CN" altLang="en-US" sz="1600">
                <a:sym typeface="+mn-ea"/>
              </a:rPr>
              <a:t>也就权限管理。</a:t>
            </a:r>
            <a:r>
              <a:rPr lang="en-US" altLang="zh-CN" sz="1600">
                <a:sym typeface="+mn-ea"/>
              </a:rPr>
              <a:t>提供基于令牌(auth token)的授权</a:t>
            </a:r>
            <a:r>
              <a:rPr lang="zh-CN" altLang="en-US" sz="1600">
                <a:sym typeface="+mn-ea"/>
              </a:rPr>
              <a:t>功能</a:t>
            </a:r>
            <a:r>
              <a:rPr lang="en-US" altLang="zh-CN" sz="1600">
                <a:sym typeface="+mn-ea"/>
              </a:rPr>
              <a:t>，允许在用户/设备(User)、通道(Channel)或</a:t>
            </a:r>
            <a:r>
              <a:rPr lang="zh-CN" altLang="en-US" sz="1600">
                <a:sym typeface="+mn-ea"/>
              </a:rPr>
              <a:t>程序</a:t>
            </a:r>
            <a:r>
              <a:rPr lang="en-US" altLang="zh-CN" sz="1600">
                <a:sym typeface="+mn-ea"/>
              </a:rPr>
              <a:t>(Application)级别上进行读/写访问控制。</a:t>
            </a:r>
            <a:r>
              <a:rPr lang="zh-CN" altLang="en-US" sz="1600">
                <a:sym typeface="+mn-ea"/>
              </a:rPr>
              <a:t>也就是可以通过</a:t>
            </a:r>
            <a:r>
              <a:rPr lang="en-US" altLang="zh-CN" sz="1600">
                <a:sym typeface="+mn-ea"/>
              </a:rPr>
              <a:t>Access Manager</a:t>
            </a:r>
            <a:r>
              <a:rPr lang="zh-CN" altLang="en-US" sz="1600">
                <a:sym typeface="+mn-ea"/>
              </a:rPr>
              <a:t>来控制用户</a:t>
            </a:r>
            <a:r>
              <a:rPr lang="en-US" altLang="zh-CN" sz="1600">
                <a:sym typeface="+mn-ea"/>
              </a:rPr>
              <a:t>/</a:t>
            </a:r>
            <a:r>
              <a:rPr lang="zh-CN" altLang="en-US" sz="1600">
                <a:sym typeface="+mn-ea"/>
              </a:rPr>
              <a:t>设备对</a:t>
            </a:r>
            <a:r>
              <a:rPr lang="en-US" altLang="zh-CN" sz="1600">
                <a:sym typeface="+mn-ea"/>
              </a:rPr>
              <a:t>Channel</a:t>
            </a:r>
            <a:r>
              <a:rPr lang="zh-CN" altLang="en-US" sz="1600">
                <a:sym typeface="+mn-ea"/>
              </a:rPr>
              <a:t>是否接收和发布消息的权限。</a:t>
            </a:r>
            <a:endParaRPr lang="zh-CN" altLang="en-US" sz="1600">
              <a:sym typeface="+mn-ea"/>
            </a:endParaRPr>
          </a:p>
          <a:p>
            <a:pPr marL="0" indent="0">
              <a:buNone/>
            </a:pPr>
            <a:r>
              <a:rPr lang="en-US" altLang="zh-CN" sz="1600">
                <a:sym typeface="+mn-ea"/>
              </a:rPr>
              <a:t>       </a:t>
            </a:r>
            <a:r>
              <a:rPr lang="zh-CN" altLang="en-US" sz="1600">
                <a:sym typeface="+mn-ea"/>
              </a:rPr>
              <a:t>想要使用</a:t>
            </a:r>
            <a:r>
              <a:rPr lang="en-US" altLang="zh-CN" sz="1600">
                <a:sym typeface="+mn-ea"/>
              </a:rPr>
              <a:t>Access Manager</a:t>
            </a:r>
            <a:r>
              <a:rPr lang="zh-CN" altLang="en-US" sz="1600">
                <a:sym typeface="+mn-ea"/>
              </a:rPr>
              <a:t>，就需要先在</a:t>
            </a:r>
            <a:r>
              <a:rPr lang="en-US" altLang="zh-CN" sz="1600">
                <a:sym typeface="+mn-ea"/>
              </a:rPr>
              <a:t>PubNub Admin Dashboard</a:t>
            </a:r>
            <a:r>
              <a:rPr lang="zh-CN" altLang="en-US" sz="1600">
                <a:sym typeface="+mn-ea"/>
              </a:rPr>
              <a:t>中开启</a:t>
            </a:r>
            <a:r>
              <a:rPr lang="en-US" altLang="zh-CN" sz="1600">
                <a:sym typeface="+mn-ea"/>
              </a:rPr>
              <a:t>Access Manager</a:t>
            </a:r>
            <a:r>
              <a:rPr lang="zh-CN" altLang="en-US" sz="1600">
                <a:sym typeface="+mn-ea"/>
              </a:rPr>
              <a:t>功能。如何开启后面再细说。而且，</a:t>
            </a:r>
            <a:r>
              <a:rPr lang="en-US" altLang="zh-CN" sz="1600">
                <a:sym typeface="+mn-ea"/>
              </a:rPr>
              <a:t>一旦启用了访问管理器</a:t>
            </a:r>
            <a:r>
              <a:rPr lang="zh-CN" altLang="en-US" sz="1600">
                <a:sym typeface="+mn-ea"/>
              </a:rPr>
              <a:t>后</a:t>
            </a:r>
            <a:r>
              <a:rPr lang="en-US" altLang="zh-CN" sz="1600">
                <a:sym typeface="+mn-ea"/>
              </a:rPr>
              <a:t>，</a:t>
            </a:r>
            <a:r>
              <a:rPr lang="zh-CN" altLang="en-US" sz="1600">
                <a:sym typeface="+mn-ea"/>
              </a:rPr>
              <a:t>如果在初始化</a:t>
            </a:r>
            <a:r>
              <a:rPr lang="en-US" altLang="zh-CN" sz="1600">
                <a:sym typeface="+mn-ea"/>
              </a:rPr>
              <a:t>PubNub</a:t>
            </a:r>
            <a:r>
              <a:rPr lang="zh-CN" altLang="en-US" sz="1600">
                <a:sym typeface="+mn-ea"/>
              </a:rPr>
              <a:t>时没有显示的向</a:t>
            </a:r>
            <a:r>
              <a:rPr lang="en-US" altLang="zh-CN" sz="1600">
                <a:sym typeface="+mn-ea"/>
              </a:rPr>
              <a:t>PubNub</a:t>
            </a:r>
            <a:r>
              <a:rPr lang="zh-CN" altLang="en-US" sz="1600">
                <a:sym typeface="+mn-ea"/>
              </a:rPr>
              <a:t>对象提供</a:t>
            </a:r>
            <a:r>
              <a:rPr lang="en-US" altLang="zh-CN" sz="1600">
                <a:sym typeface="+mn-ea"/>
              </a:rPr>
              <a:t>授权令牌(auth token)</a:t>
            </a:r>
            <a:r>
              <a:rPr lang="zh-CN" altLang="en-US" sz="1600">
                <a:sym typeface="+mn-ea"/>
              </a:rPr>
              <a:t>，则不能进行</a:t>
            </a:r>
            <a:r>
              <a:rPr lang="en-US" altLang="zh-CN" sz="1600">
                <a:sym typeface="+mn-ea"/>
              </a:rPr>
              <a:t>pub/sub</a:t>
            </a:r>
            <a:r>
              <a:rPr lang="zh-CN" altLang="en-US" sz="1600">
                <a:sym typeface="+mn-ea"/>
              </a:rPr>
              <a:t>操作；</a:t>
            </a:r>
            <a:r>
              <a:rPr lang="en-US" altLang="zh-CN" sz="1600">
                <a:sym typeface="+mn-ea"/>
              </a:rPr>
              <a:t>如果提供了无效的令牌，请求客户端将收到</a:t>
            </a:r>
            <a:r>
              <a:rPr lang="zh-CN" altLang="en-US" sz="1600">
                <a:sym typeface="+mn-ea"/>
              </a:rPr>
              <a:t>错误码</a:t>
            </a:r>
            <a:r>
              <a:rPr lang="en-US" altLang="zh-CN" sz="1600">
                <a:sym typeface="+mn-ea"/>
              </a:rPr>
              <a:t>”403 Forbidden Error”,</a:t>
            </a:r>
            <a:r>
              <a:rPr lang="zh-CN" altLang="en-US" sz="1600">
                <a:sym typeface="+mn-ea"/>
              </a:rPr>
              <a:t>也就是会返回一个</a:t>
            </a:r>
            <a:r>
              <a:rPr lang="en-US" altLang="zh-CN" sz="1600">
                <a:sym typeface="+mn-ea"/>
              </a:rPr>
              <a:t>403</a:t>
            </a:r>
            <a:r>
              <a:rPr lang="zh-CN" altLang="en-US" sz="1600">
                <a:sym typeface="+mn-ea"/>
              </a:rPr>
              <a:t>的错误码。</a:t>
            </a:r>
            <a:endParaRPr lang="zh-CN" altLang="en-US" sz="1600">
              <a:sym typeface="+mn-ea"/>
            </a:endParaRPr>
          </a:p>
          <a:p>
            <a:pPr marL="0" indent="0">
              <a:buNone/>
            </a:pPr>
            <a:r>
              <a:rPr lang="zh-CN" altLang="en-US" sz="1600">
                <a:sym typeface="+mn-ea"/>
              </a:rPr>
              <a:t>        权限控制一般不在客户端执行，而是应该在服务器中执行。</a:t>
            </a:r>
            <a:endParaRPr lang="zh-CN" altLang="en-US" sz="1600">
              <a:sym typeface="+mn-ea"/>
            </a:endParaRPr>
          </a:p>
          <a:p>
            <a:endParaRPr lang="en-US" altLang="zh-CN">
              <a:sym typeface="+mn-ea"/>
            </a:endParaRPr>
          </a:p>
          <a:p>
            <a:pPr marL="0" indent="0">
              <a:buNone/>
            </a:pPr>
            <a:r>
              <a:rPr lang="zh-CN" altLang="en-US" sz="1400">
                <a:sym typeface="+mn-ea"/>
              </a:rPr>
              <a:t>参考文档：https://www.pubnub.com/developers/tech/security/access-manager/</a:t>
            </a:r>
            <a:endParaRPr lang="en-US" altLang="zh-CN">
              <a:sym typeface="+mn-ea"/>
            </a:endParaRPr>
          </a:p>
          <a:p>
            <a:endParaRPr lang="en-US" altLang="zh-CN">
              <a:sym typeface="+mn-ea"/>
            </a:endParaRPr>
          </a:p>
          <a:p>
            <a:endParaRPr lang="zh-CN" altLang="en-US" sz="1600"/>
          </a:p>
          <a:p>
            <a:pPr marL="0" indent="0">
              <a:buNone/>
            </a:pP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708025"/>
            <a:ext cx="8229600" cy="5418455"/>
          </a:xfrm>
        </p:spPr>
        <p:txBody>
          <a:bodyPr/>
          <a:p>
            <a:pPr marL="457200" lvl="1" indent="0">
              <a:buNone/>
            </a:pPr>
            <a:r>
              <a:rPr lang="en-US" altLang="zh-CN" sz="2000">
                <a:sym typeface="+mn-ea"/>
              </a:rPr>
              <a:t>2.6</a:t>
            </a:r>
            <a:r>
              <a:rPr lang="zh-CN" altLang="en-US" sz="2000">
                <a:sym typeface="+mn-ea"/>
              </a:rPr>
              <a:t>、</a:t>
            </a:r>
            <a:r>
              <a:rPr lang="en-US" altLang="zh-CN" sz="2000">
                <a:sym typeface="+mn-ea"/>
              </a:rPr>
              <a:t>PubNub Functions</a:t>
            </a:r>
            <a:endParaRPr lang="en-US" altLang="zh-CN" sz="2000">
              <a:sym typeface="+mn-ea"/>
            </a:endParaRPr>
          </a:p>
          <a:p>
            <a:pPr marL="0" lvl="1" indent="0">
              <a:buNone/>
            </a:pPr>
            <a:r>
              <a:rPr lang="zh-CN" altLang="en-US" sz="1600"/>
              <a:t>        PubNub </a:t>
            </a:r>
            <a:r>
              <a:rPr lang="en-US" altLang="zh-CN" sz="1600"/>
              <a:t>Functions</a:t>
            </a:r>
            <a:r>
              <a:rPr lang="zh-CN" altLang="en-US" sz="1600"/>
              <a:t>使用户能够快速、轻松地在PubNub数据流网络(DSN</a:t>
            </a:r>
            <a:r>
              <a:rPr lang="en-US" altLang="zh-CN" sz="1600"/>
              <a:t>:Data Stream Network</a:t>
            </a:r>
            <a:r>
              <a:rPr lang="zh-CN" altLang="en-US" sz="1600"/>
              <a:t>)上启动微服务，用户自己搭建额外的服务器。在这个微服务中可以对孝敬进行</a:t>
            </a:r>
            <a:r>
              <a:rPr lang="zh-CN" altLang="en-US" sz="1600">
                <a:sym typeface="+mn-ea"/>
              </a:rPr>
              <a:t>重新路由、增强、过滤、转换和聚合操作。PubNub </a:t>
            </a:r>
            <a:r>
              <a:rPr lang="en-US" altLang="zh-CN" sz="1600">
                <a:sym typeface="+mn-ea"/>
              </a:rPr>
              <a:t>Functions</a:t>
            </a:r>
            <a:r>
              <a:rPr lang="zh-CN" altLang="en-US" sz="1600">
                <a:sym typeface="+mn-ea"/>
              </a:rPr>
              <a:t>是没有服务器的，没有必要担心部署、维护或扩展服务器。</a:t>
            </a:r>
            <a:endParaRPr lang="zh-CN" altLang="en-US" sz="1600">
              <a:sym typeface="+mn-ea"/>
            </a:endParaRPr>
          </a:p>
          <a:p>
            <a:pPr marL="0" lvl="1" indent="0">
              <a:buNone/>
            </a:pPr>
            <a:r>
              <a:rPr lang="zh-CN" altLang="en-US" sz="1600">
                <a:sym typeface="+mn-ea"/>
              </a:rPr>
              <a:t>       PubNub Functions功能的开启和编辑都是在PubNub Admin Dashboard上进行的。PubNub提供了非常人性化的</a:t>
            </a:r>
            <a:r>
              <a:rPr lang="en-US" altLang="zh-CN" sz="1600">
                <a:sym typeface="+mn-ea"/>
              </a:rPr>
              <a:t>GUI</a:t>
            </a:r>
            <a:r>
              <a:rPr lang="zh-CN" altLang="en-US" sz="1600">
                <a:sym typeface="+mn-ea"/>
              </a:rPr>
              <a:t>，让用户能够非常方便快速的创建</a:t>
            </a:r>
            <a:r>
              <a:rPr lang="en-US" altLang="zh-CN" sz="1600">
                <a:sym typeface="+mn-ea"/>
              </a:rPr>
              <a:t>PubNub Functions</a:t>
            </a:r>
            <a:r>
              <a:rPr lang="zh-CN" altLang="en-US" sz="1600">
                <a:sym typeface="+mn-ea"/>
              </a:rPr>
              <a:t>功能。具体的创建流程之后再细说，现在只需要知道，</a:t>
            </a:r>
            <a:r>
              <a:rPr lang="en-US" altLang="zh-CN" sz="1600">
                <a:sym typeface="+mn-ea"/>
              </a:rPr>
              <a:t>PubNub</a:t>
            </a:r>
            <a:r>
              <a:rPr lang="zh-CN" altLang="en-US" sz="1600">
                <a:sym typeface="+mn-ea"/>
              </a:rPr>
              <a:t>提供了一个功能，让用户可以对消息做一些扩展操作。</a:t>
            </a:r>
            <a:endParaRPr lang="zh-CN" altLang="en-US" sz="1600">
              <a:sym typeface="+mn-ea"/>
            </a:endParaRPr>
          </a:p>
          <a:p>
            <a:pPr marL="0" lvl="1" indent="0">
              <a:buNone/>
            </a:pPr>
            <a:endParaRPr lang="en-US" altLang="zh-CN" sz="1600">
              <a:sym typeface="+mn-ea"/>
            </a:endParaRPr>
          </a:p>
          <a:p>
            <a:pPr marL="0" lvl="1" indent="0">
              <a:buNone/>
            </a:pPr>
            <a:endParaRPr lang="zh-CN" altLang="en-US" sz="1800">
              <a:sym typeface="+mn-ea"/>
            </a:endParaRPr>
          </a:p>
          <a:p>
            <a:pPr marL="0" lvl="1" indent="0">
              <a:buNone/>
            </a:pPr>
            <a:endParaRPr lang="zh-CN" altLang="en-US" sz="1800">
              <a:sym typeface="+mn-ea"/>
            </a:endParaRPr>
          </a:p>
          <a:p>
            <a:pPr marL="0" lvl="1" indent="0">
              <a:buNone/>
            </a:pPr>
            <a:endParaRPr lang="zh-CN" altLang="en-US" sz="1800">
              <a:sym typeface="+mn-ea"/>
            </a:endParaRPr>
          </a:p>
          <a:p>
            <a:pPr marL="0" lvl="1" indent="0">
              <a:buNone/>
            </a:pPr>
            <a:endParaRPr lang="zh-CN" altLang="en-US" sz="1800">
              <a:sym typeface="+mn-ea"/>
            </a:endParaRPr>
          </a:p>
          <a:p>
            <a:pPr marL="0" lvl="1" indent="0">
              <a:buNone/>
            </a:pPr>
            <a:endParaRPr lang="zh-CN" altLang="en-US" sz="1800">
              <a:sym typeface="+mn-ea"/>
            </a:endParaRPr>
          </a:p>
          <a:p>
            <a:pPr marL="457200" lvl="1" indent="0">
              <a:buNone/>
            </a:pPr>
            <a:endParaRPr lang="zh-CN" altLang="en-US" sz="1800"/>
          </a:p>
          <a:p>
            <a:pPr marL="457200" lvl="1" indent="0">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3</a:t>
            </a:r>
            <a:r>
              <a:rPr lang="zh-CN" altLang="en-US" sz="2400"/>
              <a:t>、</a:t>
            </a:r>
            <a:r>
              <a:rPr lang="en-US" altLang="zh-CN" sz="2400"/>
              <a:t>PubNub</a:t>
            </a:r>
            <a:r>
              <a:rPr lang="zh-CN" altLang="en-US" sz="2400"/>
              <a:t>注册与</a:t>
            </a:r>
            <a:r>
              <a:rPr lang="en-US" altLang="zh-CN" sz="2400"/>
              <a:t>Admin Dashboard</a:t>
            </a:r>
            <a:endParaRPr lang="en-US" altLang="zh-CN" sz="2400"/>
          </a:p>
        </p:txBody>
      </p:sp>
      <p:sp>
        <p:nvSpPr>
          <p:cNvPr id="3" name="内容占位符 2"/>
          <p:cNvSpPr>
            <a:spLocks noGrp="1"/>
          </p:cNvSpPr>
          <p:nvPr>
            <p:ph idx="1"/>
          </p:nvPr>
        </p:nvSpPr>
        <p:spPr/>
        <p:txBody>
          <a:bodyPr/>
          <a:p>
            <a:pPr marL="0" indent="0">
              <a:buNone/>
            </a:pPr>
            <a:r>
              <a:rPr lang="en-US" altLang="zh-CN" sz="1800"/>
              <a:t>3.1</a:t>
            </a:r>
            <a:r>
              <a:rPr lang="zh-CN" altLang="en-US" sz="1800"/>
              <a:t>、注册</a:t>
            </a:r>
            <a:r>
              <a:rPr lang="en-US" altLang="zh-CN" sz="1800"/>
              <a:t>PubNub</a:t>
            </a:r>
            <a:r>
              <a:rPr lang="zh-CN" altLang="en-US" sz="1800"/>
              <a:t>账户</a:t>
            </a:r>
            <a:endParaRPr lang="zh-CN" altLang="en-US" sz="1800"/>
          </a:p>
          <a:p>
            <a:pPr marL="0" indent="0">
              <a:buNone/>
            </a:pPr>
            <a:r>
              <a:rPr lang="zh-CN" altLang="en-US" sz="1800"/>
              <a:t>    </a:t>
            </a:r>
            <a:r>
              <a:rPr lang="zh-CN" altLang="en-US" sz="1600"/>
              <a:t>在我们使用</a:t>
            </a:r>
            <a:r>
              <a:rPr lang="en-US" altLang="zh-CN" sz="1600"/>
              <a:t>PubNub api</a:t>
            </a:r>
            <a:r>
              <a:rPr lang="zh-CN" altLang="en-US" sz="1600"/>
              <a:t>实例化</a:t>
            </a:r>
            <a:r>
              <a:rPr lang="en-US" altLang="zh-CN" sz="1600"/>
              <a:t>PubNub</a:t>
            </a:r>
            <a:r>
              <a:rPr lang="zh-CN" altLang="en-US" sz="1600"/>
              <a:t>对象时，需要传入</a:t>
            </a:r>
            <a:r>
              <a:rPr lang="en-US" altLang="zh-CN" sz="1600"/>
              <a:t>publish key</a:t>
            </a:r>
            <a:r>
              <a:rPr lang="zh-CN" altLang="en-US" sz="1600"/>
              <a:t>和</a:t>
            </a:r>
            <a:r>
              <a:rPr lang="en-US" altLang="zh-CN" sz="1600"/>
              <a:t>subscribe key.</a:t>
            </a:r>
            <a:r>
              <a:rPr lang="zh-CN" altLang="en-US" sz="1600"/>
              <a:t>而且我们之前介绍</a:t>
            </a:r>
            <a:r>
              <a:rPr lang="en-US" altLang="zh-CN" sz="1600"/>
              <a:t>Access Manager</a:t>
            </a:r>
            <a:r>
              <a:rPr lang="zh-CN" altLang="en-US" sz="1600"/>
              <a:t>的时候说过，要使用它需要先在</a:t>
            </a:r>
            <a:r>
              <a:rPr lang="en-US" altLang="zh-CN" sz="1600"/>
              <a:t>PubNub Admin Doshboard(</a:t>
            </a:r>
            <a:r>
              <a:rPr lang="zh-CN" altLang="en-US" sz="1600"/>
              <a:t>以下称之为控制面板</a:t>
            </a:r>
            <a:r>
              <a:rPr lang="en-US" altLang="zh-CN" sz="1600"/>
              <a:t>)</a:t>
            </a:r>
            <a:r>
              <a:rPr lang="zh-CN" altLang="en-US" sz="1600"/>
              <a:t>中开启</a:t>
            </a:r>
            <a:r>
              <a:rPr lang="en-US" altLang="zh-CN" sz="1600"/>
              <a:t>Access Manager</a:t>
            </a:r>
            <a:r>
              <a:rPr lang="zh-CN" altLang="en-US" sz="1600"/>
              <a:t>功能。</a:t>
            </a:r>
            <a:endParaRPr lang="zh-CN" altLang="en-US" sz="1600"/>
          </a:p>
          <a:p>
            <a:pPr marL="0" indent="0">
              <a:buNone/>
            </a:pPr>
            <a:r>
              <a:rPr lang="zh-CN" altLang="en-US" sz="1600"/>
              <a:t>那么</a:t>
            </a:r>
            <a:r>
              <a:rPr lang="en-US" altLang="zh-CN" sz="1600"/>
              <a:t>publish key</a:t>
            </a:r>
            <a:r>
              <a:rPr lang="zh-CN" altLang="en-US" sz="1600"/>
              <a:t>和</a:t>
            </a:r>
            <a:r>
              <a:rPr lang="en-US" altLang="zh-CN" sz="1600"/>
              <a:t>subscribe key</a:t>
            </a:r>
            <a:r>
              <a:rPr lang="zh-CN" altLang="en-US" sz="1600"/>
              <a:t>从哪来，又在哪里可以访问操作控制面板呢。这就要求们先要注册一个</a:t>
            </a:r>
            <a:r>
              <a:rPr lang="en-US" altLang="zh-CN" sz="1600"/>
              <a:t>PubNub</a:t>
            </a:r>
            <a:r>
              <a:rPr lang="zh-CN" altLang="en-US" sz="1600"/>
              <a:t>账户了。</a:t>
            </a:r>
            <a:endParaRPr lang="zh-CN" altLang="en-US" sz="1600"/>
          </a:p>
          <a:p>
            <a:pPr marL="0" indent="0">
              <a:buNone/>
            </a:pPr>
            <a:r>
              <a:rPr lang="zh-CN" altLang="en-US" sz="1600"/>
              <a:t>     </a:t>
            </a:r>
            <a:r>
              <a:rPr lang="zh-CN" altLang="en-US" sz="1600">
                <a:sym typeface="+mn-ea"/>
              </a:rPr>
              <a:t>注册地址为：</a:t>
            </a:r>
            <a:r>
              <a:rPr lang="zh-CN" altLang="en-US" sz="1600">
                <a:hlinkClick r:id="rId1" action="ppaction://hlinkfile"/>
              </a:rPr>
              <a:t>https://admin.pubnub.com/#/register</a:t>
            </a:r>
            <a:endParaRPr lang="zh-CN" altLang="en-US" sz="1600"/>
          </a:p>
          <a:p>
            <a:pPr marL="0" indent="0">
              <a:buNone/>
            </a:pPr>
            <a:r>
              <a:rPr lang="zh-CN" altLang="en-US" sz="1600"/>
              <a:t>     注册按要求填写信息即可，注意密码格式要正确，否则注册按钮点击不了。</a:t>
            </a:r>
            <a:endParaRPr lang="zh-CN" altLang="en-US" sz="1600"/>
          </a:p>
          <a:p>
            <a:pPr marL="0" indent="0">
              <a:buNone/>
            </a:pPr>
            <a:r>
              <a:rPr lang="zh-CN" altLang="en-US" sz="1600"/>
              <a:t>     另外，注册时需要使用网络代理或者</a:t>
            </a:r>
            <a:r>
              <a:rPr lang="en-US" altLang="zh-CN" sz="1600"/>
              <a:t>VPN</a:t>
            </a:r>
            <a:r>
              <a:rPr lang="zh-CN" altLang="en-US" sz="1600"/>
              <a:t>账号翻墙才可以，否则注册按钮上面的验证码显示不了也就无法注册了。</a:t>
            </a:r>
            <a:endParaRPr lang="zh-CN" altLang="en-US" sz="1600"/>
          </a:p>
          <a:p>
            <a:pPr marL="0" indent="0">
              <a:buNone/>
            </a:pPr>
            <a:endParaRPr lang="zh-CN" altLang="en-US" sz="1800"/>
          </a:p>
          <a:p>
            <a:pPr marL="0" indent="0">
              <a:buNone/>
            </a:pPr>
            <a:endParaRPr lang="zh-CN" altLang="en-US" sz="1800"/>
          </a:p>
          <a:p>
            <a:pPr marL="0" indent="0">
              <a:buNone/>
            </a:pPr>
            <a:endParaRPr lang="zh-CN"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内容占位符 6"/>
          <p:cNvSpPr/>
          <p:nvPr>
            <p:ph idx="1"/>
          </p:nvPr>
        </p:nvSpPr>
        <p:spPr>
          <a:xfrm>
            <a:off x="457200" y="723900"/>
            <a:ext cx="8229600" cy="5716270"/>
          </a:xfrm>
        </p:spPr>
        <p:txBody>
          <a:bodyPr/>
          <a:p>
            <a:pPr marL="0" indent="0">
              <a:buNone/>
            </a:pPr>
            <a:r>
              <a:rPr lang="en-US" altLang="zh-CN" sz="1800"/>
              <a:t>   3.2</a:t>
            </a:r>
            <a:r>
              <a:rPr lang="zh-CN" altLang="en-US" sz="1800"/>
              <a:t>、创建应用</a:t>
            </a:r>
            <a:endParaRPr lang="zh-CN" altLang="en-US" sz="1800"/>
          </a:p>
          <a:p>
            <a:pPr marL="0" indent="0">
              <a:buNone/>
            </a:pPr>
            <a:r>
              <a:rPr lang="zh-CN" altLang="en-US" sz="1800"/>
              <a:t>    </a:t>
            </a:r>
            <a:r>
              <a:rPr lang="zh-CN" altLang="en-US" sz="1600"/>
              <a:t>注册账户之后登陆成功，看到的界面如下：</a:t>
            </a:r>
            <a:endParaRPr lang="zh-CN" altLang="en-US" sz="16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600"/>
              <a:t>在这个界面我们可以创建应用，点击右上角</a:t>
            </a:r>
            <a:r>
              <a:rPr lang="en-US" altLang="zh-CN" sz="1600"/>
              <a:t>“CREATE NEW APP +”</a:t>
            </a:r>
            <a:r>
              <a:rPr lang="zh-CN" altLang="en-US" sz="1600"/>
              <a:t>按钮。默认是有一个</a:t>
            </a:r>
            <a:r>
              <a:rPr lang="en-US" altLang="zh-CN" sz="1600"/>
              <a:t>Demo Project.</a:t>
            </a:r>
            <a:endParaRPr lang="en-US" altLang="zh-CN" sz="1600"/>
          </a:p>
          <a:p>
            <a:pPr marL="0" indent="0">
              <a:buNone/>
            </a:pPr>
            <a:r>
              <a:rPr lang="zh-CN" altLang="en-US" sz="1800"/>
              <a:t> </a:t>
            </a:r>
            <a:endParaRPr lang="zh-CN" altLang="en-US" sz="1800"/>
          </a:p>
        </p:txBody>
      </p:sp>
      <p:pic>
        <p:nvPicPr>
          <p:cNvPr id="9" name="图片 8"/>
          <p:cNvPicPr>
            <a:picLocks noChangeAspect="1"/>
          </p:cNvPicPr>
          <p:nvPr/>
        </p:nvPicPr>
        <p:blipFill>
          <a:blip r:embed="rId1"/>
          <a:stretch>
            <a:fillRect/>
          </a:stretch>
        </p:blipFill>
        <p:spPr>
          <a:xfrm>
            <a:off x="624840" y="1510030"/>
            <a:ext cx="7579995" cy="3990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86410"/>
            <a:ext cx="8229600" cy="6137275"/>
          </a:xfrm>
        </p:spPr>
        <p:txBody>
          <a:bodyPr/>
          <a:p>
            <a:pPr marL="0" indent="0">
              <a:buNone/>
            </a:pPr>
            <a:r>
              <a:rPr lang="en-US" altLang="zh-CN" sz="1800"/>
              <a:t>3.3</a:t>
            </a:r>
            <a:r>
              <a:rPr lang="zh-CN" altLang="en-US" sz="1800"/>
              <a:t>、创建</a:t>
            </a:r>
            <a:r>
              <a:rPr lang="en-US" altLang="zh-CN" sz="1800"/>
              <a:t>Key Set</a:t>
            </a:r>
            <a:endParaRPr lang="en-US" altLang="zh-CN" sz="1800"/>
          </a:p>
          <a:p>
            <a:pPr marL="0" indent="0">
              <a:buNone/>
            </a:pPr>
            <a:r>
              <a:rPr lang="zh-CN" altLang="en-US" sz="1600"/>
              <a:t>点击之前创建的</a:t>
            </a:r>
            <a:r>
              <a:rPr lang="en-US" altLang="zh-CN" sz="1600"/>
              <a:t>Project,</a:t>
            </a:r>
            <a:r>
              <a:rPr lang="zh-CN" altLang="en-US" sz="1600"/>
              <a:t>进入到以下界面</a:t>
            </a:r>
            <a:endParaRPr lang="zh-CN" altLang="en-US" sz="16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600"/>
              <a:t>这个界面大致包含两个部分：左侧的几个功能按钮和</a:t>
            </a:r>
            <a:r>
              <a:rPr lang="en-US" altLang="zh-CN" sz="1600"/>
              <a:t>Key Set</a:t>
            </a:r>
            <a:r>
              <a:rPr lang="zh-CN" altLang="en-US" sz="1600"/>
              <a:t>列表。</a:t>
            </a:r>
            <a:endParaRPr lang="zh-CN" altLang="en-US" sz="1600"/>
          </a:p>
          <a:p>
            <a:pPr marL="0" indent="0">
              <a:buNone/>
            </a:pPr>
            <a:r>
              <a:rPr lang="zh-CN" altLang="en-US" sz="1600"/>
              <a:t>点击右上角的</a:t>
            </a:r>
            <a:r>
              <a:rPr lang="en-US" altLang="zh-CN" sz="1600"/>
              <a:t>”Create New Keyset”,</a:t>
            </a:r>
            <a:r>
              <a:rPr lang="zh-CN" altLang="en-US" sz="1600"/>
              <a:t>创建一个</a:t>
            </a:r>
            <a:r>
              <a:rPr lang="en-US" altLang="zh-CN" sz="1600"/>
              <a:t>KeySet</a:t>
            </a:r>
            <a:r>
              <a:rPr lang="zh-CN" altLang="en-US" sz="1600"/>
              <a:t>，就会显示在</a:t>
            </a:r>
            <a:r>
              <a:rPr lang="en-US" altLang="zh-CN" sz="1600"/>
              <a:t>Key Set</a:t>
            </a:r>
            <a:r>
              <a:rPr lang="zh-CN" altLang="en-US" sz="1600"/>
              <a:t>列表上</a:t>
            </a:r>
            <a:r>
              <a:rPr lang="en-US" altLang="zh-CN" sz="1600"/>
              <a:t>.</a:t>
            </a:r>
            <a:r>
              <a:rPr lang="zh-CN" altLang="en-US" sz="1600"/>
              <a:t>如上图，这时我们会看到每个</a:t>
            </a:r>
            <a:r>
              <a:rPr lang="en-US" altLang="zh-CN" sz="1600"/>
              <a:t>KeySet</a:t>
            </a:r>
            <a:r>
              <a:rPr lang="zh-CN" altLang="en-US" sz="1600"/>
              <a:t>下面都包含了两个字符串，这就是我们之前说的创建</a:t>
            </a:r>
            <a:r>
              <a:rPr lang="en-US" altLang="zh-CN" sz="1600"/>
              <a:t>PubNub</a:t>
            </a:r>
            <a:r>
              <a:rPr lang="zh-CN" altLang="en-US" sz="1600"/>
              <a:t>对象所需要的</a:t>
            </a:r>
            <a:r>
              <a:rPr lang="en-US" altLang="zh-CN" sz="1600"/>
              <a:t>publish key</a:t>
            </a:r>
            <a:r>
              <a:rPr lang="zh-CN" altLang="en-US" sz="1600"/>
              <a:t>和</a:t>
            </a:r>
            <a:r>
              <a:rPr lang="en-US" altLang="zh-CN" sz="1600"/>
              <a:t>subscribe key</a:t>
            </a:r>
            <a:r>
              <a:rPr lang="zh-CN" altLang="en-US" sz="1600"/>
              <a:t>了。</a:t>
            </a:r>
            <a:endParaRPr lang="zh-CN" altLang="en-US" sz="1600"/>
          </a:p>
          <a:p>
            <a:pPr marL="0" indent="0">
              <a:buNone/>
            </a:pPr>
            <a:endParaRPr lang="zh-CN" altLang="en-US" sz="1800"/>
          </a:p>
        </p:txBody>
      </p:sp>
      <p:pic>
        <p:nvPicPr>
          <p:cNvPr id="4" name="图片 3"/>
          <p:cNvPicPr>
            <a:picLocks noChangeAspect="1"/>
          </p:cNvPicPr>
          <p:nvPr/>
        </p:nvPicPr>
        <p:blipFill>
          <a:blip r:embed="rId1"/>
          <a:stretch>
            <a:fillRect/>
          </a:stretch>
        </p:blipFill>
        <p:spPr>
          <a:xfrm>
            <a:off x="528955" y="1310005"/>
            <a:ext cx="8085455" cy="35674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5445" y="572770"/>
            <a:ext cx="8229600" cy="5553710"/>
          </a:xfrm>
        </p:spPr>
        <p:txBody>
          <a:bodyPr/>
          <a:p>
            <a:pPr marL="0" indent="0">
              <a:buNone/>
            </a:pPr>
            <a:r>
              <a:rPr lang="zh-CN" altLang="en-US" sz="1800"/>
              <a:t>我们大致说说左边几个按钮所对应的功能：</a:t>
            </a:r>
            <a:endParaRPr lang="zh-CN" altLang="en-US" sz="1800"/>
          </a:p>
          <a:p>
            <a:pPr marL="0" indent="0">
              <a:buNone/>
            </a:pPr>
            <a:r>
              <a:rPr lang="en-US" altLang="zh-CN" sz="1800"/>
              <a:t>     KEY INFO:</a:t>
            </a:r>
            <a:r>
              <a:rPr lang="zh-CN" altLang="en-US" sz="1800"/>
              <a:t>切换到</a:t>
            </a:r>
            <a:r>
              <a:rPr lang="en-US" altLang="zh-CN" sz="1800"/>
              <a:t>Key set</a:t>
            </a:r>
            <a:r>
              <a:rPr lang="zh-CN" altLang="en-US" sz="1800"/>
              <a:t>列表</a:t>
            </a:r>
            <a:endParaRPr lang="zh-CN" altLang="en-US" sz="1800"/>
          </a:p>
          <a:p>
            <a:pPr marL="0" indent="0">
              <a:buNone/>
            </a:pPr>
            <a:r>
              <a:rPr lang="en-US" altLang="zh-CN" sz="1800"/>
              <a:t>     FUNTIONS:</a:t>
            </a:r>
            <a:r>
              <a:rPr lang="zh-CN" altLang="en-US" sz="1800"/>
              <a:t>这就是我们之前说的</a:t>
            </a:r>
            <a:r>
              <a:rPr lang="en-US" altLang="zh-CN" sz="1800"/>
              <a:t>PubNub Functions</a:t>
            </a:r>
            <a:r>
              <a:rPr lang="zh-CN" altLang="en-US" sz="1800"/>
              <a:t>功能了。在这里可以编写一些逻辑代码用于处理一些业务逻辑。现在只支持</a:t>
            </a:r>
            <a:r>
              <a:rPr lang="en-US" altLang="zh-CN" sz="1800"/>
              <a:t>JavaScript</a:t>
            </a:r>
            <a:r>
              <a:rPr lang="zh-CN" altLang="en-US" sz="1800"/>
              <a:t>编写。</a:t>
            </a:r>
            <a:endParaRPr lang="zh-CN" altLang="en-US" sz="1800"/>
          </a:p>
          <a:p>
            <a:pPr marL="0" indent="0">
              <a:buNone/>
            </a:pPr>
            <a:r>
              <a:rPr lang="zh-CN" altLang="en-US" sz="1800"/>
              <a:t>     </a:t>
            </a:r>
            <a:r>
              <a:rPr lang="en-US" altLang="zh-CN" sz="1800"/>
              <a:t>USAGE:</a:t>
            </a:r>
            <a:r>
              <a:rPr lang="zh-CN" altLang="en-US" sz="1800"/>
              <a:t>显示用户、设备、消息、通道信息</a:t>
            </a:r>
            <a:endParaRPr lang="zh-CN" altLang="en-US" sz="1800"/>
          </a:p>
          <a:p>
            <a:pPr marL="0" indent="0">
              <a:buNone/>
            </a:pPr>
            <a:r>
              <a:rPr lang="zh-CN" altLang="en-US" sz="1800"/>
              <a:t>     </a:t>
            </a:r>
            <a:r>
              <a:rPr lang="en-US" altLang="zh-CN" sz="1800"/>
              <a:t>REALTIME ANALITICS:</a:t>
            </a:r>
            <a:r>
              <a:rPr lang="zh-CN" altLang="en-US" sz="1800"/>
              <a:t>实时显示用户行为。需要在控制面板中开启次功能</a:t>
            </a:r>
            <a:endParaRPr lang="zh-CN" altLang="en-US" sz="1800"/>
          </a:p>
          <a:p>
            <a:pPr marL="0" indent="0">
              <a:buNone/>
            </a:pPr>
            <a:r>
              <a:rPr lang="zh-CN" altLang="en-US" sz="1800"/>
              <a:t>     </a:t>
            </a:r>
            <a:r>
              <a:rPr lang="en-US" altLang="zh-CN" sz="1800"/>
              <a:t>UPGRADE:</a:t>
            </a:r>
            <a:r>
              <a:rPr lang="zh-CN" altLang="en-US" sz="1800"/>
              <a:t>用户处理用户账号升级，不同等级的账号支持的设备数量不一样。</a:t>
            </a:r>
            <a:endParaRPr lang="zh-CN" altLang="en-US" sz="1800"/>
          </a:p>
          <a:p>
            <a:pPr marL="0" indent="0">
              <a:buNone/>
            </a:pPr>
            <a:r>
              <a:rPr lang="zh-CN" altLang="en-US" sz="1800"/>
              <a:t>免费用户最多同时支持</a:t>
            </a:r>
            <a:r>
              <a:rPr lang="en-US" altLang="zh-CN" sz="1800"/>
              <a:t>100</a:t>
            </a:r>
            <a:r>
              <a:rPr lang="zh-CN" altLang="en-US" sz="1800"/>
              <a:t>台设备在线，或者发送</a:t>
            </a:r>
            <a:r>
              <a:rPr lang="en-US" altLang="zh-CN" sz="1800"/>
              <a:t>1M</a:t>
            </a:r>
            <a:r>
              <a:rPr lang="zh-CN" altLang="en-US" sz="1800"/>
              <a:t>条消息每月。</a:t>
            </a:r>
            <a:endParaRPr lang="zh-CN" altLang="en-US" sz="1800"/>
          </a:p>
          <a:p>
            <a:pPr marL="0" indent="0">
              <a:buNone/>
            </a:pPr>
            <a:r>
              <a:rPr lang="zh-CN" altLang="en-US" sz="1800"/>
              <a:t>      </a:t>
            </a:r>
            <a:r>
              <a:rPr lang="en-US" altLang="zh-CN" sz="1800"/>
              <a:t>DEBUG CONSOLE:</a:t>
            </a:r>
            <a:r>
              <a:rPr lang="zh-CN" altLang="en-US" sz="1800"/>
              <a:t>调试控制台，可以在这里添加一些虚拟用户，模拟一些用户行为。</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91515"/>
            <a:ext cx="8229600" cy="5737225"/>
          </a:xfrm>
        </p:spPr>
        <p:txBody>
          <a:bodyPr/>
          <a:p>
            <a:pPr marL="0" indent="0">
              <a:buNone/>
            </a:pPr>
            <a:r>
              <a:rPr lang="en-US" altLang="zh-CN" sz="1800"/>
              <a:t>4.4</a:t>
            </a:r>
            <a:r>
              <a:rPr lang="zh-CN" altLang="en-US" sz="1800"/>
              <a:t>、</a:t>
            </a:r>
            <a:r>
              <a:rPr lang="en-US" altLang="zh-CN" sz="1800"/>
              <a:t>Secret key</a:t>
            </a:r>
            <a:r>
              <a:rPr lang="zh-CN" altLang="en-US" sz="1800"/>
              <a:t>和</a:t>
            </a:r>
            <a:r>
              <a:rPr lang="en-US" altLang="zh-CN" sz="1800"/>
              <a:t>Admin dashboard</a:t>
            </a:r>
            <a:endParaRPr lang="en-US" altLang="zh-CN" sz="1800"/>
          </a:p>
          <a:p>
            <a:pPr marL="0" indent="0">
              <a:buNone/>
            </a:pPr>
            <a:r>
              <a:rPr lang="zh-CN" altLang="en-US" sz="1600"/>
              <a:t>      点击之前创建的</a:t>
            </a:r>
            <a:r>
              <a:rPr lang="en-US" altLang="zh-CN" sz="1600"/>
              <a:t>Key Set,</a:t>
            </a:r>
            <a:r>
              <a:rPr lang="zh-CN" altLang="en-US" sz="1600"/>
              <a:t>查看</a:t>
            </a:r>
            <a:r>
              <a:rPr lang="en-US" altLang="zh-CN" sz="1600"/>
              <a:t>KeySet</a:t>
            </a:r>
            <a:r>
              <a:rPr lang="zh-CN" altLang="en-US" sz="1600"/>
              <a:t>详情，界面如下：</a:t>
            </a:r>
            <a:endParaRPr lang="zh-CN" altLang="en-US" sz="16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600"/>
              <a:t>发现多了两个东西：</a:t>
            </a:r>
            <a:r>
              <a:rPr lang="en-US" altLang="zh-CN" sz="1600"/>
              <a:t>Secret Key</a:t>
            </a:r>
            <a:r>
              <a:rPr lang="zh-CN" altLang="en-US" sz="1600"/>
              <a:t>和</a:t>
            </a:r>
            <a:r>
              <a:rPr lang="en-US" altLang="zh-CN" sz="1600"/>
              <a:t>Application add-ons</a:t>
            </a:r>
            <a:r>
              <a:rPr lang="zh-CN" altLang="en-US" sz="1600"/>
              <a:t>。</a:t>
            </a:r>
            <a:endParaRPr lang="zh-CN" altLang="en-US" sz="1600"/>
          </a:p>
          <a:p>
            <a:pPr marL="0" indent="0">
              <a:buNone/>
            </a:pPr>
            <a:r>
              <a:rPr lang="zh-CN" altLang="en-US" sz="1600"/>
              <a:t>这个</a:t>
            </a:r>
            <a:r>
              <a:rPr lang="en-US" altLang="zh-CN" sz="1600"/>
              <a:t>Application add-ons</a:t>
            </a:r>
            <a:r>
              <a:rPr lang="zh-CN" altLang="en-US" sz="1600"/>
              <a:t>就是我们之前说的</a:t>
            </a:r>
            <a:r>
              <a:rPr lang="en-US" altLang="zh-CN" sz="1600"/>
              <a:t>Admin dashboard</a:t>
            </a:r>
            <a:r>
              <a:rPr lang="zh-CN" altLang="en-US" sz="1600"/>
              <a:t>了，在这里我们可以开启之前说过的</a:t>
            </a:r>
            <a:r>
              <a:rPr lang="en-US" altLang="zh-CN" sz="1600"/>
              <a:t>Access Manager</a:t>
            </a:r>
            <a:r>
              <a:rPr lang="zh-CN" altLang="en-US" sz="1600"/>
              <a:t>和一些其他的功能。</a:t>
            </a:r>
            <a:endParaRPr lang="zh-CN" altLang="en-US" sz="1600"/>
          </a:p>
        </p:txBody>
      </p:sp>
      <p:pic>
        <p:nvPicPr>
          <p:cNvPr id="4" name="图片 3"/>
          <p:cNvPicPr>
            <a:picLocks noChangeAspect="1"/>
          </p:cNvPicPr>
          <p:nvPr/>
        </p:nvPicPr>
        <p:blipFill>
          <a:blip r:embed="rId1"/>
          <a:stretch>
            <a:fillRect/>
          </a:stretch>
        </p:blipFill>
        <p:spPr>
          <a:xfrm>
            <a:off x="922655" y="1314450"/>
            <a:ext cx="7298690" cy="3716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457200" y="1316990"/>
            <a:ext cx="8229600" cy="4809490"/>
          </a:xfrm>
        </p:spPr>
        <p:txBody>
          <a:bodyPr/>
          <a:p>
            <a:r>
              <a:rPr lang="en-US" altLang="zh-CN" sz="2400"/>
              <a:t>1</a:t>
            </a:r>
            <a:r>
              <a:rPr lang="zh-CN" altLang="en-US" sz="2400"/>
              <a:t>、</a:t>
            </a:r>
            <a:r>
              <a:rPr lang="en-US" altLang="zh-CN" sz="2400"/>
              <a:t>PubNub</a:t>
            </a:r>
            <a:r>
              <a:rPr lang="zh-CN" altLang="en-US" sz="2400"/>
              <a:t>简介</a:t>
            </a:r>
            <a:endParaRPr lang="zh-CN" altLang="en-US" sz="2400"/>
          </a:p>
          <a:p>
            <a:pPr marL="457200" lvl="1" indent="0">
              <a:buNone/>
            </a:pPr>
            <a:r>
              <a:rPr lang="en-US" altLang="zh-CN" sz="1800"/>
              <a:t>	1.1</a:t>
            </a:r>
            <a:r>
              <a:rPr lang="zh-CN" altLang="en-US" sz="1800"/>
              <a:t>、什么是</a:t>
            </a:r>
            <a:r>
              <a:rPr lang="en-US" altLang="zh-CN" sz="1800"/>
              <a:t>PubNub</a:t>
            </a:r>
            <a:endParaRPr lang="en-US" altLang="zh-CN" sz="1800"/>
          </a:p>
          <a:p>
            <a:pPr marL="457200" lvl="1" indent="0">
              <a:buNone/>
            </a:pPr>
            <a:r>
              <a:rPr lang="en-US" altLang="zh-CN" sz="1800"/>
              <a:t>	1.2</a:t>
            </a:r>
            <a:r>
              <a:rPr lang="zh-CN" altLang="en-US" sz="1800"/>
              <a:t>、</a:t>
            </a:r>
            <a:r>
              <a:rPr lang="en-US" altLang="zh-CN" sz="1800"/>
              <a:t>PubNub</a:t>
            </a:r>
            <a:r>
              <a:rPr lang="zh-CN" altLang="en-US" sz="1800"/>
              <a:t>通信模型</a:t>
            </a:r>
            <a:endParaRPr lang="zh-CN" altLang="en-US" sz="1800"/>
          </a:p>
          <a:p>
            <a:r>
              <a:rPr lang="en-US" altLang="zh-CN" sz="2400"/>
              <a:t>2</a:t>
            </a:r>
            <a:r>
              <a:rPr lang="zh-CN" altLang="en-US" sz="2400"/>
              <a:t>、关键概念和功能</a:t>
            </a:r>
            <a:endParaRPr lang="en-US" altLang="zh-CN" sz="2400"/>
          </a:p>
          <a:p>
            <a:pPr marL="457200" lvl="1" indent="0">
              <a:buNone/>
            </a:pPr>
            <a:r>
              <a:rPr lang="en-US" altLang="zh-CN" sz="1800"/>
              <a:t>	2.1</a:t>
            </a:r>
            <a:r>
              <a:rPr lang="zh-CN" altLang="en-US" sz="1800"/>
              <a:t>、</a:t>
            </a:r>
            <a:r>
              <a:rPr lang="en-US" altLang="zh-CN" sz="1800"/>
              <a:t>Publish/Subscribe</a:t>
            </a:r>
            <a:endParaRPr lang="en-US" altLang="zh-CN" sz="1800"/>
          </a:p>
          <a:p>
            <a:pPr marL="457200" lvl="1" indent="0">
              <a:buNone/>
            </a:pPr>
            <a:r>
              <a:rPr lang="en-US" altLang="zh-CN" sz="1800"/>
              <a:t>	2.2</a:t>
            </a:r>
            <a:r>
              <a:rPr lang="zh-CN" altLang="en-US" sz="1800"/>
              <a:t>、</a:t>
            </a:r>
            <a:r>
              <a:rPr lang="en-US" altLang="zh-CN" sz="1800"/>
              <a:t>Stream Controller</a:t>
            </a:r>
            <a:endParaRPr lang="en-US" altLang="zh-CN" sz="1800"/>
          </a:p>
          <a:p>
            <a:pPr marL="457200" lvl="1" indent="0">
              <a:buNone/>
            </a:pPr>
            <a:r>
              <a:rPr lang="en-US" altLang="zh-CN" sz="1800"/>
              <a:t>	2.3</a:t>
            </a:r>
            <a:r>
              <a:rPr lang="zh-CN" altLang="en-US" sz="1800"/>
              <a:t>、</a:t>
            </a:r>
            <a:r>
              <a:rPr lang="en-US" altLang="zh-CN" sz="1800"/>
              <a:t>Precense</a:t>
            </a:r>
            <a:endParaRPr lang="en-US" altLang="zh-CN" sz="1800"/>
          </a:p>
          <a:p>
            <a:pPr marL="457200" lvl="1" indent="0">
              <a:buNone/>
            </a:pPr>
            <a:r>
              <a:rPr lang="en-US" altLang="zh-CN" sz="1800"/>
              <a:t>	2.4</a:t>
            </a:r>
            <a:r>
              <a:rPr lang="zh-CN" altLang="en-US" sz="1800"/>
              <a:t>、</a:t>
            </a:r>
            <a:r>
              <a:rPr lang="en-US" altLang="zh-CN" sz="1800"/>
              <a:t>Storage and Playback</a:t>
            </a:r>
            <a:endParaRPr lang="en-US" altLang="zh-CN" sz="1800"/>
          </a:p>
          <a:p>
            <a:pPr marL="457200" lvl="1" indent="0">
              <a:buNone/>
            </a:pPr>
            <a:r>
              <a:rPr lang="en-US" altLang="zh-CN" sz="1800"/>
              <a:t>	2.5</a:t>
            </a:r>
            <a:r>
              <a:rPr lang="zh-CN" altLang="en-US" sz="1800"/>
              <a:t>、</a:t>
            </a:r>
            <a:r>
              <a:rPr lang="en-US" altLang="zh-CN" sz="1800"/>
              <a:t>Access Manager</a:t>
            </a:r>
            <a:endParaRPr lang="en-US" altLang="zh-CN" sz="1800"/>
          </a:p>
          <a:p>
            <a:pPr marL="457200" lvl="1" indent="0">
              <a:buNone/>
            </a:pPr>
            <a:r>
              <a:rPr lang="en-US" altLang="zh-CN" sz="1800"/>
              <a:t>	2.6</a:t>
            </a:r>
            <a:r>
              <a:rPr lang="zh-CN" altLang="en-US" sz="1800"/>
              <a:t>、</a:t>
            </a:r>
            <a:r>
              <a:rPr lang="en-US" altLang="zh-CN" sz="1800"/>
              <a:t>Function</a:t>
            </a:r>
            <a:endParaRPr lang="en-US" altLang="zh-CN" sz="1800"/>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ym typeface="+mn-ea"/>
              </a:rPr>
              <a:t>4</a:t>
            </a:r>
            <a:r>
              <a:rPr lang="zh-CN" altLang="en-US" sz="3200">
                <a:sym typeface="+mn-ea"/>
              </a:rPr>
              <a:t>、项目创建与功能实现</a:t>
            </a:r>
            <a:r>
              <a:rPr lang="en-US" altLang="zh-CN">
                <a:sym typeface="+mn-ea"/>
              </a:rPr>
              <a:t> 	</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sz="1800"/>
              <a:t>在了解了</a:t>
            </a:r>
            <a:r>
              <a:rPr lang="en-US" altLang="zh-CN" sz="1800"/>
              <a:t>PubNub</a:t>
            </a:r>
            <a:r>
              <a:rPr lang="zh-CN" altLang="en-US" sz="1800"/>
              <a:t>账号上的一些信息和功能后，我们就可以开始创建一个</a:t>
            </a:r>
            <a:r>
              <a:rPr lang="en-US" altLang="zh-CN" sz="1800"/>
              <a:t>Android</a:t>
            </a:r>
            <a:r>
              <a:rPr lang="zh-CN" altLang="en-US" sz="1800"/>
              <a:t>应用，实现之前我们提到过的功能了。</a:t>
            </a:r>
            <a:r>
              <a:rPr lang="en-US" altLang="zh-CN" sz="1800"/>
              <a:t> </a:t>
            </a:r>
            <a:r>
              <a:rPr lang="zh-CN" altLang="en-US" sz="1800"/>
              <a:t>所以，这一章主要的内容是介绍如何创建一个集成了</a:t>
            </a:r>
            <a:r>
              <a:rPr lang="en-US" altLang="zh-CN" sz="1800"/>
              <a:t>PubNub SDK</a:t>
            </a:r>
            <a:r>
              <a:rPr lang="zh-CN" altLang="en-US" sz="1800"/>
              <a:t>的</a:t>
            </a:r>
            <a:r>
              <a:rPr lang="en-US" altLang="zh-CN" sz="1800"/>
              <a:t>Android</a:t>
            </a:r>
            <a:r>
              <a:rPr lang="zh-CN" altLang="en-US" sz="1800"/>
              <a:t>应用，并如何调用</a:t>
            </a:r>
            <a:r>
              <a:rPr lang="en-US" altLang="zh-CN" sz="1800"/>
              <a:t>api</a:t>
            </a:r>
            <a:r>
              <a:rPr lang="zh-CN" altLang="en-US" sz="1800"/>
              <a:t>实现之前所介绍的功能。</a:t>
            </a:r>
            <a:endParaRPr lang="zh-CN" altLang="en-US" sz="1800"/>
          </a:p>
          <a:p>
            <a:pPr marL="0" indent="0">
              <a:buNone/>
            </a:pPr>
            <a:r>
              <a:rPr lang="zh-CN" altLang="en-US" sz="1800"/>
              <a:t>     在其它平台上实现这些功能流程都是类似，</a:t>
            </a:r>
            <a:r>
              <a:rPr lang="en-US" altLang="zh-CN" sz="1800"/>
              <a:t>PubNub</a:t>
            </a:r>
            <a:r>
              <a:rPr lang="zh-CN" altLang="en-US" sz="1800"/>
              <a:t>上面有各个平台</a:t>
            </a:r>
            <a:r>
              <a:rPr lang="en-US" altLang="zh-CN" sz="1800"/>
              <a:t>SDK</a:t>
            </a:r>
            <a:r>
              <a:rPr lang="zh-CN" altLang="en-US" sz="1800"/>
              <a:t>的介绍文档，可以在以下网址查看：</a:t>
            </a:r>
            <a:endParaRPr lang="zh-CN" altLang="en-US" sz="1800"/>
          </a:p>
          <a:p>
            <a:pPr marL="0" indent="0">
              <a:buNone/>
            </a:pPr>
            <a:r>
              <a:rPr lang="zh-CN" altLang="en-US" sz="1800">
                <a:hlinkClick r:id="rId1" action="ppaction://hlinkfile"/>
              </a:rPr>
              <a:t>https://www.pubnub.com/docs</a:t>
            </a:r>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21005"/>
            <a:ext cx="8229600" cy="6364605"/>
          </a:xfrm>
        </p:spPr>
        <p:txBody>
          <a:bodyPr/>
          <a:p>
            <a:pPr marL="0" lvl="1" indent="0">
              <a:buNone/>
            </a:pPr>
            <a:r>
              <a:rPr lang="en-US" altLang="zh-CN" sz="2000">
                <a:sym typeface="+mn-ea"/>
              </a:rPr>
              <a:t>4.1</a:t>
            </a:r>
            <a:r>
              <a:rPr lang="zh-CN" altLang="en-US" sz="2000">
                <a:sym typeface="+mn-ea"/>
              </a:rPr>
              <a:t>、如何创建一个</a:t>
            </a:r>
            <a:r>
              <a:rPr lang="en-US" altLang="zh-CN" sz="2000">
                <a:sym typeface="+mn-ea"/>
              </a:rPr>
              <a:t>Android</a:t>
            </a:r>
            <a:r>
              <a:rPr lang="zh-CN" altLang="en-US" sz="2000">
                <a:sym typeface="+mn-ea"/>
              </a:rPr>
              <a:t>工程</a:t>
            </a:r>
            <a:endParaRPr lang="zh-CN" altLang="en-US" sz="2000">
              <a:sym typeface="+mn-ea"/>
            </a:endParaRPr>
          </a:p>
          <a:p>
            <a:pPr marL="0" lvl="1" indent="0">
              <a:buNone/>
            </a:pPr>
            <a:r>
              <a:rPr lang="zh-CN" altLang="en-US" sz="1800">
                <a:sym typeface="+mn-ea"/>
              </a:rPr>
              <a:t>    </a:t>
            </a:r>
            <a:r>
              <a:rPr lang="zh-CN" altLang="en-US" sz="1600">
                <a:sym typeface="+mn-ea"/>
              </a:rPr>
              <a:t>这里介绍如何创建一个</a:t>
            </a:r>
            <a:r>
              <a:rPr lang="en-US" altLang="zh-CN" sz="1600">
                <a:sym typeface="+mn-ea"/>
              </a:rPr>
              <a:t>Android Studio</a:t>
            </a:r>
            <a:r>
              <a:rPr lang="zh-CN" altLang="en-US" sz="1600">
                <a:sym typeface="+mn-ea"/>
              </a:rPr>
              <a:t>应用</a:t>
            </a:r>
            <a:endParaRPr lang="zh-CN" altLang="en-US" sz="1600">
              <a:sym typeface="+mn-ea"/>
            </a:endParaRPr>
          </a:p>
          <a:p>
            <a:pPr marL="0" lvl="1" indent="0">
              <a:buNone/>
            </a:pPr>
            <a:r>
              <a:rPr lang="en-US" altLang="zh-CN" sz="1600">
                <a:sym typeface="+mn-ea"/>
              </a:rPr>
              <a:t>     1</a:t>
            </a:r>
            <a:r>
              <a:rPr lang="zh-CN" altLang="en-US" sz="1600">
                <a:sym typeface="+mn-ea"/>
              </a:rPr>
              <a:t>、创建一个普通的</a:t>
            </a:r>
            <a:r>
              <a:rPr lang="en-US" altLang="zh-CN" sz="1600">
                <a:sym typeface="+mn-ea"/>
              </a:rPr>
              <a:t>Android</a:t>
            </a:r>
            <a:r>
              <a:rPr lang="zh-CN" altLang="en-US" sz="1600">
                <a:sym typeface="+mn-ea"/>
              </a:rPr>
              <a:t>应用</a:t>
            </a:r>
            <a:endParaRPr lang="zh-CN" altLang="en-US" sz="1600">
              <a:sym typeface="+mn-ea"/>
            </a:endParaRPr>
          </a:p>
          <a:p>
            <a:pPr marL="0" lvl="1" indent="0">
              <a:buNone/>
            </a:pPr>
            <a:r>
              <a:rPr lang="zh-CN" altLang="en-US" sz="1600">
                <a:sym typeface="+mn-ea"/>
              </a:rPr>
              <a:t>     </a:t>
            </a:r>
            <a:r>
              <a:rPr lang="en-US" altLang="zh-CN" sz="1600">
                <a:sym typeface="+mn-ea"/>
              </a:rPr>
              <a:t>2</a:t>
            </a:r>
            <a:r>
              <a:rPr lang="zh-CN" altLang="en-US" sz="1600">
                <a:sym typeface="+mn-ea"/>
              </a:rPr>
              <a:t>、引入</a:t>
            </a:r>
            <a:r>
              <a:rPr lang="en-US" altLang="zh-CN" sz="1600">
                <a:sym typeface="+mn-ea"/>
              </a:rPr>
              <a:t>PubNub sdk,</a:t>
            </a:r>
            <a:r>
              <a:rPr lang="zh-CN" altLang="en-US" sz="1600">
                <a:sym typeface="+mn-ea"/>
              </a:rPr>
              <a:t>这里介绍两种</a:t>
            </a:r>
            <a:r>
              <a:rPr lang="en-US" altLang="zh-CN" sz="1600">
                <a:sym typeface="+mn-ea"/>
              </a:rPr>
              <a:t>sdk</a:t>
            </a:r>
            <a:r>
              <a:rPr lang="zh-CN" altLang="en-US" sz="1600">
                <a:sym typeface="+mn-ea"/>
              </a:rPr>
              <a:t>引入方式</a:t>
            </a:r>
            <a:endParaRPr lang="zh-CN" altLang="en-US" sz="1600">
              <a:sym typeface="+mn-ea"/>
            </a:endParaRPr>
          </a:p>
          <a:p>
            <a:pPr marL="0" lvl="1" indent="0">
              <a:buNone/>
            </a:pPr>
            <a:r>
              <a:rPr lang="en-US" altLang="zh-CN" sz="1600">
                <a:sym typeface="+mn-ea"/>
              </a:rPr>
              <a:t>	a</a:t>
            </a:r>
            <a:r>
              <a:rPr lang="zh-CN" altLang="en-US" sz="1600">
                <a:sym typeface="+mn-ea"/>
              </a:rPr>
              <a:t>、在</a:t>
            </a:r>
            <a:r>
              <a:rPr lang="en-US" altLang="zh-CN" sz="1600">
                <a:sym typeface="+mn-ea"/>
              </a:rPr>
              <a:t>gradle</a:t>
            </a:r>
            <a:r>
              <a:rPr lang="zh-CN" altLang="en-US" sz="1600">
                <a:sym typeface="+mn-ea"/>
              </a:rPr>
              <a:t>文件中添加：</a:t>
            </a:r>
            <a:endParaRPr lang="zh-CN" altLang="en-US" sz="1600">
              <a:sym typeface="+mn-ea"/>
            </a:endParaRPr>
          </a:p>
          <a:p>
            <a:pPr marL="0" lvl="1" indent="0">
              <a:buNone/>
            </a:pPr>
            <a:r>
              <a:rPr lang="en-US" altLang="zh-CN" sz="1600">
                <a:sym typeface="+mn-ea"/>
              </a:rPr>
              <a:t>	compile group: 'com.pubnub', name: 'pubnub-gson', version: '4.14.0'</a:t>
            </a:r>
            <a:endParaRPr lang="en-US" altLang="zh-CN" sz="1600">
              <a:sym typeface="+mn-ea"/>
            </a:endParaRPr>
          </a:p>
          <a:p>
            <a:pPr marL="0" lvl="1" indent="0">
              <a:buNone/>
            </a:pPr>
            <a:r>
              <a:rPr lang="en-US" altLang="zh-CN" sz="1600">
                <a:sym typeface="+mn-ea"/>
              </a:rPr>
              <a:t>	b</a:t>
            </a:r>
            <a:r>
              <a:rPr lang="zh-CN" altLang="en-US" sz="1600">
                <a:sym typeface="+mn-ea"/>
              </a:rPr>
              <a:t>、下载Pubnub-4.14.0 </a:t>
            </a:r>
            <a:r>
              <a:rPr lang="en-US" altLang="zh-CN" sz="1600">
                <a:sym typeface="+mn-ea"/>
              </a:rPr>
              <a:t>jar</a:t>
            </a:r>
            <a:r>
              <a:rPr lang="zh-CN" altLang="en-US" sz="1600">
                <a:sym typeface="+mn-ea"/>
              </a:rPr>
              <a:t>包，然后倒入到项目中。下载地址：</a:t>
            </a:r>
            <a:endParaRPr lang="zh-CN" altLang="en-US" sz="1600">
              <a:sym typeface="+mn-ea"/>
            </a:endParaRPr>
          </a:p>
          <a:p>
            <a:pPr marL="0" lvl="1" indent="0">
              <a:buNone/>
            </a:pPr>
            <a:r>
              <a:rPr lang="en-US" altLang="zh-CN" sz="1600">
                <a:sym typeface="+mn-ea"/>
              </a:rPr>
              <a:t>	https://github.com/pubnub/java/releases/tag/v4.14.0</a:t>
            </a:r>
            <a:endParaRPr lang="en-US" altLang="zh-CN" sz="1600">
              <a:sym typeface="+mn-ea"/>
            </a:endParaRPr>
          </a:p>
          <a:p>
            <a:pPr marL="0" lvl="1" indent="0">
              <a:buNone/>
            </a:pPr>
            <a:r>
              <a:rPr lang="zh-CN" altLang="en-US" sz="1600">
                <a:sym typeface="+mn-ea"/>
              </a:rPr>
              <a:t>         然后重新编译项目，就可以在项目中使用</a:t>
            </a:r>
            <a:r>
              <a:rPr lang="en-US" altLang="zh-CN" sz="1600">
                <a:sym typeface="+mn-ea"/>
              </a:rPr>
              <a:t>pubnub</a:t>
            </a:r>
            <a:r>
              <a:rPr lang="zh-CN" altLang="en-US" sz="1600">
                <a:sym typeface="+mn-ea"/>
              </a:rPr>
              <a:t>的</a:t>
            </a:r>
            <a:r>
              <a:rPr lang="en-US" altLang="zh-CN" sz="1600">
                <a:sym typeface="+mn-ea"/>
              </a:rPr>
              <a:t>sdk</a:t>
            </a:r>
            <a:r>
              <a:rPr lang="zh-CN" altLang="en-US" sz="1600">
                <a:sym typeface="+mn-ea"/>
              </a:rPr>
              <a:t>了。</a:t>
            </a:r>
            <a:endParaRPr lang="zh-CN" altLang="en-US" sz="1600">
              <a:sym typeface="+mn-ea"/>
            </a:endParaRPr>
          </a:p>
          <a:p>
            <a:pPr marL="0" lvl="1" indent="0">
              <a:buNone/>
            </a:pPr>
            <a:endParaRPr lang="zh-CN" altLang="en-US" sz="1600">
              <a:sym typeface="+mn-ea"/>
            </a:endParaRPr>
          </a:p>
          <a:p>
            <a:pPr marL="0" lvl="1" indent="0">
              <a:buNone/>
            </a:pPr>
            <a:r>
              <a:rPr lang="zh-CN" altLang="en-US" sz="1600">
                <a:sym typeface="+mn-ea"/>
              </a:rPr>
              <a:t>     </a:t>
            </a:r>
            <a:r>
              <a:rPr lang="en-US" altLang="zh-CN" sz="1600">
                <a:sym typeface="+mn-ea"/>
              </a:rPr>
              <a:t>3</a:t>
            </a:r>
            <a:r>
              <a:rPr lang="zh-CN" altLang="en-US" sz="1600">
                <a:sym typeface="+mn-ea"/>
              </a:rPr>
              <a:t>、在</a:t>
            </a:r>
            <a:r>
              <a:rPr lang="en-US" altLang="zh-CN" sz="1600">
                <a:sym typeface="+mn-ea"/>
              </a:rPr>
              <a:t>AndroidManifest.xml</a:t>
            </a:r>
            <a:r>
              <a:rPr lang="zh-CN" altLang="en-US" sz="1600">
                <a:sym typeface="+mn-ea"/>
              </a:rPr>
              <a:t>文件中加入权限申明：</a:t>
            </a:r>
            <a:endParaRPr lang="zh-CN" altLang="en-US" sz="1600">
              <a:sym typeface="+mn-ea"/>
            </a:endParaRPr>
          </a:p>
          <a:p>
            <a:pPr marL="0" lvl="1" indent="0">
              <a:buNone/>
            </a:pPr>
            <a:r>
              <a:rPr lang="en-US" altLang="zh-CN" sz="1800">
                <a:sym typeface="+mn-ea"/>
              </a:rPr>
              <a:t>	</a:t>
            </a:r>
            <a:r>
              <a:rPr lang="en-US" altLang="zh-CN" sz="1400">
                <a:sym typeface="+mn-ea"/>
              </a:rPr>
              <a:t>&lt;uses-permission android:name="android.permission.INTERNET" /&gt;</a:t>
            </a:r>
            <a:endParaRPr lang="en-US" altLang="zh-CN" sz="1400">
              <a:sym typeface="+mn-ea"/>
            </a:endParaRPr>
          </a:p>
          <a:p>
            <a:pPr marL="0" lvl="1" indent="0">
              <a:buNone/>
            </a:pPr>
            <a:r>
              <a:rPr lang="en-US" altLang="zh-CN" sz="1400">
                <a:sym typeface="+mn-ea"/>
              </a:rPr>
              <a:t>	&lt;uses-permission android:name="android.permission.ACCESS_NETWORK_STATE"/&gt;</a:t>
            </a:r>
            <a:endParaRPr lang="en-US" altLang="zh-CN" sz="1400">
              <a:sym typeface="+mn-ea"/>
            </a:endParaRPr>
          </a:p>
          <a:p>
            <a:pPr marL="0" lvl="1" indent="0">
              <a:buNone/>
            </a:pPr>
            <a:r>
              <a:rPr lang="en-US" altLang="zh-CN" sz="1400">
                <a:sym typeface="+mn-ea"/>
              </a:rPr>
              <a:t>      4</a:t>
            </a:r>
            <a:r>
              <a:rPr lang="zh-CN" altLang="en-US" sz="1400">
                <a:sym typeface="+mn-ea"/>
              </a:rPr>
              <a:t>、关于代码混淆和上面步骤中的详细细节都可以参考一下网页：</a:t>
            </a:r>
            <a:endParaRPr lang="zh-CN" altLang="en-US" sz="1400">
              <a:sym typeface="+mn-ea"/>
            </a:endParaRPr>
          </a:p>
          <a:p>
            <a:pPr marL="0" lvl="1" indent="0">
              <a:buNone/>
            </a:pPr>
            <a:r>
              <a:rPr lang="en-US" altLang="zh-CN" sz="1400">
                <a:sym typeface="+mn-ea"/>
              </a:rPr>
              <a:t>	</a:t>
            </a:r>
            <a:r>
              <a:rPr lang="en-US" altLang="zh-CN" sz="1400">
                <a:sym typeface="+mn-ea"/>
                <a:hlinkClick r:id="rId1" action="ppaction://hlinkfile"/>
              </a:rPr>
              <a:t>https://www.pubnub.com/docs/android-java/pubnub-java-sdk</a:t>
            </a:r>
            <a:endParaRPr lang="en-US" altLang="zh-CN" sz="1400">
              <a:sym typeface="+mn-ea"/>
            </a:endParaRPr>
          </a:p>
          <a:p>
            <a:pPr marL="0" lvl="1" indent="0">
              <a:buNone/>
            </a:pPr>
            <a:r>
              <a:rPr lang="zh-CN" altLang="en-US" sz="1600"/>
              <a:t>    现在就可开始编写代码，添加相关的</a:t>
            </a:r>
            <a:r>
              <a:rPr lang="en-US" altLang="zh-CN" sz="1600"/>
              <a:t>PubNub</a:t>
            </a:r>
            <a:r>
              <a:rPr lang="zh-CN" altLang="en-US" sz="1600"/>
              <a:t>功能了</a:t>
            </a:r>
            <a:endParaRPr lang="zh-CN" altLang="en-US" sz="1600"/>
          </a:p>
          <a:p>
            <a:pPr marL="0" lvl="1" indent="0">
              <a:buNone/>
            </a:pPr>
            <a:endParaRPr lang="zh-CN" altLang="en-US" sz="1600"/>
          </a:p>
          <a:p>
            <a:pPr marL="0" lvl="1" indent="0">
              <a:buNone/>
            </a:pPr>
            <a:r>
              <a:rPr lang="zh-CN" altLang="en-US" sz="1600"/>
              <a:t>更多工程创建的细节参考：</a:t>
            </a:r>
            <a:endParaRPr lang="zh-CN" altLang="en-US" sz="1600"/>
          </a:p>
          <a:p>
            <a:pPr marL="0" lvl="1" indent="0">
              <a:buNone/>
            </a:pPr>
            <a:r>
              <a:rPr lang="zh-CN" altLang="en-US" sz="1600">
                <a:hlinkClick r:id="rId1" action="ppaction://hlinkfile"/>
              </a:rPr>
              <a:t>https://www.pubnub.com/docs/android-java/pubnub-java-sdk</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13055"/>
            <a:ext cx="8229600" cy="5813425"/>
          </a:xfrm>
        </p:spPr>
        <p:txBody>
          <a:bodyPr/>
          <a:p>
            <a:pPr marL="0" indent="0">
              <a:buNone/>
            </a:pPr>
            <a:r>
              <a:rPr lang="en-US" altLang="zh-CN" sz="2800">
                <a:sym typeface="+mn-ea"/>
              </a:rPr>
              <a:t>4.2</a:t>
            </a:r>
            <a:r>
              <a:rPr lang="zh-CN" altLang="en-US" sz="2800">
                <a:sym typeface="+mn-ea"/>
              </a:rPr>
              <a:t>、</a:t>
            </a:r>
            <a:r>
              <a:rPr lang="en-US" altLang="zh-CN" sz="2800">
                <a:sym typeface="+mn-ea"/>
              </a:rPr>
              <a:t>PubNub</a:t>
            </a:r>
            <a:r>
              <a:rPr lang="zh-CN" altLang="en-US" sz="2800">
                <a:sym typeface="+mn-ea"/>
              </a:rPr>
              <a:t>初始化</a:t>
            </a:r>
            <a:endParaRPr lang="zh-CN" altLang="en-US" sz="2800">
              <a:sym typeface="+mn-ea"/>
            </a:endParaRPr>
          </a:p>
          <a:p>
            <a:pPr marL="0" indent="0">
              <a:buNone/>
            </a:pPr>
            <a:r>
              <a:rPr lang="en-US" altLang="zh-CN" sz="1800">
                <a:sym typeface="+mn-ea"/>
              </a:rPr>
              <a:t>    </a:t>
            </a:r>
            <a:r>
              <a:rPr lang="en-US" altLang="zh-CN" sz="1600">
                <a:sym typeface="+mn-ea"/>
              </a:rPr>
              <a:t> </a:t>
            </a:r>
            <a:r>
              <a:rPr lang="zh-CN" altLang="en-US" sz="1600">
                <a:sym typeface="+mn-ea"/>
              </a:rPr>
              <a:t>项目搭建好了以后我们就开始实现</a:t>
            </a:r>
            <a:r>
              <a:rPr lang="en-US" altLang="zh-CN" sz="1600">
                <a:sym typeface="+mn-ea"/>
              </a:rPr>
              <a:t>PubNub</a:t>
            </a:r>
            <a:r>
              <a:rPr lang="zh-CN" altLang="en-US" sz="1600">
                <a:sym typeface="+mn-ea"/>
              </a:rPr>
              <a:t>最基本的功能了，而</a:t>
            </a:r>
            <a:r>
              <a:rPr lang="en-US" altLang="zh-CN" sz="1600">
                <a:sym typeface="+mn-ea"/>
              </a:rPr>
              <a:t>PubNub</a:t>
            </a:r>
            <a:r>
              <a:rPr lang="zh-CN" altLang="en-US" sz="1600">
                <a:sym typeface="+mn-ea"/>
              </a:rPr>
              <a:t>的所有功能都是通过一个</a:t>
            </a:r>
            <a:r>
              <a:rPr lang="en-US" altLang="zh-CN" sz="1600">
                <a:sym typeface="+mn-ea"/>
              </a:rPr>
              <a:t>PubNub</a:t>
            </a:r>
            <a:r>
              <a:rPr lang="zh-CN" altLang="en-US" sz="1600">
                <a:sym typeface="+mn-ea"/>
              </a:rPr>
              <a:t>对象来实现的，所以我们一开始需要做的是实例化一个</a:t>
            </a:r>
            <a:r>
              <a:rPr lang="en-US" altLang="zh-CN" sz="1600">
                <a:sym typeface="+mn-ea"/>
              </a:rPr>
              <a:t>PubNub</a:t>
            </a:r>
            <a:r>
              <a:rPr lang="zh-CN" altLang="en-US" sz="1600">
                <a:sym typeface="+mn-ea"/>
              </a:rPr>
              <a:t>对象：</a:t>
            </a:r>
            <a:endParaRPr lang="zh-CN" altLang="en-US" sz="1600">
              <a:sym typeface="+mn-ea"/>
            </a:endParaRPr>
          </a:p>
          <a:p>
            <a:pPr marL="0" indent="0">
              <a:buNone/>
            </a:pPr>
            <a:r>
              <a:rPr lang="en-US" altLang="zh-CN" sz="1600">
                <a:sym typeface="+mn-ea"/>
              </a:rPr>
              <a:t>        1</a:t>
            </a:r>
            <a:r>
              <a:rPr lang="zh-CN" altLang="en-US" sz="1600">
                <a:sym typeface="+mn-ea"/>
              </a:rPr>
              <a:t>、创建一个</a:t>
            </a:r>
            <a:r>
              <a:rPr lang="en-US" altLang="zh-CN" sz="1600">
                <a:sym typeface="+mn-ea"/>
              </a:rPr>
              <a:t>PubNub</a:t>
            </a:r>
            <a:r>
              <a:rPr lang="zh-CN" altLang="en-US" sz="1600">
                <a:sym typeface="+mn-ea"/>
              </a:rPr>
              <a:t>对象</a:t>
            </a:r>
            <a:endParaRPr lang="zh-CN" altLang="en-US" sz="1600">
              <a:sym typeface="+mn-ea"/>
            </a:endParaRPr>
          </a:p>
          <a:p>
            <a:pPr marL="0" indent="0">
              <a:buNone/>
            </a:pPr>
            <a:r>
              <a:rPr lang="en-US" altLang="zh-CN" sz="1800">
                <a:sym typeface="+mn-ea"/>
              </a:rPr>
              <a:t>	</a:t>
            </a:r>
            <a:r>
              <a:rPr lang="en-US" altLang="zh-CN" sz="1400">
                <a:sym typeface="+mn-ea"/>
              </a:rPr>
              <a:t>//</a:t>
            </a:r>
            <a:r>
              <a:rPr lang="zh-CN" altLang="en-US" sz="1400">
                <a:sym typeface="+mn-ea"/>
              </a:rPr>
              <a:t>创建</a:t>
            </a:r>
            <a:r>
              <a:rPr lang="en-US" altLang="zh-CN" sz="1400">
                <a:sym typeface="+mn-ea"/>
              </a:rPr>
              <a:t>PubNub</a:t>
            </a:r>
            <a:r>
              <a:rPr lang="zh-CN" altLang="en-US" sz="1400">
                <a:sym typeface="+mn-ea"/>
              </a:rPr>
              <a:t>需要传入一个</a:t>
            </a:r>
            <a:r>
              <a:rPr lang="en-US" altLang="zh-CN" sz="1400">
                <a:sym typeface="+mn-ea"/>
              </a:rPr>
              <a:t>PNConfiguration</a:t>
            </a:r>
            <a:r>
              <a:rPr lang="zh-CN" altLang="en-US" sz="1400">
                <a:sym typeface="+mn-ea"/>
              </a:rPr>
              <a:t>对象，所以先创建一个</a:t>
            </a:r>
            <a:r>
              <a:rPr lang="en-US" altLang="zh-CN" sz="1400">
                <a:sym typeface="+mn-ea"/>
              </a:rPr>
              <a:t>PNConfiguration</a:t>
            </a:r>
            <a:r>
              <a:rPr lang="zh-CN" altLang="en-US" sz="1400">
                <a:sym typeface="+mn-ea"/>
              </a:rPr>
              <a:t>对象</a:t>
            </a:r>
            <a:endParaRPr lang="en-US" altLang="zh-CN" sz="1400">
              <a:sym typeface="+mn-ea"/>
            </a:endParaRPr>
          </a:p>
          <a:p>
            <a:pPr marL="0" indent="0">
              <a:buNone/>
            </a:pPr>
            <a:r>
              <a:rPr lang="en-US" altLang="zh-CN" sz="1400">
                <a:sym typeface="+mn-ea"/>
              </a:rPr>
              <a:t>	PNConfiguration pnConfiguration = new PNConfiguration();</a:t>
            </a:r>
            <a:endParaRPr lang="en-US" altLang="zh-CN" sz="1400"/>
          </a:p>
          <a:p>
            <a:pPr marL="0" indent="0">
              <a:buNone/>
            </a:pPr>
            <a:r>
              <a:rPr lang="en-US" altLang="zh-CN" sz="1400">
                <a:sym typeface="+mn-ea"/>
              </a:rPr>
              <a:t>	pnConfiguration.setSubscribeKey("SubscribeKey");//</a:t>
            </a:r>
            <a:r>
              <a:rPr lang="zh-CN" altLang="en-US" sz="1400">
                <a:sym typeface="+mn-ea"/>
              </a:rPr>
              <a:t>这个是必须的</a:t>
            </a:r>
            <a:endParaRPr lang="zh-CN" altLang="en-US" sz="1400"/>
          </a:p>
          <a:p>
            <a:pPr marL="0" indent="0">
              <a:buNone/>
            </a:pPr>
            <a:r>
              <a:rPr lang="en-US" altLang="zh-CN" sz="1400">
                <a:sym typeface="+mn-ea"/>
              </a:rPr>
              <a:t>	//</a:t>
            </a:r>
            <a:r>
              <a:rPr lang="zh-CN" altLang="en-US" sz="1400">
                <a:sym typeface="+mn-ea"/>
              </a:rPr>
              <a:t>如果想要发布消息，则需要设置</a:t>
            </a:r>
            <a:r>
              <a:rPr lang="en-US" altLang="zh-CN" sz="1400">
                <a:sym typeface="+mn-ea"/>
              </a:rPr>
              <a:t>PublishKey</a:t>
            </a:r>
            <a:endParaRPr lang="en-US" altLang="zh-CN" sz="1400"/>
          </a:p>
          <a:p>
            <a:pPr marL="0" indent="0">
              <a:buNone/>
            </a:pPr>
            <a:r>
              <a:rPr lang="en-US" altLang="zh-CN" sz="1400">
                <a:sym typeface="+mn-ea"/>
              </a:rPr>
              <a:t>	pnConfiguration.setPublishKey("PublishKey");</a:t>
            </a:r>
            <a:endParaRPr lang="en-US" altLang="zh-CN" sz="1400">
              <a:sym typeface="+mn-ea"/>
            </a:endParaRPr>
          </a:p>
          <a:p>
            <a:pPr marL="0" indent="0">
              <a:buNone/>
            </a:pPr>
            <a:r>
              <a:rPr lang="en-US" altLang="zh-CN" sz="1400">
                <a:sym typeface="+mn-ea"/>
              </a:rPr>
              <a:t>	/</a:t>
            </a:r>
            <a:r>
              <a:rPr lang="zh-CN" altLang="en-US" sz="1400">
                <a:sym typeface="+mn-ea"/>
              </a:rPr>
              <a:t>用于标识设备唯一性的值，如果不传，则会产生一个默认的</a:t>
            </a:r>
            <a:r>
              <a:rPr lang="en-US" altLang="zh-CN" sz="1400">
                <a:sym typeface="+mn-ea"/>
              </a:rPr>
              <a:t>uuid</a:t>
            </a:r>
            <a:endParaRPr lang="en-US" altLang="zh-CN" sz="1400">
              <a:sym typeface="+mn-ea"/>
            </a:endParaRPr>
          </a:p>
          <a:p>
            <a:pPr marL="0" indent="0">
              <a:buNone/>
            </a:pPr>
            <a:r>
              <a:rPr lang="en-US" altLang="zh-CN" sz="1400">
                <a:sym typeface="+mn-ea"/>
              </a:rPr>
              <a:t>                   pnConfiguration.setUuid(“uuid”);</a:t>
            </a:r>
            <a:endParaRPr lang="en-US" altLang="zh-CN" sz="1400">
              <a:sym typeface="+mn-ea"/>
            </a:endParaRPr>
          </a:p>
          <a:p>
            <a:pPr marL="0" indent="0">
              <a:buNone/>
            </a:pPr>
            <a:r>
              <a:rPr lang="en-US" altLang="zh-CN" sz="1400">
                <a:sym typeface="+mn-ea"/>
              </a:rPr>
              <a:t>	pnConfiguration.setSecure(false);//</a:t>
            </a:r>
            <a:r>
              <a:rPr lang="zh-CN" altLang="zh-CN" sz="1400">
                <a:sym typeface="+mn-ea"/>
              </a:rPr>
              <a:t>是否使用</a:t>
            </a:r>
            <a:r>
              <a:rPr lang="en-US" altLang="zh-CN" sz="1400">
                <a:sym typeface="+mn-ea"/>
              </a:rPr>
              <a:t>SSL</a:t>
            </a:r>
            <a:endParaRPr lang="en-US" altLang="zh-CN" sz="1400"/>
          </a:p>
          <a:p>
            <a:pPr marL="0" indent="0">
              <a:buNone/>
            </a:pPr>
            <a:r>
              <a:rPr lang="en-US" altLang="zh-CN" sz="1400">
                <a:sym typeface="+mn-ea"/>
              </a:rPr>
              <a:t>   	PubNub pubnub = new PubNub(pnConfiguration);</a:t>
            </a:r>
            <a:endParaRPr lang="en-US" altLang="zh-CN" sz="1400">
              <a:sym typeface="+mn-ea"/>
            </a:endParaRPr>
          </a:p>
          <a:p>
            <a:pPr marL="0" indent="0">
              <a:buNone/>
            </a:pPr>
            <a:r>
              <a:rPr lang="en-US" altLang="zh-CN" sz="1400">
                <a:sym typeface="+mn-ea"/>
              </a:rPr>
              <a:t>  </a:t>
            </a:r>
            <a:endParaRPr lang="en-US" altLang="zh-CN" sz="1400"/>
          </a:p>
          <a:p>
            <a:pPr marL="0" indent="0">
              <a:buNone/>
            </a:pPr>
            <a:r>
              <a:rPr lang="en-US" altLang="zh-CN" sz="1200">
                <a:sym typeface="+mn-ea"/>
              </a:rPr>
              <a:t>	//</a:t>
            </a:r>
            <a:r>
              <a:rPr lang="zh-CN" altLang="en-US" sz="1200">
                <a:sym typeface="+mn-ea"/>
              </a:rPr>
              <a:t>更多关于</a:t>
            </a:r>
            <a:r>
              <a:rPr lang="en-US" altLang="zh-CN" sz="1200">
                <a:sym typeface="+mn-ea"/>
              </a:rPr>
              <a:t>PNConfiguration</a:t>
            </a:r>
            <a:r>
              <a:rPr lang="zh-CN" altLang="en-US" sz="1200">
                <a:sym typeface="+mn-ea"/>
              </a:rPr>
              <a:t>的信息参考：</a:t>
            </a:r>
            <a:endParaRPr lang="zh-CN" altLang="en-US" sz="1200"/>
          </a:p>
          <a:p>
            <a:pPr marL="0" indent="0">
              <a:buNone/>
            </a:pPr>
            <a:r>
              <a:rPr lang="en-US" altLang="zh-CN" sz="1200">
                <a:sym typeface="+mn-ea"/>
              </a:rPr>
              <a:t>	//</a:t>
            </a:r>
            <a:r>
              <a:rPr lang="zh-CN" altLang="en-US" sz="1200">
                <a:sym typeface="+mn-ea"/>
                <a:hlinkClick r:id="rId1" action="ppaction://hlinkfile"/>
              </a:rPr>
              <a:t>https://www.pubnub.com/docs/android-java/api-reference-configuration</a:t>
            </a:r>
            <a:endParaRPr lang="en-US" altLang="zh-CN" sz="1200">
              <a:sym typeface="+mn-ea"/>
            </a:endParaRPr>
          </a:p>
          <a:p>
            <a:pPr marL="0" indent="0">
              <a:buNone/>
            </a:pPr>
            <a:endParaRPr lang="en-US" altLang="zh-CN" sz="1400">
              <a:sym typeface="+mn-ea"/>
            </a:endParaRPr>
          </a:p>
          <a:p>
            <a:pPr marL="0" indent="0">
              <a:buNone/>
            </a:pPr>
            <a:r>
              <a:rPr lang="en-US" altLang="zh-CN" sz="1400">
                <a:sym typeface="+mn-ea"/>
              </a:rPr>
              <a:t>        2</a:t>
            </a:r>
            <a:r>
              <a:rPr lang="zh-CN" altLang="en-US" sz="1400">
                <a:sym typeface="+mn-ea"/>
              </a:rPr>
              <a:t>、设置</a:t>
            </a:r>
            <a:r>
              <a:rPr lang="en-US" altLang="zh-CN" sz="1400">
                <a:sym typeface="+mn-ea"/>
              </a:rPr>
              <a:t>Listener</a:t>
            </a:r>
            <a:endParaRPr lang="en-US" altLang="zh-CN" sz="1400">
              <a:sym typeface="+mn-ea"/>
            </a:endParaRPr>
          </a:p>
          <a:p>
            <a:pPr marL="0" indent="0">
              <a:buNone/>
            </a:pPr>
            <a:r>
              <a:rPr lang="en-US" altLang="zh-CN" sz="1400">
                <a:sym typeface="+mn-ea"/>
              </a:rPr>
              <a:t>	</a:t>
            </a:r>
            <a:r>
              <a:rPr lang="zh-CN" altLang="en-US" sz="1400">
                <a:sym typeface="+mn-ea"/>
              </a:rPr>
              <a:t>创建一个</a:t>
            </a:r>
            <a:r>
              <a:rPr lang="en-US" altLang="zh-CN" sz="1400">
                <a:sym typeface="+mn-ea"/>
              </a:rPr>
              <a:t>PubNub</a:t>
            </a:r>
            <a:r>
              <a:rPr lang="zh-CN" altLang="en-US" sz="1400">
                <a:sym typeface="+mn-ea"/>
              </a:rPr>
              <a:t>对象后我们需要为它设置监听器。当我们执行订阅</a:t>
            </a:r>
            <a:r>
              <a:rPr lang="en-US" altLang="zh-CN" sz="1400">
                <a:sym typeface="+mn-ea"/>
              </a:rPr>
              <a:t>/</a:t>
            </a:r>
            <a:r>
              <a:rPr lang="zh-CN" altLang="en-US" sz="1400">
                <a:sym typeface="+mn-ea"/>
              </a:rPr>
              <a:t>发布、取消订阅、收到</a:t>
            </a:r>
            <a:endParaRPr lang="zh-CN" altLang="en-US" sz="1400">
              <a:sym typeface="+mn-ea"/>
            </a:endParaRPr>
          </a:p>
          <a:p>
            <a:pPr marL="0" indent="0">
              <a:buNone/>
            </a:pPr>
            <a:r>
              <a:rPr lang="zh-CN" altLang="en-US" sz="1400">
                <a:sym typeface="+mn-ea"/>
              </a:rPr>
              <a:t>        消息、获取消息记录等操作后，会回执行监听器的回调方法，在这些方法中会返回执行结果。</a:t>
            </a:r>
            <a:endParaRPr lang="zh-CN" altLang="en-US" sz="1400">
              <a:sym typeface="+mn-ea"/>
            </a:endParaRPr>
          </a:p>
          <a:p>
            <a:pPr marL="0" indent="0">
              <a:buNone/>
            </a:pPr>
            <a:endParaRPr lang="zh-CN" altLang="en-US" sz="1800"/>
          </a:p>
          <a:p>
            <a:pPr marL="0" indent="0">
              <a:buNone/>
            </a:pPr>
            <a:endParaRPr lang="zh-CN"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10210"/>
            <a:ext cx="8229600" cy="6148705"/>
          </a:xfrm>
        </p:spPr>
        <p:txBody>
          <a:bodyPr/>
          <a:p>
            <a:pPr marL="0" indent="0">
              <a:buNone/>
            </a:pPr>
            <a:r>
              <a:rPr lang="zh-CN" altLang="en-US" sz="1400"/>
              <a:t>监听器的设置如下：</a:t>
            </a:r>
            <a:endParaRPr lang="zh-CN" altLang="en-US" sz="1400"/>
          </a:p>
          <a:p>
            <a:pPr marL="0" indent="0">
              <a:buNone/>
            </a:pPr>
            <a:r>
              <a:rPr lang="zh-CN" altLang="en-US" sz="1400"/>
              <a:t>pubnub.addListener(new SubscribeCallback() {</a:t>
            </a:r>
            <a:endParaRPr lang="zh-CN" altLang="en-US" sz="1400"/>
          </a:p>
          <a:p>
            <a:pPr marL="0" indent="0">
              <a:buNone/>
            </a:pPr>
            <a:r>
              <a:rPr lang="zh-CN" altLang="en-US" sz="1400"/>
              <a:t>    @Override</a:t>
            </a:r>
            <a:endParaRPr lang="zh-CN" altLang="en-US" sz="1400"/>
          </a:p>
          <a:p>
            <a:pPr marL="0" indent="0">
              <a:buNone/>
            </a:pPr>
            <a:r>
              <a:rPr lang="zh-CN" altLang="en-US" sz="1400"/>
              <a:t>    public void status(PubNub pubnub, PNStatus status) {</a:t>
            </a:r>
            <a:endParaRPr lang="zh-CN" altLang="en-US" sz="1400"/>
          </a:p>
          <a:p>
            <a:pPr marL="0" indent="0">
              <a:buNone/>
            </a:pPr>
            <a:r>
              <a:rPr lang="zh-CN" altLang="en-US" sz="1400"/>
              <a:t>        switch (status.getOperation()) {</a:t>
            </a:r>
            <a:endParaRPr lang="zh-CN" altLang="en-US" sz="1400"/>
          </a:p>
          <a:p>
            <a:pPr marL="0" indent="0">
              <a:buNone/>
            </a:pPr>
            <a:r>
              <a:rPr lang="zh-CN" altLang="en-US" sz="1400"/>
              <a:t>            //             </a:t>
            </a:r>
            <a:r>
              <a:rPr lang="en-US" altLang="zh-CN" sz="1400"/>
              <a:t>......</a:t>
            </a:r>
            <a:endParaRPr lang="en-US" altLang="zh-CN" sz="1400"/>
          </a:p>
          <a:p>
            <a:pPr marL="0" indent="0">
              <a:buNone/>
            </a:pPr>
            <a:r>
              <a:rPr lang="zh-CN" altLang="en-US" sz="1400"/>
              <a:t>        }</a:t>
            </a:r>
            <a:endParaRPr lang="zh-CN" altLang="en-US" sz="1400"/>
          </a:p>
          <a:p>
            <a:pPr marL="0" indent="0">
              <a:buNone/>
            </a:pPr>
            <a:r>
              <a:rPr lang="zh-CN" altLang="en-US" sz="1400"/>
              <a:t>    }</a:t>
            </a:r>
            <a:endParaRPr lang="zh-CN" altLang="en-US" sz="1400"/>
          </a:p>
          <a:p>
            <a:pPr marL="0" indent="0">
              <a:buNone/>
            </a:pPr>
            <a:r>
              <a:rPr lang="zh-CN" altLang="en-US" sz="1400"/>
              <a:t>    @Override</a:t>
            </a:r>
            <a:endParaRPr lang="zh-CN" altLang="en-US" sz="1400"/>
          </a:p>
          <a:p>
            <a:pPr marL="0" indent="0">
              <a:buNone/>
            </a:pPr>
            <a:r>
              <a:rPr lang="zh-CN" altLang="en-US" sz="1400"/>
              <a:t>    public void message(PubNub pubnub, PNMessageResult message) {</a:t>
            </a:r>
            <a:endParaRPr lang="zh-CN" altLang="en-US" sz="1400"/>
          </a:p>
          <a:p>
            <a:pPr marL="0" indent="0">
              <a:buNone/>
            </a:pPr>
            <a:r>
              <a:rPr lang="zh-CN" altLang="en-US" sz="1400"/>
              <a:t>    }</a:t>
            </a:r>
            <a:endParaRPr lang="zh-CN" altLang="en-US" sz="1400"/>
          </a:p>
          <a:p>
            <a:pPr marL="0" indent="0">
              <a:buNone/>
            </a:pPr>
            <a:r>
              <a:rPr lang="zh-CN" altLang="en-US" sz="1400"/>
              <a:t>    @Override</a:t>
            </a:r>
            <a:endParaRPr lang="zh-CN" altLang="en-US" sz="1400"/>
          </a:p>
          <a:p>
            <a:pPr marL="0" indent="0">
              <a:buNone/>
            </a:pPr>
            <a:r>
              <a:rPr lang="zh-CN" altLang="en-US" sz="1400"/>
              <a:t>    public void presence(PubNub pubnub, PNPresenceEventResult presence) {</a:t>
            </a:r>
            <a:endParaRPr lang="zh-CN" altLang="en-US" sz="1400"/>
          </a:p>
          <a:p>
            <a:pPr marL="0" indent="0">
              <a:buNone/>
            </a:pPr>
            <a:r>
              <a:rPr lang="zh-CN" altLang="en-US" sz="1400"/>
              <a:t>    }</a:t>
            </a:r>
            <a:endParaRPr lang="zh-CN" altLang="en-US" sz="1400"/>
          </a:p>
          <a:p>
            <a:pPr marL="0" indent="0">
              <a:buNone/>
            </a:pPr>
            <a:r>
              <a:rPr lang="zh-CN" altLang="en-US" sz="1400"/>
              <a:t>});</a:t>
            </a:r>
            <a:endParaRPr lang="zh-CN" altLang="en-US" sz="1400"/>
          </a:p>
          <a:p>
            <a:pPr marL="0" indent="0">
              <a:buNone/>
            </a:pPr>
            <a:r>
              <a:rPr lang="zh-CN" altLang="en-US" sz="1400"/>
              <a:t>监听器有三个回调方法：</a:t>
            </a:r>
            <a:endParaRPr lang="zh-CN" altLang="en-US" sz="1400"/>
          </a:p>
          <a:p>
            <a:pPr marL="0" indent="0">
              <a:buNone/>
            </a:pPr>
            <a:r>
              <a:rPr lang="zh-CN" altLang="en-US" sz="1400"/>
              <a:t>      </a:t>
            </a:r>
            <a:r>
              <a:rPr lang="en-US" altLang="zh-CN" sz="1400"/>
              <a:t>status()</a:t>
            </a:r>
            <a:r>
              <a:rPr lang="zh-CN" altLang="en-US" sz="1400"/>
              <a:t>：这里会返回订阅结果，状态结果在</a:t>
            </a:r>
            <a:r>
              <a:rPr lang="zh-CN" altLang="en-US" sz="1400">
                <a:sym typeface="+mn-ea"/>
              </a:rPr>
              <a:t>PNStatus对象中。订阅或者取消订阅都会执行这个方法</a:t>
            </a:r>
            <a:endParaRPr lang="zh-CN" altLang="en-US" sz="1400">
              <a:sym typeface="+mn-ea"/>
            </a:endParaRPr>
          </a:p>
          <a:p>
            <a:pPr marL="0" indent="0">
              <a:buNone/>
            </a:pPr>
            <a:r>
              <a:rPr lang="en-US" altLang="zh-CN" sz="1400"/>
              <a:t>      messsage():</a:t>
            </a:r>
            <a:r>
              <a:rPr lang="zh-CN" altLang="en-US" sz="1400"/>
              <a:t>当有用户在</a:t>
            </a:r>
            <a:r>
              <a:rPr lang="en-US" altLang="zh-CN" sz="1400"/>
              <a:t>channel</a:t>
            </a:r>
            <a:r>
              <a:rPr lang="zh-CN" altLang="en-US" sz="1400"/>
              <a:t>中发布了消息后，就会执行这个方法。消息的内容包含在</a:t>
            </a:r>
            <a:r>
              <a:rPr lang="zh-CN" altLang="en-US" sz="1400">
                <a:sym typeface="+mn-ea"/>
              </a:rPr>
              <a:t>PNMessageResult 参数中</a:t>
            </a:r>
            <a:endParaRPr lang="zh-CN" altLang="en-US" sz="1400">
              <a:sym typeface="+mn-ea"/>
            </a:endParaRPr>
          </a:p>
          <a:p>
            <a:pPr marL="0" indent="0">
              <a:buNone/>
            </a:pPr>
            <a:r>
              <a:rPr lang="en-US" altLang="zh-CN" sz="1400"/>
              <a:t>      presence():</a:t>
            </a:r>
            <a:r>
              <a:rPr lang="zh-CN" altLang="en-US" sz="1400"/>
              <a:t>当有用户的状态改变时，会回调该方法。</a:t>
            </a:r>
            <a:r>
              <a:rPr lang="en-US" altLang="zh-CN" sz="1400"/>
              <a:t>join</a:t>
            </a:r>
            <a:r>
              <a:rPr lang="zh-CN" altLang="en-US" sz="1400"/>
              <a:t>状态、</a:t>
            </a:r>
            <a:r>
              <a:rPr lang="en-US" altLang="zh-CN" sz="1400"/>
              <a:t>leave</a:t>
            </a:r>
            <a:r>
              <a:rPr lang="zh-CN" altLang="en-US" sz="1400"/>
              <a:t>状态或者是自定义状态</a:t>
            </a:r>
            <a:endParaRPr lang="zh-CN" altLang="en-US" sz="1400"/>
          </a:p>
          <a:p>
            <a:pPr marL="0" indent="0">
              <a:buNone/>
            </a:pPr>
            <a:endParaRPr lang="zh-CN" altLang="en-US" sz="1400"/>
          </a:p>
          <a:p>
            <a:pPr marL="0" indent="0">
              <a:buNone/>
            </a:pPr>
            <a:r>
              <a:rPr lang="zh-CN" altLang="en-US" sz="1400"/>
              <a:t>更多初始化和监听设置的内容请查看：</a:t>
            </a:r>
            <a:endParaRPr lang="zh-CN" altLang="en-US" sz="1400"/>
          </a:p>
          <a:p>
            <a:pPr marL="0" indent="0">
              <a:buNone/>
            </a:pPr>
            <a:r>
              <a:rPr lang="zh-CN" altLang="en-US" sz="1400">
                <a:hlinkClick r:id="rId1" action="ppaction://hlinkfile"/>
              </a:rPr>
              <a:t>https://www.pubnub.com/docs/android-java/api-reference-configuration</a:t>
            </a:r>
            <a:endParaRPr lang="zh-CN"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65455"/>
            <a:ext cx="8229600" cy="5661025"/>
          </a:xfrm>
        </p:spPr>
        <p:txBody>
          <a:bodyPr/>
          <a:p>
            <a:pPr marL="0" indent="0">
              <a:buNone/>
            </a:pPr>
            <a:r>
              <a:rPr lang="en-US" altLang="zh-CN" sz="2000">
                <a:sym typeface="+mn-ea"/>
              </a:rPr>
              <a:t>4.3</a:t>
            </a:r>
            <a:r>
              <a:rPr lang="zh-CN" altLang="en-US" sz="2000">
                <a:sym typeface="+mn-ea"/>
              </a:rPr>
              <a:t>、订阅与发布</a:t>
            </a:r>
            <a:endParaRPr lang="zh-CN" altLang="en-US" sz="2000">
              <a:sym typeface="+mn-ea"/>
            </a:endParaRPr>
          </a:p>
          <a:p>
            <a:pPr marL="0" indent="0">
              <a:buNone/>
            </a:pPr>
            <a:r>
              <a:rPr lang="zh-CN" altLang="en-US" sz="2800">
                <a:sym typeface="+mn-ea"/>
              </a:rPr>
              <a:t>     </a:t>
            </a:r>
            <a:r>
              <a:rPr lang="zh-CN" altLang="en-US" sz="1600">
                <a:sym typeface="+mn-ea"/>
              </a:rPr>
              <a:t>在初始化</a:t>
            </a:r>
            <a:r>
              <a:rPr lang="en-US" altLang="zh-CN" sz="1600">
                <a:sym typeface="+mn-ea"/>
              </a:rPr>
              <a:t>PubNub</a:t>
            </a:r>
            <a:r>
              <a:rPr lang="zh-CN" altLang="en-US" sz="1600">
                <a:sym typeface="+mn-ea"/>
              </a:rPr>
              <a:t>并设置</a:t>
            </a:r>
            <a:r>
              <a:rPr lang="en-US" altLang="zh-CN" sz="1600">
                <a:sym typeface="+mn-ea"/>
              </a:rPr>
              <a:t>Listener</a:t>
            </a:r>
            <a:r>
              <a:rPr lang="zh-CN" altLang="en-US" sz="1600">
                <a:sym typeface="+mn-ea"/>
              </a:rPr>
              <a:t>之后我们就可以开始执行订阅和发布操作了。</a:t>
            </a:r>
            <a:endParaRPr lang="zh-CN" altLang="en-US" sz="1600">
              <a:sym typeface="+mn-ea"/>
            </a:endParaRPr>
          </a:p>
          <a:p>
            <a:pPr marL="0" indent="0">
              <a:buNone/>
            </a:pPr>
            <a:r>
              <a:rPr lang="zh-CN" altLang="en-US" sz="1600">
                <a:sym typeface="+mn-ea"/>
              </a:rPr>
              <a:t>        </a:t>
            </a:r>
            <a:r>
              <a:rPr lang="en-US" altLang="zh-CN" sz="1600">
                <a:sym typeface="+mn-ea"/>
              </a:rPr>
              <a:t>1</a:t>
            </a:r>
            <a:r>
              <a:rPr lang="zh-CN" altLang="en-US" sz="1600">
                <a:sym typeface="+mn-ea"/>
              </a:rPr>
              <a:t>、订阅一个或多个</a:t>
            </a:r>
            <a:r>
              <a:rPr lang="en-US" altLang="zh-CN" sz="1600">
                <a:sym typeface="+mn-ea"/>
              </a:rPr>
              <a:t>channel:</a:t>
            </a:r>
            <a:endParaRPr lang="en-US" altLang="zh-CN" sz="1600">
              <a:sym typeface="+mn-ea"/>
            </a:endParaRPr>
          </a:p>
          <a:p>
            <a:pPr marL="0" indent="0">
              <a:buNone/>
            </a:pPr>
            <a:r>
              <a:rPr lang="en-US" altLang="zh-CN" sz="1800">
                <a:sym typeface="+mn-ea"/>
              </a:rPr>
              <a:t>	</a:t>
            </a:r>
            <a:r>
              <a:rPr lang="en-US" altLang="zh-CN" sz="1400">
                <a:sym typeface="+mn-ea"/>
              </a:rPr>
              <a:t>pubnub.subscribe()</a:t>
            </a:r>
            <a:endParaRPr lang="en-US" altLang="zh-CN" sz="1400">
              <a:sym typeface="+mn-ea"/>
            </a:endParaRPr>
          </a:p>
          <a:p>
            <a:pPr marL="0" indent="0">
              <a:buNone/>
            </a:pPr>
            <a:r>
              <a:rPr lang="en-US" altLang="zh-CN" sz="1400">
                <a:sym typeface="+mn-ea"/>
              </a:rPr>
              <a:t>      	.channels(Arrays.asList("my_channel")) // subscribe to channels</a:t>
            </a:r>
            <a:endParaRPr lang="en-US" altLang="zh-CN" sz="1400">
              <a:sym typeface="+mn-ea"/>
            </a:endParaRPr>
          </a:p>
          <a:p>
            <a:pPr marL="0" indent="0">
              <a:buNone/>
            </a:pPr>
            <a:r>
              <a:rPr lang="en-US" altLang="zh-CN" sz="1400">
                <a:sym typeface="+mn-ea"/>
              </a:rPr>
              <a:t>    	.execute();</a:t>
            </a:r>
            <a:endParaRPr lang="en-US" altLang="zh-CN" sz="1400">
              <a:sym typeface="+mn-ea"/>
            </a:endParaRPr>
          </a:p>
          <a:p>
            <a:pPr marL="0" indent="0">
              <a:buNone/>
            </a:pPr>
            <a:endParaRPr lang="en-US" altLang="zh-CN" sz="1400">
              <a:sym typeface="+mn-ea"/>
            </a:endParaRPr>
          </a:p>
          <a:p>
            <a:pPr marL="0" indent="0">
              <a:buNone/>
            </a:pPr>
            <a:r>
              <a:rPr lang="en-US" altLang="zh-CN" sz="1400">
                <a:sym typeface="+mn-ea"/>
              </a:rPr>
              <a:t>	subscribe()</a:t>
            </a:r>
            <a:r>
              <a:rPr lang="zh-CN" altLang="en-US" sz="1400">
                <a:sym typeface="+mn-ea"/>
              </a:rPr>
              <a:t>：表明这是订阅操作</a:t>
            </a:r>
            <a:endParaRPr lang="zh-CN" altLang="en-US" sz="1400">
              <a:sym typeface="+mn-ea"/>
            </a:endParaRPr>
          </a:p>
          <a:p>
            <a:pPr marL="0" indent="0">
              <a:buNone/>
            </a:pPr>
            <a:r>
              <a:rPr lang="en-US" altLang="zh-CN" sz="1400">
                <a:sym typeface="+mn-ea"/>
              </a:rPr>
              <a:t>	channels(List&lt;String&gt;):</a:t>
            </a:r>
            <a:r>
              <a:rPr lang="zh-CN" altLang="en-US" sz="1400">
                <a:sym typeface="+mn-ea"/>
              </a:rPr>
              <a:t>要订阅的通道名称，存放在一个</a:t>
            </a:r>
            <a:r>
              <a:rPr lang="en-US" altLang="zh-CN" sz="1400">
                <a:sym typeface="+mn-ea"/>
              </a:rPr>
              <a:t>List</a:t>
            </a:r>
            <a:r>
              <a:rPr lang="zh-CN" altLang="en-US" sz="1400">
                <a:sym typeface="+mn-ea"/>
              </a:rPr>
              <a:t>中</a:t>
            </a:r>
            <a:endParaRPr lang="zh-CN" altLang="en-US" sz="1400">
              <a:sym typeface="+mn-ea"/>
            </a:endParaRPr>
          </a:p>
          <a:p>
            <a:pPr marL="0" indent="0">
              <a:buNone/>
            </a:pPr>
            <a:r>
              <a:rPr lang="en-US" altLang="zh-CN" sz="1400">
                <a:sym typeface="+mn-ea"/>
              </a:rPr>
              <a:t>	execute():</a:t>
            </a:r>
            <a:r>
              <a:rPr lang="zh-CN" altLang="en-US" sz="1400">
                <a:sym typeface="+mn-ea"/>
              </a:rPr>
              <a:t>表示开始执行订阅操作</a:t>
            </a:r>
            <a:endParaRPr lang="zh-CN" altLang="en-US" sz="1400">
              <a:sym typeface="+mn-ea"/>
            </a:endParaRPr>
          </a:p>
          <a:p>
            <a:pPr marL="0" indent="0">
              <a:buNone/>
            </a:pPr>
            <a:r>
              <a:rPr lang="en-US" altLang="zh-CN" sz="1400">
                <a:sym typeface="+mn-ea"/>
              </a:rPr>
              <a:t>         </a:t>
            </a:r>
            <a:r>
              <a:rPr lang="zh-CN" altLang="en-US" sz="1400">
                <a:sym typeface="+mn-ea"/>
              </a:rPr>
              <a:t>之后订阅的结果会返回到</a:t>
            </a:r>
            <a:r>
              <a:rPr lang="en-US" altLang="zh-CN" sz="1400">
                <a:sym typeface="+mn-ea"/>
              </a:rPr>
              <a:t>Lisenter</a:t>
            </a:r>
            <a:r>
              <a:rPr lang="zh-CN" altLang="en-US" sz="1400">
                <a:sym typeface="+mn-ea"/>
              </a:rPr>
              <a:t>的</a:t>
            </a:r>
            <a:r>
              <a:rPr lang="en-US" altLang="zh-CN" sz="1400">
                <a:sym typeface="+mn-ea"/>
              </a:rPr>
              <a:t>status()</a:t>
            </a:r>
            <a:r>
              <a:rPr lang="zh-CN" altLang="en-US" sz="1400">
                <a:sym typeface="+mn-ea"/>
              </a:rPr>
              <a:t>方法中</a:t>
            </a:r>
            <a:endParaRPr lang="zh-CN" altLang="en-US" sz="1800">
              <a:sym typeface="+mn-ea"/>
            </a:endParaRPr>
          </a:p>
          <a:p>
            <a:pPr marL="0" indent="0">
              <a:buNone/>
            </a:pPr>
            <a:r>
              <a:rPr lang="en-US" altLang="zh-CN" sz="1800">
                <a:sym typeface="+mn-ea"/>
              </a:rPr>
              <a:t>       2</a:t>
            </a:r>
            <a:r>
              <a:rPr lang="zh-CN" altLang="en-US" sz="1800">
                <a:sym typeface="+mn-ea"/>
              </a:rPr>
              <a:t>、订阅</a:t>
            </a:r>
            <a:r>
              <a:rPr lang="en-US" altLang="zh-CN" sz="1800">
                <a:sym typeface="+mn-ea"/>
              </a:rPr>
              <a:t>channel groups</a:t>
            </a:r>
            <a:endParaRPr lang="en-US" altLang="zh-CN" sz="1800">
              <a:sym typeface="+mn-ea"/>
            </a:endParaRPr>
          </a:p>
          <a:p>
            <a:pPr marL="0" indent="0">
              <a:buNone/>
            </a:pPr>
            <a:r>
              <a:rPr lang="en-US" altLang="zh-CN" sz="1400">
                <a:sym typeface="+mn-ea"/>
              </a:rPr>
              <a:t>	pubnub.subscribe()</a:t>
            </a:r>
            <a:endParaRPr lang="en-US" altLang="zh-CN" sz="1400">
              <a:sym typeface="+mn-ea"/>
            </a:endParaRPr>
          </a:p>
          <a:p>
            <a:pPr marL="0" indent="0">
              <a:buNone/>
            </a:pPr>
            <a:r>
              <a:rPr lang="en-US" altLang="zh-CN" sz="1400">
                <a:sym typeface="+mn-ea"/>
              </a:rPr>
              <a:t>      	.channels(Arrays.asList("ch1", "ch2")) // subscribe to channels</a:t>
            </a:r>
            <a:endParaRPr lang="en-US" altLang="zh-CN" sz="1400">
              <a:sym typeface="+mn-ea"/>
            </a:endParaRPr>
          </a:p>
          <a:p>
            <a:pPr marL="0" indent="0">
              <a:buNone/>
            </a:pPr>
            <a:r>
              <a:rPr lang="en-US" altLang="zh-CN" sz="1400">
                <a:sym typeface="+mn-ea"/>
              </a:rPr>
              <a:t>    	.channelGroups(Arrays.asList("cg1", "cg2")) // subscribe to channel groups</a:t>
            </a:r>
            <a:endParaRPr lang="en-US" altLang="zh-CN" sz="1400">
              <a:sym typeface="+mn-ea"/>
            </a:endParaRPr>
          </a:p>
          <a:p>
            <a:pPr marL="0" indent="0">
              <a:buNone/>
            </a:pPr>
            <a:r>
              <a:rPr lang="en-US" altLang="zh-CN" sz="1400">
                <a:sym typeface="+mn-ea"/>
              </a:rPr>
              <a:t>    	.withTimetoken(1337L) // optional, pass a timetoken</a:t>
            </a:r>
            <a:endParaRPr lang="en-US" altLang="zh-CN" sz="1400">
              <a:sym typeface="+mn-ea"/>
            </a:endParaRPr>
          </a:p>
          <a:p>
            <a:pPr marL="0" indent="0">
              <a:buNone/>
            </a:pPr>
            <a:r>
              <a:rPr lang="en-US" altLang="zh-CN" sz="1400">
                <a:sym typeface="+mn-ea"/>
              </a:rPr>
              <a:t>    	.withPresence() // also subscribe to related presence information</a:t>
            </a:r>
            <a:endParaRPr lang="en-US" altLang="zh-CN" sz="1400">
              <a:sym typeface="+mn-ea"/>
            </a:endParaRPr>
          </a:p>
          <a:p>
            <a:pPr marL="0" indent="0">
              <a:buNone/>
            </a:pPr>
            <a:r>
              <a:rPr lang="en-US" altLang="zh-CN" sz="1400">
                <a:sym typeface="+mn-ea"/>
              </a:rPr>
              <a:t>    	.execute();</a:t>
            </a:r>
            <a:endParaRPr lang="en-US" altLang="zh-CN" sz="1400">
              <a:sym typeface="+mn-ea"/>
            </a:endParaRPr>
          </a:p>
          <a:p>
            <a:pPr marL="0" indent="0">
              <a:buNone/>
            </a:pPr>
            <a:r>
              <a:rPr lang="en-US" altLang="zh-CN" sz="1800">
                <a:sym typeface="+mn-ea"/>
              </a:rPr>
              <a:t>	</a:t>
            </a:r>
            <a:endParaRPr lang="en-US" altLang="zh-CN" sz="1800">
              <a:sym typeface="+mn-ea"/>
            </a:endParaRPr>
          </a:p>
          <a:p>
            <a:pPr marL="0" indent="0">
              <a:buNone/>
            </a:pPr>
            <a:endParaRPr lang="zh-CN"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21005"/>
            <a:ext cx="8229600" cy="6321425"/>
          </a:xfrm>
        </p:spPr>
        <p:txBody>
          <a:bodyPr/>
          <a:p>
            <a:pPr marL="0" indent="0">
              <a:buNone/>
            </a:pPr>
            <a:r>
              <a:rPr lang="en-US" altLang="zh-CN" sz="1800"/>
              <a:t> </a:t>
            </a:r>
            <a:r>
              <a:rPr lang="en-US" altLang="zh-CN"/>
              <a:t>   </a:t>
            </a:r>
            <a:r>
              <a:rPr lang="en-US" sz="1800"/>
              <a:t>3</a:t>
            </a:r>
            <a:r>
              <a:rPr lang="zh-CN" altLang="en-US" sz="1800"/>
              <a:t>、取消订阅</a:t>
            </a:r>
            <a:r>
              <a:rPr lang="en-US" altLang="zh-CN" sz="1800"/>
              <a:t>channel</a:t>
            </a:r>
            <a:r>
              <a:rPr lang="zh-CN" altLang="en-US" sz="1800"/>
              <a:t>或</a:t>
            </a:r>
            <a:r>
              <a:rPr lang="en-US" altLang="zh-CN" sz="1800"/>
              <a:t>channel groups</a:t>
            </a:r>
            <a:endParaRPr lang="en-US" altLang="zh-CN" sz="1800"/>
          </a:p>
          <a:p>
            <a:pPr marL="0" indent="0">
              <a:buNone/>
            </a:pPr>
            <a:r>
              <a:rPr lang="en-US" altLang="zh-CN" sz="1800"/>
              <a:t>            </a:t>
            </a:r>
            <a:r>
              <a:rPr lang="zh-CN" altLang="en-US" sz="1400"/>
              <a:t>取消订阅和订阅的方式是很类似的，只不过是</a:t>
            </a:r>
            <a:r>
              <a:rPr lang="en-US" altLang="zh-CN" sz="1400"/>
              <a:t>subscribe()</a:t>
            </a:r>
            <a:r>
              <a:rPr lang="zh-CN" altLang="en-US" sz="1400"/>
              <a:t>换成了</a:t>
            </a:r>
            <a:r>
              <a:rPr lang="en-US" altLang="zh-CN" sz="1400"/>
              <a:t>unsubscribe(),</a:t>
            </a:r>
            <a:r>
              <a:rPr lang="zh-CN" altLang="en-US" sz="1400"/>
              <a:t>如下：</a:t>
            </a:r>
            <a:endParaRPr lang="zh-CN" altLang="en-US" sz="1400"/>
          </a:p>
          <a:p>
            <a:pPr marL="0" indent="0">
              <a:buNone/>
            </a:pPr>
            <a:r>
              <a:rPr lang="zh-CN" altLang="en-US" sz="1400">
                <a:sym typeface="+mn-ea"/>
              </a:rPr>
              <a:t>           pubnub.unsubscribe().channels(Array).channelGroups(Array).execute();</a:t>
            </a:r>
            <a:endParaRPr lang="zh-CN" altLang="en-US" sz="1400">
              <a:sym typeface="+mn-ea"/>
            </a:endParaRPr>
          </a:p>
          <a:p>
            <a:pPr marL="0" indent="0">
              <a:buNone/>
            </a:pPr>
            <a:r>
              <a:rPr lang="en-US" altLang="zh-CN"/>
              <a:t>   </a:t>
            </a:r>
            <a:r>
              <a:rPr lang="en-US" altLang="zh-CN" sz="1800"/>
              <a:t>4</a:t>
            </a:r>
            <a:r>
              <a:rPr lang="zh-CN" altLang="en-US" sz="1800"/>
              <a:t>、取消所有订阅</a:t>
            </a:r>
            <a:endParaRPr lang="zh-CN" altLang="en-US" sz="1800"/>
          </a:p>
          <a:p>
            <a:pPr marL="0" indent="0">
              <a:buNone/>
            </a:pPr>
            <a:r>
              <a:rPr lang="en-US" altLang="zh-CN" sz="1800"/>
              <a:t>            pubnub.unsubscribeAll();</a:t>
            </a:r>
            <a:endParaRPr lang="en-US" altLang="zh-CN" sz="1800"/>
          </a:p>
          <a:p>
            <a:pPr marL="0" indent="0">
              <a:buNone/>
            </a:pPr>
            <a:r>
              <a:rPr lang="en-US" altLang="zh-CN" sz="1800"/>
              <a:t>            </a:t>
            </a:r>
            <a:r>
              <a:rPr lang="zh-CN" altLang="en-US" sz="1800"/>
              <a:t>这个方法的意思是一次性取消所有对</a:t>
            </a:r>
            <a:r>
              <a:rPr lang="en-US" altLang="zh-CN" sz="1800"/>
              <a:t>channels</a:t>
            </a:r>
            <a:r>
              <a:rPr lang="zh-CN" altLang="en-US" sz="1800"/>
              <a:t>和</a:t>
            </a:r>
            <a:r>
              <a:rPr lang="en-US" altLang="zh-CN" sz="1800"/>
              <a:t>channel groups</a:t>
            </a:r>
            <a:r>
              <a:rPr lang="zh-CN" altLang="en-US" sz="1800"/>
              <a:t>的订阅</a:t>
            </a:r>
            <a:endParaRPr lang="zh-CN" altLang="en-US" sz="1800"/>
          </a:p>
          <a:p>
            <a:pPr marL="0" indent="0">
              <a:buNone/>
            </a:pPr>
            <a:r>
              <a:rPr lang="zh-CN" altLang="en-US" sz="1800"/>
              <a:t>      </a:t>
            </a:r>
            <a:r>
              <a:rPr lang="en-US" altLang="zh-CN" sz="1800"/>
              <a:t>5</a:t>
            </a:r>
            <a:r>
              <a:rPr lang="zh-CN" altLang="en-US" sz="1800"/>
              <a:t>、消息发布</a:t>
            </a:r>
            <a:endParaRPr lang="zh-CN" altLang="en-US" sz="1800"/>
          </a:p>
          <a:p>
            <a:pPr marL="0" indent="0">
              <a:buNone/>
            </a:pPr>
            <a:r>
              <a:rPr lang="en-US" altLang="zh-CN" sz="1800"/>
              <a:t>	</a:t>
            </a:r>
            <a:r>
              <a:rPr lang="zh-CN" altLang="en-US" sz="1800"/>
              <a:t>最简单的发布消息的命令是：</a:t>
            </a:r>
            <a:endParaRPr lang="zh-CN" altLang="en-US" sz="1800"/>
          </a:p>
          <a:p>
            <a:pPr marL="0" indent="0">
              <a:buNone/>
            </a:pPr>
            <a:r>
              <a:rPr lang="en-US" altLang="zh-CN" sz="1800"/>
              <a:t>	</a:t>
            </a:r>
            <a:r>
              <a:rPr lang="zh-CN" altLang="en-US" sz="1400">
                <a:sym typeface="+mn-ea"/>
              </a:rPr>
              <a:t>pubnub.publish().message(Object)</a:t>
            </a:r>
            <a:r>
              <a:rPr lang="en-US" altLang="zh-CN" sz="1400">
                <a:sym typeface="+mn-ea"/>
              </a:rPr>
              <a:t>.</a:t>
            </a:r>
            <a:r>
              <a:rPr lang="zh-CN" altLang="en-US" sz="1400">
                <a:sym typeface="+mn-ea"/>
              </a:rPr>
              <a:t>channel(String)</a:t>
            </a:r>
            <a:r>
              <a:rPr lang="en-US" altLang="zh-CN" sz="1400">
                <a:sym typeface="+mn-ea"/>
              </a:rPr>
              <a:t>.async()(</a:t>
            </a:r>
            <a:r>
              <a:rPr lang="zh-CN" altLang="en-US" sz="1400">
                <a:sym typeface="+mn-ea"/>
              </a:rPr>
              <a:t>或者</a:t>
            </a:r>
            <a:r>
              <a:rPr lang="en-US" altLang="zh-CN" sz="1400">
                <a:sym typeface="+mn-ea"/>
              </a:rPr>
              <a:t>sync())</a:t>
            </a:r>
            <a:r>
              <a:rPr lang="zh-CN" altLang="en-US" sz="1400">
                <a:sym typeface="+mn-ea"/>
              </a:rPr>
              <a:t>。</a:t>
            </a:r>
            <a:endParaRPr lang="zh-CN" altLang="en-US" sz="1400">
              <a:sym typeface="+mn-ea"/>
            </a:endParaRPr>
          </a:p>
          <a:p>
            <a:pPr marL="0" indent="0">
              <a:buNone/>
            </a:pPr>
            <a:r>
              <a:rPr lang="en-US" altLang="zh-CN" sz="1400"/>
              <a:t>                </a:t>
            </a:r>
            <a:r>
              <a:rPr lang="zh-CN" altLang="en-US" sz="1400"/>
              <a:t>关于消息发布有几个需要注意的点：</a:t>
            </a:r>
            <a:endParaRPr lang="zh-CN" altLang="en-US" sz="1400"/>
          </a:p>
          <a:p>
            <a:pPr marL="0" indent="0">
              <a:buNone/>
            </a:pPr>
            <a:r>
              <a:rPr lang="en-US" altLang="zh-CN" sz="1400"/>
              <a:t>	a.</a:t>
            </a:r>
            <a:r>
              <a:rPr lang="zh-CN" altLang="en-US" sz="1400"/>
              <a:t>往一个</a:t>
            </a:r>
            <a:r>
              <a:rPr lang="en-US" altLang="zh-CN" sz="1400"/>
              <a:t>channel</a:t>
            </a:r>
            <a:r>
              <a:rPr lang="zh-CN" altLang="en-US" sz="1400"/>
              <a:t>发布消息时，可以不用事先订阅这个</a:t>
            </a:r>
            <a:r>
              <a:rPr lang="en-US" altLang="zh-CN" sz="1400"/>
              <a:t>channel</a:t>
            </a:r>
            <a:endParaRPr lang="en-US" altLang="zh-CN" sz="1400"/>
          </a:p>
          <a:p>
            <a:pPr marL="0" lvl="1" indent="0">
              <a:buNone/>
            </a:pPr>
            <a:r>
              <a:rPr lang="en-US" altLang="zh-CN" sz="1400"/>
              <a:t>	b.</a:t>
            </a:r>
            <a:r>
              <a:rPr lang="zh-CN" altLang="en-US" sz="1400"/>
              <a:t>消息参数</a:t>
            </a:r>
            <a:r>
              <a:rPr lang="zh-CN" altLang="en-US" sz="1400">
                <a:sym typeface="+mn-ea"/>
              </a:rPr>
              <a:t>可以包含任何可序列化的数据，包括:对象、数组、数字和字符串。字符串内容可以包括任何utf - 8字符、单字节和多字节。该消息不需要格式化为JSON，但推荐以</a:t>
            </a:r>
            <a:r>
              <a:rPr lang="en-US" altLang="zh-CN" sz="1400">
                <a:sym typeface="+mn-ea"/>
              </a:rPr>
              <a:t>JSON</a:t>
            </a:r>
            <a:r>
              <a:rPr lang="zh-CN" altLang="en-US" sz="1400">
                <a:sym typeface="+mn-ea"/>
              </a:rPr>
              <a:t>数据作为消息。它也可以是任何对象，只要它可以序列 化;PubNub SDKs在发布之前会自动地将JSON对象string化。大多数开发人员使用JSON 格式，而键和值完全取决于用户 。</a:t>
            </a:r>
            <a:endParaRPr lang="zh-CN" altLang="en-US" sz="1400">
              <a:sym typeface="+mn-ea"/>
            </a:endParaRPr>
          </a:p>
          <a:p>
            <a:pPr marL="0" lvl="1" indent="0">
              <a:buNone/>
            </a:pPr>
            <a:r>
              <a:rPr lang="en-US" altLang="zh-CN" sz="1400"/>
              <a:t>	c.</a:t>
            </a:r>
            <a:r>
              <a:rPr lang="zh-CN" altLang="en-US" sz="1400"/>
              <a:t>消息大小：默认情况下，每个消息的最大字符数是32K。最大消息大小基于最终的转义字符计数，包括通道名称。理想的消息大小低于1800字节，它允许使用单个IP数据报(1.5KB)来压缩和发送消息，从而提供最佳的网络性能。</a:t>
            </a:r>
            <a:endParaRPr lang="zh-CN" altLang="en-US" sz="1400"/>
          </a:p>
          <a:p>
            <a:pPr marL="0" lvl="1" indent="0">
              <a:buNone/>
            </a:pPr>
            <a:r>
              <a:rPr lang="en-US" altLang="zh-CN" sz="1400"/>
              <a:t>	d.</a:t>
            </a:r>
            <a:r>
              <a:rPr lang="zh-CN" altLang="en-US" sz="1400"/>
              <a:t>不可能将一条消息同时发布到多个通道。</a:t>
            </a:r>
            <a:endParaRPr lang="zh-CN" altLang="en-US" sz="1400"/>
          </a:p>
          <a:p>
            <a:pPr marL="0" lvl="1" indent="0">
              <a:buNone/>
            </a:pPr>
            <a:r>
              <a:rPr lang="en-US" altLang="zh-CN" sz="1400"/>
              <a:t>	e.</a:t>
            </a:r>
            <a:r>
              <a:rPr lang="zh-CN" altLang="en-US" sz="1400"/>
              <a:t>同步发布和异步发布</a:t>
            </a:r>
            <a:endParaRPr lang="zh-CN" altLang="en-US" sz="1400"/>
          </a:p>
          <a:p>
            <a:pPr marL="0" lvl="1" indent="0">
              <a:buNone/>
            </a:pPr>
            <a:r>
              <a:rPr lang="zh-CN" altLang="en-US" sz="1400"/>
              <a:t>              </a:t>
            </a:r>
            <a:endParaRPr lang="zh-CN"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56235"/>
            <a:ext cx="8229600" cy="5770245"/>
          </a:xfrm>
        </p:spPr>
        <p:txBody>
          <a:bodyPr/>
          <a:p>
            <a:pPr marL="0" indent="0">
              <a:buNone/>
            </a:pPr>
            <a:r>
              <a:rPr lang="en-US" altLang="zh-CN" sz="1400"/>
              <a:t>	</a:t>
            </a:r>
            <a:r>
              <a:rPr lang="zh-CN" altLang="en-US" sz="1400"/>
              <a:t>异步发布：</a:t>
            </a:r>
            <a:br>
              <a:rPr lang="zh-CN" altLang="en-US" sz="1400"/>
            </a:br>
            <a:r>
              <a:rPr lang="en-US" altLang="zh-CN" sz="1400"/>
              <a:t>	pubnub.publish()</a:t>
            </a:r>
            <a:endParaRPr lang="en-US" altLang="zh-CN" sz="1400"/>
          </a:p>
          <a:p>
            <a:pPr marL="0" indent="0">
              <a:buNone/>
            </a:pPr>
            <a:r>
              <a:rPr lang="en-US" altLang="zh-CN" sz="1400"/>
              <a:t>    	.message(position)</a:t>
            </a:r>
            <a:endParaRPr lang="en-US" altLang="zh-CN" sz="1400"/>
          </a:p>
          <a:p>
            <a:pPr marL="0" indent="0">
              <a:buNone/>
            </a:pPr>
            <a:r>
              <a:rPr lang="en-US" altLang="zh-CN" sz="1400"/>
              <a:t>    	.channel("my_channel")</a:t>
            </a:r>
            <a:endParaRPr lang="en-US" altLang="zh-CN" sz="1400"/>
          </a:p>
          <a:p>
            <a:pPr marL="0" indent="0">
              <a:buNone/>
            </a:pPr>
            <a:r>
              <a:rPr lang="en-US" altLang="zh-CN" sz="1400"/>
              <a:t>    	.async(new PNCallback&lt;PNPublishResult&gt;() {</a:t>
            </a:r>
            <a:endParaRPr lang="en-US" altLang="zh-CN" sz="1400"/>
          </a:p>
          <a:p>
            <a:pPr marL="0" indent="0">
              <a:buNone/>
            </a:pPr>
            <a:r>
              <a:rPr lang="en-US" altLang="zh-CN" sz="1400"/>
              <a:t>       	     @Override</a:t>
            </a:r>
            <a:endParaRPr lang="en-US" altLang="zh-CN" sz="1400"/>
          </a:p>
          <a:p>
            <a:pPr marL="0" indent="0">
              <a:buNone/>
            </a:pPr>
            <a:r>
              <a:rPr lang="en-US" altLang="zh-CN" sz="1400"/>
              <a:t>        	    public void onResponse(PNPublishResult result, PNStatus status) {</a:t>
            </a:r>
            <a:endParaRPr lang="en-US" altLang="zh-CN" sz="1400"/>
          </a:p>
          <a:p>
            <a:pPr marL="0" indent="0">
              <a:buNone/>
            </a:pPr>
            <a:r>
              <a:rPr lang="en-US" altLang="zh-CN" sz="1400"/>
              <a:t>            	        // </a:t>
            </a:r>
            <a:r>
              <a:rPr lang="zh-CN" altLang="en-US" sz="1400"/>
              <a:t>通过</a:t>
            </a:r>
            <a:r>
              <a:rPr lang="en-US" altLang="zh-CN" sz="1400"/>
              <a:t>status.isError()</a:t>
            </a:r>
            <a:r>
              <a:rPr lang="zh-CN" altLang="en-US" sz="1400"/>
              <a:t>判断消息发布是否成功</a:t>
            </a:r>
            <a:r>
              <a:rPr lang="en-US" altLang="zh-CN" sz="1400"/>
              <a:t>        	   </a:t>
            </a:r>
            <a:endParaRPr lang="en-US" altLang="zh-CN" sz="1400"/>
          </a:p>
          <a:p>
            <a:pPr marL="0" indent="0">
              <a:buNone/>
            </a:pPr>
            <a:r>
              <a:rPr lang="en-US" altLang="zh-CN" sz="1400"/>
              <a:t>	    }</a:t>
            </a:r>
            <a:endParaRPr lang="en-US" altLang="zh-CN" sz="1400"/>
          </a:p>
          <a:p>
            <a:pPr marL="0" indent="0">
              <a:buNone/>
            </a:pPr>
            <a:r>
              <a:rPr lang="en-US" altLang="zh-CN" sz="1400"/>
              <a:t>    	});</a:t>
            </a:r>
            <a:endParaRPr lang="en-US" altLang="zh-CN" sz="1400"/>
          </a:p>
          <a:p>
            <a:pPr marL="0" indent="0">
              <a:buNone/>
            </a:pPr>
            <a:r>
              <a:rPr lang="en-US" altLang="zh-CN" sz="1400"/>
              <a:t>	</a:t>
            </a:r>
            <a:r>
              <a:rPr lang="zh-CN" altLang="en-US" sz="1400"/>
              <a:t>异步发布发布会调用</a:t>
            </a:r>
            <a:r>
              <a:rPr lang="en-US" altLang="zh-CN" sz="1400"/>
              <a:t>async</a:t>
            </a:r>
            <a:r>
              <a:rPr lang="zh-CN" altLang="en-US" sz="1400"/>
              <a:t>方法，并传入一个回调对象，发布的结果返回到</a:t>
            </a:r>
            <a:r>
              <a:rPr lang="en-US" altLang="zh-CN" sz="1400"/>
              <a:t>onResponse()</a:t>
            </a:r>
            <a:r>
              <a:rPr lang="zh-CN" altLang="en-US" sz="1400"/>
              <a:t>中</a:t>
            </a:r>
            <a:endParaRPr lang="zh-CN" altLang="en-US" sz="1400"/>
          </a:p>
          <a:p>
            <a:pPr marL="0" indent="0">
              <a:buNone/>
            </a:pPr>
            <a:r>
              <a:rPr lang="en-US" altLang="zh-CN" sz="1400"/>
              <a:t>	</a:t>
            </a:r>
            <a:r>
              <a:rPr lang="zh-CN" altLang="en-US" sz="1400"/>
              <a:t>同步发布：</a:t>
            </a:r>
            <a:endParaRPr lang="zh-CN" altLang="en-US" sz="1400"/>
          </a:p>
          <a:p>
            <a:pPr marL="0" indent="0">
              <a:buNone/>
            </a:pPr>
            <a:r>
              <a:rPr lang="en-US" altLang="zh-CN" sz="1400"/>
              <a:t>	PNPublishResult result = pubnub.publish()</a:t>
            </a:r>
            <a:endParaRPr lang="en-US" altLang="zh-CN" sz="1400"/>
          </a:p>
          <a:p>
            <a:pPr marL="0" indent="0">
              <a:buNone/>
            </a:pPr>
            <a:r>
              <a:rPr lang="en-US" altLang="zh-CN" sz="1400"/>
              <a:t>                             .channel("coolChannel")</a:t>
            </a:r>
            <a:endParaRPr lang="en-US" altLang="zh-CN" sz="1400"/>
          </a:p>
          <a:p>
            <a:pPr marL="0" indent="0">
              <a:buNone/>
            </a:pPr>
            <a:r>
              <a:rPr lang="en-US" altLang="zh-CN" sz="1400"/>
              <a:t>                             .message("test")</a:t>
            </a:r>
            <a:endParaRPr lang="en-US" altLang="zh-CN" sz="1400"/>
          </a:p>
          <a:p>
            <a:pPr marL="0" indent="0">
              <a:buNone/>
            </a:pPr>
            <a:r>
              <a:rPr lang="en-US" altLang="zh-CN" sz="1400"/>
              <a:t>                             .sync();</a:t>
            </a:r>
            <a:endParaRPr lang="en-US" altLang="zh-CN" sz="1400"/>
          </a:p>
          <a:p>
            <a:pPr marL="0" indent="0">
              <a:buNone/>
            </a:pPr>
            <a:r>
              <a:rPr lang="en-US" altLang="zh-CN" sz="1400"/>
              <a:t>	</a:t>
            </a:r>
            <a:r>
              <a:rPr lang="zh-CN" altLang="en-US" sz="1400"/>
              <a:t>同步发布会在发布后直接获取发布结果。不过这样可能会阻塞线程。</a:t>
            </a: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r>
              <a:rPr lang="zh-CN" altLang="en-US" sz="1400"/>
              <a:t>更多订阅</a:t>
            </a:r>
            <a:r>
              <a:rPr lang="en-US" altLang="zh-CN" sz="1400"/>
              <a:t>/</a:t>
            </a:r>
            <a:r>
              <a:rPr lang="zh-CN" altLang="en-US" sz="1400"/>
              <a:t>发布的内容可查看文档：</a:t>
            </a:r>
            <a:r>
              <a:rPr lang="zh-CN" altLang="en-US" sz="1400">
                <a:hlinkClick r:id="rId1"/>
              </a:rPr>
              <a:t>https://www.pubnub.com/docs/android-java/api-reference-publish-and-subscribe</a:t>
            </a:r>
            <a:endParaRPr lang="zh-CN"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31800"/>
            <a:ext cx="8229600" cy="6191250"/>
          </a:xfrm>
        </p:spPr>
        <p:txBody>
          <a:bodyPr/>
          <a:p>
            <a:pPr marL="0" indent="0">
              <a:buNone/>
            </a:pPr>
            <a:r>
              <a:rPr lang="en-US" altLang="zh-CN" sz="2800">
                <a:sym typeface="+mn-ea"/>
              </a:rPr>
              <a:t>4.4</a:t>
            </a:r>
            <a:r>
              <a:rPr lang="zh-CN" altLang="en-US" sz="2800">
                <a:sym typeface="+mn-ea"/>
              </a:rPr>
              <a:t>、</a:t>
            </a:r>
            <a:r>
              <a:rPr lang="en-US" altLang="zh-CN" sz="2800">
                <a:sym typeface="+mn-ea"/>
              </a:rPr>
              <a:t>Precense</a:t>
            </a:r>
            <a:endParaRPr lang="en-US" altLang="zh-CN" sz="2800">
              <a:sym typeface="+mn-ea"/>
            </a:endParaRPr>
          </a:p>
          <a:p>
            <a:pPr marL="0" indent="0">
              <a:buNone/>
            </a:pPr>
            <a:r>
              <a:rPr lang="en-US" altLang="zh-CN" sz="2000"/>
              <a:t>      </a:t>
            </a:r>
            <a:r>
              <a:rPr lang="zh-CN" altLang="en-US" sz="1600"/>
              <a:t>想要使用</a:t>
            </a:r>
            <a:r>
              <a:rPr lang="en-US" altLang="zh-CN" sz="1600"/>
              <a:t>Precense</a:t>
            </a:r>
            <a:r>
              <a:rPr lang="zh-CN" altLang="en-US" sz="1600"/>
              <a:t>功能需要先在</a:t>
            </a:r>
            <a:r>
              <a:rPr lang="en-US" altLang="zh-CN" sz="1600"/>
              <a:t>Admin dashboard</a:t>
            </a:r>
            <a:r>
              <a:rPr lang="zh-CN" altLang="en-US" sz="1600"/>
              <a:t>的</a:t>
            </a:r>
            <a:r>
              <a:rPr lang="en-US" altLang="zh-CN" sz="1600"/>
              <a:t>add-on</a:t>
            </a:r>
            <a:r>
              <a:rPr lang="zh-CN" altLang="en-US" sz="1600"/>
              <a:t>上面开启</a:t>
            </a:r>
            <a:r>
              <a:rPr lang="en-US" altLang="zh-CN" sz="1600"/>
              <a:t>Precense</a:t>
            </a:r>
            <a:r>
              <a:rPr lang="zh-CN" altLang="en-US" sz="1600"/>
              <a:t>功能。</a:t>
            </a:r>
            <a:r>
              <a:rPr lang="en-US" altLang="zh-CN" sz="1600"/>
              <a:t>Precense</a:t>
            </a:r>
            <a:r>
              <a:rPr lang="zh-CN" altLang="en-US" sz="1600"/>
              <a:t>的作用有三个</a:t>
            </a:r>
            <a:endParaRPr lang="zh-CN" altLang="en-US" sz="1600"/>
          </a:p>
          <a:p>
            <a:pPr marL="0" indent="0">
              <a:buNone/>
            </a:pPr>
            <a:r>
              <a:rPr lang="en-US" altLang="zh-CN" sz="1600"/>
              <a:t>	1</a:t>
            </a:r>
            <a:r>
              <a:rPr lang="zh-CN" altLang="en-US" sz="1600"/>
              <a:t>、</a:t>
            </a:r>
            <a:r>
              <a:rPr lang="en-US" altLang="zh-CN" sz="1600"/>
              <a:t>Here Now:可以通过在应用程序中调用hereNow()函数来获得关于通道当前状态的信息，包括当前订阅的唯一用户id列表</a:t>
            </a:r>
            <a:r>
              <a:rPr lang="zh-CN" altLang="en-US" sz="1600"/>
              <a:t>。也就是是说通过</a:t>
            </a:r>
            <a:r>
              <a:rPr lang="en-US" altLang="zh-CN" sz="1600"/>
              <a:t>hereNow()</a:t>
            </a:r>
            <a:r>
              <a:rPr lang="zh-CN" altLang="en-US" sz="1600"/>
              <a:t>函数可以获取订阅某个</a:t>
            </a:r>
            <a:r>
              <a:rPr lang="en-US" altLang="zh-CN" sz="1600"/>
              <a:t>channel</a:t>
            </a:r>
            <a:r>
              <a:rPr lang="zh-CN" altLang="en-US" sz="1600"/>
              <a:t>的用户信息列表</a:t>
            </a:r>
            <a:r>
              <a:rPr lang="en-US" altLang="zh-CN" sz="1600"/>
              <a:t>hereNow()</a:t>
            </a:r>
            <a:r>
              <a:rPr lang="zh-CN" altLang="en-US" sz="1600"/>
              <a:t>的调用如下：</a:t>
            </a:r>
            <a:endParaRPr lang="zh-CN" altLang="en-US" sz="1600"/>
          </a:p>
          <a:p>
            <a:pPr marL="0" indent="0">
              <a:buNone/>
            </a:pPr>
            <a:r>
              <a:rPr lang="en-US" altLang="zh-CN" sz="1800"/>
              <a:t>	</a:t>
            </a:r>
            <a:r>
              <a:rPr lang="en-US" altLang="zh-CN" sz="1400"/>
              <a:t>pubnub.hereNow().channels(Array).channelGroups(Arrays).includeState(true).includeUUIDs(true).async()</a:t>
            </a:r>
            <a:endParaRPr lang="zh-CN" altLang="en-US" sz="1400"/>
          </a:p>
          <a:p>
            <a:pPr marL="0" indent="0">
              <a:buNone/>
            </a:pPr>
            <a:r>
              <a:rPr lang="en-US" altLang="zh-CN" sz="1400"/>
              <a:t>	channels:</a:t>
            </a:r>
            <a:r>
              <a:rPr lang="zh-CN" altLang="en-US" sz="1400"/>
              <a:t>获取一个或多个</a:t>
            </a:r>
            <a:r>
              <a:rPr lang="en-US" altLang="zh-CN" sz="1400"/>
              <a:t>channel</a:t>
            </a:r>
            <a:r>
              <a:rPr lang="zh-CN" altLang="en-US" sz="1400"/>
              <a:t>的详细信息</a:t>
            </a:r>
            <a:endParaRPr lang="zh-CN" altLang="en-US" sz="1400"/>
          </a:p>
          <a:p>
            <a:pPr marL="0" indent="0">
              <a:buNone/>
            </a:pPr>
            <a:r>
              <a:rPr lang="en-US" altLang="zh-CN" sz="1400"/>
              <a:t>	channelGroups</a:t>
            </a:r>
            <a:r>
              <a:rPr lang="zh-CN" altLang="en-US" sz="1400"/>
              <a:t>：获取一个或多个</a:t>
            </a:r>
            <a:r>
              <a:rPr lang="en-US" altLang="zh-CN" sz="1400"/>
              <a:t>channelGroup</a:t>
            </a:r>
            <a:r>
              <a:rPr lang="zh-CN" altLang="en-US" sz="1400"/>
              <a:t>的详细信息</a:t>
            </a:r>
            <a:endParaRPr lang="zh-CN" altLang="en-US" sz="1400"/>
          </a:p>
          <a:p>
            <a:pPr marL="0" indent="0">
              <a:buNone/>
            </a:pPr>
            <a:r>
              <a:rPr lang="en-US" altLang="zh-CN" sz="1400"/>
              <a:t>	includeStatte():</a:t>
            </a:r>
            <a:r>
              <a:rPr lang="zh-CN" altLang="en-US" sz="1400"/>
              <a:t>在返回的用户列表中是否包含用户状态</a:t>
            </a:r>
            <a:endParaRPr lang="zh-CN" altLang="en-US" sz="1400"/>
          </a:p>
          <a:p>
            <a:pPr marL="0" indent="0">
              <a:buNone/>
            </a:pPr>
            <a:r>
              <a:rPr lang="en-US" altLang="zh-CN" sz="1400"/>
              <a:t>	includeUUIDs</a:t>
            </a:r>
            <a:r>
              <a:rPr lang="zh-CN" altLang="en-US" sz="1400"/>
              <a:t>：在返回的用户列表中是否包含用户的</a:t>
            </a:r>
            <a:r>
              <a:rPr lang="en-US" altLang="zh-CN" sz="1400"/>
              <a:t>UUID</a:t>
            </a:r>
            <a:endParaRPr lang="en-US" altLang="zh-CN" sz="1400"/>
          </a:p>
          <a:p>
            <a:pPr marL="0" indent="0">
              <a:buNone/>
            </a:pPr>
            <a:r>
              <a:rPr lang="en-US" altLang="zh-CN" sz="1400"/>
              <a:t>	async(PNCallback&lt;PNHereNowResult&gt;):</a:t>
            </a:r>
            <a:r>
              <a:rPr lang="zh-CN" altLang="en-US" sz="1400"/>
              <a:t>异步调用，</a:t>
            </a:r>
            <a:r>
              <a:rPr lang="en-US" altLang="zh-CN" sz="1400"/>
              <a:t>hereNow()</a:t>
            </a:r>
            <a:r>
              <a:rPr lang="zh-CN" altLang="en-US" sz="1400"/>
              <a:t>的结果会返回到</a:t>
            </a:r>
            <a:r>
              <a:rPr lang="en-US" altLang="zh-CN" sz="1400">
                <a:sym typeface="+mn-ea"/>
              </a:rPr>
              <a:t>PNCallback</a:t>
            </a:r>
            <a:r>
              <a:rPr lang="zh-CN" altLang="en-US" sz="1400">
                <a:sym typeface="+mn-ea"/>
              </a:rPr>
              <a:t>这个回调类中。一次具体的调用如下：</a:t>
            </a:r>
            <a:endParaRPr lang="zh-CN" altLang="en-US" sz="1400">
              <a:sym typeface="+mn-ea"/>
            </a:endParaRPr>
          </a:p>
          <a:p>
            <a:pPr marL="0" indent="0">
              <a:buNone/>
            </a:pPr>
            <a:r>
              <a:rPr lang="en-US" altLang="zh-CN" sz="1800"/>
              <a:t>	</a:t>
            </a:r>
            <a:endParaRPr lang="en-US" altLang="zh-CN" sz="1400"/>
          </a:p>
          <a:p>
            <a:pPr marL="0" indent="0">
              <a:buNone/>
            </a:pPr>
            <a:r>
              <a:rPr lang="en-US" altLang="zh-CN" sz="2000"/>
              <a:t>	</a:t>
            </a:r>
            <a:endParaRPr lang="en-US" altLang="zh-CN" sz="2000"/>
          </a:p>
          <a:p>
            <a:pPr marL="0" indent="0">
              <a:buNone/>
            </a:pPr>
            <a:endParaRPr lang="en-US" altLang="zh-CN"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05105"/>
            <a:ext cx="8229600" cy="6450965"/>
          </a:xfrm>
        </p:spPr>
        <p:txBody>
          <a:bodyPr/>
          <a:p>
            <a:pPr marL="457200" lvl="1" indent="0">
              <a:buNone/>
            </a:pPr>
            <a:r>
              <a:rPr lang="en-US" altLang="zh-CN" sz="1225">
                <a:sym typeface="+mn-ea"/>
              </a:rPr>
              <a:t>pubnub.hereNow()</a:t>
            </a:r>
            <a:endParaRPr lang="en-US" altLang="zh-CN" sz="1225"/>
          </a:p>
          <a:p>
            <a:pPr marL="457200" lvl="1" indent="0">
              <a:buNone/>
            </a:pPr>
            <a:r>
              <a:rPr lang="en-US" altLang="zh-CN" sz="1225">
                <a:sym typeface="+mn-ea"/>
              </a:rPr>
              <a:t>    // tailor the next two lines to example</a:t>
            </a:r>
            <a:endParaRPr lang="en-US" altLang="zh-CN" sz="1225"/>
          </a:p>
          <a:p>
            <a:pPr marL="457200" lvl="1" indent="0">
              <a:buNone/>
            </a:pPr>
            <a:r>
              <a:rPr lang="en-US" altLang="zh-CN" sz="1225">
                <a:sym typeface="+mn-ea"/>
              </a:rPr>
              <a:t>    .channels(Arrays.asList("coolChannel", "coolChannel2"))</a:t>
            </a:r>
            <a:endParaRPr lang="en-US" altLang="zh-CN" sz="1225"/>
          </a:p>
          <a:p>
            <a:pPr marL="457200" lvl="1" indent="0">
              <a:buNone/>
            </a:pPr>
            <a:r>
              <a:rPr lang="en-US" altLang="zh-CN" sz="1225">
                <a:sym typeface="+mn-ea"/>
              </a:rPr>
              <a:t>    .includeUUIDs(true)</a:t>
            </a:r>
            <a:endParaRPr lang="en-US" altLang="zh-CN" sz="1225"/>
          </a:p>
          <a:p>
            <a:pPr marL="457200" lvl="1" indent="0">
              <a:buNone/>
            </a:pPr>
            <a:r>
              <a:rPr lang="en-US" altLang="zh-CN" sz="1225">
                <a:sym typeface="+mn-ea"/>
              </a:rPr>
              <a:t>    .async(new PNCallback&lt;PNHereNowResult&gt;() {</a:t>
            </a:r>
            <a:endParaRPr lang="en-US" altLang="zh-CN" sz="1225"/>
          </a:p>
          <a:p>
            <a:pPr marL="457200" lvl="1" indent="0">
              <a:buNone/>
            </a:pPr>
            <a:r>
              <a:rPr lang="en-US" altLang="zh-CN" sz="1225">
                <a:sym typeface="+mn-ea"/>
              </a:rPr>
              <a:t>        @Override</a:t>
            </a:r>
            <a:endParaRPr lang="en-US" altLang="zh-CN" sz="1225"/>
          </a:p>
          <a:p>
            <a:pPr marL="457200" lvl="1" indent="0">
              <a:buNone/>
            </a:pPr>
            <a:r>
              <a:rPr lang="en-US" altLang="zh-CN" sz="1225">
                <a:sym typeface="+mn-ea"/>
              </a:rPr>
              <a:t>        public void onResponse(PNHereNowResult result, PNStatus status) {</a:t>
            </a:r>
            <a:endParaRPr lang="en-US" altLang="zh-CN" sz="1225"/>
          </a:p>
          <a:p>
            <a:pPr marL="457200" lvl="1" indent="0">
              <a:buNone/>
            </a:pPr>
            <a:r>
              <a:rPr lang="en-US" altLang="zh-CN" sz="1225">
                <a:sym typeface="+mn-ea"/>
              </a:rPr>
              <a:t>            if (status.isError()) {//</a:t>
            </a:r>
            <a:r>
              <a:rPr lang="zh-CN" altLang="en-US" sz="1225">
                <a:sym typeface="+mn-ea"/>
              </a:rPr>
              <a:t>请求是否发生错误</a:t>
            </a:r>
            <a:endParaRPr lang="zh-CN" altLang="en-US" sz="1225">
              <a:sym typeface="+mn-ea"/>
            </a:endParaRPr>
          </a:p>
          <a:p>
            <a:pPr marL="457200" lvl="1" indent="0">
              <a:buNone/>
            </a:pPr>
            <a:r>
              <a:rPr lang="en-US" altLang="zh-CN" sz="1225">
                <a:sym typeface="+mn-ea"/>
              </a:rPr>
              <a:t>                // handle error</a:t>
            </a:r>
            <a:endParaRPr lang="en-US" altLang="zh-CN" sz="1225"/>
          </a:p>
          <a:p>
            <a:pPr marL="457200" lvl="1" indent="0">
              <a:buNone/>
            </a:pPr>
            <a:r>
              <a:rPr lang="en-US" altLang="zh-CN" sz="1225">
                <a:sym typeface="+mn-ea"/>
              </a:rPr>
              <a:t>                return;</a:t>
            </a:r>
            <a:endParaRPr lang="en-US" altLang="zh-CN" sz="1225"/>
          </a:p>
          <a:p>
            <a:pPr marL="457200" lvl="1" indent="0">
              <a:buNone/>
            </a:pPr>
            <a:r>
              <a:rPr lang="en-US" altLang="zh-CN" sz="1225">
                <a:sym typeface="+mn-ea"/>
              </a:rPr>
              <a:t>            }</a:t>
            </a:r>
            <a:endParaRPr lang="en-US" altLang="zh-CN" sz="1225"/>
          </a:p>
          <a:p>
            <a:pPr marL="457200" lvl="1" indent="0">
              <a:buNone/>
            </a:pPr>
            <a:r>
              <a:rPr lang="en-US" altLang="zh-CN" sz="1225">
                <a:sym typeface="+mn-ea"/>
              </a:rPr>
              <a:t>             //</a:t>
            </a:r>
            <a:r>
              <a:rPr lang="zh-CN" altLang="en-US" sz="1225">
                <a:sym typeface="+mn-ea"/>
              </a:rPr>
              <a:t>循环遍历每个</a:t>
            </a:r>
            <a:r>
              <a:rPr lang="en-US" altLang="zh-CN" sz="1225">
                <a:sym typeface="+mn-ea"/>
              </a:rPr>
              <a:t>channel</a:t>
            </a:r>
            <a:endParaRPr lang="en-US" altLang="zh-CN" sz="1225">
              <a:sym typeface="+mn-ea"/>
            </a:endParaRPr>
          </a:p>
          <a:p>
            <a:pPr marL="457200" lvl="1" indent="0">
              <a:buNone/>
            </a:pPr>
            <a:r>
              <a:rPr lang="en-US" altLang="zh-CN" sz="1225">
                <a:sym typeface="+mn-ea"/>
              </a:rPr>
              <a:t>            for (PNHereNowChannelData channelData : result.getChannels().values()) {</a:t>
            </a:r>
            <a:endParaRPr lang="zh-CN" altLang="en-US" sz="1225">
              <a:sym typeface="+mn-ea"/>
            </a:endParaRPr>
          </a:p>
          <a:p>
            <a:pPr marL="457200" lvl="1" indent="0">
              <a:buNone/>
            </a:pPr>
            <a:r>
              <a:rPr lang="en-US" altLang="zh-CN" sz="1225">
                <a:sym typeface="+mn-ea"/>
              </a:rPr>
              <a:t>                System.out.println("---");</a:t>
            </a:r>
            <a:endParaRPr lang="en-US" altLang="zh-CN" sz="1225"/>
          </a:p>
          <a:p>
            <a:pPr marL="457200" lvl="1" indent="0">
              <a:buNone/>
            </a:pPr>
            <a:r>
              <a:rPr lang="en-US" altLang="zh-CN" sz="1225">
                <a:sym typeface="+mn-ea"/>
              </a:rPr>
              <a:t>                System.out.println("channel:" + channelData.getChannelName());</a:t>
            </a:r>
            <a:endParaRPr lang="en-US" altLang="zh-CN" sz="1225"/>
          </a:p>
          <a:p>
            <a:pPr marL="457200" lvl="1" indent="0">
              <a:buNone/>
            </a:pPr>
            <a:r>
              <a:rPr lang="en-US" altLang="zh-CN" sz="1225">
                <a:sym typeface="+mn-ea"/>
              </a:rPr>
              <a:t>                System.out.println("occupancy: " + channelData.getOccupancy());</a:t>
            </a:r>
            <a:endParaRPr lang="en-US" altLang="zh-CN" sz="1225"/>
          </a:p>
          <a:p>
            <a:pPr marL="457200" lvl="1" indent="0">
              <a:buNone/>
            </a:pPr>
            <a:r>
              <a:rPr lang="en-US" altLang="zh-CN" sz="1225">
                <a:sym typeface="+mn-ea"/>
              </a:rPr>
              <a:t>                System.out.println("occupants:");</a:t>
            </a:r>
            <a:endParaRPr lang="en-US" altLang="zh-CN" sz="1225">
              <a:sym typeface="+mn-ea"/>
            </a:endParaRPr>
          </a:p>
          <a:p>
            <a:pPr marL="457200" lvl="1" indent="0">
              <a:buNone/>
            </a:pPr>
            <a:r>
              <a:rPr lang="en-US" altLang="zh-CN" sz="1225">
                <a:sym typeface="+mn-ea"/>
              </a:rPr>
              <a:t>	     //</a:t>
            </a:r>
            <a:r>
              <a:rPr lang="zh-CN" altLang="en-US" sz="1225">
                <a:sym typeface="+mn-ea"/>
              </a:rPr>
              <a:t>循环遍历每个</a:t>
            </a:r>
            <a:r>
              <a:rPr lang="en-US" altLang="zh-CN" sz="1225">
                <a:sym typeface="+mn-ea"/>
              </a:rPr>
              <a:t>channel</a:t>
            </a:r>
            <a:r>
              <a:rPr lang="zh-CN" altLang="en-US" sz="1225">
                <a:sym typeface="+mn-ea"/>
              </a:rPr>
              <a:t>的订阅用户</a:t>
            </a:r>
            <a:endParaRPr lang="zh-CN" altLang="en-US" sz="1225">
              <a:sym typeface="+mn-ea"/>
            </a:endParaRPr>
          </a:p>
          <a:p>
            <a:pPr marL="457200" lvl="1" indent="0">
              <a:buNone/>
            </a:pPr>
            <a:r>
              <a:rPr lang="en-US" altLang="zh-CN" sz="1225">
                <a:sym typeface="+mn-ea"/>
              </a:rPr>
              <a:t>                for (PNHereNowOccupantData occupant : channelData.getOccupants()) {</a:t>
            </a:r>
            <a:endParaRPr lang="en-US" altLang="zh-CN" sz="1225">
              <a:sym typeface="+mn-ea"/>
            </a:endParaRPr>
          </a:p>
          <a:p>
            <a:pPr marL="457200" lvl="1" indent="0">
              <a:buNone/>
            </a:pPr>
            <a:r>
              <a:rPr lang="en-US" altLang="zh-CN" sz="1225">
                <a:sym typeface="+mn-ea"/>
              </a:rPr>
              <a:t>	         //</a:t>
            </a:r>
            <a:r>
              <a:rPr lang="zh-CN" altLang="en-US" sz="1225">
                <a:sym typeface="+mn-ea"/>
              </a:rPr>
              <a:t>这里获取每个用户的信息，如</a:t>
            </a:r>
            <a:r>
              <a:rPr lang="en-US" altLang="zh-CN" sz="1225">
                <a:sym typeface="+mn-ea"/>
              </a:rPr>
              <a:t>uuid</a:t>
            </a:r>
            <a:r>
              <a:rPr lang="zh-CN" altLang="en-US" sz="1225">
                <a:sym typeface="+mn-ea"/>
              </a:rPr>
              <a:t>，用户状态等</a:t>
            </a:r>
            <a:endParaRPr lang="zh-CN" altLang="en-US" sz="1225">
              <a:sym typeface="+mn-ea"/>
            </a:endParaRPr>
          </a:p>
          <a:p>
            <a:pPr marL="457200" lvl="1" indent="0">
              <a:buNone/>
            </a:pPr>
            <a:r>
              <a:rPr lang="en-US" altLang="zh-CN" sz="1225">
                <a:sym typeface="+mn-ea"/>
              </a:rPr>
              <a:t>                    System.out.println("uuid: " + occupant.getUuid() + " state: " + occupant.getState());</a:t>
            </a:r>
            <a:endParaRPr lang="en-US" altLang="zh-CN" sz="1225"/>
          </a:p>
          <a:p>
            <a:pPr marL="457200" lvl="1" indent="0">
              <a:buNone/>
            </a:pPr>
            <a:r>
              <a:rPr lang="en-US" altLang="zh-CN" sz="1225">
                <a:sym typeface="+mn-ea"/>
              </a:rPr>
              <a:t>                }</a:t>
            </a:r>
            <a:endParaRPr lang="en-US" altLang="zh-CN" sz="1225"/>
          </a:p>
          <a:p>
            <a:pPr marL="457200" lvl="1" indent="0">
              <a:buNone/>
            </a:pPr>
            <a:r>
              <a:rPr lang="en-US" altLang="zh-CN" sz="1225">
                <a:sym typeface="+mn-ea"/>
              </a:rPr>
              <a:t>            }</a:t>
            </a:r>
            <a:endParaRPr lang="en-US" altLang="zh-CN" sz="1225"/>
          </a:p>
          <a:p>
            <a:pPr marL="457200" lvl="1" indent="0">
              <a:buNone/>
            </a:pPr>
            <a:r>
              <a:rPr lang="en-US" altLang="zh-CN" sz="1225">
                <a:sym typeface="+mn-ea"/>
              </a:rPr>
              <a:t>        }</a:t>
            </a:r>
            <a:endParaRPr lang="en-US" altLang="zh-CN" sz="1225"/>
          </a:p>
          <a:p>
            <a:pPr marL="457200" lvl="1" indent="0">
              <a:buNone/>
            </a:pPr>
            <a:r>
              <a:rPr lang="en-US" altLang="zh-CN" sz="1225">
                <a:sym typeface="+mn-ea"/>
              </a:rPr>
              <a:t>    });</a:t>
            </a:r>
            <a:endParaRPr lang="en-US" altLang="zh-CN" sz="1225">
              <a:sym typeface="+mn-ea"/>
            </a:endParaRPr>
          </a:p>
          <a:p>
            <a:pPr marL="457200" lvl="1" indent="0">
              <a:buNone/>
            </a:pPr>
            <a:endParaRPr lang="zh-CN" altLang="en-US" sz="1225"/>
          </a:p>
          <a:p>
            <a:pPr marL="457200" lvl="1" indent="0">
              <a:buNone/>
            </a:pPr>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10210"/>
            <a:ext cx="8229600" cy="5716270"/>
          </a:xfrm>
        </p:spPr>
        <p:txBody>
          <a:bodyPr/>
          <a:p>
            <a:pPr marL="0" lvl="1" indent="0">
              <a:buNone/>
            </a:pPr>
            <a:r>
              <a:rPr lang="en-US" altLang="zh-CN"/>
              <a:t>  </a:t>
            </a:r>
            <a:r>
              <a:rPr lang="en-US" altLang="zh-CN" sz="1800"/>
              <a:t>  </a:t>
            </a:r>
            <a:r>
              <a:rPr lang="en-US" altLang="zh-CN" sz="1800">
                <a:sym typeface="+mn-ea"/>
              </a:rPr>
              <a:t>2</a:t>
            </a:r>
            <a:r>
              <a:rPr lang="zh-CN" altLang="en-US" sz="1800">
                <a:sym typeface="+mn-ea"/>
              </a:rPr>
              <a:t>、</a:t>
            </a:r>
            <a:r>
              <a:rPr lang="en-US" altLang="zh-CN" sz="1800">
                <a:sym typeface="+mn-ea"/>
              </a:rPr>
              <a:t>Where Now:</a:t>
            </a:r>
            <a:r>
              <a:rPr lang="zh-CN" altLang="en-US" sz="1400">
                <a:sym typeface="+mn-ea"/>
              </a:rPr>
              <a:t>可以通过在代码中调用</a:t>
            </a:r>
            <a:r>
              <a:rPr lang="en-US" altLang="zh-CN" sz="1400">
                <a:sym typeface="+mn-ea"/>
              </a:rPr>
              <a:t>whereNow()</a:t>
            </a:r>
            <a:r>
              <a:rPr lang="zh-CN" altLang="en-US" sz="1400">
                <a:sym typeface="+mn-ea"/>
              </a:rPr>
              <a:t>方法，来获取某个用户订阅的所有</a:t>
            </a:r>
            <a:r>
              <a:rPr lang="en-US" altLang="zh-CN" sz="1400">
                <a:sym typeface="+mn-ea"/>
              </a:rPr>
              <a:t>channel</a:t>
            </a:r>
            <a:r>
              <a:rPr lang="zh-CN" altLang="en-US" sz="1400">
                <a:sym typeface="+mn-ea"/>
              </a:rPr>
              <a:t>的信息。</a:t>
            </a:r>
            <a:r>
              <a:rPr lang="en-US" altLang="zh-CN" sz="1400">
                <a:sym typeface="+mn-ea"/>
              </a:rPr>
              <a:t>whereNow</a:t>
            </a:r>
            <a:r>
              <a:rPr lang="zh-CN" altLang="en-US" sz="1400">
                <a:sym typeface="+mn-ea"/>
              </a:rPr>
              <a:t>得调用很简单，如下：</a:t>
            </a:r>
            <a:endParaRPr lang="zh-CN" altLang="en-US" sz="1400">
              <a:sym typeface="+mn-ea"/>
            </a:endParaRPr>
          </a:p>
          <a:p>
            <a:pPr marL="0" lvl="1" indent="0">
              <a:buNone/>
            </a:pPr>
            <a:r>
              <a:rPr lang="en-US" altLang="zh-CN" sz="1400">
                <a:sym typeface="+mn-ea"/>
              </a:rPr>
              <a:t>	pubnub.whereNow().uuid(String).async()</a:t>
            </a:r>
            <a:endParaRPr lang="en-US" altLang="zh-CN" sz="1400">
              <a:sym typeface="+mn-ea"/>
            </a:endParaRPr>
          </a:p>
          <a:p>
            <a:pPr marL="0" lvl="1" indent="0">
              <a:buNone/>
            </a:pPr>
            <a:r>
              <a:rPr lang="en-US" altLang="zh-CN" sz="1400">
                <a:sym typeface="+mn-ea"/>
              </a:rPr>
              <a:t>          </a:t>
            </a:r>
            <a:r>
              <a:rPr lang="zh-CN" altLang="en-US" sz="1400">
                <a:sym typeface="+mn-ea"/>
              </a:rPr>
              <a:t>只要设置好当前用户的</a:t>
            </a:r>
            <a:r>
              <a:rPr lang="en-US" altLang="zh-CN" sz="1400">
                <a:sym typeface="+mn-ea"/>
              </a:rPr>
              <a:t>uuid</a:t>
            </a:r>
            <a:r>
              <a:rPr lang="zh-CN" altLang="en-US" sz="1400">
                <a:sym typeface="+mn-ea"/>
              </a:rPr>
              <a:t>和一个异步回调来接收结果就行了，具体实例如下：</a:t>
            </a:r>
            <a:endParaRPr lang="zh-CN" altLang="en-US" sz="1400">
              <a:sym typeface="+mn-ea"/>
            </a:endParaRPr>
          </a:p>
          <a:p>
            <a:pPr marL="0" lvl="1" indent="0">
              <a:buNone/>
            </a:pPr>
            <a:r>
              <a:rPr lang="en-US" altLang="zh-CN" sz="1400">
                <a:sym typeface="+mn-ea"/>
              </a:rPr>
              <a:t>	pubnub.whereNow()</a:t>
            </a:r>
            <a:endParaRPr lang="en-US" altLang="zh-CN" sz="1400">
              <a:sym typeface="+mn-ea"/>
            </a:endParaRPr>
          </a:p>
          <a:p>
            <a:pPr marL="0" lvl="1" indent="0">
              <a:buNone/>
            </a:pPr>
            <a:r>
              <a:rPr lang="en-US" altLang="zh-CN" sz="1400">
                <a:sym typeface="+mn-ea"/>
              </a:rPr>
              <a:t>   	     .uuid("some-other-uuid") // uuid of the user we want to spy on.</a:t>
            </a:r>
            <a:endParaRPr lang="en-US" altLang="zh-CN" sz="1400">
              <a:sym typeface="+mn-ea"/>
            </a:endParaRPr>
          </a:p>
          <a:p>
            <a:pPr marL="0" lvl="1" indent="0">
              <a:buNone/>
            </a:pPr>
            <a:r>
              <a:rPr lang="en-US" altLang="zh-CN" sz="1400">
                <a:sym typeface="+mn-ea"/>
              </a:rPr>
              <a:t>    	     .async(new PNCallback&lt;PNWhereNowResult&gt;() {</a:t>
            </a:r>
            <a:endParaRPr lang="en-US" altLang="zh-CN" sz="1400">
              <a:sym typeface="+mn-ea"/>
            </a:endParaRPr>
          </a:p>
          <a:p>
            <a:pPr marL="0" lvl="1" indent="0">
              <a:buNone/>
            </a:pPr>
            <a:r>
              <a:rPr lang="en-US" altLang="zh-CN" sz="1400">
                <a:sym typeface="+mn-ea"/>
              </a:rPr>
              <a:t>       	     @Override</a:t>
            </a:r>
            <a:endParaRPr lang="en-US" altLang="zh-CN" sz="1400">
              <a:sym typeface="+mn-ea"/>
            </a:endParaRPr>
          </a:p>
          <a:p>
            <a:pPr marL="0" lvl="1" indent="0">
              <a:buNone/>
            </a:pPr>
            <a:r>
              <a:rPr lang="en-US" altLang="zh-CN" sz="1400">
                <a:sym typeface="+mn-ea"/>
              </a:rPr>
              <a:t>        	    public void onResponse(PNWhereNowResult result, PNStatus status) {</a:t>
            </a:r>
            <a:endParaRPr lang="en-US" altLang="zh-CN" sz="1400">
              <a:sym typeface="+mn-ea"/>
            </a:endParaRPr>
          </a:p>
          <a:p>
            <a:pPr marL="0" lvl="1" indent="0">
              <a:buNone/>
            </a:pPr>
            <a:r>
              <a:rPr lang="en-US" altLang="zh-CN" sz="1400">
                <a:sym typeface="+mn-ea"/>
              </a:rPr>
              <a:t>            	        //</a:t>
            </a:r>
            <a:r>
              <a:rPr lang="zh-CN" altLang="en-US" sz="1400">
                <a:sym typeface="+mn-ea"/>
              </a:rPr>
              <a:t>通过调用</a:t>
            </a:r>
            <a:r>
              <a:rPr lang="en-US" altLang="zh-CN" sz="1400">
                <a:sym typeface="+mn-ea"/>
              </a:rPr>
              <a:t>PNWhereNowResult.PNWhereNowResult ()</a:t>
            </a:r>
            <a:r>
              <a:rPr lang="zh-CN" altLang="en-US" sz="1400">
                <a:sym typeface="+mn-ea"/>
              </a:rPr>
              <a:t>返回一个</a:t>
            </a:r>
            <a:r>
              <a:rPr lang="en-US" altLang="zh-CN" sz="1400">
                <a:sym typeface="+mn-ea"/>
              </a:rPr>
              <a:t>List&lt;String&gt;</a:t>
            </a:r>
            <a:r>
              <a:rPr lang="zh-CN" altLang="en-US" sz="1400">
                <a:sym typeface="+mn-ea"/>
              </a:rPr>
              <a:t>列表</a:t>
            </a:r>
            <a:endParaRPr lang="zh-CN" altLang="en-US" sz="1400">
              <a:sym typeface="+mn-ea"/>
            </a:endParaRPr>
          </a:p>
          <a:p>
            <a:pPr marL="0" lvl="1" indent="0">
              <a:buNone/>
            </a:pPr>
            <a:r>
              <a:rPr lang="en-US" altLang="zh-CN" sz="1400">
                <a:sym typeface="+mn-ea"/>
              </a:rPr>
              <a:t>	       //</a:t>
            </a:r>
            <a:r>
              <a:rPr lang="zh-CN" altLang="en-US" sz="1400">
                <a:sym typeface="+mn-ea"/>
              </a:rPr>
              <a:t>这个列表就是用户订阅的所有</a:t>
            </a:r>
            <a:r>
              <a:rPr lang="en-US" altLang="zh-CN" sz="1400">
                <a:sym typeface="+mn-ea"/>
              </a:rPr>
              <a:t>channel</a:t>
            </a:r>
            <a:r>
              <a:rPr lang="zh-CN" altLang="en-US" sz="1400">
                <a:sym typeface="+mn-ea"/>
              </a:rPr>
              <a:t>的名称列表</a:t>
            </a:r>
            <a:endParaRPr lang="zh-CN" altLang="en-US" sz="1400">
              <a:sym typeface="+mn-ea"/>
            </a:endParaRPr>
          </a:p>
          <a:p>
            <a:pPr marL="0" lvl="1" indent="0">
              <a:buNone/>
            </a:pPr>
            <a:r>
              <a:rPr lang="en-US" altLang="zh-CN" sz="1400">
                <a:sym typeface="+mn-ea"/>
              </a:rPr>
              <a:t>        	    }</a:t>
            </a:r>
            <a:endParaRPr lang="en-US" altLang="zh-CN" sz="1400">
              <a:sym typeface="+mn-ea"/>
            </a:endParaRPr>
          </a:p>
          <a:p>
            <a:pPr marL="0" lvl="1" indent="0">
              <a:buNone/>
            </a:pPr>
            <a:r>
              <a:rPr lang="en-US" altLang="zh-CN" sz="1400">
                <a:sym typeface="+mn-ea"/>
              </a:rPr>
              <a:t>    	});</a:t>
            </a:r>
            <a:endParaRPr lang="en-US" altLang="zh-CN" sz="1400">
              <a:sym typeface="+mn-ea"/>
            </a:endParaRPr>
          </a:p>
          <a:p>
            <a:pPr marL="0" lvl="1" indent="0">
              <a:buNone/>
            </a:pPr>
            <a:endParaRPr lang="en-US" altLang="zh-CN" sz="1400">
              <a:sym typeface="+mn-ea"/>
            </a:endParaRPr>
          </a:p>
          <a:p>
            <a:pPr marL="0" lvl="1" indent="0">
              <a:buNone/>
            </a:pPr>
            <a:r>
              <a:rPr lang="en-US" altLang="zh-CN" sz="1400">
                <a:sym typeface="+mn-ea"/>
              </a:rPr>
              <a:t>     </a:t>
            </a:r>
            <a:r>
              <a:rPr lang="en-US" altLang="zh-CN" sz="1800">
                <a:sym typeface="+mn-ea"/>
              </a:rPr>
              <a:t> 3</a:t>
            </a:r>
            <a:r>
              <a:rPr lang="zh-CN" altLang="en-US" sz="1800">
                <a:sym typeface="+mn-ea"/>
              </a:rPr>
              <a:t>、设置和获取某个用户的状态</a:t>
            </a:r>
            <a:endParaRPr lang="zh-CN" altLang="en-US" sz="1800">
              <a:sym typeface="+mn-ea"/>
            </a:endParaRPr>
          </a:p>
          <a:p>
            <a:pPr marL="0" lvl="1" indent="0">
              <a:buNone/>
            </a:pPr>
            <a:r>
              <a:rPr lang="en-US" altLang="zh-CN" sz="1800">
                <a:sym typeface="+mn-ea"/>
              </a:rPr>
              <a:t>	</a:t>
            </a:r>
            <a:r>
              <a:rPr lang="zh-CN" altLang="en-US" sz="1600">
                <a:sym typeface="+mn-ea"/>
              </a:rPr>
              <a:t>之前我们说过，用户可以自定义自己的状态并提交。对应的我们也可以单独获取某个用户的当前状态。</a:t>
            </a:r>
            <a:endParaRPr lang="zh-CN" altLang="en-US" sz="1600">
              <a:sym typeface="+mn-ea"/>
            </a:endParaRPr>
          </a:p>
          <a:p>
            <a:pPr marL="0" lvl="1" indent="0">
              <a:buNone/>
            </a:pPr>
            <a:r>
              <a:rPr lang="en-US" altLang="zh-CN" sz="1600">
                <a:sym typeface="+mn-ea"/>
              </a:rPr>
              <a:t>	</a:t>
            </a:r>
            <a:r>
              <a:rPr lang="zh-CN" altLang="en-US" sz="1600">
                <a:sym typeface="+mn-ea"/>
              </a:rPr>
              <a:t>设置状态调用的是getPresenceState</a:t>
            </a:r>
            <a:r>
              <a:rPr lang="en-US" altLang="zh-CN" sz="1600">
                <a:sym typeface="+mn-ea"/>
              </a:rPr>
              <a:t>()</a:t>
            </a:r>
            <a:r>
              <a:rPr lang="zh-CN" altLang="en-US" sz="1600">
                <a:sym typeface="+mn-ea"/>
              </a:rPr>
              <a:t>方法，具体实例如下：</a:t>
            </a:r>
            <a:endParaRPr lang="zh-CN" altLang="en-US" sz="1600">
              <a:sym typeface="+mn-ea"/>
            </a:endParaRPr>
          </a:p>
          <a:p>
            <a:pPr marL="0"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82295"/>
            <a:ext cx="8229600" cy="5544185"/>
          </a:xfrm>
        </p:spPr>
        <p:txBody>
          <a:bodyPr/>
          <a:p>
            <a:r>
              <a:rPr lang="en-US" altLang="zh-CN" sz="2400">
                <a:sym typeface="+mn-ea"/>
              </a:rPr>
              <a:t>3</a:t>
            </a:r>
            <a:r>
              <a:rPr lang="zh-CN" altLang="en-US" sz="2400">
                <a:sym typeface="+mn-ea"/>
              </a:rPr>
              <a:t>、</a:t>
            </a:r>
            <a:r>
              <a:rPr lang="en-US" altLang="zh-CN" sz="2400">
                <a:sym typeface="+mn-ea"/>
              </a:rPr>
              <a:t>PubNub Admin Dashboard</a:t>
            </a:r>
            <a:endParaRPr lang="en-US" altLang="zh-CN" sz="2400">
              <a:sym typeface="+mn-ea"/>
            </a:endParaRPr>
          </a:p>
          <a:p>
            <a:pPr marL="0" indent="0">
              <a:buNone/>
            </a:pPr>
            <a:r>
              <a:rPr lang="en-US" altLang="zh-CN" sz="1800">
                <a:sym typeface="+mn-ea"/>
              </a:rPr>
              <a:t>              3.1</a:t>
            </a:r>
            <a:r>
              <a:rPr lang="zh-CN" altLang="en-US" sz="1800">
                <a:sym typeface="+mn-ea"/>
              </a:rPr>
              <a:t>、</a:t>
            </a:r>
            <a:r>
              <a:rPr lang="en-US" altLang="zh-CN" sz="1800">
                <a:sym typeface="+mn-ea"/>
              </a:rPr>
              <a:t>PubNub</a:t>
            </a:r>
            <a:r>
              <a:rPr lang="zh-CN" altLang="en-US" sz="1800">
                <a:sym typeface="+mn-ea"/>
              </a:rPr>
              <a:t>注册</a:t>
            </a:r>
            <a:endParaRPr lang="zh-CN" altLang="en-US" sz="1800">
              <a:sym typeface="+mn-ea"/>
            </a:endParaRPr>
          </a:p>
          <a:p>
            <a:pPr marL="0" indent="0">
              <a:buNone/>
            </a:pPr>
            <a:r>
              <a:rPr lang="en-US" altLang="zh-CN" sz="1800">
                <a:sym typeface="+mn-ea"/>
              </a:rPr>
              <a:t>              3.2</a:t>
            </a:r>
            <a:r>
              <a:rPr lang="zh-CN" altLang="en-US" sz="1800">
                <a:sym typeface="+mn-ea"/>
              </a:rPr>
              <a:t>、创建应用</a:t>
            </a:r>
            <a:endParaRPr lang="zh-CN" altLang="en-US" sz="1800">
              <a:sym typeface="+mn-ea"/>
            </a:endParaRPr>
          </a:p>
          <a:p>
            <a:pPr marL="0" indent="0">
              <a:buNone/>
            </a:pPr>
            <a:r>
              <a:rPr lang="en-US" altLang="zh-CN" sz="1800">
                <a:sym typeface="+mn-ea"/>
              </a:rPr>
              <a:t>	3.3</a:t>
            </a:r>
            <a:r>
              <a:rPr lang="zh-CN" altLang="en-US" sz="1800">
                <a:sym typeface="+mn-ea"/>
              </a:rPr>
              <a:t>、创建</a:t>
            </a:r>
            <a:r>
              <a:rPr lang="en-US" altLang="zh-CN" sz="1800">
                <a:sym typeface="+mn-ea"/>
              </a:rPr>
              <a:t>Key Set</a:t>
            </a:r>
            <a:endParaRPr lang="en-US" altLang="zh-CN" sz="1800">
              <a:sym typeface="+mn-ea"/>
            </a:endParaRPr>
          </a:p>
          <a:p>
            <a:pPr marL="0" indent="0">
              <a:buNone/>
            </a:pPr>
            <a:r>
              <a:rPr lang="en-US" altLang="zh-CN" sz="1800">
                <a:sym typeface="+mn-ea"/>
              </a:rPr>
              <a:t>	3.4</a:t>
            </a:r>
            <a:r>
              <a:rPr lang="zh-CN" altLang="en-US" sz="1800">
                <a:sym typeface="+mn-ea"/>
              </a:rPr>
              <a:t>、</a:t>
            </a:r>
            <a:r>
              <a:rPr lang="en-US" altLang="zh-CN" sz="1800">
                <a:sym typeface="+mn-ea"/>
              </a:rPr>
              <a:t>Secret key</a:t>
            </a:r>
            <a:r>
              <a:rPr lang="zh-CN" altLang="en-US" sz="1800">
                <a:sym typeface="+mn-ea"/>
              </a:rPr>
              <a:t>和</a:t>
            </a:r>
            <a:r>
              <a:rPr lang="en-US" altLang="zh-CN" sz="1800">
                <a:sym typeface="+mn-ea"/>
              </a:rPr>
              <a:t>Admin dashboard.</a:t>
            </a:r>
            <a:endParaRPr lang="zh-CN" altLang="en-US" sz="1800">
              <a:sym typeface="+mn-ea"/>
            </a:endParaRPr>
          </a:p>
          <a:p>
            <a:r>
              <a:rPr lang="en-US" altLang="zh-CN" sz="2400">
                <a:sym typeface="+mn-ea"/>
              </a:rPr>
              <a:t>4</a:t>
            </a:r>
            <a:r>
              <a:rPr lang="zh-CN" altLang="en-US" sz="2400">
                <a:sym typeface="+mn-ea"/>
              </a:rPr>
              <a:t>、创建一个带</a:t>
            </a:r>
            <a:r>
              <a:rPr lang="en-US" altLang="zh-CN" sz="2400">
                <a:sym typeface="+mn-ea"/>
              </a:rPr>
              <a:t>PubNub</a:t>
            </a:r>
            <a:r>
              <a:rPr lang="zh-CN" altLang="en-US" sz="2400">
                <a:sym typeface="+mn-ea"/>
              </a:rPr>
              <a:t>的</a:t>
            </a:r>
            <a:r>
              <a:rPr lang="en-US" altLang="zh-CN" sz="2400">
                <a:sym typeface="+mn-ea"/>
              </a:rPr>
              <a:t>Android APP </a:t>
            </a:r>
            <a:r>
              <a:rPr lang="en-US" altLang="zh-CN" sz="3200">
                <a:sym typeface="+mn-ea"/>
              </a:rPr>
              <a:t>	</a:t>
            </a:r>
            <a:endParaRPr lang="en-US" altLang="zh-CN" sz="3200">
              <a:sym typeface="+mn-ea"/>
            </a:endParaRPr>
          </a:p>
          <a:p>
            <a:pPr marL="0" indent="0">
              <a:buNone/>
            </a:pPr>
            <a:r>
              <a:rPr lang="en-US" altLang="zh-CN" sz="1800">
                <a:sym typeface="+mn-ea"/>
              </a:rPr>
              <a:t>              4.1</a:t>
            </a:r>
            <a:r>
              <a:rPr lang="zh-CN" altLang="en-US" sz="1800">
                <a:sym typeface="+mn-ea"/>
              </a:rPr>
              <a:t>、如何创建一个</a:t>
            </a:r>
            <a:r>
              <a:rPr lang="en-US" altLang="zh-CN" sz="1800">
                <a:sym typeface="+mn-ea"/>
              </a:rPr>
              <a:t>Android</a:t>
            </a:r>
            <a:r>
              <a:rPr lang="zh-CN" altLang="en-US" sz="1800">
                <a:sym typeface="+mn-ea"/>
              </a:rPr>
              <a:t>工程</a:t>
            </a:r>
            <a:endParaRPr lang="zh-CN" altLang="en-US" sz="1800">
              <a:sym typeface="+mn-ea"/>
            </a:endParaRPr>
          </a:p>
          <a:p>
            <a:pPr marL="0" indent="0">
              <a:buNone/>
            </a:pPr>
            <a:r>
              <a:rPr lang="en-US" altLang="zh-CN" sz="1800">
                <a:sym typeface="+mn-ea"/>
              </a:rPr>
              <a:t>	4.2</a:t>
            </a:r>
            <a:r>
              <a:rPr lang="zh-CN" altLang="en-US" sz="1800">
                <a:sym typeface="+mn-ea"/>
              </a:rPr>
              <a:t>、</a:t>
            </a:r>
            <a:r>
              <a:rPr lang="en-US" altLang="zh-CN" sz="1800">
                <a:sym typeface="+mn-ea"/>
              </a:rPr>
              <a:t>PubNub</a:t>
            </a:r>
            <a:r>
              <a:rPr lang="zh-CN" altLang="en-US" sz="1800">
                <a:sym typeface="+mn-ea"/>
              </a:rPr>
              <a:t>初始化</a:t>
            </a:r>
            <a:endParaRPr lang="zh-CN" altLang="en-US" sz="1800">
              <a:sym typeface="+mn-ea"/>
            </a:endParaRPr>
          </a:p>
          <a:p>
            <a:pPr marL="457200" lvl="1" indent="0">
              <a:buNone/>
            </a:pPr>
            <a:r>
              <a:rPr lang="en-US" altLang="zh-CN" sz="1800">
                <a:sym typeface="+mn-ea"/>
              </a:rPr>
              <a:t>	4.3</a:t>
            </a:r>
            <a:r>
              <a:rPr lang="zh-CN" altLang="en-US" sz="1800">
                <a:sym typeface="+mn-ea"/>
              </a:rPr>
              <a:t>、订阅与发布</a:t>
            </a:r>
            <a:endParaRPr lang="en-US" altLang="zh-CN" sz="1800"/>
          </a:p>
          <a:p>
            <a:pPr marL="457200" lvl="1" indent="0">
              <a:buNone/>
            </a:pPr>
            <a:r>
              <a:rPr lang="en-US" altLang="zh-CN" sz="1800">
                <a:sym typeface="+mn-ea"/>
              </a:rPr>
              <a:t>	4.4</a:t>
            </a:r>
            <a:r>
              <a:rPr lang="zh-CN" altLang="en-US" sz="1800">
                <a:sym typeface="+mn-ea"/>
              </a:rPr>
              <a:t>、</a:t>
            </a:r>
            <a:r>
              <a:rPr lang="en-US" altLang="zh-CN" sz="1800">
                <a:sym typeface="+mn-ea"/>
              </a:rPr>
              <a:t>Precense</a:t>
            </a:r>
            <a:endParaRPr lang="en-US" altLang="zh-CN" sz="1800">
              <a:sym typeface="+mn-ea"/>
            </a:endParaRPr>
          </a:p>
          <a:p>
            <a:pPr marL="457200" lvl="1" indent="0">
              <a:buNone/>
            </a:pPr>
            <a:r>
              <a:rPr lang="en-US" altLang="zh-CN" sz="1800">
                <a:sym typeface="+mn-ea"/>
              </a:rPr>
              <a:t>	4.5</a:t>
            </a:r>
            <a:r>
              <a:rPr lang="zh-CN" altLang="en-US" sz="1800">
                <a:sym typeface="+mn-ea"/>
              </a:rPr>
              <a:t>、</a:t>
            </a:r>
            <a:r>
              <a:rPr lang="en-US" altLang="zh-CN" sz="1800">
                <a:sym typeface="+mn-ea"/>
              </a:rPr>
              <a:t>Storage &amp; Playback </a:t>
            </a:r>
            <a:endParaRPr lang="en-US" altLang="zh-CN" sz="1800">
              <a:sym typeface="+mn-ea"/>
            </a:endParaRPr>
          </a:p>
          <a:p>
            <a:pPr marL="457200" lvl="1" indent="0">
              <a:buNone/>
            </a:pPr>
            <a:r>
              <a:rPr lang="en-US" altLang="zh-CN" sz="1800">
                <a:sym typeface="+mn-ea"/>
              </a:rPr>
              <a:t>       4.6</a:t>
            </a:r>
            <a:r>
              <a:rPr lang="zh-CN" altLang="en-US" sz="1800">
                <a:sym typeface="+mn-ea"/>
              </a:rPr>
              <a:t>、</a:t>
            </a:r>
            <a:r>
              <a:rPr lang="en-US" altLang="zh-CN" sz="1800">
                <a:sym typeface="+mn-ea"/>
              </a:rPr>
              <a:t>Access Manager</a:t>
            </a:r>
            <a:endParaRPr lang="en-US" altLang="zh-CN" sz="1800">
              <a:sym typeface="+mn-ea"/>
            </a:endParaRPr>
          </a:p>
          <a:p>
            <a:pPr marL="457200" lvl="1" indent="0">
              <a:buNone/>
            </a:pP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99415"/>
            <a:ext cx="8229600" cy="5727065"/>
          </a:xfrm>
        </p:spPr>
        <p:txBody>
          <a:bodyPr/>
          <a:p>
            <a:pPr marL="0" indent="0">
              <a:buNone/>
            </a:pPr>
            <a:r>
              <a:rPr lang="en-US" altLang="zh-CN" sz="1400"/>
              <a:t>	JsonObject state = new JsonObject();</a:t>
            </a:r>
            <a:endParaRPr lang="en-US" altLang="zh-CN" sz="1400"/>
          </a:p>
          <a:p>
            <a:pPr marL="0" indent="0">
              <a:buNone/>
            </a:pPr>
            <a:r>
              <a:rPr lang="en-US" altLang="zh-CN" sz="1400"/>
              <a:t>	state.addProperty("is_typing", isTyping);</a:t>
            </a:r>
            <a:endParaRPr lang="en-US" altLang="zh-CN" sz="1400"/>
          </a:p>
          <a:p>
            <a:pPr marL="0" indent="0">
              <a:buNone/>
            </a:pPr>
            <a:endParaRPr lang="en-US" altLang="zh-CN" sz="1400"/>
          </a:p>
          <a:p>
            <a:pPr marL="0" indent="0">
              <a:buNone/>
            </a:pPr>
            <a:r>
              <a:rPr lang="en-US" altLang="zh-CN" sz="1400"/>
              <a:t>	pubnub.setPresenceState()</a:t>
            </a:r>
            <a:endParaRPr lang="en-US" altLang="zh-CN" sz="1400"/>
          </a:p>
          <a:p>
            <a:pPr marL="0" indent="0">
              <a:buNone/>
            </a:pPr>
            <a:r>
              <a:rPr lang="en-US" altLang="zh-CN" sz="1400"/>
              <a:t>    	.channels(Arrays.asList(channel))//</a:t>
            </a:r>
            <a:r>
              <a:rPr lang="zh-CN" altLang="en-US" sz="1400"/>
              <a:t>向这些通道提交状态信息</a:t>
            </a:r>
            <a:endParaRPr lang="zh-CN" altLang="en-US" sz="1400"/>
          </a:p>
          <a:p>
            <a:pPr marL="0" indent="0">
              <a:buNone/>
            </a:pPr>
            <a:r>
              <a:rPr lang="en-US" altLang="zh-CN" sz="1400"/>
              <a:t>    	.state(state)//</a:t>
            </a:r>
            <a:r>
              <a:rPr lang="zh-CN" altLang="en-US" sz="1400"/>
              <a:t>设置的状态信息必须是</a:t>
            </a:r>
            <a:r>
              <a:rPr lang="en-US" altLang="zh-CN" sz="1400"/>
              <a:t>JSONObject</a:t>
            </a:r>
            <a:r>
              <a:rPr lang="zh-CN" altLang="en-US" sz="1400"/>
              <a:t>对象</a:t>
            </a:r>
            <a:endParaRPr lang="zh-CN" altLang="en-US" sz="1400"/>
          </a:p>
          <a:p>
            <a:pPr marL="0" indent="0">
              <a:buNone/>
            </a:pPr>
            <a:r>
              <a:rPr lang="en-US" altLang="zh-CN" sz="1400"/>
              <a:t>   	 .async(new PNCallback&lt;PNSetStateResult&gt;() {</a:t>
            </a:r>
            <a:endParaRPr lang="en-US" altLang="zh-CN" sz="1400"/>
          </a:p>
          <a:p>
            <a:pPr marL="0" indent="0">
              <a:buNone/>
            </a:pPr>
            <a:r>
              <a:rPr lang="en-US" altLang="zh-CN" sz="1400"/>
              <a:t>        	    @Override</a:t>
            </a:r>
            <a:endParaRPr lang="en-US" altLang="zh-CN" sz="1400"/>
          </a:p>
          <a:p>
            <a:pPr marL="0" indent="0">
              <a:buNone/>
            </a:pPr>
            <a:r>
              <a:rPr lang="en-US" altLang="zh-CN" sz="1400"/>
              <a:t>       	     public void onResponse(final PNSetStateResult result, PNStatus status) {</a:t>
            </a:r>
            <a:endParaRPr lang="en-US" altLang="zh-CN" sz="1400"/>
          </a:p>
          <a:p>
            <a:pPr marL="0" indent="0">
              <a:buNone/>
            </a:pPr>
            <a:r>
              <a:rPr lang="en-US" altLang="zh-CN" sz="1400"/>
              <a:t>		//</a:t>
            </a:r>
            <a:r>
              <a:rPr lang="zh-CN" altLang="en-US" sz="1400"/>
              <a:t>异步返回状态信息，和之前的异步调用时类似的</a:t>
            </a:r>
            <a:endParaRPr lang="zh-CN" altLang="en-US" sz="1400"/>
          </a:p>
          <a:p>
            <a:pPr marL="0" indent="0">
              <a:buNone/>
            </a:pPr>
            <a:r>
              <a:rPr lang="en-US" altLang="zh-CN" sz="1400"/>
              <a:t>        	    }</a:t>
            </a:r>
            <a:endParaRPr lang="en-US" altLang="zh-CN" sz="1400"/>
          </a:p>
          <a:p>
            <a:pPr marL="0" indent="0">
              <a:buNone/>
            </a:pPr>
            <a:r>
              <a:rPr lang="en-US" altLang="zh-CN" sz="1400"/>
              <a:t>   	 });</a:t>
            </a:r>
            <a:endParaRPr lang="en-US" altLang="zh-CN" sz="1400"/>
          </a:p>
          <a:p>
            <a:pPr marL="0" indent="0">
              <a:buNone/>
            </a:pPr>
            <a:endParaRPr lang="en-US" altLang="zh-CN" sz="1400"/>
          </a:p>
          <a:p>
            <a:pPr marL="0" indent="0">
              <a:buNone/>
            </a:pPr>
            <a:r>
              <a:rPr lang="zh-CN" altLang="en-US" sz="1400"/>
              <a:t>      当我们设成功设置了一个用户状态后，订阅了被提交状态信息的</a:t>
            </a:r>
            <a:r>
              <a:rPr lang="en-US" altLang="zh-CN" sz="1400"/>
              <a:t>channels</a:t>
            </a:r>
            <a:r>
              <a:rPr lang="zh-CN" altLang="en-US" sz="1400"/>
              <a:t>的用户就会收到通知：调用之前为</a:t>
            </a:r>
            <a:r>
              <a:rPr lang="en-US" altLang="zh-CN" sz="1400"/>
              <a:t>PubNub</a:t>
            </a:r>
            <a:r>
              <a:rPr lang="zh-CN" altLang="en-US" sz="1400"/>
              <a:t>设置的</a:t>
            </a:r>
            <a:r>
              <a:rPr lang="en-US" altLang="zh-CN" sz="1400"/>
              <a:t>Listener</a:t>
            </a:r>
            <a:r>
              <a:rPr lang="zh-CN" altLang="en-US" sz="1400"/>
              <a:t>中的回调方法：</a:t>
            </a:r>
            <a:r>
              <a:rPr lang="zh-CN" altLang="en-US" sz="1400">
                <a:sym typeface="+mn-ea"/>
              </a:rPr>
              <a:t>presence(PubNub pubnub, PNPresenceEventResult presence)。如果有需要就可以单独更新这个用户的状态了。</a:t>
            </a:r>
            <a:endParaRPr lang="zh-CN" altLang="en-US" sz="1400">
              <a:sym typeface="+mn-ea"/>
            </a:endParaRPr>
          </a:p>
          <a:p>
            <a:pPr marL="0" indent="0">
              <a:buNone/>
            </a:pPr>
            <a:endParaRPr lang="en-US" altLang="zh-CN" sz="1400">
              <a:sym typeface="+mn-ea"/>
            </a:endParaRPr>
          </a:p>
          <a:p>
            <a:pPr marL="0" indent="0">
              <a:buNone/>
            </a:pPr>
            <a:endParaRPr lang="en-US" altLang="zh-CN" sz="1400">
              <a:sym typeface="+mn-ea"/>
            </a:endParaRPr>
          </a:p>
          <a:p>
            <a:pPr marL="0" indent="0">
              <a:buNone/>
            </a:pPr>
            <a:endParaRPr lang="en-US" altLang="zh-CN" sz="1400">
              <a:sym typeface="+mn-ea"/>
            </a:endParaRPr>
          </a:p>
          <a:p>
            <a:pPr marL="0" indent="0">
              <a:buNone/>
            </a:pPr>
            <a:r>
              <a:rPr lang="zh-CN" altLang="en-US" sz="1400">
                <a:sym typeface="+mn-ea"/>
              </a:rPr>
              <a:t>更多的</a:t>
            </a:r>
            <a:r>
              <a:rPr lang="en-US" altLang="zh-CN" sz="1400">
                <a:sym typeface="+mn-ea"/>
              </a:rPr>
              <a:t>Precense</a:t>
            </a:r>
            <a:r>
              <a:rPr lang="zh-CN" altLang="en-US" sz="1400">
                <a:sym typeface="+mn-ea"/>
              </a:rPr>
              <a:t>信息参考：</a:t>
            </a:r>
            <a:r>
              <a:rPr lang="zh-CN" altLang="en-US" sz="1400">
                <a:sym typeface="+mn-ea"/>
                <a:hlinkClick r:id="rId1"/>
              </a:rPr>
              <a:t>http://www.pubnub.com/docs/android-java/api-reference-presence</a:t>
            </a:r>
            <a:endParaRPr lang="zh-CN" altLang="en-US" sz="1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56235"/>
            <a:ext cx="8229600" cy="6343015"/>
          </a:xfrm>
        </p:spPr>
        <p:txBody>
          <a:bodyPr/>
          <a:p>
            <a:pPr marL="0" lvl="1" indent="0">
              <a:buNone/>
            </a:pPr>
            <a:r>
              <a:rPr lang="en-US" altLang="zh-CN">
                <a:sym typeface="+mn-ea"/>
              </a:rPr>
              <a:t>4.5</a:t>
            </a:r>
            <a:r>
              <a:rPr lang="zh-CN" altLang="en-US">
                <a:sym typeface="+mn-ea"/>
              </a:rPr>
              <a:t>、Storage &amp; Playback Overview</a:t>
            </a:r>
            <a:endParaRPr lang="zh-CN" altLang="en-US">
              <a:sym typeface="+mn-ea"/>
            </a:endParaRPr>
          </a:p>
          <a:p>
            <a:pPr marL="0" lvl="1" indent="0">
              <a:buNone/>
            </a:pPr>
            <a:r>
              <a:rPr lang="zh-CN" altLang="en-US" sz="1800">
                <a:sym typeface="+mn-ea"/>
              </a:rPr>
              <a:t>       </a:t>
            </a:r>
            <a:r>
              <a:rPr lang="zh-CN" altLang="en-US" sz="1600">
                <a:sym typeface="+mn-ea"/>
              </a:rPr>
              <a:t>Storage &amp; Playback Overview 功能允许开发人员在发布消息时存储消息，并在稍后时间检索它们。在使用此功能之前，必须在PubNub 在</a:t>
            </a:r>
            <a:r>
              <a:rPr lang="en-US" altLang="zh-CN" sz="1600">
                <a:sym typeface="+mn-ea"/>
              </a:rPr>
              <a:t>Admin dashboard </a:t>
            </a:r>
            <a:r>
              <a:rPr lang="zh-CN" altLang="en-US" sz="1600">
                <a:sym typeface="+mn-ea"/>
              </a:rPr>
              <a:t>的 </a:t>
            </a:r>
            <a:r>
              <a:rPr lang="en-US" altLang="zh-CN" sz="1600">
                <a:sym typeface="+mn-ea"/>
              </a:rPr>
              <a:t>Add-on</a:t>
            </a:r>
            <a:r>
              <a:rPr lang="zh-CN" altLang="en-US" sz="1600">
                <a:sym typeface="+mn-ea"/>
              </a:rPr>
              <a:t>上开启Storage &amp; Playback Overview功能。在这里也可以设置消息的存档时间从</a:t>
            </a:r>
            <a:r>
              <a:rPr lang="en-US" altLang="zh-CN" sz="1600">
                <a:sym typeface="+mn-ea"/>
              </a:rPr>
              <a:t>1</a:t>
            </a:r>
            <a:r>
              <a:rPr lang="zh-CN" altLang="en-US" sz="1600">
                <a:sym typeface="+mn-ea"/>
              </a:rPr>
              <a:t>天到永远。</a:t>
            </a:r>
            <a:endParaRPr lang="zh-CN" altLang="en-US" sz="1600">
              <a:sym typeface="+mn-ea"/>
            </a:endParaRPr>
          </a:p>
          <a:p>
            <a:pPr marL="0" lvl="1" indent="0">
              <a:buNone/>
            </a:pPr>
            <a:r>
              <a:rPr lang="en-US" altLang="zh-CN" sz="1600">
                <a:sym typeface="+mn-ea"/>
              </a:rPr>
              <a:t>       </a:t>
            </a:r>
            <a:r>
              <a:rPr lang="zh-CN" altLang="en-US" sz="1600">
                <a:sym typeface="+mn-ea"/>
              </a:rPr>
              <a:t>开启Storage &amp; Playback Overview后我们就可以存储我们已发布的消息了。当然根据需要，特定的消息可以在发布时标记为“不存档”，以防止在每个消息基础上存档，这个在发布消息时可以设置。</a:t>
            </a:r>
            <a:endParaRPr lang="zh-CN" altLang="en-US" sz="1600">
              <a:sym typeface="+mn-ea"/>
            </a:endParaRPr>
          </a:p>
          <a:p>
            <a:pPr marL="0" lvl="1" indent="0">
              <a:buNone/>
            </a:pPr>
            <a:r>
              <a:rPr lang="zh-CN" altLang="en-US" sz="1600">
                <a:sym typeface="+mn-ea"/>
              </a:rPr>
              <a:t>       如果要检索我们已经存档的消息，就要使用到</a:t>
            </a:r>
            <a:r>
              <a:rPr lang="en-US" altLang="zh-CN" sz="1600">
                <a:sym typeface="+mn-ea"/>
              </a:rPr>
              <a:t>API</a:t>
            </a:r>
            <a:r>
              <a:rPr lang="zh-CN" altLang="en-US" sz="1600">
                <a:sym typeface="+mn-ea"/>
              </a:rPr>
              <a:t>中的</a:t>
            </a:r>
            <a:r>
              <a:rPr lang="en-US" altLang="zh-CN" sz="1600">
                <a:sym typeface="+mn-ea"/>
              </a:rPr>
              <a:t>history</a:t>
            </a:r>
            <a:r>
              <a:rPr lang="zh-CN" altLang="en-US" sz="1600">
                <a:sym typeface="+mn-ea"/>
              </a:rPr>
              <a:t>方法了。具体实例如下：</a:t>
            </a:r>
            <a:endParaRPr lang="zh-CN" altLang="en-US" sz="1600">
              <a:sym typeface="+mn-ea"/>
            </a:endParaRPr>
          </a:p>
          <a:p>
            <a:pPr marL="0" lvl="1" indent="0">
              <a:buNone/>
            </a:pPr>
            <a:r>
              <a:rPr lang="en-US" altLang="zh-CN" sz="1800">
                <a:sym typeface="+mn-ea"/>
              </a:rPr>
              <a:t>	</a:t>
            </a:r>
            <a:r>
              <a:rPr lang="en-US" altLang="zh-CN" sz="1400">
                <a:sym typeface="+mn-ea"/>
              </a:rPr>
              <a:t>pubnub.history()</a:t>
            </a:r>
            <a:endParaRPr lang="en-US" altLang="zh-CN" sz="1400">
              <a:sym typeface="+mn-ea"/>
            </a:endParaRPr>
          </a:p>
          <a:p>
            <a:pPr marL="0" lvl="1" indent="0">
              <a:buNone/>
            </a:pPr>
            <a:r>
              <a:rPr lang="en-US" altLang="zh-CN" sz="1400">
                <a:sym typeface="+mn-ea"/>
              </a:rPr>
              <a:t>   	 .channel("history_channel") //</a:t>
            </a:r>
            <a:r>
              <a:rPr lang="zh-CN" altLang="en-US" sz="1400">
                <a:sym typeface="+mn-ea"/>
              </a:rPr>
              <a:t>从这个</a:t>
            </a:r>
            <a:r>
              <a:rPr lang="en-US" altLang="zh-CN" sz="1400">
                <a:sym typeface="+mn-ea"/>
              </a:rPr>
              <a:t>Channel</a:t>
            </a:r>
            <a:r>
              <a:rPr lang="zh-CN" altLang="en-US" sz="1400">
                <a:sym typeface="+mn-ea"/>
              </a:rPr>
              <a:t>中获取消息</a:t>
            </a:r>
            <a:endParaRPr lang="zh-CN" altLang="en-US" sz="1400">
              <a:sym typeface="+mn-ea"/>
            </a:endParaRPr>
          </a:p>
          <a:p>
            <a:pPr marL="0" lvl="1" indent="0">
              <a:buNone/>
            </a:pPr>
            <a:r>
              <a:rPr lang="en-US" altLang="zh-CN" sz="1400">
                <a:sym typeface="+mn-ea"/>
              </a:rPr>
              <a:t>    	.count(100) //</a:t>
            </a:r>
            <a:r>
              <a:rPr lang="zh-CN" altLang="en-US" sz="1400">
                <a:sym typeface="+mn-ea"/>
              </a:rPr>
              <a:t>设置要获取的消息数</a:t>
            </a:r>
            <a:endParaRPr lang="zh-CN" altLang="en-US" sz="1400">
              <a:sym typeface="+mn-ea"/>
            </a:endParaRPr>
          </a:p>
          <a:p>
            <a:pPr marL="0" lvl="1" indent="0">
              <a:buNone/>
            </a:pPr>
            <a:r>
              <a:rPr lang="en-US" altLang="zh-CN" sz="1400">
                <a:sym typeface="+mn-ea"/>
              </a:rPr>
              <a:t>                   //</a:t>
            </a:r>
            <a:r>
              <a:rPr lang="zh-CN" altLang="en-US" sz="1400">
                <a:sym typeface="+mn-ea"/>
              </a:rPr>
              <a:t>获取从</a:t>
            </a:r>
            <a:r>
              <a:rPr lang="en-US" altLang="zh-CN" sz="1400">
                <a:sym typeface="+mn-ea"/>
              </a:rPr>
              <a:t>start</a:t>
            </a:r>
            <a:r>
              <a:rPr lang="zh-CN" altLang="en-US" sz="1400">
                <a:sym typeface="+mn-ea"/>
              </a:rPr>
              <a:t>到</a:t>
            </a:r>
            <a:r>
              <a:rPr lang="en-US" altLang="zh-CN" sz="1400">
                <a:sym typeface="+mn-ea"/>
              </a:rPr>
              <a:t>end</a:t>
            </a:r>
            <a:r>
              <a:rPr lang="zh-CN" altLang="en-US" sz="1400">
                <a:sym typeface="+mn-ea"/>
              </a:rPr>
              <a:t>这个时间段的消息。这个可以不设置</a:t>
            </a:r>
            <a:endParaRPr lang="zh-CN" altLang="en-US" sz="1400">
              <a:sym typeface="+mn-ea"/>
            </a:endParaRPr>
          </a:p>
          <a:p>
            <a:pPr marL="0" lvl="1" indent="0">
              <a:buNone/>
            </a:pPr>
            <a:r>
              <a:rPr lang="en-US" altLang="zh-CN" sz="1400">
                <a:sym typeface="+mn-ea"/>
              </a:rPr>
              <a:t>    	.start(13847168620721752L) // first timestamp</a:t>
            </a:r>
            <a:endParaRPr lang="en-US" altLang="zh-CN" sz="1400">
              <a:sym typeface="+mn-ea"/>
            </a:endParaRPr>
          </a:p>
          <a:p>
            <a:pPr marL="0" lvl="1" indent="0">
              <a:buNone/>
            </a:pPr>
            <a:r>
              <a:rPr lang="en-US" altLang="zh-CN" sz="1400">
                <a:sym typeface="+mn-ea"/>
              </a:rPr>
              <a:t>    	.end(13847168819178600L) // last timestamp</a:t>
            </a:r>
            <a:endParaRPr lang="en-US" altLang="zh-CN" sz="1400">
              <a:sym typeface="+mn-ea"/>
            </a:endParaRPr>
          </a:p>
          <a:p>
            <a:pPr marL="0" lvl="1" indent="0">
              <a:buNone/>
            </a:pPr>
            <a:r>
              <a:rPr lang="en-US" altLang="zh-CN" sz="1400">
                <a:sym typeface="+mn-ea"/>
              </a:rPr>
              <a:t>    	.async(new PNCallback&lt;PNHistoryResult&gt;() {</a:t>
            </a:r>
            <a:endParaRPr lang="en-US" altLang="zh-CN" sz="1400">
              <a:sym typeface="+mn-ea"/>
            </a:endParaRPr>
          </a:p>
          <a:p>
            <a:pPr marL="0" lvl="1" indent="0">
              <a:buNone/>
            </a:pPr>
            <a:r>
              <a:rPr lang="en-US" altLang="zh-CN" sz="1400">
                <a:sym typeface="+mn-ea"/>
              </a:rPr>
              <a:t>        	    @Override</a:t>
            </a:r>
            <a:endParaRPr lang="en-US" altLang="zh-CN" sz="1400">
              <a:sym typeface="+mn-ea"/>
            </a:endParaRPr>
          </a:p>
          <a:p>
            <a:pPr marL="0" lvl="1" indent="0">
              <a:buNone/>
            </a:pPr>
            <a:r>
              <a:rPr lang="en-US" altLang="zh-CN" sz="1400">
                <a:sym typeface="+mn-ea"/>
              </a:rPr>
              <a:t>        	    public void onResponse(PNHistoryResult result, PNStatus status) {</a:t>
            </a:r>
            <a:endParaRPr lang="en-US" altLang="zh-CN" sz="1400">
              <a:sym typeface="+mn-ea"/>
            </a:endParaRPr>
          </a:p>
          <a:p>
            <a:pPr marL="0" lvl="1" indent="0">
              <a:buNone/>
            </a:pPr>
            <a:r>
              <a:rPr lang="en-US" altLang="zh-CN" sz="1400">
                <a:sym typeface="+mn-ea"/>
              </a:rPr>
              <a:t>                               //</a:t>
            </a:r>
            <a:r>
              <a:rPr lang="zh-CN" altLang="en-US" sz="1400">
                <a:sym typeface="+mn-ea"/>
              </a:rPr>
              <a:t>结果返回到这里，调用PNHistoryResult</a:t>
            </a:r>
            <a:r>
              <a:rPr lang="en-US" altLang="zh-CN" sz="1400">
                <a:sym typeface="+mn-ea"/>
              </a:rPr>
              <a:t>.getMessages()</a:t>
            </a:r>
            <a:r>
              <a:rPr lang="zh-CN" altLang="en-US" sz="1400">
                <a:sym typeface="+mn-ea"/>
              </a:rPr>
              <a:t>方法获取消息列表</a:t>
            </a:r>
            <a:endParaRPr lang="zh-CN" altLang="en-US" sz="1400">
              <a:sym typeface="+mn-ea"/>
            </a:endParaRPr>
          </a:p>
          <a:p>
            <a:pPr marL="0" lvl="1" indent="0">
              <a:buNone/>
            </a:pPr>
            <a:r>
              <a:rPr lang="en-US" altLang="zh-CN" sz="1400">
                <a:sym typeface="+mn-ea"/>
              </a:rPr>
              <a:t> 	             //</a:t>
            </a:r>
            <a:r>
              <a:rPr lang="zh-CN" altLang="en-US" sz="1400">
                <a:sym typeface="+mn-ea"/>
              </a:rPr>
              <a:t>每条消息都是一个</a:t>
            </a:r>
            <a:r>
              <a:rPr lang="en-US" altLang="zh-CN" sz="1400">
                <a:sym typeface="+mn-ea"/>
              </a:rPr>
              <a:t>JsonNode</a:t>
            </a:r>
            <a:r>
              <a:rPr lang="zh-CN" altLang="en-US" sz="1400">
                <a:sym typeface="+mn-ea"/>
              </a:rPr>
              <a:t>对象。</a:t>
            </a:r>
            <a:endParaRPr lang="zh-CN" altLang="en-US" sz="1400">
              <a:sym typeface="+mn-ea"/>
            </a:endParaRPr>
          </a:p>
          <a:p>
            <a:pPr marL="0" lvl="1" indent="0">
              <a:buNone/>
            </a:pPr>
            <a:r>
              <a:rPr lang="en-US" altLang="zh-CN" sz="1400">
                <a:sym typeface="+mn-ea"/>
              </a:rPr>
              <a:t>        	    }</a:t>
            </a:r>
            <a:endParaRPr lang="en-US" altLang="zh-CN" sz="1400">
              <a:sym typeface="+mn-ea"/>
            </a:endParaRPr>
          </a:p>
          <a:p>
            <a:pPr marL="0" lvl="1" indent="0">
              <a:buNone/>
            </a:pPr>
            <a:r>
              <a:rPr lang="en-US" altLang="zh-CN" sz="1400">
                <a:sym typeface="+mn-ea"/>
              </a:rPr>
              <a:t>    	});</a:t>
            </a:r>
            <a:endParaRPr lang="en-US" altLang="zh-CN" sz="1400">
              <a:sym typeface="+mn-ea"/>
            </a:endParaRPr>
          </a:p>
          <a:p>
            <a:pPr marL="0" lvl="1" indent="0">
              <a:buNone/>
            </a:pPr>
            <a:r>
              <a:rPr lang="zh-CN" altLang="en-US" sz="1400">
                <a:sym typeface="+mn-ea"/>
              </a:rPr>
              <a:t>更多详细信息请参考：</a:t>
            </a:r>
            <a:endParaRPr lang="zh-CN" altLang="en-US" sz="1400">
              <a:sym typeface="+mn-ea"/>
            </a:endParaRPr>
          </a:p>
          <a:p>
            <a:pPr marL="0" lvl="1" indent="0">
              <a:buNone/>
            </a:pPr>
            <a:r>
              <a:rPr lang="zh-CN" altLang="en-US" sz="1400">
                <a:sym typeface="+mn-ea"/>
                <a:hlinkClick r:id="rId1" action="ppaction://hlinkfile"/>
              </a:rPr>
              <a:t>https://www.pubnub.com/docs/android-java/storage-and-history#publish_some_messages</a:t>
            </a:r>
            <a:endParaRPr lang="zh-CN" altLang="en-US" sz="1400">
              <a:sym typeface="+mn-ea"/>
            </a:endParaRPr>
          </a:p>
          <a:p>
            <a:pPr marL="0" indent="0">
              <a:buNone/>
            </a:pP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61950"/>
            <a:ext cx="8229600" cy="5764530"/>
          </a:xfrm>
        </p:spPr>
        <p:txBody>
          <a:bodyPr/>
          <a:p>
            <a:pPr marL="0" lvl="1" indent="0">
              <a:buNone/>
            </a:pPr>
            <a:r>
              <a:rPr lang="en-US" altLang="zh-CN">
                <a:sym typeface="+mn-ea"/>
              </a:rPr>
              <a:t>4.6</a:t>
            </a:r>
            <a:r>
              <a:rPr lang="zh-CN" altLang="en-US">
                <a:sym typeface="+mn-ea"/>
              </a:rPr>
              <a:t>、</a:t>
            </a:r>
            <a:r>
              <a:rPr lang="en-US" altLang="zh-CN">
                <a:sym typeface="+mn-ea"/>
              </a:rPr>
              <a:t>Access Manager</a:t>
            </a:r>
            <a:endParaRPr lang="en-US" altLang="zh-CN">
              <a:sym typeface="+mn-ea"/>
            </a:endParaRPr>
          </a:p>
          <a:p>
            <a:pPr marL="0" lvl="1" indent="0">
              <a:buNone/>
            </a:pPr>
            <a:r>
              <a:rPr lang="en-US" altLang="zh-CN" sz="1600">
                <a:sym typeface="+mn-ea"/>
              </a:rPr>
              <a:t>      </a:t>
            </a:r>
            <a:r>
              <a:rPr lang="zh-CN" altLang="en-US" sz="1600">
                <a:sym typeface="+mn-ea"/>
              </a:rPr>
              <a:t>之前介绍</a:t>
            </a:r>
            <a:r>
              <a:rPr lang="en-US" altLang="zh-CN" sz="1600">
                <a:sym typeface="+mn-ea"/>
              </a:rPr>
              <a:t>PubNub Access Manager(PAM)</a:t>
            </a:r>
            <a:r>
              <a:rPr lang="zh-CN" altLang="en-US" sz="1600">
                <a:sym typeface="+mn-ea"/>
              </a:rPr>
              <a:t>功能时已经说过，</a:t>
            </a:r>
            <a:r>
              <a:rPr lang="en-US" altLang="zh-CN" sz="1600">
                <a:sym typeface="+mn-ea"/>
              </a:rPr>
              <a:t>PAM</a:t>
            </a:r>
            <a:r>
              <a:rPr lang="zh-CN" altLang="en-US" sz="1600">
                <a:sym typeface="+mn-ea"/>
              </a:rPr>
              <a:t>就是在</a:t>
            </a:r>
            <a:r>
              <a:rPr lang="en-US" altLang="zh-CN" sz="1600">
                <a:sym typeface="+mn-ea"/>
              </a:rPr>
              <a:t>Application</a:t>
            </a:r>
            <a:r>
              <a:rPr lang="zh-CN" altLang="en-US" sz="1600">
                <a:sym typeface="+mn-ea"/>
              </a:rPr>
              <a:t>、</a:t>
            </a:r>
            <a:r>
              <a:rPr lang="en-US" altLang="zh-CN" sz="1600">
                <a:sym typeface="+mn-ea"/>
              </a:rPr>
              <a:t>Channel</a:t>
            </a:r>
            <a:r>
              <a:rPr lang="zh-CN" altLang="en-US" sz="1600">
                <a:sym typeface="+mn-ea"/>
              </a:rPr>
              <a:t>、</a:t>
            </a:r>
            <a:r>
              <a:rPr lang="en-US" altLang="zh-CN" sz="1600">
                <a:sym typeface="+mn-ea"/>
              </a:rPr>
              <a:t>User</a:t>
            </a:r>
            <a:r>
              <a:rPr lang="zh-CN" altLang="en-US" sz="1600">
                <a:sym typeface="+mn-ea"/>
              </a:rPr>
              <a:t>三个级别进行</a:t>
            </a:r>
            <a:r>
              <a:rPr lang="en-US" altLang="zh-CN" sz="1600">
                <a:sym typeface="+mn-ea"/>
              </a:rPr>
              <a:t>read/write</a:t>
            </a:r>
            <a:r>
              <a:rPr lang="zh-CN" altLang="en-US" sz="1600">
                <a:sym typeface="+mn-ea"/>
              </a:rPr>
              <a:t>权限的控制。如果没有</a:t>
            </a:r>
            <a:r>
              <a:rPr lang="en-US" altLang="zh-CN" sz="1600">
                <a:sym typeface="+mn-ea"/>
              </a:rPr>
              <a:t>read</a:t>
            </a:r>
            <a:r>
              <a:rPr lang="zh-CN" altLang="en-US" sz="1600">
                <a:sym typeface="+mn-ea"/>
              </a:rPr>
              <a:t>权限，用户将不能接收消息；如果没有</a:t>
            </a:r>
            <a:r>
              <a:rPr lang="en-US" altLang="zh-CN" sz="1600">
                <a:sym typeface="+mn-ea"/>
              </a:rPr>
              <a:t>read</a:t>
            </a:r>
            <a:r>
              <a:rPr lang="zh-CN" altLang="en-US" sz="1600">
                <a:sym typeface="+mn-ea"/>
              </a:rPr>
              <a:t>权限，用户则不能发布消息。同样的，和</a:t>
            </a:r>
            <a:r>
              <a:rPr lang="en-US" altLang="zh-CN" sz="1600">
                <a:sym typeface="+mn-ea"/>
              </a:rPr>
              <a:t>Precense</a:t>
            </a:r>
            <a:r>
              <a:rPr lang="zh-CN" altLang="en-US" sz="1600">
                <a:sym typeface="+mn-ea"/>
              </a:rPr>
              <a:t>功能一样，要使用它需要先在</a:t>
            </a:r>
            <a:r>
              <a:rPr lang="en-US" altLang="zh-CN" sz="1600">
                <a:sym typeface="+mn-ea"/>
              </a:rPr>
              <a:t>Admin Dashboard</a:t>
            </a:r>
            <a:r>
              <a:rPr lang="zh-CN" altLang="en-US" sz="1600">
                <a:sym typeface="+mn-ea"/>
              </a:rPr>
              <a:t>上开启</a:t>
            </a:r>
            <a:r>
              <a:rPr lang="en-US" altLang="zh-CN" sz="1600">
                <a:sym typeface="+mn-ea"/>
              </a:rPr>
              <a:t>Access Manager</a:t>
            </a:r>
            <a:r>
              <a:rPr lang="zh-CN" altLang="en-US" sz="1600">
                <a:sym typeface="+mn-ea"/>
              </a:rPr>
              <a:t>功能。如下图</a:t>
            </a:r>
            <a:r>
              <a:rPr lang="en-US" altLang="zh-CN" sz="1600">
                <a:sym typeface="+mn-ea"/>
              </a:rPr>
              <a:t>:</a:t>
            </a: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0" lvl="1" indent="0">
              <a:buNone/>
            </a:pPr>
            <a:r>
              <a:rPr lang="en-US" altLang="zh-CN" sz="1600">
                <a:sym typeface="+mn-ea"/>
              </a:rPr>
              <a:t>     </a:t>
            </a:r>
            <a:r>
              <a:rPr lang="zh-CN" altLang="en-US" sz="1600">
                <a:sym typeface="+mn-ea"/>
              </a:rPr>
              <a:t>需要注意的是，这些授权都应该在服务器上执行，而不是在客户端执行。</a:t>
            </a:r>
            <a:endParaRPr lang="zh-CN" altLang="en-US" sz="1600">
              <a:sym typeface="+mn-ea"/>
            </a:endParaRPr>
          </a:p>
          <a:p>
            <a:pPr marL="0" lvl="1" indent="0">
              <a:buNone/>
            </a:pPr>
            <a:r>
              <a:rPr lang="en-US" altLang="zh-CN" sz="1600">
                <a:sym typeface="+mn-ea"/>
              </a:rPr>
              <a:t>     </a:t>
            </a:r>
            <a:r>
              <a:rPr lang="zh-CN" altLang="en-US" sz="1600">
                <a:sym typeface="+mn-ea"/>
              </a:rPr>
              <a:t>下面我们分别从三个级别说一下授权方式：</a:t>
            </a:r>
            <a:endParaRPr lang="en-US" altLang="zh-CN" sz="1600">
              <a:sym typeface="+mn-ea"/>
            </a:endParaRPr>
          </a:p>
          <a:p>
            <a:pPr marL="0" lvl="1" indent="0">
              <a:buNone/>
            </a:pPr>
            <a:endParaRPr lang="en-US" altLang="zh-CN" sz="1600">
              <a:sym typeface="+mn-ea"/>
            </a:endParaRPr>
          </a:p>
          <a:p>
            <a:pPr marL="0" lvl="1" indent="0">
              <a:buNone/>
            </a:pPr>
            <a:endParaRPr lang="en-US" altLang="zh-CN" sz="1600">
              <a:sym typeface="+mn-ea"/>
            </a:endParaRPr>
          </a:p>
          <a:p>
            <a:pPr marL="457200" lvl="1" indent="0">
              <a:buNone/>
            </a:pPr>
            <a:endParaRPr lang="zh-CN" altLang="en-US"/>
          </a:p>
        </p:txBody>
      </p:sp>
      <p:pic>
        <p:nvPicPr>
          <p:cNvPr id="2" name="图片 1"/>
          <p:cNvPicPr>
            <a:picLocks noChangeAspect="1"/>
          </p:cNvPicPr>
          <p:nvPr/>
        </p:nvPicPr>
        <p:blipFill>
          <a:blip r:embed="rId1"/>
          <a:stretch>
            <a:fillRect/>
          </a:stretch>
        </p:blipFill>
        <p:spPr>
          <a:xfrm>
            <a:off x="681990" y="1972945"/>
            <a:ext cx="7276465" cy="34378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28930"/>
            <a:ext cx="8229600" cy="5797550"/>
          </a:xfrm>
        </p:spPr>
        <p:txBody>
          <a:bodyPr/>
          <a:p>
            <a:pPr marL="0" indent="0">
              <a:buNone/>
            </a:pPr>
            <a:r>
              <a:rPr lang="en-US" altLang="zh-CN" sz="1600"/>
              <a:t>1</a:t>
            </a:r>
            <a:r>
              <a:rPr lang="zh-CN" altLang="en-US" sz="1600"/>
              <a:t>、</a:t>
            </a:r>
            <a:r>
              <a:rPr lang="en-US" altLang="zh-CN" sz="1800"/>
              <a:t>Application Level</a:t>
            </a:r>
            <a:endParaRPr lang="en-US" altLang="zh-CN" sz="1800"/>
          </a:p>
          <a:p>
            <a:pPr marL="0" indent="0">
              <a:buNone/>
            </a:pPr>
            <a:r>
              <a:rPr lang="en-US" altLang="zh-CN" sz="1600"/>
              <a:t>	PAM特权总是首先在应用级别进行评估。如果</a:t>
            </a:r>
            <a:r>
              <a:rPr lang="zh-CN" altLang="en-US" sz="1600"/>
              <a:t>在应用层</a:t>
            </a:r>
            <a:r>
              <a:rPr lang="en-US" altLang="zh-CN" sz="1600"/>
              <a:t>设置了读或写属性，PAM将立即对该属性授予访问权，而无需在通道或用户级别检查权限。如果一个属性在应用程序级别被设置为false,PAM将在接下来的Channel级别上评估该属性.</a:t>
            </a:r>
            <a:endParaRPr lang="en-US" altLang="zh-CN" sz="1600"/>
          </a:p>
          <a:p>
            <a:pPr marL="0" indent="0">
              <a:buNone/>
            </a:pPr>
            <a:r>
              <a:rPr lang="en-US" altLang="zh-CN" sz="1600"/>
              <a:t>	</a:t>
            </a:r>
            <a:r>
              <a:rPr lang="en-US" altLang="zh-CN" sz="1400"/>
              <a:t>Application level</a:t>
            </a:r>
            <a:r>
              <a:rPr lang="zh-CN" altLang="en-US" sz="1400"/>
              <a:t>授权实例：</a:t>
            </a:r>
            <a:endParaRPr lang="zh-CN" altLang="en-US" sz="1400"/>
          </a:p>
          <a:p>
            <a:pPr marL="0" indent="0">
              <a:buNone/>
            </a:pPr>
            <a:r>
              <a:rPr lang="en-US" altLang="zh-CN" sz="1400"/>
              <a:t>	pubnub.grant()//</a:t>
            </a:r>
            <a:r>
              <a:rPr lang="zh-CN" altLang="en-US" sz="1400"/>
              <a:t>使用</a:t>
            </a:r>
            <a:r>
              <a:rPr lang="en-US" altLang="zh-CN" sz="1400"/>
              <a:t>grant</a:t>
            </a:r>
            <a:r>
              <a:rPr lang="zh-CN" altLang="en-US" sz="1400"/>
              <a:t>方法进行授权</a:t>
            </a:r>
            <a:endParaRPr lang="zh-CN" altLang="en-US" sz="1400"/>
          </a:p>
          <a:p>
            <a:pPr marL="0" indent="0">
              <a:buNone/>
            </a:pPr>
            <a:r>
              <a:rPr lang="en-US" altLang="zh-CN" sz="1400"/>
              <a:t>    	.write(true)//true</a:t>
            </a:r>
            <a:r>
              <a:rPr lang="zh-CN" altLang="en-US" sz="1400"/>
              <a:t>标识授予</a:t>
            </a:r>
            <a:r>
              <a:rPr lang="en-US" altLang="zh-CN" sz="1400"/>
              <a:t>write</a:t>
            </a:r>
            <a:r>
              <a:rPr lang="zh-CN" altLang="en-US" sz="1400"/>
              <a:t>权限，</a:t>
            </a:r>
            <a:r>
              <a:rPr lang="en-US" altLang="zh-CN" sz="1400"/>
              <a:t>false</a:t>
            </a:r>
            <a:r>
              <a:rPr lang="zh-CN" altLang="en-US" sz="1400"/>
              <a:t>表示收回</a:t>
            </a:r>
            <a:r>
              <a:rPr lang="en-US" altLang="zh-CN" sz="1400"/>
              <a:t>write</a:t>
            </a:r>
            <a:r>
              <a:rPr lang="zh-CN" altLang="en-US" sz="1400"/>
              <a:t>权限</a:t>
            </a:r>
            <a:endParaRPr lang="zh-CN" altLang="en-US" sz="1400"/>
          </a:p>
          <a:p>
            <a:pPr marL="0" indent="0">
              <a:buNone/>
            </a:pPr>
            <a:r>
              <a:rPr lang="en-US" altLang="zh-CN" sz="1400"/>
              <a:t>    	.read(true)//true</a:t>
            </a:r>
            <a:r>
              <a:rPr lang="zh-CN" altLang="en-US" sz="1400"/>
              <a:t>标识授予</a:t>
            </a:r>
            <a:r>
              <a:rPr lang="en-US" altLang="zh-CN" sz="1400"/>
              <a:t>read</a:t>
            </a:r>
            <a:r>
              <a:rPr lang="zh-CN" altLang="en-US" sz="1400"/>
              <a:t>权限，</a:t>
            </a:r>
            <a:r>
              <a:rPr lang="en-US" altLang="zh-CN" sz="1400"/>
              <a:t>false</a:t>
            </a:r>
            <a:r>
              <a:rPr lang="zh-CN" altLang="en-US" sz="1400"/>
              <a:t>表示收回</a:t>
            </a:r>
            <a:r>
              <a:rPr lang="en-US" altLang="zh-CN" sz="1400"/>
              <a:t>read</a:t>
            </a:r>
            <a:r>
              <a:rPr lang="zh-CN" altLang="en-US" sz="1400"/>
              <a:t>权限</a:t>
            </a:r>
            <a:endParaRPr lang="zh-CN" altLang="en-US" sz="1400"/>
          </a:p>
          <a:p>
            <a:pPr marL="0" indent="0">
              <a:buNone/>
            </a:pPr>
            <a:r>
              <a:rPr lang="en-US" altLang="zh-CN" sz="1400"/>
              <a:t>    .	async(new PNCallback&lt;PNAccessManagerGrantResult&gt;() {</a:t>
            </a:r>
            <a:endParaRPr lang="en-US" altLang="zh-CN" sz="1400"/>
          </a:p>
          <a:p>
            <a:pPr marL="0" indent="0">
              <a:buNone/>
            </a:pPr>
            <a:r>
              <a:rPr lang="en-US" altLang="zh-CN" sz="1400"/>
              <a:t>        	    @Override</a:t>
            </a:r>
            <a:endParaRPr lang="en-US" altLang="zh-CN" sz="1400"/>
          </a:p>
          <a:p>
            <a:pPr marL="0" indent="0">
              <a:buNone/>
            </a:pPr>
            <a:r>
              <a:rPr lang="en-US" altLang="zh-CN" sz="1400"/>
              <a:t>        	    public void onResponse(PNAccessManagerGrantResult result, 	     </a:t>
            </a:r>
            <a:endParaRPr lang="en-US" altLang="zh-CN" sz="1400"/>
          </a:p>
          <a:p>
            <a:pPr marL="0" indent="0">
              <a:buNone/>
            </a:pPr>
            <a:r>
              <a:rPr lang="en-US" altLang="zh-CN" sz="1400"/>
              <a:t>                         PNStatus status) {</a:t>
            </a:r>
            <a:endParaRPr lang="en-US" altLang="zh-CN" sz="1400"/>
          </a:p>
          <a:p>
            <a:pPr marL="0" indent="0">
              <a:buNone/>
            </a:pPr>
            <a:r>
              <a:rPr lang="en-US" altLang="zh-CN" sz="1400"/>
              <a:t>           	                 //</a:t>
            </a:r>
            <a:r>
              <a:rPr lang="zh-CN" altLang="en-US" sz="1400"/>
              <a:t>在这里返回权限授予的结果</a:t>
            </a:r>
            <a:endParaRPr lang="zh-CN" altLang="en-US" sz="1400"/>
          </a:p>
          <a:p>
            <a:pPr marL="0" indent="0">
              <a:buNone/>
            </a:pPr>
            <a:r>
              <a:rPr lang="en-US" altLang="zh-CN" sz="1400"/>
              <a:t>        	         }</a:t>
            </a:r>
            <a:endParaRPr lang="en-US" altLang="zh-CN" sz="1400"/>
          </a:p>
          <a:p>
            <a:pPr marL="0" indent="0">
              <a:buNone/>
            </a:pPr>
            <a:r>
              <a:rPr lang="en-US" altLang="zh-CN" sz="1400"/>
              <a:t>    	});</a:t>
            </a:r>
            <a:endParaRPr lang="en-US" altLang="zh-CN" sz="1400"/>
          </a:p>
          <a:p>
            <a:pPr marL="0" indent="0">
              <a:buNone/>
            </a:pPr>
            <a:r>
              <a:rPr lang="en-US" altLang="zh-CN" sz="1600"/>
              <a:t>	</a:t>
            </a:r>
            <a:r>
              <a:rPr lang="zh-CN" altLang="en-US" sz="1600"/>
              <a:t>可以看到，上面的代码没有调用</a:t>
            </a:r>
            <a:r>
              <a:rPr lang="en-US" altLang="zh-CN" sz="1600"/>
              <a:t>channels(List&lt;Strings&gt;)</a:t>
            </a:r>
            <a:r>
              <a:rPr lang="zh-CN" altLang="en-US" sz="1600"/>
              <a:t>和</a:t>
            </a:r>
            <a:r>
              <a:rPr lang="en-US" altLang="zh-CN" sz="1600"/>
              <a:t>channelGroups(List&lt;String&gt;)</a:t>
            </a:r>
            <a:r>
              <a:rPr lang="zh-CN" altLang="en-US" sz="1600"/>
              <a:t>指定通道和通道组，也没有使用</a:t>
            </a:r>
            <a:r>
              <a:rPr lang="en-US" altLang="zh-CN" sz="1600"/>
              <a:t>authKeys(List&lt;String&gt;)</a:t>
            </a:r>
            <a:r>
              <a:rPr lang="zh-CN" altLang="en-US" sz="1600"/>
              <a:t>指定哪些用户，这就表示所有的</a:t>
            </a:r>
            <a:r>
              <a:rPr lang="en-US" altLang="zh-CN" sz="1600"/>
              <a:t>channel</a:t>
            </a:r>
            <a:r>
              <a:rPr lang="zh-CN" altLang="en-US" sz="1600"/>
              <a:t>和</a:t>
            </a:r>
            <a:r>
              <a:rPr lang="en-US" altLang="zh-CN" sz="1600"/>
              <a:t>user</a:t>
            </a:r>
            <a:r>
              <a:rPr lang="zh-CN" altLang="en-US" sz="1600"/>
              <a:t>都都被授予权限或收回权限。被授予全局权限后表示所有</a:t>
            </a:r>
            <a:r>
              <a:rPr lang="en-US" altLang="zh-CN" sz="1600"/>
              <a:t>channel</a:t>
            </a:r>
            <a:r>
              <a:rPr lang="zh-CN" altLang="en-US" sz="1600"/>
              <a:t>都可以被任何</a:t>
            </a:r>
            <a:r>
              <a:rPr lang="en-US" altLang="zh-CN" sz="1600"/>
              <a:t>user</a:t>
            </a:r>
            <a:r>
              <a:rPr lang="zh-CN" altLang="en-US" sz="1600"/>
              <a:t>访问。</a:t>
            </a:r>
            <a:endParaRPr lang="zh-CN" altLang="en-US" sz="1600"/>
          </a:p>
          <a:p>
            <a:pPr marL="0" indent="0">
              <a:buNone/>
            </a:pPr>
            <a:r>
              <a:rPr lang="en-US" altLang="zh-CN" sz="1600"/>
              <a:t>	</a:t>
            </a:r>
            <a:r>
              <a:rPr lang="zh-CN" altLang="en-US" sz="1600"/>
              <a:t>权限的全局授予或收回应该被严格管理，最好在服务器上执行。</a:t>
            </a:r>
            <a:endParaRPr lang="zh-CN" alt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77495"/>
            <a:ext cx="8229600" cy="5848985"/>
          </a:xfrm>
        </p:spPr>
        <p:txBody>
          <a:bodyPr/>
          <a:p>
            <a:pPr marL="0" indent="0">
              <a:buNone/>
            </a:pPr>
            <a:r>
              <a:rPr lang="en-US" altLang="zh-CN" sz="1800"/>
              <a:t>2</a:t>
            </a:r>
            <a:r>
              <a:rPr lang="zh-CN" altLang="en-US" sz="1800"/>
              <a:t>、</a:t>
            </a:r>
            <a:r>
              <a:rPr lang="en-US" altLang="zh-CN" sz="1800"/>
              <a:t>Channel Level</a:t>
            </a:r>
            <a:endParaRPr lang="en-US" altLang="zh-CN" sz="1800"/>
          </a:p>
          <a:p>
            <a:pPr marL="0" indent="0">
              <a:buNone/>
            </a:pPr>
            <a:r>
              <a:rPr lang="en-US" altLang="zh-CN" sz="1800"/>
              <a:t>       </a:t>
            </a:r>
            <a:r>
              <a:rPr lang="en-US" altLang="zh-CN" sz="1600"/>
              <a:t>首先在应用程序级别验证一个</a:t>
            </a:r>
            <a:r>
              <a:rPr lang="zh-CN" altLang="en-US" sz="1600"/>
              <a:t>权限</a:t>
            </a:r>
            <a:r>
              <a:rPr lang="en-US" altLang="zh-CN" sz="1600"/>
              <a:t>之后，</a:t>
            </a:r>
            <a:r>
              <a:rPr lang="zh-CN" altLang="en-US" sz="1600"/>
              <a:t>如果权限没有在应用程序级别被授予，则</a:t>
            </a:r>
            <a:r>
              <a:rPr lang="en-US" altLang="zh-CN" sz="1600"/>
              <a:t>PAM在通道</a:t>
            </a:r>
            <a:r>
              <a:rPr lang="zh-CN" altLang="en-US" sz="1600"/>
              <a:t>级别验证权限</a:t>
            </a:r>
            <a:r>
              <a:rPr lang="en-US" altLang="zh-CN" sz="1600"/>
              <a:t>。如果为通道的组合设置了一个属性，那么PAM就可以在通道级别授予该属性的访问权限，而无需检查是否有用户权限</a:t>
            </a:r>
            <a:r>
              <a:rPr lang="zh-CN" altLang="en-US" sz="1600"/>
              <a:t>。</a:t>
            </a:r>
            <a:endParaRPr lang="zh-CN" altLang="en-US" sz="1600"/>
          </a:p>
          <a:p>
            <a:pPr marL="0" indent="0">
              <a:buNone/>
            </a:pPr>
            <a:r>
              <a:rPr lang="en-US" altLang="zh-CN" sz="1600"/>
              <a:t>	Channel Level</a:t>
            </a:r>
            <a:r>
              <a:rPr lang="zh-CN" altLang="en-US" sz="1600"/>
              <a:t>权限授予实例</a:t>
            </a:r>
            <a:endParaRPr lang="zh-CN" altLang="en-US" sz="1600"/>
          </a:p>
          <a:p>
            <a:pPr marL="0" indent="0">
              <a:buNone/>
            </a:pPr>
            <a:r>
              <a:rPr lang="en-US" altLang="zh-CN" sz="1600"/>
              <a:t>	pubnub.grant()</a:t>
            </a:r>
            <a:endParaRPr lang="en-US" altLang="zh-CN" sz="1600"/>
          </a:p>
          <a:p>
            <a:pPr marL="0" indent="0">
              <a:buNone/>
            </a:pPr>
            <a:r>
              <a:rPr lang="en-US" altLang="zh-CN" sz="1600"/>
              <a:t>    	.channels(Arrays.asList("my_channel")) //</a:t>
            </a:r>
            <a:r>
              <a:rPr lang="zh-CN" altLang="en-US" sz="1600"/>
              <a:t>指明被授予或收回权限的</a:t>
            </a:r>
            <a:r>
              <a:rPr lang="en-US" altLang="zh-CN" sz="1600"/>
              <a:t>channel(s)</a:t>
            </a:r>
            <a:endParaRPr lang="en-US" altLang="zh-CN" sz="1600"/>
          </a:p>
          <a:p>
            <a:pPr marL="0" indent="0">
              <a:buNone/>
            </a:pPr>
            <a:r>
              <a:rPr lang="en-US" altLang="zh-CN" sz="1600"/>
              <a:t>    	.write(true)</a:t>
            </a:r>
            <a:endParaRPr lang="en-US" altLang="zh-CN" sz="1600"/>
          </a:p>
          <a:p>
            <a:pPr marL="0" indent="0">
              <a:buNone/>
            </a:pPr>
            <a:r>
              <a:rPr lang="en-US" altLang="zh-CN" sz="1600"/>
              <a:t>    	.read(true)</a:t>
            </a:r>
            <a:endParaRPr lang="en-US" altLang="zh-CN" sz="1600"/>
          </a:p>
          <a:p>
            <a:pPr marL="0" indent="0">
              <a:buNone/>
            </a:pPr>
            <a:r>
              <a:rPr lang="en-US" altLang="zh-CN" sz="1600"/>
              <a:t>    	.async(new PNCallback&lt;PNAccessManagerGrantResult&gt;() {</a:t>
            </a:r>
            <a:endParaRPr lang="en-US" altLang="zh-CN" sz="1600"/>
          </a:p>
          <a:p>
            <a:pPr marL="0" indent="0">
              <a:buNone/>
            </a:pPr>
            <a:r>
              <a:rPr lang="en-US" altLang="zh-CN" sz="1600"/>
              <a:t>       	     @Override</a:t>
            </a:r>
            <a:endParaRPr lang="en-US" altLang="zh-CN" sz="1600"/>
          </a:p>
          <a:p>
            <a:pPr marL="0" indent="0">
              <a:buNone/>
            </a:pPr>
            <a:r>
              <a:rPr lang="en-US" altLang="zh-CN" sz="1600"/>
              <a:t>        	    public void onResponse(PNAccessManagerGrantResult result, </a:t>
            </a:r>
            <a:endParaRPr lang="en-US" altLang="zh-CN" sz="1600"/>
          </a:p>
          <a:p>
            <a:pPr marL="0" indent="0">
              <a:buNone/>
            </a:pPr>
            <a:r>
              <a:rPr lang="en-US" altLang="zh-CN" sz="1600"/>
              <a:t>	       PNStatus status) {    </a:t>
            </a:r>
            <a:endParaRPr lang="en-US" altLang="zh-CN" sz="1600"/>
          </a:p>
          <a:p>
            <a:pPr marL="0" indent="0">
              <a:buNone/>
            </a:pPr>
            <a:r>
              <a:rPr lang="en-US" altLang="zh-CN" sz="1600"/>
              <a:t>        	    }</a:t>
            </a:r>
            <a:endParaRPr lang="en-US" altLang="zh-CN" sz="1600"/>
          </a:p>
          <a:p>
            <a:pPr marL="0" indent="0">
              <a:buNone/>
            </a:pPr>
            <a:r>
              <a:rPr lang="en-US" altLang="zh-CN" sz="1600"/>
              <a:t>   	 });</a:t>
            </a:r>
            <a:endParaRPr lang="en-US" altLang="zh-CN" sz="1600"/>
          </a:p>
          <a:p>
            <a:pPr marL="0" indent="0">
              <a:buNone/>
            </a:pPr>
            <a:r>
              <a:rPr lang="en-US" altLang="zh-CN" sz="1600"/>
              <a:t>      </a:t>
            </a:r>
            <a:r>
              <a:rPr lang="zh-CN" altLang="en-US" sz="1600"/>
              <a:t>对某些通道授权后，表示所有用户都可以访问这些通道</a:t>
            </a:r>
            <a:endParaRPr lang="en-US" altLang="zh-CN" sz="1600"/>
          </a:p>
          <a:p>
            <a:pPr marL="0" indent="0">
              <a:buNone/>
            </a:pPr>
            <a:endParaRPr lang="en-US" altLang="zh-CN"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77495"/>
            <a:ext cx="8229600" cy="5848985"/>
          </a:xfrm>
        </p:spPr>
        <p:txBody>
          <a:bodyPr/>
          <a:p>
            <a:pPr marL="0" indent="0">
              <a:buNone/>
            </a:pPr>
            <a:r>
              <a:rPr lang="en-US" altLang="zh-CN" sz="1800"/>
              <a:t>3</a:t>
            </a:r>
            <a:r>
              <a:rPr lang="zh-CN" altLang="en-US" sz="1800"/>
              <a:t>、</a:t>
            </a:r>
            <a:r>
              <a:rPr lang="en-US" altLang="zh-CN" sz="1800"/>
              <a:t>User Level</a:t>
            </a:r>
            <a:endParaRPr lang="en-US" altLang="zh-CN" sz="1800"/>
          </a:p>
          <a:p>
            <a:pPr marL="0" indent="0">
              <a:buNone/>
            </a:pPr>
            <a:r>
              <a:rPr lang="en-US" altLang="zh-CN" sz="1800"/>
              <a:t>      </a:t>
            </a:r>
            <a:r>
              <a:rPr lang="zh-CN" altLang="en-US" sz="1800"/>
              <a:t>不管是应用程序级的授权还是通道级的授权，影响的都是所有用户。而用户级别的授权则是对某些特定的用户操作。授权实例如下：</a:t>
            </a:r>
            <a:endParaRPr lang="zh-CN" altLang="en-US" sz="1800"/>
          </a:p>
          <a:p>
            <a:pPr marL="0" indent="0">
              <a:buNone/>
            </a:pPr>
            <a:r>
              <a:rPr lang="en-US" altLang="zh-CN" sz="1800"/>
              <a:t>	</a:t>
            </a:r>
            <a:r>
              <a:rPr lang="en-US" altLang="zh-CN" sz="1400"/>
              <a:t>pubnub.grant()</a:t>
            </a:r>
            <a:endParaRPr lang="en-US" altLang="zh-CN" sz="1400"/>
          </a:p>
          <a:p>
            <a:pPr marL="0" indent="0">
              <a:buNone/>
            </a:pPr>
            <a:r>
              <a:rPr lang="en-US" altLang="zh-CN" sz="1400"/>
              <a:t>    	.channels(Arrays.asList("my_channel")) //</a:t>
            </a:r>
            <a:r>
              <a:rPr lang="zh-CN" altLang="en-US" sz="1400"/>
              <a:t>指定某些通道</a:t>
            </a:r>
            <a:endParaRPr lang="zh-CN" altLang="en-US" sz="1400"/>
          </a:p>
          <a:p>
            <a:pPr marL="0" indent="0">
              <a:buNone/>
            </a:pPr>
            <a:r>
              <a:rPr lang="en-US" altLang="zh-CN" sz="1400"/>
              <a:t>	.authKeys(Arrays.asList("my_authkey"))//</a:t>
            </a:r>
            <a:r>
              <a:rPr lang="zh-CN" altLang="en-US" sz="1400"/>
              <a:t>指定某些</a:t>
            </a:r>
            <a:r>
              <a:rPr lang="en-US" altLang="zh-CN" sz="1400"/>
              <a:t>authkey</a:t>
            </a:r>
            <a:r>
              <a:rPr lang="zh-CN" altLang="en-US" sz="1400"/>
              <a:t>，也就是用户</a:t>
            </a:r>
            <a:endParaRPr lang="zh-CN" altLang="en-US" sz="1400"/>
          </a:p>
          <a:p>
            <a:pPr marL="0" indent="0">
              <a:buNone/>
            </a:pPr>
            <a:r>
              <a:rPr lang="en-US" altLang="zh-CN" sz="1400"/>
              <a:t>    	.write(true)</a:t>
            </a:r>
            <a:endParaRPr lang="en-US" altLang="zh-CN" sz="1400"/>
          </a:p>
          <a:p>
            <a:pPr marL="0" indent="0">
              <a:buNone/>
            </a:pPr>
            <a:r>
              <a:rPr lang="en-US" altLang="zh-CN" sz="1400"/>
              <a:t>    	.read(true)</a:t>
            </a:r>
            <a:endParaRPr lang="en-US" altLang="zh-CN" sz="1400"/>
          </a:p>
          <a:p>
            <a:pPr marL="0" indent="0">
              <a:buNone/>
            </a:pPr>
            <a:r>
              <a:rPr lang="en-US" altLang="zh-CN" sz="1400"/>
              <a:t>    	.async(new PNCallback&lt;PNAccessManagerGrantResult&gt;() {</a:t>
            </a:r>
            <a:endParaRPr lang="en-US" altLang="zh-CN" sz="1400"/>
          </a:p>
          <a:p>
            <a:pPr marL="0" indent="0">
              <a:buNone/>
            </a:pPr>
            <a:r>
              <a:rPr lang="en-US" altLang="zh-CN" sz="1400"/>
              <a:t>        	       @Override</a:t>
            </a:r>
            <a:endParaRPr lang="en-US" altLang="zh-CN" sz="1400"/>
          </a:p>
          <a:p>
            <a:pPr marL="0" indent="0">
              <a:buNone/>
            </a:pPr>
            <a:r>
              <a:rPr lang="en-US" altLang="zh-CN" sz="1400"/>
              <a:t>       	       public void onResponse(PNAccessManagerGrantResult result, PNStatus status) { </a:t>
            </a:r>
            <a:endParaRPr lang="en-US" altLang="zh-CN" sz="1400"/>
          </a:p>
          <a:p>
            <a:pPr marL="0" indent="0">
              <a:buNone/>
            </a:pPr>
            <a:r>
              <a:rPr lang="en-US" altLang="zh-CN" sz="1400"/>
              <a:t>            	       // PNAccessManagerGrantResult is a parsed and abstracted response from server         </a:t>
            </a:r>
            <a:endParaRPr lang="en-US" altLang="zh-CN" sz="1400"/>
          </a:p>
          <a:p>
            <a:pPr marL="0" indent="0">
              <a:buNone/>
            </a:pPr>
            <a:r>
              <a:rPr lang="en-US" altLang="zh-CN" sz="1400"/>
              <a:t>        	       }</a:t>
            </a:r>
            <a:endParaRPr lang="en-US" altLang="zh-CN" sz="1400"/>
          </a:p>
          <a:p>
            <a:pPr marL="0" indent="0">
              <a:buNone/>
            </a:pPr>
            <a:r>
              <a:rPr lang="en-US" altLang="zh-CN" sz="1400"/>
              <a:t>   	 });</a:t>
            </a:r>
            <a:endParaRPr lang="en-US" altLang="zh-CN" sz="1400"/>
          </a:p>
          <a:p>
            <a:pPr marL="0" indent="0">
              <a:buNone/>
            </a:pPr>
            <a:r>
              <a:rPr lang="en-US" altLang="zh-CN" sz="1400"/>
              <a:t>        </a:t>
            </a:r>
            <a:r>
              <a:rPr lang="zh-CN" altLang="en-US" sz="1400"/>
              <a:t>这个授权执行后就表示，被指定的这些用户，对这些被指定的通道拥有</a:t>
            </a:r>
            <a:r>
              <a:rPr lang="en-US" altLang="zh-CN" sz="1400"/>
              <a:t>read/write</a:t>
            </a:r>
            <a:r>
              <a:rPr lang="zh-CN" altLang="en-US" sz="1400"/>
              <a:t>权限。</a:t>
            </a:r>
            <a:endParaRPr lang="zh-CN" altLang="en-US" sz="1400"/>
          </a:p>
          <a:p>
            <a:pPr marL="0" indent="0">
              <a:buNone/>
            </a:pPr>
            <a:r>
              <a:rPr lang="en-US" altLang="zh-CN" sz="1400"/>
              <a:t>        </a:t>
            </a:r>
            <a:endParaRPr lang="zh-CN"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37490"/>
            <a:ext cx="8229600" cy="782320"/>
          </a:xfrm>
        </p:spPr>
        <p:txBody>
          <a:bodyPr/>
          <a:p>
            <a:r>
              <a:rPr lang="en-US" altLang="zh-CN" sz="2400">
                <a:sym typeface="+mn-ea"/>
              </a:rPr>
              <a:t>5</a:t>
            </a:r>
            <a:r>
              <a:rPr lang="zh-CN" altLang="en-US" sz="2400">
                <a:sym typeface="+mn-ea"/>
              </a:rPr>
              <a:t>、</a:t>
            </a:r>
            <a:r>
              <a:rPr lang="en-US" altLang="zh-CN" sz="2400">
                <a:sym typeface="+mn-ea"/>
              </a:rPr>
              <a:t>Push Notification</a:t>
            </a:r>
            <a:br>
              <a:rPr lang="en-US" altLang="zh-CN" sz="2400"/>
            </a:br>
            <a:endParaRPr lang="zh-CN" altLang="en-US" sz="2400"/>
          </a:p>
        </p:txBody>
      </p:sp>
      <p:sp>
        <p:nvSpPr>
          <p:cNvPr id="3" name="内容占位符 2"/>
          <p:cNvSpPr>
            <a:spLocks noGrp="1"/>
          </p:cNvSpPr>
          <p:nvPr>
            <p:ph idx="1"/>
          </p:nvPr>
        </p:nvSpPr>
        <p:spPr>
          <a:xfrm>
            <a:off x="457200" y="864235"/>
            <a:ext cx="8229600" cy="5744845"/>
          </a:xfrm>
        </p:spPr>
        <p:txBody>
          <a:bodyPr/>
          <a:p>
            <a:pPr marL="0" indent="0">
              <a:buNone/>
            </a:pPr>
            <a:r>
              <a:rPr lang="en-US" sz="1600"/>
              <a:t>        </a:t>
            </a:r>
            <a:r>
              <a:rPr lang="en-US" sz="1400"/>
              <a:t>理想情况下，客户端将连接到PubNub网络，</a:t>
            </a:r>
            <a:r>
              <a:rPr lang="zh-CN" altLang="en-US" sz="1400"/>
              <a:t>就可以很方便地</a:t>
            </a:r>
            <a:r>
              <a:rPr lang="en-US" sz="1400"/>
              <a:t>实时接收发布的消息。然而，有些情况下，这并不总是可能的(例如，iOS的后台</a:t>
            </a:r>
            <a:r>
              <a:rPr lang="zh-CN" altLang="en-US" sz="1400"/>
              <a:t>程序接收不了</a:t>
            </a:r>
            <a:r>
              <a:rPr lang="en-US" altLang="zh-CN" sz="1400"/>
              <a:t>PubNub</a:t>
            </a:r>
            <a:r>
              <a:rPr lang="zh-CN" altLang="en-US" sz="1400"/>
              <a:t>实时消息</a:t>
            </a:r>
            <a:r>
              <a:rPr lang="en-US" sz="1400"/>
              <a:t>)</a:t>
            </a:r>
            <a:r>
              <a:rPr lang="zh-CN" altLang="en-US" sz="1400"/>
              <a:t>。这个时候我们就需要进行消息推送，让用户能够及时收到消息。而</a:t>
            </a:r>
            <a:r>
              <a:rPr lang="en-US" altLang="zh-CN" sz="1400">
                <a:sym typeface="+mn-ea"/>
              </a:rPr>
              <a:t>Mobile Push Gateway</a:t>
            </a:r>
            <a:r>
              <a:rPr lang="en-US" sz="1400"/>
              <a:t>插件使你很容易就可以</a:t>
            </a:r>
            <a:r>
              <a:rPr lang="zh-CN" altLang="en-US" sz="1400"/>
              <a:t>依赖</a:t>
            </a:r>
            <a:r>
              <a:rPr lang="en-US" sz="1400"/>
              <a:t>APNS和/或GCM</a:t>
            </a:r>
            <a:r>
              <a:rPr lang="zh-CN" altLang="en-US" sz="1400"/>
              <a:t>完成</a:t>
            </a:r>
            <a:r>
              <a:rPr lang="en-US" sz="1400"/>
              <a:t>推送通知</a:t>
            </a:r>
            <a:r>
              <a:rPr lang="zh-CN" altLang="en-US" sz="1400"/>
              <a:t>功能</a:t>
            </a:r>
            <a:r>
              <a:rPr lang="en-US" sz="1400"/>
              <a:t>。</a:t>
            </a:r>
            <a:endParaRPr lang="en-US" sz="1400"/>
          </a:p>
          <a:p>
            <a:pPr marL="0" indent="0">
              <a:buNone/>
            </a:pPr>
            <a:r>
              <a:rPr lang="en-US" sz="1400"/>
              <a:t>         一个常见的误解是</a:t>
            </a:r>
            <a:r>
              <a:rPr lang="zh-CN" altLang="en-US" sz="1400"/>
              <a:t>通过订阅</a:t>
            </a:r>
            <a:r>
              <a:rPr lang="en-US" altLang="zh-CN" sz="1400"/>
              <a:t>Channel</a:t>
            </a:r>
            <a:r>
              <a:rPr lang="en-US" sz="1400"/>
              <a:t>接收</a:t>
            </a:r>
            <a:r>
              <a:rPr lang="zh-CN" altLang="en-US" sz="1400"/>
              <a:t>消息和接收通过</a:t>
            </a:r>
            <a:r>
              <a:rPr lang="en-US" altLang="zh-CN" sz="1400"/>
              <a:t>Channel</a:t>
            </a:r>
            <a:r>
              <a:rPr lang="en-US" sz="1400"/>
              <a:t>推送</a:t>
            </a:r>
            <a:r>
              <a:rPr lang="zh-CN" altLang="en-US" sz="1400"/>
              <a:t>的</a:t>
            </a:r>
            <a:r>
              <a:rPr lang="en-US" sz="1400"/>
              <a:t>通知</a:t>
            </a:r>
            <a:r>
              <a:rPr lang="zh-CN" altLang="en-US" sz="1400"/>
              <a:t>是一回事</a:t>
            </a:r>
            <a:r>
              <a:rPr lang="en-US" sz="1400"/>
              <a:t>。</a:t>
            </a:r>
            <a:r>
              <a:rPr lang="zh-CN" altLang="en-US" sz="1400"/>
              <a:t>其实不然，</a:t>
            </a:r>
            <a:r>
              <a:rPr lang="en-US" sz="1400"/>
              <a:t>用户不需要订阅一个频道，以获得推送通知</a:t>
            </a:r>
            <a:r>
              <a:rPr lang="zh-CN" altLang="en-US" sz="1400"/>
              <a:t>，</a:t>
            </a:r>
            <a:r>
              <a:rPr lang="en-US" sz="1400"/>
              <a:t>唯一的要求是，他们的设备(</a:t>
            </a:r>
            <a:r>
              <a:rPr lang="zh-CN" altLang="en-US" sz="1400"/>
              <a:t>或者说设备</a:t>
            </a:r>
            <a:r>
              <a:rPr lang="en-US" altLang="zh-CN" sz="1400"/>
              <a:t>ID</a:t>
            </a:r>
            <a:r>
              <a:rPr lang="en-US" sz="1400"/>
              <a:t>)已经注册</a:t>
            </a:r>
            <a:r>
              <a:rPr lang="zh-CN" altLang="en-US" sz="1400"/>
              <a:t>到</a:t>
            </a:r>
            <a:r>
              <a:rPr lang="en-US" sz="1400"/>
              <a:t>通道。例如，一个订阅了频道“my_channel”的用户将不会收到“my_channel”的推送通知，除非他们的设备被明确注册</a:t>
            </a:r>
            <a:r>
              <a:rPr lang="zh-CN" altLang="en-US" sz="1400"/>
              <a:t>到</a:t>
            </a:r>
            <a:r>
              <a:rPr lang="en-US" sz="1400"/>
              <a:t>“my_channel”的推送通知。</a:t>
            </a:r>
            <a:endParaRPr lang="en-US" sz="1400"/>
          </a:p>
          <a:p>
            <a:pPr marL="0" indent="0">
              <a:buNone/>
            </a:pPr>
            <a:endParaRPr lang="en-US" sz="1800"/>
          </a:p>
          <a:p>
            <a:pPr marL="0" indent="0">
              <a:buNone/>
            </a:pPr>
            <a:r>
              <a:rPr lang="en-US" sz="1800"/>
              <a:t>5.1</a:t>
            </a:r>
            <a:r>
              <a:rPr lang="zh-CN" altLang="en-US" sz="1800"/>
              <a:t>、</a:t>
            </a:r>
            <a:r>
              <a:rPr lang="en-US" altLang="zh-CN" sz="1800"/>
              <a:t>Mobile Push Gateway</a:t>
            </a:r>
            <a:r>
              <a:rPr lang="zh-CN" altLang="en-US" sz="1800"/>
              <a:t>介绍</a:t>
            </a:r>
            <a:r>
              <a:rPr lang="en-US" sz="1800"/>
              <a:t> </a:t>
            </a:r>
            <a:endParaRPr lang="en-US" sz="1800"/>
          </a:p>
          <a:p>
            <a:pPr marL="0" indent="0">
              <a:buNone/>
            </a:pPr>
            <a:r>
              <a:rPr lang="en-US" sz="1800"/>
              <a:t>       1</a:t>
            </a:r>
            <a:r>
              <a:rPr lang="zh-CN" altLang="en-US" sz="1800"/>
              <a:t>、</a:t>
            </a:r>
            <a:r>
              <a:rPr lang="zh-CN" altLang="en-US" sz="1400"/>
              <a:t>什么是</a:t>
            </a:r>
            <a:r>
              <a:rPr lang="en-US" altLang="zh-CN" sz="1400">
                <a:sym typeface="+mn-ea"/>
              </a:rPr>
              <a:t>Mobile Push Gateway</a:t>
            </a:r>
            <a:r>
              <a:rPr lang="zh-CN" altLang="en-US" sz="1400">
                <a:sym typeface="+mn-ea"/>
              </a:rPr>
              <a:t>？</a:t>
            </a:r>
            <a:endParaRPr lang="zh-CN" altLang="en-US" sz="1400">
              <a:sym typeface="+mn-ea"/>
            </a:endParaRPr>
          </a:p>
          <a:p>
            <a:pPr marL="0" indent="0">
              <a:buNone/>
            </a:pPr>
            <a:r>
              <a:rPr lang="en-US" sz="1800"/>
              <a:t>       </a:t>
            </a:r>
            <a:r>
              <a:rPr sz="1400"/>
              <a:t>PubNub的Mobile Push Gateway</a:t>
            </a:r>
            <a:r>
              <a:rPr lang="en-US" sz="1400"/>
              <a:t>(</a:t>
            </a:r>
            <a:r>
              <a:rPr sz="1400"/>
              <a:t>移动推送网关</a:t>
            </a:r>
            <a:r>
              <a:rPr lang="en-US" sz="1400"/>
              <a:t>)</a:t>
            </a:r>
            <a:r>
              <a:rPr sz="1400"/>
              <a:t>功能使开发者能够通过第三方推送通知服务(包括谷歌Android GCM(</a:t>
            </a:r>
            <a:r>
              <a:rPr lang="en-US" sz="1400"/>
              <a:t>Google </a:t>
            </a:r>
            <a:r>
              <a:rPr sz="1400"/>
              <a:t>Cloud Messaging)/ FCM(Firebase Cloud Messaging)、苹果iOS APNS(苹果推送通知服务)和微软Windows Phone MPNS(微软推送通知服务)等第三方推送通知服务来连接本地的PubNub发布。通过使用Mobile Push Gateway，开发人员可以消除对第三方推送通知</a:t>
            </a:r>
            <a:r>
              <a:rPr lang="zh-CN" sz="1400"/>
              <a:t>功能</a:t>
            </a:r>
            <a:r>
              <a:rPr sz="1400"/>
              <a:t>的开发、配置和维护额外服务器端组件的需求。</a:t>
            </a:r>
            <a:endParaRPr sz="1400"/>
          </a:p>
          <a:p>
            <a:pPr marL="0" indent="0">
              <a:buNone/>
            </a:pPr>
            <a:endParaRPr sz="1400"/>
          </a:p>
          <a:p>
            <a:pPr marL="0" indent="0">
              <a:buNone/>
            </a:pPr>
            <a:r>
              <a:rPr sz="1400"/>
              <a:t>       </a:t>
            </a:r>
            <a:r>
              <a:rPr lang="en-US" sz="1400"/>
              <a:t>2</a:t>
            </a:r>
            <a:r>
              <a:rPr lang="zh-CN" altLang="en-US" sz="1400"/>
              <a:t>、</a:t>
            </a:r>
            <a:r>
              <a:rPr lang="zh-CN" sz="1400"/>
              <a:t>什么时候使用</a:t>
            </a:r>
            <a:r>
              <a:rPr lang="en-US" altLang="zh-CN" sz="1400"/>
              <a:t>PubNub</a:t>
            </a:r>
            <a:r>
              <a:rPr lang="zh-CN" altLang="en-US" sz="1400"/>
              <a:t>自身的消息传递机制，又什么时候使用结合了第三方服务的推送机制呢？</a:t>
            </a:r>
            <a:endParaRPr lang="zh-CN" altLang="en-US" sz="1400"/>
          </a:p>
          <a:p>
            <a:pPr marL="0" indent="0">
              <a:buNone/>
            </a:pPr>
            <a:r>
              <a:rPr lang="zh-CN" altLang="en-US" sz="1400"/>
              <a:t>        对于关键的消息传递，PubNub建议实现PubNub原生消息传递功能。PubNub原生消息传递一个低延迟的、双向的通知解决方案，可以传送到任何移动设备。而且保证安全传递、访问控制和消息加密，消息大小高达32KB，以及恢复丢失的消息与存储和回放消息记录的功能。</a:t>
            </a:r>
            <a:endParaRPr lang="zh-CN" altLang="en-US" sz="1400"/>
          </a:p>
          <a:p>
            <a:pPr marL="0" indent="0">
              <a:buNone/>
            </a:pPr>
            <a:r>
              <a:rPr lang="zh-CN" altLang="en-US" sz="1400"/>
              <a:t>         然而，尽管原生的PubNub方法有很多优点，但是在某些情况下，开发人员可能会选择使用第三方的通知系统，例如，在已经使用了3r的现有应用程序迁移的时候。</a:t>
            </a:r>
            <a:endParaRPr lang="zh-CN" altLang="en-US" sz="1400"/>
          </a:p>
          <a:p>
            <a:pPr marL="0" indent="0">
              <a:buNone/>
            </a:pPr>
            <a:r>
              <a:rPr lang="zh-CN" altLang="en-US" sz="1400"/>
              <a:t>         </a:t>
            </a:r>
            <a:endParaRPr lang="zh-CN" alt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73050"/>
            <a:ext cx="8229600" cy="5853430"/>
          </a:xfrm>
        </p:spPr>
        <p:txBody>
          <a:bodyPr/>
          <a:p>
            <a:pPr marL="0" indent="0">
              <a:buNone/>
            </a:pPr>
            <a:r>
              <a:rPr lang="en-US" altLang="zh-CN" sz="1400">
                <a:sym typeface="+mn-ea"/>
              </a:rPr>
              <a:t>      3</a:t>
            </a:r>
            <a:r>
              <a:rPr lang="zh-CN" altLang="en-US" sz="1400">
                <a:sym typeface="+mn-ea"/>
              </a:rPr>
              <a:t>、</a:t>
            </a:r>
            <a:r>
              <a:rPr lang="en-US" altLang="zh-CN" sz="1400">
                <a:sym typeface="+mn-ea"/>
              </a:rPr>
              <a:t>Mobile Push Gateway</a:t>
            </a:r>
            <a:r>
              <a:rPr lang="zh-CN" altLang="en-US" sz="1400">
                <a:sym typeface="+mn-ea"/>
              </a:rPr>
              <a:t>是如何工作的？</a:t>
            </a:r>
            <a:endParaRPr lang="zh-CN" altLang="en-US" sz="1400"/>
          </a:p>
          <a:p>
            <a:pPr marL="0" indent="0">
              <a:buNone/>
            </a:pPr>
            <a:r>
              <a:rPr lang="zh-CN" altLang="en-US" sz="1400">
                <a:sym typeface="+mn-ea"/>
              </a:rPr>
              <a:t>      本地PubNub发布和订阅操作规定，当一个消息由客户机在一个特定的通道上发布时，所有订阅该通道的客户都将收到该消息。当启用移动推送网关时，您可以将独特的移动设备(通过</a:t>
            </a:r>
            <a:r>
              <a:rPr lang="en-US" altLang="zh-CN" sz="1400">
                <a:sym typeface="+mn-ea"/>
              </a:rPr>
              <a:t>DeviceId</a:t>
            </a:r>
            <a:r>
              <a:rPr lang="zh-CN" altLang="en-US" sz="1400">
                <a:sym typeface="+mn-ea"/>
              </a:rPr>
              <a:t>)与PubNub频道名称联系起来。一旦这个关联被建立，当一个消息被发布到一个与GCM / FCM、APNS或MPNS设备相关的通道时，所有相关的GCM / FCM、APNS或MPNS设备将通过它们关联的(GCM / FCM、APNS或MPNS)本地servic接收该消息 。</a:t>
            </a:r>
            <a:endParaRPr lang="zh-CN" altLang="en-US" sz="1400"/>
          </a:p>
          <a:p>
            <a:pPr marL="0" indent="0">
              <a:buNone/>
            </a:pPr>
            <a:r>
              <a:rPr lang="en-US" altLang="zh-CN" sz="1400"/>
              <a:t>       </a:t>
            </a:r>
            <a:endParaRPr lang="en-US" altLang="zh-CN" sz="1400"/>
          </a:p>
          <a:p>
            <a:pPr marL="0" indent="0">
              <a:buNone/>
            </a:pPr>
            <a:r>
              <a:rPr lang="en-US" altLang="zh-CN" sz="1400"/>
              <a:t>      4</a:t>
            </a:r>
            <a:r>
              <a:rPr lang="zh-CN" altLang="en-US" sz="1400"/>
              <a:t>、</a:t>
            </a:r>
            <a:r>
              <a:rPr lang="en-US" altLang="zh-CN" sz="1400"/>
              <a:t>Push Notification</a:t>
            </a:r>
            <a:r>
              <a:rPr lang="zh-CN" altLang="en-US" sz="1400"/>
              <a:t>在应用中的表现</a:t>
            </a:r>
            <a:endParaRPr lang="zh-CN" altLang="en-US" sz="1400"/>
          </a:p>
          <a:p>
            <a:pPr marL="0" indent="0">
              <a:buNone/>
            </a:pPr>
            <a:r>
              <a:rPr lang="zh-CN" altLang="en-US" sz="1400"/>
              <a:t>     </a:t>
            </a:r>
            <a:r>
              <a:rPr lang="en-US" altLang="zh-CN" sz="1400"/>
              <a:t>	a.</a:t>
            </a:r>
            <a:r>
              <a:rPr lang="zh-CN" altLang="en-US" sz="1400"/>
              <a:t>如果当前用户订阅了一个</a:t>
            </a:r>
            <a:r>
              <a:rPr lang="en-US" altLang="zh-CN" sz="1400"/>
              <a:t>channel,</a:t>
            </a:r>
            <a:r>
              <a:rPr lang="zh-CN" altLang="en-US" sz="1400"/>
              <a:t>并将</a:t>
            </a:r>
            <a:r>
              <a:rPr lang="en-US" altLang="zh-CN" sz="1400"/>
              <a:t>DeviceId</a:t>
            </a:r>
            <a:r>
              <a:rPr lang="zh-CN" altLang="en-US" sz="1400"/>
              <a:t>注册到了</a:t>
            </a:r>
            <a:r>
              <a:rPr lang="en-US" altLang="zh-CN" sz="1400"/>
              <a:t>channel,</a:t>
            </a:r>
            <a:r>
              <a:rPr lang="zh-CN" altLang="en-US" sz="1400"/>
              <a:t>此时不管应用是在前台还是在后台都可以接收到发布的消息和推送消息。</a:t>
            </a:r>
            <a:endParaRPr lang="zh-CN" altLang="en-US" sz="1400"/>
          </a:p>
          <a:p>
            <a:pPr marL="0" indent="0">
              <a:buNone/>
            </a:pPr>
            <a:r>
              <a:rPr lang="en-US" altLang="zh-CN" sz="1400"/>
              <a:t>	b.</a:t>
            </a:r>
            <a:r>
              <a:rPr lang="zh-CN" altLang="en-US" sz="1400">
                <a:sym typeface="+mn-ea"/>
              </a:rPr>
              <a:t>如果当前用户订阅了一个</a:t>
            </a:r>
            <a:r>
              <a:rPr lang="en-US" altLang="zh-CN" sz="1400">
                <a:sym typeface="+mn-ea"/>
              </a:rPr>
              <a:t>channel,</a:t>
            </a:r>
            <a:r>
              <a:rPr lang="zh-CN" altLang="en-US" sz="1400">
                <a:sym typeface="+mn-ea"/>
              </a:rPr>
              <a:t>但没有将</a:t>
            </a:r>
            <a:r>
              <a:rPr lang="en-US" altLang="zh-CN" sz="1400">
                <a:sym typeface="+mn-ea"/>
              </a:rPr>
              <a:t>DeviceId</a:t>
            </a:r>
            <a:r>
              <a:rPr lang="zh-CN" altLang="en-US" sz="1400">
                <a:sym typeface="+mn-ea"/>
              </a:rPr>
              <a:t>注册到了</a:t>
            </a:r>
            <a:r>
              <a:rPr lang="en-US" altLang="zh-CN" sz="1400">
                <a:sym typeface="+mn-ea"/>
              </a:rPr>
              <a:t>channel,</a:t>
            </a:r>
            <a:r>
              <a:rPr lang="zh-CN" altLang="en-US" sz="1400">
                <a:sym typeface="+mn-ea"/>
              </a:rPr>
              <a:t>此时不管应用是在前台还是在后台都只能接收到发布的消息，而收不到推送消息。</a:t>
            </a:r>
            <a:endParaRPr lang="zh-CN" altLang="en-US" sz="1400">
              <a:sym typeface="+mn-ea"/>
            </a:endParaRPr>
          </a:p>
          <a:p>
            <a:pPr marL="0" indent="0">
              <a:buNone/>
            </a:pPr>
            <a:r>
              <a:rPr lang="en-US" altLang="zh-CN" sz="1400">
                <a:sym typeface="+mn-ea"/>
              </a:rPr>
              <a:t>	c.</a:t>
            </a:r>
            <a:r>
              <a:rPr lang="zh-CN" altLang="en-US" sz="1400">
                <a:sym typeface="+mn-ea"/>
              </a:rPr>
              <a:t>如果当前用户没有订阅一个</a:t>
            </a:r>
            <a:r>
              <a:rPr lang="en-US" altLang="zh-CN" sz="1400">
                <a:sym typeface="+mn-ea"/>
              </a:rPr>
              <a:t>channel,</a:t>
            </a:r>
            <a:r>
              <a:rPr lang="zh-CN" altLang="en-US" sz="1400">
                <a:sym typeface="+mn-ea"/>
              </a:rPr>
              <a:t>但是之前有将</a:t>
            </a:r>
            <a:r>
              <a:rPr lang="en-US" altLang="zh-CN" sz="1400">
                <a:sym typeface="+mn-ea"/>
              </a:rPr>
              <a:t>DeviceId</a:t>
            </a:r>
            <a:r>
              <a:rPr lang="zh-CN" altLang="en-US" sz="1400">
                <a:sym typeface="+mn-ea"/>
              </a:rPr>
              <a:t>注册到该</a:t>
            </a:r>
            <a:r>
              <a:rPr lang="en-US" altLang="zh-CN" sz="1400">
                <a:sym typeface="+mn-ea"/>
              </a:rPr>
              <a:t>channel,</a:t>
            </a:r>
            <a:r>
              <a:rPr lang="zh-CN" altLang="en-US" sz="1400">
                <a:sym typeface="+mn-ea"/>
              </a:rPr>
              <a:t>此时不管应用是在前台还是在后台都不可以接收到发布消息，但是可以接收到推送消息。</a:t>
            </a:r>
            <a:endParaRPr lang="zh-CN" altLang="en-US" sz="1400">
              <a:sym typeface="+mn-ea"/>
            </a:endParaRPr>
          </a:p>
          <a:p>
            <a:pPr marL="0" indent="0">
              <a:buNone/>
            </a:pPr>
            <a:r>
              <a:rPr lang="en-US" altLang="zh-CN" sz="1400">
                <a:sym typeface="+mn-ea"/>
              </a:rPr>
              <a:t>	d.</a:t>
            </a:r>
            <a:r>
              <a:rPr lang="zh-CN" altLang="en-US" sz="1400">
                <a:sym typeface="+mn-ea"/>
              </a:rPr>
              <a:t>如果当前用户没有订阅一个</a:t>
            </a:r>
            <a:r>
              <a:rPr lang="en-US" altLang="zh-CN" sz="1400">
                <a:sym typeface="+mn-ea"/>
              </a:rPr>
              <a:t>channel,</a:t>
            </a:r>
            <a:r>
              <a:rPr lang="zh-CN" altLang="en-US" sz="1400">
                <a:sym typeface="+mn-ea"/>
              </a:rPr>
              <a:t>之前也没有将</a:t>
            </a:r>
            <a:r>
              <a:rPr lang="en-US" altLang="zh-CN" sz="1400">
                <a:sym typeface="+mn-ea"/>
              </a:rPr>
              <a:t>DeviceId</a:t>
            </a:r>
            <a:r>
              <a:rPr lang="zh-CN" altLang="en-US" sz="1400">
                <a:sym typeface="+mn-ea"/>
              </a:rPr>
              <a:t>注册到该</a:t>
            </a:r>
            <a:r>
              <a:rPr lang="en-US" altLang="zh-CN" sz="1400">
                <a:sym typeface="+mn-ea"/>
              </a:rPr>
              <a:t>channel,</a:t>
            </a:r>
            <a:r>
              <a:rPr lang="zh-CN" altLang="en-US" sz="1400">
                <a:sym typeface="+mn-ea"/>
              </a:rPr>
              <a:t>此时不管应用是在前台还是在后台都不可以接收到发布消息，也不可以接收到推送消息。</a:t>
            </a:r>
            <a:endParaRPr lang="zh-CN" altLang="en-US" sz="1400">
              <a:sym typeface="+mn-ea"/>
            </a:endParaRPr>
          </a:p>
          <a:p>
            <a:pPr marL="0" indent="0">
              <a:buNone/>
            </a:pPr>
            <a:r>
              <a:rPr lang="zh-CN" altLang="en-US" sz="1400">
                <a:sym typeface="+mn-ea"/>
              </a:rPr>
              <a:t>           所以使用</a:t>
            </a:r>
            <a:r>
              <a:rPr lang="en-US" altLang="zh-CN" sz="1400">
                <a:sym typeface="+mn-ea"/>
              </a:rPr>
              <a:t>Push notification,</a:t>
            </a:r>
            <a:r>
              <a:rPr lang="zh-CN" altLang="en-US" sz="1400">
                <a:sym typeface="+mn-ea"/>
              </a:rPr>
              <a:t>不管我们的应用处在什么状态都可以收到推送，只要将</a:t>
            </a:r>
            <a:r>
              <a:rPr lang="en-US" altLang="zh-CN" sz="1400">
                <a:sym typeface="+mn-ea"/>
              </a:rPr>
              <a:t>DeviceId</a:t>
            </a:r>
            <a:r>
              <a:rPr lang="zh-CN" altLang="en-US" sz="1400">
                <a:sym typeface="+mn-ea"/>
              </a:rPr>
              <a:t>注册到</a:t>
            </a:r>
            <a:r>
              <a:rPr lang="en-US" altLang="zh-CN" sz="1400">
                <a:sym typeface="+mn-ea"/>
              </a:rPr>
              <a:t>channel.</a:t>
            </a:r>
            <a:endParaRPr lang="en-US" altLang="zh-CN" sz="1400">
              <a:sym typeface="+mn-ea"/>
            </a:endParaRPr>
          </a:p>
          <a:p>
            <a:pPr marL="0" indent="0">
              <a:buNone/>
            </a:pPr>
            <a:r>
              <a:rPr lang="en-US" altLang="zh-CN" sz="1400">
                <a:sym typeface="+mn-ea"/>
              </a:rPr>
              <a:t> </a:t>
            </a:r>
            <a:endParaRPr lang="en-US" altLang="zh-CN" sz="1400">
              <a:sym typeface="+mn-ea"/>
            </a:endParaRPr>
          </a:p>
          <a:p>
            <a:pPr marL="0" indent="0">
              <a:buNone/>
            </a:pPr>
            <a:r>
              <a:rPr lang="en-US" altLang="zh-CN" sz="1400">
                <a:sym typeface="+mn-ea"/>
              </a:rPr>
              <a:t>  </a:t>
            </a:r>
            <a:endParaRPr lang="en-US" altLang="zh-CN" sz="1400">
              <a:sym typeface="+mn-ea"/>
            </a:endParaRPr>
          </a:p>
          <a:p>
            <a:pPr marL="0" indent="0">
              <a:buNone/>
            </a:pPr>
            <a:endParaRPr lang="en-US" altLang="zh-CN" sz="1400">
              <a:sym typeface="+mn-ea"/>
            </a:endParaRPr>
          </a:p>
          <a:p>
            <a:pPr marL="0" indent="0">
              <a:buNone/>
            </a:pPr>
            <a:endParaRPr lang="en-US" altLang="zh-CN" sz="1400">
              <a:sym typeface="+mn-ea"/>
            </a:endParaRPr>
          </a:p>
          <a:p>
            <a:pPr marL="0" indent="0">
              <a:buNone/>
            </a:pPr>
            <a:endParaRPr lang="en-US" altLang="zh-CN" sz="140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94640"/>
            <a:ext cx="8229600" cy="5831840"/>
          </a:xfrm>
        </p:spPr>
        <p:txBody>
          <a:bodyPr/>
          <a:p>
            <a:pPr marL="0" indent="0">
              <a:buNone/>
            </a:pPr>
            <a:r>
              <a:rPr lang="en-US" altLang="zh-CN" sz="1800"/>
              <a:t>     5.2</a:t>
            </a:r>
            <a:r>
              <a:rPr lang="zh-CN" altLang="en-US" sz="1800"/>
              <a:t>、</a:t>
            </a:r>
            <a:r>
              <a:rPr lang="en-US" altLang="zh-CN" sz="1800"/>
              <a:t>GCM/FCM</a:t>
            </a:r>
            <a:r>
              <a:rPr lang="zh-CN" altLang="en-US" sz="1800"/>
              <a:t>配置（</a:t>
            </a:r>
            <a:r>
              <a:rPr lang="zh-CN" altLang="en-US" sz="1800">
                <a:solidFill>
                  <a:srgbClr val="FF0000"/>
                </a:solidFill>
              </a:rPr>
              <a:t>访问以下网址需要翻墙</a:t>
            </a:r>
            <a:r>
              <a:rPr lang="zh-CN" altLang="en-US" sz="1800"/>
              <a:t>）</a:t>
            </a:r>
            <a:endParaRPr lang="zh-CN" altLang="en-US" sz="1800"/>
          </a:p>
          <a:p>
            <a:pPr marL="0" indent="0">
              <a:buNone/>
            </a:pPr>
            <a:r>
              <a:rPr lang="en-US" altLang="zh-CN" sz="1600"/>
              <a:t>      </a:t>
            </a:r>
            <a:r>
              <a:rPr lang="zh-CN" altLang="en-US" sz="1600"/>
              <a:t>在</a:t>
            </a:r>
            <a:r>
              <a:rPr sz="1400"/>
              <a:t>PubNub Mobile Push</a:t>
            </a:r>
            <a:r>
              <a:rPr lang="zh-CN" sz="1400"/>
              <a:t>结合GCM / FCM使用之前，必须先设置GCM / FCM配置，主要包括</a:t>
            </a:r>
            <a:r>
              <a:rPr lang="en-US" altLang="zh-CN" sz="1400"/>
              <a:t>6</a:t>
            </a:r>
            <a:r>
              <a:rPr lang="zh-CN" altLang="en-US" sz="1400"/>
              <a:t>步：</a:t>
            </a:r>
            <a:endParaRPr lang="zh-CN" altLang="en-US" sz="1400"/>
          </a:p>
          <a:p>
            <a:pPr marL="0" indent="0">
              <a:buNone/>
            </a:pPr>
            <a:r>
              <a:rPr lang="en-US" altLang="zh-CN" sz="1400"/>
              <a:t>	1.</a:t>
            </a:r>
            <a:r>
              <a:rPr lang="zh-CN" altLang="en-US" sz="1400"/>
              <a:t>下载</a:t>
            </a:r>
            <a:r>
              <a:rPr lang="en-US" altLang="zh-CN" sz="1400"/>
              <a:t> Google Play services SDK - </a:t>
            </a:r>
            <a:r>
              <a:rPr lang="en-US" altLang="zh-CN" sz="1400">
                <a:hlinkClick r:id="rId1"/>
              </a:rPr>
              <a:t>http://developer.android.com/tools/help/sdk-manager.html   </a:t>
            </a:r>
            <a:endParaRPr lang="en-US" altLang="zh-CN" sz="1400">
              <a:hlinkClick r:id="rId1"/>
            </a:endParaRPr>
          </a:p>
          <a:p>
            <a:pPr marL="0" indent="0">
              <a:buNone/>
            </a:pPr>
            <a:r>
              <a:rPr lang="en-US" altLang="zh-CN" sz="1400"/>
              <a:t> 	2</a:t>
            </a:r>
            <a:r>
              <a:rPr lang="zh-CN" altLang="en-US" sz="1400"/>
              <a:t>、设置Google Play Services SDK - </a:t>
            </a:r>
            <a:r>
              <a:rPr lang="zh-CN" altLang="en-US" sz="1400">
                <a:hlinkClick r:id="rId2"/>
              </a:rPr>
              <a:t>http://developer.android.com/google/play-services/setup.html</a:t>
            </a:r>
            <a:endParaRPr lang="zh-CN" altLang="en-US" sz="1400">
              <a:hlinkClick r:id="rId2"/>
            </a:endParaRPr>
          </a:p>
          <a:p>
            <a:pPr marL="0" indent="0">
              <a:buNone/>
            </a:pPr>
            <a:r>
              <a:rPr lang="zh-CN" altLang="en-US" sz="1400"/>
              <a:t>	3、创建工程 - </a:t>
            </a:r>
            <a:r>
              <a:rPr lang="zh-CN" altLang="en-US" sz="1400">
                <a:hlinkClick r:id="rId3" action="ppaction://hlinkfile"/>
              </a:rPr>
              <a:t>https://console.firebase.google.com</a:t>
            </a:r>
            <a:endParaRPr lang="zh-CN" altLang="en-US" sz="1400"/>
          </a:p>
          <a:p>
            <a:pPr marL="0" indent="0">
              <a:buNone/>
            </a:pPr>
            <a:r>
              <a:rPr lang="en-US" altLang="zh-CN" sz="1400"/>
              <a:t>	4</a:t>
            </a:r>
            <a:r>
              <a:rPr lang="zh-CN" altLang="en-US" sz="1400"/>
              <a:t>、选择APIs - </a:t>
            </a:r>
            <a:r>
              <a:rPr lang="zh-CN" altLang="en-US" sz="1400">
                <a:hlinkClick r:id="rId4" action="ppaction://hlinkfile"/>
              </a:rPr>
              <a:t>https://firebase.google.com/docs/cloud-messaging</a:t>
            </a:r>
            <a:endParaRPr lang="zh-CN" altLang="en-US" sz="1400"/>
          </a:p>
          <a:p>
            <a:pPr marL="0" indent="0">
              <a:buNone/>
            </a:pPr>
            <a:r>
              <a:rPr lang="en-US" altLang="zh-CN" sz="1400"/>
              <a:t>	5</a:t>
            </a:r>
            <a:r>
              <a:rPr lang="zh-CN" altLang="en-US" sz="1400"/>
              <a:t>、获取证书</a:t>
            </a:r>
            <a:r>
              <a:rPr lang="en-US" altLang="zh-CN" sz="1400"/>
              <a:t>(API key)</a:t>
            </a:r>
            <a:r>
              <a:rPr lang="zh-CN" altLang="en-US" sz="1400"/>
              <a:t> - </a:t>
            </a:r>
            <a:r>
              <a:rPr lang="zh-CN" altLang="en-US" sz="1400">
                <a:hlinkClick r:id="rId5" action="ppaction://hlinkfile"/>
              </a:rPr>
              <a:t>https://firebase.google.com/docs/cloud-messaging/concept-options#credentials</a:t>
            </a:r>
            <a:endParaRPr lang="zh-CN" altLang="en-US" sz="1400"/>
          </a:p>
          <a:p>
            <a:pPr marL="0" indent="0">
              <a:buNone/>
            </a:pPr>
            <a:r>
              <a:rPr lang="en-US" altLang="zh-CN" sz="1400"/>
              <a:t>	6</a:t>
            </a:r>
            <a:r>
              <a:rPr lang="zh-CN" altLang="en-US" sz="1400"/>
              <a:t>、当你获得</a:t>
            </a:r>
            <a:r>
              <a:rPr lang="en-US" altLang="zh-CN" sz="1400"/>
              <a:t>API key </a:t>
            </a:r>
            <a:r>
              <a:rPr lang="zh-CN" altLang="en-US" sz="1400"/>
              <a:t>后，登录</a:t>
            </a:r>
            <a:r>
              <a:rPr lang="en-US" altLang="zh-CN" sz="1400"/>
              <a:t>PubNub</a:t>
            </a:r>
            <a:r>
              <a:rPr lang="zh-CN" altLang="en-US" sz="1400"/>
              <a:t>，进入到</a:t>
            </a:r>
            <a:r>
              <a:rPr lang="en-US" altLang="zh-CN" sz="1400"/>
              <a:t>Adim Dashboard</a:t>
            </a:r>
            <a:r>
              <a:rPr lang="zh-CN" altLang="en-US" sz="1400"/>
              <a:t>，开启</a:t>
            </a:r>
            <a:r>
              <a:rPr lang="en-US" altLang="zh-CN" sz="1400"/>
              <a:t>Mobile Push Notification </a:t>
            </a:r>
            <a:r>
              <a:rPr lang="zh-CN" altLang="en-US" sz="1400"/>
              <a:t>功能，并将</a:t>
            </a:r>
            <a:r>
              <a:rPr lang="en-US" altLang="zh-CN" sz="1400"/>
              <a:t>API key </a:t>
            </a:r>
            <a:r>
              <a:rPr lang="zh-CN" altLang="en-US" sz="1400"/>
              <a:t>填入到</a:t>
            </a:r>
            <a:r>
              <a:rPr lang="en-US" altLang="zh-CN" sz="1400"/>
              <a:t>GCM API key</a:t>
            </a:r>
            <a:r>
              <a:rPr lang="zh-CN" altLang="en-US" sz="1400"/>
              <a:t>栏中，如下图：</a:t>
            </a:r>
            <a:endParaRPr lang="zh-CN" altLang="en-US" sz="1400"/>
          </a:p>
          <a:p>
            <a:pPr marL="0" indent="0">
              <a:buNone/>
            </a:pPr>
            <a:endParaRPr lang="zh-CN" altLang="en-US" sz="1400"/>
          </a:p>
        </p:txBody>
      </p:sp>
      <p:pic>
        <p:nvPicPr>
          <p:cNvPr id="4" name="图片 3"/>
          <p:cNvPicPr>
            <a:picLocks noChangeAspect="1"/>
          </p:cNvPicPr>
          <p:nvPr/>
        </p:nvPicPr>
        <p:blipFill>
          <a:blip r:embed="rId6"/>
          <a:stretch>
            <a:fillRect/>
          </a:stretch>
        </p:blipFill>
        <p:spPr>
          <a:xfrm>
            <a:off x="1026795" y="3468370"/>
            <a:ext cx="4544695" cy="24123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94640"/>
            <a:ext cx="8229600" cy="5831840"/>
          </a:xfrm>
        </p:spPr>
        <p:txBody>
          <a:bodyPr/>
          <a:p>
            <a:pPr marL="0" indent="0">
              <a:buNone/>
            </a:pPr>
            <a:r>
              <a:rPr lang="en-US" altLang="zh-CN" sz="1800"/>
              <a:t>     5.3</a:t>
            </a:r>
            <a:r>
              <a:rPr lang="zh-CN" altLang="en-US" sz="1800"/>
              <a:t>、获取</a:t>
            </a:r>
            <a:r>
              <a:rPr lang="en-US" altLang="zh-CN" sz="1800"/>
              <a:t>Android</a:t>
            </a:r>
            <a:r>
              <a:rPr lang="zh-CN" altLang="en-US" sz="1800"/>
              <a:t>设备的注册令牌</a:t>
            </a:r>
            <a:endParaRPr lang="zh-CN" altLang="en-US" sz="1800"/>
          </a:p>
          <a:p>
            <a:pPr marL="0" indent="0">
              <a:buNone/>
            </a:pPr>
            <a:r>
              <a:rPr lang="zh-CN" altLang="en-US" sz="1800"/>
              <a:t>      </a:t>
            </a:r>
            <a:r>
              <a:rPr lang="zh-CN" altLang="en-US" sz="1400"/>
              <a:t>在配置好</a:t>
            </a:r>
            <a:r>
              <a:rPr lang="en-US" altLang="zh-CN" sz="1400">
                <a:sym typeface="+mn-ea"/>
              </a:rPr>
              <a:t>GCM/FCM</a:t>
            </a:r>
            <a:r>
              <a:rPr lang="zh-CN" altLang="en-US" sz="1400">
                <a:sym typeface="+mn-ea"/>
              </a:rPr>
              <a:t>后，应用想要收到推送消息，需要先在谷歌进行注册，注册成功后会收到一个谷歌注册码，我们在注册</a:t>
            </a:r>
            <a:r>
              <a:rPr lang="en-US" altLang="zh-CN" sz="1400">
                <a:sym typeface="+mn-ea"/>
              </a:rPr>
              <a:t>GCM/FCM</a:t>
            </a:r>
            <a:r>
              <a:rPr lang="zh-CN" altLang="en-US" sz="1400">
                <a:sym typeface="+mn-ea"/>
              </a:rPr>
              <a:t>通道时需要这个注册码，代码如下：</a:t>
            </a:r>
            <a:endParaRPr lang="zh-CN" altLang="en-US" sz="1400">
              <a:sym typeface="+mn-ea"/>
            </a:endParaRPr>
          </a:p>
          <a:p>
            <a:pPr marL="0" indent="0">
              <a:buNone/>
            </a:pPr>
            <a:r>
              <a:rPr lang="en-US" altLang="zh-CN" sz="1400">
                <a:sym typeface="+mn-ea"/>
              </a:rPr>
              <a:t>	1</a:t>
            </a:r>
            <a:r>
              <a:rPr lang="zh-CN" altLang="en-US" sz="1400">
                <a:sym typeface="+mn-ea"/>
              </a:rPr>
              <a:t>、获取谷歌注册码：</a:t>
            </a:r>
            <a:endParaRPr lang="zh-CN" altLang="en-US" sz="1400">
              <a:sym typeface="+mn-ea"/>
            </a:endParaRPr>
          </a:p>
          <a:p>
            <a:pPr marL="0" indent="0">
              <a:buNone/>
            </a:pPr>
            <a:r>
              <a:rPr lang="en-US" altLang="zh-CN" sz="1400">
                <a:sym typeface="+mn-ea"/>
              </a:rPr>
              <a:t>	</a:t>
            </a:r>
            <a:r>
              <a:rPr lang="en-US" altLang="zh-CN" sz="1200">
                <a:sym typeface="+mn-ea"/>
              </a:rPr>
              <a:t>InstanceID instanceID = InstanceID.getInstance(this);</a:t>
            </a:r>
            <a:endParaRPr lang="en-US" altLang="zh-CN" sz="1200">
              <a:sym typeface="+mn-ea"/>
            </a:endParaRPr>
          </a:p>
          <a:p>
            <a:pPr marL="0" indent="0">
              <a:buNone/>
            </a:pPr>
            <a:r>
              <a:rPr lang="en-US" altLang="zh-CN" sz="1200">
                <a:sym typeface="+mn-ea"/>
              </a:rPr>
              <a:t>	//不要在主线程中调用此方法;相反，使用扩展IntentService的服务</a:t>
            </a:r>
            <a:r>
              <a:rPr lang="zh-CN" altLang="en-US" sz="1200">
                <a:sym typeface="+mn-ea"/>
              </a:rPr>
              <a:t>。</a:t>
            </a:r>
            <a:endParaRPr lang="zh-CN" altLang="en-US" sz="1200">
              <a:sym typeface="+mn-ea"/>
            </a:endParaRPr>
          </a:p>
          <a:p>
            <a:pPr marL="0" indent="0">
              <a:buNone/>
            </a:pPr>
            <a:r>
              <a:rPr lang="en-US" altLang="zh-CN" sz="1200">
                <a:sym typeface="+mn-ea"/>
              </a:rPr>
              <a:t>	//</a:t>
            </a:r>
            <a:r>
              <a:rPr lang="zh-CN" altLang="en-US" sz="1200">
                <a:sym typeface="+mn-ea"/>
              </a:rPr>
              <a:t>获取注册码后应该将其保存在服务器端，本地只保存一个</a:t>
            </a:r>
            <a:r>
              <a:rPr lang="en-US" altLang="zh-CN" sz="1200">
                <a:sym typeface="+mn-ea"/>
              </a:rPr>
              <a:t>Boolean</a:t>
            </a:r>
            <a:r>
              <a:rPr lang="zh-CN" altLang="en-US" sz="1200">
                <a:sym typeface="+mn-ea"/>
              </a:rPr>
              <a:t>值，标识是否已获取过注册码</a:t>
            </a:r>
            <a:endParaRPr lang="zh-CN" altLang="en-US" sz="1200">
              <a:sym typeface="+mn-ea"/>
            </a:endParaRPr>
          </a:p>
          <a:p>
            <a:pPr marL="0" indent="0">
              <a:buNone/>
            </a:pPr>
            <a:r>
              <a:rPr lang="en-US" altLang="zh-CN" sz="1200">
                <a:sym typeface="+mn-ea"/>
              </a:rPr>
              <a:t>	String token = instanceID.getToken(getString(R.string.gcm_defaultSenderId),</a:t>
            </a:r>
            <a:endParaRPr lang="en-US" altLang="zh-CN" sz="1200">
              <a:sym typeface="+mn-ea"/>
            </a:endParaRPr>
          </a:p>
          <a:p>
            <a:pPr marL="0" indent="0">
              <a:buNone/>
            </a:pPr>
            <a:r>
              <a:rPr lang="en-US" altLang="zh-CN" sz="1200">
                <a:sym typeface="+mn-ea"/>
              </a:rPr>
              <a:t>        	GoogleCloudMessaging.INSTANCE_ID_SCOPE, null);</a:t>
            </a:r>
            <a:endParaRPr lang="en-US" altLang="zh-CN" sz="1200">
              <a:sym typeface="+mn-ea"/>
            </a:endParaRPr>
          </a:p>
          <a:p>
            <a:pPr marL="0" indent="0">
              <a:buNone/>
            </a:pPr>
            <a:endParaRPr lang="en-US" altLang="zh-CN" sz="1200">
              <a:sym typeface="+mn-ea"/>
            </a:endParaRPr>
          </a:p>
          <a:p>
            <a:pPr marL="0" indent="0">
              <a:buNone/>
            </a:pPr>
            <a:r>
              <a:rPr lang="en-US" altLang="zh-CN" sz="1200">
                <a:sym typeface="+mn-ea"/>
              </a:rPr>
              <a:t>	</a:t>
            </a:r>
            <a:r>
              <a:rPr lang="en-US" altLang="zh-CN" sz="1400">
                <a:sym typeface="+mn-ea"/>
              </a:rPr>
              <a:t>2</a:t>
            </a:r>
            <a:r>
              <a:rPr lang="zh-CN" altLang="en-US" sz="1400">
                <a:sym typeface="+mn-ea"/>
              </a:rPr>
              <a:t>、监听注册码的改变</a:t>
            </a:r>
            <a:endParaRPr lang="zh-CN" altLang="en-US" sz="1400">
              <a:sym typeface="+mn-ea"/>
            </a:endParaRPr>
          </a:p>
          <a:p>
            <a:pPr marL="0" indent="0">
              <a:buNone/>
            </a:pPr>
            <a:r>
              <a:rPr lang="en-US" altLang="zh-CN" sz="1200">
                <a:sym typeface="+mn-ea"/>
              </a:rPr>
              <a:t>	//InstanceIDListenerService </a:t>
            </a:r>
            <a:r>
              <a:rPr lang="zh-CN" altLang="en-US" sz="1200">
                <a:sym typeface="+mn-ea"/>
              </a:rPr>
              <a:t>是是</a:t>
            </a:r>
            <a:r>
              <a:rPr lang="en-US" altLang="zh-CN" sz="1200">
                <a:sym typeface="+mn-ea"/>
              </a:rPr>
              <a:t>Google Play services SDK</a:t>
            </a:r>
            <a:r>
              <a:rPr lang="zh-CN" altLang="en-US" sz="1200">
                <a:sym typeface="+mn-ea"/>
              </a:rPr>
              <a:t>中的一个类。</a:t>
            </a:r>
            <a:endParaRPr lang="zh-CN" altLang="en-US" sz="1200">
              <a:sym typeface="+mn-ea"/>
            </a:endParaRPr>
          </a:p>
          <a:p>
            <a:pPr marL="0" indent="0">
              <a:buNone/>
            </a:pPr>
            <a:r>
              <a:rPr lang="en-US" altLang="zh-CN" sz="1200">
                <a:sym typeface="+mn-ea"/>
              </a:rPr>
              <a:t>	public class MyInstanceIDListenerService extends InstanceIDListenerService {  </a:t>
            </a:r>
            <a:endParaRPr lang="en-US" altLang="zh-CN" sz="1200">
              <a:sym typeface="+mn-ea"/>
            </a:endParaRPr>
          </a:p>
          <a:p>
            <a:pPr marL="0" indent="0">
              <a:buNone/>
            </a:pPr>
            <a:r>
              <a:rPr lang="en-US" altLang="zh-CN" sz="1200">
                <a:sym typeface="+mn-ea"/>
              </a:rPr>
              <a:t>       	    @Override  </a:t>
            </a:r>
            <a:endParaRPr lang="en-US" altLang="zh-CN" sz="1200">
              <a:sym typeface="+mn-ea"/>
            </a:endParaRPr>
          </a:p>
          <a:p>
            <a:pPr marL="0" indent="0">
              <a:buNone/>
            </a:pPr>
            <a:r>
              <a:rPr lang="en-US" altLang="zh-CN" sz="1200">
                <a:sym typeface="+mn-ea"/>
              </a:rPr>
              <a:t>    	    public void onTokenRefresh() {  </a:t>
            </a:r>
            <a:endParaRPr lang="en-US" altLang="zh-CN" sz="1200">
              <a:sym typeface="+mn-ea"/>
            </a:endParaRPr>
          </a:p>
          <a:p>
            <a:pPr marL="0" indent="0">
              <a:buNone/>
            </a:pPr>
            <a:r>
              <a:rPr lang="en-US" altLang="zh-CN" sz="1200">
                <a:sym typeface="+mn-ea"/>
              </a:rPr>
              <a:t>        	    // </a:t>
            </a:r>
            <a:r>
              <a:rPr lang="zh-CN" altLang="en-US" sz="1200">
                <a:sym typeface="+mn-ea"/>
              </a:rPr>
              <a:t>监听到注册码改变后，我们应该重新调用</a:t>
            </a:r>
            <a:r>
              <a:rPr lang="en-US" altLang="zh-CN" sz="1200">
                <a:sym typeface="+mn-ea"/>
              </a:rPr>
              <a:t>getToken()</a:t>
            </a:r>
            <a:r>
              <a:rPr lang="zh-CN" altLang="en-US" sz="1200">
                <a:sym typeface="+mn-ea"/>
              </a:rPr>
              <a:t>获取注册码</a:t>
            </a:r>
            <a:endParaRPr lang="zh-CN" altLang="en-US" sz="1200">
              <a:sym typeface="+mn-ea"/>
            </a:endParaRPr>
          </a:p>
          <a:p>
            <a:pPr marL="0" indent="0">
              <a:buNone/>
            </a:pPr>
            <a:r>
              <a:rPr lang="en-US" altLang="zh-CN" sz="1200">
                <a:sym typeface="+mn-ea"/>
              </a:rPr>
              <a:t>    	    }  </a:t>
            </a:r>
            <a:endParaRPr lang="en-US" altLang="zh-CN" sz="1200">
              <a:sym typeface="+mn-ea"/>
            </a:endParaRPr>
          </a:p>
          <a:p>
            <a:pPr marL="0" indent="0">
              <a:buNone/>
            </a:pPr>
            <a:r>
              <a:rPr lang="en-US" altLang="zh-CN" sz="1200">
                <a:sym typeface="+mn-ea"/>
              </a:rPr>
              <a:t>	} </a:t>
            </a:r>
            <a:endParaRPr lang="en-US" altLang="zh-CN" sz="1200">
              <a:sym typeface="+mn-ea"/>
            </a:endParaRPr>
          </a:p>
          <a:p>
            <a:pPr marL="0" indent="0">
              <a:buNone/>
            </a:pPr>
            <a:r>
              <a:rPr lang="en-US" altLang="zh-CN" sz="1200">
                <a:sym typeface="+mn-ea"/>
              </a:rPr>
              <a:t>	</a:t>
            </a:r>
            <a:endParaRPr lang="zh-CN" altLang="en-US" sz="14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82295"/>
            <a:ext cx="8229600" cy="5544185"/>
          </a:xfrm>
        </p:spPr>
        <p:txBody>
          <a:bodyPr/>
          <a:p>
            <a:pPr marL="0" indent="0">
              <a:buNone/>
            </a:pPr>
            <a:r>
              <a:rPr lang="en-US" altLang="zh-CN" sz="2400"/>
              <a:t>    5</a:t>
            </a:r>
            <a:r>
              <a:rPr lang="zh-CN" altLang="en-US" sz="2400"/>
              <a:t>、</a:t>
            </a:r>
            <a:r>
              <a:rPr lang="en-US" altLang="zh-CN" sz="2400"/>
              <a:t>Push Notification</a:t>
            </a:r>
            <a:endParaRPr lang="en-US" altLang="zh-CN" sz="2400"/>
          </a:p>
          <a:p>
            <a:pPr marL="0" indent="0">
              <a:buNone/>
            </a:pPr>
            <a:r>
              <a:rPr lang="en-US" altLang="zh-CN" sz="1800"/>
              <a:t>	5.1、Mobile Push Gateway介绍 </a:t>
            </a:r>
            <a:endParaRPr lang="en-US" altLang="zh-CN" sz="1800"/>
          </a:p>
          <a:p>
            <a:pPr marL="0" indent="0">
              <a:buNone/>
            </a:pPr>
            <a:r>
              <a:rPr lang="en-US" altLang="zh-CN" sz="1800"/>
              <a:t>	5.2、GCM/FCM配置</a:t>
            </a:r>
            <a:endParaRPr lang="en-US" altLang="zh-CN" sz="1800"/>
          </a:p>
          <a:p>
            <a:pPr marL="0" indent="0">
              <a:buNone/>
            </a:pPr>
            <a:r>
              <a:rPr lang="en-US" altLang="zh-CN" sz="1800"/>
              <a:t>	5.3、获取Android设备的注册令牌</a:t>
            </a:r>
            <a:endParaRPr lang="en-US" altLang="zh-CN" sz="1800"/>
          </a:p>
          <a:p>
            <a:pPr marL="0" indent="0">
              <a:buNone/>
            </a:pPr>
            <a:r>
              <a:rPr lang="en-US" altLang="zh-CN" sz="1800"/>
              <a:t>	5.4、接收和发送推送通知</a:t>
            </a:r>
            <a:endParaRPr lang="en-US" altLang="zh-CN" sz="1800"/>
          </a:p>
          <a:p>
            <a:pPr marL="0" indent="0">
              <a:buNone/>
            </a:pPr>
            <a:r>
              <a:rPr lang="en-US" altLang="zh-CN" sz="2400">
                <a:sym typeface="+mn-ea"/>
              </a:rPr>
              <a:t>    6</a:t>
            </a:r>
            <a:r>
              <a:rPr lang="zh-CN" altLang="en-US" sz="2400">
                <a:sym typeface="+mn-ea"/>
              </a:rPr>
              <a:t>、小结</a:t>
            </a:r>
            <a:endParaRPr lang="en-US" altLang="zh-CN"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94640"/>
            <a:ext cx="8229600" cy="5831840"/>
          </a:xfrm>
        </p:spPr>
        <p:txBody>
          <a:bodyPr/>
          <a:p>
            <a:pPr marL="0" indent="0">
              <a:buNone/>
            </a:pPr>
            <a:r>
              <a:rPr lang="en-US" altLang="zh-CN" sz="1800"/>
              <a:t>     5.4</a:t>
            </a:r>
            <a:r>
              <a:rPr lang="zh-CN" altLang="en-US" sz="1800"/>
              <a:t>、接收和发送推送通知</a:t>
            </a:r>
            <a:endParaRPr lang="zh-CN" altLang="en-US" sz="1800"/>
          </a:p>
          <a:p>
            <a:pPr marL="0" indent="0">
              <a:buNone/>
            </a:pPr>
            <a:r>
              <a:rPr lang="en-US" altLang="zh-CN" sz="1400">
                <a:sym typeface="+mn-ea"/>
              </a:rPr>
              <a:t>	1</a:t>
            </a:r>
            <a:r>
              <a:rPr lang="zh-CN" altLang="en-US" sz="1400">
                <a:sym typeface="+mn-ea"/>
              </a:rPr>
              <a:t>、注册</a:t>
            </a:r>
            <a:r>
              <a:rPr lang="en-US" altLang="zh-CN" sz="1400">
                <a:sym typeface="+mn-ea"/>
              </a:rPr>
              <a:t>GCM/FCM</a:t>
            </a:r>
            <a:r>
              <a:rPr lang="zh-CN" altLang="en-US" sz="1400">
                <a:sym typeface="+mn-ea"/>
              </a:rPr>
              <a:t>通道。在获取了</a:t>
            </a:r>
            <a:r>
              <a:rPr lang="en-US" altLang="zh-CN" sz="1400">
                <a:sym typeface="+mn-ea"/>
              </a:rPr>
              <a:t>Google</a:t>
            </a:r>
            <a:r>
              <a:rPr lang="zh-CN" altLang="en-US" sz="1400">
                <a:sym typeface="+mn-ea"/>
              </a:rPr>
              <a:t>的注册码后，我们就可以注册</a:t>
            </a:r>
            <a:r>
              <a:rPr lang="en-US" altLang="zh-CN" sz="1400">
                <a:sym typeface="+mn-ea"/>
              </a:rPr>
              <a:t>GCM/FCM</a:t>
            </a:r>
            <a:r>
              <a:rPr lang="zh-CN" altLang="en-US" sz="1400">
                <a:sym typeface="+mn-ea"/>
              </a:rPr>
              <a:t>通道，以此来接收推送通知了，注册</a:t>
            </a:r>
            <a:r>
              <a:rPr lang="en-US" altLang="zh-CN" sz="1400">
                <a:sym typeface="+mn-ea"/>
              </a:rPr>
              <a:t>GCM/FCM</a:t>
            </a:r>
            <a:r>
              <a:rPr lang="zh-CN" altLang="en-US" sz="1400">
                <a:sym typeface="+mn-ea"/>
              </a:rPr>
              <a:t>通道代码如下：</a:t>
            </a:r>
            <a:endParaRPr lang="zh-CN" altLang="en-US" sz="1400">
              <a:sym typeface="+mn-ea"/>
            </a:endParaRPr>
          </a:p>
          <a:p>
            <a:pPr marL="0" indent="0">
              <a:buNone/>
            </a:pPr>
            <a:r>
              <a:rPr lang="en-US" altLang="zh-CN" sz="1400">
                <a:sym typeface="+mn-ea"/>
              </a:rPr>
              <a:t>	</a:t>
            </a:r>
            <a:r>
              <a:rPr lang="en-US" altLang="zh-CN" sz="1200">
                <a:sym typeface="+mn-ea"/>
              </a:rPr>
              <a:t>pubnub.addPushNotificationsOnChannels()</a:t>
            </a:r>
            <a:endParaRPr lang="en-US" altLang="zh-CN" sz="1200">
              <a:sym typeface="+mn-ea"/>
            </a:endParaRPr>
          </a:p>
          <a:p>
            <a:pPr marL="0" indent="0">
              <a:buNone/>
            </a:pPr>
            <a:r>
              <a:rPr lang="en-US" altLang="zh-CN" sz="1200">
                <a:sym typeface="+mn-ea"/>
              </a:rPr>
              <a:t>    	.pushType(PNPushType.GCM)</a:t>
            </a:r>
            <a:endParaRPr lang="en-US" altLang="zh-CN" sz="1200">
              <a:sym typeface="+mn-ea"/>
            </a:endParaRPr>
          </a:p>
          <a:p>
            <a:pPr marL="0" indent="0">
              <a:buNone/>
            </a:pPr>
            <a:r>
              <a:rPr lang="en-US" altLang="zh-CN" sz="1200">
                <a:sym typeface="+mn-ea"/>
              </a:rPr>
              <a:t>   	 .channels(Arrays.asList("ch1", "ch2", "ch3"))</a:t>
            </a:r>
            <a:endParaRPr lang="en-US" altLang="zh-CN" sz="1200">
              <a:sym typeface="+mn-ea"/>
            </a:endParaRPr>
          </a:p>
          <a:p>
            <a:pPr marL="0" indent="0">
              <a:buNone/>
            </a:pPr>
            <a:r>
              <a:rPr lang="en-US" altLang="zh-CN" sz="1200">
                <a:sym typeface="+mn-ea"/>
              </a:rPr>
              <a:t>   	 .deviceId("googleDevice")</a:t>
            </a:r>
            <a:endParaRPr lang="en-US" altLang="zh-CN" sz="1200">
              <a:sym typeface="+mn-ea"/>
            </a:endParaRPr>
          </a:p>
          <a:p>
            <a:pPr marL="0" indent="0">
              <a:buNone/>
            </a:pPr>
            <a:r>
              <a:rPr lang="en-US" altLang="zh-CN" sz="1200">
                <a:sym typeface="+mn-ea"/>
              </a:rPr>
              <a:t>   	 .async(new PNCallback&lt;PNPushAddChannelResult&gt;() {</a:t>
            </a:r>
            <a:endParaRPr lang="en-US" altLang="zh-CN" sz="1200">
              <a:sym typeface="+mn-ea"/>
            </a:endParaRPr>
          </a:p>
          <a:p>
            <a:pPr marL="0" indent="0">
              <a:buNone/>
            </a:pPr>
            <a:r>
              <a:rPr lang="en-US" altLang="zh-CN" sz="1200">
                <a:sym typeface="+mn-ea"/>
              </a:rPr>
              <a:t>   	     @Override</a:t>
            </a:r>
            <a:endParaRPr lang="en-US" altLang="zh-CN" sz="1200">
              <a:sym typeface="+mn-ea"/>
            </a:endParaRPr>
          </a:p>
          <a:p>
            <a:pPr marL="0" indent="0">
              <a:buNone/>
            </a:pPr>
            <a:r>
              <a:rPr lang="en-US" altLang="zh-CN" sz="1200">
                <a:sym typeface="+mn-ea"/>
              </a:rPr>
              <a:t>        	     public void onResponse(PNPushAddChannelResult result, PNStatus status) {</a:t>
            </a:r>
            <a:endParaRPr lang="en-US" altLang="zh-CN" sz="1200">
              <a:sym typeface="+mn-ea"/>
            </a:endParaRPr>
          </a:p>
          <a:p>
            <a:pPr marL="0" indent="0">
              <a:buNone/>
            </a:pPr>
            <a:r>
              <a:rPr lang="en-US" altLang="zh-CN" sz="1200">
                <a:sym typeface="+mn-ea"/>
              </a:rPr>
              <a:t>            	     //</a:t>
            </a:r>
            <a:r>
              <a:rPr lang="zh-CN" altLang="en-US" sz="1200">
                <a:sym typeface="+mn-ea"/>
              </a:rPr>
              <a:t>在这里处理结果</a:t>
            </a:r>
            <a:endParaRPr lang="zh-CN" altLang="en-US" sz="1200">
              <a:sym typeface="+mn-ea"/>
            </a:endParaRPr>
          </a:p>
          <a:p>
            <a:pPr marL="0" indent="0">
              <a:buNone/>
            </a:pPr>
            <a:r>
              <a:rPr lang="en-US" altLang="zh-CN" sz="1200">
                <a:sym typeface="+mn-ea"/>
              </a:rPr>
              <a:t>        	     }</a:t>
            </a:r>
            <a:endParaRPr lang="en-US" altLang="zh-CN" sz="1200">
              <a:sym typeface="+mn-ea"/>
            </a:endParaRPr>
          </a:p>
          <a:p>
            <a:pPr marL="0" indent="0">
              <a:buNone/>
            </a:pPr>
            <a:r>
              <a:rPr lang="en-US" altLang="zh-CN" sz="1200">
                <a:sym typeface="+mn-ea"/>
              </a:rPr>
              <a:t>   	 });</a:t>
            </a:r>
            <a:endParaRPr lang="en-US" altLang="zh-CN" sz="1200">
              <a:sym typeface="+mn-ea"/>
            </a:endParaRPr>
          </a:p>
          <a:p>
            <a:pPr marL="0" indent="0">
              <a:buNone/>
            </a:pPr>
            <a:r>
              <a:rPr lang="en-US" altLang="zh-CN" sz="1200">
                <a:sym typeface="+mn-ea"/>
              </a:rPr>
              <a:t>	</a:t>
            </a:r>
            <a:endParaRPr lang="en-US" altLang="zh-CN" sz="1200">
              <a:sym typeface="+mn-ea"/>
            </a:endParaRPr>
          </a:p>
          <a:p>
            <a:pPr marL="914400" lvl="2" indent="0">
              <a:buNone/>
            </a:pPr>
            <a:r>
              <a:rPr lang="en-US" altLang="zh-CN" sz="1400">
                <a:sym typeface="+mn-ea"/>
              </a:rPr>
              <a:t>2</a:t>
            </a:r>
            <a:r>
              <a:rPr lang="zh-CN" altLang="en-US" sz="1400">
                <a:sym typeface="+mn-ea"/>
              </a:rPr>
              <a:t>、取消</a:t>
            </a:r>
            <a:r>
              <a:rPr lang="en-US" altLang="zh-CN" sz="1400">
                <a:sym typeface="+mn-ea"/>
              </a:rPr>
              <a:t>GCM/FCM</a:t>
            </a:r>
            <a:r>
              <a:rPr lang="zh-CN" altLang="en-US" sz="1400">
                <a:sym typeface="+mn-ea"/>
              </a:rPr>
              <a:t>通道的注册</a:t>
            </a:r>
            <a:endParaRPr lang="zh-CN" altLang="en-US" sz="1400">
              <a:sym typeface="+mn-ea"/>
            </a:endParaRPr>
          </a:p>
          <a:p>
            <a:pPr marL="914400" lvl="2" indent="0">
              <a:buNone/>
            </a:pPr>
            <a:r>
              <a:rPr lang="zh-CN" altLang="en-US" sz="1200">
                <a:sym typeface="+mn-ea"/>
              </a:rPr>
              <a:t>pubnub.removePushNotificationsFromChannels()</a:t>
            </a:r>
            <a:endParaRPr lang="zh-CN" altLang="en-US" sz="1200">
              <a:sym typeface="+mn-ea"/>
            </a:endParaRPr>
          </a:p>
          <a:p>
            <a:pPr marL="914400" lvl="2" indent="0">
              <a:buNone/>
            </a:pPr>
            <a:r>
              <a:rPr lang="zh-CN" altLang="en-US" sz="1200">
                <a:sym typeface="+mn-ea"/>
              </a:rPr>
              <a:t>    .deviceId("googleDevice")</a:t>
            </a:r>
            <a:endParaRPr lang="zh-CN" altLang="en-US" sz="1200">
              <a:sym typeface="+mn-ea"/>
            </a:endParaRPr>
          </a:p>
          <a:p>
            <a:pPr marL="914400" lvl="2" indent="0">
              <a:buNone/>
            </a:pPr>
            <a:r>
              <a:rPr lang="zh-CN" altLang="en-US" sz="1200">
                <a:sym typeface="+mn-ea"/>
              </a:rPr>
              <a:t>    .channels(Arrays.asList("ch1", "ch2", "ch3"))</a:t>
            </a:r>
            <a:endParaRPr lang="zh-CN" altLang="en-US" sz="1200">
              <a:sym typeface="+mn-ea"/>
            </a:endParaRPr>
          </a:p>
          <a:p>
            <a:pPr marL="914400" lvl="2" indent="0">
              <a:buNone/>
            </a:pPr>
            <a:r>
              <a:rPr lang="zh-CN" altLang="en-US" sz="1200">
                <a:sym typeface="+mn-ea"/>
              </a:rPr>
              <a:t>    .pushType(PNPushType.GCM)</a:t>
            </a:r>
            <a:endParaRPr lang="zh-CN" altLang="en-US" sz="1200">
              <a:sym typeface="+mn-ea"/>
            </a:endParaRPr>
          </a:p>
          <a:p>
            <a:pPr marL="914400" lvl="2" indent="0">
              <a:buNone/>
            </a:pPr>
            <a:r>
              <a:rPr lang="zh-CN" altLang="en-US" sz="1200">
                <a:sym typeface="+mn-ea"/>
              </a:rPr>
              <a:t>    .async(new PNCallback&lt;PNPushRemoveChannelResult&gt;() {</a:t>
            </a:r>
            <a:endParaRPr lang="zh-CN" altLang="en-US" sz="1200">
              <a:sym typeface="+mn-ea"/>
            </a:endParaRPr>
          </a:p>
          <a:p>
            <a:pPr marL="914400" lvl="2" indent="0">
              <a:buNone/>
            </a:pPr>
            <a:r>
              <a:rPr lang="zh-CN" altLang="en-US" sz="1200">
                <a:sym typeface="+mn-ea"/>
              </a:rPr>
              <a:t>        @Override</a:t>
            </a:r>
            <a:endParaRPr lang="zh-CN" altLang="en-US" sz="1200">
              <a:sym typeface="+mn-ea"/>
            </a:endParaRPr>
          </a:p>
          <a:p>
            <a:pPr marL="914400" lvl="2" indent="0">
              <a:buNone/>
            </a:pPr>
            <a:r>
              <a:rPr lang="zh-CN" altLang="en-US" sz="1200">
                <a:sym typeface="+mn-ea"/>
              </a:rPr>
              <a:t>        public void onResponse(PNPushRemoveChannelResult result, PNStatus status) {</a:t>
            </a:r>
            <a:endParaRPr lang="zh-CN" altLang="en-US" sz="1200">
              <a:sym typeface="+mn-ea"/>
            </a:endParaRPr>
          </a:p>
          <a:p>
            <a:pPr marL="914400" lvl="2" indent="0">
              <a:buNone/>
            </a:pPr>
            <a:r>
              <a:rPr lang="zh-CN" altLang="en-US" sz="1200">
                <a:sym typeface="+mn-ea"/>
              </a:rPr>
              <a:t>        }</a:t>
            </a:r>
            <a:endParaRPr lang="zh-CN" altLang="en-US" sz="1200">
              <a:sym typeface="+mn-ea"/>
            </a:endParaRPr>
          </a:p>
          <a:p>
            <a:pPr marL="914400" lvl="2" indent="0">
              <a:buNone/>
            </a:pPr>
            <a:r>
              <a:rPr lang="zh-CN" altLang="en-US" sz="1200">
                <a:sym typeface="+mn-ea"/>
              </a:rPr>
              <a:t>    });</a:t>
            </a:r>
            <a:endParaRPr lang="zh-CN" altLang="en-US" sz="120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94640"/>
            <a:ext cx="8229600" cy="6106160"/>
          </a:xfrm>
        </p:spPr>
        <p:txBody>
          <a:bodyPr/>
          <a:p>
            <a:pPr marL="0" indent="0">
              <a:buNone/>
            </a:pPr>
            <a:r>
              <a:rPr lang="en-US" altLang="zh-CN" sz="1200">
                <a:sym typeface="+mn-ea"/>
              </a:rPr>
              <a:t>	</a:t>
            </a:r>
            <a:endParaRPr lang="en-US" altLang="zh-CN" sz="1200">
              <a:sym typeface="+mn-ea"/>
            </a:endParaRPr>
          </a:p>
          <a:p>
            <a:pPr marL="0" indent="0">
              <a:buNone/>
            </a:pPr>
            <a:r>
              <a:rPr lang="en-US" altLang="zh-CN" sz="1400">
                <a:sym typeface="+mn-ea"/>
              </a:rPr>
              <a:t>	3</a:t>
            </a:r>
            <a:r>
              <a:rPr lang="zh-CN" altLang="en-US" sz="1400">
                <a:sym typeface="+mn-ea"/>
              </a:rPr>
              <a:t>、获取某个注册码注册的</a:t>
            </a:r>
            <a:r>
              <a:rPr lang="en-US" altLang="zh-CN" sz="1400">
                <a:sym typeface="+mn-ea"/>
              </a:rPr>
              <a:t>GCM/FCM</a:t>
            </a:r>
            <a:r>
              <a:rPr lang="zh-CN" altLang="en-US" sz="1400">
                <a:sym typeface="+mn-ea"/>
              </a:rPr>
              <a:t>通道列表</a:t>
            </a:r>
            <a:endParaRPr lang="zh-CN" altLang="en-US" sz="1400">
              <a:sym typeface="+mn-ea"/>
            </a:endParaRPr>
          </a:p>
          <a:p>
            <a:pPr marL="0" indent="0">
              <a:buNone/>
            </a:pPr>
            <a:r>
              <a:rPr lang="en-US" altLang="zh-CN" sz="1400">
                <a:sym typeface="+mn-ea"/>
              </a:rPr>
              <a:t>	pubnub.auditPushChannelProvisions()</a:t>
            </a:r>
            <a:endParaRPr lang="en-US" altLang="zh-CN" sz="1400">
              <a:sym typeface="+mn-ea"/>
            </a:endParaRPr>
          </a:p>
          <a:p>
            <a:pPr marL="0" indent="0">
              <a:buNone/>
            </a:pPr>
            <a:r>
              <a:rPr lang="en-US" altLang="zh-CN" sz="1400">
                <a:sym typeface="+mn-ea"/>
              </a:rPr>
              <a:t>    	.deviceId("googleDevice")</a:t>
            </a:r>
            <a:endParaRPr lang="en-US" altLang="zh-CN" sz="1400">
              <a:sym typeface="+mn-ea"/>
            </a:endParaRPr>
          </a:p>
          <a:p>
            <a:pPr marL="0" indent="0">
              <a:buNone/>
            </a:pPr>
            <a:r>
              <a:rPr lang="en-US" altLang="zh-CN" sz="1400">
                <a:sym typeface="+mn-ea"/>
              </a:rPr>
              <a:t>    	.pushType(PNPushType.GCM)</a:t>
            </a:r>
            <a:endParaRPr lang="en-US" altLang="zh-CN" sz="1400">
              <a:sym typeface="+mn-ea"/>
            </a:endParaRPr>
          </a:p>
          <a:p>
            <a:pPr marL="0" indent="0">
              <a:buNone/>
            </a:pPr>
            <a:r>
              <a:rPr lang="en-US" altLang="zh-CN" sz="1400">
                <a:sym typeface="+mn-ea"/>
              </a:rPr>
              <a:t>    	.async(new PNCallback&lt;PNPushListProvisionsResult&gt;() {</a:t>
            </a:r>
            <a:endParaRPr lang="en-US" altLang="zh-CN" sz="1400">
              <a:sym typeface="+mn-ea"/>
            </a:endParaRPr>
          </a:p>
          <a:p>
            <a:pPr marL="0" indent="0">
              <a:buNone/>
            </a:pPr>
            <a:r>
              <a:rPr lang="en-US" altLang="zh-CN" sz="1400">
                <a:sym typeface="+mn-ea"/>
              </a:rPr>
              <a:t>        	    @Override</a:t>
            </a:r>
            <a:endParaRPr lang="en-US" altLang="zh-CN" sz="1400">
              <a:sym typeface="+mn-ea"/>
            </a:endParaRPr>
          </a:p>
          <a:p>
            <a:pPr marL="0" indent="0">
              <a:buNone/>
            </a:pPr>
            <a:r>
              <a:rPr lang="en-US" altLang="zh-CN" sz="1400">
                <a:sym typeface="+mn-ea"/>
              </a:rPr>
              <a:t>        	    public void onResponse(PNPushListProvisionsResult result, PNStatus status) {</a:t>
            </a:r>
            <a:endParaRPr lang="en-US" altLang="zh-CN" sz="1400">
              <a:sym typeface="+mn-ea"/>
            </a:endParaRPr>
          </a:p>
          <a:p>
            <a:pPr marL="0" indent="0">
              <a:buNone/>
            </a:pPr>
            <a:r>
              <a:rPr lang="en-US" altLang="zh-CN" sz="1400">
                <a:sym typeface="+mn-ea"/>
              </a:rPr>
              <a:t>        	    }</a:t>
            </a:r>
            <a:endParaRPr lang="en-US" altLang="zh-CN" sz="1400">
              <a:sym typeface="+mn-ea"/>
            </a:endParaRPr>
          </a:p>
          <a:p>
            <a:pPr marL="0" indent="0">
              <a:buNone/>
            </a:pPr>
            <a:r>
              <a:rPr lang="en-US" altLang="zh-CN" sz="1400">
                <a:sym typeface="+mn-ea"/>
              </a:rPr>
              <a:t>    	});</a:t>
            </a:r>
            <a:endParaRPr lang="en-US" altLang="zh-CN" sz="1400">
              <a:sym typeface="+mn-ea"/>
            </a:endParaRPr>
          </a:p>
          <a:p>
            <a:pPr marL="914400" lvl="2" indent="0">
              <a:buNone/>
            </a:pPr>
            <a:endParaRPr lang="en-US" altLang="zh-CN" sz="1400">
              <a:sym typeface="+mn-ea"/>
            </a:endParaRPr>
          </a:p>
          <a:p>
            <a:pPr marL="914400" lvl="2" indent="0">
              <a:buNone/>
            </a:pPr>
            <a:r>
              <a:rPr lang="en-US" altLang="zh-CN" sz="1400">
                <a:sym typeface="+mn-ea"/>
              </a:rPr>
              <a:t>3</a:t>
            </a:r>
            <a:r>
              <a:rPr lang="zh-CN" altLang="en-US" sz="1400">
                <a:sym typeface="+mn-ea"/>
              </a:rPr>
              <a:t>、处理收到的推送通知</a:t>
            </a:r>
            <a:endParaRPr lang="en-US" altLang="zh-CN" sz="1400">
              <a:sym typeface="+mn-ea"/>
            </a:endParaRPr>
          </a:p>
          <a:p>
            <a:pPr marL="914400" lvl="2" indent="0">
              <a:buNone/>
            </a:pPr>
            <a:r>
              <a:rPr lang="zh-CN" altLang="en-US" sz="1200">
                <a:sym typeface="+mn-ea"/>
              </a:rPr>
              <a:t>在配置</a:t>
            </a:r>
            <a:r>
              <a:rPr lang="en-US" altLang="zh-CN" sz="1200">
                <a:sym typeface="+mn-ea"/>
              </a:rPr>
              <a:t>GCM/FCM</a:t>
            </a:r>
            <a:r>
              <a:rPr lang="zh-CN" altLang="en-US" sz="1200">
                <a:sym typeface="+mn-ea"/>
              </a:rPr>
              <a:t>通道后我们就可以就可以接收到推送消息了，推送通知的接收和一般消息的接收是不同的。</a:t>
            </a:r>
            <a:endParaRPr lang="zh-CN" altLang="en-US" sz="1200">
              <a:sym typeface="+mn-ea"/>
            </a:endParaRPr>
          </a:p>
          <a:p>
            <a:pPr marL="914400" lvl="2" indent="0">
              <a:buNone/>
            </a:pPr>
            <a:r>
              <a:rPr lang="zh-CN" altLang="en-US" sz="1200">
                <a:sym typeface="+mn-ea"/>
              </a:rPr>
              <a:t>一般消息的接收是在</a:t>
            </a:r>
            <a:r>
              <a:rPr lang="en-US" altLang="zh-CN" sz="1200">
                <a:sym typeface="+mn-ea"/>
              </a:rPr>
              <a:t>PubNub</a:t>
            </a:r>
            <a:r>
              <a:rPr lang="zh-CN" altLang="en-US" sz="1200">
                <a:sym typeface="+mn-ea"/>
              </a:rPr>
              <a:t>设置的</a:t>
            </a:r>
            <a:r>
              <a:rPr lang="en-US" altLang="zh-CN" sz="1200">
                <a:sym typeface="+mn-ea"/>
              </a:rPr>
              <a:t>Listener</a:t>
            </a:r>
            <a:r>
              <a:rPr lang="zh-CN" altLang="en-US" sz="1200">
                <a:sym typeface="+mn-ea"/>
              </a:rPr>
              <a:t>的</a:t>
            </a:r>
            <a:r>
              <a:rPr lang="en-US" altLang="zh-CN" sz="1200">
                <a:sym typeface="+mn-ea"/>
              </a:rPr>
              <a:t>message()</a:t>
            </a:r>
            <a:r>
              <a:rPr lang="zh-CN" altLang="en-US" sz="1200">
                <a:sym typeface="+mn-ea"/>
              </a:rPr>
              <a:t>回调方法中处理。但是接收推送通知要求我们自定义一个类，继承于GcmListenerService</a:t>
            </a:r>
            <a:r>
              <a:rPr lang="en-US" altLang="zh-CN" sz="1200">
                <a:sym typeface="+mn-ea"/>
              </a:rPr>
              <a:t>.java(</a:t>
            </a:r>
            <a:r>
              <a:rPr lang="zh-CN" altLang="en-US" sz="1200">
                <a:sym typeface="+mn-ea"/>
              </a:rPr>
              <a:t>GcmListenerService</a:t>
            </a:r>
            <a:r>
              <a:rPr lang="en-US" altLang="zh-CN" sz="1200">
                <a:sym typeface="+mn-ea"/>
              </a:rPr>
              <a:t>.java</a:t>
            </a:r>
            <a:r>
              <a:rPr lang="zh-CN" altLang="en-US" sz="1200">
                <a:sym typeface="+mn-ea"/>
              </a:rPr>
              <a:t>是</a:t>
            </a:r>
            <a:r>
              <a:rPr lang="en-US" altLang="zh-CN" sz="1200">
                <a:sym typeface="+mn-ea"/>
              </a:rPr>
              <a:t>Google Play services SDK</a:t>
            </a:r>
            <a:r>
              <a:rPr lang="zh-CN" altLang="en-US" sz="1200">
                <a:sym typeface="+mn-ea"/>
              </a:rPr>
              <a:t>中的一个类</a:t>
            </a:r>
            <a:r>
              <a:rPr lang="en-US" altLang="zh-CN" sz="1200">
                <a:sym typeface="+mn-ea"/>
              </a:rPr>
              <a:t>)</a:t>
            </a:r>
            <a:r>
              <a:rPr lang="zh-CN" altLang="en-US" sz="1200">
                <a:sym typeface="+mn-ea"/>
              </a:rPr>
              <a:t>，然后写onMessageReceived</a:t>
            </a:r>
            <a:r>
              <a:rPr lang="en-US" altLang="zh-CN" sz="1200">
                <a:sym typeface="+mn-ea"/>
              </a:rPr>
              <a:t>()</a:t>
            </a:r>
            <a:r>
              <a:rPr lang="zh-CN" altLang="en-US" sz="1200">
                <a:sym typeface="+mn-ea"/>
              </a:rPr>
              <a:t>方法，因为推送通知后会回调这个方法。代码如下：</a:t>
            </a:r>
            <a:endParaRPr lang="zh-CN" altLang="en-US" sz="1200">
              <a:sym typeface="+mn-ea"/>
            </a:endParaRPr>
          </a:p>
          <a:p>
            <a:pPr marL="914400" lvl="2" indent="0">
              <a:buNone/>
            </a:pPr>
            <a:r>
              <a:rPr lang="zh-CN" altLang="en-US" sz="1200">
                <a:sym typeface="+mn-ea"/>
              </a:rPr>
              <a:t>public class MyGcmListenerService extends GcmListenerService {  </a:t>
            </a:r>
            <a:endParaRPr lang="zh-CN" altLang="en-US" sz="1200">
              <a:sym typeface="+mn-ea"/>
            </a:endParaRPr>
          </a:p>
          <a:p>
            <a:pPr marL="914400" lvl="2" indent="0">
              <a:buNone/>
            </a:pPr>
            <a:r>
              <a:rPr lang="zh-CN" altLang="en-US" sz="1200">
                <a:sym typeface="+mn-ea"/>
              </a:rPr>
              <a:t>  </a:t>
            </a:r>
            <a:endParaRPr lang="zh-CN" altLang="en-US" sz="1200">
              <a:sym typeface="+mn-ea"/>
            </a:endParaRPr>
          </a:p>
          <a:p>
            <a:pPr marL="914400" lvl="2" indent="0">
              <a:buNone/>
            </a:pPr>
            <a:r>
              <a:rPr lang="zh-CN" altLang="en-US" sz="1200">
                <a:sym typeface="+mn-ea"/>
              </a:rPr>
              <a:t>      @Override  </a:t>
            </a:r>
            <a:endParaRPr lang="zh-CN" altLang="en-US" sz="1200">
              <a:sym typeface="+mn-ea"/>
            </a:endParaRPr>
          </a:p>
          <a:p>
            <a:pPr marL="914400" lvl="2" indent="0">
              <a:buNone/>
            </a:pPr>
            <a:r>
              <a:rPr lang="zh-CN" altLang="en-US" sz="1200">
                <a:sym typeface="+mn-ea"/>
              </a:rPr>
              <a:t>    public void onMessageReceived(String from, Bundle data) {  </a:t>
            </a:r>
            <a:endParaRPr lang="zh-CN" altLang="en-US" sz="1200">
              <a:sym typeface="+mn-ea"/>
            </a:endParaRPr>
          </a:p>
          <a:p>
            <a:pPr marL="914400" lvl="2" indent="0">
              <a:buNone/>
            </a:pPr>
            <a:r>
              <a:rPr lang="zh-CN" altLang="en-US" sz="1200">
                <a:sym typeface="+mn-ea"/>
              </a:rPr>
              <a:t>        String message = data.getString("message");  </a:t>
            </a:r>
            <a:endParaRPr lang="zh-CN" altLang="en-US" sz="1200">
              <a:sym typeface="+mn-ea"/>
            </a:endParaRPr>
          </a:p>
          <a:p>
            <a:pPr marL="914400" lvl="2" indent="0">
              <a:buNone/>
            </a:pPr>
            <a:r>
              <a:rPr lang="zh-CN" altLang="en-US" sz="1200">
                <a:sym typeface="+mn-ea"/>
              </a:rPr>
              <a:t>        sendNotification(message);  </a:t>
            </a:r>
            <a:endParaRPr lang="zh-CN" altLang="en-US" sz="1200">
              <a:sym typeface="+mn-ea"/>
            </a:endParaRPr>
          </a:p>
          <a:p>
            <a:pPr marL="914400" lvl="2" indent="0">
              <a:buNone/>
            </a:pPr>
            <a:r>
              <a:rPr lang="zh-CN" altLang="en-US" sz="1200">
                <a:sym typeface="+mn-ea"/>
              </a:rPr>
              <a:t>    }  </a:t>
            </a:r>
            <a:endParaRPr lang="zh-CN" altLang="en-US" sz="1200">
              <a:sym typeface="+mn-ea"/>
            </a:endParaRPr>
          </a:p>
          <a:p>
            <a:pPr marL="914400" lvl="2" indent="0">
              <a:buNone/>
            </a:pPr>
            <a:r>
              <a:rPr lang="zh-CN" altLang="en-US" sz="1200">
                <a:sym typeface="+mn-ea"/>
              </a:rPr>
              <a:t>注意：MyGcmListenerService</a:t>
            </a:r>
            <a:r>
              <a:rPr lang="en-US" altLang="zh-CN" sz="1200">
                <a:sym typeface="+mn-ea"/>
              </a:rPr>
              <a:t>.java</a:t>
            </a:r>
            <a:r>
              <a:rPr lang="zh-CN" altLang="en-US" sz="1200">
                <a:sym typeface="+mn-ea"/>
              </a:rPr>
              <a:t>要在</a:t>
            </a:r>
            <a:r>
              <a:rPr lang="en-US" altLang="zh-CN" sz="1200">
                <a:sym typeface="+mn-ea"/>
              </a:rPr>
              <a:t>AndroidManifesst.xml</a:t>
            </a:r>
            <a:r>
              <a:rPr lang="zh-CN" altLang="en-US" sz="1200">
                <a:sym typeface="+mn-ea"/>
              </a:rPr>
              <a:t>中注册</a:t>
            </a:r>
            <a:endParaRPr lang="zh-CN" altLang="en-US" sz="1200">
              <a:sym typeface="+mn-ea"/>
            </a:endParaRPr>
          </a:p>
          <a:p>
            <a:pPr marL="914400" lvl="2" indent="0">
              <a:buNone/>
            </a:pPr>
            <a:endParaRPr lang="zh-CN" altLang="en-US" sz="120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94640"/>
            <a:ext cx="8229600" cy="6106160"/>
          </a:xfrm>
        </p:spPr>
        <p:txBody>
          <a:bodyPr/>
          <a:p>
            <a:pPr marL="0" indent="0">
              <a:buNone/>
            </a:pPr>
            <a:r>
              <a:rPr lang="en-US" altLang="zh-CN" sz="1200">
                <a:sym typeface="+mn-ea"/>
              </a:rPr>
              <a:t>	</a:t>
            </a:r>
            <a:r>
              <a:rPr lang="en-US" altLang="zh-CN" sz="1400">
                <a:sym typeface="+mn-ea"/>
              </a:rPr>
              <a:t>4</a:t>
            </a:r>
            <a:r>
              <a:rPr lang="zh-CN" altLang="en-US" sz="1400">
                <a:sym typeface="+mn-ea"/>
              </a:rPr>
              <a:t>、发送推送通知</a:t>
            </a:r>
            <a:endParaRPr lang="zh-CN" altLang="en-US" sz="1400">
              <a:sym typeface="+mn-ea"/>
            </a:endParaRPr>
          </a:p>
          <a:p>
            <a:pPr marL="0" indent="0">
              <a:buNone/>
            </a:pPr>
            <a:r>
              <a:rPr lang="en-US" altLang="zh-CN" sz="1400">
                <a:sym typeface="+mn-ea"/>
              </a:rPr>
              <a:t>	</a:t>
            </a:r>
            <a:r>
              <a:rPr lang="zh-CN" altLang="en-US" sz="1400">
                <a:sym typeface="+mn-ea"/>
              </a:rPr>
              <a:t>推送通知的发送方法和一般消息的发送其实是一样的，如下：</a:t>
            </a:r>
            <a:endParaRPr lang="zh-CN" altLang="en-US" sz="1400">
              <a:sym typeface="+mn-ea"/>
            </a:endParaRPr>
          </a:p>
          <a:p>
            <a:pPr marL="0" indent="0">
              <a:buNone/>
            </a:pPr>
            <a:r>
              <a:rPr lang="en-US" altLang="zh-CN" sz="1400">
                <a:sym typeface="+mn-ea"/>
              </a:rPr>
              <a:t>	pubnub.publish()</a:t>
            </a:r>
            <a:endParaRPr lang="en-US" altLang="zh-CN" sz="1400">
              <a:sym typeface="+mn-ea"/>
            </a:endParaRPr>
          </a:p>
          <a:p>
            <a:pPr marL="0" indent="0">
              <a:buNone/>
            </a:pPr>
            <a:r>
              <a:rPr lang="en-US" altLang="zh-CN" sz="1400">
                <a:sym typeface="+mn-ea"/>
              </a:rPr>
              <a:t>    	.message(payload)</a:t>
            </a:r>
            <a:endParaRPr lang="en-US" altLang="zh-CN" sz="1400">
              <a:sym typeface="+mn-ea"/>
            </a:endParaRPr>
          </a:p>
          <a:p>
            <a:pPr marL="0" indent="0">
              <a:buNone/>
            </a:pPr>
            <a:r>
              <a:rPr lang="en-US" altLang="zh-CN" sz="1400">
                <a:sym typeface="+mn-ea"/>
              </a:rPr>
              <a:t>    	.channel("my_channel")</a:t>
            </a:r>
            <a:endParaRPr lang="en-US" altLang="zh-CN" sz="1400">
              <a:sym typeface="+mn-ea"/>
            </a:endParaRPr>
          </a:p>
          <a:p>
            <a:pPr marL="0" indent="0">
              <a:buNone/>
            </a:pPr>
            <a:r>
              <a:rPr lang="en-US" altLang="zh-CN" sz="1400">
                <a:sym typeface="+mn-ea"/>
              </a:rPr>
              <a:t>    	.async(new PNCallback&lt;PNPublishResult&gt;() {</a:t>
            </a:r>
            <a:endParaRPr lang="en-US" altLang="zh-CN" sz="1400">
              <a:sym typeface="+mn-ea"/>
            </a:endParaRPr>
          </a:p>
          <a:p>
            <a:pPr marL="0" indent="0">
              <a:buNone/>
            </a:pPr>
            <a:r>
              <a:rPr lang="en-US" altLang="zh-CN" sz="1400">
                <a:sym typeface="+mn-ea"/>
              </a:rPr>
              <a:t>        	    @Override</a:t>
            </a:r>
            <a:endParaRPr lang="en-US" altLang="zh-CN" sz="1400">
              <a:sym typeface="+mn-ea"/>
            </a:endParaRPr>
          </a:p>
          <a:p>
            <a:pPr marL="0" indent="0">
              <a:buNone/>
            </a:pPr>
            <a:r>
              <a:rPr lang="en-US" altLang="zh-CN" sz="1400">
                <a:sym typeface="+mn-ea"/>
              </a:rPr>
              <a:t>        	    public void onResponse(PNPublishResult result, PNStatus status) {</a:t>
            </a:r>
            <a:endParaRPr lang="en-US" altLang="zh-CN" sz="1400">
              <a:sym typeface="+mn-ea"/>
            </a:endParaRPr>
          </a:p>
          <a:p>
            <a:pPr marL="0" indent="0">
              <a:buNone/>
            </a:pPr>
            <a:r>
              <a:rPr lang="en-US" altLang="zh-CN" sz="1400">
                <a:sym typeface="+mn-ea"/>
              </a:rPr>
              <a:t>        	    }</a:t>
            </a:r>
            <a:endParaRPr lang="en-US" altLang="zh-CN" sz="1400">
              <a:sym typeface="+mn-ea"/>
            </a:endParaRPr>
          </a:p>
          <a:p>
            <a:pPr marL="0" indent="0">
              <a:buNone/>
            </a:pPr>
            <a:r>
              <a:rPr lang="en-US" altLang="zh-CN" sz="1400">
                <a:sym typeface="+mn-ea"/>
              </a:rPr>
              <a:t>    	});</a:t>
            </a:r>
            <a:endParaRPr lang="en-US" altLang="zh-CN" sz="1400">
              <a:sym typeface="+mn-ea"/>
            </a:endParaRPr>
          </a:p>
          <a:p>
            <a:pPr marL="0" indent="0">
              <a:buNone/>
            </a:pPr>
            <a:r>
              <a:rPr lang="en-US" altLang="zh-CN" sz="1400">
                <a:sym typeface="+mn-ea"/>
              </a:rPr>
              <a:t>	</a:t>
            </a:r>
            <a:r>
              <a:rPr lang="zh-CN" altLang="en-US" sz="1400">
                <a:sym typeface="+mn-ea"/>
              </a:rPr>
              <a:t>不同之处在与发送的内容，比如一帮的消息内容是：</a:t>
            </a:r>
            <a:endParaRPr lang="zh-CN" altLang="en-US" sz="1400">
              <a:sym typeface="+mn-ea"/>
            </a:endParaRPr>
          </a:p>
          <a:p>
            <a:pPr marL="0" indent="0">
              <a:buNone/>
            </a:pPr>
            <a:r>
              <a:rPr lang="en-US" altLang="zh-CN" sz="1200">
                <a:sym typeface="+mn-ea"/>
              </a:rPr>
              <a:t>	{</a:t>
            </a:r>
            <a:endParaRPr lang="en-US" altLang="zh-CN" sz="1200">
              <a:sym typeface="+mn-ea"/>
            </a:endParaRPr>
          </a:p>
          <a:p>
            <a:pPr marL="0" indent="0">
              <a:buNone/>
            </a:pPr>
            <a:r>
              <a:rPr lang="en-US" altLang="zh-CN" sz="1200">
                <a:sym typeface="+mn-ea"/>
              </a:rPr>
              <a:t>    	    "name": "Fitchwitz Technology",</a:t>
            </a:r>
            <a:endParaRPr lang="en-US" altLang="zh-CN" sz="1200">
              <a:sym typeface="+mn-ea"/>
            </a:endParaRPr>
          </a:p>
          <a:p>
            <a:pPr marL="914400" lvl="2" indent="0">
              <a:buNone/>
            </a:pPr>
            <a:r>
              <a:rPr lang="en-US" altLang="zh-CN" sz="1200">
                <a:sym typeface="+mn-ea"/>
              </a:rPr>
              <a:t>    "snapshot": {</a:t>
            </a:r>
            <a:endParaRPr lang="en-US" altLang="zh-CN" sz="1200">
              <a:sym typeface="+mn-ea"/>
            </a:endParaRPr>
          </a:p>
          <a:p>
            <a:pPr marL="914400" lvl="2" indent="0">
              <a:buNone/>
            </a:pPr>
            <a:r>
              <a:rPr lang="en-US" altLang="zh-CN" sz="1200">
                <a:sym typeface="+mn-ea"/>
              </a:rPr>
              <a:t>        "last": 40.52,</a:t>
            </a:r>
            <a:endParaRPr lang="en-US" altLang="zh-CN" sz="1200">
              <a:sym typeface="+mn-ea"/>
            </a:endParaRPr>
          </a:p>
          <a:p>
            <a:pPr marL="914400" lvl="2" indent="0">
              <a:buNone/>
            </a:pPr>
            <a:r>
              <a:rPr lang="en-US" altLang="zh-CN" sz="1200">
                <a:sym typeface="+mn-ea"/>
              </a:rPr>
              <a:t>        "volume": "3495345",</a:t>
            </a:r>
            <a:endParaRPr lang="en-US" altLang="zh-CN" sz="1200">
              <a:sym typeface="+mn-ea"/>
            </a:endParaRPr>
          </a:p>
          <a:p>
            <a:pPr marL="914400" lvl="2" indent="0">
              <a:buNone/>
            </a:pPr>
            <a:r>
              <a:rPr lang="en-US" altLang="zh-CN" sz="1200">
                <a:sym typeface="+mn-ea"/>
              </a:rPr>
              <a:t>        "change": ["+4.02","+7.45%"]</a:t>
            </a:r>
            <a:endParaRPr lang="en-US" altLang="zh-CN" sz="1200">
              <a:sym typeface="+mn-ea"/>
            </a:endParaRPr>
          </a:p>
          <a:p>
            <a:pPr marL="914400" lvl="2" indent="0">
              <a:buNone/>
            </a:pPr>
            <a:r>
              <a:rPr lang="en-US" altLang="zh-CN" sz="1200">
                <a:sym typeface="+mn-ea"/>
              </a:rPr>
              <a:t>    },</a:t>
            </a:r>
            <a:endParaRPr lang="en-US" altLang="zh-CN" sz="1200">
              <a:sym typeface="+mn-ea"/>
            </a:endParaRPr>
          </a:p>
          <a:p>
            <a:pPr marL="0" indent="0">
              <a:buNone/>
            </a:pPr>
            <a:r>
              <a:rPr lang="en-US" altLang="zh-CN" sz="1200">
                <a:sym typeface="+mn-ea"/>
              </a:rPr>
              <a:t>   	}</a:t>
            </a:r>
            <a:endParaRPr lang="en-US" altLang="zh-CN" sz="1200">
              <a:sym typeface="+mn-ea"/>
            </a:endParaRPr>
          </a:p>
          <a:p>
            <a:pPr marL="0" indent="0">
              <a:buNone/>
            </a:pPr>
            <a:r>
              <a:rPr lang="en-US" altLang="zh-CN" sz="1200">
                <a:sym typeface="+mn-ea"/>
              </a:rPr>
              <a:t>	</a:t>
            </a:r>
            <a:endParaRPr lang="en-US" altLang="zh-CN" sz="1200">
              <a:sym typeface="+mn-ea"/>
            </a:endParaRPr>
          </a:p>
          <a:p>
            <a:pPr marL="0" indent="0">
              <a:buNone/>
            </a:pPr>
            <a:r>
              <a:rPr lang="en-US" altLang="zh-CN" sz="1200">
                <a:sym typeface="+mn-ea"/>
              </a:rPr>
              <a:t>	</a:t>
            </a:r>
            <a:r>
              <a:rPr lang="zh-CN" altLang="en-US" sz="1200">
                <a:sym typeface="+mn-ea"/>
              </a:rPr>
              <a:t>但是如果是推送通知的话，内容如下：</a:t>
            </a:r>
            <a:endParaRPr lang="zh-CN" altLang="en-US" sz="12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49885"/>
            <a:ext cx="8229600" cy="5776595"/>
          </a:xfrm>
        </p:spPr>
        <p:txBody>
          <a:bodyPr/>
          <a:p>
            <a:pPr marL="0" indent="0">
              <a:buNone/>
            </a:pPr>
            <a:r>
              <a:rPr lang="en-US" altLang="zh-CN" sz="1200"/>
              <a:t>	</a:t>
            </a:r>
            <a:r>
              <a:rPr lang="en-US" altLang="zh-CN" sz="1200">
                <a:sym typeface="+mn-ea"/>
              </a:rPr>
              <a:t>{</a:t>
            </a:r>
            <a:endParaRPr lang="en-US" altLang="zh-CN" sz="1200">
              <a:sym typeface="+mn-ea"/>
            </a:endParaRPr>
          </a:p>
          <a:p>
            <a:pPr marL="0" indent="0">
              <a:buNone/>
            </a:pPr>
            <a:r>
              <a:rPr lang="en-US" altLang="zh-CN" sz="1200">
                <a:sym typeface="+mn-ea"/>
              </a:rPr>
              <a:t>    	    "name": "Fitchwitz Technology",</a:t>
            </a:r>
            <a:endParaRPr lang="en-US" altLang="zh-CN" sz="1200">
              <a:sym typeface="+mn-ea"/>
            </a:endParaRPr>
          </a:p>
          <a:p>
            <a:pPr marL="914400" lvl="2" indent="0">
              <a:buNone/>
            </a:pPr>
            <a:r>
              <a:rPr lang="en-US" altLang="zh-CN" sz="1200">
                <a:sym typeface="+mn-ea"/>
              </a:rPr>
              <a:t>    "pn_gcm": {</a:t>
            </a:r>
            <a:endParaRPr lang="en-US" altLang="zh-CN" sz="1200">
              <a:sym typeface="+mn-ea"/>
            </a:endParaRPr>
          </a:p>
          <a:p>
            <a:pPr marL="914400" lvl="2" indent="0">
              <a:buNone/>
            </a:pPr>
            <a:r>
              <a:rPr lang="en-US" altLang="zh-CN" sz="1200">
                <a:sym typeface="+mn-ea"/>
              </a:rPr>
              <a:t>        "data": {</a:t>
            </a:r>
            <a:endParaRPr lang="en-US" altLang="zh-CN" sz="1200">
              <a:sym typeface="+mn-ea"/>
            </a:endParaRPr>
          </a:p>
          <a:p>
            <a:pPr marL="914400" lvl="2" indent="0">
              <a:buNone/>
            </a:pPr>
            <a:r>
              <a:rPr lang="en-US" altLang="zh-CN" sz="1200">
                <a:sym typeface="+mn-ea"/>
              </a:rPr>
              <a:t>            "title_for_mobile": "Fitchwitz Technology",</a:t>
            </a:r>
            <a:endParaRPr lang="en-US" altLang="zh-CN" sz="1200">
              <a:sym typeface="+mn-ea"/>
            </a:endParaRPr>
          </a:p>
          <a:p>
            <a:pPr marL="914400" lvl="2" indent="0">
              <a:buNone/>
            </a:pPr>
            <a:r>
              <a:rPr lang="en-US" altLang="zh-CN" sz="1200">
                <a:sym typeface="+mn-ea"/>
              </a:rPr>
              <a:t>            "summary_for_mobile": [ "Fitchwitz antivirals... more info at http://FitchwitzTech.com/fooz" ]</a:t>
            </a:r>
            <a:endParaRPr lang="en-US" altLang="zh-CN" sz="1200">
              <a:sym typeface="+mn-ea"/>
            </a:endParaRPr>
          </a:p>
          <a:p>
            <a:pPr marL="914400" lvl="2" indent="0">
              <a:buNone/>
            </a:pPr>
            <a:r>
              <a:rPr lang="en-US" altLang="zh-CN" sz="1200">
                <a:sym typeface="+mn-ea"/>
              </a:rPr>
              <a:t>        }</a:t>
            </a:r>
            <a:endParaRPr lang="en-US" altLang="zh-CN" sz="1200">
              <a:sym typeface="+mn-ea"/>
            </a:endParaRPr>
          </a:p>
          <a:p>
            <a:pPr marL="914400" lvl="2" indent="0">
              <a:buNone/>
            </a:pPr>
            <a:r>
              <a:rPr lang="en-US" altLang="zh-CN" sz="1200">
                <a:sym typeface="+mn-ea"/>
              </a:rPr>
              <a:t>    },</a:t>
            </a:r>
            <a:endParaRPr lang="en-US" altLang="zh-CN" sz="1200">
              <a:sym typeface="+mn-ea"/>
            </a:endParaRPr>
          </a:p>
          <a:p>
            <a:pPr marL="914400" lvl="2" indent="0">
              <a:buNone/>
            </a:pPr>
            <a:r>
              <a:rPr lang="en-US" altLang="zh-CN" sz="1200">
                <a:sym typeface="+mn-ea"/>
              </a:rPr>
              <a:t>    "snapshot": {</a:t>
            </a:r>
            <a:endParaRPr lang="en-US" altLang="zh-CN" sz="1200">
              <a:sym typeface="+mn-ea"/>
            </a:endParaRPr>
          </a:p>
          <a:p>
            <a:pPr marL="914400" lvl="2" indent="0">
              <a:buNone/>
            </a:pPr>
            <a:r>
              <a:rPr lang="en-US" altLang="zh-CN" sz="1200">
                <a:sym typeface="+mn-ea"/>
              </a:rPr>
              <a:t>        "last": 40.52,</a:t>
            </a:r>
            <a:endParaRPr lang="en-US" altLang="zh-CN" sz="1200">
              <a:sym typeface="+mn-ea"/>
            </a:endParaRPr>
          </a:p>
          <a:p>
            <a:pPr marL="914400" lvl="2" indent="0">
              <a:buNone/>
            </a:pPr>
            <a:r>
              <a:rPr lang="en-US" altLang="zh-CN" sz="1200">
                <a:sym typeface="+mn-ea"/>
              </a:rPr>
              <a:t>        "volume": "3495345",</a:t>
            </a:r>
            <a:endParaRPr lang="en-US" altLang="zh-CN" sz="1200">
              <a:sym typeface="+mn-ea"/>
            </a:endParaRPr>
          </a:p>
          <a:p>
            <a:pPr marL="914400" lvl="2" indent="0">
              <a:buNone/>
            </a:pPr>
            <a:r>
              <a:rPr lang="en-US" altLang="zh-CN" sz="1200">
                <a:sym typeface="+mn-ea"/>
              </a:rPr>
              <a:t>        "change": ["+4.02","+7.45%"]</a:t>
            </a:r>
            <a:endParaRPr lang="en-US" altLang="zh-CN" sz="1200">
              <a:sym typeface="+mn-ea"/>
            </a:endParaRPr>
          </a:p>
          <a:p>
            <a:pPr marL="914400" lvl="2" indent="0">
              <a:buNone/>
            </a:pPr>
            <a:r>
              <a:rPr lang="en-US" altLang="zh-CN" sz="1200">
                <a:sym typeface="+mn-ea"/>
              </a:rPr>
              <a:t>    },</a:t>
            </a:r>
            <a:endParaRPr lang="en-US" altLang="zh-CN" sz="1200">
              <a:sym typeface="+mn-ea"/>
            </a:endParaRPr>
          </a:p>
          <a:p>
            <a:pPr marL="0" indent="0">
              <a:buNone/>
            </a:pPr>
            <a:r>
              <a:rPr lang="en-US" altLang="zh-CN" sz="1200">
                <a:sym typeface="+mn-ea"/>
              </a:rPr>
              <a:t>   	}</a:t>
            </a:r>
            <a:endParaRPr lang="en-US" altLang="zh-CN" sz="1200">
              <a:sym typeface="+mn-ea"/>
            </a:endParaRPr>
          </a:p>
          <a:p>
            <a:pPr marL="0" indent="0">
              <a:buNone/>
            </a:pPr>
            <a:r>
              <a:rPr lang="en-US" altLang="zh-CN" sz="1200">
                <a:sym typeface="+mn-ea"/>
              </a:rPr>
              <a:t>	</a:t>
            </a:r>
            <a:r>
              <a:rPr lang="zh-CN" altLang="en-US" sz="1200">
                <a:sym typeface="+mn-ea"/>
              </a:rPr>
              <a:t>多了一个</a:t>
            </a:r>
            <a:r>
              <a:rPr lang="en-US" altLang="zh-CN" sz="1200">
                <a:sym typeface="+mn-ea"/>
              </a:rPr>
              <a:t>”pn_gcm”</a:t>
            </a:r>
            <a:r>
              <a:rPr lang="zh-CN" altLang="en-US" sz="1200">
                <a:sym typeface="+mn-ea"/>
              </a:rPr>
              <a:t>数据段。这表示这是通过</a:t>
            </a:r>
            <a:r>
              <a:rPr lang="en-US" altLang="zh-CN" sz="1200">
                <a:sym typeface="+mn-ea"/>
              </a:rPr>
              <a:t>GCM/FCM</a:t>
            </a:r>
            <a:r>
              <a:rPr lang="zh-CN" altLang="en-US" sz="1200">
                <a:sym typeface="+mn-ea"/>
              </a:rPr>
              <a:t>第三方推送服务发送的推送通知。另外，如果加的是pn_apns或 pn_mpns数据段就表示是分别通过 APNS和MPNS第三方推送服务发送的推送通知。当然，这几个数据段也可以同时添加，如此一来，</a:t>
            </a:r>
            <a:r>
              <a:rPr lang="en-US" altLang="zh-CN" sz="1200">
                <a:sym typeface="+mn-ea"/>
              </a:rPr>
              <a:t>Android</a:t>
            </a:r>
            <a:r>
              <a:rPr lang="zh-CN" altLang="en-US" sz="1200">
                <a:sym typeface="+mn-ea"/>
              </a:rPr>
              <a:t>设备、</a:t>
            </a:r>
            <a:r>
              <a:rPr lang="en-US" altLang="zh-CN" sz="1200">
                <a:sym typeface="+mn-ea"/>
              </a:rPr>
              <a:t>Apple</a:t>
            </a:r>
            <a:r>
              <a:rPr lang="zh-CN" altLang="en-US" sz="1200">
                <a:sym typeface="+mn-ea"/>
              </a:rPr>
              <a:t>设备和</a:t>
            </a:r>
            <a:r>
              <a:rPr lang="en-US" altLang="zh-CN" sz="1200">
                <a:sym typeface="+mn-ea"/>
              </a:rPr>
              <a:t>MicroSoft</a:t>
            </a:r>
            <a:r>
              <a:rPr lang="zh-CN" altLang="en-US" sz="1200">
                <a:sym typeface="+mn-ea"/>
              </a:rPr>
              <a:t>设备都可收到这条通知。</a:t>
            </a:r>
            <a:endParaRPr lang="zh-CN" altLang="en-US" sz="1200">
              <a:sym typeface="+mn-ea"/>
            </a:endParaRPr>
          </a:p>
          <a:p>
            <a:pPr marL="0" indent="0">
              <a:buNone/>
            </a:pPr>
            <a:r>
              <a:rPr lang="en-US" altLang="zh-CN" sz="1200">
                <a:sym typeface="+mn-ea"/>
              </a:rPr>
              <a:t>	</a:t>
            </a:r>
            <a:r>
              <a:rPr lang="zh-CN" altLang="en-US" sz="1200">
                <a:sym typeface="+mn-ea"/>
              </a:rPr>
              <a:t>另外一个需要注意的是：当用户发送这样一条推送通知到</a:t>
            </a:r>
            <a:r>
              <a:rPr lang="en-US" altLang="zh-CN" sz="1200">
                <a:sym typeface="+mn-ea"/>
              </a:rPr>
              <a:t>channel</a:t>
            </a:r>
            <a:r>
              <a:rPr lang="zh-CN" altLang="en-US" sz="1200">
                <a:sym typeface="+mn-ea"/>
              </a:rPr>
              <a:t>后，所有订阅了该</a:t>
            </a:r>
            <a:r>
              <a:rPr lang="en-US" altLang="zh-CN" sz="1200">
                <a:sym typeface="+mn-ea"/>
              </a:rPr>
              <a:t>channel</a:t>
            </a:r>
            <a:r>
              <a:rPr lang="zh-CN" altLang="en-US" sz="1200">
                <a:sym typeface="+mn-ea"/>
              </a:rPr>
              <a:t>的用户都是可以收到完整的消息的，包括</a:t>
            </a:r>
            <a:r>
              <a:rPr lang="en-US" altLang="zh-CN" sz="1200">
                <a:sym typeface="+mn-ea"/>
              </a:rPr>
              <a:t>pn_gcm,</a:t>
            </a:r>
            <a:r>
              <a:rPr lang="zh-CN" altLang="en-US" sz="1200">
                <a:sym typeface="+mn-ea"/>
              </a:rPr>
              <a:t>pn_apns或 pn_mpns数据段；但是通过GCM/FCM, APNS, or MPNS第三方推送服务注册到</a:t>
            </a:r>
            <a:r>
              <a:rPr lang="en-US" altLang="zh-CN" sz="1200">
                <a:sym typeface="+mn-ea"/>
              </a:rPr>
              <a:t>channel</a:t>
            </a:r>
            <a:r>
              <a:rPr lang="zh-CN" altLang="en-US" sz="1200">
                <a:sym typeface="+mn-ea"/>
              </a:rPr>
              <a:t>的设备就只能接收到</a:t>
            </a:r>
            <a:r>
              <a:rPr lang="en-US" altLang="zh-CN" sz="1200">
                <a:sym typeface="+mn-ea"/>
              </a:rPr>
              <a:t>pn_gcm,</a:t>
            </a:r>
            <a:r>
              <a:rPr lang="zh-CN" altLang="en-US" sz="1200">
                <a:sym typeface="+mn-ea"/>
              </a:rPr>
              <a:t>pn_apns或 pn_mpns数据段中包含的内容。</a:t>
            </a:r>
            <a:endParaRPr lang="zh-CN" altLang="en-US" sz="1200">
              <a:sym typeface="+mn-ea"/>
            </a:endParaRPr>
          </a:p>
          <a:p>
            <a:pPr marL="0" indent="0">
              <a:buNone/>
            </a:pPr>
            <a:r>
              <a:rPr lang="en-US" altLang="zh-CN" sz="1200">
                <a:sym typeface="+mn-ea"/>
              </a:rPr>
              <a:t>	</a:t>
            </a:r>
            <a:r>
              <a:rPr lang="zh-CN" altLang="en-US" sz="1200">
                <a:sym typeface="+mn-ea"/>
              </a:rPr>
              <a:t>换一种说法就是：发布的推送通知其实是一种特殊的消息，只要是订阅了该</a:t>
            </a:r>
            <a:r>
              <a:rPr lang="en-US" altLang="zh-CN" sz="1200">
                <a:sym typeface="+mn-ea"/>
              </a:rPr>
              <a:t>channel</a:t>
            </a:r>
            <a:r>
              <a:rPr lang="zh-CN" altLang="en-US" sz="1200">
                <a:sym typeface="+mn-ea"/>
              </a:rPr>
              <a:t>的用户就可以收到消息，不管是普通消息还是特殊的推送消息；而通过第三方推送服务注册到该</a:t>
            </a:r>
            <a:r>
              <a:rPr lang="en-US" altLang="zh-CN" sz="1200">
                <a:sym typeface="+mn-ea"/>
              </a:rPr>
              <a:t>channel</a:t>
            </a:r>
            <a:r>
              <a:rPr lang="zh-CN" altLang="en-US" sz="1200">
                <a:sym typeface="+mn-ea"/>
              </a:rPr>
              <a:t>的用户只能收到推送消息中</a:t>
            </a:r>
            <a:r>
              <a:rPr lang="en-US" altLang="zh-CN" sz="1200">
                <a:sym typeface="+mn-ea"/>
              </a:rPr>
              <a:t>pn_gcm,</a:t>
            </a:r>
            <a:r>
              <a:rPr lang="zh-CN" altLang="en-US" sz="1200">
                <a:sym typeface="+mn-ea"/>
              </a:rPr>
              <a:t>pn_apns或 pn_mpns数据段中包含的内容。</a:t>
            </a:r>
            <a:endParaRPr lang="zh-CN" altLang="en-US" sz="1200">
              <a:sym typeface="+mn-ea"/>
            </a:endParaRPr>
          </a:p>
          <a:p>
            <a:pPr marL="0" indent="0">
              <a:buNone/>
            </a:pPr>
            <a:r>
              <a:rPr lang="en-US" altLang="zh-CN" sz="1200">
                <a:sym typeface="+mn-ea"/>
              </a:rPr>
              <a:t>	</a:t>
            </a:r>
            <a:r>
              <a:rPr lang="zh-CN" altLang="en-US" sz="1200">
                <a:sym typeface="+mn-ea"/>
              </a:rPr>
              <a:t>要接收一般消息，需要保证</a:t>
            </a:r>
            <a:r>
              <a:rPr lang="en-US" altLang="zh-CN" sz="1200">
                <a:sym typeface="+mn-ea"/>
              </a:rPr>
              <a:t>PubNub</a:t>
            </a:r>
            <a:r>
              <a:rPr lang="zh-CN" altLang="en-US" sz="1200">
                <a:sym typeface="+mn-ea"/>
              </a:rPr>
              <a:t>对象一直在线，而接收推送消息则不需要。</a:t>
            </a:r>
            <a:endParaRPr lang="zh-CN" altLang="en-US" sz="1200">
              <a:sym typeface="+mn-ea"/>
            </a:endParaRPr>
          </a:p>
          <a:p>
            <a:pPr marL="0" indent="0">
              <a:buNone/>
            </a:pPr>
            <a:endParaRPr lang="en-US" altLang="zh-CN"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a:t>
            </a:r>
            <a:r>
              <a:rPr lang="zh-CN" altLang="en-US"/>
              <a:t>、小结</a:t>
            </a:r>
            <a:endParaRPr lang="en-US" altLang="zh-CN"/>
          </a:p>
        </p:txBody>
      </p:sp>
      <p:sp>
        <p:nvSpPr>
          <p:cNvPr id="3" name="内容占位符 2"/>
          <p:cNvSpPr>
            <a:spLocks noGrp="1"/>
          </p:cNvSpPr>
          <p:nvPr>
            <p:ph idx="1"/>
          </p:nvPr>
        </p:nvSpPr>
        <p:spPr/>
        <p:txBody>
          <a:bodyPr/>
          <a:p>
            <a:pPr marL="0" indent="0">
              <a:buNone/>
            </a:pPr>
            <a:r>
              <a:rPr lang="en-US" altLang="zh-CN" sz="1800"/>
              <a:t>      </a:t>
            </a:r>
            <a:r>
              <a:rPr lang="zh-CN" altLang="en-US" sz="1800"/>
              <a:t>这个文档只是粗略的介绍了</a:t>
            </a:r>
            <a:r>
              <a:rPr lang="en-US" altLang="zh-CN" sz="1800"/>
              <a:t>PubNub</a:t>
            </a:r>
            <a:r>
              <a:rPr lang="zh-CN" altLang="en-US" sz="1800"/>
              <a:t>中一些知识，包括一些关键概念、项目配置、功能实现以及一些需要注意的细节。当然，由于内容比较多，还有一些细节说没有说明的。如果对于某个方面有疑惑，可以查阅</a:t>
            </a:r>
            <a:r>
              <a:rPr lang="en-US" altLang="zh-CN" sz="1800"/>
              <a:t>PubNub</a:t>
            </a:r>
            <a:r>
              <a:rPr lang="zh-CN" altLang="en-US" sz="1800"/>
              <a:t>的官方文档，主要包括以下网址：</a:t>
            </a:r>
            <a:endParaRPr lang="zh-CN" altLang="en-US" sz="1800"/>
          </a:p>
          <a:p>
            <a:pPr marL="0" indent="0">
              <a:buNone/>
            </a:pPr>
            <a:r>
              <a:rPr lang="zh-CN" altLang="en-US" sz="1800"/>
              <a:t>主页：</a:t>
            </a:r>
            <a:endParaRPr lang="zh-CN" altLang="en-US" sz="1800"/>
          </a:p>
          <a:p>
            <a:pPr marL="0" indent="0">
              <a:buNone/>
            </a:pPr>
            <a:r>
              <a:rPr lang="zh-CN" altLang="en-US" sz="1800">
                <a:hlinkClick r:id="rId1" action="ppaction://hlinkfile"/>
              </a:rPr>
              <a:t>https://www.pubnub.com/</a:t>
            </a:r>
            <a:endParaRPr lang="zh-CN" altLang="en-US" sz="1800">
              <a:hlinkClick r:id="rId1" action="ppaction://hlinkfile"/>
            </a:endParaRPr>
          </a:p>
          <a:p>
            <a:pPr marL="0" indent="0">
              <a:buNone/>
            </a:pPr>
            <a:r>
              <a:rPr lang="zh-CN" altLang="en-US" sz="1800"/>
              <a:t>介绍</a:t>
            </a:r>
            <a:r>
              <a:rPr lang="en-US" altLang="zh-CN" sz="1800"/>
              <a:t>PubNub</a:t>
            </a:r>
            <a:r>
              <a:rPr lang="zh-CN" altLang="en-US" sz="1800"/>
              <a:t>的网络结构图、概念：</a:t>
            </a:r>
            <a:endParaRPr lang="zh-CN" altLang="en-US" sz="1800"/>
          </a:p>
          <a:p>
            <a:pPr marL="0" indent="0">
              <a:buNone/>
            </a:pPr>
            <a:r>
              <a:rPr lang="zh-CN" altLang="en-US" sz="1800">
                <a:hlinkClick r:id="rId2" action="ppaction://hlinkfile"/>
              </a:rPr>
              <a:t>https://www.pubnub.com/developers/tech/how-pubnub-works/</a:t>
            </a:r>
            <a:endParaRPr lang="zh-CN" altLang="en-US" sz="1800">
              <a:hlinkClick r:id="rId2" action="ppaction://hlinkfile"/>
            </a:endParaRPr>
          </a:p>
          <a:p>
            <a:pPr marL="0" indent="0">
              <a:buNone/>
            </a:pPr>
            <a:r>
              <a:rPr lang="en-US" altLang="zh-CN" sz="1800"/>
              <a:t>Android </a:t>
            </a:r>
            <a:r>
              <a:rPr lang="zh-CN" altLang="en-US" sz="1800"/>
              <a:t>平台</a:t>
            </a:r>
            <a:r>
              <a:rPr lang="en-US" altLang="zh-CN" sz="1800"/>
              <a:t>SDK</a:t>
            </a:r>
            <a:r>
              <a:rPr lang="zh-CN" altLang="en-US" sz="1800"/>
              <a:t>介绍和使用：</a:t>
            </a:r>
            <a:endParaRPr lang="zh-CN" altLang="en-US" sz="1800"/>
          </a:p>
          <a:p>
            <a:pPr marL="0" indent="0">
              <a:buNone/>
            </a:pPr>
            <a:r>
              <a:rPr lang="zh-CN" altLang="en-US" sz="1800">
                <a:hlinkClick r:id="rId3" action="ppaction://hlinkfile"/>
              </a:rPr>
              <a:t>https://www.pubnub.com/docs/android-java/pubnub-java-sdk</a:t>
            </a:r>
            <a:endParaRPr lang="zh-CN" altLang="en-US" sz="1800"/>
          </a:p>
          <a:p>
            <a:pPr marL="0" indent="0">
              <a:buNone/>
            </a:pPr>
            <a:r>
              <a:rPr lang="zh-CN" altLang="en-US" sz="1800"/>
              <a:t>指南文档和一些视频：</a:t>
            </a:r>
            <a:endParaRPr lang="zh-CN" altLang="en-US" sz="1800"/>
          </a:p>
          <a:p>
            <a:pPr marL="0" indent="0">
              <a:buNone/>
            </a:pPr>
            <a:r>
              <a:rPr lang="zh-CN" altLang="en-US" sz="1800">
                <a:hlinkClick r:id="rId4" action="ppaction://hlinkfile"/>
              </a:rPr>
              <a:t>https://www.pubnub.com/developers/training/</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229600" cy="786130"/>
          </a:xfrm>
        </p:spPr>
        <p:txBody>
          <a:bodyPr/>
          <a:p>
            <a:r>
              <a:rPr lang="en-US" altLang="zh-CN" sz="2400">
                <a:sym typeface="+mn-ea"/>
              </a:rPr>
              <a:t>1</a:t>
            </a:r>
            <a:r>
              <a:rPr lang="zh-CN" altLang="en-US" sz="2400">
                <a:sym typeface="+mn-ea"/>
              </a:rPr>
              <a:t>、</a:t>
            </a:r>
            <a:r>
              <a:rPr lang="en-US" altLang="zh-CN" sz="2400">
                <a:sym typeface="+mn-ea"/>
              </a:rPr>
              <a:t>PubNub</a:t>
            </a:r>
            <a:r>
              <a:rPr lang="zh-CN" altLang="en-US" sz="2400">
                <a:sym typeface="+mn-ea"/>
              </a:rPr>
              <a:t>简介</a:t>
            </a:r>
            <a:endParaRPr lang="zh-CN" altLang="en-US" sz="2400"/>
          </a:p>
        </p:txBody>
      </p:sp>
      <p:sp>
        <p:nvSpPr>
          <p:cNvPr id="3" name="内容占位符 2"/>
          <p:cNvSpPr>
            <a:spLocks noGrp="1"/>
          </p:cNvSpPr>
          <p:nvPr>
            <p:ph idx="1"/>
          </p:nvPr>
        </p:nvSpPr>
        <p:spPr>
          <a:xfrm>
            <a:off x="457200" y="1061720"/>
            <a:ext cx="8229600" cy="5504815"/>
          </a:xfrm>
        </p:spPr>
        <p:txBody>
          <a:bodyPr/>
          <a:p>
            <a:pPr marL="0" indent="0">
              <a:buNone/>
            </a:pPr>
            <a:r>
              <a:rPr lang="en-US" altLang="zh-CN" sz="1800"/>
              <a:t>      </a:t>
            </a:r>
            <a:r>
              <a:rPr lang="zh-CN" altLang="en-US" sz="1800"/>
              <a:t>在这一章，我们主要是简单了解一下什么是</a:t>
            </a:r>
            <a:r>
              <a:rPr lang="en-US" altLang="zh-CN" sz="1800"/>
              <a:t>PubNub</a:t>
            </a:r>
            <a:r>
              <a:rPr lang="zh-CN" altLang="en-US" sz="1800"/>
              <a:t>；我们需要使用</a:t>
            </a:r>
            <a:r>
              <a:rPr lang="en-US" altLang="zh-CN" sz="1800"/>
              <a:t>PubNub</a:t>
            </a:r>
            <a:r>
              <a:rPr lang="zh-CN" altLang="en-US" sz="1800"/>
              <a:t>实现什么功能；</a:t>
            </a:r>
            <a:r>
              <a:rPr lang="en-US" altLang="zh-CN" sz="1800"/>
              <a:t>PubNub</a:t>
            </a:r>
            <a:r>
              <a:rPr lang="zh-CN" altLang="en-US" sz="1800"/>
              <a:t>的通信模型是怎样的，这些问题。</a:t>
            </a:r>
            <a:endParaRPr lang="zh-CN" altLang="en-US" sz="1800"/>
          </a:p>
          <a:p>
            <a:pPr marL="0" indent="0">
              <a:buNone/>
            </a:pPr>
            <a:endParaRPr lang="en-US" altLang="zh-CN" sz="1800"/>
          </a:p>
          <a:p>
            <a:pPr marL="0" lvl="1" indent="0">
              <a:buNone/>
            </a:pPr>
            <a:r>
              <a:rPr lang="en-US" altLang="zh-CN" sz="1800">
                <a:sym typeface="+mn-ea"/>
              </a:rPr>
              <a:t>1.1</a:t>
            </a:r>
            <a:r>
              <a:rPr lang="zh-CN" altLang="en-US" sz="1800">
                <a:sym typeface="+mn-ea"/>
              </a:rPr>
              <a:t>、什么是</a:t>
            </a:r>
            <a:r>
              <a:rPr lang="en-US" altLang="zh-CN" sz="1800">
                <a:sym typeface="+mn-ea"/>
              </a:rPr>
              <a:t>PubNub</a:t>
            </a:r>
            <a:endParaRPr lang="en-US" altLang="zh-CN" sz="1800"/>
          </a:p>
          <a:p>
            <a:pPr marL="0" indent="0">
              <a:buNone/>
            </a:pPr>
            <a:r>
              <a:rPr lang="en-US" altLang="zh-CN" sz="1600"/>
              <a:t>        现在最流行的应用程序是聊天和社交应用、文档协作、多人游戏、IoT、拼车等，这些都是由实时数据流驱动。越来越多的应用程序正在成为现实，越来越多的用户连接起来.</a:t>
            </a:r>
            <a:endParaRPr lang="zh-CN" altLang="en-US" sz="1600"/>
          </a:p>
          <a:p>
            <a:pPr marL="0" indent="0">
              <a:buNone/>
            </a:pPr>
            <a:r>
              <a:rPr lang="en-US" altLang="zh-CN" sz="1600"/>
              <a:t>        PubNub</a:t>
            </a:r>
            <a:r>
              <a:rPr lang="zh-CN" altLang="en-US" sz="1600"/>
              <a:t>就</a:t>
            </a:r>
            <a:r>
              <a:rPr lang="en-US" altLang="zh-CN" sz="1600"/>
              <a:t>是一个可编程的网络，用于开发实时应用程序;这是一种由三层架构设计的，旨在处理数据流的所有复杂性:</a:t>
            </a:r>
            <a:r>
              <a:rPr lang="zh-CN" altLang="en-US" sz="1600"/>
              <a:t>保证数据安全</a:t>
            </a:r>
            <a:r>
              <a:rPr lang="en-US" altLang="zh-CN" sz="1600"/>
              <a:t>，确保实时体验，保证可靠性，并将它们扩展到世界上任何地方的任何设备上.</a:t>
            </a:r>
            <a:endParaRPr lang="en-US" altLang="zh-CN" sz="1600"/>
          </a:p>
          <a:p>
            <a:pPr marL="0" indent="0">
              <a:buNone/>
            </a:pPr>
            <a:r>
              <a:rPr lang="en-US" altLang="zh-CN" sz="1600"/>
              <a:t>       PubNub可以用来快速地将小消息推送到一个或多个设备(智能手机、浏览器、微控制器、平板电脑等)，本质上是任何可以让TCP / IP连接到互联网的设备，以及在设备之间进行双向通信的设备。这些信息可以用于人类通信(如在线聊天)、机器对机器的控制、物联网、地理定位、智能家居、金融数据、多人游戏，以及更多</a:t>
            </a:r>
            <a:r>
              <a:rPr lang="zh-CN" altLang="en-US" sz="1600"/>
              <a:t>。</a:t>
            </a:r>
            <a:endParaRPr lang="zh-CN" altLang="en-US" sz="1600"/>
          </a:p>
          <a:p>
            <a:pPr marL="0" indent="0">
              <a:buNone/>
            </a:pPr>
            <a:r>
              <a:rPr lang="en-US" altLang="zh-CN" sz="1600"/>
              <a:t>       PubNub</a:t>
            </a:r>
            <a:r>
              <a:rPr lang="zh-CN" altLang="en-US" sz="1600"/>
              <a:t>为</a:t>
            </a:r>
            <a:r>
              <a:rPr lang="en-US" altLang="zh-CN" sz="1600"/>
              <a:t>开发人员</a:t>
            </a:r>
            <a:r>
              <a:rPr lang="zh-CN" altLang="en-US" sz="1600"/>
              <a:t>的应用</a:t>
            </a:r>
            <a:r>
              <a:rPr lang="en-US" altLang="zh-CN" sz="1600"/>
              <a:t>提供</a:t>
            </a:r>
            <a:r>
              <a:rPr lang="zh-CN" altLang="en-US" sz="1600"/>
              <a:t>了</a:t>
            </a:r>
            <a:r>
              <a:rPr lang="en-US" altLang="zh-CN" sz="1600"/>
              <a:t>一个开箱即用的永远在线</a:t>
            </a:r>
            <a:r>
              <a:rPr lang="zh-CN" altLang="en-US" sz="1600"/>
              <a:t>的</a:t>
            </a:r>
            <a:r>
              <a:rPr lang="en-US" altLang="zh-CN" sz="1600"/>
              <a:t>实时体验</a:t>
            </a:r>
            <a:r>
              <a:rPr lang="zh-CN" altLang="en-US" sz="1600"/>
              <a:t>。</a:t>
            </a:r>
            <a:r>
              <a:rPr lang="en-US" altLang="zh-CN" sz="1600"/>
              <a:t>让工程师、架构师、开发人员、产品经理等</a:t>
            </a:r>
            <a:r>
              <a:rPr lang="zh-CN" altLang="en-US" sz="1600"/>
              <a:t>，</a:t>
            </a:r>
            <a:r>
              <a:rPr lang="en-US" altLang="zh-CN" sz="1600"/>
              <a:t>把重点放在解决实际业务问题</a:t>
            </a:r>
            <a:r>
              <a:rPr lang="zh-CN" altLang="en-US" sz="1600"/>
              <a:t>上，</a:t>
            </a:r>
            <a:r>
              <a:rPr lang="en-US" altLang="zh-CN" sz="1600"/>
              <a:t>而不是担心网络,基础设施和</a:t>
            </a:r>
            <a:r>
              <a:rPr lang="zh-CN" altLang="en-US" sz="1600"/>
              <a:t>数据源的维持</a:t>
            </a:r>
            <a:r>
              <a:rPr lang="en-US" altLang="zh-CN" sz="1600"/>
              <a:t>。</a:t>
            </a:r>
            <a:endParaRPr lang="en-US" altLang="zh-CN" sz="1600"/>
          </a:p>
          <a:p>
            <a:pPr marL="0" indent="0">
              <a:buNone/>
            </a:pPr>
            <a:r>
              <a:rPr lang="en-US" altLang="zh-CN" sz="1600"/>
              <a:t>       PubNub不仅仅是在云服务或平台上托管的消息传递解决方案;PubNub是一个成熟的分布式网络。PubNub网络是可编程的，这意味着你可以在网络层上计算,将你的应用程序或业务逻辑直接应用到PubNub网络上.</a:t>
            </a:r>
            <a:endParaRPr lang="en-US" altLang="zh-CN" sz="1600"/>
          </a:p>
          <a:p>
            <a:pPr marL="0" indent="0">
              <a:buNone/>
            </a:pPr>
            <a:endParaRPr lang="en-US" altLang="zh-CN"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49910"/>
            <a:ext cx="8229600" cy="5576570"/>
          </a:xfrm>
        </p:spPr>
        <p:txBody>
          <a:bodyPr/>
          <a:p>
            <a:pPr marL="0" lvl="1" indent="0">
              <a:buNone/>
            </a:pPr>
            <a:r>
              <a:rPr lang="en-US" altLang="zh-CN" sz="1800">
                <a:sym typeface="+mn-ea"/>
              </a:rPr>
              <a:t>1.2</a:t>
            </a:r>
            <a:r>
              <a:rPr lang="zh-CN" altLang="en-US" sz="1800">
                <a:sym typeface="+mn-ea"/>
              </a:rPr>
              <a:t>、</a:t>
            </a:r>
            <a:r>
              <a:rPr lang="en-US" altLang="zh-CN" sz="1800">
                <a:sym typeface="+mn-ea"/>
              </a:rPr>
              <a:t>PubNub</a:t>
            </a:r>
            <a:r>
              <a:rPr lang="zh-CN" altLang="en-US" sz="1800">
                <a:sym typeface="+mn-ea"/>
              </a:rPr>
              <a:t>通信模型</a:t>
            </a:r>
            <a:endParaRPr lang="zh-CN" altLang="en-US" sz="1800">
              <a:sym typeface="+mn-ea"/>
            </a:endParaRPr>
          </a:p>
          <a:p>
            <a:pPr marL="0" lvl="1" indent="0">
              <a:buNone/>
            </a:pPr>
            <a:r>
              <a:rPr lang="en-US" altLang="zh-CN" sz="1600"/>
              <a:t>        PubNub</a:t>
            </a:r>
            <a:r>
              <a:rPr lang="zh-CN" altLang="en-US" sz="1600"/>
              <a:t>支持多种通信模型：</a:t>
            </a:r>
            <a:endParaRPr lang="zh-CN" altLang="en-US" sz="1600"/>
          </a:p>
          <a:p>
            <a:pPr marL="0" lvl="1" indent="0">
              <a:buNone/>
            </a:pPr>
            <a:r>
              <a:rPr lang="en-US" altLang="zh-CN" sz="1600"/>
              <a:t>	1</a:t>
            </a:r>
            <a:r>
              <a:rPr lang="zh-CN" altLang="en-US" sz="1600"/>
              <a:t>、</a:t>
            </a:r>
            <a:r>
              <a:rPr lang="en-US" altLang="zh-CN" sz="1600"/>
              <a:t>一对一或单播(可以是单向的或双向的)</a:t>
            </a:r>
            <a:endParaRPr lang="en-US" altLang="zh-CN" sz="1600"/>
          </a:p>
          <a:p>
            <a:pPr marL="0" lvl="1" indent="0">
              <a:buNone/>
            </a:pPr>
            <a:r>
              <a:rPr lang="en-US" altLang="zh-CN" sz="1600"/>
              <a:t>	     </a:t>
            </a:r>
            <a:r>
              <a:rPr lang="zh-CN" altLang="en-US" sz="1600"/>
              <a:t>例如：</a:t>
            </a:r>
            <a:r>
              <a:rPr lang="en-US" altLang="zh-CN" sz="1600"/>
              <a:t>1- 1聊天或私人聊天</a:t>
            </a:r>
            <a:endParaRPr lang="en-US" altLang="zh-CN" sz="1600"/>
          </a:p>
          <a:p>
            <a:pPr marL="0" lvl="1" indent="0">
              <a:buNone/>
            </a:pPr>
            <a:r>
              <a:rPr lang="en-US" altLang="zh-CN" sz="1600"/>
              <a:t>	2</a:t>
            </a:r>
            <a:r>
              <a:rPr lang="zh-CN" altLang="en-US" sz="1600"/>
              <a:t>、</a:t>
            </a:r>
            <a:r>
              <a:rPr lang="en-US" altLang="zh-CN" sz="1600"/>
              <a:t>一对多或广播</a:t>
            </a:r>
            <a:endParaRPr lang="en-US" altLang="zh-CN" sz="1600"/>
          </a:p>
          <a:p>
            <a:pPr marL="0" lvl="1" indent="0">
              <a:buNone/>
            </a:pPr>
            <a:r>
              <a:rPr lang="en-US" altLang="zh-CN" sz="1600"/>
              <a:t>	      例如</a:t>
            </a:r>
            <a:r>
              <a:rPr lang="zh-CN" altLang="en-US" sz="1600"/>
              <a:t>：</a:t>
            </a:r>
            <a:r>
              <a:rPr lang="en-US" altLang="zh-CN" sz="1600"/>
              <a:t>公告、</a:t>
            </a:r>
            <a:r>
              <a:rPr lang="zh-CN" altLang="en-US" sz="1600"/>
              <a:t>一人对多个对象</a:t>
            </a:r>
            <a:r>
              <a:rPr lang="en-US" altLang="zh-CN" sz="1600"/>
              <a:t>现场投票、固件更新等。</a:t>
            </a:r>
            <a:endParaRPr lang="en-US" altLang="zh-CN" sz="1600"/>
          </a:p>
          <a:p>
            <a:pPr marL="0" lvl="1" indent="0">
              <a:buNone/>
            </a:pPr>
            <a:r>
              <a:rPr lang="en-US" altLang="zh-CN" sz="1600"/>
              <a:t>	3</a:t>
            </a:r>
            <a:r>
              <a:rPr lang="zh-CN" altLang="en-US" sz="1600"/>
              <a:t>、</a:t>
            </a:r>
            <a:r>
              <a:rPr lang="en-US" altLang="zh-CN" sz="1600"/>
              <a:t>多对多或多播</a:t>
            </a:r>
            <a:endParaRPr lang="en-US" altLang="zh-CN" sz="1600"/>
          </a:p>
          <a:p>
            <a:pPr marL="0" lvl="1" indent="0">
              <a:buNone/>
            </a:pPr>
            <a:r>
              <a:rPr lang="en-US" altLang="zh-CN" sz="1600"/>
              <a:t>	      </a:t>
            </a:r>
            <a:r>
              <a:rPr lang="zh-CN" altLang="en-US" sz="1600"/>
              <a:t>例</a:t>
            </a:r>
            <a:r>
              <a:rPr lang="en-US" altLang="zh-CN" sz="1600"/>
              <a:t>如</a:t>
            </a:r>
            <a:r>
              <a:rPr lang="zh-CN" altLang="en-US" sz="1600"/>
              <a:t>：</a:t>
            </a:r>
            <a:r>
              <a:rPr lang="en-US" altLang="zh-CN" sz="1600"/>
              <a:t>群组聊天</a:t>
            </a:r>
            <a:endParaRPr lang="en-US" altLang="zh-CN" sz="1600"/>
          </a:p>
          <a:p>
            <a:pPr marL="0" lvl="1" indent="0">
              <a:buNone/>
            </a:pPr>
            <a:r>
              <a:rPr lang="en-US" altLang="zh-CN" sz="1600"/>
              <a:t>	4</a:t>
            </a:r>
            <a:r>
              <a:rPr lang="zh-CN" altLang="en-US" sz="1600"/>
              <a:t>、</a:t>
            </a:r>
            <a:r>
              <a:rPr lang="en-US" altLang="zh-CN" sz="1600"/>
              <a:t>多对一或合并</a:t>
            </a:r>
            <a:endParaRPr lang="en-US" altLang="zh-CN" sz="1600"/>
          </a:p>
          <a:p>
            <a:pPr marL="0" lvl="1" indent="0">
              <a:buNone/>
            </a:pPr>
            <a:r>
              <a:rPr lang="en-US" altLang="zh-CN" sz="1600"/>
              <a:t>	      例如:物联网，</a:t>
            </a:r>
            <a:r>
              <a:rPr lang="zh-CN" altLang="en-US" sz="1600"/>
              <a:t>多人对同一对象</a:t>
            </a:r>
            <a:r>
              <a:rPr lang="en-US" altLang="zh-CN" sz="1600"/>
              <a:t>投票</a:t>
            </a:r>
            <a:endParaRPr lang="en-US" altLang="zh-CN" sz="1600"/>
          </a:p>
          <a:p>
            <a:pPr marL="0" lvl="1" indent="0">
              <a:buNone/>
            </a:pPr>
            <a:endParaRPr lang="en-US" altLang="zh-CN" sz="1600"/>
          </a:p>
        </p:txBody>
      </p:sp>
      <p:pic>
        <p:nvPicPr>
          <p:cNvPr id="2" name="图片 1" descr="topologies"/>
          <p:cNvPicPr>
            <a:picLocks noChangeAspect="1"/>
          </p:cNvPicPr>
          <p:nvPr/>
        </p:nvPicPr>
        <p:blipFill>
          <a:blip r:embed="rId1"/>
          <a:stretch>
            <a:fillRect/>
          </a:stretch>
        </p:blipFill>
        <p:spPr>
          <a:xfrm>
            <a:off x="1191895" y="3495040"/>
            <a:ext cx="6045835" cy="2727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sym typeface="+mn-ea"/>
              </a:rPr>
              <a:t>2</a:t>
            </a:r>
            <a:r>
              <a:rPr lang="zh-CN" altLang="en-US" sz="2400">
                <a:sym typeface="+mn-ea"/>
              </a:rPr>
              <a:t>、关键概念和功能</a:t>
            </a:r>
            <a:endParaRPr lang="zh-CN" altLang="en-US" sz="2400"/>
          </a:p>
        </p:txBody>
      </p:sp>
      <p:sp>
        <p:nvSpPr>
          <p:cNvPr id="3" name="内容占位符 2"/>
          <p:cNvSpPr>
            <a:spLocks noGrp="1"/>
          </p:cNvSpPr>
          <p:nvPr>
            <p:ph idx="1"/>
          </p:nvPr>
        </p:nvSpPr>
        <p:spPr/>
        <p:txBody>
          <a:bodyPr/>
          <a:p>
            <a:pPr marL="457200" lvl="1" indent="0">
              <a:buNone/>
            </a:pPr>
            <a:r>
              <a:rPr lang="en-US" altLang="zh-CN" sz="1800">
                <a:sym typeface="+mn-ea"/>
              </a:rPr>
              <a:t>  </a:t>
            </a:r>
            <a:r>
              <a:rPr lang="en-US" altLang="zh-CN" sz="1600">
                <a:sym typeface="+mn-ea"/>
              </a:rPr>
              <a:t>      PubNub</a:t>
            </a:r>
            <a:r>
              <a:rPr lang="zh-CN" altLang="en-US" sz="1600">
                <a:sym typeface="+mn-ea"/>
              </a:rPr>
              <a:t>提供了很多功能，发布</a:t>
            </a:r>
            <a:r>
              <a:rPr lang="en-US" altLang="zh-CN" sz="1600">
                <a:sym typeface="+mn-ea"/>
              </a:rPr>
              <a:t>/</a:t>
            </a:r>
            <a:r>
              <a:rPr lang="zh-CN" altLang="en-US" sz="1600">
                <a:sym typeface="+mn-ea"/>
              </a:rPr>
              <a:t>订阅、获取用户状态、获取历史消息、访问授权等等。</a:t>
            </a:r>
            <a:endParaRPr lang="zh-CN" altLang="en-US" sz="1600"/>
          </a:p>
          <a:p>
            <a:pPr marL="457200" lvl="1" indent="0">
              <a:buNone/>
            </a:pPr>
            <a:r>
              <a:rPr lang="zh-CN" altLang="en-US" sz="1600"/>
              <a:t>这一章不讲这些功能是如何实现的，主要是熟悉一下</a:t>
            </a:r>
            <a:r>
              <a:rPr lang="en-US" altLang="zh-CN" sz="1600"/>
              <a:t>PubNub</a:t>
            </a:r>
            <a:r>
              <a:rPr lang="zh-CN" altLang="en-US" sz="1600"/>
              <a:t>的一些主要功能和一些相关的关键概念，以便在之后讲到这些功能的具体实现时，能够快速接受一些概念。</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93420"/>
            <a:ext cx="8229600" cy="5576570"/>
          </a:xfrm>
        </p:spPr>
        <p:txBody>
          <a:bodyPr/>
          <a:p>
            <a:pPr marL="0" lvl="1" indent="0">
              <a:buNone/>
            </a:pPr>
            <a:r>
              <a:rPr lang="en-US" altLang="zh-CN" sz="1800"/>
              <a:t>2.1</a:t>
            </a:r>
            <a:r>
              <a:rPr lang="zh-CN" altLang="en-US" sz="1800"/>
              <a:t>、</a:t>
            </a:r>
            <a:r>
              <a:rPr lang="en-US" altLang="zh-CN" sz="1800"/>
              <a:t>Publish/Subscribe</a:t>
            </a:r>
            <a:r>
              <a:rPr lang="zh-CN" altLang="en-US" sz="1800"/>
              <a:t>功能</a:t>
            </a:r>
            <a:endParaRPr lang="zh-CN" altLang="en-US" sz="1800"/>
          </a:p>
          <a:p>
            <a:pPr marL="0" lvl="1" indent="0">
              <a:buNone/>
            </a:pPr>
            <a:r>
              <a:rPr lang="en-US" altLang="zh-CN" sz="1600"/>
              <a:t>      PubNub</a:t>
            </a:r>
            <a:r>
              <a:rPr lang="zh-CN" altLang="en-US" sz="1600"/>
              <a:t>是以</a:t>
            </a:r>
            <a:r>
              <a:rPr lang="en-US" altLang="zh-CN" sz="1600"/>
              <a:t>Publish/Subscribe</a:t>
            </a:r>
            <a:r>
              <a:rPr lang="zh-CN" altLang="en-US" sz="1600"/>
              <a:t>模式（也就是发布</a:t>
            </a:r>
            <a:r>
              <a:rPr lang="en-US" altLang="zh-CN" sz="1600"/>
              <a:t>/</a:t>
            </a:r>
            <a:r>
              <a:rPr lang="zh-CN" altLang="en-US" sz="1600"/>
              <a:t>订阅模式）运行的</a:t>
            </a:r>
            <a:r>
              <a:rPr lang="en-US" altLang="zh-CN" sz="1600"/>
              <a:t>.</a:t>
            </a:r>
            <a:r>
              <a:rPr lang="zh-CN" altLang="en-US" sz="1600"/>
              <a:t>发布和订阅功能是</a:t>
            </a:r>
            <a:r>
              <a:rPr lang="en-US" altLang="zh-CN" sz="1600"/>
              <a:t>PubNub</a:t>
            </a:r>
            <a:r>
              <a:rPr lang="zh-CN" altLang="en-US" sz="1600"/>
              <a:t>的基础功能之一。用户订阅一个</a:t>
            </a:r>
            <a:r>
              <a:rPr lang="en-US" altLang="zh-CN" sz="1600"/>
              <a:t>Channel</a:t>
            </a:r>
            <a:r>
              <a:rPr lang="en-US" altLang="zh-CN" sz="1600">
                <a:sym typeface="+mn-ea"/>
              </a:rPr>
              <a:t>(</a:t>
            </a:r>
            <a:r>
              <a:rPr lang="zh-CN" altLang="en-US" sz="1600">
                <a:sym typeface="+mn-ea"/>
              </a:rPr>
              <a:t>可以称之为通道</a:t>
            </a:r>
            <a:r>
              <a:rPr lang="en-US" altLang="zh-CN" sz="1600">
                <a:sym typeface="+mn-ea"/>
              </a:rPr>
              <a:t>)</a:t>
            </a:r>
            <a:r>
              <a:rPr lang="zh-CN" altLang="en-US" sz="1600"/>
              <a:t>后，可以发布消息到</a:t>
            </a:r>
            <a:r>
              <a:rPr lang="en-US" altLang="zh-CN" sz="1600"/>
              <a:t>Channel,</a:t>
            </a:r>
            <a:r>
              <a:rPr lang="zh-CN" altLang="en-US" sz="1600"/>
              <a:t>也可以从已订阅的</a:t>
            </a:r>
            <a:r>
              <a:rPr lang="en-US" altLang="zh-CN" sz="1600"/>
              <a:t>Channel</a:t>
            </a:r>
            <a:r>
              <a:rPr lang="zh-CN" altLang="en-US" sz="1600"/>
              <a:t>中接收别人发布的消息。发布</a:t>
            </a:r>
            <a:r>
              <a:rPr lang="en-US" altLang="zh-CN" sz="1600"/>
              <a:t>/</a:t>
            </a:r>
            <a:r>
              <a:rPr lang="zh-CN" altLang="en-US" sz="1600"/>
              <a:t>订阅模式由几个组件组成：</a:t>
            </a:r>
            <a:endParaRPr lang="zh-CN" altLang="en-US" sz="1600"/>
          </a:p>
          <a:p>
            <a:pPr marL="0" lvl="1" indent="0">
              <a:buNone/>
            </a:pPr>
            <a:r>
              <a:rPr lang="zh-CN" altLang="en-US" sz="1600"/>
              <a:t>      </a:t>
            </a:r>
            <a:r>
              <a:rPr lang="en-US" altLang="zh-CN" sz="1600"/>
              <a:t>a.</a:t>
            </a:r>
            <a:r>
              <a:rPr lang="en-US" altLang="zh-CN" sz="1600">
                <a:sym typeface="+mn-ea"/>
              </a:rPr>
              <a:t>publisher</a:t>
            </a:r>
            <a:r>
              <a:rPr lang="zh-CN" altLang="en-US" sz="1600">
                <a:sym typeface="+mn-ea"/>
              </a:rPr>
              <a:t>：向通道中发布消息的用户被称为发布者。发布者发布消息时不需要事先订阅通道。</a:t>
            </a:r>
            <a:endParaRPr lang="en-US" altLang="zh-CN" sz="1600">
              <a:sym typeface="+mn-ea"/>
            </a:endParaRPr>
          </a:p>
          <a:p>
            <a:pPr marL="0" lvl="1" indent="0">
              <a:buNone/>
            </a:pPr>
            <a:r>
              <a:rPr lang="zh-CN" altLang="en-US" sz="1600"/>
              <a:t>      </a:t>
            </a:r>
            <a:r>
              <a:rPr lang="en-US" altLang="zh-CN" sz="1600"/>
              <a:t>b.subscriber</a:t>
            </a:r>
            <a:r>
              <a:rPr lang="zh-CN" altLang="en-US" sz="1600"/>
              <a:t>：</a:t>
            </a:r>
            <a:r>
              <a:rPr lang="zh-CN" altLang="en-US" sz="1600">
                <a:sym typeface="+mn-ea"/>
              </a:rPr>
              <a:t>订阅者。当用户订阅了一个</a:t>
            </a:r>
            <a:r>
              <a:rPr lang="en-US" altLang="zh-CN" sz="1600">
                <a:sym typeface="+mn-ea"/>
              </a:rPr>
              <a:t>channel</a:t>
            </a:r>
            <a:r>
              <a:rPr lang="zh-CN" altLang="en-US" sz="1600">
                <a:sym typeface="+mn-ea"/>
              </a:rPr>
              <a:t>后，用户就成为了这个</a:t>
            </a:r>
            <a:r>
              <a:rPr lang="en-US" altLang="zh-CN" sz="1600">
                <a:sym typeface="+mn-ea"/>
              </a:rPr>
              <a:t>channel</a:t>
            </a:r>
            <a:r>
              <a:rPr lang="zh-CN" altLang="en-US" sz="1600">
                <a:sym typeface="+mn-ea"/>
              </a:rPr>
              <a:t>的订阅者，可以接收发布在这个</a:t>
            </a:r>
            <a:r>
              <a:rPr lang="en-US" altLang="zh-CN" sz="1600">
                <a:sym typeface="+mn-ea"/>
              </a:rPr>
              <a:t>Channel</a:t>
            </a:r>
            <a:r>
              <a:rPr lang="zh-CN" altLang="en-US" sz="1600">
                <a:sym typeface="+mn-ea"/>
              </a:rPr>
              <a:t>中的</a:t>
            </a:r>
            <a:r>
              <a:rPr lang="en-US" altLang="zh-CN" sz="1600">
                <a:sym typeface="+mn-ea"/>
              </a:rPr>
              <a:t>messages</a:t>
            </a:r>
            <a:r>
              <a:rPr lang="zh-CN" altLang="en-US" sz="1600">
                <a:sym typeface="+mn-ea"/>
              </a:rPr>
              <a:t>。</a:t>
            </a:r>
            <a:endParaRPr lang="zh-CN" altLang="en-US" sz="1600">
              <a:sym typeface="+mn-ea"/>
            </a:endParaRPr>
          </a:p>
          <a:p>
            <a:pPr marL="0" lvl="1" indent="0">
              <a:buNone/>
            </a:pPr>
            <a:r>
              <a:rPr lang="en-US" altLang="zh-CN" sz="1600"/>
              <a:t>      c.message</a:t>
            </a:r>
            <a:r>
              <a:rPr lang="zh-CN" altLang="en-US" sz="1600"/>
              <a:t>：</a:t>
            </a:r>
            <a:r>
              <a:rPr lang="zh-CN" altLang="en-US" sz="1600">
                <a:sym typeface="+mn-ea"/>
              </a:rPr>
              <a:t>消息。消息是被发布到通道的实际数据包。</a:t>
            </a:r>
            <a:endParaRPr lang="zh-CN" altLang="en-US" sz="1600">
              <a:sym typeface="+mn-ea"/>
            </a:endParaRPr>
          </a:p>
          <a:p>
            <a:pPr marL="0" lvl="1" indent="0">
              <a:buNone/>
            </a:pPr>
            <a:r>
              <a:rPr lang="en-US" altLang="zh-CN" sz="1600"/>
              <a:t>      d.channel</a:t>
            </a:r>
            <a:r>
              <a:rPr lang="zh-CN" altLang="en-US" sz="1600"/>
              <a:t>：通道。通过PubNub发送的消息被发送到一个“通道”。设备可以通过一个开放连接同时订阅数千个通道。了解PubNub通道的一个关键点是PubNub支持无限数量的通道。通道名称是一个字符串，通道不需要预先定义，也就是说，当你订阅一个以某个字符串命名的通道时，如果通道不存在，则以该字符串为通道名称自动创建一个通道。</a:t>
            </a:r>
            <a:endParaRPr lang="zh-CN" altLang="en-US" sz="1600"/>
          </a:p>
          <a:p>
            <a:pPr marL="0" lvl="1" indent="0">
              <a:buNone/>
            </a:pPr>
            <a:r>
              <a:rPr lang="en-US" altLang="zh-CN" sz="1600"/>
              <a:t>      e.channel group</a:t>
            </a:r>
            <a:r>
              <a:rPr lang="zh-CN" altLang="en-US" sz="1600"/>
              <a:t>：通道组。顾名思义，就是一组通道的集合。与通道一样，通道组也是以一个字符串在标识的，并且不需要预先定义。用户可以向将一个通道添加到通道组，也可以将一个通道从通道组中删除。当用于订阅了一个通道组后，相当于订阅了这个通道组中的所有通道。</a:t>
            </a:r>
            <a:endParaRPr lang="zh-CN" altLang="en-US" sz="1600"/>
          </a:p>
          <a:p>
            <a:pPr marL="0" lvl="1" indent="0">
              <a:buNone/>
            </a:pPr>
            <a:endParaRPr lang="en-US" altLang="zh-CN" sz="1600"/>
          </a:p>
          <a:p>
            <a:pPr marL="0" lvl="1" indent="0">
              <a:buNone/>
            </a:pPr>
            <a:endParaRPr lang="zh-CN" altLang="en-US" sz="1600"/>
          </a:p>
          <a:p>
            <a:pPr marL="0" lvl="1" indent="0">
              <a:buNone/>
            </a:pPr>
            <a:endParaRPr lang="en-US" altLang="zh-CN" sz="1600"/>
          </a:p>
          <a:p>
            <a:pPr marL="0" lvl="1" indent="0">
              <a:buNone/>
            </a:pP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49910"/>
            <a:ext cx="8229600" cy="5576570"/>
          </a:xfrm>
        </p:spPr>
        <p:txBody>
          <a:bodyPr/>
          <a:p>
            <a:pPr marL="0" lvl="1" indent="0">
              <a:buNone/>
            </a:pPr>
            <a:r>
              <a:rPr lang="en-US" altLang="zh-CN" sz="1600">
                <a:sym typeface="+mn-ea"/>
              </a:rPr>
              <a:t>       </a:t>
            </a:r>
            <a:endParaRPr lang="en-US" altLang="zh-CN" sz="1600">
              <a:sym typeface="+mn-ea"/>
            </a:endParaRPr>
          </a:p>
          <a:p>
            <a:pPr marL="0" lvl="1" indent="0">
              <a:buNone/>
            </a:pPr>
            <a:r>
              <a:rPr lang="en-US" altLang="zh-CN" sz="1600">
                <a:sym typeface="+mn-ea"/>
              </a:rPr>
              <a:t>         Channel</a:t>
            </a:r>
            <a:r>
              <a:rPr lang="zh-CN" altLang="en-US" sz="1600">
                <a:sym typeface="+mn-ea"/>
              </a:rPr>
              <a:t>和</a:t>
            </a:r>
            <a:r>
              <a:rPr lang="en-US" altLang="zh-CN" sz="1600">
                <a:sym typeface="+mn-ea"/>
              </a:rPr>
              <a:t>Channel group</a:t>
            </a:r>
            <a:r>
              <a:rPr lang="zh-CN" altLang="en-US" sz="1600">
                <a:sym typeface="+mn-ea"/>
              </a:rPr>
              <a:t>的命名注意：</a:t>
            </a:r>
            <a:endParaRPr lang="zh-CN" altLang="en-US" sz="1600">
              <a:sym typeface="+mn-ea"/>
            </a:endParaRPr>
          </a:p>
          <a:p>
            <a:pPr marL="0" lvl="1" indent="0">
              <a:buNone/>
            </a:pPr>
            <a:r>
              <a:rPr lang="zh-CN" altLang="en-US" sz="1600">
                <a:sym typeface="+mn-ea"/>
              </a:rPr>
              <a:t>         通道和通道组名称是utf - 8兼容的。名称长度限制在64个，在通道组中禁用字符：</a:t>
            </a:r>
            <a:endParaRPr lang="zh-CN" altLang="en-US" sz="1600">
              <a:sym typeface="+mn-ea"/>
            </a:endParaRPr>
          </a:p>
          <a:p>
            <a:pPr marL="0" lvl="1" indent="0">
              <a:buNone/>
            </a:pPr>
            <a:r>
              <a:rPr lang="zh-CN" altLang="en-US" sz="1600">
                <a:sym typeface="+mn-ea"/>
              </a:rPr>
              <a:t>   逗号: ，  斜杠:/    反斜杠:\    句号:</a:t>
            </a:r>
            <a:r>
              <a:rPr lang="en-US" altLang="zh-CN" sz="1600">
                <a:sym typeface="+mn-ea"/>
              </a:rPr>
              <a:t>. </a:t>
            </a:r>
            <a:r>
              <a:rPr lang="zh-CN" altLang="en-US" sz="1600">
                <a:sym typeface="+mn-ea"/>
              </a:rPr>
              <a:t> 星号:*   冒号::</a:t>
            </a:r>
            <a:endParaRPr lang="zh-CN" altLang="en-US" sz="1600">
              <a:sym typeface="+mn-ea"/>
            </a:endParaRPr>
          </a:p>
          <a:p>
            <a:pPr marL="0" lvl="1" indent="0">
              <a:buNone/>
            </a:pPr>
            <a:endParaRPr lang="zh-CN" altLang="en-US" sz="1600">
              <a:sym typeface="+mn-ea"/>
            </a:endParaRPr>
          </a:p>
          <a:p>
            <a:pPr marL="0" lvl="1" indent="0">
              <a:buNone/>
            </a:pPr>
            <a:r>
              <a:rPr lang="zh-CN" altLang="en-US" sz="1400">
                <a:sym typeface="+mn-ea"/>
              </a:rPr>
              <a:t>参考文档：https://www.pubnub.com/developers/tech/key-concepts/publish-subscribe/</a:t>
            </a:r>
            <a:endParaRPr lang="zh-CN" altLang="en-US" sz="1400">
              <a:sym typeface="+mn-ea"/>
            </a:endParaRPr>
          </a:p>
          <a:p>
            <a:pPr marL="0" lvl="1" indent="0">
              <a:buNone/>
            </a:pPr>
            <a:endParaRPr lang="zh-CN" altLang="en-US" sz="1400">
              <a:sym typeface="+mn-ea"/>
            </a:endParaRPr>
          </a:p>
          <a:p>
            <a:pPr marL="0" lvl="1" indent="0">
              <a:buNone/>
            </a:pPr>
            <a:endParaRPr lang="en-US" altLang="zh-CN" sz="1600">
              <a:sym typeface="+mn-ea"/>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22627</Words>
  <Application>WPS 演示</Application>
  <PresentationFormat/>
  <Paragraphs>666</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44</vt:i4>
      </vt:variant>
    </vt:vector>
  </HeadingPairs>
  <TitlesOfParts>
    <vt:vector size="52" baseType="lpstr">
      <vt:lpstr>Arial</vt:lpstr>
      <vt:lpstr>宋体</vt:lpstr>
      <vt:lpstr>Wingdings</vt:lpstr>
      <vt:lpstr>微软雅黑</vt:lpstr>
      <vt:lpstr>Arial Unicode MS</vt:lpstr>
      <vt:lpstr>Calibri</vt:lpstr>
      <vt:lpstr>默认设计模板</vt:lpstr>
      <vt:lpstr>1_默认设计模板</vt:lpstr>
      <vt:lpstr>PubNub入门学习</vt:lpstr>
      <vt:lpstr>目录</vt:lpstr>
      <vt:lpstr>PowerPoint 演示文稿</vt:lpstr>
      <vt:lpstr>PowerPoint 演示文稿</vt:lpstr>
      <vt:lpstr>1、PubNub简介</vt:lpstr>
      <vt:lpstr>PowerPoint 演示文稿</vt:lpstr>
      <vt:lpstr>2、关键概念和功能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3、PubNub注册与Admin Dashboard</vt:lpstr>
      <vt:lpstr>PowerPoint 演示文稿</vt:lpstr>
      <vt:lpstr>PowerPoint 演示文稿</vt:lpstr>
      <vt:lpstr>PowerPoint 演示文稿</vt:lpstr>
      <vt:lpstr>PowerPoint 演示文稿</vt:lpstr>
      <vt:lpstr>4、项目创建与功能实现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5、Push Notification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shiyunjin</cp:lastModifiedBy>
  <cp:revision>20</cp:revision>
  <dcterms:created xsi:type="dcterms:W3CDTF">2017-10-26T01:24:00Z</dcterms:created>
  <dcterms:modified xsi:type="dcterms:W3CDTF">2017-10-31T10:18:56Z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