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64020"/>
  </p:normalViewPr>
  <p:slideViewPr>
    <p:cSldViewPr snapToGrid="0" snapToObjects="1">
      <p:cViewPr varScale="1">
        <p:scale>
          <a:sx n="62" d="100"/>
          <a:sy n="62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7D0AC-89D7-4D44-BB26-0F888046C296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FF25-7A18-474F-A3E1-B77285EFE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analyzing the sales data it could be observed that, highest growing product in terms of revenue growth is Product E (42.1% revenue increase and 40.1% sales number (licenses sold)). Also it can be seen that Product A has highest sales and revenue. </a:t>
            </a:r>
          </a:p>
          <a:p>
            <a:endParaRPr lang="en-US" dirty="0"/>
          </a:p>
          <a:p>
            <a:r>
              <a:rPr lang="en-US" dirty="0"/>
              <a:t>But Product E  was released  in 2016 so let's find out product which has highest growth for 4 years of sales</a:t>
            </a:r>
          </a:p>
          <a:p>
            <a:endParaRPr lang="en-US" dirty="0"/>
          </a:p>
          <a:p>
            <a:r>
              <a:rPr lang="en-US" dirty="0"/>
              <a:t>If we exclude E and look at past 4 years of data</a:t>
            </a:r>
          </a:p>
          <a:p>
            <a:r>
              <a:rPr lang="en-US" dirty="0"/>
              <a:t>        - C has highest revenue growth (4.56% increase) and sales growth (4.75% increase)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addition to this it is found that </a:t>
            </a:r>
          </a:p>
          <a:p>
            <a:r>
              <a:rPr lang="en-US" dirty="0"/>
              <a:t>        - Increase in revenue by 54.0% from year 2014 to year 2015</a:t>
            </a:r>
          </a:p>
          <a:p>
            <a:r>
              <a:rPr lang="en-US" dirty="0"/>
              <a:t>        - Increase in revenue by 15.0% from year 2015 to year 2016</a:t>
            </a:r>
          </a:p>
          <a:p>
            <a:r>
              <a:rPr lang="en-US" dirty="0"/>
              <a:t>        - Increase in revenue by 2.0% from year 2016 to year 2017</a:t>
            </a:r>
          </a:p>
          <a:p>
            <a:r>
              <a:rPr lang="en-US" dirty="0"/>
              <a:t>        - Increase in revenue by 82.0% from year 2014 to year 2017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It shows that we are not able to keep up with the growth rate and if the trend continues we might have stagnated growth or negative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FF25-7A18-474F-A3E1-B77285EFE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5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see that in last 2 years the sales of A and D (our top products) have declined. An in order to grow overall revenue (keeping up with growth rate).</a:t>
            </a:r>
          </a:p>
          <a:p>
            <a:endParaRPr lang="en-US" dirty="0"/>
          </a:p>
          <a:p>
            <a:r>
              <a:rPr lang="en-US" dirty="0"/>
              <a:t>It is obvious that in order to grow overall we need to keep up with the growth rate.</a:t>
            </a:r>
          </a:p>
          <a:p>
            <a:endParaRPr lang="en-US" dirty="0"/>
          </a:p>
          <a:p>
            <a:r>
              <a:rPr lang="en-US" dirty="0"/>
              <a:t>One way of keeping up with the growth is by not declining. As there’s a decline in our top products, we need to find some probable reasons of decline and make some strategies to tackle those and be back on the growth trajectory.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FF25-7A18-474F-A3E1-B77285EFE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want to be on path of trajectory, we want to see why products have negative sales and revenue. I have come up with two reasons. </a:t>
            </a:r>
          </a:p>
          <a:p>
            <a:pPr marL="228600" indent="-228600">
              <a:buAutoNum type="arabicParenR"/>
            </a:pPr>
            <a:r>
              <a:rPr lang="en-US" dirty="0"/>
              <a:t>Either faulty products and bad service </a:t>
            </a:r>
          </a:p>
          <a:p>
            <a:pPr marL="228600" indent="-228600">
              <a:buAutoNum type="arabicParenR"/>
            </a:pPr>
            <a:r>
              <a:rPr lang="en-US" dirty="0"/>
              <a:t>Or, decline in industry and outdated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FF25-7A18-474F-A3E1-B77285EFE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probable reason can be that industries have changed. These products came in market 4 years ago. Maybe they have become outdated and industries have more demands. Customers don't have bad reviews because products don't have any bugs but maybe industries need more functionalities now.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E is a new upcoming product with high growth rate. Therefore more resources should be allocated to development of E's newer versions.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Newer products/versions should be developed to replace current A and 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FF25-7A18-474F-A3E1-B77285EFE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devised the strategies but how to allocate resources? Which team should get the most funds? California one or Michigan one? </a:t>
            </a:r>
          </a:p>
          <a:p>
            <a:endParaRPr lang="en-US" dirty="0"/>
          </a:p>
          <a:p>
            <a:r>
              <a:rPr lang="en-US" dirty="0"/>
              <a:t>Which sales team needs newer members? Which is an upcoming market?</a:t>
            </a:r>
          </a:p>
          <a:p>
            <a:endParaRPr lang="en-US" dirty="0"/>
          </a:p>
          <a:p>
            <a:r>
              <a:rPr lang="en-US" dirty="0"/>
              <a:t>Let’s answer these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FF25-7A18-474F-A3E1-B77285EFE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FF25-7A18-474F-A3E1-B77285EFE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2A38-0432-7240-B013-025411AB4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1F5C1-E36A-C245-AEE1-D1DDD3B73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BC53-1FFE-7948-9EE0-447BB8E4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1F5E-29C0-5C40-BD74-0BBC9D32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BCD4-7C8F-334C-A5CF-189C6DE0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C34-92FC-0340-9A26-5F29F0F0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D9AB6-FEEE-CB46-89CC-15389477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48A6-D2A9-CF4F-96A7-905A8AAC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0353-92A7-3D4D-B0A3-255D6DF8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F696-30A1-A644-941C-C246411B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DA343-C6E6-6948-B6B1-69BA69D92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16A1E-D173-1D4B-BD6D-C4EBFA691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92E3-39A5-C741-8997-F845968E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7167-994B-B84C-8301-067F109B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0E91-3C12-2B4A-9195-863B18C0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3456-A2F6-8042-8C8A-B09DE3F5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4AFE-5671-9347-80A4-C22A64A7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43E6-9648-4D4A-A26E-E0F8C36C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CF42-B1E2-F348-9549-81F647DD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202-8EBC-D947-9236-D260F655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B33A-9BB8-7E49-B030-53242CD0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FCD1-8E78-8047-80B1-4476F033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218E-3C07-8442-8427-83004D5D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BCDA-C39E-E549-8207-A6B7C65B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D818-ED90-EE4A-8F37-8101EFAD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0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FF1D-AC84-B248-AB71-FE0D5BCD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28C8-51C7-1D4A-874F-31F3362F3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95D5D-7326-1942-8A95-26747B8C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D005-2823-1645-BAFB-5CF61184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EE0C0-F216-BC44-8909-318FD671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0E769-7927-A946-8FA0-B171F5A8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E715-47F5-5F41-9BC2-61D09EBE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6556-18A8-EB45-8E1F-85753079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959F4-3B75-F64A-818C-EF883B60B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FBC8-B83A-194C-986F-5154993E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65A67-AE50-6D44-9F50-416AD028E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94E06-86F5-9A4F-82C9-9532B9FB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222DF-FDC2-4E48-9F0E-BA522ADC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F5F9C-DEDD-524F-A866-96B49C7F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C08F-77FD-104C-94C1-ADFE91A8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A73D0-729A-3B4F-8869-C895A81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8C142-5385-0E4C-9F06-57DBF131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7A478-48F2-A045-B226-7D3946EF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8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32B45-0185-774B-A28E-4E41F041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62677-6332-184C-86C8-4BE2CFFE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97A16-BEB0-0E43-8C1D-9BEE33DA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2294-EAB0-E741-B7C3-8E2593FF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8B64-1FE7-1143-9C9E-64960968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EAF29-50DF-494B-B663-F5C990404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9E896-B826-1746-85AB-4220EB15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B60B9-C582-0843-860D-67CBA980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E748-F731-EE4B-9F59-8A1FE7D8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591A-F3FA-2E47-A305-3F1DF04B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06CFA-4555-1245-B502-96D991EA2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B72B6-EAFA-364F-959C-67BC92D3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2EFEC-2335-2943-948B-C16A22AB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06CCE-2331-DE4A-87C3-99CB8581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7C452-7E00-8F4A-8919-3E7B191B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0">
              <a:schemeClr val="accent5">
                <a:lumMod val="0"/>
                <a:lumOff val="100000"/>
              </a:schemeClr>
            </a:gs>
            <a:gs pos="100000">
              <a:schemeClr val="accent5">
                <a:lumMod val="69000"/>
                <a:lumOff val="31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F2B1C-D181-2D43-972A-1305A21C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9FA8-DBDA-B54B-86F0-004CD401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F5FC-7FD2-D042-8854-78E7B1415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EEE7-58AC-4A49-BC8B-54E109149C55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842B-348B-234C-B586-7B59635EB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3EED-D5F2-404E-A2A2-A8D056B54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2316-FD44-6A4A-8320-670C6A55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0F9ECA-DE7C-F545-B483-7216D9F7301B}"/>
              </a:ext>
            </a:extLst>
          </p:cNvPr>
          <p:cNvSpPr txBox="1"/>
          <p:nvPr/>
        </p:nvSpPr>
        <p:spPr>
          <a:xfrm>
            <a:off x="2532301" y="1557866"/>
            <a:ext cx="7127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SaasHub</a:t>
            </a:r>
            <a:r>
              <a:rPr lang="en-US" sz="3200" dirty="0"/>
              <a:t> Sales Analysis and Strategies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F6E9B-07D9-D84F-BE3D-67ABE827D400}"/>
              </a:ext>
            </a:extLst>
          </p:cNvPr>
          <p:cNvSpPr txBox="1"/>
          <p:nvPr/>
        </p:nvSpPr>
        <p:spPr>
          <a:xfrm>
            <a:off x="9160933" y="5816137"/>
            <a:ext cx="2801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By: Karan Maheshwari</a:t>
            </a:r>
          </a:p>
          <a:p>
            <a:r>
              <a:rPr lang="en-US" dirty="0"/>
              <a:t>Cornell University</a:t>
            </a:r>
          </a:p>
        </p:txBody>
      </p:sp>
    </p:spTree>
    <p:extLst>
      <p:ext uri="{BB962C8B-B14F-4D97-AF65-F5344CB8AC3E}">
        <p14:creationId xmlns:p14="http://schemas.microsoft.com/office/powerpoint/2010/main" val="33745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CBD470-DB54-974B-AF69-9B2054CED9C7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analyzing the sales data it could be observed that,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growing product in terms of revenue growth is Product E (42.1%  revenue increase and 40.1% sales number (licenses sold)). Even though E has lowest revenue in 2017, it has the maximum % increase in revenue because E was launched last year with near zero revenue in 2016 and now with even a small revenue in 2017 it has maximum growth in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has highest sales and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82% increase in revenue from 2014 to 2017 (but not able to keep up with growth, its slowing down)</a:t>
            </a:r>
          </a:p>
          <a:p>
            <a:endParaRPr lang="en-US" dirty="0"/>
          </a:p>
          <a:p>
            <a:r>
              <a:rPr lang="en-US" dirty="0"/>
              <a:t>But, if we exclude E and look at past 4 years of data,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has highest revenue growth  (4.56%) and sales growth (4.75%)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CA102A-FC35-4540-A62C-23E1D0304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5322"/>
            <a:ext cx="6096000" cy="42726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DE8234-754D-BC46-B70F-CDB4D3072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85321"/>
            <a:ext cx="609600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9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A3B66-88EC-094C-869C-6DE6E7624A1D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now we need to give some suggestions about how to increase the overall growth. Let’s dig in deeper.</a:t>
            </a:r>
          </a:p>
          <a:p>
            <a:r>
              <a:rPr lang="en-US" dirty="0"/>
              <a:t>As observed there’s a negative decline in last 2 years: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 able to keep up with the growth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Revenue generated and licenses sold by our top products (A and D) have declined </a:t>
            </a:r>
          </a:p>
          <a:p>
            <a:r>
              <a:rPr lang="en-US" dirty="0"/>
              <a:t>This calls for further investigation: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9D9DA-3B02-2A4A-AA97-630847A25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5" t="10937" r="10000" b="17500"/>
          <a:stretch/>
        </p:blipFill>
        <p:spPr>
          <a:xfrm>
            <a:off x="0" y="1477328"/>
            <a:ext cx="6096000" cy="538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9EA111-BAF1-7845-9517-BF7260DE1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70" t="7188" r="8749" b="4547"/>
          <a:stretch/>
        </p:blipFill>
        <p:spPr>
          <a:xfrm>
            <a:off x="6096000" y="1477328"/>
            <a:ext cx="6096000" cy="53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6FAAE-8F2F-D045-A871-4DE99C266AAF}"/>
              </a:ext>
            </a:extLst>
          </p:cNvPr>
          <p:cNvSpPr txBox="1"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there can be 2 possibilities of decline in sales and revenue of our top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products have been faulty and there have been bugs reported and customers not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Products don’t have issues, the industry has changed and products might be outdated by newer products in the market. </a:t>
            </a:r>
          </a:p>
          <a:p>
            <a:r>
              <a:rPr lang="en-US" dirty="0"/>
              <a:t>Thus we need to see customer reviews across products and industry trends.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D0453-F7C1-174E-B024-F00352C9E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3" t="5682" r="9375"/>
          <a:stretch/>
        </p:blipFill>
        <p:spPr>
          <a:xfrm>
            <a:off x="151913" y="1200329"/>
            <a:ext cx="4306275" cy="3105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5DD63-6501-614A-99B8-0CE493F80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2" t="10001" r="6111" b="7499"/>
          <a:stretch/>
        </p:blipFill>
        <p:spPr>
          <a:xfrm>
            <a:off x="4610100" y="1200329"/>
            <a:ext cx="7581899" cy="5676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61AF0-D143-9649-AC6D-29DAEBC60E06}"/>
              </a:ext>
            </a:extLst>
          </p:cNvPr>
          <p:cNvSpPr txBox="1"/>
          <p:nvPr/>
        </p:nvSpPr>
        <p:spPr>
          <a:xfrm>
            <a:off x="1" y="4306163"/>
            <a:ext cx="461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customer satisfaction ranges between 6.5 to 7.5. This is poor!</a:t>
            </a:r>
          </a:p>
          <a:p>
            <a:r>
              <a:rPr lang="en-US" dirty="0"/>
              <a:t>For a million dollar company like ours, we have a scope of improvement. </a:t>
            </a:r>
          </a:p>
          <a:p>
            <a:endParaRPr lang="en-US" dirty="0"/>
          </a:p>
          <a:p>
            <a:r>
              <a:rPr lang="en-US" dirty="0"/>
              <a:t>Let’s dig deeper in customer satisfaction to device a strategy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5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A75AF-685D-F64B-8BF3-928559D492B3}"/>
              </a:ext>
            </a:extLst>
          </p:cNvPr>
          <p:cNvSpPr txBox="1"/>
          <p:nvPr/>
        </p:nvSpPr>
        <p:spPr>
          <a:xfrm>
            <a:off x="0" y="0"/>
            <a:ext cx="11966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Finance industry is pretty stable. We can utilize this to further increase our sales.</a:t>
            </a:r>
          </a:p>
          <a:p>
            <a:r>
              <a:rPr lang="en-US" dirty="0"/>
              <a:t>3 out of 5 products have decline in Retail so maybe a change in sale strategy is required. Maybe we can adopt more customer </a:t>
            </a:r>
          </a:p>
          <a:p>
            <a:r>
              <a:rPr lang="en-US" dirty="0"/>
              <a:t>Centric strategies like Finance Team does.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3B6C1-0993-6E4E-AFCA-F2D62E385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2" t="9722" r="8333" b="8055"/>
          <a:stretch/>
        </p:blipFill>
        <p:spPr>
          <a:xfrm>
            <a:off x="5010150" y="923330"/>
            <a:ext cx="7181850" cy="5915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A18660-53EF-8345-B45F-E01ACAC7B8B1}"/>
              </a:ext>
            </a:extLst>
          </p:cNvPr>
          <p:cNvSpPr txBox="1"/>
          <p:nvPr/>
        </p:nvSpPr>
        <p:spPr>
          <a:xfrm>
            <a:off x="0" y="1015127"/>
            <a:ext cx="50101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of client dropped from 2016 to 2017 for product A is: 874 </a:t>
            </a:r>
          </a:p>
          <a:p>
            <a:r>
              <a:rPr lang="en-US" dirty="0"/>
              <a:t>The numbers of client dropped from 2016 to 2017 for product B is: 348</a:t>
            </a:r>
          </a:p>
          <a:p>
            <a:r>
              <a:rPr lang="en-US" dirty="0"/>
              <a:t> The numbers of client dropped from 2016 to 2017 for product C is: 208 </a:t>
            </a:r>
          </a:p>
          <a:p>
            <a:r>
              <a:rPr lang="en-US" dirty="0"/>
              <a:t>The numbers of client dropped from 2016 to 2017 for product D is: 652</a:t>
            </a:r>
          </a:p>
          <a:p>
            <a:endParaRPr lang="en-US" dirty="0"/>
          </a:p>
          <a:p>
            <a:r>
              <a:rPr lang="en-US" dirty="0"/>
              <a:t>Data shows that A and D have most number of client dropouts. </a:t>
            </a:r>
          </a:p>
          <a:p>
            <a:r>
              <a:rPr lang="en-US" dirty="0"/>
              <a:t>Let’s have a deeper look at general trends across the</a:t>
            </a:r>
          </a:p>
          <a:p>
            <a:r>
              <a:rPr lang="en-US" dirty="0"/>
              <a:t> industries to find some other causes for decline in </a:t>
            </a:r>
          </a:p>
          <a:p>
            <a:r>
              <a:rPr lang="en-US" dirty="0"/>
              <a:t>sales and further incorporate some strategies.  </a:t>
            </a:r>
            <a:r>
              <a:rPr lang="en-US" dirty="0">
                <a:sym typeface="Wingdings" pitchFamily="2" charset="2"/>
              </a:rPr>
              <a:t>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 one of our top products sold less than previous year (16-17) in IT, Real Estate, Retail and Health Care. </a:t>
            </a:r>
          </a:p>
          <a:p>
            <a:r>
              <a:rPr lang="en-US" dirty="0">
                <a:sym typeface="Wingdings" pitchFamily="2" charset="2"/>
              </a:rPr>
              <a:t>D sold less in all industries.</a:t>
            </a:r>
          </a:p>
          <a:p>
            <a:r>
              <a:rPr lang="en-US" dirty="0"/>
              <a:t> E is soon to be top product.</a:t>
            </a:r>
          </a:p>
        </p:txBody>
      </p:sp>
    </p:spTree>
    <p:extLst>
      <p:ext uri="{BB962C8B-B14F-4D97-AF65-F5344CB8AC3E}">
        <p14:creationId xmlns:p14="http://schemas.microsoft.com/office/powerpoint/2010/main" val="100420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3A7E8-A641-0B49-9BDD-0485A7281723}"/>
              </a:ext>
            </a:extLst>
          </p:cNvPr>
          <p:cNvSpPr txBox="1"/>
          <p:nvPr/>
        </p:nvSpPr>
        <p:spPr>
          <a:xfrm>
            <a:off x="0" y="0"/>
            <a:ext cx="394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see where our clients are based at: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15AF8-6DAE-FA42-AA66-A1C2EF5E2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30833" r="11666" b="35000"/>
          <a:stretch/>
        </p:blipFill>
        <p:spPr>
          <a:xfrm>
            <a:off x="7642934" y="1"/>
            <a:ext cx="4549066" cy="2467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BF366-A620-2048-86EF-EC4A97CFA321}"/>
              </a:ext>
            </a:extLst>
          </p:cNvPr>
          <p:cNvSpPr txBox="1"/>
          <p:nvPr/>
        </p:nvSpPr>
        <p:spPr>
          <a:xfrm>
            <a:off x="0" y="369332"/>
            <a:ext cx="673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shows the demographics of our clients: </a:t>
            </a:r>
          </a:p>
          <a:p>
            <a:r>
              <a:rPr lang="en-US" dirty="0"/>
              <a:t>This isn’t quite informatic, let’s see where the most sales is happening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D1D8C8-32F5-5949-AC06-1471018631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3" r="3915"/>
          <a:stretch/>
        </p:blipFill>
        <p:spPr>
          <a:xfrm>
            <a:off x="0" y="1200150"/>
            <a:ext cx="7620000" cy="5695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D5BDBA-5C54-1C4B-A6BD-76DF4260FAC1}"/>
              </a:ext>
            </a:extLst>
          </p:cNvPr>
          <p:cNvSpPr txBox="1"/>
          <p:nvPr/>
        </p:nvSpPr>
        <p:spPr>
          <a:xfrm>
            <a:off x="7642934" y="2495551"/>
            <a:ext cx="4549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divided regions based on percentage</a:t>
            </a:r>
          </a:p>
          <a:p>
            <a:r>
              <a:rPr lang="en-US" dirty="0"/>
              <a:t>of sales in geographic area. </a:t>
            </a:r>
          </a:p>
          <a:p>
            <a:endParaRPr lang="en-US" dirty="0"/>
          </a:p>
          <a:p>
            <a:r>
              <a:rPr lang="en-US" dirty="0"/>
              <a:t>We realize California, Texas and NY are the states with highest sales (more than 10%) (number of licenses sold). Also, CO, NC, GA and IL are upcoming. </a:t>
            </a:r>
          </a:p>
          <a:p>
            <a:endParaRPr lang="en-US" dirty="0"/>
          </a:p>
          <a:p>
            <a:r>
              <a:rPr lang="en-US" dirty="0"/>
              <a:t>Maybe these are the next software hubs like silicon valleys. We should explore these markets. </a:t>
            </a:r>
          </a:p>
          <a:p>
            <a:endParaRPr lang="en-US" dirty="0"/>
          </a:p>
          <a:p>
            <a:r>
              <a:rPr lang="en-US" dirty="0"/>
              <a:t>Resources should be allocated based on this info for the strategies incorporated earlier.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28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8940-5172-E44B-B2D8-9E1C6342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DCC-C9C0-4847-A491-63B4528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8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can be observed that we have information of company size, and number of licenses used by the company. </a:t>
            </a:r>
          </a:p>
          <a:p>
            <a:endParaRPr lang="en-US" dirty="0"/>
          </a:p>
          <a:p>
            <a:r>
              <a:rPr lang="en-US" dirty="0"/>
              <a:t>So maybe further enquiry should happen for company of large size, with with very few licenses.</a:t>
            </a:r>
          </a:p>
          <a:p>
            <a:r>
              <a:rPr lang="en-US" dirty="0"/>
              <a:t>Other ideas can be brainstormed with more data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700D9-44C5-F647-A670-D6BFFFFBAE72}"/>
              </a:ext>
            </a:extLst>
          </p:cNvPr>
          <p:cNvSpPr txBox="1"/>
          <p:nvPr/>
        </p:nvSpPr>
        <p:spPr>
          <a:xfrm>
            <a:off x="3600450" y="4668837"/>
            <a:ext cx="4480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5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1154</Words>
  <Application>Microsoft Macintosh PowerPoint</Application>
  <PresentationFormat>Widescreen</PresentationFormat>
  <Paragraphs>100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2019-12-09T13:59:24Z</dcterms:created>
  <dcterms:modified xsi:type="dcterms:W3CDTF">2020-01-17T22:34:56Z</dcterms:modified>
</cp:coreProperties>
</file>