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41" r:id="rId4"/>
    <p:sldId id="292" r:id="rId5"/>
    <p:sldId id="295" r:id="rId6"/>
    <p:sldId id="294" r:id="rId7"/>
    <p:sldId id="307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82971" autoAdjust="0"/>
  </p:normalViewPr>
  <p:slideViewPr>
    <p:cSldViewPr snapToGrid="0">
      <p:cViewPr varScale="1">
        <p:scale>
          <a:sx n="90" d="100"/>
          <a:sy n="90" d="100"/>
        </p:scale>
        <p:origin x="108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7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2020/8/31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2020/8/31 Monday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605700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尚硅谷大数据项目之电商数仓</a:t>
            </a:r>
            <a:endParaRPr lang="zh-CN" altLang="en-US" sz="3200" b="1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223" y="3574127"/>
            <a:ext cx="346761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ln/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江湖人称：大海哥</a:t>
            </a:r>
            <a:endParaRPr lang="en-US" altLang="zh-CN" sz="3200" dirty="0">
              <a:ln/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84211" y="157658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84211" y="2285883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角圆角矩形 10"/>
          <p:cNvSpPr/>
          <p:nvPr/>
        </p:nvSpPr>
        <p:spPr>
          <a:xfrm>
            <a:off x="4340826" y="1603258"/>
            <a:ext cx="3489869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角圆角矩形 12"/>
          <p:cNvSpPr/>
          <p:nvPr/>
        </p:nvSpPr>
        <p:spPr>
          <a:xfrm>
            <a:off x="4340826" y="2352558"/>
            <a:ext cx="3489869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该项目有哪些亮点</a:t>
            </a:r>
          </a:p>
        </p:txBody>
      </p:sp>
      <p:sp>
        <p:nvSpPr>
          <p:cNvPr id="16" name="矩形 15"/>
          <p:cNvSpPr/>
          <p:nvPr/>
        </p:nvSpPr>
        <p:spPr>
          <a:xfrm>
            <a:off x="3522946" y="1487688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32471" y="2194443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0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</a:t>
            </a:r>
            <a:endParaRPr lang="en-US" altLang="zh-CN" sz="40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37977" y="1603893"/>
            <a:ext cx="33318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为什么要学习该项目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6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3675573" y="712227"/>
            <a:ext cx="1721644" cy="3796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大数据部门组织结构</a:t>
            </a:r>
          </a:p>
        </p:txBody>
      </p:sp>
      <p:sp>
        <p:nvSpPr>
          <p:cNvPr id="150" name="矩形 149"/>
          <p:cNvSpPr/>
          <p:nvPr/>
        </p:nvSpPr>
        <p:spPr>
          <a:xfrm>
            <a:off x="1979712" y="1635647"/>
            <a:ext cx="851004" cy="2880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数据仓库组</a:t>
            </a:r>
          </a:p>
        </p:txBody>
      </p:sp>
      <p:sp>
        <p:nvSpPr>
          <p:cNvPr id="151" name="矩形 150"/>
          <p:cNvSpPr/>
          <p:nvPr/>
        </p:nvSpPr>
        <p:spPr>
          <a:xfrm>
            <a:off x="35496" y="1635647"/>
            <a:ext cx="64807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平台组</a:t>
            </a:r>
          </a:p>
        </p:txBody>
      </p:sp>
      <p:sp>
        <p:nvSpPr>
          <p:cNvPr id="111" name="矩形 110"/>
          <p:cNvSpPr/>
          <p:nvPr/>
        </p:nvSpPr>
        <p:spPr>
          <a:xfrm>
            <a:off x="5337837" y="1617725"/>
            <a:ext cx="877188" cy="30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数据挖掘组</a:t>
            </a:r>
          </a:p>
        </p:txBody>
      </p:sp>
      <p:sp>
        <p:nvSpPr>
          <p:cNvPr id="112" name="矩形 111"/>
          <p:cNvSpPr/>
          <p:nvPr/>
        </p:nvSpPr>
        <p:spPr>
          <a:xfrm>
            <a:off x="7223137" y="1617725"/>
            <a:ext cx="936104" cy="305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报表开发组</a:t>
            </a:r>
          </a:p>
        </p:txBody>
      </p:sp>
      <p:sp>
        <p:nvSpPr>
          <p:cNvPr id="113" name="矩形 112"/>
          <p:cNvSpPr/>
          <p:nvPr/>
        </p:nvSpPr>
        <p:spPr>
          <a:xfrm>
            <a:off x="622284" y="3939902"/>
            <a:ext cx="1439683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集群性能调优</a:t>
            </a:r>
          </a:p>
        </p:txBody>
      </p:sp>
      <p:sp>
        <p:nvSpPr>
          <p:cNvPr id="114" name="矩形 113"/>
          <p:cNvSpPr/>
          <p:nvPr/>
        </p:nvSpPr>
        <p:spPr>
          <a:xfrm>
            <a:off x="611559" y="2107481"/>
            <a:ext cx="1450408" cy="608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Hadoop</a:t>
            </a:r>
            <a:r>
              <a:rPr lang="zh-CN" altLang="en-US" sz="1000" dirty="0"/>
              <a:t>、</a:t>
            </a:r>
            <a:r>
              <a:rPr lang="en-US" altLang="zh-CN" sz="1000" dirty="0"/>
              <a:t>Flume</a:t>
            </a:r>
            <a:r>
              <a:rPr lang="zh-CN" altLang="en-US" sz="1000" dirty="0"/>
              <a:t>、</a:t>
            </a:r>
            <a:r>
              <a:rPr lang="en-US" altLang="zh-CN" sz="1000" dirty="0"/>
              <a:t>Kafka</a:t>
            </a:r>
            <a:r>
              <a:rPr lang="zh-CN" altLang="en-US" sz="1000" dirty="0"/>
              <a:t>、</a:t>
            </a:r>
            <a:r>
              <a:rPr lang="en-US" altLang="zh-CN" sz="1000" dirty="0" err="1"/>
              <a:t>HBase</a:t>
            </a:r>
            <a:r>
              <a:rPr lang="zh-CN" altLang="en-US" sz="1000" dirty="0"/>
              <a:t>、</a:t>
            </a:r>
            <a:r>
              <a:rPr lang="en-US" altLang="zh-CN" sz="1000" dirty="0"/>
              <a:t>Spark</a:t>
            </a:r>
            <a:r>
              <a:rPr lang="zh-CN" altLang="en-US" sz="1000" dirty="0"/>
              <a:t>等框架平台搭建</a:t>
            </a:r>
          </a:p>
        </p:txBody>
      </p:sp>
      <p:sp>
        <p:nvSpPr>
          <p:cNvPr id="115" name="矩形 114"/>
          <p:cNvSpPr/>
          <p:nvPr/>
        </p:nvSpPr>
        <p:spPr>
          <a:xfrm>
            <a:off x="2672804" y="3108942"/>
            <a:ext cx="1113708" cy="3600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数据分析、</a:t>
            </a:r>
            <a:endParaRPr lang="en-US" altLang="zh-CN" sz="1000" dirty="0"/>
          </a:p>
          <a:p>
            <a:pPr algn="ctr"/>
            <a:r>
              <a:rPr lang="zh-CN" altLang="en-US" sz="1000" dirty="0"/>
              <a:t>数据仓库建模</a:t>
            </a:r>
          </a:p>
        </p:txBody>
      </p:sp>
      <p:sp>
        <p:nvSpPr>
          <p:cNvPr id="116" name="矩形 115"/>
          <p:cNvSpPr/>
          <p:nvPr/>
        </p:nvSpPr>
        <p:spPr>
          <a:xfrm>
            <a:off x="2708060" y="2107481"/>
            <a:ext cx="1111278" cy="4010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ETL</a:t>
            </a:r>
            <a:r>
              <a:rPr lang="zh-CN" altLang="en-US" sz="1000" dirty="0"/>
              <a:t>工程师</a:t>
            </a:r>
            <a:endParaRPr lang="en-US" altLang="zh-CN" sz="1000" dirty="0"/>
          </a:p>
          <a:p>
            <a:pPr algn="ctr"/>
            <a:r>
              <a:rPr lang="zh-CN" altLang="en-US" sz="1000" dirty="0"/>
              <a:t>（数据清洗）</a:t>
            </a:r>
          </a:p>
        </p:txBody>
      </p:sp>
      <p:sp>
        <p:nvSpPr>
          <p:cNvPr id="117" name="矩形 116"/>
          <p:cNvSpPr/>
          <p:nvPr/>
        </p:nvSpPr>
        <p:spPr>
          <a:xfrm>
            <a:off x="6067738" y="3978562"/>
            <a:ext cx="1117499" cy="288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算法工程师</a:t>
            </a:r>
          </a:p>
        </p:txBody>
      </p:sp>
      <p:sp>
        <p:nvSpPr>
          <p:cNvPr id="118" name="矩形 117"/>
          <p:cNvSpPr/>
          <p:nvPr/>
        </p:nvSpPr>
        <p:spPr>
          <a:xfrm>
            <a:off x="6086428" y="2931790"/>
            <a:ext cx="1136709" cy="2880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推荐系统工程师</a:t>
            </a:r>
          </a:p>
        </p:txBody>
      </p:sp>
      <p:sp>
        <p:nvSpPr>
          <p:cNvPr id="119" name="矩形 118"/>
          <p:cNvSpPr/>
          <p:nvPr/>
        </p:nvSpPr>
        <p:spPr>
          <a:xfrm>
            <a:off x="6082793" y="2139701"/>
            <a:ext cx="1113708" cy="2880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用户画像工程师</a:t>
            </a:r>
          </a:p>
        </p:txBody>
      </p:sp>
      <p:sp>
        <p:nvSpPr>
          <p:cNvPr id="120" name="矩形 119"/>
          <p:cNvSpPr/>
          <p:nvPr/>
        </p:nvSpPr>
        <p:spPr>
          <a:xfrm>
            <a:off x="616855" y="3155380"/>
            <a:ext cx="1445112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集群性能监控</a:t>
            </a:r>
          </a:p>
        </p:txBody>
      </p:sp>
      <p:cxnSp>
        <p:nvCxnSpPr>
          <p:cNvPr id="122" name="直接箭头连接符 121"/>
          <p:cNvCxnSpPr>
            <a:stCxn id="110" idx="2"/>
            <a:endCxn id="151" idx="0"/>
          </p:cNvCxnSpPr>
          <p:nvPr/>
        </p:nvCxnSpPr>
        <p:spPr>
          <a:xfrm flipH="1">
            <a:off x="359532" y="1091896"/>
            <a:ext cx="4176863" cy="54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0" idx="2"/>
            <a:endCxn id="150" idx="0"/>
          </p:cNvCxnSpPr>
          <p:nvPr/>
        </p:nvCxnSpPr>
        <p:spPr>
          <a:xfrm flipH="1">
            <a:off x="2405214" y="1091896"/>
            <a:ext cx="2131181" cy="54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0" idx="2"/>
            <a:endCxn id="111" idx="0"/>
          </p:cNvCxnSpPr>
          <p:nvPr/>
        </p:nvCxnSpPr>
        <p:spPr>
          <a:xfrm>
            <a:off x="4536395" y="1091896"/>
            <a:ext cx="1240036" cy="5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0" idx="2"/>
            <a:endCxn id="112" idx="0"/>
          </p:cNvCxnSpPr>
          <p:nvPr/>
        </p:nvCxnSpPr>
        <p:spPr>
          <a:xfrm>
            <a:off x="4536395" y="1091896"/>
            <a:ext cx="3154794" cy="52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151" idx="2"/>
            <a:endCxn id="114" idx="1"/>
          </p:cNvCxnSpPr>
          <p:nvPr/>
        </p:nvCxnSpPr>
        <p:spPr>
          <a:xfrm rot="16200000" flipH="1">
            <a:off x="241573" y="2041637"/>
            <a:ext cx="487945" cy="252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151" idx="2"/>
            <a:endCxn id="113" idx="1"/>
          </p:cNvCxnSpPr>
          <p:nvPr/>
        </p:nvCxnSpPr>
        <p:spPr>
          <a:xfrm rot="16200000" flipH="1">
            <a:off x="-589211" y="2872422"/>
            <a:ext cx="2160239" cy="262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51" idx="2"/>
            <a:endCxn id="120" idx="1"/>
          </p:cNvCxnSpPr>
          <p:nvPr/>
        </p:nvCxnSpPr>
        <p:spPr>
          <a:xfrm rot="16200000" flipH="1">
            <a:off x="-199665" y="2482875"/>
            <a:ext cx="1375717" cy="2573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150" idx="2"/>
            <a:endCxn id="116" idx="1"/>
          </p:cNvCxnSpPr>
          <p:nvPr/>
        </p:nvCxnSpPr>
        <p:spPr>
          <a:xfrm rot="16200000" flipH="1">
            <a:off x="2364464" y="1964430"/>
            <a:ext cx="384347" cy="302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50" idx="2"/>
            <a:endCxn id="115" idx="1"/>
          </p:cNvCxnSpPr>
          <p:nvPr/>
        </p:nvCxnSpPr>
        <p:spPr>
          <a:xfrm rot="16200000" flipH="1">
            <a:off x="1856368" y="2472526"/>
            <a:ext cx="1365283" cy="26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11" idx="2"/>
            <a:endCxn id="117" idx="1"/>
          </p:cNvCxnSpPr>
          <p:nvPr/>
        </p:nvCxnSpPr>
        <p:spPr>
          <a:xfrm rot="16200000" flipH="1">
            <a:off x="4822634" y="2877475"/>
            <a:ext cx="2198900" cy="291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>
            <a:stCxn id="111" idx="2"/>
            <a:endCxn id="118" idx="1"/>
          </p:cNvCxnSpPr>
          <p:nvPr/>
        </p:nvCxnSpPr>
        <p:spPr>
          <a:xfrm rot="16200000" flipH="1">
            <a:off x="5355365" y="2344744"/>
            <a:ext cx="1152128" cy="309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111" idx="2"/>
            <a:endCxn id="119" idx="1"/>
          </p:cNvCxnSpPr>
          <p:nvPr/>
        </p:nvCxnSpPr>
        <p:spPr>
          <a:xfrm rot="16200000" flipH="1">
            <a:off x="5749593" y="1950517"/>
            <a:ext cx="360039" cy="306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110893" y="1635646"/>
            <a:ext cx="851004" cy="288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实时组</a:t>
            </a:r>
          </a:p>
        </p:txBody>
      </p:sp>
      <p:sp>
        <p:nvSpPr>
          <p:cNvPr id="34" name="矩形 33"/>
          <p:cNvSpPr/>
          <p:nvPr/>
        </p:nvSpPr>
        <p:spPr>
          <a:xfrm>
            <a:off x="4036473" y="3089679"/>
            <a:ext cx="999844" cy="3600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实时指标分析</a:t>
            </a:r>
            <a:endParaRPr lang="en-US" altLang="zh-CN" sz="1000" dirty="0"/>
          </a:p>
          <a:p>
            <a:pPr algn="ctr"/>
            <a:r>
              <a:rPr lang="zh-CN" altLang="en-US" sz="1000" dirty="0"/>
              <a:t>性能调优</a:t>
            </a:r>
          </a:p>
        </p:txBody>
      </p:sp>
      <p:cxnSp>
        <p:nvCxnSpPr>
          <p:cNvPr id="5" name="直接箭头连接符 4"/>
          <p:cNvCxnSpPr>
            <a:stCxn id="33" idx="2"/>
            <a:endCxn id="34" idx="0"/>
          </p:cNvCxnSpPr>
          <p:nvPr/>
        </p:nvCxnSpPr>
        <p:spPr>
          <a:xfrm>
            <a:off x="4536395" y="1923679"/>
            <a:ext cx="0" cy="116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0" idx="2"/>
            <a:endCxn id="33" idx="0"/>
          </p:cNvCxnSpPr>
          <p:nvPr/>
        </p:nvCxnSpPr>
        <p:spPr>
          <a:xfrm>
            <a:off x="4536395" y="1091896"/>
            <a:ext cx="0" cy="54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85545" y="383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一、为什么要学习该项目</a:t>
            </a:r>
          </a:p>
        </p:txBody>
      </p:sp>
      <p:sp>
        <p:nvSpPr>
          <p:cNvPr id="40" name="矩形 39"/>
          <p:cNvSpPr/>
          <p:nvPr/>
        </p:nvSpPr>
        <p:spPr>
          <a:xfrm>
            <a:off x="616921" y="4523532"/>
            <a:ext cx="1439683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大数据平台工程师</a:t>
            </a:r>
          </a:p>
        </p:txBody>
      </p:sp>
      <p:sp>
        <p:nvSpPr>
          <p:cNvPr id="41" name="矩形 40"/>
          <p:cNvSpPr/>
          <p:nvPr/>
        </p:nvSpPr>
        <p:spPr>
          <a:xfrm>
            <a:off x="2708060" y="4523532"/>
            <a:ext cx="1111278" cy="40109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大数据数仓工程师</a:t>
            </a:r>
          </a:p>
        </p:txBody>
      </p:sp>
      <p:sp>
        <p:nvSpPr>
          <p:cNvPr id="42" name="矩形 41"/>
          <p:cNvSpPr/>
          <p:nvPr/>
        </p:nvSpPr>
        <p:spPr>
          <a:xfrm>
            <a:off x="4036473" y="3939902"/>
            <a:ext cx="999844" cy="3600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大数据实时开发工程师</a:t>
            </a:r>
          </a:p>
        </p:txBody>
      </p:sp>
      <p:sp>
        <p:nvSpPr>
          <p:cNvPr id="43" name="矩形 42"/>
          <p:cNvSpPr/>
          <p:nvPr/>
        </p:nvSpPr>
        <p:spPr>
          <a:xfrm>
            <a:off x="8079299" y="3939901"/>
            <a:ext cx="1064701" cy="2880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报表工程师</a:t>
            </a:r>
          </a:p>
        </p:txBody>
      </p:sp>
      <p:cxnSp>
        <p:nvCxnSpPr>
          <p:cNvPr id="6" name="连接符: 肘形 5"/>
          <p:cNvCxnSpPr>
            <a:stCxn id="151" idx="2"/>
            <a:endCxn id="40" idx="1"/>
          </p:cNvCxnSpPr>
          <p:nvPr/>
        </p:nvCxnSpPr>
        <p:spPr>
          <a:xfrm rot="16200000" flipH="1">
            <a:off x="-883708" y="3166918"/>
            <a:ext cx="2743869" cy="257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/>
          <p:cNvCxnSpPr>
            <a:stCxn id="150" idx="2"/>
            <a:endCxn id="41" idx="1"/>
          </p:cNvCxnSpPr>
          <p:nvPr/>
        </p:nvCxnSpPr>
        <p:spPr>
          <a:xfrm rot="16200000" flipH="1">
            <a:off x="1156438" y="3172456"/>
            <a:ext cx="2800398" cy="302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4" idx="2"/>
            <a:endCxn id="42" idx="0"/>
          </p:cNvCxnSpPr>
          <p:nvPr/>
        </p:nvCxnSpPr>
        <p:spPr>
          <a:xfrm>
            <a:off x="4536395" y="3449720"/>
            <a:ext cx="0" cy="490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112" idx="2"/>
            <a:endCxn id="43" idx="1"/>
          </p:cNvCxnSpPr>
          <p:nvPr/>
        </p:nvCxnSpPr>
        <p:spPr>
          <a:xfrm rot="16200000" flipH="1">
            <a:off x="6805125" y="2809743"/>
            <a:ext cx="2160239" cy="388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50" grpId="0" animBg="1"/>
      <p:bldP spid="151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20A942-A6B3-4053-BF24-03087CE18B21}"/>
              </a:ext>
            </a:extLst>
          </p:cNvPr>
          <p:cNvSpPr/>
          <p:nvPr/>
        </p:nvSpPr>
        <p:spPr>
          <a:xfrm>
            <a:off x="474705" y="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二、该项目有哪些亮点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75C11-83A4-471D-8A9D-BD42175C1C59}"/>
              </a:ext>
            </a:extLst>
          </p:cNvPr>
          <p:cNvSpPr/>
          <p:nvPr/>
        </p:nvSpPr>
        <p:spPr>
          <a:xfrm>
            <a:off x="389646" y="533350"/>
            <a:ext cx="321113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一、覆盖当前主流框架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B7AF7-B68B-446E-B810-B74C63C39A29}"/>
              </a:ext>
            </a:extLst>
          </p:cNvPr>
          <p:cNvSpPr/>
          <p:nvPr/>
        </p:nvSpPr>
        <p:spPr>
          <a:xfrm>
            <a:off x="861976" y="933460"/>
            <a:ext cx="4724400" cy="378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采集：</a:t>
            </a:r>
            <a:r>
              <a:rPr lang="en-US" altLang="zh-CN" dirty="0"/>
              <a:t>F</a:t>
            </a:r>
            <a:r>
              <a:rPr lang="zh-CN" altLang="en-US" dirty="0"/>
              <a:t>lume/</a:t>
            </a:r>
            <a:r>
              <a:rPr lang="en-US" altLang="zh-CN" dirty="0"/>
              <a:t>K</a:t>
            </a:r>
            <a:r>
              <a:rPr lang="zh-CN" altLang="en-US" dirty="0"/>
              <a:t>afka/</a:t>
            </a:r>
            <a:r>
              <a:rPr lang="en-US" altLang="zh-CN" dirty="0"/>
              <a:t>S</a:t>
            </a:r>
            <a:r>
              <a:rPr lang="zh-CN" altLang="en-US" dirty="0"/>
              <a:t>qoop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存储：</a:t>
            </a:r>
            <a:r>
              <a:rPr lang="en-US" altLang="zh-CN" dirty="0"/>
              <a:t>M</a:t>
            </a:r>
            <a:r>
              <a:rPr lang="zh-CN" altLang="en-US" dirty="0"/>
              <a:t>y</a:t>
            </a:r>
            <a:r>
              <a:rPr lang="en-US" altLang="zh-CN" dirty="0"/>
              <a:t>SQL</a:t>
            </a:r>
            <a:r>
              <a:rPr lang="zh-CN" altLang="en-US" dirty="0"/>
              <a:t>/</a:t>
            </a:r>
            <a:r>
              <a:rPr lang="en-US" altLang="zh-CN" dirty="0"/>
              <a:t>H</a:t>
            </a:r>
            <a:r>
              <a:rPr lang="zh-CN" altLang="en-US" dirty="0"/>
              <a:t>adoop/HBase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计算：Hive/</a:t>
            </a:r>
            <a:r>
              <a:rPr lang="en-US" altLang="zh-CN" dirty="0"/>
              <a:t>T</a:t>
            </a:r>
            <a:r>
              <a:rPr lang="zh-CN" altLang="en-US" dirty="0"/>
              <a:t>ez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查询：</a:t>
            </a:r>
            <a:r>
              <a:rPr lang="en-US" altLang="zh-CN" dirty="0"/>
              <a:t>P</a:t>
            </a:r>
            <a:r>
              <a:rPr lang="zh-CN" altLang="en-US" dirty="0"/>
              <a:t>resto/Druid/Kylin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可视化：Superset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任务调度：Azkaban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集群监控：</a:t>
            </a:r>
            <a:r>
              <a:rPr lang="en-US" altLang="zh-CN" dirty="0"/>
              <a:t>Z</a:t>
            </a:r>
            <a:r>
              <a:rPr lang="zh-CN" altLang="en-US" dirty="0"/>
              <a:t>abbix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元数据管理：Atlas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脚本：</a:t>
            </a:r>
            <a:r>
              <a:rPr lang="en-US" altLang="zh-CN" dirty="0"/>
              <a:t>S</a:t>
            </a:r>
            <a:r>
              <a:rPr lang="zh-CN" altLang="en-US" dirty="0"/>
              <a:t>hell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7977E-1BCD-4D80-8241-ACECCB677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43" y="1530731"/>
            <a:ext cx="3557195" cy="3557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CB242A-595E-4EE9-B082-8C7CDBBA4E3E}"/>
              </a:ext>
            </a:extLst>
          </p:cNvPr>
          <p:cNvSpPr/>
          <p:nvPr/>
        </p:nvSpPr>
        <p:spPr>
          <a:xfrm>
            <a:off x="5440908" y="1007511"/>
            <a:ext cx="3557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dirty="0">
                <a:sym typeface="+mn-ea"/>
              </a:rPr>
              <a:t>关注尚硅谷教育公众号，回复：大数据</a:t>
            </a:r>
            <a:endParaRPr lang="en-US" altLang="zh-CN" sz="1400" dirty="0">
              <a:sym typeface="+mn-ea"/>
            </a:endParaRPr>
          </a:p>
          <a:p>
            <a:r>
              <a:rPr lang="zh-CN" altLang="en-US" sz="1400" dirty="0">
                <a:sym typeface="+mn-ea"/>
              </a:rPr>
              <a:t>         （获取尚硅谷大数据全套免费资料）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0205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FB75C11-83A4-471D-8A9D-BD42175C1C59}"/>
              </a:ext>
            </a:extLst>
          </p:cNvPr>
          <p:cNvSpPr/>
          <p:nvPr/>
        </p:nvSpPr>
        <p:spPr>
          <a:xfrm>
            <a:off x="419901" y="501215"/>
            <a:ext cx="41520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二、包含的业务指标：近</a:t>
            </a:r>
            <a:r>
              <a:rPr lang="en-US" altLang="zh-CN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20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7B7AF7-B68B-446E-B810-B74C63C39A29}"/>
              </a:ext>
            </a:extLst>
          </p:cNvPr>
          <p:cNvSpPr/>
          <p:nvPr/>
        </p:nvSpPr>
        <p:spPr>
          <a:xfrm>
            <a:off x="474705" y="901325"/>
            <a:ext cx="8669295" cy="411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日活、周活、月活、新增、沉默、回流、流失、留存数、留存率、最近连续三周活跃、最近七天连续三天活跃、漏斗分析、</a:t>
            </a:r>
            <a:r>
              <a:rPr lang="en-US" altLang="zh-CN" sz="1600" dirty="0" err="1"/>
              <a:t>spu</a:t>
            </a:r>
            <a:r>
              <a:rPr lang="zh-CN" altLang="en-US" sz="1600" dirty="0"/>
              <a:t>个数、</a:t>
            </a:r>
            <a:r>
              <a:rPr lang="en-US" altLang="zh-CN" sz="1600" dirty="0" err="1"/>
              <a:t>sku</a:t>
            </a:r>
            <a:r>
              <a:rPr lang="zh-CN" altLang="en-US" sz="1600" dirty="0"/>
              <a:t>个数、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商品销量排名、商品收藏排名、商品加入购物车排名、商品退款率排名、商品差评率、单日下单笔数、单日下单金额、单日下单用户数、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单日支付笔数、单日支付金额、单日支付人数、单日支付商品数、下单到支付的平均时长、单次复购率、多次复购率、购买人数、多次购买人数、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累积登录天数、最近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日登录天数、累积下单次数、累积下单金额、最近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日下单次数、最近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日下单金额、累积支付次数、累积支付金额、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日支付次数、最近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日支付金额、累积退款次数、累积退款件数、累积退款金额、最近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日被加入购物车次数、最近</a:t>
            </a:r>
            <a:r>
              <a:rPr lang="en-US" altLang="zh-CN" sz="1600" dirty="0"/>
              <a:t>30</a:t>
            </a:r>
            <a:r>
              <a:rPr lang="zh-CN" altLang="en-US" sz="1600" dirty="0"/>
              <a:t>日被加入购物车件数、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累积被加入购物车次数。。。。。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EE15A-F9AA-4AE9-8118-F5E3271FABC4}"/>
              </a:ext>
            </a:extLst>
          </p:cNvPr>
          <p:cNvSpPr/>
          <p:nvPr/>
        </p:nvSpPr>
        <p:spPr>
          <a:xfrm>
            <a:off x="474705" y="0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二、该项目有什么特点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441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FB75C11-83A4-471D-8A9D-BD42175C1C59}"/>
              </a:ext>
            </a:extLst>
          </p:cNvPr>
          <p:cNvSpPr/>
          <p:nvPr/>
        </p:nvSpPr>
        <p:spPr>
          <a:xfrm>
            <a:off x="408983" y="513556"/>
            <a:ext cx="26564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Shell</a:t>
            </a:r>
            <a:r>
              <a:rPr lang="zh-CN" altLang="en-US" dirty="0">
                <a:latin typeface="+mn-ea"/>
              </a:rPr>
              <a:t>脚本</a:t>
            </a:r>
            <a:r>
              <a:rPr lang="en-US" altLang="zh-CN" dirty="0">
                <a:latin typeface="+mn-ea"/>
              </a:rPr>
              <a:t>40</a:t>
            </a:r>
            <a:r>
              <a:rPr lang="zh-CN" altLang="en-US" dirty="0">
                <a:latin typeface="+mn-ea"/>
              </a:rPr>
              <a:t>多个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E5632E-8909-4065-A4F1-0F9C3F1B4AAC}"/>
              </a:ext>
            </a:extLst>
          </p:cNvPr>
          <p:cNvSpPr/>
          <p:nvPr/>
        </p:nvSpPr>
        <p:spPr>
          <a:xfrm>
            <a:off x="421806" y="1008638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四、用户行为原始表：11张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FFF8C-3638-42E0-AA3A-3DA479B34A38}"/>
              </a:ext>
            </a:extLst>
          </p:cNvPr>
          <p:cNvSpPr/>
          <p:nvPr/>
        </p:nvSpPr>
        <p:spPr>
          <a:xfrm>
            <a:off x="426614" y="1539807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五、业务表原始表：2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3EA22C-7025-47CD-B8E6-69D0FAE5BA89}"/>
              </a:ext>
            </a:extLst>
          </p:cNvPr>
          <p:cNvSpPr/>
          <p:nvPr/>
        </p:nvSpPr>
        <p:spPr>
          <a:xfrm>
            <a:off x="421806" y="204336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六、数仓总表：近100张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0AE48-0E63-438C-860A-3D89B454805A}"/>
              </a:ext>
            </a:extLst>
          </p:cNvPr>
          <p:cNvSpPr/>
          <p:nvPr/>
        </p:nvSpPr>
        <p:spPr>
          <a:xfrm>
            <a:off x="421806" y="2546927"/>
            <a:ext cx="8257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七、标准的数仓建模理论（确定业务过程、声明粒度、确定维度、确定事实）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DFBA41-94BB-475D-92B0-1D6AFC82735C}"/>
              </a:ext>
            </a:extLst>
          </p:cNvPr>
          <p:cNvSpPr/>
          <p:nvPr/>
        </p:nvSpPr>
        <p:spPr>
          <a:xfrm>
            <a:off x="421806" y="3114934"/>
            <a:ext cx="3751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八、主流可视化技术：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uperset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39873C-227A-42E4-853B-547E2B7E57C5}"/>
              </a:ext>
            </a:extLst>
          </p:cNvPr>
          <p:cNvSpPr/>
          <p:nvPr/>
        </p:nvSpPr>
        <p:spPr>
          <a:xfrm>
            <a:off x="421806" y="3736105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九、专业的集群监控组件：</a:t>
            </a:r>
            <a:r>
              <a:rPr lang="en-US" altLang="zh-CN" dirty="0">
                <a:latin typeface="+mn-ea"/>
              </a:rPr>
              <a:t>Z</a:t>
            </a:r>
            <a:r>
              <a:rPr lang="zh-CN" altLang="en-US" dirty="0">
                <a:latin typeface="+mn-ea"/>
              </a:rPr>
              <a:t>abbix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814894-51F0-4E47-8640-19CC7F64A41F}"/>
              </a:ext>
            </a:extLst>
          </p:cNvPr>
          <p:cNvSpPr/>
          <p:nvPr/>
        </p:nvSpPr>
        <p:spPr>
          <a:xfrm>
            <a:off x="421806" y="4374850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十、当前最流行的元数据管理：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tlas</a:t>
            </a:r>
          </a:p>
        </p:txBody>
      </p:sp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65D37A3D-7B1C-4E5A-9F1D-10F5024F40DA}"/>
              </a:ext>
            </a:extLst>
          </p:cNvPr>
          <p:cNvSpPr/>
          <p:nvPr/>
        </p:nvSpPr>
        <p:spPr>
          <a:xfrm>
            <a:off x="6230923" y="397967"/>
            <a:ext cx="2672775" cy="213520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名企收割机！</a:t>
            </a:r>
            <a:endParaRPr lang="en-US" altLang="zh-CN" dirty="0"/>
          </a:p>
          <a:p>
            <a:pPr algn="ctr"/>
            <a:r>
              <a:rPr lang="zh-CN" altLang="en-US" dirty="0"/>
              <a:t>培训小清华！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F909E0-1F1B-429F-B54E-AB974A720FCD}"/>
              </a:ext>
            </a:extLst>
          </p:cNvPr>
          <p:cNvSpPr/>
          <p:nvPr/>
        </p:nvSpPr>
        <p:spPr>
          <a:xfrm>
            <a:off x="523995" y="14109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二、该项目有什么特点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5093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609AE819-4246-4074-9156-995293953A6E}"/>
              </a:ext>
            </a:extLst>
          </p:cNvPr>
          <p:cNvSpPr/>
          <p:nvPr/>
        </p:nvSpPr>
        <p:spPr>
          <a:xfrm>
            <a:off x="12327" y="437553"/>
            <a:ext cx="9131673" cy="47059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12069BE4-C250-41F5-991C-5218ED006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8" y="4066250"/>
            <a:ext cx="4122841" cy="9297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274DD3-E7CE-430D-A39B-216C28333151}"/>
              </a:ext>
            </a:extLst>
          </p:cNvPr>
          <p:cNvSpPr/>
          <p:nvPr/>
        </p:nvSpPr>
        <p:spPr>
          <a:xfrm>
            <a:off x="2621017" y="1327706"/>
            <a:ext cx="809360" cy="38749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业务数据</a:t>
            </a:r>
          </a:p>
          <a:p>
            <a:pPr algn="ctr"/>
            <a:r>
              <a:rPr lang="en-US" altLang="zh-CN" sz="1000" dirty="0"/>
              <a:t>MySQL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C23B1F-6D04-4231-B1C7-104A3239EDDE}"/>
              </a:ext>
            </a:extLst>
          </p:cNvPr>
          <p:cNvSpPr/>
          <p:nvPr/>
        </p:nvSpPr>
        <p:spPr>
          <a:xfrm>
            <a:off x="718824" y="1346368"/>
            <a:ext cx="629907" cy="2880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CCD6FB-6BF2-4221-A7D2-C724AEA08876}"/>
              </a:ext>
            </a:extLst>
          </p:cNvPr>
          <p:cNvSpPr/>
          <p:nvPr/>
        </p:nvSpPr>
        <p:spPr>
          <a:xfrm>
            <a:off x="1483306" y="1538474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D3F687-76C5-4ED6-A7C2-C229A705FCE1}"/>
              </a:ext>
            </a:extLst>
          </p:cNvPr>
          <p:cNvSpPr/>
          <p:nvPr/>
        </p:nvSpPr>
        <p:spPr>
          <a:xfrm>
            <a:off x="1483305" y="1087532"/>
            <a:ext cx="1010646" cy="3724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62CE155-5681-41BA-BC29-B41411A4C499}"/>
              </a:ext>
            </a:extLst>
          </p:cNvPr>
          <p:cNvSpPr/>
          <p:nvPr/>
        </p:nvSpPr>
        <p:spPr>
          <a:xfrm>
            <a:off x="64990" y="1174296"/>
            <a:ext cx="500133" cy="63217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业务交互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282EAB1-305E-43FA-B964-CA91464A803C}"/>
              </a:ext>
            </a:extLst>
          </p:cNvPr>
          <p:cNvCxnSpPr>
            <a:stCxn id="60" idx="3"/>
            <a:endCxn id="20" idx="1"/>
          </p:cNvCxnSpPr>
          <p:nvPr/>
        </p:nvCxnSpPr>
        <p:spPr>
          <a:xfrm>
            <a:off x="565123" y="1490384"/>
            <a:ext cx="15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98C5FE-CA96-465A-84A9-98F36FFA8389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1348731" y="1273769"/>
            <a:ext cx="134574" cy="21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FFA8D33-1BDA-4E5E-ABAB-12F9AC050CE3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1348731" y="1490384"/>
            <a:ext cx="134575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897FC38-E163-4397-8C9A-C23335207201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2493951" y="1273769"/>
            <a:ext cx="127066" cy="24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739FE78-D3F1-4967-B708-BDC9E117E1B1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2493952" y="1521454"/>
            <a:ext cx="127065" cy="2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7E68F38-631A-4329-91E9-A3B2542F2D79}"/>
              </a:ext>
            </a:extLst>
          </p:cNvPr>
          <p:cNvSpPr/>
          <p:nvPr/>
        </p:nvSpPr>
        <p:spPr>
          <a:xfrm>
            <a:off x="6075279" y="2930390"/>
            <a:ext cx="89867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集群存储</a:t>
            </a:r>
            <a:endParaRPr lang="en-US" altLang="zh-CN" sz="900" dirty="0"/>
          </a:p>
          <a:p>
            <a:pPr algn="ctr"/>
            <a:r>
              <a:rPr lang="en-US" altLang="zh-CN" sz="900" dirty="0"/>
              <a:t>Hadoop</a:t>
            </a:r>
            <a:endParaRPr lang="zh-CN" altLang="en-US" sz="9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04931DA-3A3C-4553-AC97-40EA79BF0ED9}"/>
              </a:ext>
            </a:extLst>
          </p:cNvPr>
          <p:cNvSpPr/>
          <p:nvPr/>
        </p:nvSpPr>
        <p:spPr>
          <a:xfrm>
            <a:off x="5257740" y="2928415"/>
            <a:ext cx="664096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消费</a:t>
            </a:r>
            <a:r>
              <a:rPr lang="en-US" altLang="zh-CN" sz="900" dirty="0">
                <a:solidFill>
                  <a:schemeClr val="bg1"/>
                </a:solidFill>
              </a:rPr>
              <a:t>Flume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34035BD-63DA-406D-BB17-03A24AE78EB2}"/>
              </a:ext>
            </a:extLst>
          </p:cNvPr>
          <p:cNvSpPr/>
          <p:nvPr/>
        </p:nvSpPr>
        <p:spPr>
          <a:xfrm>
            <a:off x="7040967" y="762290"/>
            <a:ext cx="1095330" cy="37308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结果数据</a:t>
            </a:r>
            <a:endParaRPr lang="en-US" altLang="zh-CN" sz="1000" dirty="0"/>
          </a:p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D20653F-3663-4253-9D7C-8D774AAF0480}"/>
              </a:ext>
            </a:extLst>
          </p:cNvPr>
          <p:cNvSpPr/>
          <p:nvPr/>
        </p:nvSpPr>
        <p:spPr>
          <a:xfrm>
            <a:off x="8349930" y="754211"/>
            <a:ext cx="754790" cy="4027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可视化</a:t>
            </a:r>
            <a:endParaRPr lang="en-US" altLang="zh-CN" sz="1000" dirty="0"/>
          </a:p>
          <a:p>
            <a:pPr algn="ctr"/>
            <a:r>
              <a:rPr lang="en-US" altLang="zh-CN" sz="1000" dirty="0"/>
              <a:t>Superset</a:t>
            </a:r>
            <a:endParaRPr lang="zh-CN" altLang="en-US" sz="10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F0BF3D3-1BC2-480D-BEF5-D956B08A315C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>
            <a:off x="5921836" y="3114957"/>
            <a:ext cx="153443" cy="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90358B5-D5E5-4853-A4F2-FBAE840D69B3}"/>
              </a:ext>
            </a:extLst>
          </p:cNvPr>
          <p:cNvCxnSpPr>
            <a:cxnSpLocks/>
          </p:cNvCxnSpPr>
          <p:nvPr/>
        </p:nvCxnSpPr>
        <p:spPr>
          <a:xfrm>
            <a:off x="7006982" y="3109708"/>
            <a:ext cx="8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6E90381-D8EE-4FA5-AB94-9385C605DBD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3430377" y="1521453"/>
            <a:ext cx="153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AB8A534-BC55-45E0-9D1C-26FE90398F3C}"/>
              </a:ext>
            </a:extLst>
          </p:cNvPr>
          <p:cNvSpPr/>
          <p:nvPr/>
        </p:nvSpPr>
        <p:spPr>
          <a:xfrm>
            <a:off x="3583935" y="1327706"/>
            <a:ext cx="754790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9A491B1-AAC3-4D0C-9F89-82385A797D24}"/>
              </a:ext>
            </a:extLst>
          </p:cNvPr>
          <p:cNvCxnSpPr>
            <a:cxnSpLocks/>
            <a:stCxn id="79" idx="2"/>
            <a:endCxn id="68" idx="0"/>
          </p:cNvCxnSpPr>
          <p:nvPr/>
        </p:nvCxnSpPr>
        <p:spPr>
          <a:xfrm>
            <a:off x="3961330" y="1715200"/>
            <a:ext cx="2563284" cy="121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FE19763-DB94-4AA9-9CD8-27658929A9BB}"/>
              </a:ext>
            </a:extLst>
          </p:cNvPr>
          <p:cNvSpPr/>
          <p:nvPr/>
        </p:nvSpPr>
        <p:spPr>
          <a:xfrm>
            <a:off x="8343191" y="2729855"/>
            <a:ext cx="754790" cy="373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Presto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B10AA2-AEFA-4362-A6EC-C226E1AA338F}"/>
              </a:ext>
            </a:extLst>
          </p:cNvPr>
          <p:cNvSpPr/>
          <p:nvPr/>
        </p:nvSpPr>
        <p:spPr>
          <a:xfrm>
            <a:off x="8336793" y="3589648"/>
            <a:ext cx="772950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多维分析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Kylin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E1F583-D6D8-4B71-A958-51BE28975DE2}"/>
              </a:ext>
            </a:extLst>
          </p:cNvPr>
          <p:cNvSpPr/>
          <p:nvPr/>
        </p:nvSpPr>
        <p:spPr>
          <a:xfrm>
            <a:off x="7049781" y="4571593"/>
            <a:ext cx="851073" cy="3730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元数据管理</a:t>
            </a:r>
            <a:endParaRPr lang="en-US" altLang="zh-CN" sz="1000" dirty="0"/>
          </a:p>
          <a:p>
            <a:pPr algn="ctr"/>
            <a:r>
              <a:rPr lang="en-US" altLang="zh-CN" sz="1000" dirty="0"/>
              <a:t>Atlas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F98955D-FAAA-43EA-AD03-6EE2EA9A6A7D}"/>
              </a:ext>
            </a:extLst>
          </p:cNvPr>
          <p:cNvSpPr/>
          <p:nvPr/>
        </p:nvSpPr>
        <p:spPr>
          <a:xfrm>
            <a:off x="4505437" y="1307155"/>
            <a:ext cx="2439234" cy="41044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监控</a:t>
            </a:r>
            <a:endParaRPr lang="en-US" altLang="zh-CN" sz="1000" dirty="0"/>
          </a:p>
          <a:p>
            <a:pPr algn="ctr"/>
            <a:r>
              <a:rPr lang="en-US" altLang="zh-CN" sz="1000" dirty="0"/>
              <a:t>Zabbix</a:t>
            </a:r>
            <a:endParaRPr lang="zh-CN" altLang="en-US" sz="1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4C3B242-1684-40A3-A2DE-1E32EBFAFF46}"/>
              </a:ext>
            </a:extLst>
          </p:cNvPr>
          <p:cNvSpPr/>
          <p:nvPr/>
        </p:nvSpPr>
        <p:spPr>
          <a:xfrm>
            <a:off x="5743662" y="4585400"/>
            <a:ext cx="898670" cy="3896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定时调度</a:t>
            </a:r>
            <a:endParaRPr lang="en-US" altLang="zh-CN" sz="900" dirty="0"/>
          </a:p>
          <a:p>
            <a:pPr algn="ctr"/>
            <a:r>
              <a:rPr lang="en-US" altLang="zh-CN" sz="900" dirty="0"/>
              <a:t>Azkaban</a:t>
            </a:r>
            <a:endParaRPr lang="zh-CN" altLang="en-US" sz="9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9BB224D-E53B-4769-8821-6CAA51152616}"/>
              </a:ext>
            </a:extLst>
          </p:cNvPr>
          <p:cNvSpPr/>
          <p:nvPr/>
        </p:nvSpPr>
        <p:spPr>
          <a:xfrm>
            <a:off x="4211660" y="4580685"/>
            <a:ext cx="999284" cy="4234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分布式协调</a:t>
            </a:r>
            <a:endParaRPr lang="en-US" altLang="zh-CN" sz="900" dirty="0"/>
          </a:p>
          <a:p>
            <a:pPr algn="ctr"/>
            <a:r>
              <a:rPr lang="en-US" altLang="zh-CN" sz="900" dirty="0"/>
              <a:t>Zookeeper</a:t>
            </a:r>
            <a:endParaRPr lang="zh-CN" altLang="en-US" sz="9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FAD5827-2E33-4545-AD0F-1215D744CE74}"/>
              </a:ext>
            </a:extLst>
          </p:cNvPr>
          <p:cNvSpPr/>
          <p:nvPr/>
        </p:nvSpPr>
        <p:spPr>
          <a:xfrm>
            <a:off x="53588" y="2465724"/>
            <a:ext cx="500133" cy="131968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Web/App</a:t>
            </a:r>
            <a:r>
              <a:rPr lang="zh-CN" altLang="en-US" sz="1000" dirty="0"/>
              <a:t>前端埋点用户行为数据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782EE95-CC37-4889-815E-C364327E1D43}"/>
              </a:ext>
            </a:extLst>
          </p:cNvPr>
          <p:cNvSpPr/>
          <p:nvPr/>
        </p:nvSpPr>
        <p:spPr>
          <a:xfrm>
            <a:off x="1488396" y="244281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A7B9CE5-59E8-45BE-8861-13818BE558C1}"/>
              </a:ext>
            </a:extLst>
          </p:cNvPr>
          <p:cNvSpPr/>
          <p:nvPr/>
        </p:nvSpPr>
        <p:spPr>
          <a:xfrm>
            <a:off x="723914" y="2939025"/>
            <a:ext cx="629907" cy="37308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58B5AD4-D7B0-466A-8F41-A3F0D4991634}"/>
              </a:ext>
            </a:extLst>
          </p:cNvPr>
          <p:cNvSpPr/>
          <p:nvPr/>
        </p:nvSpPr>
        <p:spPr>
          <a:xfrm>
            <a:off x="1488395" y="3435235"/>
            <a:ext cx="1010646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日志服务器</a:t>
            </a:r>
            <a:endParaRPr lang="en-US" altLang="zh-CN" sz="1000" dirty="0"/>
          </a:p>
          <a:p>
            <a:pPr algn="ctr"/>
            <a:r>
              <a:rPr lang="en-US" altLang="zh-CN" sz="1000" dirty="0"/>
              <a:t>(</a:t>
            </a:r>
            <a:r>
              <a:rPr lang="en-US" altLang="zh-CN" sz="1000" dirty="0" err="1"/>
              <a:t>Springboot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B1585AE-D2FE-4399-8026-36698E0DBEAA}"/>
              </a:ext>
            </a:extLst>
          </p:cNvPr>
          <p:cNvSpPr/>
          <p:nvPr/>
        </p:nvSpPr>
        <p:spPr>
          <a:xfrm>
            <a:off x="2619965" y="2442815"/>
            <a:ext cx="693583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8B03D93-91C4-42D2-87A6-2320E5A92C29}"/>
              </a:ext>
            </a:extLst>
          </p:cNvPr>
          <p:cNvSpPr/>
          <p:nvPr/>
        </p:nvSpPr>
        <p:spPr>
          <a:xfrm>
            <a:off x="2619965" y="3435235"/>
            <a:ext cx="693584" cy="37308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日志文件</a:t>
            </a:r>
            <a:endParaRPr lang="en-US" altLang="zh-CN" sz="1000" dirty="0"/>
          </a:p>
          <a:p>
            <a:pPr algn="ctr"/>
            <a:r>
              <a:rPr lang="en-US" altLang="zh-CN" sz="1000" dirty="0" err="1"/>
              <a:t>logFile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1D371E8-B54E-4866-A26E-5D447C77B56A}"/>
              </a:ext>
            </a:extLst>
          </p:cNvPr>
          <p:cNvSpPr/>
          <p:nvPr/>
        </p:nvSpPr>
        <p:spPr>
          <a:xfrm>
            <a:off x="3428121" y="244281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</a:t>
            </a:r>
            <a:endParaRPr lang="zh-CN" altLang="en-US" sz="9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95362B2-3E16-46F0-B6E9-5A0FDD94D975}"/>
              </a:ext>
            </a:extLst>
          </p:cNvPr>
          <p:cNvSpPr/>
          <p:nvPr/>
        </p:nvSpPr>
        <p:spPr>
          <a:xfrm>
            <a:off x="3428121" y="3435235"/>
            <a:ext cx="693583" cy="37308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采集日志</a:t>
            </a:r>
            <a:r>
              <a:rPr lang="en-US" altLang="zh-CN" sz="900" dirty="0"/>
              <a:t>Flume</a:t>
            </a:r>
            <a:endParaRPr lang="zh-CN" altLang="en-US" sz="9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1FB92E4-FC4D-4BEA-8B11-51317E052EB9}"/>
              </a:ext>
            </a:extLst>
          </p:cNvPr>
          <p:cNvSpPr/>
          <p:nvPr/>
        </p:nvSpPr>
        <p:spPr>
          <a:xfrm>
            <a:off x="4310175" y="244281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</a:t>
            </a:r>
            <a:endParaRPr lang="zh-CN" altLang="en-US" sz="9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55FB0E5-CD49-4AC0-8A0D-5EEFAD8F0D40}"/>
              </a:ext>
            </a:extLst>
          </p:cNvPr>
          <p:cNvSpPr/>
          <p:nvPr/>
        </p:nvSpPr>
        <p:spPr>
          <a:xfrm>
            <a:off x="4310174" y="2939025"/>
            <a:ext cx="747814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</a:t>
            </a:r>
            <a:endParaRPr lang="zh-CN" altLang="en-US" sz="9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67D71DF-83C3-4768-AC30-F9B6BEBF7159}"/>
              </a:ext>
            </a:extLst>
          </p:cNvPr>
          <p:cNvSpPr/>
          <p:nvPr/>
        </p:nvSpPr>
        <p:spPr>
          <a:xfrm>
            <a:off x="4303708" y="3435235"/>
            <a:ext cx="740608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消息缓存</a:t>
            </a:r>
            <a:r>
              <a:rPr lang="en-US" altLang="zh-CN" sz="900" dirty="0"/>
              <a:t>Kafka</a:t>
            </a:r>
            <a:endParaRPr lang="zh-CN" altLang="en-US" sz="9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83C1509-8F29-4F31-8E65-48EA892024C0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>
            <a:off x="553721" y="3125567"/>
            <a:ext cx="17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563662E-7B50-4D70-9D31-631B91A23128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1353821" y="2629357"/>
            <a:ext cx="134575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BAE89AA-5229-4178-95BD-44FA08681E22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1353821" y="3125567"/>
            <a:ext cx="134574" cy="49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42A1E59-6087-45CC-A7F2-CF77E7CA69F8}"/>
              </a:ext>
            </a:extLst>
          </p:cNvPr>
          <p:cNvCxnSpPr>
            <a:cxnSpLocks/>
            <a:stCxn id="58" idx="3"/>
            <a:endCxn id="67" idx="1"/>
          </p:cNvCxnSpPr>
          <p:nvPr/>
        </p:nvCxnSpPr>
        <p:spPr>
          <a:xfrm>
            <a:off x="2499042" y="2629357"/>
            <a:ext cx="1209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A78B1B7-7801-4C11-8DBB-11E80A206FD0}"/>
              </a:ext>
            </a:extLst>
          </p:cNvPr>
          <p:cNvCxnSpPr>
            <a:cxnSpLocks/>
            <a:stCxn id="62" idx="3"/>
            <a:endCxn id="82" idx="1"/>
          </p:cNvCxnSpPr>
          <p:nvPr/>
        </p:nvCxnSpPr>
        <p:spPr>
          <a:xfrm>
            <a:off x="2499041" y="3621777"/>
            <a:ext cx="120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55C2E18-D376-4E9D-9CC2-6F4FBB07FED9}"/>
              </a:ext>
            </a:extLst>
          </p:cNvPr>
          <p:cNvCxnSpPr>
            <a:cxnSpLocks/>
            <a:stCxn id="67" idx="3"/>
            <a:endCxn id="84" idx="1"/>
          </p:cNvCxnSpPr>
          <p:nvPr/>
        </p:nvCxnSpPr>
        <p:spPr>
          <a:xfrm>
            <a:off x="3313548" y="2629357"/>
            <a:ext cx="114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3A92270-33A3-4D7B-B4BE-04BBB0F8EC19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3313549" y="3621777"/>
            <a:ext cx="114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C9D897A-1654-4455-9099-47D3A014D3B0}"/>
              </a:ext>
            </a:extLst>
          </p:cNvPr>
          <p:cNvCxnSpPr>
            <a:cxnSpLocks/>
            <a:stCxn id="84" idx="3"/>
            <a:endCxn id="104" idx="1"/>
          </p:cNvCxnSpPr>
          <p:nvPr/>
        </p:nvCxnSpPr>
        <p:spPr>
          <a:xfrm>
            <a:off x="4121704" y="2629357"/>
            <a:ext cx="135211" cy="49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4A96939-2140-4E33-A889-0005F2557E93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 flipV="1">
            <a:off x="4121704" y="3128437"/>
            <a:ext cx="135211" cy="49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7730990E-F51E-4615-BDCD-86A7FF50BC74}"/>
              </a:ext>
            </a:extLst>
          </p:cNvPr>
          <p:cNvSpPr/>
          <p:nvPr/>
        </p:nvSpPr>
        <p:spPr>
          <a:xfrm>
            <a:off x="4256915" y="2366414"/>
            <a:ext cx="825596" cy="152404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BAD192C-45F8-4227-9024-26EE48BAF7A9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5082511" y="3114957"/>
            <a:ext cx="193891" cy="13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箭头: 上下 105">
            <a:extLst>
              <a:ext uri="{FF2B5EF4-FFF2-40B4-BE49-F238E27FC236}">
                <a16:creationId xmlns:a16="http://schemas.microsoft.com/office/drawing/2014/main" id="{93786EF2-AD3D-43C5-9ED2-8771AD566B93}"/>
              </a:ext>
            </a:extLst>
          </p:cNvPr>
          <p:cNvSpPr/>
          <p:nvPr/>
        </p:nvSpPr>
        <p:spPr>
          <a:xfrm>
            <a:off x="4583477" y="3904915"/>
            <a:ext cx="203128" cy="6757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2C4DA69-E263-4A61-8F6E-A84AFF13AE89}"/>
              </a:ext>
            </a:extLst>
          </p:cNvPr>
          <p:cNvSpPr/>
          <p:nvPr/>
        </p:nvSpPr>
        <p:spPr>
          <a:xfrm>
            <a:off x="3636456" y="1078274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C302A62-24AD-44CF-A6D4-D701A437218E}"/>
              </a:ext>
            </a:extLst>
          </p:cNvPr>
          <p:cNvSpPr/>
          <p:nvPr/>
        </p:nvSpPr>
        <p:spPr>
          <a:xfrm>
            <a:off x="3414273" y="2983197"/>
            <a:ext cx="650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11</a:t>
            </a:r>
            <a:r>
              <a:rPr lang="zh-CN" altLang="en-US" sz="1200" dirty="0">
                <a:solidFill>
                  <a:srgbClr val="FF0000"/>
                </a:solidFill>
              </a:rPr>
              <a:t>张表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1AEE8FF-B071-465E-822B-14962AE08C99}"/>
              </a:ext>
            </a:extLst>
          </p:cNvPr>
          <p:cNvSpPr/>
          <p:nvPr/>
        </p:nvSpPr>
        <p:spPr>
          <a:xfrm>
            <a:off x="7097521" y="2297254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数据应用层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ADS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61D3372-337B-4053-8897-FD23FF9F388E}"/>
              </a:ext>
            </a:extLst>
          </p:cNvPr>
          <p:cNvSpPr/>
          <p:nvPr/>
        </p:nvSpPr>
        <p:spPr>
          <a:xfrm>
            <a:off x="7097521" y="2731998"/>
            <a:ext cx="996581" cy="37308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数据主题层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DWT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22B00D1-2079-45B0-9E93-607602D06457}"/>
              </a:ext>
            </a:extLst>
          </p:cNvPr>
          <p:cNvSpPr/>
          <p:nvPr/>
        </p:nvSpPr>
        <p:spPr>
          <a:xfrm>
            <a:off x="7097521" y="3166742"/>
            <a:ext cx="996581" cy="373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服务数据层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4E2F3A-EDEA-4E1B-A630-FDD290B0D576}"/>
              </a:ext>
            </a:extLst>
          </p:cNvPr>
          <p:cNvSpPr/>
          <p:nvPr/>
        </p:nvSpPr>
        <p:spPr>
          <a:xfrm>
            <a:off x="7093005" y="3601486"/>
            <a:ext cx="996581" cy="37308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明细数据层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DWD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A807110-1652-42E4-A2AD-7381687093F5}"/>
              </a:ext>
            </a:extLst>
          </p:cNvPr>
          <p:cNvSpPr/>
          <p:nvPr/>
        </p:nvSpPr>
        <p:spPr>
          <a:xfrm>
            <a:off x="7093004" y="4036230"/>
            <a:ext cx="996581" cy="37308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原始数据层</a:t>
            </a:r>
            <a:endParaRPr lang="en-US" altLang="zh-CN" sz="1000" dirty="0"/>
          </a:p>
          <a:p>
            <a:pPr algn="ctr"/>
            <a:r>
              <a:rPr lang="en-US" altLang="zh-CN" sz="1000" dirty="0"/>
              <a:t>ODS</a:t>
            </a:r>
            <a:r>
              <a:rPr lang="zh-CN" altLang="en-US" sz="1000" dirty="0"/>
              <a:t>层</a:t>
            </a:r>
            <a:endParaRPr lang="en-US" altLang="zh-CN" sz="10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C9BDB22-4B9D-4EB5-81BB-E7AF4186DB59}"/>
              </a:ext>
            </a:extLst>
          </p:cNvPr>
          <p:cNvSpPr/>
          <p:nvPr/>
        </p:nvSpPr>
        <p:spPr>
          <a:xfrm>
            <a:off x="7054993" y="1847281"/>
            <a:ext cx="1081304" cy="261399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1B639C7E-45BA-4C6F-9F51-1066F9AD13F3}"/>
              </a:ext>
            </a:extLst>
          </p:cNvPr>
          <p:cNvCxnSpPr>
            <a:cxnSpLocks/>
            <a:stCxn id="137" idx="0"/>
            <a:endCxn id="71" idx="2"/>
          </p:cNvCxnSpPr>
          <p:nvPr/>
        </p:nvCxnSpPr>
        <p:spPr>
          <a:xfrm flipH="1" flipV="1">
            <a:off x="7588632" y="1135374"/>
            <a:ext cx="4407" cy="1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A7F0CDAA-23C3-4CF5-9EC0-E143A7F8C66C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>
            <a:off x="8136297" y="948832"/>
            <a:ext cx="213633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21A43D6-E3BF-46B0-BF87-300445D12A7A}"/>
              </a:ext>
            </a:extLst>
          </p:cNvPr>
          <p:cNvCxnSpPr>
            <a:cxnSpLocks/>
            <a:stCxn id="125" idx="3"/>
            <a:endCxn id="81" idx="1"/>
          </p:cNvCxnSpPr>
          <p:nvPr/>
        </p:nvCxnSpPr>
        <p:spPr>
          <a:xfrm flipV="1">
            <a:off x="8094102" y="2916397"/>
            <a:ext cx="249089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FAF991A8-C65D-4277-A251-5CCA1776B4D7}"/>
              </a:ext>
            </a:extLst>
          </p:cNvPr>
          <p:cNvCxnSpPr>
            <a:cxnSpLocks/>
            <a:stCxn id="126" idx="3"/>
            <a:endCxn id="81" idx="1"/>
          </p:cNvCxnSpPr>
          <p:nvPr/>
        </p:nvCxnSpPr>
        <p:spPr>
          <a:xfrm flipV="1">
            <a:off x="8094102" y="2916397"/>
            <a:ext cx="249089" cy="43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7C70A0ED-6412-47E2-86EB-C58D70188EB0}"/>
              </a:ext>
            </a:extLst>
          </p:cNvPr>
          <p:cNvCxnSpPr>
            <a:cxnSpLocks/>
            <a:stCxn id="127" idx="3"/>
            <a:endCxn id="83" idx="1"/>
          </p:cNvCxnSpPr>
          <p:nvPr/>
        </p:nvCxnSpPr>
        <p:spPr>
          <a:xfrm flipV="1">
            <a:off x="8089586" y="3776190"/>
            <a:ext cx="247207" cy="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FA23AD2F-3F15-4AE8-AA33-47D962A6D9F6}"/>
              </a:ext>
            </a:extLst>
          </p:cNvPr>
          <p:cNvSpPr/>
          <p:nvPr/>
        </p:nvSpPr>
        <p:spPr>
          <a:xfrm>
            <a:off x="7049782" y="1837397"/>
            <a:ext cx="10374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数仓近</a:t>
            </a:r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张表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C87A771-0154-4E1C-80AE-DB0D0614330D}"/>
              </a:ext>
            </a:extLst>
          </p:cNvPr>
          <p:cNvSpPr/>
          <p:nvPr/>
        </p:nvSpPr>
        <p:spPr>
          <a:xfrm>
            <a:off x="6991286" y="491084"/>
            <a:ext cx="19924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100</a:t>
            </a:r>
            <a:r>
              <a:rPr lang="zh-CN" altLang="en-US" sz="1000" dirty="0">
                <a:solidFill>
                  <a:srgbClr val="FF0000"/>
                </a:solidFill>
              </a:rPr>
              <a:t>多个指标（拆单等复杂业务）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104CD3A7-6575-45B8-8ED1-606FA8FF26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450" y="437552"/>
            <a:ext cx="2432220" cy="874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7997C5F-5F0E-4DF4-8918-7850450FFB1C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8084302" y="2916397"/>
            <a:ext cx="258889" cy="87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图片 163">
            <a:extLst>
              <a:ext uri="{FF2B5EF4-FFF2-40B4-BE49-F238E27FC236}">
                <a16:creationId xmlns:a16="http://schemas.microsoft.com/office/drawing/2014/main" id="{76047C09-CA14-4D86-8F06-40CFCF23B5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820" y="3890460"/>
            <a:ext cx="3290956" cy="1238584"/>
          </a:xfrm>
          <a:prstGeom prst="rect">
            <a:avLst/>
          </a:prstGeom>
          <a:ln w="3175">
            <a:solidFill>
              <a:srgbClr val="E7E6E6">
                <a:lumMod val="75000"/>
              </a:srgbClr>
            </a:solidFill>
          </a:ln>
        </p:spPr>
      </p:pic>
      <p:sp>
        <p:nvSpPr>
          <p:cNvPr id="181" name="矩形 180">
            <a:extLst>
              <a:ext uri="{FF2B5EF4-FFF2-40B4-BE49-F238E27FC236}">
                <a16:creationId xmlns:a16="http://schemas.microsoft.com/office/drawing/2014/main" id="{0D73B3FF-ADA6-4798-AB1D-6BBEA7DF4FE3}"/>
              </a:ext>
            </a:extLst>
          </p:cNvPr>
          <p:cNvSpPr/>
          <p:nvPr/>
        </p:nvSpPr>
        <p:spPr>
          <a:xfrm>
            <a:off x="7236614" y="2041050"/>
            <a:ext cx="7040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/>
              <a:t>Hive / </a:t>
            </a:r>
            <a:r>
              <a:rPr lang="en-US" altLang="zh-CN" sz="900" dirty="0" err="1"/>
              <a:t>Tez</a:t>
            </a:r>
            <a:endParaRPr lang="en-US" altLang="zh-CN" sz="9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B226236-EFCE-48EB-8084-5624B5718132}"/>
              </a:ext>
            </a:extLst>
          </p:cNvPr>
          <p:cNvSpPr/>
          <p:nvPr/>
        </p:nvSpPr>
        <p:spPr>
          <a:xfrm>
            <a:off x="5725054" y="4314826"/>
            <a:ext cx="848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脚本</a:t>
            </a:r>
            <a:r>
              <a:rPr lang="en-US" altLang="zh-CN" sz="1000" dirty="0">
                <a:solidFill>
                  <a:srgbClr val="FF0000"/>
                </a:solidFill>
                <a:latin typeface="+mn-ea"/>
              </a:rPr>
              <a:t>40</a:t>
            </a:r>
            <a:r>
              <a:rPr lang="zh-CN" altLang="en-US" sz="1000" dirty="0">
                <a:solidFill>
                  <a:srgbClr val="FF0000"/>
                </a:solidFill>
                <a:latin typeface="+mn-ea"/>
              </a:rPr>
              <a:t>多个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0745E913-17A1-4F8E-8218-8D4B1E290468}"/>
              </a:ext>
            </a:extLst>
          </p:cNvPr>
          <p:cNvSpPr/>
          <p:nvPr/>
        </p:nvSpPr>
        <p:spPr>
          <a:xfrm>
            <a:off x="8343191" y="4124533"/>
            <a:ext cx="759813" cy="3273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存储</a:t>
            </a:r>
            <a:r>
              <a:rPr lang="en-US" altLang="zh-CN" sz="1000" dirty="0" err="1"/>
              <a:t>Hbase</a:t>
            </a:r>
            <a:endParaRPr lang="zh-CN" altLang="en-US" sz="1000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E29AE9B-35AF-4BFB-864A-BA435F203203}"/>
              </a:ext>
            </a:extLst>
          </p:cNvPr>
          <p:cNvCxnSpPr>
            <a:cxnSpLocks/>
            <a:stCxn id="83" idx="2"/>
            <a:endCxn id="131" idx="0"/>
          </p:cNvCxnSpPr>
          <p:nvPr/>
        </p:nvCxnSpPr>
        <p:spPr>
          <a:xfrm flipH="1">
            <a:off x="8723098" y="3962732"/>
            <a:ext cx="170" cy="16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11CD060C-C1E8-4A71-82C6-A7DA5B787839}"/>
              </a:ext>
            </a:extLst>
          </p:cNvPr>
          <p:cNvSpPr/>
          <p:nvPr/>
        </p:nvSpPr>
        <p:spPr>
          <a:xfrm>
            <a:off x="7049781" y="1308766"/>
            <a:ext cx="1086515" cy="387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每天同步</a:t>
            </a:r>
            <a:endParaRPr lang="en-US" altLang="zh-CN" sz="1000" dirty="0"/>
          </a:p>
          <a:p>
            <a:pPr algn="ctr"/>
            <a:r>
              <a:rPr lang="en-US" altLang="zh-CN" sz="1000" dirty="0"/>
              <a:t>Sqoop</a:t>
            </a:r>
            <a:endParaRPr lang="zh-CN" altLang="en-US" sz="1000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7CEB247-8D49-4A50-93EE-EE92DAE509F1}"/>
              </a:ext>
            </a:extLst>
          </p:cNvPr>
          <p:cNvCxnSpPr>
            <a:cxnSpLocks/>
            <a:stCxn id="129" idx="0"/>
            <a:endCxn id="137" idx="2"/>
          </p:cNvCxnSpPr>
          <p:nvPr/>
        </p:nvCxnSpPr>
        <p:spPr>
          <a:xfrm flipH="1" flipV="1">
            <a:off x="7593039" y="1696260"/>
            <a:ext cx="2606" cy="1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93F55368-6E67-4199-9145-87FE66ABE010}"/>
              </a:ext>
            </a:extLst>
          </p:cNvPr>
          <p:cNvSpPr/>
          <p:nvPr/>
        </p:nvSpPr>
        <p:spPr>
          <a:xfrm>
            <a:off x="8332032" y="4567387"/>
            <a:ext cx="747221" cy="3730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即席查询</a:t>
            </a:r>
            <a:endParaRPr lang="en-US" altLang="zh-CN" sz="1000" dirty="0"/>
          </a:p>
          <a:p>
            <a:pPr algn="ctr"/>
            <a:r>
              <a:rPr lang="en-US" altLang="zh-CN" sz="1000" dirty="0"/>
              <a:t>Druid</a:t>
            </a:r>
            <a:endParaRPr lang="zh-CN" altLang="en-US" sz="1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B39C428-AD09-4AD1-B010-F4BBF03D1232}"/>
              </a:ext>
            </a:extLst>
          </p:cNvPr>
          <p:cNvSpPr/>
          <p:nvPr/>
        </p:nvSpPr>
        <p:spPr>
          <a:xfrm>
            <a:off x="456605" y="10475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n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二、该项目有什么特点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58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5" grpId="0" animBg="1"/>
      <p:bldP spid="29" grpId="0" animBg="1"/>
      <p:bldP spid="60" grpId="0" animBg="1"/>
      <p:bldP spid="68" grpId="0" animBg="1"/>
      <p:bldP spid="70" grpId="0" animBg="1"/>
      <p:bldP spid="71" grpId="0" animBg="1"/>
      <p:bldP spid="72" grpId="0" animBg="1"/>
      <p:bldP spid="79" grpId="0" animBg="1"/>
      <p:bldP spid="81" grpId="0" animBg="1"/>
      <p:bldP spid="83" grpId="0" animBg="1"/>
      <p:bldP spid="89" grpId="0" animBg="1"/>
      <p:bldP spid="92" grpId="0" animBg="1"/>
      <p:bldP spid="101" grpId="0" animBg="1"/>
      <p:bldP spid="102" grpId="0" animBg="1"/>
      <p:bldP spid="57" grpId="0" animBg="1"/>
      <p:bldP spid="58" grpId="0" animBg="1"/>
      <p:bldP spid="59" grpId="0" animBg="1"/>
      <p:bldP spid="62" grpId="0" animBg="1"/>
      <p:bldP spid="67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4" grpId="0" animBg="1"/>
      <p:bldP spid="106" grpId="0" animBg="1"/>
      <p:bldP spid="111" grpId="0"/>
      <p:bldP spid="112" grpId="0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59" grpId="0"/>
      <p:bldP spid="160" grpId="0"/>
      <p:bldP spid="181" grpId="0"/>
      <p:bldP spid="183" grpId="0"/>
      <p:bldP spid="131" grpId="0" animBg="1"/>
      <p:bldP spid="137" grpId="0" animBg="1"/>
      <p:bldP spid="1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全屏显示(16:9)</PresentationFormat>
  <Paragraphs>131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思源黑体 Medium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2020-08-31T07:42:27Z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