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sldIdLst>
    <p:sldId id="257" r:id="rId2"/>
    <p:sldId id="258" r:id="rId3"/>
    <p:sldId id="259" r:id="rId4"/>
    <p:sldId id="260" r:id="rId5"/>
    <p:sldId id="261" r:id="rId6"/>
    <p:sldId id="288" r:id="rId7"/>
    <p:sldId id="262" r:id="rId8"/>
    <p:sldId id="263" r:id="rId9"/>
    <p:sldId id="289" r:id="rId10"/>
    <p:sldId id="265" r:id="rId11"/>
    <p:sldId id="266" r:id="rId12"/>
    <p:sldId id="267" r:id="rId13"/>
    <p:sldId id="269" r:id="rId14"/>
    <p:sldId id="276" r:id="rId15"/>
    <p:sldId id="292" r:id="rId16"/>
    <p:sldId id="270" r:id="rId17"/>
    <p:sldId id="272" r:id="rId18"/>
    <p:sldId id="293" r:id="rId19"/>
    <p:sldId id="294" r:id="rId20"/>
    <p:sldId id="295" r:id="rId21"/>
    <p:sldId id="296" r:id="rId22"/>
    <p:sldId id="290" r:id="rId23"/>
    <p:sldId id="291" r:id="rId24"/>
    <p:sldId id="274" r:id="rId25"/>
    <p:sldId id="277" r:id="rId26"/>
    <p:sldId id="278" r:id="rId27"/>
    <p:sldId id="280" r:id="rId28"/>
    <p:sldId id="282" r:id="rId29"/>
    <p:sldId id="283" r:id="rId30"/>
    <p:sldId id="285" r:id="rId31"/>
    <p:sldId id="287" r:id="rId3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600"/>
    <a:srgbClr val="CC0099"/>
    <a:srgbClr val="FF00FF"/>
    <a:srgbClr val="000000"/>
    <a:srgbClr val="FF0000"/>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419" autoAdjust="0"/>
    <p:restoredTop sz="90929"/>
  </p:normalViewPr>
  <p:slideViewPr>
    <p:cSldViewPr>
      <p:cViewPr varScale="1">
        <p:scale>
          <a:sx n="76" d="100"/>
          <a:sy n="76" d="100"/>
        </p:scale>
        <p:origin x="-122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66" d="100"/>
        <a:sy n="66" d="100"/>
      </p:scale>
      <p:origin x="0" y="217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4.xml"/><Relationship Id="rId18" Type="http://schemas.openxmlformats.org/officeDocument/2006/relationships/slide" Target="slides/slide29.xml"/><Relationship Id="rId3" Type="http://schemas.openxmlformats.org/officeDocument/2006/relationships/slide" Target="slides/slide4.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8.xml"/><Relationship Id="rId2" Type="http://schemas.openxmlformats.org/officeDocument/2006/relationships/slide" Target="slides/slide2.xml"/><Relationship Id="rId16" Type="http://schemas.openxmlformats.org/officeDocument/2006/relationships/slide" Target="slides/slide27.xml"/><Relationship Id="rId20"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6.xml"/><Relationship Id="rId5" Type="http://schemas.openxmlformats.org/officeDocument/2006/relationships/slide" Target="slides/slide8.xml"/><Relationship Id="rId15" Type="http://schemas.openxmlformats.org/officeDocument/2006/relationships/slide" Target="slides/slide26.xml"/><Relationship Id="rId10" Type="http://schemas.openxmlformats.org/officeDocument/2006/relationships/slide" Target="slides/slide14.xml"/><Relationship Id="rId19" Type="http://schemas.openxmlformats.org/officeDocument/2006/relationships/slide" Target="slides/slide30.xml"/><Relationship Id="rId4" Type="http://schemas.openxmlformats.org/officeDocument/2006/relationships/slide" Target="slides/slide5.xml"/><Relationship Id="rId9" Type="http://schemas.openxmlformats.org/officeDocument/2006/relationships/slide" Target="slides/slide13.xml"/><Relationship Id="rId14"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99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99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99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851ABC1-26AA-4BF3-ABBE-169FB4C6CDF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83EB0E-B63F-482C-977A-768643017E65}" type="slidenum">
              <a:rPr lang="en-US" altLang="zh-CN"/>
              <a:pPr/>
              <a:t>1</a:t>
            </a:fld>
            <a:endParaRPr lang="en-US" altLang="zh-CN"/>
          </a:p>
        </p:txBody>
      </p:sp>
      <p:sp>
        <p:nvSpPr>
          <p:cNvPr id="40962" name="Rectangle 1026"/>
          <p:cNvSpPr>
            <a:spLocks noGrp="1" noRot="1" noChangeAspect="1" noChangeArrowheads="1" noTextEdit="1"/>
          </p:cNvSpPr>
          <p:nvPr>
            <p:ph type="sldImg"/>
          </p:nvPr>
        </p:nvSpPr>
        <p:spPr>
          <a:ln/>
        </p:spPr>
      </p:sp>
      <p:sp>
        <p:nvSpPr>
          <p:cNvPr id="40963" name="Rectangle 1027"/>
          <p:cNvSpPr>
            <a:spLocks noGrp="1" noChangeArrowheads="1"/>
          </p:cNvSpPr>
          <p:nvPr>
            <p:ph type="body" idx="1"/>
          </p:nvPr>
        </p:nvSpPr>
        <p:spPr/>
        <p:txBody>
          <a:bodyPr/>
          <a:lstStyle/>
          <a:p>
            <a:r>
              <a:rPr lang="zh-CN" altLang="en-US" sz="1000">
                <a:solidFill>
                  <a:srgbClr val="000000"/>
                </a:solidFill>
                <a:latin typeface="黑体" pitchFamily="2" charset="-122"/>
                <a:ea typeface="黑体" pitchFamily="2" charset="-122"/>
              </a:rPr>
              <a:t>在实际问题中，一般除了要考虑事件</a:t>
            </a:r>
            <a:r>
              <a:rPr lang="en-US" altLang="zh-CN" sz="1000">
                <a:solidFill>
                  <a:srgbClr val="000000"/>
                </a:solidFill>
                <a:latin typeface="黑体" pitchFamily="2" charset="-122"/>
                <a:ea typeface="黑体" pitchFamily="2" charset="-122"/>
              </a:rPr>
              <a:t>A</a:t>
            </a:r>
            <a:r>
              <a:rPr lang="zh-CN" altLang="en-US" sz="1000">
                <a:solidFill>
                  <a:srgbClr val="000000"/>
                </a:solidFill>
                <a:latin typeface="黑体" pitchFamily="2" charset="-122"/>
                <a:ea typeface="黑体" pitchFamily="2" charset="-122"/>
              </a:rPr>
              <a:t>的概率</a:t>
            </a:r>
            <a:r>
              <a:rPr lang="en-US" altLang="zh-CN" sz="1000">
                <a:solidFill>
                  <a:srgbClr val="000000"/>
                </a:solidFill>
                <a:latin typeface="黑体" pitchFamily="2" charset="-122"/>
                <a:ea typeface="黑体" pitchFamily="2" charset="-122"/>
              </a:rPr>
              <a:t>P</a:t>
            </a:r>
            <a:r>
              <a:rPr lang="zh-CN" altLang="en-US" sz="1000">
                <a:solidFill>
                  <a:srgbClr val="000000"/>
                </a:solidFill>
                <a:latin typeface="黑体" pitchFamily="2" charset="-122"/>
                <a:ea typeface="黑体" pitchFamily="2" charset="-122"/>
              </a:rPr>
              <a:t>（</a:t>
            </a:r>
            <a:r>
              <a:rPr lang="en-US" altLang="zh-CN" sz="1000">
                <a:solidFill>
                  <a:srgbClr val="000000"/>
                </a:solidFill>
                <a:latin typeface="黑体" pitchFamily="2" charset="-122"/>
                <a:ea typeface="黑体" pitchFamily="2" charset="-122"/>
              </a:rPr>
              <a:t>A</a:t>
            </a:r>
            <a:r>
              <a:rPr lang="zh-CN" altLang="en-US" sz="1000">
                <a:solidFill>
                  <a:srgbClr val="000000"/>
                </a:solidFill>
                <a:latin typeface="黑体" pitchFamily="2" charset="-122"/>
                <a:ea typeface="黑体" pitchFamily="2" charset="-122"/>
              </a:rPr>
              <a:t>），还须考虑在</a:t>
            </a:r>
            <a:r>
              <a:rPr lang="zh-CN" altLang="en-US" sz="1000">
                <a:solidFill>
                  <a:srgbClr val="000000"/>
                </a:solidFill>
                <a:latin typeface="Times New Roman"/>
                <a:ea typeface="黑体" pitchFamily="2" charset="-122"/>
              </a:rPr>
              <a:t>“</a:t>
            </a:r>
            <a:r>
              <a:rPr lang="zh-CN" altLang="en-US" sz="1000">
                <a:solidFill>
                  <a:srgbClr val="000000"/>
                </a:solidFill>
                <a:latin typeface="黑体" pitchFamily="2" charset="-122"/>
                <a:ea typeface="黑体" pitchFamily="2" charset="-122"/>
              </a:rPr>
              <a:t>已知事件</a:t>
            </a:r>
            <a:r>
              <a:rPr lang="en-US" altLang="zh-CN" sz="1000">
                <a:solidFill>
                  <a:srgbClr val="000000"/>
                </a:solidFill>
                <a:latin typeface="黑体" pitchFamily="2" charset="-122"/>
                <a:ea typeface="黑体" pitchFamily="2" charset="-122"/>
              </a:rPr>
              <a:t>B</a:t>
            </a:r>
            <a:r>
              <a:rPr lang="zh-CN" altLang="en-US" sz="1000">
                <a:solidFill>
                  <a:srgbClr val="000000"/>
                </a:solidFill>
                <a:latin typeface="黑体" pitchFamily="2" charset="-122"/>
                <a:ea typeface="黑体" pitchFamily="2" charset="-122"/>
              </a:rPr>
              <a:t>已发生</a:t>
            </a:r>
            <a:r>
              <a:rPr lang="zh-CN" altLang="en-US" sz="1000">
                <a:solidFill>
                  <a:srgbClr val="000000"/>
                </a:solidFill>
                <a:latin typeface="Times New Roman"/>
                <a:ea typeface="黑体" pitchFamily="2" charset="-122"/>
              </a:rPr>
              <a:t>”</a:t>
            </a:r>
            <a:r>
              <a:rPr lang="zh-CN" altLang="en-US" sz="1000">
                <a:solidFill>
                  <a:srgbClr val="000000"/>
                </a:solidFill>
                <a:latin typeface="黑体" pitchFamily="2" charset="-122"/>
                <a:ea typeface="黑体" pitchFamily="2" charset="-122"/>
              </a:rPr>
              <a:t>这一条件下，事件</a:t>
            </a:r>
            <a:r>
              <a:rPr lang="en-US" altLang="zh-CN" sz="1000">
                <a:solidFill>
                  <a:srgbClr val="000000"/>
                </a:solidFill>
                <a:latin typeface="黑体" pitchFamily="2" charset="-122"/>
                <a:ea typeface="黑体" pitchFamily="2" charset="-122"/>
              </a:rPr>
              <a:t>A</a:t>
            </a:r>
            <a:r>
              <a:rPr lang="zh-CN" altLang="en-US" sz="1000">
                <a:solidFill>
                  <a:srgbClr val="000000"/>
                </a:solidFill>
                <a:latin typeface="黑体" pitchFamily="2" charset="-122"/>
                <a:ea typeface="黑体" pitchFamily="2" charset="-122"/>
              </a:rPr>
              <a:t>发生的概率。一般地说，这两者未必相等。为了区别起见，我们把后者叫作条件概率，记为</a:t>
            </a:r>
            <a:r>
              <a:rPr lang="en-US" altLang="zh-CN" sz="1000">
                <a:solidFill>
                  <a:srgbClr val="000000"/>
                </a:solidFill>
                <a:latin typeface="黑体" pitchFamily="2" charset="-122"/>
                <a:ea typeface="黑体" pitchFamily="2" charset="-122"/>
              </a:rPr>
              <a:t>P</a:t>
            </a:r>
            <a:r>
              <a:rPr lang="zh-CN" altLang="en-US" sz="1000">
                <a:solidFill>
                  <a:srgbClr val="000000"/>
                </a:solidFill>
                <a:latin typeface="黑体" pitchFamily="2" charset="-122"/>
                <a:ea typeface="黑体" pitchFamily="2" charset="-122"/>
              </a:rPr>
              <a:t>（</a:t>
            </a:r>
            <a:r>
              <a:rPr lang="en-US" altLang="zh-CN" sz="1000">
                <a:solidFill>
                  <a:srgbClr val="000000"/>
                </a:solidFill>
                <a:latin typeface="黑体" pitchFamily="2" charset="-122"/>
                <a:ea typeface="黑体" pitchFamily="2" charset="-122"/>
              </a:rPr>
              <a:t>A|B</a:t>
            </a:r>
            <a:r>
              <a:rPr lang="zh-CN" altLang="en-US" sz="1000">
                <a:solidFill>
                  <a:srgbClr val="000000"/>
                </a:solidFill>
                <a:latin typeface="黑体" pitchFamily="2" charset="-122"/>
                <a:ea typeface="黑体" pitchFamily="2" charset="-122"/>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FD0B97-D860-4CF9-8134-D82D359F2A16}" type="slidenum">
              <a:rPr lang="en-US" altLang="zh-CN"/>
              <a:pPr/>
              <a:t>31</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zh-CN" altLang="en-US" sz="1000">
                <a:solidFill>
                  <a:srgbClr val="000000"/>
                </a:solidFill>
                <a:latin typeface="黑体" pitchFamily="2" charset="-122"/>
                <a:ea typeface="黑体" pitchFamily="2" charset="-122"/>
              </a:rPr>
              <a:t>贝叶斯公式是概率论中的一个著名公式。这个公式首先出现在英国学者</a:t>
            </a:r>
            <a:r>
              <a:rPr lang="en-US" altLang="zh-CN" sz="1000">
                <a:solidFill>
                  <a:srgbClr val="000000"/>
                </a:solidFill>
                <a:latin typeface="黑体" pitchFamily="2" charset="-122"/>
                <a:ea typeface="黑体" pitchFamily="2" charset="-122"/>
              </a:rPr>
              <a:t>T</a:t>
            </a:r>
            <a:r>
              <a:rPr lang="en-US" altLang="zh-CN" sz="1000">
                <a:solidFill>
                  <a:srgbClr val="000000"/>
                </a:solidFill>
                <a:latin typeface="Times New Roman"/>
                <a:ea typeface="黑体" pitchFamily="2" charset="-122"/>
              </a:rPr>
              <a:t>·</a:t>
            </a:r>
            <a:r>
              <a:rPr lang="en-US" altLang="zh-CN" sz="1000">
                <a:solidFill>
                  <a:srgbClr val="000000"/>
                </a:solidFill>
                <a:latin typeface="黑体" pitchFamily="2" charset="-122"/>
                <a:ea typeface="黑体" pitchFamily="2" charset="-122"/>
              </a:rPr>
              <a:t>Bayes(1702-1761)</a:t>
            </a:r>
            <a:r>
              <a:rPr lang="zh-CN" altLang="en-US" sz="1000">
                <a:solidFill>
                  <a:srgbClr val="000000"/>
                </a:solidFill>
                <a:latin typeface="黑体" pitchFamily="2" charset="-122"/>
                <a:ea typeface="黑体" pitchFamily="2" charset="-122"/>
              </a:rPr>
              <a:t>去世后的</a:t>
            </a:r>
            <a:r>
              <a:rPr lang="en-US" altLang="zh-CN" sz="1000">
                <a:solidFill>
                  <a:srgbClr val="000000"/>
                </a:solidFill>
                <a:latin typeface="黑体" pitchFamily="2" charset="-122"/>
                <a:ea typeface="黑体" pitchFamily="2" charset="-122"/>
              </a:rPr>
              <a:t>1763</a:t>
            </a:r>
            <a:r>
              <a:rPr lang="zh-CN" altLang="en-US" sz="1000">
                <a:solidFill>
                  <a:srgbClr val="000000"/>
                </a:solidFill>
                <a:latin typeface="黑体" pitchFamily="2" charset="-122"/>
                <a:ea typeface="黑体" pitchFamily="2" charset="-122"/>
              </a:rPr>
              <a:t>年的一项著作中</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从形式推导上看</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这个公式平淡无奇</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它只是条件概率的定义与全概率公式的简单推论。其所以著名</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在其现实哲理意义的解释上： </a:t>
            </a:r>
            <a:r>
              <a:rPr lang="en-US" altLang="zh-CN" sz="1000">
                <a:solidFill>
                  <a:srgbClr val="000000"/>
                </a:solidFill>
                <a:latin typeface="黑体" pitchFamily="2" charset="-122"/>
                <a:ea typeface="黑体" pitchFamily="2" charset="-122"/>
              </a:rPr>
              <a:t>P(B</a:t>
            </a:r>
            <a:r>
              <a:rPr lang="en-US" altLang="zh-CN" sz="1000" baseline="-25000">
                <a:solidFill>
                  <a:srgbClr val="000000"/>
                </a:solidFill>
                <a:latin typeface="黑体" pitchFamily="2" charset="-122"/>
                <a:ea typeface="黑体" pitchFamily="2" charset="-122"/>
              </a:rPr>
              <a:t>1</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a:t>
            </a:r>
            <a:r>
              <a:rPr lang="en-US" altLang="zh-CN" sz="1000">
                <a:solidFill>
                  <a:srgbClr val="000000"/>
                </a:solidFill>
                <a:latin typeface="黑体" pitchFamily="2" charset="-122"/>
                <a:ea typeface="黑体" pitchFamily="2" charset="-122"/>
              </a:rPr>
              <a:t>P(B</a:t>
            </a:r>
            <a:r>
              <a:rPr lang="en-US" altLang="zh-CN" sz="1000" baseline="-25000">
                <a:solidFill>
                  <a:srgbClr val="000000"/>
                </a:solidFill>
                <a:latin typeface="黑体" pitchFamily="2" charset="-122"/>
                <a:ea typeface="黑体" pitchFamily="2" charset="-122"/>
              </a:rPr>
              <a:t>2</a:t>
            </a:r>
            <a:r>
              <a:rPr lang="en-US" altLang="zh-CN" sz="1000">
                <a:solidFill>
                  <a:srgbClr val="000000"/>
                </a:solidFill>
                <a:latin typeface="黑体" pitchFamily="2" charset="-122"/>
                <a:ea typeface="黑体" pitchFamily="2" charset="-122"/>
              </a:rPr>
              <a:t>)</a:t>
            </a:r>
            <a:r>
              <a:rPr lang="en-US" altLang="zh-CN" sz="1000">
                <a:solidFill>
                  <a:srgbClr val="000000"/>
                </a:solidFill>
                <a:latin typeface="Times New Roman"/>
                <a:ea typeface="黑体" pitchFamily="2" charset="-122"/>
              </a:rPr>
              <a:t>…</a:t>
            </a:r>
            <a:r>
              <a:rPr lang="zh-CN" altLang="en-US" sz="1000">
                <a:solidFill>
                  <a:srgbClr val="000000"/>
                </a:solidFill>
                <a:latin typeface="黑体" pitchFamily="2" charset="-122"/>
                <a:ea typeface="黑体" pitchFamily="2" charset="-122"/>
              </a:rPr>
              <a:t>，它是在没有进一步的信息（不知</a:t>
            </a:r>
            <a:r>
              <a:rPr lang="en-US" altLang="zh-CN" sz="1000">
                <a:solidFill>
                  <a:srgbClr val="000000"/>
                </a:solidFill>
                <a:latin typeface="黑体" pitchFamily="2" charset="-122"/>
                <a:ea typeface="黑体" pitchFamily="2" charset="-122"/>
              </a:rPr>
              <a:t>A</a:t>
            </a:r>
            <a:r>
              <a:rPr lang="zh-CN" altLang="en-US" sz="1000">
                <a:solidFill>
                  <a:srgbClr val="000000"/>
                </a:solidFill>
                <a:latin typeface="黑体" pitchFamily="2" charset="-122"/>
                <a:ea typeface="黑体" pitchFamily="2" charset="-122"/>
              </a:rPr>
              <a:t>是否发生）的情况下，人们对</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1</a:t>
            </a:r>
            <a:r>
              <a:rPr lang="zh-CN" altLang="en-US" sz="1000">
                <a:solidFill>
                  <a:srgbClr val="000000"/>
                </a:solidFill>
                <a:latin typeface="黑体" pitchFamily="2" charset="-122"/>
                <a:ea typeface="黑体" pitchFamily="2" charset="-122"/>
              </a:rPr>
              <a:t>，</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2</a:t>
            </a:r>
            <a:r>
              <a:rPr lang="en-US" altLang="zh-CN" sz="1000">
                <a:solidFill>
                  <a:srgbClr val="000000"/>
                </a:solidFill>
                <a:latin typeface="Times New Roman"/>
                <a:ea typeface="黑体" pitchFamily="2" charset="-122"/>
              </a:rPr>
              <a:t>…</a:t>
            </a:r>
            <a:r>
              <a:rPr lang="zh-CN" altLang="en-US" sz="1000">
                <a:solidFill>
                  <a:srgbClr val="000000"/>
                </a:solidFill>
                <a:latin typeface="黑体" pitchFamily="2" charset="-122"/>
                <a:ea typeface="黑体" pitchFamily="2" charset="-122"/>
              </a:rPr>
              <a:t>，发一可能性大小的认识，现在有了新的信息（知道</a:t>
            </a:r>
            <a:r>
              <a:rPr lang="en-US" altLang="zh-CN" sz="1000">
                <a:solidFill>
                  <a:srgbClr val="000000"/>
                </a:solidFill>
                <a:latin typeface="黑体" pitchFamily="2" charset="-122"/>
                <a:ea typeface="黑体" pitchFamily="2" charset="-122"/>
              </a:rPr>
              <a:t>A</a:t>
            </a:r>
            <a:r>
              <a:rPr lang="zh-CN" altLang="en-US" sz="1000">
                <a:solidFill>
                  <a:srgbClr val="000000"/>
                </a:solidFill>
                <a:latin typeface="黑体" pitchFamily="2" charset="-122"/>
                <a:ea typeface="黑体" pitchFamily="2" charset="-122"/>
              </a:rPr>
              <a:t>发生），人们对</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1</a:t>
            </a:r>
            <a:r>
              <a:rPr lang="zh-CN" altLang="en-US" sz="1000">
                <a:solidFill>
                  <a:srgbClr val="000000"/>
                </a:solidFill>
                <a:latin typeface="黑体" pitchFamily="2" charset="-122"/>
                <a:ea typeface="黑体" pitchFamily="2" charset="-122"/>
              </a:rPr>
              <a:t>，</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2</a:t>
            </a:r>
            <a:r>
              <a:rPr lang="en-US" altLang="zh-CN" sz="1000">
                <a:solidFill>
                  <a:srgbClr val="000000"/>
                </a:solidFill>
                <a:latin typeface="Times New Roman"/>
                <a:ea typeface="黑体" pitchFamily="2" charset="-122"/>
              </a:rPr>
              <a:t>…</a:t>
            </a:r>
            <a:r>
              <a:rPr lang="zh-CN" altLang="en-US" sz="1000">
                <a:solidFill>
                  <a:srgbClr val="000000"/>
                </a:solidFill>
                <a:latin typeface="黑体" pitchFamily="2" charset="-122"/>
                <a:ea typeface="黑体" pitchFamily="2" charset="-122"/>
              </a:rPr>
              <a:t>发生可能性大小有了新的估价。这种情况在日常生活中也是屡见不解的</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原以为不甚可能的一种情况</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可以因某种事件的发生而变得甚为可能</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或者相反</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贝叶斯公式从数量上刻划了这种变化。</a:t>
            </a:r>
          </a:p>
          <a:p>
            <a:r>
              <a:rPr lang="zh-CN" altLang="en-US">
                <a:solidFill>
                  <a:srgbClr val="000000"/>
                </a:solidFill>
                <a:latin typeface="黑体" pitchFamily="2" charset="-122"/>
                <a:ea typeface="黑体" pitchFamily="2" charset="-122"/>
              </a:rPr>
              <a:t>例如：某地区发生了一起刑事案件，按平日掌握的资料，嫌疑犯有张三，李四</a:t>
            </a:r>
            <a:r>
              <a:rPr lang="en-US" altLang="zh-CN">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等人，在不知道案情细节（事件</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）之前，人们对上述诸人作案的可能性有个估计（相当于</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，那是基于他们过去在局子里的记录，但是知道案情细节后，这个估计就有了变化。比方说，原来认为不甚可能的张三，现在成了重点嫌疑犯，在统计学中依据这个公式的思想发展了一整套统计推断的方法，叫做</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贝叶斯统计</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6ACA8-EA10-4A8B-9D6C-5E875AB3386F}" type="slidenum">
              <a:rPr lang="en-US" altLang="zh-CN"/>
              <a:pPr/>
              <a:t>4</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altLang="zh-CN">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这一关系式并非只发生在我们所考虑的例子中，而是具有普遍意义，我们可以从古典概率和频率两方面说明普遍意义。  受上面的式子的启发，我们对条件概率给出下面的定义。</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C22C43-B26F-4EDA-861F-F6C2F8913CB6}" type="slidenum">
              <a:rPr lang="en-US" altLang="zh-CN"/>
              <a:pPr/>
              <a:t>5</a:t>
            </a:fld>
            <a:endParaRPr lang="en-US" altLang="zh-C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zh-CN" altLang="en-US" sz="2800">
                <a:solidFill>
                  <a:srgbClr val="000000"/>
                </a:solidFill>
                <a:latin typeface="黑体" pitchFamily="2" charset="-122"/>
                <a:ea typeface="黑体" pitchFamily="2" charset="-122"/>
              </a:rPr>
              <a:t>既然条件概率满足概率定义中的三条公理，那么在</a:t>
            </a:r>
            <a:r>
              <a:rPr lang="en-US" altLang="zh-CN" sz="2800">
                <a:solidFill>
                  <a:srgbClr val="000000"/>
                </a:solidFill>
                <a:latin typeface="黑体" pitchFamily="2" charset="-122"/>
                <a:ea typeface="黑体" pitchFamily="2" charset="-122"/>
              </a:rPr>
              <a:t>§1.4</a:t>
            </a:r>
            <a:r>
              <a:rPr lang="zh-CN" altLang="en-US" sz="2800">
                <a:solidFill>
                  <a:srgbClr val="000000"/>
                </a:solidFill>
                <a:latin typeface="黑体" pitchFamily="2" charset="-122"/>
                <a:ea typeface="黑体" pitchFamily="2" charset="-122"/>
              </a:rPr>
              <a:t>中对</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7DADD-F9BD-48E4-B223-022E2406D3E4}" type="slidenum">
              <a:rPr lang="en-US" altLang="zh-CN"/>
              <a:pPr/>
              <a:t>8</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zh-CN" altLang="en-US" b="1">
                <a:solidFill>
                  <a:srgbClr val="000000"/>
                </a:solidFill>
                <a:latin typeface="黑体" pitchFamily="2" charset="-122"/>
                <a:ea typeface="黑体" pitchFamily="2" charset="-122"/>
              </a:rPr>
              <a:t>小结</a:t>
            </a:r>
            <a:r>
              <a:rPr lang="zh-CN" altLang="en-US">
                <a:solidFill>
                  <a:srgbClr val="000000"/>
                </a:solidFill>
                <a:latin typeface="黑体" pitchFamily="2" charset="-122"/>
                <a:ea typeface="黑体" pitchFamily="2" charset="-122"/>
              </a:rPr>
              <a:t>  由此例可以看出在计算条件概率时有两方法，一种方法是由定义中的</a:t>
            </a:r>
            <a:r>
              <a:rPr lang="en-US" altLang="zh-CN">
                <a:solidFill>
                  <a:srgbClr val="000000"/>
                </a:solidFill>
                <a:latin typeface="黑体" pitchFamily="2" charset="-122"/>
                <a:ea typeface="黑体" pitchFamily="2" charset="-122"/>
              </a:rPr>
              <a:t>(7.2)</a:t>
            </a:r>
            <a:r>
              <a:rPr lang="zh-CN" altLang="en-US">
                <a:solidFill>
                  <a:srgbClr val="000000"/>
                </a:solidFill>
                <a:latin typeface="黑体" pitchFamily="2" charset="-122"/>
                <a:ea typeface="黑体" pitchFamily="2" charset="-122"/>
              </a:rPr>
              <a:t>式去计算，另一种是利用条件概率的含义来计算。一般地计算条件概率时可用</a:t>
            </a:r>
            <a:r>
              <a:rPr lang="en-US" altLang="zh-CN">
                <a:solidFill>
                  <a:srgbClr val="000000"/>
                </a:solidFill>
                <a:latin typeface="黑体" pitchFamily="2" charset="-122"/>
                <a:ea typeface="黑体" pitchFamily="2" charset="-122"/>
              </a:rPr>
              <a:t>(7.2)</a:t>
            </a:r>
            <a:r>
              <a:rPr lang="zh-CN" altLang="en-US">
                <a:solidFill>
                  <a:srgbClr val="000000"/>
                </a:solidFill>
                <a:latin typeface="黑体" pitchFamily="2" charset="-122"/>
                <a:ea typeface="黑体" pitchFamily="2" charset="-122"/>
              </a:rPr>
              <a:t>式求得。但有时采用条件概率的直观含义去求解会更简便，特别是在下面我们介绍几个公式中要通过条件概率去计算无条件概率，这时常用条件概率的直观意义去计算条件概率。</a:t>
            </a:r>
          </a:p>
          <a:p>
            <a:endParaRPr lang="zh-CN" altLang="en-US"/>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E5686-4844-44B4-8B1C-F1E792E3692D}" type="slidenum">
              <a:rPr lang="en-US" altLang="zh-CN"/>
              <a:pPr/>
              <a:t>16</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zh-CN" altLang="en-US" sz="1000">
                <a:solidFill>
                  <a:srgbClr val="000000"/>
                </a:solidFill>
                <a:latin typeface="黑体" pitchFamily="2" charset="-122"/>
                <a:ea typeface="黑体" pitchFamily="2" charset="-122"/>
              </a:rPr>
              <a:t>若</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1</a:t>
            </a:r>
            <a:r>
              <a:rPr lang="zh-CN" altLang="en-US" sz="1000">
                <a:solidFill>
                  <a:srgbClr val="000000"/>
                </a:solidFill>
                <a:latin typeface="黑体" pitchFamily="2" charset="-122"/>
                <a:ea typeface="黑体" pitchFamily="2" charset="-122"/>
              </a:rPr>
              <a:t>，</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2</a:t>
            </a:r>
            <a:r>
              <a:rPr lang="zh-CN" altLang="en-US" sz="1000">
                <a:solidFill>
                  <a:srgbClr val="000000"/>
                </a:solidFill>
                <a:latin typeface="黑体" pitchFamily="2" charset="-122"/>
                <a:ea typeface="黑体" pitchFamily="2" charset="-122"/>
              </a:rPr>
              <a:t>，</a:t>
            </a:r>
            <a:r>
              <a:rPr lang="en-US" altLang="zh-CN" sz="1000">
                <a:solidFill>
                  <a:srgbClr val="000000"/>
                </a:solidFill>
                <a:latin typeface="Times New Roman"/>
                <a:ea typeface="黑体" pitchFamily="2" charset="-122"/>
              </a:rPr>
              <a:t>…</a:t>
            </a:r>
            <a:r>
              <a:rPr lang="zh-CN" altLang="en-US" sz="1000">
                <a:solidFill>
                  <a:srgbClr val="000000"/>
                </a:solidFill>
                <a:latin typeface="黑体" pitchFamily="2" charset="-122"/>
                <a:ea typeface="黑体" pitchFamily="2" charset="-122"/>
              </a:rPr>
              <a:t>，</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n</a:t>
            </a:r>
            <a:r>
              <a:rPr lang="zh-CN" altLang="en-US" sz="1000">
                <a:solidFill>
                  <a:srgbClr val="000000"/>
                </a:solidFill>
                <a:latin typeface="黑体" pitchFamily="2" charset="-122"/>
                <a:ea typeface="黑体" pitchFamily="2" charset="-122"/>
              </a:rPr>
              <a:t>为样本空间的一个划分，那么，对每次试验，事件</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1</a:t>
            </a:r>
            <a:r>
              <a:rPr lang="zh-CN" altLang="en-US" sz="1000">
                <a:solidFill>
                  <a:srgbClr val="000000"/>
                </a:solidFill>
                <a:latin typeface="黑体" pitchFamily="2" charset="-122"/>
                <a:ea typeface="黑体" pitchFamily="2" charset="-122"/>
              </a:rPr>
              <a:t>，</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2</a:t>
            </a:r>
            <a:r>
              <a:rPr lang="en-US" altLang="zh-CN" sz="1000">
                <a:solidFill>
                  <a:srgbClr val="000000"/>
                </a:solidFill>
                <a:latin typeface="黑体" pitchFamily="2" charset="-122"/>
                <a:ea typeface="黑体" pitchFamily="2" charset="-122"/>
              </a:rPr>
              <a:t>,</a:t>
            </a:r>
            <a:r>
              <a:rPr lang="en-US" altLang="zh-CN" sz="1000">
                <a:solidFill>
                  <a:srgbClr val="000000"/>
                </a:solidFill>
                <a:latin typeface="Times New Roman"/>
                <a:ea typeface="黑体" pitchFamily="2" charset="-122"/>
              </a:rPr>
              <a:t>…</a:t>
            </a:r>
            <a:r>
              <a:rPr lang="zh-CN" altLang="en-US" sz="1000">
                <a:solidFill>
                  <a:srgbClr val="000000"/>
                </a:solidFill>
                <a:latin typeface="黑体" pitchFamily="2" charset="-122"/>
                <a:ea typeface="黑体" pitchFamily="2" charset="-122"/>
              </a:rPr>
              <a:t>，</a:t>
            </a:r>
            <a:r>
              <a:rPr lang="en-US" altLang="zh-CN" sz="1000">
                <a:solidFill>
                  <a:srgbClr val="000000"/>
                </a:solidFill>
                <a:latin typeface="黑体" pitchFamily="2" charset="-122"/>
                <a:ea typeface="黑体" pitchFamily="2" charset="-122"/>
              </a:rPr>
              <a:t>B</a:t>
            </a:r>
            <a:r>
              <a:rPr lang="en-US" altLang="zh-CN" sz="1000" baseline="-25000">
                <a:solidFill>
                  <a:srgbClr val="000000"/>
                </a:solidFill>
                <a:latin typeface="黑体" pitchFamily="2" charset="-122"/>
                <a:ea typeface="黑体" pitchFamily="2" charset="-122"/>
              </a:rPr>
              <a:t>n</a:t>
            </a:r>
            <a:r>
              <a:rPr lang="zh-CN" altLang="en-US" sz="1000">
                <a:solidFill>
                  <a:srgbClr val="000000"/>
                </a:solidFill>
                <a:latin typeface="黑体" pitchFamily="2" charset="-122"/>
                <a:ea typeface="黑体" pitchFamily="2" charset="-122"/>
              </a:rPr>
              <a:t>中必有一个且仅有一个发生。</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75B4A-7D70-4BDE-9684-BDD0AB896367}" type="slidenum">
              <a:rPr lang="en-US" altLang="zh-CN"/>
              <a:pPr/>
              <a:t>17</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zh-CN" altLang="en-US">
                <a:solidFill>
                  <a:srgbClr val="000000"/>
                </a:solidFill>
                <a:latin typeface="黑体" pitchFamily="2" charset="-122"/>
                <a:ea typeface="黑体" pitchFamily="2" charset="-122"/>
              </a:rPr>
              <a:t>在很多实际问题中</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）不易直接求得，但却容易找到</a:t>
            </a:r>
            <a:r>
              <a:rPr lang="en-US" altLang="zh-CN">
                <a:solidFill>
                  <a:srgbClr val="000000"/>
                </a:solidFill>
                <a:latin typeface="黑体" pitchFamily="2" charset="-122"/>
                <a:ea typeface="黑体" pitchFamily="2" charset="-122"/>
              </a:rPr>
              <a:t>S</a:t>
            </a:r>
            <a:r>
              <a:rPr lang="zh-CN" altLang="en-US">
                <a:solidFill>
                  <a:srgbClr val="000000"/>
                </a:solidFill>
                <a:latin typeface="黑体" pitchFamily="2" charset="-122"/>
                <a:ea typeface="黑体" pitchFamily="2" charset="-122"/>
              </a:rPr>
              <a:t>的一个划分</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，且</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）和</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）或为已知，或容易求得，很么就可以根据</a:t>
            </a:r>
            <a:r>
              <a:rPr lang="en-US" altLang="zh-CN">
                <a:solidFill>
                  <a:srgbClr val="000000"/>
                </a:solidFill>
                <a:latin typeface="黑体" pitchFamily="2" charset="-122"/>
                <a:ea typeface="黑体" pitchFamily="2" charset="-122"/>
              </a:rPr>
              <a:t>(8.5)</a:t>
            </a:r>
            <a:r>
              <a:rPr lang="zh-CN" altLang="en-US">
                <a:solidFill>
                  <a:srgbClr val="000000"/>
                </a:solidFill>
                <a:latin typeface="黑体" pitchFamily="2" charset="-122"/>
                <a:ea typeface="黑体" pitchFamily="2" charset="-122"/>
              </a:rPr>
              <a:t>式求出</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2A4999-1356-4C4B-9627-12979F05A646}" type="slidenum">
              <a:rPr lang="en-US" altLang="zh-CN"/>
              <a:pPr/>
              <a:t>27</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pPr>
              <a:spcBef>
                <a:spcPct val="0"/>
              </a:spcBef>
            </a:pPr>
            <a:r>
              <a:rPr lang="zh-CN" altLang="en-US" sz="2800">
                <a:solidFill>
                  <a:srgbClr val="000000"/>
                </a:solidFill>
                <a:latin typeface="黑体" pitchFamily="2" charset="-122"/>
                <a:ea typeface="黑体" pitchFamily="2" charset="-122"/>
              </a:rPr>
              <a:t>这就是说，当生产出第一件产品是合格品时，此时机器调整良好的概率为</a:t>
            </a:r>
            <a:r>
              <a:rPr lang="en-US" altLang="zh-CN" sz="2800">
                <a:solidFill>
                  <a:srgbClr val="000000"/>
                </a:solidFill>
                <a:latin typeface="黑体" pitchFamily="2" charset="-122"/>
                <a:ea typeface="黑体" pitchFamily="2" charset="-122"/>
              </a:rPr>
              <a:t>0.9</a:t>
            </a:r>
            <a:r>
              <a:rPr lang="zh-CN" altLang="en-US" sz="2800">
                <a:solidFill>
                  <a:srgbClr val="000000"/>
                </a:solidFill>
                <a:latin typeface="黑体" pitchFamily="2" charset="-122"/>
                <a:ea typeface="黑体" pitchFamily="2" charset="-122"/>
              </a:rPr>
              <a:t>，这里，概率</a:t>
            </a:r>
            <a:r>
              <a:rPr lang="en-US" altLang="zh-CN" sz="2800">
                <a:solidFill>
                  <a:srgbClr val="000000"/>
                </a:solidFill>
                <a:latin typeface="黑体" pitchFamily="2" charset="-122"/>
                <a:ea typeface="黑体" pitchFamily="2" charset="-122"/>
              </a:rPr>
              <a:t>0.75</a:t>
            </a:r>
            <a:r>
              <a:rPr lang="zh-CN" altLang="en-US" sz="2800">
                <a:solidFill>
                  <a:srgbClr val="000000"/>
                </a:solidFill>
                <a:latin typeface="黑体" pitchFamily="2" charset="-122"/>
                <a:ea typeface="黑体" pitchFamily="2" charset="-122"/>
              </a:rPr>
              <a:t>是由以往的数据分析得到的，叫做先验概率，而在得到信息（即生产出的第一件产品是合格品）之后再重新加以修正的概率（即</a:t>
            </a:r>
            <a:r>
              <a:rPr lang="en-US" altLang="zh-CN" sz="2800">
                <a:solidFill>
                  <a:srgbClr val="000000"/>
                </a:solidFill>
                <a:latin typeface="黑体" pitchFamily="2" charset="-122"/>
                <a:ea typeface="黑体" pitchFamily="2" charset="-122"/>
              </a:rPr>
              <a:t>0.9</a:t>
            </a:r>
            <a:r>
              <a:rPr lang="zh-CN" altLang="en-US" sz="2800">
                <a:solidFill>
                  <a:srgbClr val="000000"/>
                </a:solidFill>
                <a:latin typeface="黑体" pitchFamily="2" charset="-122"/>
                <a:ea typeface="黑体" pitchFamily="2" charset="-122"/>
              </a:rPr>
              <a:t>）叫做后验概率，有了后验概率我们就能对机器的有进一步的了解。 </a:t>
            </a:r>
          </a:p>
          <a:p>
            <a:endParaRPr lang="zh-CN" altLang="en-US"/>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96ECB-A4EB-4D94-A4FC-9D361491005A}" type="slidenum">
              <a:rPr lang="en-US" altLang="zh-CN"/>
              <a:pPr/>
              <a:t>29</a:t>
            </a:fld>
            <a:endParaRPr lang="en-US" altLang="zh-C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zh-CN" altLang="en-US" sz="1000">
                <a:solidFill>
                  <a:srgbClr val="000000"/>
                </a:solidFill>
                <a:latin typeface="黑体" pitchFamily="2" charset="-122"/>
                <a:ea typeface="黑体" pitchFamily="2" charset="-122"/>
              </a:rPr>
              <a:t>这表明，在已检查出呈阳性的人中，真患肝癌的人不到</a:t>
            </a:r>
            <a:r>
              <a:rPr lang="en-US" altLang="zh-CN" sz="1000">
                <a:solidFill>
                  <a:srgbClr val="000000"/>
                </a:solidFill>
                <a:latin typeface="黑体" pitchFamily="2" charset="-122"/>
                <a:ea typeface="黑体" pitchFamily="2" charset="-122"/>
              </a:rPr>
              <a:t>1%</a:t>
            </a:r>
            <a:r>
              <a:rPr lang="zh-CN" altLang="en-US" sz="1000">
                <a:solidFill>
                  <a:srgbClr val="000000"/>
                </a:solidFill>
                <a:latin typeface="黑体" pitchFamily="2" charset="-122"/>
                <a:ea typeface="黑体" pitchFamily="2" charset="-122"/>
              </a:rPr>
              <a:t>，这个结果可能会使人大吃一惊，但仔细分析一下，就可以理解了。因为肝癌发病率很低，在</a:t>
            </a:r>
            <a:r>
              <a:rPr lang="en-US" altLang="zh-CN" sz="1000">
                <a:solidFill>
                  <a:srgbClr val="000000"/>
                </a:solidFill>
                <a:latin typeface="黑体" pitchFamily="2" charset="-122"/>
                <a:ea typeface="黑体" pitchFamily="2" charset="-122"/>
              </a:rPr>
              <a:t>10000</a:t>
            </a:r>
            <a:r>
              <a:rPr lang="zh-CN" altLang="en-US" sz="1000">
                <a:solidFill>
                  <a:srgbClr val="000000"/>
                </a:solidFill>
                <a:latin typeface="黑体" pitchFamily="2" charset="-122"/>
                <a:ea typeface="黑体" pitchFamily="2" charset="-122"/>
              </a:rPr>
              <a:t>人只有</a:t>
            </a:r>
            <a:r>
              <a:rPr lang="en-US" altLang="zh-CN" sz="1000">
                <a:solidFill>
                  <a:srgbClr val="000000"/>
                </a:solidFill>
                <a:latin typeface="黑体" pitchFamily="2" charset="-122"/>
                <a:ea typeface="黑体" pitchFamily="2" charset="-122"/>
              </a:rPr>
              <a:t>4</a:t>
            </a:r>
            <a:r>
              <a:rPr lang="zh-CN" altLang="en-US" sz="1000">
                <a:solidFill>
                  <a:srgbClr val="000000"/>
                </a:solidFill>
                <a:latin typeface="黑体" pitchFamily="2" charset="-122"/>
                <a:ea typeface="黑体" pitchFamily="2" charset="-122"/>
              </a:rPr>
              <a:t>人左右。而约有</a:t>
            </a:r>
            <a:r>
              <a:rPr lang="en-US" altLang="zh-CN" sz="1000">
                <a:solidFill>
                  <a:srgbClr val="000000"/>
                </a:solidFill>
                <a:latin typeface="黑体" pitchFamily="2" charset="-122"/>
                <a:ea typeface="黑体" pitchFamily="2" charset="-122"/>
              </a:rPr>
              <a:t>9996</a:t>
            </a:r>
            <a:r>
              <a:rPr lang="zh-CN" altLang="en-US" sz="1000">
                <a:solidFill>
                  <a:srgbClr val="000000"/>
                </a:solidFill>
                <a:latin typeface="黑体" pitchFamily="2" charset="-122"/>
                <a:ea typeface="黑体" pitchFamily="2" charset="-122"/>
              </a:rPr>
              <a:t>人不患肝癌。如对</a:t>
            </a:r>
            <a:r>
              <a:rPr lang="en-US" altLang="zh-CN" sz="1000">
                <a:solidFill>
                  <a:srgbClr val="000000"/>
                </a:solidFill>
                <a:latin typeface="黑体" pitchFamily="2" charset="-122"/>
                <a:ea typeface="黑体" pitchFamily="2" charset="-122"/>
              </a:rPr>
              <a:t>10000</a:t>
            </a:r>
            <a:r>
              <a:rPr lang="zh-CN" altLang="en-US" sz="1000">
                <a:solidFill>
                  <a:srgbClr val="000000"/>
                </a:solidFill>
                <a:latin typeface="黑体" pitchFamily="2" charset="-122"/>
                <a:ea typeface="黑体" pitchFamily="2" charset="-122"/>
              </a:rPr>
              <a:t>人用甲胎蛋白法进行检验</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按错检的概率可知</a:t>
            </a:r>
            <a:r>
              <a:rPr lang="en-US" altLang="zh-CN" sz="1000">
                <a:solidFill>
                  <a:srgbClr val="000000"/>
                </a:solidFill>
                <a:latin typeface="黑体" pitchFamily="2" charset="-122"/>
                <a:ea typeface="黑体" pitchFamily="2" charset="-122"/>
              </a:rPr>
              <a:t>4</a:t>
            </a:r>
            <a:r>
              <a:rPr lang="zh-CN" altLang="en-US" sz="1000">
                <a:solidFill>
                  <a:srgbClr val="000000"/>
                </a:solidFill>
                <a:latin typeface="黑体" pitchFamily="2" charset="-122"/>
                <a:ea typeface="黑体" pitchFamily="2" charset="-122"/>
              </a:rPr>
              <a:t>位患肝癌的都呈阳性，而</a:t>
            </a:r>
            <a:r>
              <a:rPr lang="en-US" altLang="zh-CN" sz="1000">
                <a:solidFill>
                  <a:srgbClr val="000000"/>
                </a:solidFill>
                <a:latin typeface="黑体" pitchFamily="2" charset="-122"/>
                <a:ea typeface="黑体" pitchFamily="2" charset="-122"/>
              </a:rPr>
              <a:t>9996</a:t>
            </a:r>
            <a:r>
              <a:rPr lang="zh-CN" altLang="en-US" sz="1000">
                <a:solidFill>
                  <a:srgbClr val="000000"/>
                </a:solidFill>
                <a:latin typeface="黑体" pitchFamily="2" charset="-122"/>
                <a:ea typeface="黑体" pitchFamily="2" charset="-122"/>
              </a:rPr>
              <a:t>位不患肝癌人中约有</a:t>
            </a:r>
            <a:r>
              <a:rPr lang="en-US" altLang="zh-CN" sz="1000">
                <a:solidFill>
                  <a:srgbClr val="000000"/>
                </a:solidFill>
                <a:latin typeface="黑体" pitchFamily="2" charset="-122"/>
                <a:ea typeface="黑体" pitchFamily="2" charset="-122"/>
              </a:rPr>
              <a:t>9996×0.05≈500</a:t>
            </a:r>
            <a:r>
              <a:rPr lang="zh-CN" altLang="en-US" sz="1000">
                <a:solidFill>
                  <a:srgbClr val="000000"/>
                </a:solidFill>
                <a:latin typeface="黑体" pitchFamily="2" charset="-122"/>
                <a:ea typeface="黑体" pitchFamily="2" charset="-122"/>
              </a:rPr>
              <a:t>个呈阳性，在总共</a:t>
            </a:r>
            <a:r>
              <a:rPr lang="en-US" altLang="zh-CN" sz="1000">
                <a:solidFill>
                  <a:srgbClr val="000000"/>
                </a:solidFill>
                <a:latin typeface="黑体" pitchFamily="2" charset="-122"/>
                <a:ea typeface="黑体" pitchFamily="2" charset="-122"/>
              </a:rPr>
              <a:t>504</a:t>
            </a:r>
            <a:r>
              <a:rPr lang="zh-CN" altLang="en-US" sz="1000">
                <a:solidFill>
                  <a:srgbClr val="000000"/>
                </a:solidFill>
                <a:latin typeface="黑体" pitchFamily="2" charset="-122"/>
                <a:ea typeface="黑体" pitchFamily="2" charset="-122"/>
              </a:rPr>
              <a:t>个呈阳性者中</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真患肝癌的</a:t>
            </a:r>
            <a:r>
              <a:rPr lang="en-US" altLang="zh-CN" sz="1000">
                <a:solidFill>
                  <a:srgbClr val="000000"/>
                </a:solidFill>
                <a:latin typeface="黑体" pitchFamily="2" charset="-122"/>
                <a:ea typeface="黑体" pitchFamily="2" charset="-122"/>
              </a:rPr>
              <a:t>4</a:t>
            </a:r>
            <a:r>
              <a:rPr lang="zh-CN" altLang="en-US" sz="1000">
                <a:solidFill>
                  <a:srgbClr val="000000"/>
                </a:solidFill>
                <a:latin typeface="黑体" pitchFamily="2" charset="-122"/>
                <a:ea typeface="黑体" pitchFamily="2" charset="-122"/>
              </a:rPr>
              <a:t>人占总阳性中不到</a:t>
            </a:r>
            <a:r>
              <a:rPr lang="en-US" altLang="zh-CN" sz="1000">
                <a:solidFill>
                  <a:srgbClr val="000000"/>
                </a:solidFill>
                <a:latin typeface="黑体" pitchFamily="2" charset="-122"/>
                <a:ea typeface="黑体" pitchFamily="2" charset="-122"/>
              </a:rPr>
              <a:t>1%</a:t>
            </a:r>
            <a:r>
              <a:rPr lang="zh-CN" altLang="en-US" sz="1000">
                <a:solidFill>
                  <a:srgbClr val="000000"/>
                </a:solidFill>
                <a:latin typeface="黑体" pitchFamily="2" charset="-122"/>
                <a:ea typeface="黑体" pitchFamily="2" charset="-122"/>
              </a:rPr>
              <a:t>，其中大部分人</a:t>
            </a:r>
            <a:r>
              <a:rPr lang="en-US" altLang="zh-CN" sz="1000">
                <a:solidFill>
                  <a:srgbClr val="000000"/>
                </a:solidFill>
                <a:latin typeface="黑体" pitchFamily="2" charset="-122"/>
                <a:ea typeface="黑体" pitchFamily="2" charset="-122"/>
              </a:rPr>
              <a:t>(500</a:t>
            </a:r>
            <a:r>
              <a:rPr lang="zh-CN" altLang="en-US" sz="1000">
                <a:solidFill>
                  <a:srgbClr val="000000"/>
                </a:solidFill>
                <a:latin typeface="黑体" pitchFamily="2" charset="-122"/>
                <a:ea typeface="黑体" pitchFamily="2" charset="-122"/>
              </a:rPr>
              <a:t>人</a:t>
            </a:r>
            <a:r>
              <a:rPr lang="en-US" altLang="zh-CN" sz="1000">
                <a:solidFill>
                  <a:srgbClr val="000000"/>
                </a:solidFill>
                <a:latin typeface="黑体" pitchFamily="2" charset="-122"/>
                <a:ea typeface="黑体" pitchFamily="2" charset="-122"/>
              </a:rPr>
              <a:t>)</a:t>
            </a:r>
            <a:r>
              <a:rPr lang="zh-CN" altLang="en-US" sz="1000">
                <a:solidFill>
                  <a:srgbClr val="000000"/>
                </a:solidFill>
                <a:latin typeface="黑体" pitchFamily="2" charset="-122"/>
                <a:ea typeface="黑体" pitchFamily="2" charset="-122"/>
              </a:rPr>
              <a:t>是属</a:t>
            </a:r>
            <a:r>
              <a:rPr lang="zh-CN" altLang="en-US" sz="1000">
                <a:solidFill>
                  <a:srgbClr val="000000"/>
                </a:solidFill>
                <a:latin typeface="Times New Roman"/>
                <a:ea typeface="黑体" pitchFamily="2" charset="-122"/>
              </a:rPr>
              <a:t>“</a:t>
            </a:r>
            <a:r>
              <a:rPr lang="zh-CN" altLang="en-US" sz="1000">
                <a:solidFill>
                  <a:srgbClr val="000000"/>
                </a:solidFill>
                <a:latin typeface="黑体" pitchFamily="2" charset="-122"/>
                <a:ea typeface="黑体" pitchFamily="2" charset="-122"/>
              </a:rPr>
              <a:t>属报</a:t>
            </a:r>
            <a:r>
              <a:rPr lang="zh-CN" altLang="en-US" sz="1000">
                <a:solidFill>
                  <a:srgbClr val="000000"/>
                </a:solidFill>
                <a:latin typeface="Times New Roman"/>
                <a:ea typeface="黑体" pitchFamily="2" charset="-122"/>
              </a:rPr>
              <a:t>”</a:t>
            </a:r>
            <a:r>
              <a:rPr lang="en-US" altLang="zh-CN" sz="1000">
                <a:solidFill>
                  <a:srgbClr val="000000"/>
                </a:solidFill>
                <a:latin typeface="黑体" pitchFamily="2" charset="-122"/>
                <a:ea typeface="黑体" pitchFamily="2" charset="-122"/>
              </a:rPr>
              <a:t>.</a:t>
            </a:r>
          </a:p>
          <a:p>
            <a:pPr>
              <a:spcBef>
                <a:spcPct val="0"/>
              </a:spcBef>
            </a:pPr>
            <a:r>
              <a:rPr lang="zh-CN" altLang="en-US" sz="2400">
                <a:solidFill>
                  <a:srgbClr val="000000"/>
                </a:solidFill>
                <a:latin typeface="黑体" pitchFamily="2" charset="-122"/>
                <a:ea typeface="黑体" pitchFamily="2" charset="-122"/>
              </a:rPr>
              <a:t>在此例中，正确理解区分概率</a:t>
            </a:r>
            <a:r>
              <a:rPr lang="en-US" altLang="zh-CN" sz="2400">
                <a:solidFill>
                  <a:srgbClr val="000000"/>
                </a:solidFill>
                <a:latin typeface="黑体" pitchFamily="2" charset="-122"/>
                <a:ea typeface="黑体" pitchFamily="2" charset="-122"/>
              </a:rPr>
              <a:t>P</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A|B</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）与</a:t>
            </a:r>
            <a:r>
              <a:rPr lang="en-US" altLang="zh-CN" sz="2400">
                <a:solidFill>
                  <a:srgbClr val="000000"/>
                </a:solidFill>
                <a:latin typeface="黑体" pitchFamily="2" charset="-122"/>
                <a:ea typeface="黑体" pitchFamily="2" charset="-122"/>
              </a:rPr>
              <a:t>P</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a:t>
            </a:r>
            <a:r>
              <a:rPr lang="zh-CN" altLang="en-US" sz="2400">
                <a:solidFill>
                  <a:srgbClr val="000000"/>
                </a:solidFill>
                <a:latin typeface="黑体" pitchFamily="2" charset="-122"/>
                <a:ea typeface="黑体" pitchFamily="2" charset="-122"/>
              </a:rPr>
              <a:t>）是多么重要。概率思维是人们正确观察事物必备的文化修养，这样说也许并不过份。</a:t>
            </a:r>
            <a:r>
              <a:rPr lang="zh-CN" altLang="en-US" sz="2800">
                <a:solidFill>
                  <a:srgbClr val="000000"/>
                </a:solidFill>
                <a:latin typeface="黑体" pitchFamily="2" charset="-122"/>
                <a:ea typeface="黑体" pitchFamily="2" charset="-122"/>
              </a:rPr>
              <a:t> </a:t>
            </a:r>
          </a:p>
          <a:p>
            <a:pPr>
              <a:spcBef>
                <a:spcPct val="0"/>
              </a:spcBef>
            </a:pPr>
            <a:endParaRPr lang="en-US" altLang="zh-CN" sz="1000">
              <a:solidFill>
                <a:srgbClr val="000000"/>
              </a:solidFill>
              <a:latin typeface="黑体" pitchFamily="2" charset="-122"/>
              <a:ea typeface="黑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A46BBB-7039-4C63-BD83-E703946158E6}" type="slidenum">
              <a:rPr lang="en-US" altLang="zh-CN"/>
              <a:pPr/>
              <a:t>30</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zh-CN" altLang="en-US">
                <a:solidFill>
                  <a:srgbClr val="000000"/>
                </a:solidFill>
                <a:latin typeface="黑体" pitchFamily="2" charset="-122"/>
                <a:ea typeface="黑体" pitchFamily="2" charset="-122"/>
              </a:rPr>
              <a:t>把</a:t>
            </a:r>
            <a:r>
              <a:rPr lang="en-US" altLang="zh-CN">
                <a:solidFill>
                  <a:srgbClr val="000000"/>
                </a:solidFill>
                <a:latin typeface="黑体" pitchFamily="2" charset="-122"/>
                <a:ea typeface="黑体" pitchFamily="2" charset="-122"/>
              </a:rPr>
              <a:t>Bi</a:t>
            </a:r>
            <a:r>
              <a:rPr lang="zh-CN" altLang="en-US">
                <a:solidFill>
                  <a:srgbClr val="000000"/>
                </a:solidFill>
                <a:latin typeface="黑体" pitchFamily="2" charset="-122"/>
                <a:ea typeface="黑体" pitchFamily="2" charset="-122"/>
              </a:rPr>
              <a:t>看成导致事件</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发生的一种可能途径。对于不同的途径，</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发生的概率即条件概率</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）各不同，而采取哪个途径却是随机的。直观上易理解，在这种机制下，</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的综合概率</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）应在最小的</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）和最大的</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）之间，它也不一定是所有</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）的算术平均，因为各途径被使用的机会</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）各不同，正确的答案就是诸</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I=1,2, </a:t>
            </a: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为权的加权平均值。</a:t>
            </a:r>
          </a:p>
          <a:p>
            <a:r>
              <a:rPr lang="zh-CN" altLang="en-US">
                <a:solidFill>
                  <a:srgbClr val="000000"/>
                </a:solidFill>
                <a:latin typeface="黑体" pitchFamily="2" charset="-122"/>
                <a:ea typeface="黑体" pitchFamily="2" charset="-122"/>
              </a:rPr>
              <a:t>一个形象的例子如下，某中学有若干个毕业班，各毕业班的升学率不同，其全校的升学率是各班升学率的加权平均，其权与各班学生数成比例。又如有几台机器生产同一零件，各个机器生产的次品率各不相同，则这个车间生产的次品率是各台机器生产的次品率的加权平均，其权与各台机器的产量成比例。</a:t>
            </a:r>
          </a:p>
          <a:p>
            <a:r>
              <a:rPr lang="zh-CN" altLang="en-US">
                <a:solidFill>
                  <a:srgbClr val="000000"/>
                </a:solidFill>
                <a:latin typeface="黑体" pitchFamily="2" charset="-122"/>
                <a:ea typeface="黑体" pitchFamily="2" charset="-122"/>
              </a:rPr>
              <a:t>如果我们把事件</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看成</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结果</a:t>
            </a:r>
            <a:r>
              <a:rPr lang="zh-CN" altLang="en-US">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，把事件</a:t>
            </a:r>
            <a:r>
              <a:rPr lang="en-US" altLang="zh-CN">
                <a:solidFill>
                  <a:srgbClr val="000000"/>
                </a:solidFill>
                <a:latin typeface="黑体" pitchFamily="2" charset="-122"/>
                <a:ea typeface="黑体" pitchFamily="2" charset="-122"/>
              </a:rPr>
              <a:t>B1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B2</a:t>
            </a:r>
            <a:r>
              <a:rPr lang="en-US" altLang="zh-CN">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看成导致这各结果的可能的</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原因</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，则可以形象地把全概率公式看作成为</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由原因推结果</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 </a:t>
            </a:r>
          </a:p>
          <a:p>
            <a:endParaRPr lang="zh-CN" altLang="en-US">
              <a:solidFill>
                <a:srgbClr val="000000"/>
              </a:solidFill>
              <a:latin typeface="黑体" pitchFamily="2" charset="-122"/>
              <a:ea typeface="黑体" pitchFamily="2" charset="-122"/>
            </a:endParaRP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8914" name="Group 2"/>
          <p:cNvGrpSpPr>
            <a:grpSpLocks/>
          </p:cNvGrpSpPr>
          <p:nvPr/>
        </p:nvGrpSpPr>
        <p:grpSpPr bwMode="auto">
          <a:xfrm>
            <a:off x="19050" y="1109663"/>
            <a:ext cx="9156700" cy="757237"/>
            <a:chOff x="0" y="0"/>
            <a:chExt cx="5768" cy="477"/>
          </a:xfrm>
        </p:grpSpPr>
        <p:sp>
          <p:nvSpPr>
            <p:cNvPr id="38915" name="Freeform 3"/>
            <p:cNvSpPr>
              <a:spLocks/>
            </p:cNvSpPr>
            <p:nvPr userDrawn="1"/>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headEnd/>
              <a:tailEnd/>
            </a:ln>
            <a:effectLst/>
          </p:spPr>
          <p:txBody>
            <a:bodyPr wrap="none" anchor="ctr"/>
            <a:lstStyle/>
            <a:p>
              <a:endParaRPr lang="zh-CN" altLang="en-US"/>
            </a:p>
          </p:txBody>
        </p:sp>
        <p:sp>
          <p:nvSpPr>
            <p:cNvPr id="38916" name="Freeform 4"/>
            <p:cNvSpPr>
              <a:spLocks/>
            </p:cNvSpPr>
            <p:nvPr userDrawn="1"/>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a:effectLst/>
          </p:spPr>
          <p:txBody>
            <a:bodyPr wrap="none" anchor="ctr"/>
            <a:lstStyle/>
            <a:p>
              <a:endParaRPr lang="zh-CN" altLang="en-US"/>
            </a:p>
          </p:txBody>
        </p:sp>
        <p:sp>
          <p:nvSpPr>
            <p:cNvPr id="38917" name="Freeform 5"/>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18" name="Freeform 6"/>
            <p:cNvSpPr>
              <a:spLocks/>
            </p:cNvSpPr>
            <p:nvPr userDrawn="1"/>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19" name="Freeform 7"/>
            <p:cNvSpPr>
              <a:spLocks/>
            </p:cNvSpPr>
            <p:nvPr userDrawn="1"/>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0" name="Freeform 8"/>
            <p:cNvSpPr>
              <a:spLocks/>
            </p:cNvSpPr>
            <p:nvPr userDrawn="1"/>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1" name="Freeform 9"/>
            <p:cNvSpPr>
              <a:spLocks/>
            </p:cNvSpPr>
            <p:nvPr userDrawn="1"/>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2" name="Freeform 10"/>
            <p:cNvSpPr>
              <a:spLocks/>
            </p:cNvSpPr>
            <p:nvPr userDrawn="1"/>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3" name="Freeform 11"/>
            <p:cNvSpPr>
              <a:spLocks/>
            </p:cNvSpPr>
            <p:nvPr userDrawn="1"/>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4" name="Freeform 12"/>
            <p:cNvSpPr>
              <a:spLocks/>
            </p:cNvSpPr>
            <p:nvPr userDrawn="1"/>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5" name="Freeform 13"/>
            <p:cNvSpPr>
              <a:spLocks/>
            </p:cNvSpPr>
            <p:nvPr userDrawn="1"/>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6" name="Freeform 14"/>
            <p:cNvSpPr>
              <a:spLocks/>
            </p:cNvSpPr>
            <p:nvPr userDrawn="1"/>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7" name="Freeform 15"/>
            <p:cNvSpPr>
              <a:spLocks/>
            </p:cNvSpPr>
            <p:nvPr userDrawn="1"/>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8" name="Freeform 16"/>
            <p:cNvSpPr>
              <a:spLocks/>
            </p:cNvSpPr>
            <p:nvPr userDrawn="1"/>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29" name="Freeform 17"/>
            <p:cNvSpPr>
              <a:spLocks/>
            </p:cNvSpPr>
            <p:nvPr userDrawn="1"/>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30" name="Freeform 18"/>
            <p:cNvSpPr>
              <a:spLocks/>
            </p:cNvSpPr>
            <p:nvPr userDrawn="1"/>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31" name="Freeform 19"/>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32" name="Freeform 20"/>
            <p:cNvSpPr>
              <a:spLocks/>
            </p:cNvSpPr>
            <p:nvPr userDrawn="1"/>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33" name="Freeform 21"/>
            <p:cNvSpPr>
              <a:spLocks/>
            </p:cNvSpPr>
            <p:nvPr userDrawn="1"/>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34" name="Freeform 22"/>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endParaRPr lang="zh-CN" altLang="en-US"/>
            </a:p>
          </p:txBody>
        </p:sp>
        <p:sp>
          <p:nvSpPr>
            <p:cNvPr id="38935" name="Freeform 23"/>
            <p:cNvSpPr>
              <a:spLocks/>
            </p:cNvSpPr>
            <p:nvPr userDrawn="1"/>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endParaRPr lang="zh-CN" altLang="en-US"/>
            </a:p>
          </p:txBody>
        </p:sp>
        <p:sp>
          <p:nvSpPr>
            <p:cNvPr id="38936" name="Freeform 24"/>
            <p:cNvSpPr>
              <a:spLocks/>
            </p:cNvSpPr>
            <p:nvPr userDrawn="1"/>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grpSp>
      <p:grpSp>
        <p:nvGrpSpPr>
          <p:cNvPr id="38937" name="Group 25"/>
          <p:cNvGrpSpPr>
            <a:grpSpLocks/>
          </p:cNvGrpSpPr>
          <p:nvPr/>
        </p:nvGrpSpPr>
        <p:grpSpPr bwMode="auto">
          <a:xfrm>
            <a:off x="20638" y="6161088"/>
            <a:ext cx="9169400" cy="138112"/>
            <a:chOff x="0" y="4032"/>
            <a:chExt cx="5776" cy="87"/>
          </a:xfrm>
        </p:grpSpPr>
        <p:sp>
          <p:nvSpPr>
            <p:cNvPr id="38938" name="Freeform 26"/>
            <p:cNvSpPr>
              <a:spLocks/>
            </p:cNvSpPr>
            <p:nvPr userDrawn="1"/>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39" name="Freeform 27"/>
            <p:cNvSpPr>
              <a:spLocks/>
            </p:cNvSpPr>
            <p:nvPr userDrawn="1"/>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8940" name="Freeform 28"/>
            <p:cNvSpPr>
              <a:spLocks/>
            </p:cNvSpPr>
            <p:nvPr userDrawn="1"/>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grpSp>
      <p:sp>
        <p:nvSpPr>
          <p:cNvPr id="38941" name="Rectangle 29"/>
          <p:cNvSpPr>
            <a:spLocks noGrp="1" noChangeArrowheads="1"/>
          </p:cNvSpPr>
          <p:nvPr>
            <p:ph type="ctrTitle" sz="quarter"/>
          </p:nvPr>
        </p:nvSpPr>
        <p:spPr>
          <a:xfrm>
            <a:off x="685800" y="1868488"/>
            <a:ext cx="7772400" cy="1600200"/>
          </a:xfrm>
        </p:spPr>
        <p:txBody>
          <a:bodyPr anchorCtr="1"/>
          <a:lstStyle>
            <a:lvl1pPr>
              <a:defRPr/>
            </a:lvl1pPr>
          </a:lstStyle>
          <a:p>
            <a:r>
              <a:rPr lang="zh-CN" altLang="en-US"/>
              <a:t>单击此处编辑母版标题样式</a:t>
            </a:r>
          </a:p>
        </p:txBody>
      </p:sp>
      <p:sp>
        <p:nvSpPr>
          <p:cNvPr id="38942"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r>
              <a:rPr lang="zh-CN" altLang="en-US"/>
              <a:t>单击此处编辑母版副标题样式</a:t>
            </a:r>
          </a:p>
        </p:txBody>
      </p:sp>
      <p:sp>
        <p:nvSpPr>
          <p:cNvPr id="38943" name="Rectangle 31"/>
          <p:cNvSpPr>
            <a:spLocks noGrp="1" noChangeArrowheads="1"/>
          </p:cNvSpPr>
          <p:nvPr>
            <p:ph type="dt" sz="quarter" idx="2"/>
          </p:nvPr>
        </p:nvSpPr>
        <p:spPr>
          <a:xfrm>
            <a:off x="685800" y="6348413"/>
            <a:ext cx="1905000" cy="457200"/>
          </a:xfrm>
        </p:spPr>
        <p:txBody>
          <a:bodyPr/>
          <a:lstStyle>
            <a:lvl1pPr>
              <a:defRPr/>
            </a:lvl1pPr>
          </a:lstStyle>
          <a:p>
            <a:endParaRPr lang="en-US" altLang="zh-CN"/>
          </a:p>
        </p:txBody>
      </p:sp>
      <p:sp>
        <p:nvSpPr>
          <p:cNvPr id="38944" name="Rectangle 32"/>
          <p:cNvSpPr>
            <a:spLocks noGrp="1" noChangeArrowheads="1"/>
          </p:cNvSpPr>
          <p:nvPr>
            <p:ph type="ftr" sz="quarter" idx="3"/>
          </p:nvPr>
        </p:nvSpPr>
        <p:spPr>
          <a:xfrm>
            <a:off x="3124200" y="6348413"/>
            <a:ext cx="2895600" cy="457200"/>
          </a:xfrm>
        </p:spPr>
        <p:txBody>
          <a:bodyPr/>
          <a:lstStyle>
            <a:lvl1pPr>
              <a:defRPr/>
            </a:lvl1pPr>
          </a:lstStyle>
          <a:p>
            <a:endParaRPr lang="en-US" altLang="zh-CN"/>
          </a:p>
        </p:txBody>
      </p:sp>
      <p:sp>
        <p:nvSpPr>
          <p:cNvPr id="38945" name="Rectangle 33"/>
          <p:cNvSpPr>
            <a:spLocks noGrp="1" noChangeArrowheads="1"/>
          </p:cNvSpPr>
          <p:nvPr>
            <p:ph type="sldNum" sz="quarter" idx="4"/>
          </p:nvPr>
        </p:nvSpPr>
        <p:spPr>
          <a:xfrm>
            <a:off x="6553200" y="6348413"/>
            <a:ext cx="1905000" cy="457200"/>
          </a:xfrm>
        </p:spPr>
        <p:txBody>
          <a:bodyPr/>
          <a:lstStyle>
            <a:lvl1pPr>
              <a:defRPr/>
            </a:lvl1pPr>
          </a:lstStyle>
          <a:p>
            <a:fld id="{B97F7622-6BD0-4341-AB79-3F9DBA4EBB99}" type="slidenum">
              <a:rPr lang="en-US" altLang="zh-CN"/>
              <a:pPr/>
              <a:t>‹#›</a:t>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57B40C7-EF71-436E-9CDD-A28F7D917391}" type="slidenum">
              <a:rPr lang="en-US" altLang="zh-CN"/>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8350"/>
            <a:ext cx="5676900" cy="5327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826382E-E93F-48A5-9E45-8F4D6AA50363}" type="slidenum">
              <a:rPr lang="en-US" altLang="zh-CN"/>
              <a:pPr/>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D2A7F9B-FAC7-4929-8D93-95FC248F6B61}" type="slidenum">
              <a:rPr lang="en-US" altLang="zh-CN"/>
              <a:pPr/>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5538AF7-09C6-4F03-85ED-EF9DA8E23467}" type="slidenum">
              <a:rPr lang="en-US" altLang="zh-CN"/>
              <a:pPr/>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8D86354-1E80-4C20-9426-6C01021463B1}" type="slidenum">
              <a:rPr lang="en-US" altLang="zh-CN"/>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0ADA302-F050-4C75-AAFD-87234028DF26}" type="slidenum">
              <a:rPr lang="en-US" altLang="zh-CN"/>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C4E7797-5F31-493F-9BBA-8B4218947299}" type="slidenum">
              <a:rPr lang="en-US" altLang="zh-CN"/>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45F71F9-DE6B-4F1E-8A74-9C29AB765ED0}" type="slidenum">
              <a:rPr lang="en-US" altLang="zh-CN"/>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0B5F4DC-D49D-4312-8E44-F9244BACF660}" type="slidenum">
              <a:rPr lang="en-US" altLang="zh-CN"/>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18CC2F1-A532-4EED-86F3-0EC4AA473B1C}" type="slidenum">
              <a:rPr lang="en-US" altLang="zh-CN"/>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31532;&#19968;%20&#12289;&#20108;&#33410;.ppt" TargetMode="External"/><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37890" name="Group 2"/>
          <p:cNvGrpSpPr>
            <a:grpSpLocks/>
          </p:cNvGrpSpPr>
          <p:nvPr/>
        </p:nvGrpSpPr>
        <p:grpSpPr bwMode="auto">
          <a:xfrm>
            <a:off x="0" y="0"/>
            <a:ext cx="9156700" cy="757238"/>
            <a:chOff x="0" y="0"/>
            <a:chExt cx="5768" cy="477"/>
          </a:xfrm>
        </p:grpSpPr>
        <p:sp>
          <p:nvSpPr>
            <p:cNvPr id="37891" name="Freeform 3"/>
            <p:cNvSpPr>
              <a:spLocks/>
            </p:cNvSpPr>
            <p:nvPr userDrawn="1"/>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cap="flat" cmpd="sng">
              <a:noFill/>
              <a:prstDash val="solid"/>
              <a:round/>
              <a:headEnd/>
              <a:tailEnd/>
            </a:ln>
            <a:effectLst/>
          </p:spPr>
          <p:txBody>
            <a:bodyPr wrap="none" anchor="ctr"/>
            <a:lstStyle/>
            <a:p>
              <a:endParaRPr lang="zh-CN" altLang="en-US"/>
            </a:p>
          </p:txBody>
        </p:sp>
        <p:sp>
          <p:nvSpPr>
            <p:cNvPr id="37892" name="Freeform 4"/>
            <p:cNvSpPr>
              <a:spLocks/>
            </p:cNvSpPr>
            <p:nvPr userDrawn="1"/>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headEnd/>
              <a:tailEnd/>
            </a:ln>
            <a:effectLst/>
          </p:spPr>
          <p:txBody>
            <a:bodyPr wrap="none" anchor="ctr"/>
            <a:lstStyle/>
            <a:p>
              <a:endParaRPr lang="zh-CN" altLang="en-US"/>
            </a:p>
          </p:txBody>
        </p:sp>
        <p:sp>
          <p:nvSpPr>
            <p:cNvPr id="37893" name="Freeform 5"/>
            <p:cNvSpPr>
              <a:spLocks/>
            </p:cNvSpPr>
            <p:nvPr userDrawn="1"/>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894" name="Freeform 6"/>
            <p:cNvSpPr>
              <a:spLocks/>
            </p:cNvSpPr>
            <p:nvPr userDrawn="1"/>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895" name="Freeform 7"/>
            <p:cNvSpPr>
              <a:spLocks/>
            </p:cNvSpPr>
            <p:nvPr userDrawn="1"/>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896" name="Freeform 8"/>
            <p:cNvSpPr>
              <a:spLocks/>
            </p:cNvSpPr>
            <p:nvPr userDrawn="1"/>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897" name="Freeform 9"/>
            <p:cNvSpPr>
              <a:spLocks/>
            </p:cNvSpPr>
            <p:nvPr userDrawn="1"/>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898" name="Freeform 10"/>
            <p:cNvSpPr>
              <a:spLocks/>
            </p:cNvSpPr>
            <p:nvPr userDrawn="1"/>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899" name="Freeform 11"/>
            <p:cNvSpPr>
              <a:spLocks/>
            </p:cNvSpPr>
            <p:nvPr userDrawn="1"/>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0" name="Freeform 12"/>
            <p:cNvSpPr>
              <a:spLocks/>
            </p:cNvSpPr>
            <p:nvPr userDrawn="1"/>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1" name="Freeform 13"/>
            <p:cNvSpPr>
              <a:spLocks/>
            </p:cNvSpPr>
            <p:nvPr userDrawn="1"/>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2" name="Freeform 14"/>
            <p:cNvSpPr>
              <a:spLocks/>
            </p:cNvSpPr>
            <p:nvPr userDrawn="1"/>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3" name="Freeform 15"/>
            <p:cNvSpPr>
              <a:spLocks/>
            </p:cNvSpPr>
            <p:nvPr userDrawn="1"/>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4" name="Freeform 16"/>
            <p:cNvSpPr>
              <a:spLocks/>
            </p:cNvSpPr>
            <p:nvPr userDrawn="1"/>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5" name="Freeform 17"/>
            <p:cNvSpPr>
              <a:spLocks/>
            </p:cNvSpPr>
            <p:nvPr userDrawn="1"/>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6" name="Freeform 18"/>
            <p:cNvSpPr>
              <a:spLocks/>
            </p:cNvSpPr>
            <p:nvPr userDrawn="1"/>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7" name="Freeform 19"/>
            <p:cNvSpPr>
              <a:spLocks/>
            </p:cNvSpPr>
            <p:nvPr userDrawn="1"/>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8" name="Freeform 20"/>
            <p:cNvSpPr>
              <a:spLocks/>
            </p:cNvSpPr>
            <p:nvPr userDrawn="1"/>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09" name="Freeform 21"/>
            <p:cNvSpPr>
              <a:spLocks/>
            </p:cNvSpPr>
            <p:nvPr userDrawn="1"/>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10" name="Freeform 22"/>
            <p:cNvSpPr>
              <a:spLocks/>
            </p:cNvSpPr>
            <p:nvPr userDrawn="1"/>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headEnd/>
              <a:tailEnd/>
            </a:ln>
            <a:effectLst/>
          </p:spPr>
          <p:txBody>
            <a:bodyPr wrap="none" anchor="ctr"/>
            <a:lstStyle/>
            <a:p>
              <a:endParaRPr lang="zh-CN" altLang="en-US"/>
            </a:p>
          </p:txBody>
        </p:sp>
        <p:sp>
          <p:nvSpPr>
            <p:cNvPr id="37911" name="Freeform 23"/>
            <p:cNvSpPr>
              <a:spLocks/>
            </p:cNvSpPr>
            <p:nvPr userDrawn="1"/>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headEnd/>
              <a:tailEnd/>
            </a:ln>
            <a:effectLst/>
          </p:spPr>
          <p:txBody>
            <a:bodyPr wrap="none" anchor="ctr"/>
            <a:lstStyle/>
            <a:p>
              <a:endParaRPr lang="zh-CN" altLang="en-US"/>
            </a:p>
          </p:txBody>
        </p:sp>
        <p:sp>
          <p:nvSpPr>
            <p:cNvPr id="37912" name="Freeform 24"/>
            <p:cNvSpPr>
              <a:spLocks/>
            </p:cNvSpPr>
            <p:nvPr userDrawn="1"/>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cap="flat" cmpd="sng">
              <a:noFill/>
              <a:prstDash val="solid"/>
              <a:round/>
              <a:headEnd type="none" w="med" len="med"/>
              <a:tailEnd type="none" w="med" len="med"/>
            </a:ln>
            <a:effectLst/>
          </p:spPr>
          <p:txBody>
            <a:bodyPr wrap="none" anchor="ctr"/>
            <a:lstStyle/>
            <a:p>
              <a:endParaRPr lang="zh-CN" altLang="en-US"/>
            </a:p>
          </p:txBody>
        </p:sp>
      </p:grpSp>
      <p:grpSp>
        <p:nvGrpSpPr>
          <p:cNvPr id="37913" name="Group 25"/>
          <p:cNvGrpSpPr>
            <a:grpSpLocks/>
          </p:cNvGrpSpPr>
          <p:nvPr/>
        </p:nvGrpSpPr>
        <p:grpSpPr bwMode="auto">
          <a:xfrm>
            <a:off x="0" y="6180138"/>
            <a:ext cx="9169400" cy="138112"/>
            <a:chOff x="0" y="4032"/>
            <a:chExt cx="5776" cy="87"/>
          </a:xfrm>
        </p:grpSpPr>
        <p:sp>
          <p:nvSpPr>
            <p:cNvPr id="37914" name="Freeform 26"/>
            <p:cNvSpPr>
              <a:spLocks/>
            </p:cNvSpPr>
            <p:nvPr userDrawn="1"/>
          </p:nvSpPr>
          <p:spPr bwMode="auto">
            <a:xfrm>
              <a:off x="4041" y="4047"/>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15" name="Freeform 27"/>
            <p:cNvSpPr>
              <a:spLocks/>
            </p:cNvSpPr>
            <p:nvPr userDrawn="1"/>
          </p:nvSpPr>
          <p:spPr bwMode="auto">
            <a:xfrm>
              <a:off x="1727" y="4038"/>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sp>
          <p:nvSpPr>
            <p:cNvPr id="37916" name="Freeform 28"/>
            <p:cNvSpPr>
              <a:spLocks/>
            </p:cNvSpPr>
            <p:nvPr userDrawn="1"/>
          </p:nvSpPr>
          <p:spPr bwMode="auto">
            <a:xfrm>
              <a:off x="0" y="4032"/>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cap="flat" cmpd="sng">
              <a:noFill/>
              <a:prstDash val="solid"/>
              <a:round/>
              <a:headEnd type="none" w="med" len="med"/>
              <a:tailEnd type="none" w="med" len="med"/>
            </a:ln>
            <a:effectLst/>
          </p:spPr>
          <p:txBody>
            <a:bodyPr wrap="none" anchor="ctr"/>
            <a:lstStyle/>
            <a:p>
              <a:endParaRPr lang="zh-CN" altLang="en-US"/>
            </a:p>
          </p:txBody>
        </p:sp>
      </p:grpSp>
      <p:sp>
        <p:nvSpPr>
          <p:cNvPr id="37917" name="Rectangle 29"/>
          <p:cNvSpPr>
            <a:spLocks noGrp="1" noChangeArrowheads="1"/>
          </p:cNvSpPr>
          <p:nvPr>
            <p:ph type="title"/>
          </p:nvPr>
        </p:nvSpPr>
        <p:spPr bwMode="auto">
          <a:xfrm>
            <a:off x="685800" y="76835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7918" name="Rectangle 30"/>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7919" name="Rectangle 31"/>
          <p:cNvSpPr>
            <a:spLocks noGrp="1" noChangeArrowheads="1"/>
          </p:cNvSpPr>
          <p:nvPr>
            <p:ph type="dt" sz="half" idx="2"/>
          </p:nvPr>
        </p:nvSpPr>
        <p:spPr bwMode="auto">
          <a:xfrm>
            <a:off x="665163" y="636746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37920" name="Rectangle 32"/>
          <p:cNvSpPr>
            <a:spLocks noGrp="1" noChangeArrowheads="1"/>
          </p:cNvSpPr>
          <p:nvPr>
            <p:ph type="ftr" sz="quarter" idx="3"/>
          </p:nvPr>
        </p:nvSpPr>
        <p:spPr bwMode="auto">
          <a:xfrm>
            <a:off x="3103563" y="63674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endParaRPr lang="en-US" altLang="zh-CN"/>
          </a:p>
        </p:txBody>
      </p:sp>
      <p:sp>
        <p:nvSpPr>
          <p:cNvPr id="37921" name="Rectangle 33"/>
          <p:cNvSpPr>
            <a:spLocks noGrp="1" noChangeArrowheads="1"/>
          </p:cNvSpPr>
          <p:nvPr>
            <p:ph type="sldNum" sz="quarter" idx="4"/>
          </p:nvPr>
        </p:nvSpPr>
        <p:spPr bwMode="auto">
          <a:xfrm>
            <a:off x="6532563" y="636746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fld id="{DD3BA830-4D8E-4824-86E8-82D86E77300A}" type="slidenum">
              <a:rPr lang="en-US" altLang="zh-CN"/>
              <a:pPr/>
              <a:t>‹#›</a:t>
            </a:fld>
            <a:endParaRPr lang="en-US" altLang="zh-CN"/>
          </a:p>
        </p:txBody>
      </p:sp>
      <p:pic>
        <p:nvPicPr>
          <p:cNvPr id="37922" name="Picture 34" descr="back3">
            <a:hlinkClick r:id="" action="ppaction://hlinkshowjump?jump=previousslide"/>
          </p:cNvPr>
          <p:cNvPicPr>
            <a:picLocks noChangeAspect="1" noChangeArrowheads="1"/>
          </p:cNvPicPr>
          <p:nvPr userDrawn="1"/>
        </p:nvPicPr>
        <p:blipFill>
          <a:blip r:embed="rId14"/>
          <a:srcRect/>
          <a:stretch>
            <a:fillRect/>
          </a:stretch>
        </p:blipFill>
        <p:spPr bwMode="auto">
          <a:xfrm>
            <a:off x="7048500" y="6324600"/>
            <a:ext cx="1257300" cy="331788"/>
          </a:xfrm>
          <a:prstGeom prst="rect">
            <a:avLst/>
          </a:prstGeom>
          <a:noFill/>
        </p:spPr>
      </p:pic>
      <p:pic>
        <p:nvPicPr>
          <p:cNvPr id="37923" name="Picture 35" descr="larrw">
            <a:hlinkClick r:id="rId15" action="ppaction://hlinkpres?slideindex=1&amp;slidetitle="/>
          </p:cNvPr>
          <p:cNvPicPr>
            <a:picLocks noChangeAspect="1" noChangeArrowheads="1"/>
          </p:cNvPicPr>
          <p:nvPr userDrawn="1"/>
        </p:nvPicPr>
        <p:blipFill>
          <a:blip r:embed="rId16"/>
          <a:srcRect/>
          <a:stretch>
            <a:fillRect/>
          </a:stretch>
        </p:blipFill>
        <p:spPr bwMode="auto">
          <a:xfrm>
            <a:off x="6656388" y="6324600"/>
            <a:ext cx="354012" cy="354013"/>
          </a:xfrm>
          <a:prstGeom prst="rect">
            <a:avLst/>
          </a:prstGeom>
          <a:noFill/>
        </p:spPr>
      </p:pic>
      <p:pic>
        <p:nvPicPr>
          <p:cNvPr id="37924" name="Picture 36" descr="rarrw">
            <a:hlinkClick r:id="" action="ppaction://hlinkshowjump?jump=nextslide"/>
          </p:cNvPr>
          <p:cNvPicPr>
            <a:picLocks noChangeAspect="1" noChangeArrowheads="1"/>
          </p:cNvPicPr>
          <p:nvPr userDrawn="1"/>
        </p:nvPicPr>
        <p:blipFill>
          <a:blip r:embed="rId17"/>
          <a:srcRect/>
          <a:stretch>
            <a:fillRect/>
          </a:stretch>
        </p:blipFill>
        <p:spPr bwMode="auto">
          <a:xfrm>
            <a:off x="8382000" y="6324600"/>
            <a:ext cx="354013" cy="354013"/>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ahoma" pitchFamily="34" charset="0"/>
          <a:ea typeface="宋体" pitchFamily="2" charset="-122"/>
        </a:defRPr>
      </a:lvl2pPr>
      <a:lvl3pPr algn="ctr" rtl="0" fontAlgn="base">
        <a:spcBef>
          <a:spcPct val="0"/>
        </a:spcBef>
        <a:spcAft>
          <a:spcPct val="0"/>
        </a:spcAft>
        <a:defRPr kumimoji="1" sz="4400">
          <a:solidFill>
            <a:schemeClr val="tx2"/>
          </a:solidFill>
          <a:latin typeface="Tahoma" pitchFamily="34" charset="0"/>
          <a:ea typeface="宋体" pitchFamily="2" charset="-122"/>
        </a:defRPr>
      </a:lvl3pPr>
      <a:lvl4pPr algn="ctr" rtl="0" fontAlgn="base">
        <a:spcBef>
          <a:spcPct val="0"/>
        </a:spcBef>
        <a:spcAft>
          <a:spcPct val="0"/>
        </a:spcAft>
        <a:defRPr kumimoji="1" sz="4400">
          <a:solidFill>
            <a:schemeClr val="tx2"/>
          </a:solidFill>
          <a:latin typeface="Tahoma" pitchFamily="34" charset="0"/>
          <a:ea typeface="宋体" pitchFamily="2" charset="-122"/>
        </a:defRPr>
      </a:lvl4pPr>
      <a:lvl5pPr algn="ctr" rtl="0" fontAlgn="base">
        <a:spcBef>
          <a:spcPct val="0"/>
        </a:spcBef>
        <a:spcAft>
          <a:spcPct val="0"/>
        </a:spcAft>
        <a:defRPr kumimoji="1" sz="4400">
          <a:solidFill>
            <a:schemeClr val="tx2"/>
          </a:solidFill>
          <a:latin typeface="Tahoma" pitchFamily="34" charset="0"/>
          <a:ea typeface="宋体" pitchFamily="2" charset="-122"/>
        </a:defRPr>
      </a:lvl5pPr>
      <a:lvl6pPr marL="457200" algn="ctr" rtl="0" fontAlgn="base">
        <a:spcBef>
          <a:spcPct val="0"/>
        </a:spcBef>
        <a:spcAft>
          <a:spcPct val="0"/>
        </a:spcAft>
        <a:defRPr kumimoji="1" sz="4400">
          <a:solidFill>
            <a:schemeClr val="tx2"/>
          </a:solidFill>
          <a:latin typeface="Tahoma" pitchFamily="34" charset="0"/>
          <a:ea typeface="宋体" pitchFamily="2" charset="-122"/>
        </a:defRPr>
      </a:lvl6pPr>
      <a:lvl7pPr marL="914400" algn="ctr" rtl="0" fontAlgn="base">
        <a:spcBef>
          <a:spcPct val="0"/>
        </a:spcBef>
        <a:spcAft>
          <a:spcPct val="0"/>
        </a:spcAft>
        <a:defRPr kumimoji="1" sz="4400">
          <a:solidFill>
            <a:schemeClr val="tx2"/>
          </a:solidFill>
          <a:latin typeface="Tahoma" pitchFamily="34" charset="0"/>
          <a:ea typeface="宋体" pitchFamily="2" charset="-122"/>
        </a:defRPr>
      </a:lvl7pPr>
      <a:lvl8pPr marL="1371600" algn="ctr" rtl="0" fontAlgn="base">
        <a:spcBef>
          <a:spcPct val="0"/>
        </a:spcBef>
        <a:spcAft>
          <a:spcPct val="0"/>
        </a:spcAft>
        <a:defRPr kumimoji="1" sz="4400">
          <a:solidFill>
            <a:schemeClr val="tx2"/>
          </a:solidFill>
          <a:latin typeface="Tahoma" pitchFamily="34" charset="0"/>
          <a:ea typeface="宋体" pitchFamily="2" charset="-122"/>
        </a:defRPr>
      </a:lvl8pPr>
      <a:lvl9pPr marL="1828800" algn="ctr"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SzPct val="90000"/>
        <a:buBlip>
          <a:blip r:embed="rId18"/>
        </a:buBlip>
        <a:defRPr kumimoji="1" sz="3200">
          <a:solidFill>
            <a:schemeClr val="tx1"/>
          </a:solidFill>
          <a:latin typeface="+mn-lt"/>
          <a:ea typeface="+mn-ea"/>
          <a:cs typeface="+mn-cs"/>
        </a:defRPr>
      </a:lvl1pPr>
      <a:lvl2pPr marL="742950" indent="-285750" algn="l" rtl="0" fontAlgn="base">
        <a:spcBef>
          <a:spcPct val="20000"/>
        </a:spcBef>
        <a:spcAft>
          <a:spcPct val="0"/>
        </a:spcAft>
        <a:buSzPct val="80000"/>
        <a:buBlip>
          <a:blip r:embed="rId19"/>
        </a:buBlip>
        <a:defRPr kumimoji="1" sz="2800">
          <a:solidFill>
            <a:schemeClr val="tx1"/>
          </a:solidFill>
          <a:latin typeface="+mn-lt"/>
          <a:ea typeface="+mn-ea"/>
        </a:defRPr>
      </a:lvl2pPr>
      <a:lvl3pPr marL="1143000" indent="-228600" algn="l" rtl="0" fontAlgn="base">
        <a:spcBef>
          <a:spcPct val="20000"/>
        </a:spcBef>
        <a:spcAft>
          <a:spcPct val="0"/>
        </a:spcAft>
        <a:buSzPct val="70000"/>
        <a:buBlip>
          <a:blip r:embed="rId20"/>
        </a:buBlip>
        <a:defRPr kumimoji="1" sz="2400">
          <a:solidFill>
            <a:schemeClr val="tx1"/>
          </a:solidFill>
          <a:latin typeface="+mn-lt"/>
          <a:ea typeface="+mn-ea"/>
        </a:defRPr>
      </a:lvl3pPr>
      <a:lvl4pPr marL="1600200" indent="-228600" algn="l" rtl="0" fontAlgn="base">
        <a:spcBef>
          <a:spcPct val="20000"/>
        </a:spcBef>
        <a:spcAft>
          <a:spcPct val="0"/>
        </a:spcAft>
        <a:buSzPct val="70000"/>
        <a:buBlip>
          <a:blip r:embed="rId21"/>
        </a:buBlip>
        <a:defRPr kumimoji="1" sz="2000">
          <a:solidFill>
            <a:schemeClr val="tx1"/>
          </a:solidFill>
          <a:latin typeface="+mn-lt"/>
          <a:ea typeface="+mn-ea"/>
        </a:defRPr>
      </a:lvl4pPr>
      <a:lvl5pPr marL="2057400" indent="-228600" algn="l" rtl="0" fontAlgn="base">
        <a:spcBef>
          <a:spcPct val="20000"/>
        </a:spcBef>
        <a:spcAft>
          <a:spcPct val="0"/>
        </a:spcAft>
        <a:buSzPct val="70000"/>
        <a:buBlip>
          <a:blip r:embed="rId22"/>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22"/>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22"/>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22"/>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22"/>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914400"/>
            <a:ext cx="7772400" cy="685800"/>
          </a:xfrm>
        </p:spPr>
        <p:txBody>
          <a:bodyPr/>
          <a:lstStyle/>
          <a:p>
            <a:r>
              <a:rPr lang="en-US" altLang="zh-CN" sz="3600" dirty="0" smtClean="0">
                <a:ea typeface="华文行楷" pitchFamily="2" charset="-122"/>
              </a:rPr>
              <a:t>1.3  </a:t>
            </a:r>
            <a:r>
              <a:rPr lang="zh-CN" altLang="en-US" sz="3600" dirty="0" smtClean="0">
                <a:ea typeface="华文行楷" pitchFamily="2" charset="-122"/>
              </a:rPr>
              <a:t>条件概率</a:t>
            </a:r>
            <a:endParaRPr lang="zh-CN" altLang="en-US" sz="3600" dirty="0">
              <a:ea typeface="华文行楷" pitchFamily="2" charset="-122"/>
            </a:endParaRPr>
          </a:p>
        </p:txBody>
      </p:sp>
      <p:sp>
        <p:nvSpPr>
          <p:cNvPr id="4099" name="Rectangle 3"/>
          <p:cNvSpPr>
            <a:spLocks noGrp="1" noChangeArrowheads="1"/>
          </p:cNvSpPr>
          <p:nvPr>
            <p:ph type="body" idx="1"/>
          </p:nvPr>
        </p:nvSpPr>
        <p:spPr>
          <a:xfrm>
            <a:off x="838200" y="1676400"/>
            <a:ext cx="7772400" cy="685800"/>
          </a:xfrm>
        </p:spPr>
        <p:txBody>
          <a:bodyPr/>
          <a:lstStyle/>
          <a:p>
            <a:pPr>
              <a:lnSpc>
                <a:spcPct val="90000"/>
              </a:lnSpc>
              <a:buFontTx/>
              <a:buNone/>
            </a:pPr>
            <a:r>
              <a:rPr lang="en-US" altLang="zh-CN" b="1" dirty="0" smtClean="0">
                <a:solidFill>
                  <a:srgbClr val="0000CC"/>
                </a:solidFill>
                <a:latin typeface="华文新魏" pitchFamily="2" charset="-122"/>
                <a:ea typeface="华文新魏" pitchFamily="2" charset="-122"/>
              </a:rPr>
              <a:t>1.3.1 </a:t>
            </a:r>
            <a:r>
              <a:rPr lang="zh-CN" altLang="en-US" b="1" dirty="0" smtClean="0">
                <a:solidFill>
                  <a:srgbClr val="0000CC"/>
                </a:solidFill>
                <a:latin typeface="华文新魏" pitchFamily="2" charset="-122"/>
                <a:ea typeface="华文新魏" pitchFamily="2" charset="-122"/>
              </a:rPr>
              <a:t>条件概率与乘法公式</a:t>
            </a:r>
            <a:r>
              <a:rPr lang="zh-CN" altLang="en-US" sz="2400" b="1" dirty="0">
                <a:solidFill>
                  <a:srgbClr val="000000"/>
                </a:solidFill>
                <a:latin typeface="黑体" pitchFamily="2" charset="-122"/>
                <a:ea typeface="黑体" pitchFamily="2" charset="-122"/>
              </a:rPr>
              <a:t/>
            </a:r>
            <a:br>
              <a:rPr lang="zh-CN" altLang="en-US" sz="2400" b="1" dirty="0">
                <a:solidFill>
                  <a:srgbClr val="000000"/>
                </a:solidFill>
                <a:latin typeface="黑体" pitchFamily="2" charset="-122"/>
                <a:ea typeface="黑体" pitchFamily="2" charset="-122"/>
              </a:rPr>
            </a:br>
            <a:endParaRPr lang="zh-CN" altLang="en-US" sz="2400" b="1" dirty="0">
              <a:solidFill>
                <a:srgbClr val="000000"/>
              </a:solidFill>
              <a:latin typeface="黑体" pitchFamily="2" charset="-122"/>
              <a:ea typeface="黑体" pitchFamily="2" charset="-122"/>
            </a:endParaRPr>
          </a:p>
        </p:txBody>
      </p:sp>
      <p:sp>
        <p:nvSpPr>
          <p:cNvPr id="4100" name="Text Box 4"/>
          <p:cNvSpPr txBox="1">
            <a:spLocks noChangeArrowheads="1"/>
          </p:cNvSpPr>
          <p:nvPr/>
        </p:nvSpPr>
        <p:spPr bwMode="auto">
          <a:xfrm>
            <a:off x="838200" y="2209800"/>
            <a:ext cx="7315200" cy="1406525"/>
          </a:xfrm>
          <a:prstGeom prst="rect">
            <a:avLst/>
          </a:prstGeom>
          <a:noFill/>
          <a:ln w="9525">
            <a:noFill/>
            <a:miter lim="800000"/>
            <a:headEnd/>
            <a:tailEnd/>
          </a:ln>
          <a:effectLst/>
        </p:spPr>
        <p:txBody>
          <a:bodyPr>
            <a:spAutoFit/>
          </a:bodyPr>
          <a:lstStyle/>
          <a:p>
            <a:pPr>
              <a:lnSpc>
                <a:spcPct val="120000"/>
              </a:lnSpc>
              <a:spcBef>
                <a:spcPct val="50000"/>
              </a:spcBef>
            </a:pPr>
            <a:r>
              <a:rPr lang="en-US" altLang="zh-CN">
                <a:latin typeface="黑体" pitchFamily="2" charset="-122"/>
                <a:ea typeface="黑体" pitchFamily="2" charset="-122"/>
              </a:rPr>
              <a:t>    </a:t>
            </a:r>
            <a:r>
              <a:rPr lang="zh-CN" altLang="en-US">
                <a:solidFill>
                  <a:srgbClr val="000000"/>
                </a:solidFill>
                <a:latin typeface="黑体" pitchFamily="2" charset="-122"/>
                <a:ea typeface="黑体" pitchFamily="2" charset="-122"/>
              </a:rPr>
              <a:t>直观上，用来表示在事件</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发生的条件下，事件</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发生的可能性大小的数，称为在事件</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发生的条件下事件</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发生的条件概率。记为</a:t>
            </a:r>
            <a:r>
              <a:rPr lang="en-US" altLang="zh-CN">
                <a:solidFill>
                  <a:srgbClr val="000000"/>
                </a:solidFill>
                <a:latin typeface="黑体" pitchFamily="2" charset="-122"/>
                <a:ea typeface="黑体" pitchFamily="2" charset="-122"/>
              </a:rPr>
              <a:t>P(A|B).</a:t>
            </a:r>
          </a:p>
        </p:txBody>
      </p:sp>
      <p:sp>
        <p:nvSpPr>
          <p:cNvPr id="4101" name="Text Box 5"/>
          <p:cNvSpPr txBox="1">
            <a:spLocks noChangeArrowheads="1"/>
          </p:cNvSpPr>
          <p:nvPr/>
        </p:nvSpPr>
        <p:spPr bwMode="auto">
          <a:xfrm>
            <a:off x="838200" y="3611563"/>
            <a:ext cx="7467600" cy="3094037"/>
          </a:xfrm>
          <a:prstGeom prst="rect">
            <a:avLst/>
          </a:prstGeom>
          <a:noFill/>
          <a:ln w="9525">
            <a:noFill/>
            <a:miter lim="800000"/>
            <a:headEnd/>
            <a:tailEnd/>
          </a:ln>
          <a:effectLst/>
        </p:spPr>
        <p:txBody>
          <a:bodyPr>
            <a:spAutoFit/>
          </a:bodyPr>
          <a:lstStyle/>
          <a:p>
            <a:pPr>
              <a:lnSpc>
                <a:spcPct val="130000"/>
              </a:lnSpc>
              <a:spcBef>
                <a:spcPct val="20000"/>
              </a:spcBef>
              <a:buSzPct val="90000"/>
            </a:pPr>
            <a:r>
              <a:rPr lang="zh-CN" altLang="en-US" sz="2800" dirty="0">
                <a:solidFill>
                  <a:srgbClr val="000000"/>
                </a:solidFill>
                <a:latin typeface="黑体" pitchFamily="2" charset="-122"/>
                <a:ea typeface="黑体" pitchFamily="2" charset="-122"/>
              </a:rPr>
              <a:t>例 </a:t>
            </a:r>
            <a:r>
              <a:rPr lang="zh-CN" altLang="en-US" dirty="0">
                <a:solidFill>
                  <a:srgbClr val="000000"/>
                </a:solidFill>
                <a:latin typeface="黑体" pitchFamily="2" charset="-122"/>
                <a:ea typeface="黑体" pitchFamily="2" charset="-122"/>
              </a:rPr>
              <a:t>设有</a:t>
            </a:r>
            <a:r>
              <a:rPr lang="en-US" altLang="zh-CN" dirty="0">
                <a:solidFill>
                  <a:srgbClr val="000000"/>
                </a:solidFill>
                <a:latin typeface="黑体" pitchFamily="2" charset="-122"/>
                <a:ea typeface="黑体" pitchFamily="2" charset="-122"/>
              </a:rPr>
              <a:t>100</a:t>
            </a:r>
            <a:r>
              <a:rPr lang="zh-CN" altLang="en-US" dirty="0">
                <a:solidFill>
                  <a:srgbClr val="000000"/>
                </a:solidFill>
                <a:latin typeface="黑体" pitchFamily="2" charset="-122"/>
                <a:ea typeface="黑体" pitchFamily="2" charset="-122"/>
              </a:rPr>
              <a:t>件的某一批产品，其中有</a:t>
            </a:r>
            <a:r>
              <a:rPr lang="en-US" altLang="zh-CN" dirty="0">
                <a:solidFill>
                  <a:srgbClr val="000000"/>
                </a:solidFill>
                <a:latin typeface="黑体" pitchFamily="2" charset="-122"/>
                <a:ea typeface="黑体" pitchFamily="2" charset="-122"/>
              </a:rPr>
              <a:t>5</a:t>
            </a:r>
            <a:r>
              <a:rPr lang="zh-CN" altLang="en-US" dirty="0">
                <a:solidFill>
                  <a:srgbClr val="000000"/>
                </a:solidFill>
                <a:latin typeface="黑体" pitchFamily="2" charset="-122"/>
                <a:ea typeface="黑体" pitchFamily="2" charset="-122"/>
              </a:rPr>
              <a:t>件不合格品，而</a:t>
            </a:r>
            <a:r>
              <a:rPr lang="en-US" altLang="zh-CN" dirty="0">
                <a:solidFill>
                  <a:srgbClr val="000000"/>
                </a:solidFill>
                <a:latin typeface="黑体" pitchFamily="2" charset="-122"/>
                <a:ea typeface="黑体" pitchFamily="2" charset="-122"/>
              </a:rPr>
              <a:t>5</a:t>
            </a:r>
            <a:r>
              <a:rPr lang="zh-CN" altLang="en-US" dirty="0">
                <a:solidFill>
                  <a:srgbClr val="000000"/>
                </a:solidFill>
                <a:latin typeface="黑体" pitchFamily="2" charset="-122"/>
                <a:ea typeface="黑体" pitchFamily="2" charset="-122"/>
              </a:rPr>
              <a:t>件产品中又有了</a:t>
            </a:r>
            <a:r>
              <a:rPr lang="en-US" altLang="zh-CN" dirty="0">
                <a:solidFill>
                  <a:srgbClr val="000000"/>
                </a:solidFill>
                <a:latin typeface="黑体" pitchFamily="2" charset="-122"/>
                <a:ea typeface="黑体" pitchFamily="2" charset="-122"/>
              </a:rPr>
              <a:t>3</a:t>
            </a:r>
            <a:r>
              <a:rPr lang="zh-CN" altLang="en-US" dirty="0">
                <a:solidFill>
                  <a:srgbClr val="000000"/>
                </a:solidFill>
                <a:latin typeface="黑体" pitchFamily="2" charset="-122"/>
                <a:ea typeface="黑体" pitchFamily="2" charset="-122"/>
              </a:rPr>
              <a:t>件是次品，</a:t>
            </a:r>
            <a:r>
              <a:rPr lang="en-US" altLang="zh-CN" dirty="0">
                <a:solidFill>
                  <a:srgbClr val="000000"/>
                </a:solidFill>
                <a:latin typeface="黑体" pitchFamily="2" charset="-122"/>
                <a:ea typeface="黑体" pitchFamily="2" charset="-122"/>
              </a:rPr>
              <a:t>2</a:t>
            </a:r>
            <a:r>
              <a:rPr lang="zh-CN" altLang="en-US" dirty="0">
                <a:solidFill>
                  <a:srgbClr val="000000"/>
                </a:solidFill>
                <a:latin typeface="黑体" pitchFamily="2" charset="-122"/>
                <a:ea typeface="黑体" pitchFamily="2" charset="-122"/>
              </a:rPr>
              <a:t>件是废品。现任意在</a:t>
            </a:r>
            <a:r>
              <a:rPr lang="en-US" altLang="zh-CN" dirty="0">
                <a:solidFill>
                  <a:srgbClr val="000000"/>
                </a:solidFill>
                <a:latin typeface="黑体" pitchFamily="2" charset="-122"/>
                <a:ea typeface="黑体" pitchFamily="2" charset="-122"/>
              </a:rPr>
              <a:t>100</a:t>
            </a:r>
            <a:r>
              <a:rPr lang="zh-CN" altLang="en-US" dirty="0">
                <a:solidFill>
                  <a:srgbClr val="000000"/>
                </a:solidFill>
                <a:latin typeface="黑体" pitchFamily="2" charset="-122"/>
                <a:ea typeface="黑体" pitchFamily="2" charset="-122"/>
              </a:rPr>
              <a:t>件产品中抽取一件，求 </a:t>
            </a:r>
            <a:br>
              <a:rPr lang="zh-CN" altLang="en-US" dirty="0">
                <a:solidFill>
                  <a:srgbClr val="000000"/>
                </a:solidFill>
                <a:latin typeface="黑体" pitchFamily="2" charset="-122"/>
                <a:ea typeface="黑体" pitchFamily="2" charset="-122"/>
              </a:rPr>
            </a:br>
            <a:r>
              <a:rPr lang="zh-CN" altLang="en-US" dirty="0">
                <a:solidFill>
                  <a:srgbClr val="000000"/>
                </a:solidFill>
                <a:latin typeface="黑体" pitchFamily="2" charset="-122"/>
                <a:ea typeface="黑体" pitchFamily="2" charset="-122"/>
              </a:rPr>
              <a:t> </a:t>
            </a:r>
            <a:r>
              <a:rPr lang="en-US" altLang="zh-CN" dirty="0">
                <a:solidFill>
                  <a:srgbClr val="000000"/>
                </a:solidFill>
                <a:latin typeface="黑体" pitchFamily="2" charset="-122"/>
                <a:ea typeface="黑体" pitchFamily="2" charset="-122"/>
              </a:rPr>
              <a:t>1</a:t>
            </a:r>
            <a:r>
              <a:rPr lang="zh-CN" altLang="en-US" dirty="0">
                <a:solidFill>
                  <a:srgbClr val="000000"/>
                </a:solidFill>
                <a:latin typeface="黑体" pitchFamily="2" charset="-122"/>
                <a:ea typeface="黑体" pitchFamily="2" charset="-122"/>
              </a:rPr>
              <a:t>）抽得的是废品的概率；</a:t>
            </a:r>
            <a:br>
              <a:rPr lang="zh-CN" altLang="en-US" dirty="0">
                <a:solidFill>
                  <a:srgbClr val="000000"/>
                </a:solidFill>
                <a:latin typeface="黑体" pitchFamily="2" charset="-122"/>
                <a:ea typeface="黑体" pitchFamily="2" charset="-122"/>
              </a:rPr>
            </a:br>
            <a:r>
              <a:rPr lang="zh-CN" altLang="en-US" dirty="0">
                <a:solidFill>
                  <a:srgbClr val="000000"/>
                </a:solidFill>
                <a:latin typeface="黑体" pitchFamily="2" charset="-122"/>
                <a:ea typeface="黑体" pitchFamily="2" charset="-122"/>
              </a:rPr>
              <a:t> </a:t>
            </a:r>
            <a:r>
              <a:rPr lang="en-US" altLang="zh-CN" dirty="0">
                <a:solidFill>
                  <a:srgbClr val="000000"/>
                </a:solidFill>
                <a:latin typeface="黑体" pitchFamily="2" charset="-122"/>
                <a:ea typeface="黑体" pitchFamily="2" charset="-122"/>
              </a:rPr>
              <a:t>2</a:t>
            </a:r>
            <a:r>
              <a:rPr lang="zh-CN" altLang="en-US" dirty="0">
                <a:solidFill>
                  <a:srgbClr val="000000"/>
                </a:solidFill>
                <a:latin typeface="黑体" pitchFamily="2" charset="-122"/>
                <a:ea typeface="黑体" pitchFamily="2" charset="-122"/>
              </a:rPr>
              <a:t>）已知抽得的是不合格品</a:t>
            </a:r>
            <a:r>
              <a:rPr lang="en-US" altLang="zh-CN" dirty="0">
                <a:solidFill>
                  <a:srgbClr val="000000"/>
                </a:solidFill>
                <a:latin typeface="黑体" pitchFamily="2" charset="-122"/>
                <a:ea typeface="黑体" pitchFamily="2" charset="-122"/>
              </a:rPr>
              <a:t>,</a:t>
            </a:r>
            <a:r>
              <a:rPr lang="zh-CN" altLang="en-US" dirty="0">
                <a:solidFill>
                  <a:srgbClr val="000000"/>
                </a:solidFill>
                <a:latin typeface="黑体" pitchFamily="2" charset="-122"/>
                <a:ea typeface="黑体" pitchFamily="2" charset="-122"/>
              </a:rPr>
              <a:t>它是废品的概率。</a:t>
            </a:r>
          </a:p>
          <a:p>
            <a:pPr>
              <a:spcBef>
                <a:spcPct val="50000"/>
              </a:spcBef>
            </a:pPr>
            <a:endParaRPr lang="en-US"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dissolve">
                                      <p:cBhvr>
                                        <p:cTn id="7" dur="3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4100"/>
                                        </p:tgtEl>
                                        <p:attrNameLst>
                                          <p:attrName>style.visibility</p:attrName>
                                        </p:attrNameLst>
                                      </p:cBhvr>
                                      <p:to>
                                        <p:strVal val="visible"/>
                                      </p:to>
                                    </p:set>
                                    <p:animEffect transition="in" filter="dissolve">
                                      <p:cBhvr>
                                        <p:cTn id="12" dur="300"/>
                                        <p:tgtEl>
                                          <p:spTgt spid="41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4101"/>
                                        </p:tgtEl>
                                        <p:attrNameLst>
                                          <p:attrName>style.visibility</p:attrName>
                                        </p:attrNameLst>
                                      </p:cBhvr>
                                      <p:to>
                                        <p:strVal val="visible"/>
                                      </p:to>
                                    </p:set>
                                    <p:animEffect transition="in" filter="dissolve">
                                      <p:cBhvr>
                                        <p:cTn id="17" dur="3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4100" grpId="0" autoUpdateAnimBg="0"/>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5800" y="285728"/>
            <a:ext cx="7772400" cy="4343400"/>
          </a:xfrm>
        </p:spPr>
        <p:txBody>
          <a:bodyPr/>
          <a:lstStyle/>
          <a:p>
            <a:pPr marL="0" indent="0">
              <a:buFontTx/>
              <a:buNone/>
            </a:pPr>
            <a:endParaRPr lang="en-US" altLang="zh-CN" sz="2800" dirty="0">
              <a:solidFill>
                <a:srgbClr val="0000CC"/>
              </a:solidFill>
            </a:endParaRPr>
          </a:p>
          <a:p>
            <a:pPr marL="0" indent="0">
              <a:lnSpc>
                <a:spcPct val="140000"/>
              </a:lnSpc>
              <a:buFontTx/>
              <a:buNone/>
            </a:pPr>
            <a:r>
              <a:rPr lang="en-US" altLang="zh-CN" sz="2400" b="1" dirty="0" smtClean="0">
                <a:solidFill>
                  <a:srgbClr val="006600"/>
                </a:solidFill>
                <a:latin typeface="黑体" pitchFamily="2" charset="-122"/>
                <a:ea typeface="黑体" pitchFamily="2" charset="-122"/>
              </a:rPr>
              <a:t>2.</a:t>
            </a:r>
            <a:r>
              <a:rPr lang="zh-CN" altLang="en-US" sz="2400" b="1" dirty="0" smtClean="0">
                <a:solidFill>
                  <a:srgbClr val="006600"/>
                </a:solidFill>
                <a:latin typeface="黑体" pitchFamily="2" charset="-122"/>
                <a:ea typeface="黑体" pitchFamily="2" charset="-122"/>
              </a:rPr>
              <a:t>乘法</a:t>
            </a:r>
            <a:r>
              <a:rPr lang="zh-CN" altLang="en-US" sz="2400" b="1" dirty="0">
                <a:solidFill>
                  <a:srgbClr val="006600"/>
                </a:solidFill>
                <a:latin typeface="黑体" pitchFamily="2" charset="-122"/>
                <a:ea typeface="黑体" pitchFamily="2" charset="-122"/>
              </a:rPr>
              <a:t>公式</a:t>
            </a:r>
          </a:p>
          <a:p>
            <a:pPr marL="0" indent="0">
              <a:lnSpc>
                <a:spcPct val="140000"/>
              </a:lnSpc>
              <a:buFontTx/>
              <a:buNone/>
            </a:pPr>
            <a:r>
              <a:rPr lang="zh-CN" altLang="en-US" sz="2400" dirty="0">
                <a:solidFill>
                  <a:srgbClr val="006600"/>
                </a:solidFill>
                <a:latin typeface="黑体" pitchFamily="2" charset="-122"/>
                <a:ea typeface="黑体" pitchFamily="2" charset="-122"/>
              </a:rPr>
              <a:t>   </a:t>
            </a:r>
            <a:r>
              <a:rPr lang="zh-CN" altLang="en-US" sz="2400" dirty="0">
                <a:solidFill>
                  <a:srgbClr val="000000"/>
                </a:solidFill>
                <a:latin typeface="黑体" pitchFamily="2" charset="-122"/>
                <a:ea typeface="黑体" pitchFamily="2" charset="-122"/>
              </a:rPr>
              <a:t>由条件概率定义，若</a:t>
            </a:r>
            <a:r>
              <a:rPr lang="en-US" altLang="zh-CN" sz="2400" dirty="0">
                <a:solidFill>
                  <a:srgbClr val="000000"/>
                </a:solidFill>
                <a:latin typeface="黑体" pitchFamily="2" charset="-122"/>
                <a:ea typeface="黑体" pitchFamily="2" charset="-122"/>
              </a:rPr>
              <a:t>P(B)&gt;0</a:t>
            </a:r>
            <a:r>
              <a:rPr lang="zh-CN" altLang="en-US" sz="2400" dirty="0">
                <a:solidFill>
                  <a:srgbClr val="000000"/>
                </a:solidFill>
                <a:latin typeface="黑体" pitchFamily="2" charset="-122"/>
                <a:ea typeface="黑体" pitchFamily="2" charset="-122"/>
              </a:rPr>
              <a:t>，则</a:t>
            </a:r>
            <a:r>
              <a:rPr lang="en-US" altLang="zh-CN" sz="2400" dirty="0">
                <a:solidFill>
                  <a:srgbClr val="000000"/>
                </a:solidFill>
                <a:latin typeface="黑体" pitchFamily="2" charset="-122"/>
                <a:ea typeface="黑体" pitchFamily="2" charset="-122"/>
              </a:rPr>
              <a:t>P(AB)=P(A|B)P(B) </a:t>
            </a:r>
            <a:br>
              <a:rPr lang="en-US" altLang="zh-CN" sz="2400" dirty="0">
                <a:solidFill>
                  <a:srgbClr val="000000"/>
                </a:solidFill>
                <a:latin typeface="黑体" pitchFamily="2" charset="-122"/>
                <a:ea typeface="黑体" pitchFamily="2" charset="-122"/>
              </a:rPr>
            </a:br>
            <a:r>
              <a:rPr lang="zh-CN" altLang="en-US" sz="2400" dirty="0">
                <a:solidFill>
                  <a:srgbClr val="000000"/>
                </a:solidFill>
                <a:latin typeface="黑体" pitchFamily="2" charset="-122"/>
                <a:ea typeface="黑体" pitchFamily="2" charset="-122"/>
              </a:rPr>
              <a:t>若</a:t>
            </a:r>
            <a:r>
              <a:rPr lang="en-US" altLang="zh-CN" sz="2400" dirty="0">
                <a:solidFill>
                  <a:srgbClr val="000000"/>
                </a:solidFill>
                <a:latin typeface="黑体" pitchFamily="2" charset="-122"/>
                <a:ea typeface="黑体" pitchFamily="2" charset="-122"/>
              </a:rPr>
              <a:t>P(A)&gt;0,</a:t>
            </a:r>
            <a:r>
              <a:rPr lang="zh-CN" altLang="en-US" sz="2400" dirty="0">
                <a:solidFill>
                  <a:srgbClr val="000000"/>
                </a:solidFill>
                <a:latin typeface="黑体" pitchFamily="2" charset="-122"/>
                <a:ea typeface="黑体" pitchFamily="2" charset="-122"/>
              </a:rPr>
              <a:t>则</a:t>
            </a:r>
            <a:r>
              <a:rPr lang="en-US" altLang="zh-CN" sz="2400" dirty="0">
                <a:solidFill>
                  <a:srgbClr val="000000"/>
                </a:solidFill>
                <a:latin typeface="黑体" pitchFamily="2" charset="-122"/>
                <a:ea typeface="黑体" pitchFamily="2" charset="-122"/>
              </a:rPr>
              <a:t>P(AB)=P(B|A)P(A) </a:t>
            </a:r>
          </a:p>
          <a:p>
            <a:pPr marL="0" indent="0">
              <a:lnSpc>
                <a:spcPct val="140000"/>
              </a:lnSpc>
              <a:buFontTx/>
              <a:buNone/>
            </a:pPr>
            <a:r>
              <a:rPr lang="en-US" altLang="zh-CN" sz="2400" dirty="0">
                <a:solidFill>
                  <a:srgbClr val="000000"/>
                </a:solidFill>
                <a:latin typeface="黑体" pitchFamily="2" charset="-122"/>
                <a:ea typeface="黑体" pitchFamily="2" charset="-122"/>
              </a:rPr>
              <a:t>  </a:t>
            </a:r>
            <a:r>
              <a:rPr lang="zh-CN" altLang="en-US" sz="2400" dirty="0">
                <a:solidFill>
                  <a:srgbClr val="000000"/>
                </a:solidFill>
                <a:latin typeface="黑体" pitchFamily="2" charset="-122"/>
                <a:ea typeface="黑体" pitchFamily="2" charset="-122"/>
              </a:rPr>
              <a:t>上述公式可推广到任意有穷多个事件时的情形，例如，设</a:t>
            </a:r>
            <a:r>
              <a:rPr lang="en-US" altLang="zh-CN" sz="2400" dirty="0">
                <a:solidFill>
                  <a:srgbClr val="000000"/>
                </a:solidFill>
                <a:latin typeface="黑体" pitchFamily="2" charset="-122"/>
                <a:ea typeface="黑体" pitchFamily="2" charset="-122"/>
              </a:rPr>
              <a:t>A</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B</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C</a:t>
            </a:r>
            <a:r>
              <a:rPr lang="zh-CN" altLang="en-US" sz="2400" dirty="0">
                <a:solidFill>
                  <a:srgbClr val="000000"/>
                </a:solidFill>
                <a:latin typeface="黑体" pitchFamily="2" charset="-122"/>
                <a:ea typeface="黑体" pitchFamily="2" charset="-122"/>
              </a:rPr>
              <a:t>为事件，且</a:t>
            </a:r>
            <a:r>
              <a:rPr lang="en-US" altLang="zh-CN" sz="2400" dirty="0">
                <a:solidFill>
                  <a:srgbClr val="000000"/>
                </a:solidFill>
                <a:latin typeface="黑体" pitchFamily="2" charset="-122"/>
                <a:ea typeface="黑体" pitchFamily="2" charset="-122"/>
              </a:rPr>
              <a:t>P</a:t>
            </a:r>
            <a:r>
              <a:rPr lang="en-US" altLang="zh-CN" sz="2400" b="1" dirty="0">
                <a:solidFill>
                  <a:srgbClr val="000000"/>
                </a:solidFill>
                <a:latin typeface="黑体" pitchFamily="2" charset="-122"/>
                <a:ea typeface="黑体" pitchFamily="2" charset="-122"/>
              </a:rPr>
              <a:t>(AB)</a:t>
            </a:r>
            <a:r>
              <a:rPr lang="en-US" altLang="zh-CN" sz="2400" dirty="0">
                <a:solidFill>
                  <a:srgbClr val="000000"/>
                </a:solidFill>
                <a:latin typeface="黑体" pitchFamily="2" charset="-122"/>
                <a:ea typeface="黑体" pitchFamily="2" charset="-122"/>
              </a:rPr>
              <a:t>&gt;0</a:t>
            </a:r>
            <a:r>
              <a:rPr lang="zh-CN" altLang="en-US" sz="2400" dirty="0">
                <a:solidFill>
                  <a:srgbClr val="000000"/>
                </a:solidFill>
                <a:latin typeface="黑体" pitchFamily="2" charset="-122"/>
                <a:ea typeface="黑体" pitchFamily="2" charset="-122"/>
              </a:rPr>
              <a:t>，则</a:t>
            </a:r>
            <a:br>
              <a:rPr lang="zh-CN" altLang="en-US" sz="2400" dirty="0">
                <a:solidFill>
                  <a:srgbClr val="000000"/>
                </a:solidFill>
                <a:latin typeface="黑体" pitchFamily="2" charset="-122"/>
                <a:ea typeface="黑体" pitchFamily="2" charset="-122"/>
              </a:rPr>
            </a:br>
            <a:r>
              <a:rPr lang="zh-CN" altLang="en-US" sz="2400" dirty="0">
                <a:solidFill>
                  <a:srgbClr val="000000"/>
                </a:solidFill>
                <a:latin typeface="黑体" pitchFamily="2" charset="-122"/>
                <a:ea typeface="黑体" pitchFamily="2" charset="-122"/>
              </a:rPr>
              <a:t>        </a:t>
            </a:r>
            <a:r>
              <a:rPr lang="en-US" altLang="zh-CN" sz="2400" dirty="0">
                <a:solidFill>
                  <a:srgbClr val="000000"/>
                </a:solidFill>
                <a:latin typeface="黑体" pitchFamily="2" charset="-122"/>
                <a:ea typeface="黑体" pitchFamily="2" charset="-122"/>
              </a:rPr>
              <a:t>P(ABC)= P(A)P(B|A)P(C|AB) </a:t>
            </a:r>
            <a:br>
              <a:rPr lang="en-US" altLang="zh-CN" sz="2400" dirty="0">
                <a:solidFill>
                  <a:srgbClr val="000000"/>
                </a:solidFill>
                <a:latin typeface="黑体" pitchFamily="2" charset="-122"/>
                <a:ea typeface="黑体" pitchFamily="2" charset="-122"/>
              </a:rPr>
            </a:br>
            <a:r>
              <a:rPr lang="en-US" altLang="zh-CN" sz="2400" dirty="0">
                <a:solidFill>
                  <a:srgbClr val="000000"/>
                </a:solidFill>
                <a:latin typeface="黑体" pitchFamily="2" charset="-122"/>
                <a:ea typeface="黑体" pitchFamily="2" charset="-122"/>
              </a:rPr>
              <a:t>  </a:t>
            </a:r>
            <a:r>
              <a:rPr lang="zh-CN" altLang="en-US" sz="2400" dirty="0">
                <a:solidFill>
                  <a:srgbClr val="000000"/>
                </a:solidFill>
                <a:latin typeface="黑体" pitchFamily="2" charset="-122"/>
                <a:ea typeface="黑体" pitchFamily="2" charset="-122"/>
              </a:rPr>
              <a:t>这里，注意到由假设</a:t>
            </a:r>
            <a:r>
              <a:rPr lang="en-US" altLang="zh-CN" sz="2400" dirty="0">
                <a:solidFill>
                  <a:srgbClr val="000000"/>
                </a:solidFill>
                <a:latin typeface="黑体" pitchFamily="2" charset="-122"/>
                <a:ea typeface="黑体" pitchFamily="2" charset="-122"/>
              </a:rPr>
              <a:t>P(AB)&gt;0</a:t>
            </a:r>
            <a:r>
              <a:rPr lang="zh-CN" altLang="en-US" sz="2400" dirty="0">
                <a:solidFill>
                  <a:srgbClr val="000000"/>
                </a:solidFill>
                <a:latin typeface="黑体" pitchFamily="2" charset="-122"/>
                <a:ea typeface="黑体" pitchFamily="2" charset="-122"/>
              </a:rPr>
              <a:t>可推得</a:t>
            </a:r>
            <a:r>
              <a:rPr lang="en-US" altLang="zh-CN" sz="2400" dirty="0">
                <a:solidFill>
                  <a:srgbClr val="000000"/>
                </a:solidFill>
                <a:latin typeface="黑体" pitchFamily="2" charset="-122"/>
                <a:ea typeface="黑体" pitchFamily="2" charset="-122"/>
              </a:rPr>
              <a:t>P(A)≥P(AB)&gt;0.</a:t>
            </a:r>
          </a:p>
          <a:p>
            <a:pPr marL="0" indent="0">
              <a:buFontTx/>
              <a:buNone/>
            </a:pPr>
            <a:endParaRPr lang="en-US" altLang="zh-CN" sz="2400" dirty="0">
              <a:solidFill>
                <a:srgbClr val="000000"/>
              </a:solidFill>
              <a:latin typeface="黑体" pitchFamily="2" charset="-122"/>
              <a:ea typeface="黑体" pitchFamily="2" charset="-122"/>
            </a:endParaRPr>
          </a:p>
        </p:txBody>
      </p:sp>
      <p:sp>
        <p:nvSpPr>
          <p:cNvPr id="12291" name="Text Box 3"/>
          <p:cNvSpPr txBox="1">
            <a:spLocks noChangeArrowheads="1"/>
          </p:cNvSpPr>
          <p:nvPr/>
        </p:nvSpPr>
        <p:spPr bwMode="auto">
          <a:xfrm>
            <a:off x="762000" y="4660878"/>
            <a:ext cx="7924800" cy="1187450"/>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一般，设</a:t>
            </a:r>
            <a:r>
              <a:rPr lang="en-US" altLang="zh-CN">
                <a:solidFill>
                  <a:srgbClr val="000000"/>
                </a:solidFill>
                <a:latin typeface="黑体" pitchFamily="2" charset="-122"/>
                <a:ea typeface="黑体" pitchFamily="2" charset="-122"/>
              </a:rPr>
              <a:t>A</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,A</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,A</a:t>
            </a:r>
            <a:r>
              <a:rPr lang="en-US" altLang="zh-CN" baseline="-25000">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为</a:t>
            </a:r>
            <a:r>
              <a:rPr lang="en-US" altLang="zh-CN">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个事件，</a:t>
            </a:r>
            <a:r>
              <a:rPr lang="en-US" altLang="zh-CN">
                <a:solidFill>
                  <a:srgbClr val="000000"/>
                </a:solidFill>
                <a:latin typeface="黑体" pitchFamily="2" charset="-122"/>
                <a:ea typeface="黑体" pitchFamily="2" charset="-122"/>
              </a:rPr>
              <a:t>n≥2,</a:t>
            </a:r>
            <a:r>
              <a:rPr lang="zh-CN" altLang="en-US">
                <a:solidFill>
                  <a:srgbClr val="000000"/>
                </a:solidFill>
                <a:latin typeface="黑体" pitchFamily="2" charset="-122"/>
                <a:ea typeface="黑体" pitchFamily="2" charset="-122"/>
              </a:rPr>
              <a:t>且</a:t>
            </a:r>
            <a:r>
              <a:rPr lang="en-US" altLang="zh-CN">
                <a:solidFill>
                  <a:srgbClr val="000000"/>
                </a:solidFill>
                <a:latin typeface="黑体" pitchFamily="2" charset="-122"/>
                <a:ea typeface="黑体" pitchFamily="2" charset="-122"/>
              </a:rPr>
              <a:t>P(A</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A</a:t>
            </a:r>
            <a:r>
              <a:rPr lang="en-US" altLang="zh-CN" baseline="-25000">
                <a:solidFill>
                  <a:srgbClr val="000000"/>
                </a:solidFill>
                <a:latin typeface="黑体" pitchFamily="2" charset="-122"/>
                <a:ea typeface="黑体" pitchFamily="2" charset="-122"/>
              </a:rPr>
              <a:t>2</a:t>
            </a: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A</a:t>
            </a:r>
            <a:r>
              <a:rPr lang="en-US" altLang="zh-CN" baseline="-25000">
                <a:solidFill>
                  <a:srgbClr val="000000"/>
                </a:solidFill>
                <a:latin typeface="黑体" pitchFamily="2" charset="-122"/>
                <a:ea typeface="黑体" pitchFamily="2" charset="-122"/>
              </a:rPr>
              <a:t>n-1</a:t>
            </a:r>
            <a:r>
              <a:rPr lang="en-US" altLang="zh-CN">
                <a:solidFill>
                  <a:srgbClr val="000000"/>
                </a:solidFill>
                <a:latin typeface="黑体" pitchFamily="2" charset="-122"/>
                <a:ea typeface="黑体" pitchFamily="2" charset="-122"/>
              </a:rPr>
              <a:t>)&gt;0</a:t>
            </a:r>
            <a:r>
              <a:rPr lang="zh-CN" altLang="en-US">
                <a:solidFill>
                  <a:srgbClr val="000000"/>
                </a:solidFill>
                <a:latin typeface="黑体" pitchFamily="2" charset="-122"/>
                <a:ea typeface="黑体" pitchFamily="2" charset="-122"/>
              </a:rPr>
              <a:t>，则有</a:t>
            </a:r>
            <a:r>
              <a:rPr lang="en-US" altLang="zh-CN">
                <a:solidFill>
                  <a:srgbClr val="000000"/>
                </a:solidFill>
                <a:latin typeface="黑体" pitchFamily="2" charset="-122"/>
                <a:ea typeface="黑体" pitchFamily="2" charset="-122"/>
              </a:rPr>
              <a:t>: </a:t>
            </a:r>
            <a:r>
              <a:rPr lang="en-US" altLang="zh-CN">
                <a:solidFill>
                  <a:srgbClr val="0000CC"/>
                </a:solidFill>
                <a:latin typeface="黑体" pitchFamily="2" charset="-122"/>
                <a:ea typeface="黑体" pitchFamily="2" charset="-122"/>
              </a:rPr>
              <a:t>P(A</a:t>
            </a:r>
            <a:r>
              <a:rPr lang="en-US" altLang="zh-CN" baseline="-25000">
                <a:solidFill>
                  <a:srgbClr val="0000CC"/>
                </a:solidFill>
                <a:latin typeface="黑体" pitchFamily="2" charset="-122"/>
                <a:ea typeface="黑体" pitchFamily="2" charset="-122"/>
              </a:rPr>
              <a:t>1</a:t>
            </a:r>
            <a:r>
              <a:rPr lang="en-US" altLang="zh-CN">
                <a:solidFill>
                  <a:srgbClr val="0000CC"/>
                </a:solidFill>
                <a:latin typeface="黑体" pitchFamily="2" charset="-122"/>
                <a:ea typeface="黑体" pitchFamily="2" charset="-122"/>
              </a:rPr>
              <a:t>A</a:t>
            </a:r>
            <a:r>
              <a:rPr lang="en-US" altLang="zh-CN" baseline="-25000">
                <a:solidFill>
                  <a:srgbClr val="0000CC"/>
                </a:solidFill>
                <a:latin typeface="黑体" pitchFamily="2" charset="-122"/>
                <a:ea typeface="黑体" pitchFamily="2" charset="-122"/>
              </a:rPr>
              <a:t>2</a:t>
            </a:r>
            <a:r>
              <a:rPr lang="en-US" altLang="zh-CN">
                <a:solidFill>
                  <a:srgbClr val="0000CC"/>
                </a:solidFill>
                <a:latin typeface="Times New Roman"/>
                <a:ea typeface="黑体" pitchFamily="2" charset="-122"/>
              </a:rPr>
              <a:t>…</a:t>
            </a:r>
            <a:r>
              <a:rPr lang="en-US" altLang="zh-CN">
                <a:solidFill>
                  <a:srgbClr val="0000CC"/>
                </a:solidFill>
                <a:latin typeface="黑体" pitchFamily="2" charset="-122"/>
                <a:ea typeface="黑体" pitchFamily="2" charset="-122"/>
              </a:rPr>
              <a:t>A</a:t>
            </a:r>
            <a:r>
              <a:rPr lang="en-US" altLang="zh-CN" baseline="-25000">
                <a:solidFill>
                  <a:srgbClr val="0000CC"/>
                </a:solidFill>
                <a:latin typeface="黑体" pitchFamily="2" charset="-122"/>
                <a:ea typeface="黑体" pitchFamily="2" charset="-122"/>
              </a:rPr>
              <a:t>n</a:t>
            </a:r>
            <a:r>
              <a:rPr lang="en-US" altLang="zh-CN">
                <a:solidFill>
                  <a:srgbClr val="0000CC"/>
                </a:solidFill>
                <a:latin typeface="黑体" pitchFamily="2" charset="-122"/>
                <a:ea typeface="黑体" pitchFamily="2" charset="-122"/>
              </a:rPr>
              <a:t> )=</a:t>
            </a:r>
            <a:br>
              <a:rPr lang="en-US" altLang="zh-CN">
                <a:solidFill>
                  <a:srgbClr val="0000CC"/>
                </a:solidFill>
                <a:latin typeface="黑体" pitchFamily="2" charset="-122"/>
                <a:ea typeface="黑体" pitchFamily="2" charset="-122"/>
              </a:rPr>
            </a:br>
            <a:r>
              <a:rPr lang="en-US" altLang="zh-CN">
                <a:solidFill>
                  <a:srgbClr val="0000CC"/>
                </a:solidFill>
                <a:latin typeface="黑体" pitchFamily="2" charset="-122"/>
                <a:ea typeface="黑体" pitchFamily="2" charset="-122"/>
              </a:rPr>
              <a:t>   P(A</a:t>
            </a:r>
            <a:r>
              <a:rPr lang="en-US" altLang="zh-CN" baseline="-25000">
                <a:solidFill>
                  <a:srgbClr val="0000CC"/>
                </a:solidFill>
                <a:latin typeface="黑体" pitchFamily="2" charset="-122"/>
                <a:ea typeface="黑体" pitchFamily="2" charset="-122"/>
              </a:rPr>
              <a:t>1</a:t>
            </a:r>
            <a:r>
              <a:rPr lang="en-US" altLang="zh-CN">
                <a:solidFill>
                  <a:srgbClr val="0000CC"/>
                </a:solidFill>
                <a:latin typeface="黑体" pitchFamily="2" charset="-122"/>
                <a:ea typeface="黑体" pitchFamily="2" charset="-122"/>
              </a:rPr>
              <a:t>)</a:t>
            </a:r>
            <a:r>
              <a:rPr lang="en-US" altLang="zh-CN">
                <a:solidFill>
                  <a:srgbClr val="0000CC"/>
                </a:solidFill>
                <a:latin typeface="Times New Roman"/>
                <a:ea typeface="黑体" pitchFamily="2" charset="-122"/>
              </a:rPr>
              <a:t>•</a:t>
            </a:r>
            <a:r>
              <a:rPr lang="en-US" altLang="zh-CN">
                <a:solidFill>
                  <a:srgbClr val="0000CC"/>
                </a:solidFill>
                <a:latin typeface="黑体" pitchFamily="2" charset="-122"/>
                <a:ea typeface="黑体" pitchFamily="2" charset="-122"/>
              </a:rPr>
              <a:t>P(A</a:t>
            </a:r>
            <a:r>
              <a:rPr lang="en-US" altLang="zh-CN" baseline="-25000">
                <a:solidFill>
                  <a:srgbClr val="0000CC"/>
                </a:solidFill>
                <a:latin typeface="黑体" pitchFamily="2" charset="-122"/>
                <a:ea typeface="黑体" pitchFamily="2" charset="-122"/>
              </a:rPr>
              <a:t>2</a:t>
            </a:r>
            <a:r>
              <a:rPr lang="en-US" altLang="zh-CN">
                <a:solidFill>
                  <a:srgbClr val="0000CC"/>
                </a:solidFill>
                <a:latin typeface="黑体" pitchFamily="2" charset="-122"/>
                <a:ea typeface="黑体" pitchFamily="2" charset="-122"/>
              </a:rPr>
              <a:t>|A</a:t>
            </a:r>
            <a:r>
              <a:rPr lang="en-US" altLang="zh-CN" baseline="-25000">
                <a:solidFill>
                  <a:srgbClr val="0000CC"/>
                </a:solidFill>
                <a:latin typeface="黑体" pitchFamily="2" charset="-122"/>
                <a:ea typeface="黑体" pitchFamily="2" charset="-122"/>
              </a:rPr>
              <a:t>1</a:t>
            </a:r>
            <a:r>
              <a:rPr lang="en-US" altLang="zh-CN">
                <a:solidFill>
                  <a:srgbClr val="0000CC"/>
                </a:solidFill>
                <a:latin typeface="黑体" pitchFamily="2" charset="-122"/>
                <a:ea typeface="黑体" pitchFamily="2" charset="-122"/>
              </a:rPr>
              <a:t>)</a:t>
            </a:r>
            <a:r>
              <a:rPr lang="en-US" altLang="zh-CN">
                <a:solidFill>
                  <a:srgbClr val="0000CC"/>
                </a:solidFill>
                <a:latin typeface="Times New Roman"/>
                <a:ea typeface="黑体" pitchFamily="2" charset="-122"/>
              </a:rPr>
              <a:t>…</a:t>
            </a:r>
            <a:r>
              <a:rPr lang="en-US" altLang="zh-CN">
                <a:solidFill>
                  <a:srgbClr val="0000CC"/>
                </a:solidFill>
                <a:latin typeface="黑体" pitchFamily="2" charset="-122"/>
                <a:ea typeface="黑体" pitchFamily="2" charset="-122"/>
              </a:rPr>
              <a:t> </a:t>
            </a:r>
            <a:r>
              <a:rPr lang="en-US" altLang="zh-CN">
                <a:solidFill>
                  <a:srgbClr val="0000CC"/>
                </a:solidFill>
                <a:latin typeface="Times New Roman"/>
                <a:ea typeface="黑体" pitchFamily="2" charset="-122"/>
              </a:rPr>
              <a:t>•</a:t>
            </a:r>
            <a:r>
              <a:rPr lang="en-US" altLang="zh-CN">
                <a:solidFill>
                  <a:srgbClr val="0000CC"/>
                </a:solidFill>
                <a:latin typeface="黑体" pitchFamily="2" charset="-122"/>
                <a:ea typeface="黑体" pitchFamily="2" charset="-122"/>
              </a:rPr>
              <a:t>P(A</a:t>
            </a:r>
            <a:r>
              <a:rPr lang="en-US" altLang="zh-CN" baseline="-25000">
                <a:solidFill>
                  <a:srgbClr val="0000CC"/>
                </a:solidFill>
                <a:latin typeface="黑体" pitchFamily="2" charset="-122"/>
                <a:ea typeface="黑体" pitchFamily="2" charset="-122"/>
              </a:rPr>
              <a:t>n-1</a:t>
            </a:r>
            <a:r>
              <a:rPr lang="en-US" altLang="zh-CN">
                <a:solidFill>
                  <a:srgbClr val="0000CC"/>
                </a:solidFill>
                <a:latin typeface="黑体" pitchFamily="2" charset="-122"/>
                <a:ea typeface="黑体" pitchFamily="2" charset="-122"/>
              </a:rPr>
              <a:t>|A</a:t>
            </a:r>
            <a:r>
              <a:rPr lang="en-US" altLang="zh-CN" baseline="-25000">
                <a:solidFill>
                  <a:srgbClr val="0000CC"/>
                </a:solidFill>
                <a:latin typeface="黑体" pitchFamily="2" charset="-122"/>
                <a:ea typeface="黑体" pitchFamily="2" charset="-122"/>
              </a:rPr>
              <a:t>1</a:t>
            </a:r>
            <a:r>
              <a:rPr lang="en-US" altLang="zh-CN">
                <a:solidFill>
                  <a:srgbClr val="0000CC"/>
                </a:solidFill>
                <a:latin typeface="黑体" pitchFamily="2" charset="-122"/>
                <a:ea typeface="黑体" pitchFamily="2" charset="-122"/>
              </a:rPr>
              <a:t>A</a:t>
            </a:r>
            <a:r>
              <a:rPr lang="en-US" altLang="zh-CN" baseline="-25000">
                <a:solidFill>
                  <a:srgbClr val="0000CC"/>
                </a:solidFill>
                <a:latin typeface="黑体" pitchFamily="2" charset="-122"/>
                <a:ea typeface="黑体" pitchFamily="2" charset="-122"/>
              </a:rPr>
              <a:t>2</a:t>
            </a:r>
            <a:r>
              <a:rPr lang="en-US" altLang="zh-CN">
                <a:solidFill>
                  <a:srgbClr val="0000CC"/>
                </a:solidFill>
                <a:latin typeface="Times New Roman"/>
                <a:ea typeface="黑体" pitchFamily="2" charset="-122"/>
              </a:rPr>
              <a:t>…</a:t>
            </a:r>
            <a:r>
              <a:rPr lang="en-US" altLang="zh-CN">
                <a:solidFill>
                  <a:srgbClr val="0000CC"/>
                </a:solidFill>
                <a:latin typeface="黑体" pitchFamily="2" charset="-122"/>
                <a:ea typeface="黑体" pitchFamily="2" charset="-122"/>
              </a:rPr>
              <a:t>A</a:t>
            </a:r>
            <a:r>
              <a:rPr lang="en-US" altLang="zh-CN" baseline="-25000">
                <a:solidFill>
                  <a:srgbClr val="0000CC"/>
                </a:solidFill>
                <a:latin typeface="黑体" pitchFamily="2" charset="-122"/>
                <a:ea typeface="黑体" pitchFamily="2" charset="-122"/>
              </a:rPr>
              <a:t>n-2</a:t>
            </a:r>
            <a:r>
              <a:rPr lang="en-US" altLang="zh-CN">
                <a:solidFill>
                  <a:srgbClr val="0000CC"/>
                </a:solidFill>
                <a:latin typeface="黑体" pitchFamily="2" charset="-122"/>
                <a:ea typeface="黑体" pitchFamily="2" charset="-122"/>
              </a:rPr>
              <a:t>)</a:t>
            </a:r>
            <a:r>
              <a:rPr lang="en-US" altLang="zh-CN">
                <a:solidFill>
                  <a:srgbClr val="0000CC"/>
                </a:solidFill>
                <a:latin typeface="Times New Roman"/>
                <a:ea typeface="黑体" pitchFamily="2" charset="-122"/>
              </a:rPr>
              <a:t>•</a:t>
            </a:r>
            <a:r>
              <a:rPr lang="en-US" altLang="zh-CN">
                <a:solidFill>
                  <a:srgbClr val="0000CC"/>
                </a:solidFill>
                <a:latin typeface="黑体" pitchFamily="2" charset="-122"/>
                <a:ea typeface="黑体" pitchFamily="2" charset="-122"/>
              </a:rPr>
              <a:t>P(A</a:t>
            </a:r>
            <a:r>
              <a:rPr lang="en-US" altLang="zh-CN" baseline="-25000">
                <a:solidFill>
                  <a:srgbClr val="0000CC"/>
                </a:solidFill>
                <a:latin typeface="黑体" pitchFamily="2" charset="-122"/>
                <a:ea typeface="黑体" pitchFamily="2" charset="-122"/>
              </a:rPr>
              <a:t>n</a:t>
            </a:r>
            <a:r>
              <a:rPr lang="en-US" altLang="zh-CN">
                <a:solidFill>
                  <a:srgbClr val="0000CC"/>
                </a:solidFill>
                <a:latin typeface="黑体" pitchFamily="2" charset="-122"/>
                <a:ea typeface="黑体" pitchFamily="2" charset="-122"/>
              </a:rPr>
              <a:t>|A</a:t>
            </a:r>
            <a:r>
              <a:rPr lang="en-US" altLang="zh-CN" baseline="-25000">
                <a:solidFill>
                  <a:srgbClr val="0000CC"/>
                </a:solidFill>
                <a:latin typeface="黑体" pitchFamily="2" charset="-122"/>
                <a:ea typeface="黑体" pitchFamily="2" charset="-122"/>
              </a:rPr>
              <a:t>1</a:t>
            </a:r>
            <a:r>
              <a:rPr lang="en-US" altLang="zh-CN">
                <a:solidFill>
                  <a:srgbClr val="0000CC"/>
                </a:solidFill>
                <a:latin typeface="黑体" pitchFamily="2" charset="-122"/>
                <a:ea typeface="黑体" pitchFamily="2" charset="-122"/>
              </a:rPr>
              <a:t>A</a:t>
            </a:r>
            <a:r>
              <a:rPr lang="en-US" altLang="zh-CN" baseline="-25000">
                <a:solidFill>
                  <a:srgbClr val="0000CC"/>
                </a:solidFill>
                <a:latin typeface="黑体" pitchFamily="2" charset="-122"/>
                <a:ea typeface="黑体" pitchFamily="2" charset="-122"/>
              </a:rPr>
              <a:t>2</a:t>
            </a:r>
            <a:r>
              <a:rPr lang="en-US" altLang="zh-CN">
                <a:solidFill>
                  <a:srgbClr val="0000CC"/>
                </a:solidFill>
                <a:latin typeface="Times New Roman"/>
                <a:ea typeface="黑体" pitchFamily="2" charset="-122"/>
              </a:rPr>
              <a:t>…</a:t>
            </a:r>
            <a:r>
              <a:rPr lang="en-US" altLang="zh-CN">
                <a:solidFill>
                  <a:srgbClr val="0000CC"/>
                </a:solidFill>
                <a:latin typeface="黑体" pitchFamily="2" charset="-122"/>
                <a:ea typeface="黑体" pitchFamily="2" charset="-122"/>
              </a:rPr>
              <a:t>A</a:t>
            </a:r>
            <a:r>
              <a:rPr lang="en-US" altLang="zh-CN" baseline="-25000">
                <a:solidFill>
                  <a:srgbClr val="0000CC"/>
                </a:solidFill>
                <a:latin typeface="黑体" pitchFamily="2" charset="-122"/>
                <a:ea typeface="黑体" pitchFamily="2" charset="-122"/>
              </a:rPr>
              <a:t>n-1</a:t>
            </a:r>
            <a:r>
              <a:rPr lang="en-US" altLang="zh-CN">
                <a:solidFill>
                  <a:srgbClr val="0000CC"/>
                </a:solidFill>
                <a:latin typeface="黑体" pitchFamily="2" charset="-122"/>
                <a:ea typeface="黑体" pitchFamily="2" charset="-122"/>
              </a:rPr>
              <a:t>)</a:t>
            </a:r>
          </a:p>
        </p:txBody>
      </p:sp>
      <p:sp>
        <p:nvSpPr>
          <p:cNvPr id="12292" name="Text Box 4"/>
          <p:cNvSpPr txBox="1">
            <a:spLocks noChangeArrowheads="1"/>
          </p:cNvSpPr>
          <p:nvPr/>
        </p:nvSpPr>
        <p:spPr bwMode="auto">
          <a:xfrm>
            <a:off x="457200" y="361928"/>
            <a:ext cx="6553200" cy="579438"/>
          </a:xfrm>
          <a:prstGeom prst="rect">
            <a:avLst/>
          </a:prstGeom>
          <a:noFill/>
          <a:ln w="9525">
            <a:noFill/>
            <a:miter lim="800000"/>
            <a:headEnd/>
            <a:tailEnd/>
          </a:ln>
          <a:effectLst/>
        </p:spPr>
        <p:txBody>
          <a:bodyPr>
            <a:spAutoFit/>
          </a:bodyPr>
          <a:lstStyle/>
          <a:p>
            <a:pPr>
              <a:spcBef>
                <a:spcPct val="50000"/>
              </a:spcBef>
            </a:pPr>
            <a:endParaRPr lang="zh-CN" altLang="en-US" sz="3200" b="1" dirty="0">
              <a:solidFill>
                <a:srgbClr val="0000CC"/>
              </a:solidFill>
              <a:latin typeface="华文新魏" pitchFamily="2" charset="-122"/>
              <a:ea typeface="华文新魏"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dissolve">
                                      <p:cBhvr>
                                        <p:cTn id="7" dur="75"/>
                                        <p:tgtEl>
                                          <p:spTgt spid="1229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dissolve">
                                      <p:cBhvr>
                                        <p:cTn id="12" dur="75"/>
                                        <p:tgtEl>
                                          <p:spTgt spid="122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12290">
                                            <p:txEl>
                                              <p:pRg st="3" end="3"/>
                                            </p:txEl>
                                          </p:spTgt>
                                        </p:tgtEl>
                                        <p:attrNameLst>
                                          <p:attrName>style.visibility</p:attrName>
                                        </p:attrNameLst>
                                      </p:cBhvr>
                                      <p:to>
                                        <p:strVal val="visible"/>
                                      </p:to>
                                    </p:set>
                                    <p:animEffect transition="in" filter="dissolve">
                                      <p:cBhvr>
                                        <p:cTn id="17" dur="75"/>
                                        <p:tgtEl>
                                          <p:spTgt spid="1229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12291"/>
                                        </p:tgtEl>
                                        <p:attrNameLst>
                                          <p:attrName>style.visibility</p:attrName>
                                        </p:attrNameLst>
                                      </p:cBhvr>
                                      <p:to>
                                        <p:strVal val="visible"/>
                                      </p:to>
                                    </p:set>
                                    <p:animEffect transition="in" filter="dissolve">
                                      <p:cBhvr>
                                        <p:cTn id="22" dur="3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P spid="1229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09600" y="609600"/>
            <a:ext cx="8229600" cy="1905000"/>
          </a:xfrm>
        </p:spPr>
        <p:txBody>
          <a:bodyPr/>
          <a:lstStyle/>
          <a:p>
            <a:pPr marL="0" indent="0">
              <a:lnSpc>
                <a:spcPct val="140000"/>
              </a:lnSpc>
              <a:buFontTx/>
              <a:buNone/>
            </a:pPr>
            <a:r>
              <a:rPr lang="zh-CN" altLang="en-US" sz="2800">
                <a:solidFill>
                  <a:srgbClr val="000000"/>
                </a:solidFill>
                <a:latin typeface="黑体" pitchFamily="2" charset="-122"/>
                <a:ea typeface="黑体" pitchFamily="2" charset="-122"/>
              </a:rPr>
              <a:t>例</a:t>
            </a:r>
            <a:r>
              <a:rPr lang="en-US" altLang="zh-CN" sz="28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盒中</a:t>
            </a:r>
            <a:r>
              <a:rPr lang="en-US" altLang="zh-CN" sz="2400">
                <a:solidFill>
                  <a:srgbClr val="000000"/>
                </a:solidFill>
                <a:latin typeface="黑体" pitchFamily="2" charset="-122"/>
                <a:ea typeface="黑体" pitchFamily="2" charset="-122"/>
              </a:rPr>
              <a:t>5</a:t>
            </a:r>
            <a:r>
              <a:rPr lang="zh-CN" altLang="en-US" sz="2400">
                <a:solidFill>
                  <a:srgbClr val="000000"/>
                </a:solidFill>
                <a:latin typeface="黑体" pitchFamily="2" charset="-122"/>
                <a:ea typeface="黑体" pitchFamily="2" charset="-122"/>
              </a:rPr>
              <a:t>个白球，</a:t>
            </a:r>
            <a:r>
              <a:rPr lang="en-US" altLang="zh-CN" sz="2400">
                <a:solidFill>
                  <a:srgbClr val="000000"/>
                </a:solidFill>
                <a:latin typeface="黑体" pitchFamily="2" charset="-122"/>
                <a:ea typeface="黑体" pitchFamily="2" charset="-122"/>
              </a:rPr>
              <a:t>2</a:t>
            </a:r>
            <a:r>
              <a:rPr lang="zh-CN" altLang="en-US" sz="2400">
                <a:solidFill>
                  <a:srgbClr val="000000"/>
                </a:solidFill>
                <a:latin typeface="黑体" pitchFamily="2" charset="-122"/>
                <a:ea typeface="黑体" pitchFamily="2" charset="-122"/>
              </a:rPr>
              <a:t>个黑球，连续不放回地取</a:t>
            </a:r>
            <a:r>
              <a:rPr lang="en-US" altLang="zh-CN" sz="2400">
                <a:solidFill>
                  <a:srgbClr val="000000"/>
                </a:solidFill>
                <a:latin typeface="黑体" pitchFamily="2" charset="-122"/>
                <a:ea typeface="黑体" pitchFamily="2" charset="-122"/>
              </a:rPr>
              <a:t>3</a:t>
            </a:r>
            <a:r>
              <a:rPr lang="zh-CN" altLang="en-US" sz="2400">
                <a:solidFill>
                  <a:srgbClr val="000000"/>
                </a:solidFill>
                <a:latin typeface="黑体" pitchFamily="2" charset="-122"/>
                <a:ea typeface="黑体" pitchFamily="2" charset="-122"/>
              </a:rPr>
              <a:t>次球，求第三次才取得黑球的概率。</a:t>
            </a:r>
          </a:p>
          <a:p>
            <a:pPr marL="0" indent="0">
              <a:lnSpc>
                <a:spcPct val="140000"/>
              </a:lnSpc>
              <a:buFontTx/>
              <a:buNone/>
            </a:pPr>
            <a:r>
              <a:rPr lang="zh-CN" altLang="en-US" sz="2400">
                <a:solidFill>
                  <a:srgbClr val="000000"/>
                </a:solidFill>
                <a:latin typeface="黑体" pitchFamily="2" charset="-122"/>
                <a:ea typeface="黑体" pitchFamily="2" charset="-122"/>
              </a:rPr>
              <a:t> 解：设</a:t>
            </a:r>
            <a:r>
              <a:rPr lang="en-US" altLang="zh-CN" sz="2400" b="1" i="1">
                <a:solidFill>
                  <a:srgbClr val="000000"/>
                </a:solidFill>
                <a:latin typeface="Times New Roman" pitchFamily="18" charset="0"/>
                <a:ea typeface="黑体" pitchFamily="2" charset="-122"/>
              </a:rPr>
              <a:t>A</a:t>
            </a:r>
            <a:r>
              <a:rPr lang="en-US" altLang="zh-CN" sz="2400" b="1" i="1" baseline="-25000">
                <a:solidFill>
                  <a:srgbClr val="000000"/>
                </a:solidFill>
                <a:latin typeface="Times New Roman" pitchFamily="18" charset="0"/>
                <a:ea typeface="黑体" pitchFamily="2" charset="-122"/>
              </a:rPr>
              <a:t>i</a:t>
            </a:r>
            <a:r>
              <a:rPr lang="zh-CN" altLang="en-US" sz="2400">
                <a:solidFill>
                  <a:srgbClr val="000000"/>
                </a:solidFill>
                <a:latin typeface="黑体" pitchFamily="2" charset="-122"/>
                <a:ea typeface="黑体" pitchFamily="2" charset="-122"/>
              </a:rPr>
              <a:t>表示第 </a:t>
            </a:r>
            <a:r>
              <a:rPr lang="en-US" altLang="zh-CN" sz="2400" b="1" i="1">
                <a:solidFill>
                  <a:srgbClr val="000000"/>
                </a:solidFill>
                <a:latin typeface="Times New Roman" pitchFamily="18" charset="0"/>
                <a:ea typeface="黑体" pitchFamily="2" charset="-122"/>
              </a:rPr>
              <a:t>i </a:t>
            </a:r>
            <a:r>
              <a:rPr lang="zh-CN" altLang="en-US" sz="2400">
                <a:solidFill>
                  <a:srgbClr val="000000"/>
                </a:solidFill>
                <a:latin typeface="黑体" pitchFamily="2" charset="-122"/>
                <a:ea typeface="黑体" pitchFamily="2" charset="-122"/>
              </a:rPr>
              <a:t>次取到黑球</a:t>
            </a:r>
          </a:p>
          <a:p>
            <a:pPr marL="0" indent="0">
              <a:buFontTx/>
              <a:buNone/>
            </a:pPr>
            <a:endParaRPr lang="en-US" altLang="zh-CN" sz="2400">
              <a:solidFill>
                <a:srgbClr val="000000"/>
              </a:solidFill>
              <a:latin typeface="黑体" pitchFamily="2" charset="-122"/>
              <a:ea typeface="黑体" pitchFamily="2" charset="-122"/>
            </a:endParaRPr>
          </a:p>
        </p:txBody>
      </p:sp>
      <p:graphicFrame>
        <p:nvGraphicFramePr>
          <p:cNvPr id="13315" name="Object 3"/>
          <p:cNvGraphicFramePr>
            <a:graphicFrameLocks noChangeAspect="1"/>
          </p:cNvGraphicFramePr>
          <p:nvPr/>
        </p:nvGraphicFramePr>
        <p:xfrm>
          <a:off x="1385888" y="2487613"/>
          <a:ext cx="5853112" cy="1347787"/>
        </p:xfrm>
        <a:graphic>
          <a:graphicData uri="http://schemas.openxmlformats.org/presentationml/2006/ole">
            <p:oleObj spid="_x0000_s13315" name="Equation" r:id="rId3" imgW="2882880" imgH="660240" progId="Equation.3">
              <p:embed/>
            </p:oleObj>
          </a:graphicData>
        </a:graphic>
      </p:graphicFrame>
      <p:sp>
        <p:nvSpPr>
          <p:cNvPr id="13316" name="Text Box 4"/>
          <p:cNvSpPr txBox="1">
            <a:spLocks noChangeArrowheads="1"/>
          </p:cNvSpPr>
          <p:nvPr/>
        </p:nvSpPr>
        <p:spPr bwMode="auto">
          <a:xfrm>
            <a:off x="533400" y="3962400"/>
            <a:ext cx="8153400" cy="457200"/>
          </a:xfrm>
          <a:prstGeom prst="rect">
            <a:avLst/>
          </a:prstGeom>
          <a:noFill/>
          <a:ln w="9525">
            <a:noFill/>
            <a:miter lim="800000"/>
            <a:headEnd/>
            <a:tailEnd/>
          </a:ln>
          <a:effectLst/>
        </p:spPr>
        <p:txBody>
          <a:bodyPr>
            <a:spAutoFit/>
          </a:bodyPr>
          <a:lstStyle/>
          <a:p>
            <a:r>
              <a:rPr lang="zh-CN" altLang="en-US">
                <a:solidFill>
                  <a:srgbClr val="000000"/>
                </a:solidFill>
                <a:ea typeface="黑体" pitchFamily="2" charset="-122"/>
              </a:rPr>
              <a:t>在利用条件概率求无条件</a:t>
            </a:r>
            <a:r>
              <a:rPr lang="en-US" altLang="zh-CN">
                <a:solidFill>
                  <a:srgbClr val="000000"/>
                </a:solidFill>
                <a:ea typeface="黑体" pitchFamily="2" charset="-122"/>
              </a:rPr>
              <a:t>P</a:t>
            </a:r>
            <a:r>
              <a:rPr lang="zh-CN" altLang="en-US">
                <a:solidFill>
                  <a:srgbClr val="000000"/>
                </a:solidFill>
                <a:ea typeface="黑体" pitchFamily="2" charset="-122"/>
              </a:rPr>
              <a:t>时，条件</a:t>
            </a:r>
            <a:r>
              <a:rPr lang="en-US" altLang="zh-CN">
                <a:solidFill>
                  <a:srgbClr val="000000"/>
                </a:solidFill>
                <a:ea typeface="黑体" pitchFamily="2" charset="-122"/>
              </a:rPr>
              <a:t>P</a:t>
            </a:r>
            <a:r>
              <a:rPr lang="zh-CN" altLang="en-US">
                <a:solidFill>
                  <a:srgbClr val="000000"/>
                </a:solidFill>
                <a:ea typeface="黑体" pitchFamily="2" charset="-122"/>
              </a:rPr>
              <a:t>往往用古典概型计算。</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dissolve">
                                      <p:cBhvr>
                                        <p:cTn id="7" dur="75"/>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dissolve">
                                      <p:cBhvr>
                                        <p:cTn id="12" dur="75"/>
                                        <p:tgtEl>
                                          <p:spTgt spid="1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315"/>
                                        </p:tgtEl>
                                        <p:attrNameLst>
                                          <p:attrName>style.visibility</p:attrName>
                                        </p:attrNameLst>
                                      </p:cBhvr>
                                      <p:to>
                                        <p:strVal val="visible"/>
                                      </p:to>
                                    </p:set>
                                    <p:animEffect transition="in" filter="dissolve">
                                      <p:cBhvr>
                                        <p:cTn id="17" dur="500"/>
                                        <p:tgtEl>
                                          <p:spTgt spid="133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13316"/>
                                        </p:tgtEl>
                                        <p:attrNameLst>
                                          <p:attrName>style.visibility</p:attrName>
                                        </p:attrNameLst>
                                      </p:cBhvr>
                                      <p:to>
                                        <p:strVal val="visible"/>
                                      </p:to>
                                    </p:set>
                                    <p:animEffect transition="in" filter="dissolve">
                                      <p:cBhvr>
                                        <p:cTn id="22" dur="75"/>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p:bldP spid="1331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09600" y="685800"/>
            <a:ext cx="7772400" cy="5410200"/>
          </a:xfrm>
        </p:spPr>
        <p:txBody>
          <a:bodyPr/>
          <a:lstStyle/>
          <a:p>
            <a:pPr marL="457200" indent="-457200">
              <a:lnSpc>
                <a:spcPct val="120000"/>
              </a:lnSpc>
              <a:spcBef>
                <a:spcPct val="0"/>
              </a:spcBef>
              <a:buSzTx/>
              <a:buFontTx/>
              <a:buNone/>
            </a:pPr>
            <a:r>
              <a:rPr lang="zh-CN" altLang="en-US" sz="2800">
                <a:solidFill>
                  <a:srgbClr val="000000"/>
                </a:solidFill>
                <a:latin typeface="黑体" pitchFamily="2" charset="-122"/>
                <a:ea typeface="黑体" pitchFamily="2" charset="-122"/>
              </a:rPr>
              <a:t>例</a:t>
            </a:r>
            <a:r>
              <a:rPr lang="en-US" altLang="zh-CN" sz="2800">
                <a:solidFill>
                  <a:srgbClr val="000000"/>
                </a:solidFill>
                <a:latin typeface="黑体" pitchFamily="2" charset="-122"/>
                <a:ea typeface="黑体" pitchFamily="2" charset="-122"/>
              </a:rPr>
              <a:t>2. </a:t>
            </a:r>
            <a:r>
              <a:rPr lang="zh-CN" altLang="en-US" sz="2400">
                <a:solidFill>
                  <a:srgbClr val="000000"/>
                </a:solidFill>
                <a:latin typeface="黑体" pitchFamily="2" charset="-122"/>
                <a:ea typeface="黑体" pitchFamily="2" charset="-122"/>
              </a:rPr>
              <a:t>设某同学眼镜，第一次落下时打破的概率为</a:t>
            </a:r>
            <a:r>
              <a:rPr lang="en-US" altLang="zh-CN" sz="2400">
                <a:solidFill>
                  <a:srgbClr val="000000"/>
                </a:solidFill>
                <a:latin typeface="黑体" pitchFamily="2" charset="-122"/>
                <a:ea typeface="黑体" pitchFamily="2" charset="-122"/>
              </a:rPr>
              <a:t>1/2</a:t>
            </a:r>
            <a:r>
              <a:rPr lang="zh-CN" altLang="en-US" sz="2400">
                <a:solidFill>
                  <a:srgbClr val="000000"/>
                </a:solidFill>
                <a:latin typeface="黑体" pitchFamily="2" charset="-122"/>
                <a:ea typeface="黑体" pitchFamily="2" charset="-122"/>
              </a:rPr>
              <a:t>，若第一次落下未打破，第二次落下打破的概率为</a:t>
            </a:r>
            <a:r>
              <a:rPr lang="en-US" altLang="zh-CN" sz="2400">
                <a:solidFill>
                  <a:srgbClr val="000000"/>
                </a:solidFill>
                <a:latin typeface="黑体" pitchFamily="2" charset="-122"/>
                <a:ea typeface="黑体" pitchFamily="2" charset="-122"/>
              </a:rPr>
              <a:t>7/10</a:t>
            </a:r>
            <a:r>
              <a:rPr lang="zh-CN" altLang="en-US" sz="2400">
                <a:solidFill>
                  <a:srgbClr val="000000"/>
                </a:solidFill>
                <a:latin typeface="黑体" pitchFamily="2" charset="-122"/>
                <a:ea typeface="黑体" pitchFamily="2" charset="-122"/>
              </a:rPr>
              <a:t>，若前两次落下未打破，第三次落下打破的概率为</a:t>
            </a:r>
            <a:r>
              <a:rPr lang="en-US" altLang="zh-CN" sz="2400">
                <a:solidFill>
                  <a:srgbClr val="000000"/>
                </a:solidFill>
                <a:latin typeface="黑体" pitchFamily="2" charset="-122"/>
                <a:ea typeface="黑体" pitchFamily="2" charset="-122"/>
              </a:rPr>
              <a:t>9/10</a:t>
            </a:r>
            <a:r>
              <a:rPr lang="zh-CN" altLang="en-US" sz="2400">
                <a:solidFill>
                  <a:srgbClr val="000000"/>
                </a:solidFill>
                <a:latin typeface="黑体" pitchFamily="2" charset="-122"/>
                <a:ea typeface="黑体" pitchFamily="2" charset="-122"/>
              </a:rPr>
              <a:t>，试求透镜落下三次而未打破的概率。</a:t>
            </a:r>
            <a:r>
              <a:rPr lang="zh-CN" altLang="en-US" sz="2800">
                <a:solidFill>
                  <a:srgbClr val="000000"/>
                </a:solidFill>
                <a:latin typeface="黑体" pitchFamily="2" charset="-122"/>
                <a:ea typeface="黑体" pitchFamily="2" charset="-122"/>
              </a:rPr>
              <a:t> </a:t>
            </a:r>
          </a:p>
          <a:p>
            <a:pPr marL="457200" indent="-457200">
              <a:lnSpc>
                <a:spcPct val="140000"/>
              </a:lnSpc>
              <a:spcBef>
                <a:spcPct val="0"/>
              </a:spcBef>
              <a:buSzTx/>
              <a:buFontTx/>
              <a:buNone/>
            </a:pPr>
            <a:r>
              <a:rPr lang="zh-CN" altLang="en-US" sz="2400">
                <a:solidFill>
                  <a:srgbClr val="000000"/>
                </a:solidFill>
                <a:latin typeface="黑体" pitchFamily="2" charset="-122"/>
                <a:ea typeface="黑体" pitchFamily="2" charset="-122"/>
              </a:rPr>
              <a:t>解：</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i</a:t>
            </a:r>
            <a:r>
              <a:rPr lang="en-US" altLang="zh-CN" sz="2400">
                <a:solidFill>
                  <a:srgbClr val="000000"/>
                </a:solidFill>
                <a:latin typeface="黑体" pitchFamily="2" charset="-122"/>
                <a:ea typeface="黑体" pitchFamily="2" charset="-122"/>
              </a:rPr>
              <a:t>(i=1,2,3)</a:t>
            </a:r>
            <a:r>
              <a:rPr lang="zh-CN" altLang="en-US" sz="2400">
                <a:solidFill>
                  <a:srgbClr val="000000"/>
                </a:solidFill>
                <a:latin typeface="黑体" pitchFamily="2" charset="-122"/>
                <a:ea typeface="黑体" pitchFamily="2" charset="-122"/>
              </a:rPr>
              <a:t>表示事件</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透镜第</a:t>
            </a:r>
            <a:r>
              <a:rPr lang="en-US" altLang="zh-CN" sz="2400">
                <a:solidFill>
                  <a:srgbClr val="000000"/>
                </a:solidFill>
                <a:latin typeface="黑体" pitchFamily="2" charset="-122"/>
                <a:ea typeface="黑体" pitchFamily="2" charset="-122"/>
              </a:rPr>
              <a:t>i</a:t>
            </a:r>
            <a:r>
              <a:rPr lang="zh-CN" altLang="en-US" sz="2400">
                <a:solidFill>
                  <a:srgbClr val="000000"/>
                </a:solidFill>
                <a:latin typeface="黑体" pitchFamily="2" charset="-122"/>
                <a:ea typeface="黑体" pitchFamily="2" charset="-122"/>
              </a:rPr>
              <a:t>次落下打破</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 以</a:t>
            </a:r>
            <a:r>
              <a:rPr lang="en-US" altLang="zh-CN" sz="2400">
                <a:solidFill>
                  <a:srgbClr val="000000"/>
                </a:solidFill>
                <a:latin typeface="黑体" pitchFamily="2" charset="-122"/>
                <a:ea typeface="黑体" pitchFamily="2" charset="-122"/>
              </a:rPr>
              <a:t>B</a:t>
            </a:r>
            <a:r>
              <a:rPr lang="zh-CN" altLang="en-US" sz="2400">
                <a:solidFill>
                  <a:srgbClr val="000000"/>
                </a:solidFill>
                <a:latin typeface="黑体" pitchFamily="2" charset="-122"/>
                <a:ea typeface="黑体" pitchFamily="2" charset="-122"/>
              </a:rPr>
              <a:t>表示事件</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透镜落下三次而未打破</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a:t>
            </a:r>
            <a:br>
              <a:rPr lang="zh-CN" altLang="en-US" sz="2400">
                <a:solidFill>
                  <a:srgbClr val="000000"/>
                </a:solidFill>
                <a:latin typeface="黑体" pitchFamily="2" charset="-122"/>
                <a:ea typeface="黑体" pitchFamily="2" charset="-122"/>
              </a:rPr>
            </a:br>
            <a:r>
              <a:rPr lang="zh-CN" altLang="en-US" sz="2400">
                <a:solidFill>
                  <a:srgbClr val="000000"/>
                </a:solidFill>
                <a:latin typeface="黑体" pitchFamily="2" charset="-122"/>
                <a:ea typeface="黑体" pitchFamily="2" charset="-122"/>
              </a:rPr>
              <a:t>因为</a:t>
            </a:r>
            <a:r>
              <a:rPr lang="en-US" altLang="zh-CN" sz="2400">
                <a:solidFill>
                  <a:srgbClr val="000000"/>
                </a:solidFill>
                <a:latin typeface="黑体" pitchFamily="2" charset="-122"/>
                <a:ea typeface="黑体" pitchFamily="2" charset="-122"/>
              </a:rPr>
              <a:t>B=</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，故有</a:t>
            </a:r>
          </a:p>
          <a:p>
            <a:pPr marL="457200" indent="-457200">
              <a:lnSpc>
                <a:spcPct val="140000"/>
              </a:lnSpc>
              <a:spcBef>
                <a:spcPct val="0"/>
              </a:spcBef>
              <a:buSzTx/>
              <a:buFontTx/>
              <a:buNone/>
            </a:pPr>
            <a:r>
              <a:rPr lang="zh-CN" altLang="en-US" sz="2400">
                <a:solidFill>
                  <a:srgbClr val="000000"/>
                </a:solidFill>
                <a:latin typeface="黑体" pitchFamily="2" charset="-122"/>
                <a:ea typeface="黑体" pitchFamily="2" charset="-122"/>
              </a:rPr>
              <a:t>     </a:t>
            </a:r>
            <a:r>
              <a:rPr lang="en-US" altLang="zh-CN" sz="2400">
                <a:solidFill>
                  <a:srgbClr val="000000"/>
                </a:solidFill>
                <a:latin typeface="黑体" pitchFamily="2" charset="-122"/>
                <a:ea typeface="黑体" pitchFamily="2" charset="-122"/>
              </a:rPr>
              <a:t>P(B)=P(</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 P(</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)P(</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)P(</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 </a:t>
            </a:r>
            <a:br>
              <a:rPr lang="en-US" altLang="zh-CN"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      = (1-1/2)(1-7/10)(1-9/10)=3/200</a:t>
            </a:r>
          </a:p>
          <a:p>
            <a:pPr marL="457200" indent="-457200">
              <a:lnSpc>
                <a:spcPct val="120000"/>
              </a:lnSpc>
              <a:spcBef>
                <a:spcPct val="0"/>
              </a:spcBef>
              <a:buSzTx/>
              <a:buFontTx/>
              <a:buNone/>
            </a:pPr>
            <a:endParaRPr lang="en-US" altLang="zh-CN" sz="2400">
              <a:solidFill>
                <a:srgbClr val="000000"/>
              </a:solidFill>
              <a:latin typeface="黑体" pitchFamily="2" charset="-122"/>
              <a:ea typeface="黑体" pitchFamily="2" charset="-122"/>
            </a:endParaRPr>
          </a:p>
          <a:p>
            <a:pPr marL="457200" indent="-457200">
              <a:lnSpc>
                <a:spcPct val="120000"/>
              </a:lnSpc>
              <a:spcBef>
                <a:spcPct val="0"/>
              </a:spcBef>
              <a:buSzTx/>
              <a:buFontTx/>
              <a:buNone/>
            </a:pPr>
            <a:endParaRPr lang="en-US" altLang="zh-CN" sz="2800">
              <a:solidFill>
                <a:srgbClr val="000000"/>
              </a:solidFill>
              <a:latin typeface="黑体" pitchFamily="2" charset="-122"/>
              <a:ea typeface="黑体" pitchFamily="2" charset="-122"/>
            </a:endParaRPr>
          </a:p>
          <a:p>
            <a:pPr marL="457200" indent="-457200">
              <a:lnSpc>
                <a:spcPct val="120000"/>
              </a:lnSpc>
              <a:buFontTx/>
              <a:buNone/>
            </a:pPr>
            <a:endParaRPr lang="en-US" altLang="zh-CN" sz="2800">
              <a:solidFill>
                <a:srgbClr val="000000"/>
              </a:solidFill>
              <a:ea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dissolve">
                                      <p:cBhvr>
                                        <p:cTn id="7" dur="75"/>
                                        <p:tgtEl>
                                          <p:spTgt spid="143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dissolve">
                                      <p:cBhvr>
                                        <p:cTn id="12" dur="75"/>
                                        <p:tgtEl>
                                          <p:spTgt spid="143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dissolve">
                                      <p:cBhvr>
                                        <p:cTn id="17" dur="75"/>
                                        <p:tgtEl>
                                          <p:spTgt spid="143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685800" y="609600"/>
            <a:ext cx="7772400" cy="1828800"/>
          </a:xfrm>
        </p:spPr>
        <p:txBody>
          <a:bodyPr/>
          <a:lstStyle/>
          <a:p>
            <a:pPr marL="457200" indent="-457200">
              <a:lnSpc>
                <a:spcPct val="130000"/>
              </a:lnSpc>
              <a:buFontTx/>
              <a:buNone/>
            </a:pPr>
            <a:r>
              <a:rPr lang="en-US" altLang="zh-CN" sz="28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法二，按题意</a:t>
            </a:r>
            <a:r>
              <a:rPr lang="zh-CN" altLang="en-US" sz="2400">
                <a:solidFill>
                  <a:srgbClr val="000000"/>
                </a:solidFill>
                <a:latin typeface="黑体" pitchFamily="2" charset="-122"/>
                <a:ea typeface="黑体" pitchFamily="2" charset="-122"/>
                <a:sym typeface="Symbol" pitchFamily="18" charset="2"/>
              </a:rPr>
              <a:t></a:t>
            </a:r>
            <a:r>
              <a:rPr lang="en-US" altLang="zh-CN" sz="2400">
                <a:solidFill>
                  <a:srgbClr val="000000"/>
                </a:solidFill>
                <a:latin typeface="黑体" pitchFamily="2" charset="-122"/>
                <a:ea typeface="黑体" pitchFamily="2" charset="-122"/>
                <a:sym typeface="Symbol" pitchFamily="18" charset="2"/>
              </a:rPr>
              <a:t>B</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
            </a:r>
            <a:br>
              <a:rPr lang="en-US" altLang="zh-CN" sz="2400">
                <a:solidFill>
                  <a:srgbClr val="000000"/>
                </a:solidFill>
                <a:latin typeface="黑体" pitchFamily="2" charset="-122"/>
                <a:ea typeface="黑体" pitchFamily="2" charset="-122"/>
              </a:rPr>
            </a:br>
            <a:r>
              <a:rPr lang="zh-CN" altLang="en-US" sz="2400">
                <a:solidFill>
                  <a:srgbClr val="000000"/>
                </a:solidFill>
                <a:latin typeface="黑体" pitchFamily="2" charset="-122"/>
                <a:ea typeface="黑体" pitchFamily="2" charset="-122"/>
              </a:rPr>
              <a:t>而</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2</a:t>
            </a:r>
            <a:r>
              <a:rPr lang="zh-CN" altLang="en-US" sz="2400">
                <a:solidFill>
                  <a:srgbClr val="000000"/>
                </a:solidFill>
                <a:latin typeface="黑体" pitchFamily="2" charset="-122"/>
                <a:ea typeface="黑体" pitchFamily="2" charset="-122"/>
              </a:rPr>
              <a:t>，</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是两两互不相容的事件，故有 </a:t>
            </a:r>
            <a:r>
              <a:rPr lang="en-US" altLang="zh-CN" sz="2400" b="1">
                <a:solidFill>
                  <a:srgbClr val="000000"/>
                </a:solidFill>
                <a:latin typeface="黑体" pitchFamily="2" charset="-122"/>
                <a:ea typeface="黑体" pitchFamily="2" charset="-122"/>
              </a:rPr>
              <a:t>P(</a:t>
            </a:r>
            <a:r>
              <a:rPr lang="en-US" altLang="zh-CN" sz="2400">
                <a:solidFill>
                  <a:srgbClr val="000000"/>
                </a:solidFill>
                <a:latin typeface="黑体" pitchFamily="2" charset="-122"/>
                <a:ea typeface="黑体" pitchFamily="2" charset="-122"/>
                <a:sym typeface="Symbol" pitchFamily="18" charset="2"/>
              </a:rPr>
              <a:t>B</a:t>
            </a:r>
            <a:r>
              <a:rPr lang="en-US" altLang="zh-CN" sz="2400" b="1">
                <a:solidFill>
                  <a:srgbClr val="000000"/>
                </a:solidFill>
                <a:latin typeface="黑体" pitchFamily="2" charset="-122"/>
                <a:ea typeface="黑体" pitchFamily="2" charset="-122"/>
              </a:rPr>
              <a:t>)=P(A</a:t>
            </a:r>
            <a:r>
              <a:rPr lang="en-US" altLang="zh-CN" sz="2400" b="1" baseline="-25000">
                <a:solidFill>
                  <a:srgbClr val="000000"/>
                </a:solidFill>
                <a:latin typeface="黑体" pitchFamily="2" charset="-122"/>
                <a:ea typeface="黑体" pitchFamily="2" charset="-122"/>
              </a:rPr>
              <a:t>1</a:t>
            </a:r>
            <a:r>
              <a:rPr lang="en-US" altLang="zh-CN" sz="2400" b="1">
                <a:solidFill>
                  <a:srgbClr val="000000"/>
                </a:solidFill>
                <a:latin typeface="黑体" pitchFamily="2" charset="-122"/>
                <a:ea typeface="黑体" pitchFamily="2" charset="-122"/>
              </a:rPr>
              <a:t>)+P(</a:t>
            </a:r>
            <a:r>
              <a:rPr lang="en-US" altLang="zh-CN" sz="2400" b="1">
                <a:solidFill>
                  <a:srgbClr val="000000"/>
                </a:solidFill>
                <a:latin typeface="宋体" pitchFamily="2" charset="-122"/>
              </a:rPr>
              <a:t>Ā</a:t>
            </a:r>
            <a:r>
              <a:rPr lang="en-US" altLang="zh-CN" sz="2400" b="1" baseline="-25000">
                <a:solidFill>
                  <a:srgbClr val="000000"/>
                </a:solidFill>
                <a:latin typeface="黑体" pitchFamily="2" charset="-122"/>
                <a:ea typeface="黑体" pitchFamily="2" charset="-122"/>
              </a:rPr>
              <a:t>1</a:t>
            </a:r>
            <a:r>
              <a:rPr lang="en-US" altLang="zh-CN" sz="2400" b="1">
                <a:solidFill>
                  <a:srgbClr val="000000"/>
                </a:solidFill>
                <a:latin typeface="黑体" pitchFamily="2" charset="-122"/>
                <a:ea typeface="黑体" pitchFamily="2" charset="-122"/>
              </a:rPr>
              <a:t>A</a:t>
            </a:r>
            <a:r>
              <a:rPr lang="en-US" altLang="zh-CN" sz="2400" b="1" baseline="-25000">
                <a:solidFill>
                  <a:srgbClr val="000000"/>
                </a:solidFill>
                <a:latin typeface="黑体" pitchFamily="2" charset="-122"/>
                <a:ea typeface="黑体" pitchFamily="2" charset="-122"/>
              </a:rPr>
              <a:t>2</a:t>
            </a:r>
            <a:r>
              <a:rPr lang="en-US" altLang="zh-CN" sz="2400" b="1">
                <a:solidFill>
                  <a:srgbClr val="000000"/>
                </a:solidFill>
                <a:latin typeface="黑体" pitchFamily="2" charset="-122"/>
                <a:ea typeface="黑体" pitchFamily="2" charset="-122"/>
              </a:rPr>
              <a:t>)+ P(</a:t>
            </a:r>
            <a:r>
              <a:rPr lang="en-US" altLang="zh-CN" sz="2400" b="1">
                <a:solidFill>
                  <a:srgbClr val="000000"/>
                </a:solidFill>
                <a:latin typeface="宋体" pitchFamily="2" charset="-122"/>
              </a:rPr>
              <a:t>Ā</a:t>
            </a:r>
            <a:r>
              <a:rPr lang="en-US" altLang="zh-CN" sz="2400" b="1" baseline="-25000">
                <a:solidFill>
                  <a:srgbClr val="000000"/>
                </a:solidFill>
                <a:latin typeface="黑体" pitchFamily="2" charset="-122"/>
                <a:ea typeface="黑体" pitchFamily="2" charset="-122"/>
              </a:rPr>
              <a:t>1</a:t>
            </a:r>
            <a:r>
              <a:rPr lang="en-US" altLang="zh-CN" sz="2400" b="1">
                <a:solidFill>
                  <a:srgbClr val="000000"/>
                </a:solidFill>
                <a:latin typeface="宋体" pitchFamily="2" charset="-122"/>
              </a:rPr>
              <a:t>Ā</a:t>
            </a:r>
            <a:r>
              <a:rPr lang="en-US" altLang="zh-CN" sz="2400" b="1" baseline="-25000">
                <a:solidFill>
                  <a:srgbClr val="000000"/>
                </a:solidFill>
                <a:latin typeface="黑体" pitchFamily="2" charset="-122"/>
                <a:ea typeface="黑体" pitchFamily="2" charset="-122"/>
              </a:rPr>
              <a:t>2</a:t>
            </a:r>
            <a:r>
              <a:rPr lang="en-US" altLang="zh-CN" sz="2400" b="1">
                <a:solidFill>
                  <a:srgbClr val="000000"/>
                </a:solidFill>
                <a:latin typeface="黑体" pitchFamily="2" charset="-122"/>
                <a:ea typeface="黑体" pitchFamily="2" charset="-122"/>
              </a:rPr>
              <a:t>A</a:t>
            </a:r>
            <a:r>
              <a:rPr lang="en-US" altLang="zh-CN" sz="2400" b="1" baseline="-25000">
                <a:solidFill>
                  <a:srgbClr val="000000"/>
                </a:solidFill>
                <a:latin typeface="黑体" pitchFamily="2" charset="-122"/>
                <a:ea typeface="黑体" pitchFamily="2" charset="-122"/>
              </a:rPr>
              <a:t>3</a:t>
            </a:r>
            <a:r>
              <a:rPr lang="en-US" altLang="zh-CN" sz="2400" b="1">
                <a:solidFill>
                  <a:srgbClr val="000000"/>
                </a:solidFill>
                <a:latin typeface="黑体" pitchFamily="2" charset="-122"/>
                <a:ea typeface="黑体" pitchFamily="2" charset="-122"/>
              </a:rPr>
              <a:t>) </a:t>
            </a:r>
          </a:p>
        </p:txBody>
      </p:sp>
      <p:graphicFrame>
        <p:nvGraphicFramePr>
          <p:cNvPr id="16388" name="Object 4"/>
          <p:cNvGraphicFramePr>
            <a:graphicFrameLocks noChangeAspect="1"/>
          </p:cNvGraphicFramePr>
          <p:nvPr/>
        </p:nvGraphicFramePr>
        <p:xfrm>
          <a:off x="1047750" y="2286000"/>
          <a:ext cx="6438900" cy="735013"/>
        </p:xfrm>
        <a:graphic>
          <a:graphicData uri="http://schemas.openxmlformats.org/presentationml/2006/ole">
            <p:oleObj spid="_x0000_s16388" name="Equation" r:id="rId3" imgW="3441600" imgH="393480" progId="Equation.3">
              <p:embed/>
            </p:oleObj>
          </a:graphicData>
        </a:graphic>
      </p:graphicFrame>
      <p:graphicFrame>
        <p:nvGraphicFramePr>
          <p:cNvPr id="16389" name="Object 5"/>
          <p:cNvGraphicFramePr>
            <a:graphicFrameLocks noChangeAspect="1"/>
          </p:cNvGraphicFramePr>
          <p:nvPr/>
        </p:nvGraphicFramePr>
        <p:xfrm>
          <a:off x="1371600" y="3094038"/>
          <a:ext cx="5588000" cy="792162"/>
        </p:xfrm>
        <a:graphic>
          <a:graphicData uri="http://schemas.openxmlformats.org/presentationml/2006/ole">
            <p:oleObj spid="_x0000_s16389" name="Equation" r:id="rId4" imgW="3047760" imgH="431640" progId="Equation.3">
              <p:embed/>
            </p:oleObj>
          </a:graphicData>
        </a:graphic>
      </p:graphicFrame>
      <p:graphicFrame>
        <p:nvGraphicFramePr>
          <p:cNvPr id="16390" name="Object 6"/>
          <p:cNvGraphicFramePr>
            <a:graphicFrameLocks noChangeAspect="1"/>
          </p:cNvGraphicFramePr>
          <p:nvPr/>
        </p:nvGraphicFramePr>
        <p:xfrm>
          <a:off x="1400175" y="3967163"/>
          <a:ext cx="5610225" cy="1290637"/>
        </p:xfrm>
        <a:graphic>
          <a:graphicData uri="http://schemas.openxmlformats.org/presentationml/2006/ole">
            <p:oleObj spid="_x0000_s16390" name="Equation" r:id="rId5" imgW="2984400" imgH="685800" progId="Equation.3">
              <p:embed/>
            </p:oleObj>
          </a:graphicData>
        </a:graphic>
      </p:graphicFrame>
      <p:graphicFrame>
        <p:nvGraphicFramePr>
          <p:cNvPr id="16391" name="Object 7"/>
          <p:cNvGraphicFramePr>
            <a:graphicFrameLocks noChangeAspect="1"/>
          </p:cNvGraphicFramePr>
          <p:nvPr/>
        </p:nvGraphicFramePr>
        <p:xfrm>
          <a:off x="1447800" y="5410200"/>
          <a:ext cx="3455988" cy="746125"/>
        </p:xfrm>
        <a:graphic>
          <a:graphicData uri="http://schemas.openxmlformats.org/presentationml/2006/ole">
            <p:oleObj spid="_x0000_s16391" name="Equation" r:id="rId6" imgW="1803240" imgH="393480" progId="Equation.3">
              <p:embed/>
            </p:oleObj>
          </a:graphicData>
        </a:graphic>
      </p:graphicFrame>
      <p:graphicFrame>
        <p:nvGraphicFramePr>
          <p:cNvPr id="16392" name="Object 8"/>
          <p:cNvGraphicFramePr>
            <a:graphicFrameLocks noChangeAspect="1"/>
          </p:cNvGraphicFramePr>
          <p:nvPr/>
        </p:nvGraphicFramePr>
        <p:xfrm>
          <a:off x="5219700" y="5410200"/>
          <a:ext cx="2628900" cy="723900"/>
        </p:xfrm>
        <a:graphic>
          <a:graphicData uri="http://schemas.openxmlformats.org/presentationml/2006/ole">
            <p:oleObj spid="_x0000_s16392" name="Equation" r:id="rId7" imgW="1422360" imgH="39348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dissolve">
                                      <p:cBhvr>
                                        <p:cTn id="7" dur="75"/>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dissolve">
                                      <p:cBhvr>
                                        <p:cTn id="12" dur="500"/>
                                        <p:tgtEl>
                                          <p:spTgt spid="1638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500"/>
                                        <p:tgtEl>
                                          <p:spTgt spid="16390"/>
                                        </p:tgtEl>
                                      </p:cBhvr>
                                    </p:animEffect>
                                  </p:childTnLst>
                                </p:cTn>
                              </p:par>
                            </p:childTnLst>
                          </p:cTn>
                        </p:par>
                      </p:childTnLst>
                    </p:cTn>
                  </p:par>
                  <p:par>
                    <p:cTn id="18" fill="hold">
                      <p:stCondLst>
                        <p:cond delay="indefinite"/>
                      </p:stCondLst>
                      <p:childTnLst>
                        <p:par>
                          <p:cTn id="19" fill="hold">
                            <p:stCondLst>
                              <p:cond delay="0"/>
                            </p:stCondLst>
                            <p:childTnLst>
                              <p:par>
                                <p:cTn id="20" presetID="7" presetClass="entr" presetSubtype="4" fill="hold" nodeType="clickEffect">
                                  <p:stCondLst>
                                    <p:cond delay="0"/>
                                  </p:stCondLst>
                                  <p:childTnLst>
                                    <p:set>
                                      <p:cBhvr>
                                        <p:cTn id="21" dur="1" fill="hold">
                                          <p:stCondLst>
                                            <p:cond delay="0"/>
                                          </p:stCondLst>
                                        </p:cTn>
                                        <p:tgtEl>
                                          <p:spTgt spid="16388"/>
                                        </p:tgtEl>
                                        <p:attrNameLst>
                                          <p:attrName>style.visibility</p:attrName>
                                        </p:attrNameLst>
                                      </p:cBhvr>
                                      <p:to>
                                        <p:strVal val="visible"/>
                                      </p:to>
                                    </p:set>
                                    <p:anim calcmode="lin" valueType="num">
                                      <p:cBhvr additive="base">
                                        <p:cTn id="22" dur="5000" fill="hold"/>
                                        <p:tgtEl>
                                          <p:spTgt spid="16388"/>
                                        </p:tgtEl>
                                        <p:attrNameLst>
                                          <p:attrName>ppt_x</p:attrName>
                                        </p:attrNameLst>
                                      </p:cBhvr>
                                      <p:tavLst>
                                        <p:tav tm="0">
                                          <p:val>
                                            <p:strVal val="#ppt_x"/>
                                          </p:val>
                                        </p:tav>
                                        <p:tav tm="100000">
                                          <p:val>
                                            <p:strVal val="#ppt_x"/>
                                          </p:val>
                                        </p:tav>
                                      </p:tavLst>
                                    </p:anim>
                                    <p:anim calcmode="lin" valueType="num">
                                      <p:cBhvr additive="base">
                                        <p:cTn id="23" dur="50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6391"/>
                                        </p:tgtEl>
                                        <p:attrNameLst>
                                          <p:attrName>style.visibility</p:attrName>
                                        </p:attrNameLst>
                                      </p:cBhvr>
                                      <p:to>
                                        <p:strVal val="visible"/>
                                      </p:to>
                                    </p:set>
                                    <p:animEffect transition="in" filter="dissolve">
                                      <p:cBhvr>
                                        <p:cTn id="28" dur="500"/>
                                        <p:tgtEl>
                                          <p:spTgt spid="1639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6392"/>
                                        </p:tgtEl>
                                        <p:attrNameLst>
                                          <p:attrName>style.visibility</p:attrName>
                                        </p:attrNameLst>
                                      </p:cBhvr>
                                      <p:to>
                                        <p:strVal val="visible"/>
                                      </p:to>
                                    </p:set>
                                    <p:animEffect transition="in" filter="dissolve">
                                      <p:cBhvr>
                                        <p:cTn id="33"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09600" y="762000"/>
            <a:ext cx="8001000" cy="3810000"/>
          </a:xfrm>
        </p:spPr>
        <p:txBody>
          <a:bodyPr/>
          <a:lstStyle/>
          <a:p>
            <a:pPr>
              <a:lnSpc>
                <a:spcPct val="130000"/>
              </a:lnSpc>
              <a:buFontTx/>
              <a:buNone/>
            </a:pPr>
            <a:r>
              <a:rPr lang="zh-CN" altLang="en-US" sz="2800">
                <a:solidFill>
                  <a:srgbClr val="000000"/>
                </a:solidFill>
                <a:latin typeface="黑体" pitchFamily="2" charset="-122"/>
                <a:ea typeface="黑体" pitchFamily="2" charset="-122"/>
              </a:rPr>
              <a:t>例</a:t>
            </a:r>
            <a:r>
              <a:rPr lang="en-US" altLang="zh-CN" sz="2800">
                <a:solidFill>
                  <a:srgbClr val="000000"/>
                </a:solidFill>
                <a:latin typeface="黑体" pitchFamily="2" charset="-122"/>
                <a:ea typeface="黑体" pitchFamily="2" charset="-122"/>
              </a:rPr>
              <a:t>3: </a:t>
            </a:r>
            <a:r>
              <a:rPr lang="zh-CN" altLang="en-US" sz="2400">
                <a:solidFill>
                  <a:srgbClr val="000000"/>
                </a:solidFill>
                <a:latin typeface="黑体" pitchFamily="2" charset="-122"/>
                <a:ea typeface="黑体" pitchFamily="2" charset="-122"/>
              </a:rPr>
              <a:t>设袋中装有</a:t>
            </a:r>
            <a:r>
              <a:rPr lang="en-US" altLang="zh-CN" sz="2400">
                <a:solidFill>
                  <a:srgbClr val="000000"/>
                </a:solidFill>
                <a:latin typeface="黑体" pitchFamily="2" charset="-122"/>
                <a:ea typeface="黑体" pitchFamily="2" charset="-122"/>
              </a:rPr>
              <a:t>r</a:t>
            </a:r>
            <a:r>
              <a:rPr lang="zh-CN" altLang="en-US" sz="2400">
                <a:solidFill>
                  <a:srgbClr val="000000"/>
                </a:solidFill>
                <a:latin typeface="黑体" pitchFamily="2" charset="-122"/>
                <a:ea typeface="黑体" pitchFamily="2" charset="-122"/>
              </a:rPr>
              <a:t>只红球，</a:t>
            </a:r>
            <a:r>
              <a:rPr lang="en-US" altLang="zh-CN" sz="2400">
                <a:solidFill>
                  <a:srgbClr val="000000"/>
                </a:solidFill>
                <a:latin typeface="黑体" pitchFamily="2" charset="-122"/>
                <a:ea typeface="黑体" pitchFamily="2" charset="-122"/>
              </a:rPr>
              <a:t>t</a:t>
            </a:r>
            <a:r>
              <a:rPr lang="zh-CN" altLang="en-US" sz="2400">
                <a:solidFill>
                  <a:srgbClr val="000000"/>
                </a:solidFill>
                <a:latin typeface="黑体" pitchFamily="2" charset="-122"/>
                <a:ea typeface="黑体" pitchFamily="2" charset="-122"/>
              </a:rPr>
              <a:t>只白球，每次自袋中任取一只球，观察其颜色然后放回，并再放入</a:t>
            </a:r>
            <a:r>
              <a:rPr lang="en-US" altLang="zh-CN" sz="2400">
                <a:solidFill>
                  <a:srgbClr val="000000"/>
                </a:solidFill>
                <a:latin typeface="黑体" pitchFamily="2" charset="-122"/>
                <a:ea typeface="黑体" pitchFamily="2" charset="-122"/>
              </a:rPr>
              <a:t>a</a:t>
            </a:r>
            <a:r>
              <a:rPr lang="zh-CN" altLang="en-US" sz="2400">
                <a:solidFill>
                  <a:srgbClr val="000000"/>
                </a:solidFill>
                <a:latin typeface="黑体" pitchFamily="2" charset="-122"/>
                <a:ea typeface="黑体" pitchFamily="2" charset="-122"/>
              </a:rPr>
              <a:t>只与所取出的那只球同色的球，若在袋中连续取球四次，试求第一、二次取到红球且第三、四次取到白球的概率。 </a:t>
            </a:r>
          </a:p>
          <a:p>
            <a:pPr>
              <a:lnSpc>
                <a:spcPct val="130000"/>
              </a:lnSpc>
              <a:buFontTx/>
              <a:buNone/>
            </a:pPr>
            <a:r>
              <a:rPr lang="zh-CN" altLang="en-US" sz="2400">
                <a:solidFill>
                  <a:srgbClr val="000000"/>
                </a:solidFill>
                <a:latin typeface="黑体" pitchFamily="2" charset="-122"/>
                <a:ea typeface="黑体" pitchFamily="2" charset="-122"/>
              </a:rPr>
              <a:t>解</a:t>
            </a:r>
            <a:r>
              <a:rPr lang="en-US" altLang="zh-CN" sz="24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以</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i</a:t>
            </a:r>
            <a:r>
              <a:rPr lang="en-US" altLang="zh-CN" sz="2400">
                <a:solidFill>
                  <a:srgbClr val="000000"/>
                </a:solidFill>
                <a:latin typeface="黑体" pitchFamily="2" charset="-122"/>
                <a:ea typeface="黑体" pitchFamily="2" charset="-122"/>
              </a:rPr>
              <a:t>(i=1,2,3,4)</a:t>
            </a:r>
            <a:r>
              <a:rPr lang="zh-CN" altLang="en-US" sz="2400">
                <a:solidFill>
                  <a:srgbClr val="000000"/>
                </a:solidFill>
                <a:latin typeface="黑体" pitchFamily="2" charset="-122"/>
                <a:ea typeface="黑体" pitchFamily="2" charset="-122"/>
              </a:rPr>
              <a:t>表示事件</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第</a:t>
            </a:r>
            <a:r>
              <a:rPr lang="en-US" altLang="zh-CN" sz="2400">
                <a:solidFill>
                  <a:srgbClr val="000000"/>
                </a:solidFill>
                <a:latin typeface="黑体" pitchFamily="2" charset="-122"/>
                <a:ea typeface="黑体" pitchFamily="2" charset="-122"/>
              </a:rPr>
              <a:t>i</a:t>
            </a:r>
            <a:r>
              <a:rPr lang="zh-CN" altLang="en-US" sz="2400">
                <a:solidFill>
                  <a:srgbClr val="000000"/>
                </a:solidFill>
                <a:latin typeface="黑体" pitchFamily="2" charset="-122"/>
                <a:ea typeface="黑体" pitchFamily="2" charset="-122"/>
              </a:rPr>
              <a:t>次取到红球</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，则</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3</a:t>
            </a:r>
            <a:r>
              <a:rPr lang="zh-CN" altLang="en-US" sz="2400">
                <a:solidFill>
                  <a:srgbClr val="000000"/>
                </a:solidFill>
                <a:latin typeface="黑体" pitchFamily="2" charset="-122"/>
                <a:ea typeface="黑体" pitchFamily="2" charset="-122"/>
              </a:rPr>
              <a:t>，</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4</a:t>
            </a:r>
            <a:r>
              <a:rPr lang="en-US" altLang="zh-CN" sz="24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分别表示事件第三、四次取到白球。</a:t>
            </a:r>
          </a:p>
          <a:p>
            <a:pPr>
              <a:lnSpc>
                <a:spcPct val="130000"/>
              </a:lnSpc>
              <a:buFontTx/>
              <a:buNone/>
            </a:pPr>
            <a:r>
              <a:rPr lang="zh-CN" altLang="en-US" sz="2400">
                <a:solidFill>
                  <a:srgbClr val="000000"/>
                </a:solidFill>
                <a:latin typeface="黑体" pitchFamily="2" charset="-122"/>
                <a:ea typeface="黑体" pitchFamily="2" charset="-122"/>
              </a:rPr>
              <a:t>则所求概率为：  </a:t>
            </a:r>
            <a:br>
              <a:rPr lang="zh-CN" altLang="en-US"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P(A</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4</a:t>
            </a:r>
            <a:r>
              <a:rPr lang="en-US" altLang="zh-CN" sz="2400">
                <a:solidFill>
                  <a:srgbClr val="000000"/>
                </a:solidFill>
                <a:latin typeface="黑体" pitchFamily="2" charset="-122"/>
                <a:ea typeface="黑体" pitchFamily="2" charset="-122"/>
              </a:rPr>
              <a:t>)=P(</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4</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)P(</a:t>
            </a:r>
            <a:r>
              <a:rPr lang="en-US" altLang="zh-CN" sz="2400">
                <a:solidFill>
                  <a:srgbClr val="000000"/>
                </a:solidFill>
                <a:latin typeface="宋体" pitchFamily="2" charset="-122"/>
              </a:rPr>
              <a:t>Ā</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)P(A</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)P(A</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t>
            </a:r>
            <a:r>
              <a:rPr lang="en-US" altLang="zh-CN" sz="2800">
                <a:solidFill>
                  <a:srgbClr val="000000"/>
                </a:solidFill>
                <a:latin typeface="黑体" pitchFamily="2" charset="-122"/>
                <a:ea typeface="黑体" pitchFamily="2" charset="-122"/>
              </a:rPr>
              <a:t> </a:t>
            </a:r>
          </a:p>
          <a:p>
            <a:pPr>
              <a:buFontTx/>
              <a:buNone/>
            </a:pPr>
            <a:r>
              <a:rPr lang="en-US" altLang="zh-CN" sz="2800">
                <a:solidFill>
                  <a:srgbClr val="000000"/>
                </a:solidFill>
                <a:latin typeface="黑体" pitchFamily="2" charset="-122"/>
                <a:ea typeface="黑体" pitchFamily="2" charset="-122"/>
              </a:rPr>
              <a:t> </a:t>
            </a:r>
          </a:p>
        </p:txBody>
      </p:sp>
      <p:graphicFrame>
        <p:nvGraphicFramePr>
          <p:cNvPr id="23555" name="Object 3"/>
          <p:cNvGraphicFramePr>
            <a:graphicFrameLocks noChangeAspect="1"/>
          </p:cNvGraphicFramePr>
          <p:nvPr/>
        </p:nvGraphicFramePr>
        <p:xfrm>
          <a:off x="2590800" y="4953000"/>
          <a:ext cx="5105400" cy="830263"/>
        </p:xfrm>
        <a:graphic>
          <a:graphicData uri="http://schemas.openxmlformats.org/presentationml/2006/ole">
            <p:oleObj spid="_x0000_s23555" r:id="rId3" imgW="2400300" imgH="3937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dissolve">
                                      <p:cBhvr>
                                        <p:cTn id="7" dur="75"/>
                                        <p:tgtEl>
                                          <p:spTgt spid="23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dissolve">
                                      <p:cBhvr>
                                        <p:cTn id="12" dur="75"/>
                                        <p:tgtEl>
                                          <p:spTgt spid="23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23554">
                                            <p:txEl>
                                              <p:pRg st="2" end="2"/>
                                            </p:txEl>
                                          </p:spTgt>
                                        </p:tgtEl>
                                        <p:attrNameLst>
                                          <p:attrName>style.visibility</p:attrName>
                                        </p:attrNameLst>
                                      </p:cBhvr>
                                      <p:to>
                                        <p:strVal val="visible"/>
                                      </p:to>
                                    </p:set>
                                    <p:animEffect transition="in" filter="dissolve">
                                      <p:cBhvr>
                                        <p:cTn id="17" dur="75"/>
                                        <p:tgtEl>
                                          <p:spTgt spid="235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23554">
                                            <p:txEl>
                                              <p:pRg st="3" end="3"/>
                                            </p:txEl>
                                          </p:spTgt>
                                        </p:tgtEl>
                                        <p:attrNameLst>
                                          <p:attrName>style.visibility</p:attrName>
                                        </p:attrNameLst>
                                      </p:cBhvr>
                                      <p:to>
                                        <p:strVal val="visible"/>
                                      </p:to>
                                    </p:set>
                                    <p:animEffect transition="in" filter="dissolve">
                                      <p:cBhvr>
                                        <p:cTn id="22" dur="75"/>
                                        <p:tgtEl>
                                          <p:spTgt spid="23554">
                                            <p:txEl>
                                              <p:pRg st="3" end="3"/>
                                            </p:txEl>
                                          </p:spTgt>
                                        </p:tgtEl>
                                      </p:cBhvr>
                                    </p:animEffect>
                                  </p:childTnLst>
                                </p:cTn>
                              </p:par>
                            </p:childTnLst>
                          </p:cTn>
                        </p:par>
                        <p:par>
                          <p:cTn id="23" fill="hold">
                            <p:stCondLst>
                              <p:cond delay="0"/>
                            </p:stCondLst>
                            <p:childTnLst>
                              <p:par>
                                <p:cTn id="24" presetID="9" presetClass="entr" presetSubtype="0" fill="hold" nodeType="afterEffect">
                                  <p:stCondLst>
                                    <p:cond delay="0"/>
                                  </p:stCondLst>
                                  <p:childTnLst>
                                    <p:set>
                                      <p:cBhvr>
                                        <p:cTn id="25" dur="1" fill="hold">
                                          <p:stCondLst>
                                            <p:cond delay="0"/>
                                          </p:stCondLst>
                                        </p:cTn>
                                        <p:tgtEl>
                                          <p:spTgt spid="23555"/>
                                        </p:tgtEl>
                                        <p:attrNameLst>
                                          <p:attrName>style.visibility</p:attrName>
                                        </p:attrNameLst>
                                      </p:cBhvr>
                                      <p:to>
                                        <p:strVal val="visible"/>
                                      </p:to>
                                    </p:set>
                                    <p:animEffect transition="in" filter="dissolve">
                                      <p:cBhvr>
                                        <p:cTn id="26"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143000" y="1143000"/>
            <a:ext cx="7239000" cy="1370013"/>
          </a:xfrm>
          <a:prstGeom prst="rect">
            <a:avLst/>
          </a:prstGeom>
          <a:noFill/>
          <a:ln w="9525">
            <a:noFill/>
            <a:miter lim="800000"/>
            <a:headEnd/>
            <a:tailEnd/>
          </a:ln>
          <a:effectLst/>
        </p:spPr>
        <p:txBody>
          <a:bodyPr>
            <a:spAutoFit/>
          </a:bodyPr>
          <a:lstStyle/>
          <a:p>
            <a:pPr>
              <a:spcBef>
                <a:spcPct val="50000"/>
              </a:spcBef>
            </a:pPr>
            <a:r>
              <a:rPr lang="en-US" altLang="zh-CN">
                <a:solidFill>
                  <a:srgbClr val="000000"/>
                </a:solidFill>
              </a:rPr>
              <a:t>     </a:t>
            </a:r>
            <a:r>
              <a:rPr lang="zh-CN" altLang="en-US">
                <a:solidFill>
                  <a:srgbClr val="000000"/>
                </a:solidFill>
                <a:latin typeface="黑体" pitchFamily="2" charset="-122"/>
                <a:ea typeface="黑体" pitchFamily="2" charset="-122"/>
              </a:rPr>
              <a:t>将复杂问题适当的分解为若干简单问题，从而逐一解决，是常用的工作方法。</a:t>
            </a:r>
          </a:p>
          <a:p>
            <a:pPr>
              <a:spcBef>
                <a:spcPct val="50000"/>
              </a:spcBef>
            </a:pPr>
            <a:r>
              <a:rPr lang="zh-CN" altLang="en-US">
                <a:solidFill>
                  <a:srgbClr val="000000"/>
                </a:solidFill>
                <a:latin typeface="黑体" pitchFamily="2" charset="-122"/>
                <a:ea typeface="黑体" pitchFamily="2" charset="-122"/>
              </a:rPr>
              <a:t>   全概率公式就是这种方法在概率论上的体现。</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85800" y="533400"/>
            <a:ext cx="7772400" cy="4038600"/>
          </a:xfrm>
        </p:spPr>
        <p:txBody>
          <a:bodyPr/>
          <a:lstStyle/>
          <a:p>
            <a:pPr marL="457200" indent="-457200">
              <a:lnSpc>
                <a:spcPct val="140000"/>
              </a:lnSpc>
              <a:buFontTx/>
              <a:buNone/>
            </a:pPr>
            <a:r>
              <a:rPr lang="zh-CN" altLang="en-US" sz="2400">
                <a:solidFill>
                  <a:srgbClr val="000000"/>
                </a:solidFill>
                <a:latin typeface="黑体" pitchFamily="2" charset="-122"/>
                <a:ea typeface="黑体" pitchFamily="2" charset="-122"/>
              </a:rPr>
              <a:t>先介绍样本空间的划分的定义。</a:t>
            </a:r>
          </a:p>
          <a:p>
            <a:pPr marL="457200" indent="-457200">
              <a:lnSpc>
                <a:spcPct val="140000"/>
              </a:lnSpc>
              <a:buFontTx/>
              <a:buNone/>
            </a:pPr>
            <a:r>
              <a:rPr lang="zh-CN" altLang="en-US" sz="2400" b="1">
                <a:solidFill>
                  <a:srgbClr val="006600"/>
                </a:solidFill>
                <a:latin typeface="黑体" pitchFamily="2" charset="-122"/>
                <a:ea typeface="黑体" pitchFamily="2" charset="-122"/>
              </a:rPr>
              <a:t>定义</a:t>
            </a:r>
            <a:r>
              <a:rPr lang="zh-CN" altLang="en-US" sz="2400">
                <a:solidFill>
                  <a:srgbClr val="000000"/>
                </a:solidFill>
                <a:latin typeface="黑体" pitchFamily="2" charset="-122"/>
                <a:ea typeface="黑体" pitchFamily="2" charset="-122"/>
              </a:rPr>
              <a:t>：设</a:t>
            </a:r>
            <a:r>
              <a:rPr lang="en-US" altLang="zh-CN" sz="2400">
                <a:solidFill>
                  <a:srgbClr val="000000"/>
                </a:solidFill>
                <a:latin typeface="黑体" pitchFamily="2" charset="-122"/>
                <a:ea typeface="黑体" pitchFamily="2" charset="-122"/>
                <a:sym typeface="Symbol" pitchFamily="18" charset="2"/>
              </a:rPr>
              <a:t>S</a:t>
            </a:r>
            <a:r>
              <a:rPr lang="zh-CN" altLang="en-US" sz="2400">
                <a:solidFill>
                  <a:srgbClr val="000000"/>
                </a:solidFill>
                <a:latin typeface="黑体" pitchFamily="2" charset="-122"/>
                <a:ea typeface="黑体" pitchFamily="2" charset="-122"/>
              </a:rPr>
              <a:t>为试验</a:t>
            </a:r>
            <a:r>
              <a:rPr lang="en-US" altLang="zh-CN" sz="2400">
                <a:solidFill>
                  <a:srgbClr val="000000"/>
                </a:solidFill>
                <a:latin typeface="黑体" pitchFamily="2" charset="-122"/>
                <a:ea typeface="黑体" pitchFamily="2" charset="-122"/>
              </a:rPr>
              <a:t>E</a:t>
            </a:r>
            <a:r>
              <a:rPr lang="zh-CN" altLang="en-US" sz="2400">
                <a:solidFill>
                  <a:srgbClr val="000000"/>
                </a:solidFill>
                <a:latin typeface="黑体" pitchFamily="2" charset="-122"/>
                <a:ea typeface="黑体" pitchFamily="2" charset="-122"/>
              </a:rPr>
              <a:t>的样本空间，</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a:t>
            </a:r>
            <a:r>
              <a:rPr lang="en-US" altLang="zh-CN" sz="2400">
                <a:solidFill>
                  <a:srgbClr val="000000"/>
                </a:solidFill>
                <a:latin typeface="Times New Roman"/>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n</a:t>
            </a:r>
            <a:r>
              <a:rPr lang="zh-CN" altLang="en-US" sz="2400">
                <a:solidFill>
                  <a:srgbClr val="000000"/>
                </a:solidFill>
                <a:latin typeface="黑体" pitchFamily="2" charset="-122"/>
                <a:ea typeface="黑体" pitchFamily="2" charset="-122"/>
              </a:rPr>
              <a:t>为</a:t>
            </a:r>
            <a:r>
              <a:rPr lang="en-US" altLang="zh-CN" sz="2400">
                <a:solidFill>
                  <a:srgbClr val="000000"/>
                </a:solidFill>
                <a:latin typeface="黑体" pitchFamily="2" charset="-122"/>
                <a:ea typeface="黑体" pitchFamily="2" charset="-122"/>
              </a:rPr>
              <a:t>E</a:t>
            </a:r>
            <a:r>
              <a:rPr lang="zh-CN" altLang="en-US" sz="2400">
                <a:solidFill>
                  <a:srgbClr val="000000"/>
                </a:solidFill>
                <a:latin typeface="黑体" pitchFamily="2" charset="-122"/>
                <a:ea typeface="黑体" pitchFamily="2" charset="-122"/>
              </a:rPr>
              <a:t>的一组事件，若 </a:t>
            </a:r>
            <a:br>
              <a:rPr lang="zh-CN" altLang="en-US" sz="2400">
                <a:solidFill>
                  <a:srgbClr val="000000"/>
                </a:solidFill>
                <a:latin typeface="黑体" pitchFamily="2" charset="-122"/>
                <a:ea typeface="黑体" pitchFamily="2" charset="-122"/>
              </a:rPr>
            </a:b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 </a:t>
            </a:r>
            <a:r>
              <a:rPr lang="en-US" altLang="zh-CN" sz="2400" b="1" i="1">
                <a:solidFill>
                  <a:srgbClr val="000000"/>
                </a:solidFill>
                <a:latin typeface="Times New Roman" pitchFamily="18" charset="0"/>
                <a:ea typeface="黑体" pitchFamily="2" charset="-122"/>
              </a:rPr>
              <a:t>B</a:t>
            </a:r>
            <a:r>
              <a:rPr lang="en-US" altLang="zh-CN" sz="2400" b="1" i="1" baseline="-25000">
                <a:solidFill>
                  <a:srgbClr val="000000"/>
                </a:solidFill>
                <a:latin typeface="Times New Roman" pitchFamily="18" charset="0"/>
                <a:ea typeface="黑体" pitchFamily="2" charset="-122"/>
              </a:rPr>
              <a:t>i</a:t>
            </a:r>
            <a:r>
              <a:rPr lang="en-US" altLang="zh-CN" sz="2400" b="1" i="1">
                <a:solidFill>
                  <a:srgbClr val="000000"/>
                </a:solidFill>
                <a:latin typeface="Times New Roman" pitchFamily="18" charset="0"/>
                <a:ea typeface="黑体" pitchFamily="2" charset="-122"/>
              </a:rPr>
              <a:t>B</a:t>
            </a:r>
            <a:r>
              <a:rPr lang="en-US" altLang="zh-CN" sz="2400" b="1" i="1" baseline="-25000">
                <a:solidFill>
                  <a:srgbClr val="000000"/>
                </a:solidFill>
                <a:latin typeface="Times New Roman" pitchFamily="18" charset="0"/>
                <a:ea typeface="黑体" pitchFamily="2" charset="-122"/>
              </a:rPr>
              <a:t>j</a:t>
            </a:r>
            <a:r>
              <a:rPr lang="en-US" altLang="zh-CN" sz="2400">
                <a:solidFill>
                  <a:srgbClr val="000000"/>
                </a:solidFill>
                <a:latin typeface="黑体" pitchFamily="2" charset="-122"/>
                <a:ea typeface="黑体" pitchFamily="2" charset="-122"/>
              </a:rPr>
              <a:t>=Φ,</a:t>
            </a:r>
            <a:r>
              <a:rPr lang="en-US" altLang="zh-CN" sz="2400" b="1" i="1">
                <a:solidFill>
                  <a:srgbClr val="000000"/>
                </a:solidFill>
                <a:latin typeface="Times New Roman" pitchFamily="18" charset="0"/>
                <a:ea typeface="黑体" pitchFamily="2" charset="-122"/>
              </a:rPr>
              <a:t>i</a:t>
            </a:r>
            <a:r>
              <a:rPr lang="en-US" altLang="zh-CN" sz="2400" b="1" i="1">
                <a:solidFill>
                  <a:srgbClr val="000000"/>
                </a:solidFill>
                <a:latin typeface="Times New Roman" pitchFamily="18" charset="0"/>
                <a:ea typeface="黑体" pitchFamily="2" charset="-122"/>
                <a:sym typeface="Symbol" pitchFamily="18" charset="2"/>
              </a:rPr>
              <a:t></a:t>
            </a:r>
            <a:r>
              <a:rPr lang="en-US" altLang="zh-CN" sz="2400" b="1" i="1">
                <a:solidFill>
                  <a:srgbClr val="000000"/>
                </a:solidFill>
                <a:latin typeface="Times New Roman" pitchFamily="18" charset="0"/>
                <a:ea typeface="黑体" pitchFamily="2" charset="-122"/>
              </a:rPr>
              <a:t>j , i , j </a:t>
            </a:r>
            <a:r>
              <a:rPr lang="en-US" altLang="zh-CN" sz="2400">
                <a:solidFill>
                  <a:srgbClr val="000000"/>
                </a:solidFill>
                <a:latin typeface="黑体" pitchFamily="2" charset="-122"/>
                <a:ea typeface="黑体" pitchFamily="2" charset="-122"/>
              </a:rPr>
              <a:t>=1,2,</a:t>
            </a:r>
            <a:r>
              <a:rPr lang="en-US" altLang="zh-CN" sz="2400">
                <a:solidFill>
                  <a:srgbClr val="000000"/>
                </a:solidFill>
                <a:latin typeface="Times New Roman"/>
                <a:ea typeface="黑体" pitchFamily="2" charset="-122"/>
              </a:rPr>
              <a:t>…</a:t>
            </a:r>
            <a:r>
              <a:rPr lang="en-US" altLang="zh-CN" sz="2400">
                <a:solidFill>
                  <a:srgbClr val="000000"/>
                </a:solidFill>
                <a:latin typeface="黑体" pitchFamily="2" charset="-122"/>
                <a:ea typeface="黑体" pitchFamily="2" charset="-122"/>
              </a:rPr>
              <a:t>,n;</a:t>
            </a:r>
            <a:br>
              <a:rPr lang="en-US" altLang="zh-CN" sz="2400">
                <a:solidFill>
                  <a:srgbClr val="000000"/>
                </a:solidFill>
                <a:latin typeface="黑体" pitchFamily="2" charset="-122"/>
                <a:ea typeface="黑体" pitchFamily="2" charset="-122"/>
              </a:rPr>
            </a:b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2</a:t>
            </a:r>
            <a:r>
              <a:rPr lang="zh-CN" altLang="en-US" sz="2400">
                <a:solidFill>
                  <a:srgbClr val="000000"/>
                </a:solidFill>
                <a:latin typeface="黑体" pitchFamily="2" charset="-122"/>
                <a:ea typeface="黑体" pitchFamily="2" charset="-122"/>
              </a:rPr>
              <a:t>） </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a:t>
            </a:r>
            <a:r>
              <a:rPr lang="en-US" altLang="zh-CN" sz="2400">
                <a:solidFill>
                  <a:srgbClr val="000000"/>
                </a:solidFill>
                <a:latin typeface="Times New Roman"/>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n</a:t>
            </a:r>
            <a:r>
              <a:rPr lang="en-US" altLang="zh-CN"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sym typeface="Symbol" pitchFamily="18" charset="2"/>
              </a:rPr>
              <a:t>S</a:t>
            </a:r>
            <a:r>
              <a:rPr lang="zh-CN" altLang="en-US" sz="2400">
                <a:solidFill>
                  <a:srgbClr val="000000"/>
                </a:solidFill>
                <a:latin typeface="黑体" pitchFamily="2" charset="-122"/>
                <a:ea typeface="黑体" pitchFamily="2" charset="-122"/>
              </a:rPr>
              <a:t>，</a:t>
            </a:r>
            <a:br>
              <a:rPr lang="zh-CN" altLang="en-US" sz="2400">
                <a:solidFill>
                  <a:srgbClr val="000000"/>
                </a:solidFill>
                <a:latin typeface="黑体" pitchFamily="2" charset="-122"/>
                <a:ea typeface="黑体" pitchFamily="2" charset="-122"/>
              </a:rPr>
            </a:br>
            <a:r>
              <a:rPr lang="zh-CN" altLang="en-US" sz="2400">
                <a:solidFill>
                  <a:srgbClr val="000000"/>
                </a:solidFill>
                <a:latin typeface="黑体" pitchFamily="2" charset="-122"/>
                <a:ea typeface="黑体" pitchFamily="2" charset="-122"/>
              </a:rPr>
              <a:t>则称</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2</a:t>
            </a:r>
            <a:r>
              <a:rPr lang="zh-CN" altLang="en-US" sz="2400">
                <a:solidFill>
                  <a:srgbClr val="000000"/>
                </a:solidFill>
                <a:latin typeface="黑体" pitchFamily="2" charset="-122"/>
                <a:ea typeface="黑体" pitchFamily="2" charset="-122"/>
              </a:rPr>
              <a:t>，</a:t>
            </a:r>
            <a:r>
              <a:rPr lang="en-US" altLang="zh-CN" sz="2400">
                <a:solidFill>
                  <a:srgbClr val="000000"/>
                </a:solidFill>
                <a:latin typeface="Times New Roman"/>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n</a:t>
            </a:r>
            <a:r>
              <a:rPr lang="zh-CN" altLang="en-US" sz="2400">
                <a:solidFill>
                  <a:srgbClr val="000000"/>
                </a:solidFill>
                <a:latin typeface="黑体" pitchFamily="2" charset="-122"/>
                <a:ea typeface="黑体" pitchFamily="2" charset="-122"/>
              </a:rPr>
              <a:t>为样本空间</a:t>
            </a:r>
            <a:r>
              <a:rPr lang="en-US" altLang="zh-CN" sz="2400">
                <a:solidFill>
                  <a:srgbClr val="000000"/>
                </a:solidFill>
                <a:latin typeface="黑体" pitchFamily="2" charset="-122"/>
                <a:ea typeface="黑体" pitchFamily="2" charset="-122"/>
                <a:sym typeface="Symbol" pitchFamily="18" charset="2"/>
              </a:rPr>
              <a:t>S</a:t>
            </a:r>
            <a:r>
              <a:rPr lang="zh-CN" altLang="en-US" sz="2400">
                <a:solidFill>
                  <a:srgbClr val="000000"/>
                </a:solidFill>
                <a:latin typeface="黑体" pitchFamily="2" charset="-122"/>
                <a:ea typeface="黑体" pitchFamily="2" charset="-122"/>
              </a:rPr>
              <a:t>的一个</a:t>
            </a:r>
            <a:r>
              <a:rPr lang="zh-CN" altLang="en-US" sz="2400">
                <a:solidFill>
                  <a:srgbClr val="0000CC"/>
                </a:solidFill>
                <a:latin typeface="黑体" pitchFamily="2" charset="-122"/>
                <a:ea typeface="黑体" pitchFamily="2" charset="-122"/>
              </a:rPr>
              <a:t>划分</a:t>
            </a:r>
            <a:r>
              <a:rPr lang="zh-CN" altLang="en-US" sz="2400">
                <a:solidFill>
                  <a:srgbClr val="000000"/>
                </a:solidFill>
                <a:latin typeface="黑体" pitchFamily="2" charset="-122"/>
                <a:ea typeface="黑体" pitchFamily="2" charset="-122"/>
              </a:rPr>
              <a:t>。</a:t>
            </a:r>
            <a:br>
              <a:rPr lang="zh-CN" altLang="en-US" sz="2400">
                <a:solidFill>
                  <a:srgbClr val="000000"/>
                </a:solidFill>
                <a:latin typeface="黑体" pitchFamily="2" charset="-122"/>
                <a:ea typeface="黑体" pitchFamily="2" charset="-122"/>
              </a:rPr>
            </a:br>
            <a:endParaRPr lang="zh-CN" altLang="en-US" sz="2400">
              <a:solidFill>
                <a:srgbClr val="000000"/>
              </a:solidFill>
              <a:latin typeface="黑体" pitchFamily="2" charset="-122"/>
              <a:ea typeface="黑体" pitchFamily="2" charset="-122"/>
            </a:endParaRPr>
          </a:p>
          <a:p>
            <a:pPr marL="457200" indent="-457200">
              <a:lnSpc>
                <a:spcPct val="90000"/>
              </a:lnSpc>
              <a:buFontTx/>
              <a:buNone/>
            </a:pPr>
            <a:r>
              <a:rPr lang="zh-CN" altLang="en-US" sz="2800">
                <a:solidFill>
                  <a:srgbClr val="000000"/>
                </a:solidFill>
                <a:latin typeface="黑体" pitchFamily="2" charset="-122"/>
                <a:ea typeface="黑体" pitchFamily="2" charset="-122"/>
              </a:rPr>
              <a:t> </a:t>
            </a:r>
          </a:p>
          <a:p>
            <a:pPr marL="457200" indent="-457200">
              <a:lnSpc>
                <a:spcPct val="90000"/>
              </a:lnSpc>
              <a:buFontTx/>
              <a:buNone/>
            </a:pPr>
            <a:endParaRPr lang="en-US" altLang="zh-CN" sz="2800">
              <a:solidFill>
                <a:srgbClr val="000000"/>
              </a:solidFill>
              <a:latin typeface="黑体" pitchFamily="2" charset="-122"/>
              <a:ea typeface="黑体" pitchFamily="2" charset="-122"/>
            </a:endParaRPr>
          </a:p>
        </p:txBody>
      </p:sp>
      <p:sp>
        <p:nvSpPr>
          <p:cNvPr id="17411" name="Rectangle 3"/>
          <p:cNvSpPr>
            <a:spLocks noChangeArrowheads="1"/>
          </p:cNvSpPr>
          <p:nvPr/>
        </p:nvSpPr>
        <p:spPr bwMode="auto">
          <a:xfrm>
            <a:off x="609600" y="3733800"/>
            <a:ext cx="8077200" cy="2819400"/>
          </a:xfrm>
          <a:prstGeom prst="rect">
            <a:avLst/>
          </a:prstGeom>
          <a:noFill/>
          <a:ln w="9525">
            <a:noFill/>
            <a:miter lim="800000"/>
            <a:headEnd/>
            <a:tailEnd/>
          </a:ln>
          <a:effectLst/>
        </p:spPr>
        <p:txBody>
          <a:bodyPr/>
          <a:lstStyle/>
          <a:p>
            <a:pPr marL="457200" indent="-457200">
              <a:lnSpc>
                <a:spcPct val="130000"/>
              </a:lnSpc>
              <a:spcBef>
                <a:spcPct val="20000"/>
              </a:spcBef>
              <a:buSzPct val="90000"/>
            </a:pPr>
            <a:r>
              <a:rPr lang="zh-CN" altLang="en-US">
                <a:solidFill>
                  <a:srgbClr val="000000"/>
                </a:solidFill>
                <a:latin typeface="黑体" pitchFamily="2" charset="-122"/>
                <a:ea typeface="黑体" pitchFamily="2" charset="-122"/>
              </a:rPr>
              <a:t>例如，设试验</a:t>
            </a:r>
            <a:r>
              <a:rPr lang="en-US" altLang="zh-CN">
                <a:solidFill>
                  <a:srgbClr val="000000"/>
                </a:solidFill>
                <a:latin typeface="黑体" pitchFamily="2" charset="-122"/>
                <a:ea typeface="黑体" pitchFamily="2" charset="-122"/>
              </a:rPr>
              <a:t>E</a:t>
            </a:r>
            <a:r>
              <a:rPr lang="zh-CN" altLang="en-US">
                <a:solidFill>
                  <a:srgbClr val="000000"/>
                </a:solidFill>
                <a:latin typeface="黑体" pitchFamily="2" charset="-122"/>
                <a:ea typeface="黑体" pitchFamily="2" charset="-122"/>
              </a:rPr>
              <a:t>为</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掷一颗骰子观察其点数</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。它的样本空间为</a:t>
            </a:r>
            <a:r>
              <a:rPr lang="zh-CN" altLang="en-US">
                <a:solidFill>
                  <a:srgbClr val="000000"/>
                </a:solidFill>
                <a:latin typeface="黑体" pitchFamily="2" charset="-122"/>
                <a:ea typeface="黑体" pitchFamily="2" charset="-122"/>
                <a:sym typeface="Symbol" pitchFamily="18" charset="2"/>
              </a:rPr>
              <a:t></a:t>
            </a:r>
            <a:r>
              <a:rPr lang="en-US" altLang="zh-CN">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4</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5</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6}</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E</a:t>
            </a:r>
            <a:r>
              <a:rPr lang="zh-CN" altLang="en-US">
                <a:solidFill>
                  <a:srgbClr val="000000"/>
                </a:solidFill>
                <a:latin typeface="黑体" pitchFamily="2" charset="-122"/>
                <a:ea typeface="黑体" pitchFamily="2" charset="-122"/>
              </a:rPr>
              <a:t>的一组事件</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={4</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5}</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3</a:t>
            </a:r>
            <a:r>
              <a:rPr lang="en-US" altLang="zh-CN">
                <a:solidFill>
                  <a:srgbClr val="000000"/>
                </a:solidFill>
                <a:latin typeface="黑体" pitchFamily="2" charset="-122"/>
                <a:ea typeface="黑体" pitchFamily="2" charset="-122"/>
              </a:rPr>
              <a:t>={6}</a:t>
            </a:r>
            <a:r>
              <a:rPr lang="zh-CN" altLang="en-US">
                <a:solidFill>
                  <a:srgbClr val="000000"/>
                </a:solidFill>
                <a:latin typeface="黑体" pitchFamily="2" charset="-122"/>
                <a:ea typeface="黑体" pitchFamily="2" charset="-122"/>
              </a:rPr>
              <a:t>是</a:t>
            </a:r>
            <a:r>
              <a:rPr lang="zh-CN" altLang="en-US">
                <a:solidFill>
                  <a:srgbClr val="000000"/>
                </a:solidFill>
                <a:latin typeface="黑体" pitchFamily="2" charset="-122"/>
                <a:ea typeface="黑体" pitchFamily="2" charset="-122"/>
                <a:sym typeface="Symbol" pitchFamily="18" charset="2"/>
              </a:rPr>
              <a:t></a:t>
            </a:r>
            <a:r>
              <a:rPr lang="zh-CN" altLang="en-US">
                <a:solidFill>
                  <a:srgbClr val="000000"/>
                </a:solidFill>
                <a:latin typeface="黑体" pitchFamily="2" charset="-122"/>
                <a:ea typeface="黑体" pitchFamily="2" charset="-122"/>
              </a:rPr>
              <a:t>的一个划分，而事件组</a:t>
            </a:r>
            <a:r>
              <a:rPr lang="en-US" altLang="zh-CN">
                <a:solidFill>
                  <a:srgbClr val="000000"/>
                </a:solidFill>
                <a:latin typeface="黑体" pitchFamily="2" charset="-122"/>
                <a:ea typeface="黑体" pitchFamily="2" charset="-122"/>
              </a:rPr>
              <a:t>C</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C</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4}</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C</a:t>
            </a:r>
            <a:r>
              <a:rPr lang="en-US" altLang="zh-CN" baseline="-25000">
                <a:solidFill>
                  <a:srgbClr val="000000"/>
                </a:solidFill>
                <a:latin typeface="黑体" pitchFamily="2" charset="-122"/>
                <a:ea typeface="黑体" pitchFamily="2" charset="-122"/>
              </a:rPr>
              <a:t>3</a:t>
            </a:r>
            <a:r>
              <a:rPr lang="en-US" altLang="zh-CN">
                <a:solidFill>
                  <a:srgbClr val="000000"/>
                </a:solidFill>
                <a:latin typeface="黑体" pitchFamily="2" charset="-122"/>
                <a:ea typeface="黑体" pitchFamily="2" charset="-122"/>
              </a:rPr>
              <a:t>={5</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6}</a:t>
            </a:r>
            <a:r>
              <a:rPr lang="zh-CN" altLang="en-US">
                <a:solidFill>
                  <a:srgbClr val="000000"/>
                </a:solidFill>
                <a:latin typeface="黑体" pitchFamily="2" charset="-122"/>
                <a:ea typeface="黑体" pitchFamily="2" charset="-122"/>
              </a:rPr>
              <a:t>不是</a:t>
            </a:r>
            <a:r>
              <a:rPr lang="en-US" altLang="zh-CN">
                <a:solidFill>
                  <a:srgbClr val="000000"/>
                </a:solidFill>
                <a:latin typeface="黑体" pitchFamily="2" charset="-122"/>
                <a:ea typeface="黑体" pitchFamily="2" charset="-122"/>
                <a:sym typeface="Symbol" pitchFamily="18" charset="2"/>
              </a:rPr>
              <a:t>S</a:t>
            </a:r>
            <a:r>
              <a:rPr lang="zh-CN" altLang="en-US">
                <a:solidFill>
                  <a:srgbClr val="000000"/>
                </a:solidFill>
                <a:latin typeface="黑体" pitchFamily="2" charset="-122"/>
                <a:ea typeface="黑体" pitchFamily="2" charset="-122"/>
              </a:rPr>
              <a:t>的划分。</a:t>
            </a:r>
          </a:p>
          <a:p>
            <a:pPr marL="457200" indent="-457200">
              <a:lnSpc>
                <a:spcPct val="130000"/>
              </a:lnSpc>
              <a:spcBef>
                <a:spcPct val="20000"/>
              </a:spcBef>
              <a:buSzPct val="90000"/>
            </a:pPr>
            <a:r>
              <a:rPr lang="zh-CN" altLang="en-US">
                <a:solidFill>
                  <a:srgbClr val="000000"/>
                </a:solidFill>
                <a:latin typeface="黑体" pitchFamily="2" charset="-122"/>
                <a:ea typeface="黑体" pitchFamily="2" charset="-122"/>
              </a:rPr>
              <a:t>    任意试验的基本事件组构成样本空间的一个划分。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dissolve">
                                      <p:cBhvr>
                                        <p:cTn id="7" dur="75"/>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dissolve">
                                      <p:cBhvr>
                                        <p:cTn id="12" dur="75"/>
                                        <p:tgtEl>
                                          <p:spTgt spid="17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17410">
                                            <p:txEl>
                                              <p:pRg st="2" end="2"/>
                                            </p:txEl>
                                          </p:spTgt>
                                        </p:tgtEl>
                                        <p:attrNameLst>
                                          <p:attrName>style.visibility</p:attrName>
                                        </p:attrNameLst>
                                      </p:cBhvr>
                                      <p:to>
                                        <p:strVal val="visible"/>
                                      </p:to>
                                    </p:set>
                                    <p:animEffect transition="in" filter="dissolve">
                                      <p:cBhvr>
                                        <p:cTn id="17" dur="75"/>
                                        <p:tgtEl>
                                          <p:spTgt spid="174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17411">
                                            <p:txEl>
                                              <p:pRg st="0" end="0"/>
                                            </p:txEl>
                                          </p:spTgt>
                                        </p:tgtEl>
                                        <p:attrNameLst>
                                          <p:attrName>style.visibility</p:attrName>
                                        </p:attrNameLst>
                                      </p:cBhvr>
                                      <p:to>
                                        <p:strVal val="visible"/>
                                      </p:to>
                                    </p:set>
                                    <p:animEffect transition="in" filter="dissolve">
                                      <p:cBhvr>
                                        <p:cTn id="22" dur="75"/>
                                        <p:tgtEl>
                                          <p:spTgt spid="174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lt">
                                    <p:tmPct val="100000"/>
                                  </p:iterate>
                                  <p:childTnLst>
                                    <p:set>
                                      <p:cBhvr>
                                        <p:cTn id="26" dur="1" fill="hold">
                                          <p:stCondLst>
                                            <p:cond delay="0"/>
                                          </p:stCondLst>
                                        </p:cTn>
                                        <p:tgtEl>
                                          <p:spTgt spid="17411">
                                            <p:txEl>
                                              <p:pRg st="1" end="1"/>
                                            </p:txEl>
                                          </p:spTgt>
                                        </p:tgtEl>
                                        <p:attrNameLst>
                                          <p:attrName>style.visibility</p:attrName>
                                        </p:attrNameLst>
                                      </p:cBhvr>
                                      <p:to>
                                        <p:strVal val="visible"/>
                                      </p:to>
                                    </p:set>
                                    <p:animEffect transition="in" filter="dissolve">
                                      <p:cBhvr>
                                        <p:cTn id="27" dur="75"/>
                                        <p:tgtEl>
                                          <p:spTgt spid="17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autoUpdateAnimBg="0"/>
      <p:bldP spid="1741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85800" y="685800"/>
            <a:ext cx="7772400" cy="2743200"/>
          </a:xfrm>
        </p:spPr>
        <p:txBody>
          <a:bodyPr/>
          <a:lstStyle/>
          <a:p>
            <a:pPr marL="0" indent="0">
              <a:lnSpc>
                <a:spcPct val="90000"/>
              </a:lnSpc>
              <a:buFontTx/>
              <a:buNone/>
            </a:pPr>
            <a:endParaRPr lang="en-US" altLang="zh-CN" sz="2800" dirty="0">
              <a:solidFill>
                <a:srgbClr val="000000"/>
              </a:solidFill>
              <a:latin typeface="黑体" pitchFamily="2" charset="-122"/>
              <a:ea typeface="黑体" pitchFamily="2" charset="-122"/>
            </a:endParaRPr>
          </a:p>
          <a:p>
            <a:pPr marL="0" indent="0">
              <a:lnSpc>
                <a:spcPct val="140000"/>
              </a:lnSpc>
              <a:buFontTx/>
              <a:buNone/>
            </a:pPr>
            <a:r>
              <a:rPr lang="en-US" altLang="zh-CN" sz="2800" dirty="0">
                <a:solidFill>
                  <a:srgbClr val="000000"/>
                </a:solidFill>
                <a:latin typeface="黑体" pitchFamily="2" charset="-122"/>
                <a:ea typeface="黑体" pitchFamily="2" charset="-122"/>
              </a:rPr>
              <a:t> </a:t>
            </a:r>
            <a:r>
              <a:rPr lang="zh-CN" altLang="en-US" sz="2400" dirty="0" smtClean="0">
                <a:solidFill>
                  <a:srgbClr val="006600"/>
                </a:solidFill>
                <a:latin typeface="黑体" pitchFamily="2" charset="-122"/>
                <a:ea typeface="黑体" pitchFamily="2" charset="-122"/>
              </a:rPr>
              <a:t>定理</a:t>
            </a:r>
            <a:r>
              <a:rPr lang="en-US" altLang="zh-CN" sz="2400" dirty="0" smtClean="0">
                <a:solidFill>
                  <a:srgbClr val="006600"/>
                </a:solidFill>
                <a:latin typeface="黑体" pitchFamily="2" charset="-122"/>
                <a:ea typeface="黑体" pitchFamily="2" charset="-122"/>
              </a:rPr>
              <a:t>1.3.2</a:t>
            </a:r>
            <a:r>
              <a:rPr lang="en-US" altLang="zh-CN" sz="2400" dirty="0" smtClean="0">
                <a:solidFill>
                  <a:srgbClr val="000000"/>
                </a:solidFill>
                <a:latin typeface="黑体" pitchFamily="2" charset="-122"/>
                <a:ea typeface="黑体" pitchFamily="2" charset="-122"/>
              </a:rPr>
              <a:t> </a:t>
            </a:r>
            <a:r>
              <a:rPr lang="zh-CN" altLang="en-US" sz="2400" dirty="0">
                <a:solidFill>
                  <a:srgbClr val="000000"/>
                </a:solidFill>
                <a:latin typeface="黑体" pitchFamily="2" charset="-122"/>
                <a:ea typeface="黑体" pitchFamily="2" charset="-122"/>
              </a:rPr>
              <a:t>设试验</a:t>
            </a:r>
            <a:r>
              <a:rPr lang="en-US" altLang="zh-CN" sz="2400" dirty="0">
                <a:solidFill>
                  <a:srgbClr val="000000"/>
                </a:solidFill>
                <a:latin typeface="黑体" pitchFamily="2" charset="-122"/>
                <a:ea typeface="黑体" pitchFamily="2" charset="-122"/>
              </a:rPr>
              <a:t>E</a:t>
            </a:r>
            <a:r>
              <a:rPr lang="zh-CN" altLang="en-US" sz="2400" dirty="0">
                <a:solidFill>
                  <a:srgbClr val="000000"/>
                </a:solidFill>
                <a:latin typeface="黑体" pitchFamily="2" charset="-122"/>
                <a:ea typeface="黑体" pitchFamily="2" charset="-122"/>
              </a:rPr>
              <a:t>的样本空间为</a:t>
            </a:r>
            <a:r>
              <a:rPr lang="en-US" altLang="zh-CN" sz="2400" dirty="0">
                <a:solidFill>
                  <a:srgbClr val="000000"/>
                </a:solidFill>
                <a:latin typeface="黑体" pitchFamily="2" charset="-122"/>
                <a:ea typeface="黑体" pitchFamily="2" charset="-122"/>
                <a:sym typeface="Symbol" pitchFamily="18" charset="2"/>
              </a:rPr>
              <a:t>S</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A</a:t>
            </a:r>
            <a:r>
              <a:rPr lang="zh-CN" altLang="en-US" sz="2400" dirty="0">
                <a:solidFill>
                  <a:srgbClr val="000000"/>
                </a:solidFill>
                <a:latin typeface="黑体" pitchFamily="2" charset="-122"/>
                <a:ea typeface="黑体" pitchFamily="2" charset="-122"/>
              </a:rPr>
              <a:t>为</a:t>
            </a:r>
            <a:r>
              <a:rPr lang="en-US" altLang="zh-CN" sz="2400" dirty="0">
                <a:solidFill>
                  <a:srgbClr val="000000"/>
                </a:solidFill>
                <a:latin typeface="黑体" pitchFamily="2" charset="-122"/>
                <a:ea typeface="黑体" pitchFamily="2" charset="-122"/>
              </a:rPr>
              <a:t>E</a:t>
            </a:r>
            <a:r>
              <a:rPr lang="zh-CN" altLang="en-US" sz="2400" dirty="0">
                <a:solidFill>
                  <a:srgbClr val="000000"/>
                </a:solidFill>
                <a:latin typeface="黑体" pitchFamily="2" charset="-122"/>
                <a:ea typeface="黑体" pitchFamily="2" charset="-122"/>
              </a:rPr>
              <a:t>的事件，</a:t>
            </a:r>
            <a:r>
              <a:rPr lang="en-US" altLang="zh-CN" sz="2400" dirty="0">
                <a:solidFill>
                  <a:srgbClr val="000000"/>
                </a:solidFill>
                <a:latin typeface="黑体" pitchFamily="2" charset="-122"/>
                <a:ea typeface="黑体" pitchFamily="2" charset="-122"/>
              </a:rPr>
              <a:t>B</a:t>
            </a:r>
            <a:r>
              <a:rPr lang="en-US" altLang="zh-CN" sz="2400" baseline="-25000" dirty="0">
                <a:solidFill>
                  <a:srgbClr val="000000"/>
                </a:solidFill>
                <a:latin typeface="黑体" pitchFamily="2" charset="-122"/>
                <a:ea typeface="黑体" pitchFamily="2" charset="-122"/>
              </a:rPr>
              <a:t>1</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B</a:t>
            </a:r>
            <a:r>
              <a:rPr lang="en-US" altLang="zh-CN" sz="2400" baseline="-25000" dirty="0">
                <a:solidFill>
                  <a:srgbClr val="000000"/>
                </a:solidFill>
                <a:latin typeface="黑体" pitchFamily="2" charset="-122"/>
                <a:ea typeface="黑体" pitchFamily="2" charset="-122"/>
              </a:rPr>
              <a:t>2</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Times New Roman"/>
                <a:ea typeface="黑体" pitchFamily="2" charset="-122"/>
              </a:rPr>
              <a:t>…</a:t>
            </a:r>
            <a:r>
              <a:rPr lang="en-US" altLang="zh-CN" sz="2400" dirty="0" err="1">
                <a:solidFill>
                  <a:srgbClr val="000000"/>
                </a:solidFill>
                <a:latin typeface="黑体" pitchFamily="2" charset="-122"/>
                <a:ea typeface="黑体" pitchFamily="2" charset="-122"/>
              </a:rPr>
              <a:t>B</a:t>
            </a:r>
            <a:r>
              <a:rPr lang="en-US" altLang="zh-CN" sz="2400" baseline="-25000" dirty="0" err="1">
                <a:solidFill>
                  <a:srgbClr val="000000"/>
                </a:solidFill>
                <a:latin typeface="黑体" pitchFamily="2" charset="-122"/>
                <a:ea typeface="黑体" pitchFamily="2" charset="-122"/>
              </a:rPr>
              <a:t>n</a:t>
            </a:r>
            <a:r>
              <a:rPr lang="zh-CN" altLang="en-US" sz="2400" dirty="0">
                <a:solidFill>
                  <a:srgbClr val="000000"/>
                </a:solidFill>
                <a:latin typeface="黑体" pitchFamily="2" charset="-122"/>
                <a:ea typeface="黑体" pitchFamily="2" charset="-122"/>
              </a:rPr>
              <a:t>为</a:t>
            </a:r>
            <a:r>
              <a:rPr lang="en-US" altLang="zh-CN" sz="2400" dirty="0">
                <a:solidFill>
                  <a:srgbClr val="000000"/>
                </a:solidFill>
                <a:latin typeface="黑体" pitchFamily="2" charset="-122"/>
                <a:ea typeface="黑体" pitchFamily="2" charset="-122"/>
                <a:sym typeface="Symbol" pitchFamily="18" charset="2"/>
              </a:rPr>
              <a:t>S</a:t>
            </a:r>
            <a:r>
              <a:rPr lang="zh-CN" altLang="en-US" sz="2400" dirty="0">
                <a:solidFill>
                  <a:srgbClr val="000000"/>
                </a:solidFill>
                <a:latin typeface="黑体" pitchFamily="2" charset="-122"/>
                <a:ea typeface="黑体" pitchFamily="2" charset="-122"/>
              </a:rPr>
              <a:t>的一个划分，且</a:t>
            </a:r>
            <a:r>
              <a:rPr lang="en-US" altLang="zh-CN" sz="2400" dirty="0">
                <a:solidFill>
                  <a:srgbClr val="000000"/>
                </a:solidFill>
                <a:latin typeface="黑体" pitchFamily="2" charset="-122"/>
                <a:ea typeface="黑体" pitchFamily="2" charset="-122"/>
              </a:rPr>
              <a:t>P</a:t>
            </a:r>
            <a:r>
              <a:rPr lang="en-US" altLang="zh-CN" sz="2400" b="1"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B</a:t>
            </a:r>
            <a:r>
              <a:rPr lang="en-US" altLang="zh-CN" sz="2400" b="1" i="1" baseline="-25000" dirty="0">
                <a:solidFill>
                  <a:srgbClr val="000000"/>
                </a:solidFill>
                <a:latin typeface="Times New Roman" pitchFamily="18" charset="0"/>
                <a:ea typeface="黑体" pitchFamily="2" charset="-122"/>
              </a:rPr>
              <a:t>i</a:t>
            </a:r>
            <a:r>
              <a:rPr lang="en-US" altLang="zh-CN" sz="2400" b="1"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&gt;0(</a:t>
            </a:r>
            <a:r>
              <a:rPr lang="en-US" altLang="zh-CN" sz="2400" b="1" i="1" dirty="0" err="1">
                <a:solidFill>
                  <a:srgbClr val="000000"/>
                </a:solidFill>
                <a:latin typeface="Times New Roman" pitchFamily="18" charset="0"/>
                <a:ea typeface="黑体" pitchFamily="2" charset="-122"/>
              </a:rPr>
              <a:t>i</a:t>
            </a:r>
            <a:r>
              <a:rPr lang="en-US" altLang="zh-CN" sz="2400" dirty="0">
                <a:solidFill>
                  <a:srgbClr val="000000"/>
                </a:solidFill>
                <a:latin typeface="黑体" pitchFamily="2" charset="-122"/>
                <a:ea typeface="黑体" pitchFamily="2" charset="-122"/>
              </a:rPr>
              <a:t>=1,2</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Times New Roman"/>
                <a:ea typeface="黑体" pitchFamily="2" charset="-122"/>
              </a:rPr>
              <a:t>…</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n)</a:t>
            </a:r>
            <a:r>
              <a:rPr lang="zh-CN" altLang="en-US" sz="2400" dirty="0">
                <a:solidFill>
                  <a:srgbClr val="000000"/>
                </a:solidFill>
                <a:latin typeface="黑体" pitchFamily="2" charset="-122"/>
                <a:ea typeface="黑体" pitchFamily="2" charset="-122"/>
              </a:rPr>
              <a:t>则</a:t>
            </a:r>
            <a:br>
              <a:rPr lang="zh-CN" altLang="en-US" sz="2400" dirty="0">
                <a:solidFill>
                  <a:srgbClr val="000000"/>
                </a:solidFill>
                <a:latin typeface="黑体" pitchFamily="2" charset="-122"/>
                <a:ea typeface="黑体" pitchFamily="2" charset="-122"/>
              </a:rPr>
            </a:br>
            <a:r>
              <a:rPr lang="zh-CN" altLang="en-US" sz="2400" dirty="0">
                <a:solidFill>
                  <a:srgbClr val="000000"/>
                </a:solidFill>
                <a:latin typeface="黑体" pitchFamily="2" charset="-122"/>
                <a:ea typeface="黑体" pitchFamily="2" charset="-122"/>
              </a:rPr>
              <a:t>   </a:t>
            </a:r>
            <a:r>
              <a:rPr lang="en-US" altLang="zh-CN" sz="2400" b="1" dirty="0">
                <a:solidFill>
                  <a:srgbClr val="0000CC"/>
                </a:solidFill>
                <a:latin typeface="黑体" pitchFamily="2" charset="-122"/>
                <a:ea typeface="黑体" pitchFamily="2" charset="-122"/>
              </a:rPr>
              <a:t>P(A)=P(A|B</a:t>
            </a:r>
            <a:r>
              <a:rPr lang="en-US" altLang="zh-CN" sz="2400" b="1" baseline="-25000" dirty="0">
                <a:solidFill>
                  <a:srgbClr val="0000CC"/>
                </a:solidFill>
                <a:latin typeface="黑体" pitchFamily="2" charset="-122"/>
                <a:ea typeface="黑体" pitchFamily="2" charset="-122"/>
              </a:rPr>
              <a:t>1</a:t>
            </a:r>
            <a:r>
              <a:rPr lang="en-US" altLang="zh-CN" sz="2400" b="1" dirty="0">
                <a:solidFill>
                  <a:srgbClr val="0000CC"/>
                </a:solidFill>
                <a:latin typeface="黑体" pitchFamily="2" charset="-122"/>
                <a:ea typeface="黑体" pitchFamily="2" charset="-122"/>
              </a:rPr>
              <a:t>)P(B</a:t>
            </a:r>
            <a:r>
              <a:rPr lang="en-US" altLang="zh-CN" sz="2400" b="1" baseline="-25000" dirty="0">
                <a:solidFill>
                  <a:srgbClr val="0000CC"/>
                </a:solidFill>
                <a:latin typeface="黑体" pitchFamily="2" charset="-122"/>
                <a:ea typeface="黑体" pitchFamily="2" charset="-122"/>
              </a:rPr>
              <a:t>1</a:t>
            </a:r>
            <a:r>
              <a:rPr lang="en-US" altLang="zh-CN" sz="2400" b="1" dirty="0">
                <a:solidFill>
                  <a:srgbClr val="0000CC"/>
                </a:solidFill>
                <a:latin typeface="黑体" pitchFamily="2" charset="-122"/>
                <a:ea typeface="黑体" pitchFamily="2" charset="-122"/>
              </a:rPr>
              <a:t>)+P(A|B</a:t>
            </a:r>
            <a:r>
              <a:rPr lang="en-US" altLang="zh-CN" sz="2400" b="1" baseline="-25000" dirty="0">
                <a:solidFill>
                  <a:srgbClr val="0000CC"/>
                </a:solidFill>
                <a:latin typeface="黑体" pitchFamily="2" charset="-122"/>
                <a:ea typeface="黑体" pitchFamily="2" charset="-122"/>
              </a:rPr>
              <a:t>2</a:t>
            </a:r>
            <a:r>
              <a:rPr lang="en-US" altLang="zh-CN" sz="2400" b="1" dirty="0">
                <a:solidFill>
                  <a:srgbClr val="0000CC"/>
                </a:solidFill>
                <a:latin typeface="黑体" pitchFamily="2" charset="-122"/>
                <a:ea typeface="黑体" pitchFamily="2" charset="-122"/>
              </a:rPr>
              <a:t>)P(B</a:t>
            </a:r>
            <a:r>
              <a:rPr lang="en-US" altLang="zh-CN" sz="2400" b="1" baseline="-25000" dirty="0">
                <a:solidFill>
                  <a:srgbClr val="0000CC"/>
                </a:solidFill>
                <a:latin typeface="黑体" pitchFamily="2" charset="-122"/>
                <a:ea typeface="黑体" pitchFamily="2" charset="-122"/>
              </a:rPr>
              <a:t>2</a:t>
            </a:r>
            <a:r>
              <a:rPr lang="en-US" altLang="zh-CN" sz="2400" b="1" dirty="0">
                <a:solidFill>
                  <a:srgbClr val="0000CC"/>
                </a:solidFill>
                <a:latin typeface="黑体" pitchFamily="2" charset="-122"/>
                <a:ea typeface="黑体" pitchFamily="2" charset="-122"/>
              </a:rPr>
              <a:t>)+</a:t>
            </a:r>
            <a:r>
              <a:rPr lang="en-US" altLang="zh-CN" sz="2400" b="1" dirty="0">
                <a:solidFill>
                  <a:srgbClr val="0000CC"/>
                </a:solidFill>
                <a:latin typeface="Times New Roman"/>
                <a:ea typeface="黑体" pitchFamily="2" charset="-122"/>
              </a:rPr>
              <a:t>…</a:t>
            </a:r>
            <a:r>
              <a:rPr lang="en-US" altLang="zh-CN" sz="2400" b="1" dirty="0">
                <a:solidFill>
                  <a:srgbClr val="0000CC"/>
                </a:solidFill>
                <a:latin typeface="黑体" pitchFamily="2" charset="-122"/>
                <a:ea typeface="黑体" pitchFamily="2" charset="-122"/>
              </a:rPr>
              <a:t>+P(</a:t>
            </a:r>
            <a:r>
              <a:rPr lang="en-US" altLang="zh-CN" sz="2400" b="1" dirty="0" err="1">
                <a:solidFill>
                  <a:srgbClr val="0000CC"/>
                </a:solidFill>
                <a:latin typeface="黑体" pitchFamily="2" charset="-122"/>
                <a:ea typeface="黑体" pitchFamily="2" charset="-122"/>
              </a:rPr>
              <a:t>A|B</a:t>
            </a:r>
            <a:r>
              <a:rPr lang="en-US" altLang="zh-CN" sz="2400" b="1" baseline="-25000" dirty="0" err="1">
                <a:solidFill>
                  <a:srgbClr val="0000CC"/>
                </a:solidFill>
                <a:latin typeface="黑体" pitchFamily="2" charset="-122"/>
                <a:ea typeface="黑体" pitchFamily="2" charset="-122"/>
              </a:rPr>
              <a:t>n</a:t>
            </a:r>
            <a:r>
              <a:rPr lang="en-US" altLang="zh-CN" sz="2400" b="1" dirty="0">
                <a:solidFill>
                  <a:srgbClr val="0000CC"/>
                </a:solidFill>
                <a:latin typeface="黑体" pitchFamily="2" charset="-122"/>
                <a:ea typeface="黑体" pitchFamily="2" charset="-122"/>
              </a:rPr>
              <a:t>)P(</a:t>
            </a:r>
            <a:r>
              <a:rPr lang="en-US" altLang="zh-CN" sz="2400" b="1" dirty="0" err="1">
                <a:solidFill>
                  <a:srgbClr val="0000CC"/>
                </a:solidFill>
                <a:latin typeface="黑体" pitchFamily="2" charset="-122"/>
                <a:ea typeface="黑体" pitchFamily="2" charset="-122"/>
              </a:rPr>
              <a:t>B</a:t>
            </a:r>
            <a:r>
              <a:rPr lang="en-US" altLang="zh-CN" sz="2400" b="1" baseline="-25000" dirty="0" err="1">
                <a:solidFill>
                  <a:srgbClr val="0000CC"/>
                </a:solidFill>
                <a:latin typeface="黑体" pitchFamily="2" charset="-122"/>
                <a:ea typeface="黑体" pitchFamily="2" charset="-122"/>
              </a:rPr>
              <a:t>n</a:t>
            </a:r>
            <a:r>
              <a:rPr lang="en-US" altLang="zh-CN" sz="2400" b="1" dirty="0">
                <a:solidFill>
                  <a:srgbClr val="0000CC"/>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 </a:t>
            </a:r>
            <a:br>
              <a:rPr lang="en-US" altLang="zh-CN" sz="2400" dirty="0">
                <a:solidFill>
                  <a:srgbClr val="000000"/>
                </a:solidFill>
                <a:latin typeface="黑体" pitchFamily="2" charset="-122"/>
                <a:ea typeface="黑体" pitchFamily="2" charset="-122"/>
              </a:rPr>
            </a:br>
            <a:r>
              <a:rPr lang="zh-CN" altLang="en-US" sz="2400" dirty="0">
                <a:solidFill>
                  <a:srgbClr val="000000"/>
                </a:solidFill>
                <a:latin typeface="黑体" pitchFamily="2" charset="-122"/>
                <a:ea typeface="黑体" pitchFamily="2" charset="-122"/>
              </a:rPr>
              <a:t>称为</a:t>
            </a:r>
            <a:r>
              <a:rPr lang="zh-CN" altLang="en-US" sz="2400" dirty="0">
                <a:solidFill>
                  <a:srgbClr val="0000CC"/>
                </a:solidFill>
                <a:latin typeface="黑体" pitchFamily="2" charset="-122"/>
                <a:ea typeface="黑体" pitchFamily="2" charset="-122"/>
              </a:rPr>
              <a:t>全概率公式</a:t>
            </a:r>
            <a:r>
              <a:rPr lang="zh-CN" altLang="en-US" sz="2400" dirty="0">
                <a:solidFill>
                  <a:srgbClr val="000000"/>
                </a:solidFill>
                <a:latin typeface="黑体" pitchFamily="2" charset="-122"/>
                <a:ea typeface="黑体" pitchFamily="2" charset="-122"/>
              </a:rPr>
              <a:t>。</a:t>
            </a:r>
            <a:r>
              <a:rPr lang="zh-CN" altLang="en-US" sz="2800" dirty="0">
                <a:solidFill>
                  <a:srgbClr val="000000"/>
                </a:solidFill>
                <a:latin typeface="黑体" pitchFamily="2" charset="-122"/>
                <a:ea typeface="黑体" pitchFamily="2" charset="-122"/>
              </a:rPr>
              <a:t/>
            </a:r>
            <a:br>
              <a:rPr lang="zh-CN" altLang="en-US" sz="2800" dirty="0">
                <a:solidFill>
                  <a:srgbClr val="000000"/>
                </a:solidFill>
                <a:latin typeface="黑体" pitchFamily="2" charset="-122"/>
                <a:ea typeface="黑体" pitchFamily="2" charset="-122"/>
              </a:rPr>
            </a:br>
            <a:endParaRPr lang="zh-CN" altLang="en-US" sz="2800" dirty="0">
              <a:solidFill>
                <a:srgbClr val="000000"/>
              </a:solidFill>
              <a:latin typeface="黑体" pitchFamily="2" charset="-122"/>
              <a:ea typeface="黑体" pitchFamily="2" charset="-122"/>
            </a:endParaRPr>
          </a:p>
          <a:p>
            <a:pPr marL="0" indent="0">
              <a:lnSpc>
                <a:spcPct val="90000"/>
              </a:lnSpc>
              <a:buFontTx/>
              <a:buNone/>
            </a:pPr>
            <a:r>
              <a:rPr lang="zh-CN" altLang="en-US" sz="2800" dirty="0">
                <a:solidFill>
                  <a:srgbClr val="000000"/>
                </a:solidFill>
                <a:latin typeface="黑体" pitchFamily="2" charset="-122"/>
                <a:ea typeface="黑体" pitchFamily="2" charset="-122"/>
              </a:rPr>
              <a:t>  </a:t>
            </a:r>
          </a:p>
        </p:txBody>
      </p:sp>
      <p:sp>
        <p:nvSpPr>
          <p:cNvPr id="19459" name="Rectangle 3"/>
          <p:cNvSpPr>
            <a:spLocks noChangeArrowheads="1"/>
          </p:cNvSpPr>
          <p:nvPr/>
        </p:nvSpPr>
        <p:spPr bwMode="auto">
          <a:xfrm>
            <a:off x="685800" y="3352800"/>
            <a:ext cx="7772400" cy="2667000"/>
          </a:xfrm>
          <a:prstGeom prst="rect">
            <a:avLst/>
          </a:prstGeom>
          <a:noFill/>
          <a:ln w="9525">
            <a:noFill/>
            <a:miter lim="800000"/>
            <a:headEnd/>
            <a:tailEnd/>
          </a:ln>
          <a:effectLst/>
        </p:spPr>
        <p:txBody>
          <a:bodyPr/>
          <a:lstStyle/>
          <a:p>
            <a:pPr marL="193675" indent="-193675">
              <a:lnSpc>
                <a:spcPct val="150000"/>
              </a:lnSpc>
              <a:spcBef>
                <a:spcPct val="20000"/>
              </a:spcBef>
              <a:buSzPct val="90000"/>
            </a:pPr>
            <a:r>
              <a:rPr lang="zh-CN" altLang="en-US">
                <a:solidFill>
                  <a:srgbClr val="000000"/>
                </a:solidFill>
                <a:latin typeface="黑体" pitchFamily="2" charset="-122"/>
                <a:ea typeface="黑体" pitchFamily="2" charset="-122"/>
              </a:rPr>
              <a:t>证：因为</a:t>
            </a:r>
            <a:r>
              <a:rPr lang="en-US" altLang="zh-CN">
                <a:solidFill>
                  <a:srgbClr val="000000"/>
                </a:solidFill>
                <a:latin typeface="黑体" pitchFamily="2" charset="-122"/>
                <a:ea typeface="黑体" pitchFamily="2" charset="-122"/>
              </a:rPr>
              <a:t>A=A</a:t>
            </a:r>
            <a:r>
              <a:rPr lang="en-US" altLang="zh-CN">
                <a:solidFill>
                  <a:srgbClr val="000000"/>
                </a:solidFill>
                <a:latin typeface="黑体" pitchFamily="2" charset="-122"/>
                <a:ea typeface="黑体" pitchFamily="2" charset="-122"/>
                <a:sym typeface="Symbol" pitchFamily="18" charset="2"/>
              </a:rPr>
              <a:t>S</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由假设</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b="1" i="1">
                <a:solidFill>
                  <a:srgbClr val="000000"/>
                </a:solidFill>
                <a:ea typeface="黑体" pitchFamily="2" charset="-122"/>
              </a:rPr>
              <a:t>B</a:t>
            </a:r>
            <a:r>
              <a:rPr lang="en-US" altLang="zh-CN" b="1" i="1" baseline="-25000">
                <a:solidFill>
                  <a:srgbClr val="000000"/>
                </a:solidFill>
                <a:ea typeface="黑体" pitchFamily="2" charset="-122"/>
              </a:rPr>
              <a:t>i</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&gt;0(</a:t>
            </a:r>
            <a:r>
              <a:rPr lang="en-US" altLang="zh-CN" b="1" i="1">
                <a:solidFill>
                  <a:srgbClr val="000000"/>
                </a:solidFill>
                <a:ea typeface="黑体" pitchFamily="2" charset="-122"/>
              </a:rPr>
              <a:t>i</a:t>
            </a:r>
            <a:r>
              <a:rPr lang="en-US" altLang="zh-CN">
                <a:solidFill>
                  <a:srgbClr val="000000"/>
                </a:solidFill>
                <a:latin typeface="黑体" pitchFamily="2" charset="-122"/>
                <a:ea typeface="黑体" pitchFamily="2" charset="-122"/>
              </a:rPr>
              <a:t>=1,2</a:t>
            </a:r>
            <a:r>
              <a:rPr lang="zh-CN" altLang="en-US">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，且</a:t>
            </a:r>
          </a:p>
          <a:p>
            <a:pPr marL="193675" indent="-193675">
              <a:lnSpc>
                <a:spcPct val="150000"/>
              </a:lnSpc>
              <a:spcBef>
                <a:spcPct val="20000"/>
              </a:spcBef>
              <a:buSzPct val="90000"/>
            </a:pPr>
            <a:r>
              <a:rPr lang="zh-CN" altLang="en-US">
                <a:solidFill>
                  <a:srgbClr val="000000"/>
                </a:solidFill>
                <a:latin typeface="黑体" pitchFamily="2" charset="-122"/>
                <a:ea typeface="黑体" pitchFamily="2" charset="-122"/>
              </a:rPr>
              <a:t> </a:t>
            </a:r>
            <a:r>
              <a:rPr lang="en-US" altLang="zh-CN" b="1">
                <a:solidFill>
                  <a:srgbClr val="000000"/>
                </a:solidFill>
                <a:latin typeface="黑体" pitchFamily="2" charset="-122"/>
                <a:ea typeface="黑体" pitchFamily="2" charset="-122"/>
              </a:rPr>
              <a:t>(</a:t>
            </a:r>
            <a:r>
              <a:rPr lang="en-US" altLang="zh-CN" b="1" i="1">
                <a:solidFill>
                  <a:srgbClr val="000000"/>
                </a:solidFill>
                <a:ea typeface="黑体" pitchFamily="2" charset="-122"/>
              </a:rPr>
              <a:t>AB</a:t>
            </a:r>
            <a:r>
              <a:rPr lang="en-US" altLang="zh-CN" b="1" i="1" baseline="-25000">
                <a:solidFill>
                  <a:srgbClr val="000000"/>
                </a:solidFill>
                <a:ea typeface="黑体" pitchFamily="2" charset="-122"/>
              </a:rPr>
              <a:t>i</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t>
            </a:r>
            <a:r>
              <a:rPr lang="en-US" altLang="zh-CN" b="1">
                <a:solidFill>
                  <a:srgbClr val="000000"/>
                </a:solidFill>
                <a:latin typeface="黑体" pitchFamily="2" charset="-122"/>
                <a:ea typeface="黑体" pitchFamily="2" charset="-122"/>
              </a:rPr>
              <a:t>(</a:t>
            </a:r>
            <a:r>
              <a:rPr lang="en-US" altLang="zh-CN" b="1" i="1">
                <a:solidFill>
                  <a:srgbClr val="000000"/>
                </a:solidFill>
                <a:ea typeface="黑体" pitchFamily="2" charset="-122"/>
              </a:rPr>
              <a:t>AB</a:t>
            </a:r>
            <a:r>
              <a:rPr lang="en-US" altLang="zh-CN" b="1" i="1" baseline="-25000">
                <a:solidFill>
                  <a:srgbClr val="000000"/>
                </a:solidFill>
                <a:ea typeface="黑体" pitchFamily="2" charset="-122"/>
              </a:rPr>
              <a:t>j </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sym typeface="Symbol" pitchFamily="18" charset="2"/>
              </a:rPr>
              <a:t></a:t>
            </a:r>
            <a:r>
              <a:rPr lang="zh-CN" altLang="en-US">
                <a:solidFill>
                  <a:srgbClr val="000000"/>
                </a:solidFill>
                <a:latin typeface="黑体" pitchFamily="2" charset="-122"/>
                <a:ea typeface="黑体" pitchFamily="2" charset="-122"/>
              </a:rPr>
              <a:t>，</a:t>
            </a:r>
            <a:r>
              <a:rPr lang="en-US" altLang="zh-CN" b="1" i="1">
                <a:solidFill>
                  <a:srgbClr val="000000"/>
                </a:solidFill>
                <a:ea typeface="黑体" pitchFamily="2" charset="-122"/>
              </a:rPr>
              <a:t>i≠j</a:t>
            </a:r>
            <a:r>
              <a:rPr lang="zh-CN" altLang="en-US">
                <a:solidFill>
                  <a:srgbClr val="000000"/>
                </a:solidFill>
                <a:latin typeface="黑体" pitchFamily="2" charset="-122"/>
                <a:ea typeface="黑体" pitchFamily="2" charset="-122"/>
              </a:rPr>
              <a:t>，于是</a:t>
            </a:r>
          </a:p>
          <a:p>
            <a:pPr marL="193675" indent="-193675">
              <a:lnSpc>
                <a:spcPct val="130000"/>
              </a:lnSpc>
              <a:spcBef>
                <a:spcPct val="20000"/>
              </a:spcBef>
              <a:buSzPct val="90000"/>
            </a:pPr>
            <a:r>
              <a:rPr lang="zh-CN" altLang="en-US">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2</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n</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         </a:t>
            </a:r>
            <a:br>
              <a:rPr lang="en-US" altLang="zh-CN">
                <a:solidFill>
                  <a:srgbClr val="000000"/>
                </a:solidFill>
                <a:latin typeface="黑体" pitchFamily="2" charset="-122"/>
                <a:ea typeface="黑体" pitchFamily="2" charset="-122"/>
              </a:rPr>
            </a:br>
            <a:r>
              <a:rPr lang="en-US" altLang="zh-CN">
                <a:solidFill>
                  <a:srgbClr val="000000"/>
                </a:solidFill>
                <a:latin typeface="黑体" pitchFamily="2" charset="-122"/>
                <a:ea typeface="黑体" pitchFamily="2" charset="-122"/>
              </a:rPr>
              <a:t>      =P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2</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aseline="-25000">
                <a:solidFill>
                  <a:srgbClr val="000000"/>
                </a:solidFill>
                <a:latin typeface="黑体" pitchFamily="2" charset="-122"/>
                <a:ea typeface="黑体" pitchFamily="2" charset="-122"/>
              </a:rPr>
              <a:t>n</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n</a:t>
            </a:r>
            <a:r>
              <a:rPr lang="en-US" altLang="zh-CN" b="1">
                <a:solidFill>
                  <a:srgbClr val="000000"/>
                </a:solidFill>
                <a:latin typeface="黑体" pitchFamily="2" charset="-122"/>
                <a:ea typeface="黑体" pitchFamily="2" charset="-122"/>
              </a:rPr>
              <a:t>)</a:t>
            </a:r>
          </a:p>
          <a:p>
            <a:pPr marL="193675" indent="-193675">
              <a:lnSpc>
                <a:spcPct val="150000"/>
              </a:lnSpc>
              <a:spcBef>
                <a:spcPct val="20000"/>
              </a:spcBef>
              <a:buSzPct val="90000"/>
            </a:pPr>
            <a:endParaRPr lang="en-US" altLang="zh-CN">
              <a:solidFill>
                <a:srgbClr val="000000"/>
              </a:solidFill>
              <a:latin typeface="黑体" pitchFamily="2" charset="-122"/>
              <a:ea typeface="黑体" pitchFamily="2" charset="-122"/>
            </a:endParaRPr>
          </a:p>
        </p:txBody>
      </p:sp>
      <p:sp>
        <p:nvSpPr>
          <p:cNvPr id="19460" name="Text Box 4"/>
          <p:cNvSpPr txBox="1">
            <a:spLocks noChangeArrowheads="1"/>
          </p:cNvSpPr>
          <p:nvPr/>
        </p:nvSpPr>
        <p:spPr bwMode="auto">
          <a:xfrm>
            <a:off x="457200" y="500042"/>
            <a:ext cx="6972320" cy="584775"/>
          </a:xfrm>
          <a:prstGeom prst="rect">
            <a:avLst/>
          </a:prstGeom>
          <a:noFill/>
          <a:ln w="9525">
            <a:noFill/>
            <a:miter lim="800000"/>
            <a:headEnd/>
            <a:tailEnd/>
          </a:ln>
          <a:effectLst/>
        </p:spPr>
        <p:txBody>
          <a:bodyPr wrap="square">
            <a:spAutoFit/>
          </a:bodyPr>
          <a:lstStyle/>
          <a:p>
            <a:pPr>
              <a:spcBef>
                <a:spcPct val="50000"/>
              </a:spcBef>
            </a:pPr>
            <a:r>
              <a:rPr lang="en-US" altLang="zh-CN" sz="3200" b="1" dirty="0" smtClean="0">
                <a:solidFill>
                  <a:srgbClr val="0000CC"/>
                </a:solidFill>
                <a:latin typeface="华文新魏" pitchFamily="2" charset="-122"/>
                <a:ea typeface="华文新魏" pitchFamily="2" charset="-122"/>
              </a:rPr>
              <a:t>1.3.2 </a:t>
            </a:r>
            <a:r>
              <a:rPr lang="zh-CN" altLang="en-US" sz="3200" b="1" dirty="0" smtClean="0">
                <a:solidFill>
                  <a:srgbClr val="0000CC"/>
                </a:solidFill>
                <a:latin typeface="华文新魏" pitchFamily="2" charset="-122"/>
                <a:ea typeface="华文新魏" pitchFamily="2" charset="-122"/>
              </a:rPr>
              <a:t>全概率公式和贝叶斯公式</a:t>
            </a:r>
            <a:endParaRPr lang="zh-CN" altLang="en-US" sz="3200" b="1" dirty="0">
              <a:solidFill>
                <a:srgbClr val="0000CC"/>
              </a:solidFill>
              <a:latin typeface="华文新魏" pitchFamily="2" charset="-122"/>
              <a:ea typeface="华文新魏"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9458">
                                            <p:txEl>
                                              <p:pRg st="1" end="1"/>
                                            </p:txEl>
                                          </p:spTgt>
                                        </p:tgtEl>
                                        <p:attrNameLst>
                                          <p:attrName>style.visibility</p:attrName>
                                        </p:attrNameLst>
                                      </p:cBhvr>
                                      <p:to>
                                        <p:strVal val="visible"/>
                                      </p:to>
                                    </p:set>
                                    <p:animEffect transition="in" filter="dissolve">
                                      <p:cBhvr>
                                        <p:cTn id="7" dur="75"/>
                                        <p:tgtEl>
                                          <p:spTgt spid="194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19458">
                                            <p:txEl>
                                              <p:pRg st="2" end="2"/>
                                            </p:txEl>
                                          </p:spTgt>
                                        </p:tgtEl>
                                        <p:attrNameLst>
                                          <p:attrName>style.visibility</p:attrName>
                                        </p:attrNameLst>
                                      </p:cBhvr>
                                      <p:to>
                                        <p:strVal val="visible"/>
                                      </p:to>
                                    </p:set>
                                    <p:animEffect transition="in" filter="dissolve">
                                      <p:cBhvr>
                                        <p:cTn id="12" dur="75"/>
                                        <p:tgtEl>
                                          <p:spTgt spid="194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19459">
                                            <p:txEl>
                                              <p:pRg st="0" end="0"/>
                                            </p:txEl>
                                          </p:spTgt>
                                        </p:tgtEl>
                                        <p:attrNameLst>
                                          <p:attrName>style.visibility</p:attrName>
                                        </p:attrNameLst>
                                      </p:cBhvr>
                                      <p:to>
                                        <p:strVal val="visible"/>
                                      </p:to>
                                    </p:set>
                                    <p:animEffect transition="in" filter="dissolve">
                                      <p:cBhvr>
                                        <p:cTn id="17" dur="75"/>
                                        <p:tgtEl>
                                          <p:spTgt spid="194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19459">
                                            <p:txEl>
                                              <p:pRg st="1" end="1"/>
                                            </p:txEl>
                                          </p:spTgt>
                                        </p:tgtEl>
                                        <p:attrNameLst>
                                          <p:attrName>style.visibility</p:attrName>
                                        </p:attrNameLst>
                                      </p:cBhvr>
                                      <p:to>
                                        <p:strVal val="visible"/>
                                      </p:to>
                                    </p:set>
                                    <p:animEffect transition="in" filter="dissolve">
                                      <p:cBhvr>
                                        <p:cTn id="22" dur="75"/>
                                        <p:tgtEl>
                                          <p:spTgt spid="194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lt">
                                    <p:tmPct val="100000"/>
                                  </p:iterate>
                                  <p:childTnLst>
                                    <p:set>
                                      <p:cBhvr>
                                        <p:cTn id="26" dur="1" fill="hold">
                                          <p:stCondLst>
                                            <p:cond delay="0"/>
                                          </p:stCondLst>
                                        </p:cTn>
                                        <p:tgtEl>
                                          <p:spTgt spid="19459">
                                            <p:txEl>
                                              <p:pRg st="2" end="2"/>
                                            </p:txEl>
                                          </p:spTgt>
                                        </p:tgtEl>
                                        <p:attrNameLst>
                                          <p:attrName>style.visibility</p:attrName>
                                        </p:attrNameLst>
                                      </p:cBhvr>
                                      <p:to>
                                        <p:strVal val="visible"/>
                                      </p:to>
                                    </p:set>
                                    <p:animEffect transition="in" filter="dissolve">
                                      <p:cBhvr>
                                        <p:cTn id="27" dur="75"/>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P spid="1945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9600" y="609600"/>
            <a:ext cx="8305800" cy="3195638"/>
          </a:xfrm>
          <a:prstGeom prst="rect">
            <a:avLst/>
          </a:prstGeom>
          <a:noFill/>
          <a:ln w="9525">
            <a:noFill/>
            <a:miter lim="800000"/>
            <a:headEnd/>
            <a:tailEnd/>
          </a:ln>
          <a:effectLst/>
        </p:spPr>
        <p:txBody>
          <a:bodyPr>
            <a:spAutoFit/>
          </a:bodyPr>
          <a:lstStyle/>
          <a:p>
            <a:pPr marL="457200" indent="-457200">
              <a:spcBef>
                <a:spcPct val="50000"/>
              </a:spcBef>
            </a:pPr>
            <a:r>
              <a:rPr lang="zh-CN" altLang="en-US">
                <a:solidFill>
                  <a:srgbClr val="000000"/>
                </a:solidFill>
                <a:latin typeface="黑体" pitchFamily="2" charset="-122"/>
                <a:ea typeface="黑体" pitchFamily="2" charset="-122"/>
              </a:rPr>
              <a:t>例  一箱同类型的产品</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由三家工厂生产</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其中</a:t>
            </a:r>
            <a:r>
              <a:rPr lang="en-US" altLang="zh-CN">
                <a:solidFill>
                  <a:srgbClr val="000000"/>
                </a:solidFill>
                <a:latin typeface="黑体" pitchFamily="2" charset="-122"/>
                <a:ea typeface="黑体" pitchFamily="2" charset="-122"/>
              </a:rPr>
              <a:t>1/2</a:t>
            </a:r>
            <a:r>
              <a:rPr lang="zh-CN" altLang="en-US">
                <a:solidFill>
                  <a:srgbClr val="000000"/>
                </a:solidFill>
                <a:latin typeface="黑体" pitchFamily="2" charset="-122"/>
                <a:ea typeface="黑体" pitchFamily="2" charset="-122"/>
              </a:rPr>
              <a:t>由甲厂生产</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乙丙厂各生产</a:t>
            </a:r>
            <a:r>
              <a:rPr lang="en-US" altLang="zh-CN">
                <a:solidFill>
                  <a:srgbClr val="000000"/>
                </a:solidFill>
                <a:latin typeface="黑体" pitchFamily="2" charset="-122"/>
                <a:ea typeface="黑体" pitchFamily="2" charset="-122"/>
              </a:rPr>
              <a:t>1/4,</a:t>
            </a:r>
            <a:r>
              <a:rPr lang="zh-CN" altLang="en-US">
                <a:solidFill>
                  <a:srgbClr val="000000"/>
                </a:solidFill>
                <a:latin typeface="黑体" pitchFamily="2" charset="-122"/>
                <a:ea typeface="黑体" pitchFamily="2" charset="-122"/>
              </a:rPr>
              <a:t>又甲乙厂生产的产品均有</a:t>
            </a:r>
            <a:r>
              <a:rPr lang="en-US" altLang="zh-CN">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的次品率</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丙厂有</a:t>
            </a:r>
            <a:r>
              <a:rPr lang="en-US" altLang="zh-CN">
                <a:solidFill>
                  <a:srgbClr val="000000"/>
                </a:solidFill>
                <a:latin typeface="黑体" pitchFamily="2" charset="-122"/>
                <a:ea typeface="黑体" pitchFamily="2" charset="-122"/>
              </a:rPr>
              <a:t>4%</a:t>
            </a:r>
            <a:r>
              <a:rPr lang="zh-CN" altLang="en-US">
                <a:solidFill>
                  <a:srgbClr val="000000"/>
                </a:solidFill>
                <a:latin typeface="黑体" pitchFamily="2" charset="-122"/>
                <a:ea typeface="黑体" pitchFamily="2" charset="-122"/>
              </a:rPr>
              <a:t>的次品率</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求</a:t>
            </a:r>
          </a:p>
          <a:p>
            <a:pPr marL="457200" indent="-457200">
              <a:spcBef>
                <a:spcPct val="50000"/>
              </a:spcBef>
              <a:buFontTx/>
              <a:buAutoNum type="arabicParenR"/>
            </a:pPr>
            <a:r>
              <a:rPr lang="zh-CN" altLang="en-US">
                <a:solidFill>
                  <a:srgbClr val="000000"/>
                </a:solidFill>
                <a:latin typeface="黑体" pitchFamily="2" charset="-122"/>
                <a:ea typeface="黑体" pitchFamily="2" charset="-122"/>
              </a:rPr>
              <a:t>任取一产品是次品的概率</a:t>
            </a:r>
            <a:r>
              <a:rPr lang="en-US" altLang="zh-CN">
                <a:solidFill>
                  <a:srgbClr val="000000"/>
                </a:solidFill>
                <a:latin typeface="黑体" pitchFamily="2" charset="-122"/>
                <a:ea typeface="黑体" pitchFamily="2" charset="-122"/>
              </a:rPr>
              <a:t>P(A);  </a:t>
            </a:r>
          </a:p>
          <a:p>
            <a:pPr marL="457200" indent="-457200">
              <a:spcBef>
                <a:spcPct val="50000"/>
              </a:spcBef>
              <a:buFontTx/>
              <a:buAutoNum type="arabicParenR"/>
            </a:pPr>
            <a:r>
              <a:rPr lang="zh-CN" altLang="en-US">
                <a:solidFill>
                  <a:srgbClr val="000000"/>
                </a:solidFill>
                <a:latin typeface="黑体" pitchFamily="2" charset="-122"/>
                <a:ea typeface="黑体" pitchFamily="2" charset="-122"/>
              </a:rPr>
              <a:t>任取一产品是次品且恰是由甲厂生产的概率</a:t>
            </a:r>
            <a:r>
              <a:rPr lang="en-US" altLang="zh-CN">
                <a:solidFill>
                  <a:srgbClr val="000000"/>
                </a:solidFill>
                <a:latin typeface="黑体" pitchFamily="2" charset="-122"/>
                <a:ea typeface="黑体" pitchFamily="2" charset="-122"/>
              </a:rPr>
              <a:t>P(AB</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a:t>
            </a:r>
          </a:p>
          <a:p>
            <a:pPr marL="457200" indent="-457200">
              <a:spcBef>
                <a:spcPct val="50000"/>
              </a:spcBef>
              <a:buFontTx/>
              <a:buAutoNum type="arabicParenR"/>
            </a:pPr>
            <a:r>
              <a:rPr lang="zh-CN" altLang="en-US">
                <a:solidFill>
                  <a:srgbClr val="000000"/>
                </a:solidFill>
                <a:latin typeface="黑体" pitchFamily="2" charset="-122"/>
                <a:ea typeface="黑体" pitchFamily="2" charset="-122"/>
              </a:rPr>
              <a:t>任取一产品发现是次品</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问它是由甲厂生产的概率</a:t>
            </a:r>
            <a:r>
              <a:rPr lang="en-US" altLang="zh-CN">
                <a:solidFill>
                  <a:srgbClr val="000000"/>
                </a:solidFill>
                <a:latin typeface="黑体" pitchFamily="2" charset="-122"/>
                <a:ea typeface="黑体" pitchFamily="2" charset="-122"/>
              </a:rPr>
              <a:t>P(B</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|A)</a:t>
            </a:r>
            <a:r>
              <a:rPr lang="en-US" altLang="zh-CN"/>
              <a:t> </a:t>
            </a:r>
            <a:br>
              <a:rPr lang="en-US" altLang="zh-CN"/>
            </a:br>
            <a:endParaRPr lang="en-US" altLang="zh-CN"/>
          </a:p>
        </p:txBody>
      </p:sp>
      <p:grpSp>
        <p:nvGrpSpPr>
          <p:cNvPr id="58381" name="Group 13"/>
          <p:cNvGrpSpPr>
            <a:grpSpLocks/>
          </p:cNvGrpSpPr>
          <p:nvPr/>
        </p:nvGrpSpPr>
        <p:grpSpPr bwMode="auto">
          <a:xfrm>
            <a:off x="457200" y="3810000"/>
            <a:ext cx="2362200" cy="1752600"/>
            <a:chOff x="288" y="2400"/>
            <a:chExt cx="1488" cy="1104"/>
          </a:xfrm>
        </p:grpSpPr>
        <p:sp>
          <p:nvSpPr>
            <p:cNvPr id="58371" name="Rectangle 3"/>
            <p:cNvSpPr>
              <a:spLocks noChangeArrowheads="1"/>
            </p:cNvSpPr>
            <p:nvPr/>
          </p:nvSpPr>
          <p:spPr bwMode="auto">
            <a:xfrm>
              <a:off x="288" y="2400"/>
              <a:ext cx="1488" cy="1104"/>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8372" name="Line 4"/>
            <p:cNvSpPr>
              <a:spLocks noChangeShapeType="1"/>
            </p:cNvSpPr>
            <p:nvPr/>
          </p:nvSpPr>
          <p:spPr bwMode="auto">
            <a:xfrm>
              <a:off x="1008" y="2400"/>
              <a:ext cx="0" cy="1104"/>
            </a:xfrm>
            <a:prstGeom prst="line">
              <a:avLst/>
            </a:prstGeom>
            <a:noFill/>
            <a:ln w="9525">
              <a:solidFill>
                <a:schemeClr val="tx1"/>
              </a:solidFill>
              <a:miter lim="800000"/>
              <a:headEnd/>
              <a:tailEnd/>
            </a:ln>
            <a:effectLst/>
          </p:spPr>
          <p:txBody>
            <a:bodyPr wrap="none"/>
            <a:lstStyle/>
            <a:p>
              <a:endParaRPr lang="zh-CN" altLang="en-US"/>
            </a:p>
          </p:txBody>
        </p:sp>
        <p:sp>
          <p:nvSpPr>
            <p:cNvPr id="58374" name="Line 6"/>
            <p:cNvSpPr>
              <a:spLocks noChangeShapeType="1"/>
            </p:cNvSpPr>
            <p:nvPr/>
          </p:nvSpPr>
          <p:spPr bwMode="auto">
            <a:xfrm>
              <a:off x="1008" y="2928"/>
              <a:ext cx="768" cy="0"/>
            </a:xfrm>
            <a:prstGeom prst="line">
              <a:avLst/>
            </a:prstGeom>
            <a:noFill/>
            <a:ln w="9525">
              <a:solidFill>
                <a:schemeClr val="tx1"/>
              </a:solidFill>
              <a:miter lim="800000"/>
              <a:headEnd/>
              <a:tailEnd/>
            </a:ln>
            <a:effectLst/>
          </p:spPr>
          <p:txBody>
            <a:bodyPr wrap="none"/>
            <a:lstStyle/>
            <a:p>
              <a:endParaRPr lang="zh-CN" altLang="en-US"/>
            </a:p>
          </p:txBody>
        </p:sp>
        <p:sp>
          <p:nvSpPr>
            <p:cNvPr id="58376" name="Text Box 8"/>
            <p:cNvSpPr txBox="1">
              <a:spLocks noChangeArrowheads="1"/>
            </p:cNvSpPr>
            <p:nvPr/>
          </p:nvSpPr>
          <p:spPr bwMode="auto">
            <a:xfrm>
              <a:off x="384" y="2736"/>
              <a:ext cx="624" cy="288"/>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甲</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1</a:t>
              </a:r>
            </a:p>
          </p:txBody>
        </p:sp>
        <p:sp>
          <p:nvSpPr>
            <p:cNvPr id="58377" name="Text Box 9"/>
            <p:cNvSpPr txBox="1">
              <a:spLocks noChangeArrowheads="1"/>
            </p:cNvSpPr>
            <p:nvPr/>
          </p:nvSpPr>
          <p:spPr bwMode="auto">
            <a:xfrm>
              <a:off x="1152" y="2496"/>
              <a:ext cx="624" cy="288"/>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乙</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p>
          </p:txBody>
        </p:sp>
        <p:sp>
          <p:nvSpPr>
            <p:cNvPr id="58379" name="Text Box 11"/>
            <p:cNvSpPr txBox="1">
              <a:spLocks noChangeArrowheads="1"/>
            </p:cNvSpPr>
            <p:nvPr/>
          </p:nvSpPr>
          <p:spPr bwMode="auto">
            <a:xfrm>
              <a:off x="1152" y="3024"/>
              <a:ext cx="624" cy="288"/>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丙</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3</a:t>
              </a:r>
            </a:p>
          </p:txBody>
        </p:sp>
      </p:grpSp>
      <p:sp>
        <p:nvSpPr>
          <p:cNvPr id="58380" name="Text Box 12"/>
          <p:cNvSpPr txBox="1">
            <a:spLocks noChangeArrowheads="1"/>
          </p:cNvSpPr>
          <p:nvPr/>
        </p:nvSpPr>
        <p:spPr bwMode="auto">
          <a:xfrm>
            <a:off x="3048000" y="3733800"/>
            <a:ext cx="6096000" cy="2100263"/>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解</a:t>
            </a:r>
            <a:r>
              <a:rPr lang="en-US" altLang="zh-CN">
                <a:solidFill>
                  <a:srgbClr val="000000"/>
                </a:solidFill>
                <a:latin typeface="黑体" pitchFamily="2" charset="-122"/>
                <a:ea typeface="黑体" pitchFamily="2" charset="-122"/>
              </a:rPr>
              <a:t>:    S={</a:t>
            </a:r>
            <a:r>
              <a:rPr lang="zh-CN" altLang="en-US">
                <a:solidFill>
                  <a:srgbClr val="000000"/>
                </a:solidFill>
                <a:latin typeface="黑体" pitchFamily="2" charset="-122"/>
                <a:ea typeface="黑体" pitchFamily="2" charset="-122"/>
              </a:rPr>
              <a:t>箱中的全部产品</a:t>
            </a:r>
            <a:r>
              <a:rPr lang="en-US" altLang="zh-CN">
                <a:solidFill>
                  <a:srgbClr val="000000"/>
                </a:solidFill>
                <a:latin typeface="黑体" pitchFamily="2" charset="-122"/>
                <a:ea typeface="黑体" pitchFamily="2" charset="-122"/>
              </a:rPr>
              <a:t>}</a:t>
            </a:r>
          </a:p>
          <a:p>
            <a:pPr>
              <a:spcBef>
                <a:spcPct val="50000"/>
              </a:spcBef>
            </a:pP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任取一产品是次品</a:t>
            </a:r>
            <a:r>
              <a:rPr lang="en-US" altLang="zh-CN">
                <a:solidFill>
                  <a:srgbClr val="000000"/>
                </a:solidFill>
                <a:latin typeface="黑体" pitchFamily="2" charset="-122"/>
                <a:ea typeface="黑体" pitchFamily="2" charset="-122"/>
              </a:rPr>
              <a:t>,</a:t>
            </a:r>
          </a:p>
          <a:p>
            <a:pPr>
              <a:spcBef>
                <a:spcPct val="50000"/>
              </a:spcBef>
            </a:pP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取到的产品分别是由甲</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乙</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丙厂生产的</a:t>
            </a:r>
            <a:r>
              <a:rPr lang="en-US" altLang="zh-CN">
                <a:solidFill>
                  <a:srgbClr val="000000"/>
                </a:solidFill>
                <a:latin typeface="黑体" pitchFamily="2" charset="-122"/>
                <a:ea typeface="黑体" pitchFamily="2" charset="-122"/>
              </a:rPr>
              <a:t>.</a:t>
            </a:r>
          </a:p>
          <a:p>
            <a:pPr>
              <a:spcBef>
                <a:spcPct val="50000"/>
              </a:spcBef>
            </a:pPr>
            <a:r>
              <a:rPr lang="zh-CN" altLang="en-US">
                <a:solidFill>
                  <a:srgbClr val="000000"/>
                </a:solidFill>
                <a:latin typeface="黑体" pitchFamily="2" charset="-122"/>
                <a:ea typeface="黑体" pitchFamily="2" charset="-122"/>
              </a:rPr>
              <a:t>由题意</a:t>
            </a:r>
            <a:r>
              <a:rPr lang="en-US" altLang="zh-CN">
                <a:solidFill>
                  <a:srgbClr val="000000"/>
                </a:solidFill>
                <a:latin typeface="黑体" pitchFamily="2" charset="-122"/>
                <a:ea typeface="黑体" pitchFamily="2" charset="-122"/>
              </a:rPr>
              <a:t>: P(B</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)=1/2, P(B</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 P(B</a:t>
            </a:r>
            <a:r>
              <a:rPr lang="en-US" altLang="zh-CN" baseline="-25000">
                <a:solidFill>
                  <a:srgbClr val="000000"/>
                </a:solidFill>
                <a:latin typeface="黑体" pitchFamily="2" charset="-122"/>
                <a:ea typeface="黑体" pitchFamily="2" charset="-122"/>
              </a:rPr>
              <a:t>3</a:t>
            </a:r>
            <a:r>
              <a:rPr lang="en-US" altLang="zh-CN">
                <a:solidFill>
                  <a:srgbClr val="000000"/>
                </a:solidFill>
                <a:latin typeface="黑体" pitchFamily="2" charset="-122"/>
                <a:ea typeface="黑体" pitchFamily="2" charset="-122"/>
              </a:rPr>
              <a:t>)=1/4,</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8370"/>
                                        </p:tgtEl>
                                        <p:attrNameLst>
                                          <p:attrName>style.visibility</p:attrName>
                                        </p:attrNameLst>
                                      </p:cBhvr>
                                      <p:to>
                                        <p:strVal val="visible"/>
                                      </p:to>
                                    </p:set>
                                    <p:animEffect transition="in" filter="wipe(left)">
                                      <p:cBhvr>
                                        <p:cTn id="7" dur="300"/>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8381"/>
                                        </p:tgtEl>
                                        <p:attrNameLst>
                                          <p:attrName>style.visibility</p:attrName>
                                        </p:attrNameLst>
                                      </p:cBhvr>
                                      <p:to>
                                        <p:strVal val="visible"/>
                                      </p:to>
                                    </p:set>
                                    <p:animEffect transition="in" filter="dissolve">
                                      <p:cBhvr>
                                        <p:cTn id="12" dur="500"/>
                                        <p:tgtEl>
                                          <p:spTgt spid="583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8380"/>
                                        </p:tgtEl>
                                        <p:attrNameLst>
                                          <p:attrName>style.visibility</p:attrName>
                                        </p:attrNameLst>
                                      </p:cBhvr>
                                      <p:to>
                                        <p:strVal val="visible"/>
                                      </p:to>
                                    </p:set>
                                    <p:animEffect transition="in" filter="wipe(left)">
                                      <p:cBhvr>
                                        <p:cTn id="17" dur="300"/>
                                        <p:tgtEl>
                                          <p:spTgt spid="58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8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85800" y="1143000"/>
            <a:ext cx="8153400"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59395" name="Text Box 3"/>
          <p:cNvSpPr txBox="1">
            <a:spLocks noChangeArrowheads="1"/>
          </p:cNvSpPr>
          <p:nvPr/>
        </p:nvSpPr>
        <p:spPr bwMode="auto">
          <a:xfrm>
            <a:off x="533400" y="838200"/>
            <a:ext cx="8001000" cy="1004888"/>
          </a:xfrm>
          <a:prstGeom prst="rect">
            <a:avLst/>
          </a:prstGeom>
          <a:noFill/>
          <a:ln w="9525">
            <a:noFill/>
            <a:miter lim="800000"/>
            <a:headEnd/>
            <a:tailEnd/>
          </a:ln>
          <a:effectLst/>
        </p:spPr>
        <p:txBody>
          <a:bodyPr>
            <a:spAutoFit/>
          </a:bodyPr>
          <a:lstStyle/>
          <a:p>
            <a:pPr>
              <a:spcBef>
                <a:spcPct val="50000"/>
              </a:spcBef>
            </a:pPr>
            <a:r>
              <a:rPr lang="en-US" altLang="zh-CN">
                <a:solidFill>
                  <a:srgbClr val="000000"/>
                </a:solidFill>
                <a:latin typeface="黑体" pitchFamily="2" charset="-122"/>
                <a:ea typeface="黑体" pitchFamily="2" charset="-122"/>
              </a:rPr>
              <a:t>P(A|B</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 P(A|B</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)=2/100; P(A|B</a:t>
            </a:r>
            <a:r>
              <a:rPr lang="en-US" altLang="zh-CN" baseline="-25000">
                <a:solidFill>
                  <a:srgbClr val="000000"/>
                </a:solidFill>
                <a:latin typeface="黑体" pitchFamily="2" charset="-122"/>
                <a:ea typeface="黑体" pitchFamily="2" charset="-122"/>
              </a:rPr>
              <a:t>3</a:t>
            </a:r>
            <a:r>
              <a:rPr lang="en-US" altLang="zh-CN">
                <a:solidFill>
                  <a:srgbClr val="000000"/>
                </a:solidFill>
                <a:latin typeface="黑体" pitchFamily="2" charset="-122"/>
                <a:ea typeface="黑体" pitchFamily="2" charset="-122"/>
              </a:rPr>
              <a:t>)=4/100</a:t>
            </a:r>
          </a:p>
          <a:p>
            <a:pPr>
              <a:spcBef>
                <a:spcPct val="50000"/>
              </a:spcBef>
            </a:pPr>
            <a:r>
              <a:rPr lang="zh-CN" altLang="en-US">
                <a:solidFill>
                  <a:srgbClr val="000000"/>
                </a:solidFill>
                <a:latin typeface="黑体" pitchFamily="2" charset="-122"/>
                <a:ea typeface="黑体" pitchFamily="2" charset="-122"/>
              </a:rPr>
              <a:t>且</a:t>
            </a:r>
            <a:r>
              <a:rPr lang="en-US" altLang="zh-CN" b="1" i="1">
                <a:solidFill>
                  <a:srgbClr val="000000"/>
                </a:solidFill>
                <a:ea typeface="黑体" pitchFamily="2" charset="-122"/>
              </a:rPr>
              <a:t>B</a:t>
            </a:r>
            <a:r>
              <a:rPr lang="en-US" altLang="zh-CN" b="1" i="1" baseline="-25000">
                <a:solidFill>
                  <a:srgbClr val="000000"/>
                </a:solidFill>
                <a:ea typeface="黑体" pitchFamily="2" charset="-122"/>
              </a:rPr>
              <a:t>i</a:t>
            </a:r>
            <a:r>
              <a:rPr lang="en-US" altLang="zh-CN" b="1" i="1">
                <a:solidFill>
                  <a:srgbClr val="000000"/>
                </a:solidFill>
                <a:ea typeface="黑体" pitchFamily="2" charset="-122"/>
              </a:rPr>
              <a:t>B</a:t>
            </a:r>
            <a:r>
              <a:rPr lang="en-US" altLang="zh-CN" b="1" i="1" baseline="-25000">
                <a:solidFill>
                  <a:srgbClr val="000000"/>
                </a:solidFill>
                <a:ea typeface="黑体" pitchFamily="2" charset="-122"/>
              </a:rPr>
              <a:t>j</a:t>
            </a:r>
            <a:r>
              <a:rPr lang="en-US" altLang="zh-CN">
                <a:solidFill>
                  <a:srgbClr val="000000"/>
                </a:solidFill>
                <a:latin typeface="黑体" pitchFamily="2" charset="-122"/>
                <a:ea typeface="黑体" pitchFamily="2" charset="-122"/>
              </a:rPr>
              <a:t>=Φ,</a:t>
            </a:r>
            <a:r>
              <a:rPr lang="en-US" altLang="zh-CN" b="1" i="1">
                <a:solidFill>
                  <a:srgbClr val="000000"/>
                </a:solidFill>
                <a:ea typeface="黑体" pitchFamily="2" charset="-122"/>
              </a:rPr>
              <a:t>i</a:t>
            </a:r>
            <a:r>
              <a:rPr lang="en-US" altLang="zh-CN" b="1" i="1">
                <a:solidFill>
                  <a:srgbClr val="000000"/>
                </a:solidFill>
                <a:ea typeface="黑体" pitchFamily="2" charset="-122"/>
                <a:sym typeface="Symbol" pitchFamily="18" charset="2"/>
              </a:rPr>
              <a:t></a:t>
            </a:r>
            <a:r>
              <a:rPr lang="en-US" altLang="zh-CN" b="1" i="1">
                <a:solidFill>
                  <a:srgbClr val="000000"/>
                </a:solidFill>
                <a:ea typeface="黑体" pitchFamily="2" charset="-122"/>
              </a:rPr>
              <a:t>j , i , j </a:t>
            </a:r>
            <a:r>
              <a:rPr lang="en-US" altLang="zh-CN">
                <a:solidFill>
                  <a:srgbClr val="000000"/>
                </a:solidFill>
                <a:latin typeface="黑体" pitchFamily="2" charset="-122"/>
                <a:ea typeface="黑体" pitchFamily="2" charset="-122"/>
              </a:rPr>
              <a:t>=1,2,3. B</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3</a:t>
            </a:r>
            <a:r>
              <a:rPr lang="en-US" altLang="zh-CN">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sym typeface="Symbol" pitchFamily="18" charset="2"/>
              </a:rPr>
              <a:t>S</a:t>
            </a:r>
          </a:p>
        </p:txBody>
      </p:sp>
      <p:sp>
        <p:nvSpPr>
          <p:cNvPr id="59396" name="Text Box 4"/>
          <p:cNvSpPr txBox="1">
            <a:spLocks noChangeArrowheads="1"/>
          </p:cNvSpPr>
          <p:nvPr/>
        </p:nvSpPr>
        <p:spPr bwMode="auto">
          <a:xfrm>
            <a:off x="609600" y="1905000"/>
            <a:ext cx="8229600" cy="1552575"/>
          </a:xfrm>
          <a:prstGeom prst="rect">
            <a:avLst/>
          </a:prstGeom>
          <a:noFill/>
          <a:ln w="9525">
            <a:noFill/>
            <a:miter lim="800000"/>
            <a:headEnd/>
            <a:tailEnd/>
          </a:ln>
          <a:effectLst/>
        </p:spPr>
        <p:txBody>
          <a:bodyPr>
            <a:spAutoFit/>
          </a:bodyPr>
          <a:lstStyle/>
          <a:p>
            <a:pPr marL="457200" indent="-457200">
              <a:spcBef>
                <a:spcPct val="50000"/>
              </a:spcBef>
              <a:buFontTx/>
              <a:buAutoNum type="arabicParenR"/>
            </a:pPr>
            <a:r>
              <a:rPr lang="zh-CN" altLang="en-US">
                <a:solidFill>
                  <a:srgbClr val="000000"/>
                </a:solidFill>
                <a:latin typeface="黑体" pitchFamily="2" charset="-122"/>
                <a:ea typeface="黑体" pitchFamily="2" charset="-122"/>
              </a:rPr>
              <a:t>由全概率公式</a:t>
            </a:r>
          </a:p>
          <a:p>
            <a:pPr marL="457200" indent="-457200">
              <a:spcBef>
                <a:spcPct val="50000"/>
              </a:spcBef>
            </a:pPr>
            <a:r>
              <a:rPr lang="zh-CN" altLang="en-US">
                <a:solidFill>
                  <a:srgbClr val="000000"/>
                </a:solidFill>
                <a:latin typeface="黑体" pitchFamily="2" charset="-122"/>
                <a:ea typeface="黑体" pitchFamily="2" charset="-122"/>
              </a:rPr>
              <a:t> </a:t>
            </a:r>
            <a:r>
              <a:rPr lang="en-US" altLang="zh-CN" b="1">
                <a:solidFill>
                  <a:srgbClr val="000000"/>
                </a:solidFill>
                <a:latin typeface="黑体" pitchFamily="2" charset="-122"/>
                <a:ea typeface="黑体" pitchFamily="2" charset="-122"/>
              </a:rPr>
              <a:t>P(A)=P(A|B</a:t>
            </a:r>
            <a:r>
              <a:rPr lang="en-US" altLang="zh-CN" b="1"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)P(B</a:t>
            </a:r>
            <a:r>
              <a:rPr lang="en-US" altLang="zh-CN" b="1"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)+P(A|B</a:t>
            </a:r>
            <a:r>
              <a:rPr lang="en-US" altLang="zh-CN" b="1" baseline="-25000">
                <a:solidFill>
                  <a:srgbClr val="000000"/>
                </a:solidFill>
                <a:latin typeface="黑体" pitchFamily="2" charset="-122"/>
                <a:ea typeface="黑体" pitchFamily="2" charset="-122"/>
              </a:rPr>
              <a:t>2</a:t>
            </a:r>
            <a:r>
              <a:rPr lang="en-US" altLang="zh-CN" b="1">
                <a:solidFill>
                  <a:srgbClr val="000000"/>
                </a:solidFill>
                <a:latin typeface="黑体" pitchFamily="2" charset="-122"/>
                <a:ea typeface="黑体" pitchFamily="2" charset="-122"/>
              </a:rPr>
              <a:t>)P(B</a:t>
            </a:r>
            <a:r>
              <a:rPr lang="en-US" altLang="zh-CN" b="1" baseline="-25000">
                <a:solidFill>
                  <a:srgbClr val="000000"/>
                </a:solidFill>
                <a:latin typeface="黑体" pitchFamily="2" charset="-122"/>
                <a:ea typeface="黑体" pitchFamily="2" charset="-122"/>
              </a:rPr>
              <a:t>2</a:t>
            </a:r>
            <a:r>
              <a:rPr lang="en-US" altLang="zh-CN" b="1">
                <a:solidFill>
                  <a:srgbClr val="000000"/>
                </a:solidFill>
                <a:latin typeface="黑体" pitchFamily="2" charset="-122"/>
                <a:ea typeface="黑体" pitchFamily="2" charset="-122"/>
              </a:rPr>
              <a:t>)+P(A|B</a:t>
            </a:r>
            <a:r>
              <a:rPr lang="en-US" altLang="zh-CN" b="1" baseline="-25000">
                <a:solidFill>
                  <a:srgbClr val="000000"/>
                </a:solidFill>
                <a:latin typeface="黑体" pitchFamily="2" charset="-122"/>
                <a:ea typeface="黑体" pitchFamily="2" charset="-122"/>
              </a:rPr>
              <a:t>3</a:t>
            </a:r>
            <a:r>
              <a:rPr lang="en-US" altLang="zh-CN" b="1">
                <a:solidFill>
                  <a:srgbClr val="000000"/>
                </a:solidFill>
                <a:latin typeface="黑体" pitchFamily="2" charset="-122"/>
                <a:ea typeface="黑体" pitchFamily="2" charset="-122"/>
              </a:rPr>
              <a:t>)P(B</a:t>
            </a:r>
            <a:r>
              <a:rPr lang="en-US" altLang="zh-CN" b="1" baseline="-25000">
                <a:solidFill>
                  <a:srgbClr val="000000"/>
                </a:solidFill>
                <a:latin typeface="黑体" pitchFamily="2" charset="-122"/>
                <a:ea typeface="黑体" pitchFamily="2" charset="-122"/>
              </a:rPr>
              <a:t>3</a:t>
            </a:r>
            <a:r>
              <a:rPr lang="en-US" altLang="zh-CN" b="1">
                <a:solidFill>
                  <a:srgbClr val="000000"/>
                </a:solidFill>
                <a:latin typeface="黑体" pitchFamily="2" charset="-122"/>
                <a:ea typeface="黑体" pitchFamily="2" charset="-122"/>
              </a:rPr>
              <a:t>)</a:t>
            </a:r>
          </a:p>
          <a:p>
            <a:pPr marL="457200" indent="-457200">
              <a:spcBef>
                <a:spcPct val="50000"/>
              </a:spcBef>
            </a:pPr>
            <a:r>
              <a:rPr lang="en-US" altLang="zh-CN" b="1">
                <a:solidFill>
                  <a:srgbClr val="000000"/>
                </a:solidFill>
                <a:latin typeface="黑体" pitchFamily="2" charset="-122"/>
                <a:ea typeface="黑体" pitchFamily="2" charset="-122"/>
              </a:rPr>
              <a:t>     =0.025.</a:t>
            </a:r>
          </a:p>
        </p:txBody>
      </p:sp>
      <p:sp>
        <p:nvSpPr>
          <p:cNvPr id="59397" name="Text Box 5"/>
          <p:cNvSpPr txBox="1">
            <a:spLocks noChangeArrowheads="1"/>
          </p:cNvSpPr>
          <p:nvPr/>
        </p:nvSpPr>
        <p:spPr bwMode="auto">
          <a:xfrm>
            <a:off x="609600" y="3505200"/>
            <a:ext cx="8229600" cy="1552575"/>
          </a:xfrm>
          <a:prstGeom prst="rect">
            <a:avLst/>
          </a:prstGeom>
          <a:noFill/>
          <a:ln w="9525">
            <a:noFill/>
            <a:miter lim="800000"/>
            <a:headEnd/>
            <a:tailEnd/>
          </a:ln>
          <a:effectLst/>
        </p:spPr>
        <p:txBody>
          <a:bodyPr>
            <a:spAutoFit/>
          </a:bodyPr>
          <a:lstStyle/>
          <a:p>
            <a:pPr marL="457200" indent="-457200">
              <a:spcBef>
                <a:spcPct val="50000"/>
              </a:spcBef>
            </a:pPr>
            <a:r>
              <a:rPr lang="en-US" altLang="zh-CN">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由乘法公式</a:t>
            </a:r>
          </a:p>
          <a:p>
            <a:pPr marL="457200" indent="-457200">
              <a:spcBef>
                <a:spcPct val="50000"/>
              </a:spcBef>
            </a:pPr>
            <a:r>
              <a:rPr lang="zh-CN" altLang="en-US">
                <a:solidFill>
                  <a:srgbClr val="000000"/>
                </a:solidFill>
                <a:latin typeface="黑体" pitchFamily="2" charset="-122"/>
                <a:ea typeface="黑体" pitchFamily="2" charset="-122"/>
              </a:rPr>
              <a:t> </a:t>
            </a:r>
            <a:r>
              <a:rPr lang="en-US" altLang="zh-CN" b="1">
                <a:solidFill>
                  <a:srgbClr val="000000"/>
                </a:solidFill>
                <a:latin typeface="黑体" pitchFamily="2" charset="-122"/>
                <a:ea typeface="黑体" pitchFamily="2" charset="-122"/>
              </a:rPr>
              <a:t>P(A B</a:t>
            </a:r>
            <a:r>
              <a:rPr lang="en-US" altLang="zh-CN" b="1"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)=P(A|B</a:t>
            </a:r>
            <a:r>
              <a:rPr lang="en-US" altLang="zh-CN" b="1"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)P(B</a:t>
            </a:r>
            <a:r>
              <a:rPr lang="en-US" altLang="zh-CN" b="1"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a:t>
            </a:r>
          </a:p>
          <a:p>
            <a:pPr marL="457200" indent="-457200">
              <a:spcBef>
                <a:spcPct val="50000"/>
              </a:spcBef>
            </a:pPr>
            <a:r>
              <a:rPr lang="en-US" altLang="zh-CN" b="1">
                <a:solidFill>
                  <a:srgbClr val="000000"/>
                </a:solidFill>
                <a:latin typeface="黑体" pitchFamily="2" charset="-122"/>
                <a:ea typeface="黑体" pitchFamily="2" charset="-122"/>
              </a:rPr>
              <a:t>     =0.01.</a:t>
            </a:r>
          </a:p>
        </p:txBody>
      </p:sp>
      <p:sp>
        <p:nvSpPr>
          <p:cNvPr id="59398" name="Text Box 6"/>
          <p:cNvSpPr txBox="1">
            <a:spLocks noChangeArrowheads="1"/>
          </p:cNvSpPr>
          <p:nvPr/>
        </p:nvSpPr>
        <p:spPr bwMode="auto">
          <a:xfrm>
            <a:off x="609600" y="5029200"/>
            <a:ext cx="8229600" cy="1552575"/>
          </a:xfrm>
          <a:prstGeom prst="rect">
            <a:avLst/>
          </a:prstGeom>
          <a:noFill/>
          <a:ln w="9525">
            <a:noFill/>
            <a:miter lim="800000"/>
            <a:headEnd/>
            <a:tailEnd/>
          </a:ln>
          <a:effectLst/>
        </p:spPr>
        <p:txBody>
          <a:bodyPr>
            <a:spAutoFit/>
          </a:bodyPr>
          <a:lstStyle/>
          <a:p>
            <a:pPr marL="457200" indent="-457200">
              <a:spcBef>
                <a:spcPct val="50000"/>
              </a:spcBef>
            </a:pPr>
            <a:r>
              <a:rPr lang="en-US" altLang="zh-CN">
                <a:solidFill>
                  <a:srgbClr val="000000"/>
                </a:solidFill>
                <a:latin typeface="黑体" pitchFamily="2" charset="-122"/>
                <a:ea typeface="黑体" pitchFamily="2" charset="-122"/>
              </a:rPr>
              <a:t>3) </a:t>
            </a:r>
            <a:r>
              <a:rPr lang="en-US" altLang="zh-CN" b="1">
                <a:solidFill>
                  <a:srgbClr val="000000"/>
                </a:solidFill>
                <a:latin typeface="黑体" pitchFamily="2" charset="-122"/>
                <a:ea typeface="黑体" pitchFamily="2" charset="-122"/>
              </a:rPr>
              <a:t>P(B</a:t>
            </a:r>
            <a:r>
              <a:rPr lang="en-US" altLang="zh-CN" b="1"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|A)=P(B</a:t>
            </a:r>
            <a:r>
              <a:rPr lang="en-US" altLang="zh-CN" b="1" baseline="-25000">
                <a:solidFill>
                  <a:srgbClr val="000000"/>
                </a:solidFill>
                <a:latin typeface="黑体" pitchFamily="2" charset="-122"/>
                <a:ea typeface="黑体" pitchFamily="2" charset="-122"/>
              </a:rPr>
              <a:t>1</a:t>
            </a:r>
            <a:r>
              <a:rPr lang="en-US" altLang="zh-CN" b="1">
                <a:solidFill>
                  <a:srgbClr val="000000"/>
                </a:solidFill>
                <a:latin typeface="黑体" pitchFamily="2" charset="-122"/>
                <a:ea typeface="黑体" pitchFamily="2" charset="-122"/>
              </a:rPr>
              <a:t>A)/ P(A),</a:t>
            </a:r>
          </a:p>
          <a:p>
            <a:pPr marL="457200" indent="-457200">
              <a:spcBef>
                <a:spcPct val="50000"/>
              </a:spcBef>
            </a:pPr>
            <a:r>
              <a:rPr lang="en-US" altLang="zh-CN">
                <a:solidFill>
                  <a:srgbClr val="000000"/>
                </a:solidFill>
                <a:latin typeface="黑体" pitchFamily="2" charset="-122"/>
                <a:ea typeface="黑体" pitchFamily="2" charset="-122"/>
              </a:rPr>
              <a:t>   </a:t>
            </a:r>
            <a:r>
              <a:rPr lang="zh-CN" altLang="en-US">
                <a:solidFill>
                  <a:srgbClr val="000000"/>
                </a:solidFill>
                <a:latin typeface="黑体" pitchFamily="2" charset="-122"/>
                <a:ea typeface="黑体" pitchFamily="2" charset="-122"/>
              </a:rPr>
              <a:t>由上面计算为</a:t>
            </a:r>
            <a:r>
              <a:rPr lang="en-US" altLang="zh-CN">
                <a:solidFill>
                  <a:srgbClr val="000000"/>
                </a:solidFill>
                <a:latin typeface="黑体" pitchFamily="2" charset="-122"/>
                <a:ea typeface="黑体" pitchFamily="2" charset="-122"/>
              </a:rPr>
              <a:t>0.4.</a:t>
            </a:r>
          </a:p>
          <a:p>
            <a:pPr marL="457200" indent="-457200">
              <a:spcBef>
                <a:spcPct val="50000"/>
              </a:spcBef>
            </a:pPr>
            <a:r>
              <a:rPr lang="en-US" altLang="zh-CN" b="1">
                <a:solidFill>
                  <a:srgbClr val="000000"/>
                </a:solidFill>
                <a:latin typeface="黑体" pitchFamily="2" charset="-122"/>
                <a:ea typeface="黑体" pitchFamily="2" charset="-122"/>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9395"/>
                                        </p:tgtEl>
                                        <p:attrNameLst>
                                          <p:attrName>style.visibility</p:attrName>
                                        </p:attrNameLst>
                                      </p:cBhvr>
                                      <p:to>
                                        <p:strVal val="visible"/>
                                      </p:to>
                                    </p:set>
                                    <p:animEffect transition="in" filter="wipe(left)">
                                      <p:cBhvr>
                                        <p:cTn id="7" dur="3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9396"/>
                                        </p:tgtEl>
                                        <p:attrNameLst>
                                          <p:attrName>style.visibility</p:attrName>
                                        </p:attrNameLst>
                                      </p:cBhvr>
                                      <p:to>
                                        <p:strVal val="visible"/>
                                      </p:to>
                                    </p:set>
                                    <p:animEffect transition="in" filter="wipe(left)">
                                      <p:cBhvr>
                                        <p:cTn id="12" dur="300"/>
                                        <p:tgtEl>
                                          <p:spTgt spid="593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9397"/>
                                        </p:tgtEl>
                                        <p:attrNameLst>
                                          <p:attrName>style.visibility</p:attrName>
                                        </p:attrNameLst>
                                      </p:cBhvr>
                                      <p:to>
                                        <p:strVal val="visible"/>
                                      </p:to>
                                    </p:set>
                                    <p:animEffect transition="in" filter="wipe(left)">
                                      <p:cBhvr>
                                        <p:cTn id="17" dur="300"/>
                                        <p:tgtEl>
                                          <p:spTgt spid="593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9398"/>
                                        </p:tgtEl>
                                        <p:attrNameLst>
                                          <p:attrName>style.visibility</p:attrName>
                                        </p:attrNameLst>
                                      </p:cBhvr>
                                      <p:to>
                                        <p:strVal val="visible"/>
                                      </p:to>
                                    </p:set>
                                    <p:animEffect transition="in" filter="wipe(left)">
                                      <p:cBhvr>
                                        <p:cTn id="22" dur="3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utoUpdateAnimBg="0"/>
      <p:bldP spid="59396" grpId="0" autoUpdateAnimBg="0"/>
      <p:bldP spid="59397" grpId="0" autoUpdateAnimBg="0"/>
      <p:bldP spid="5939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762000" y="762000"/>
            <a:ext cx="7772400" cy="1295400"/>
          </a:xfrm>
        </p:spPr>
        <p:txBody>
          <a:bodyPr/>
          <a:lstStyle/>
          <a:p>
            <a:pPr>
              <a:lnSpc>
                <a:spcPct val="130000"/>
              </a:lnSpc>
              <a:buFontTx/>
              <a:buNone/>
            </a:pPr>
            <a:r>
              <a:rPr lang="zh-CN" altLang="en-US" sz="2400">
                <a:solidFill>
                  <a:srgbClr val="000000"/>
                </a:solidFill>
                <a:latin typeface="黑体" pitchFamily="2" charset="-122"/>
                <a:ea typeface="黑体" pitchFamily="2" charset="-122"/>
              </a:rPr>
              <a:t>解：令</a:t>
            </a:r>
            <a:r>
              <a:rPr lang="en-US" altLang="zh-CN" sz="2400">
                <a:solidFill>
                  <a:srgbClr val="000000"/>
                </a:solidFill>
                <a:latin typeface="黑体" pitchFamily="2" charset="-122"/>
                <a:ea typeface="黑体" pitchFamily="2" charset="-122"/>
              </a:rPr>
              <a:t>A</a:t>
            </a:r>
            <a:r>
              <a:rPr lang="zh-CN" altLang="en-US" sz="2400">
                <a:solidFill>
                  <a:srgbClr val="000000"/>
                </a:solidFill>
                <a:latin typeface="黑体" pitchFamily="2" charset="-122"/>
                <a:ea typeface="黑体" pitchFamily="2" charset="-122"/>
              </a:rPr>
              <a:t>表示</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抽得的是废品</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这一事件，</a:t>
            </a:r>
            <a:r>
              <a:rPr lang="en-US" altLang="zh-CN" sz="2400">
                <a:solidFill>
                  <a:srgbClr val="000000"/>
                </a:solidFill>
                <a:latin typeface="黑体" pitchFamily="2" charset="-122"/>
                <a:ea typeface="黑体" pitchFamily="2" charset="-122"/>
              </a:rPr>
              <a:t>B</a:t>
            </a:r>
            <a:r>
              <a:rPr lang="zh-CN" altLang="en-US" sz="2400">
                <a:solidFill>
                  <a:srgbClr val="000000"/>
                </a:solidFill>
                <a:latin typeface="黑体" pitchFamily="2" charset="-122"/>
                <a:ea typeface="黑体" pitchFamily="2" charset="-122"/>
              </a:rPr>
              <a:t>表示</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抽得的是不合格品</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这一事件按古典概率计算易得： </a:t>
            </a:r>
          </a:p>
        </p:txBody>
      </p:sp>
      <p:graphicFrame>
        <p:nvGraphicFramePr>
          <p:cNvPr id="62464" name="Object 0"/>
          <p:cNvGraphicFramePr>
            <a:graphicFrameLocks noChangeAspect="1"/>
          </p:cNvGraphicFramePr>
          <p:nvPr/>
        </p:nvGraphicFramePr>
        <p:xfrm>
          <a:off x="2895600" y="1828800"/>
          <a:ext cx="2260600" cy="884238"/>
        </p:xfrm>
        <a:graphic>
          <a:graphicData uri="http://schemas.openxmlformats.org/presentationml/2006/ole">
            <p:oleObj spid="_x0000_s62464" name="Equation" r:id="rId3" imgW="1168200" imgH="457200" progId="Equation.3">
              <p:embed/>
            </p:oleObj>
          </a:graphicData>
        </a:graphic>
      </p:graphicFrame>
      <p:graphicFrame>
        <p:nvGraphicFramePr>
          <p:cNvPr id="62465" name="Object 1"/>
          <p:cNvGraphicFramePr>
            <a:graphicFrameLocks noChangeAspect="1"/>
          </p:cNvGraphicFramePr>
          <p:nvPr/>
        </p:nvGraphicFramePr>
        <p:xfrm>
          <a:off x="2895600" y="2870200"/>
          <a:ext cx="2343150" cy="781050"/>
        </p:xfrm>
        <a:graphic>
          <a:graphicData uri="http://schemas.openxmlformats.org/presentationml/2006/ole">
            <p:oleObj spid="_x0000_s62465" name="Equation" r:id="rId4" imgW="1333440" imgH="444240" progId="Equation.3">
              <p:embed/>
            </p:oleObj>
          </a:graphicData>
        </a:graphic>
      </p:graphicFrame>
      <p:sp>
        <p:nvSpPr>
          <p:cNvPr id="5125" name="Rectangle 5"/>
          <p:cNvSpPr>
            <a:spLocks noChangeArrowheads="1"/>
          </p:cNvSpPr>
          <p:nvPr/>
        </p:nvSpPr>
        <p:spPr bwMode="auto">
          <a:xfrm>
            <a:off x="762000" y="3733800"/>
            <a:ext cx="7772400" cy="5486400"/>
          </a:xfrm>
          <a:prstGeom prst="rect">
            <a:avLst/>
          </a:prstGeom>
          <a:noFill/>
          <a:ln w="9525">
            <a:noFill/>
            <a:miter lim="800000"/>
            <a:headEnd/>
            <a:tailEnd/>
          </a:ln>
          <a:effectLst/>
        </p:spPr>
        <p:txBody>
          <a:bodyPr/>
          <a:lstStyle/>
          <a:p>
            <a:pPr>
              <a:spcBef>
                <a:spcPct val="20000"/>
              </a:spcBef>
              <a:buSzPct val="90000"/>
            </a:pPr>
            <a:r>
              <a:rPr lang="zh-CN" altLang="en-US">
                <a:solidFill>
                  <a:srgbClr val="000000"/>
                </a:solidFill>
                <a:latin typeface="黑体" pitchFamily="2" charset="-122"/>
                <a:ea typeface="黑体" pitchFamily="2" charset="-122"/>
              </a:rPr>
              <a:t>由此看到</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zh-CN" altLang="en-US">
                <a:solidFill>
                  <a:srgbClr val="000000"/>
                </a:solidFill>
                <a:latin typeface="黑体" pitchFamily="2" charset="-122"/>
                <a:ea typeface="黑体" pitchFamily="2" charset="-122"/>
              </a:rPr>
              <a:t>）</a:t>
            </a:r>
            <a:endParaRPr lang="zh-CN" altLang="en-US" sz="2800">
              <a:solidFill>
                <a:srgbClr val="000000"/>
              </a:solidFill>
              <a:latin typeface="黑体" pitchFamily="2" charset="-122"/>
              <a:ea typeface="黑体" pitchFamily="2" charset="-122"/>
            </a:endParaRPr>
          </a:p>
          <a:p>
            <a:pPr>
              <a:lnSpc>
                <a:spcPct val="130000"/>
              </a:lnSpc>
              <a:spcBef>
                <a:spcPct val="20000"/>
              </a:spcBef>
              <a:buSzPct val="90000"/>
            </a:pPr>
            <a:r>
              <a:rPr lang="zh-CN" altLang="en-US">
                <a:solidFill>
                  <a:srgbClr val="000000"/>
                </a:solidFill>
                <a:latin typeface="黑体" pitchFamily="2" charset="-122"/>
                <a:ea typeface="黑体" pitchFamily="2" charset="-122"/>
              </a:rPr>
              <a:t>    本例中条件概率</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zh-CN" altLang="en-US">
                <a:solidFill>
                  <a:srgbClr val="000000"/>
                </a:solidFill>
                <a:latin typeface="黑体" pitchFamily="2" charset="-122"/>
                <a:ea typeface="黑体" pitchFamily="2" charset="-122"/>
              </a:rPr>
              <a:t>）是根据条件概率的直观意义计算出来的，但一般地，条件概率如何定义呢？</a:t>
            </a:r>
            <a:r>
              <a:rPr lang="zh-CN" altLang="en-US" sz="2800">
                <a:solidFill>
                  <a:srgbClr val="000000"/>
                </a:solidFill>
                <a:latin typeface="Times New Roman"/>
                <a:ea typeface="黑体" pitchFamily="2" charset="-122"/>
              </a:rPr>
              <a:t> </a:t>
            </a:r>
            <a:endParaRPr lang="zh-CN" altLang="en-US" sz="2800">
              <a:solidFill>
                <a:srgbClr val="000000"/>
              </a:solidFill>
              <a:latin typeface="黑体" pitchFamily="2" charset="-122"/>
              <a:ea typeface="黑体" pitchFamily="2" charset="-122"/>
            </a:endParaRPr>
          </a:p>
          <a:p>
            <a:pPr>
              <a:spcBef>
                <a:spcPct val="20000"/>
              </a:spcBef>
              <a:buSzPct val="90000"/>
            </a:pPr>
            <a:r>
              <a:rPr lang="zh-CN" altLang="en-US">
                <a:solidFill>
                  <a:srgbClr val="000000"/>
                </a:solidFill>
                <a:latin typeface="黑体" pitchFamily="2" charset="-122"/>
                <a:ea typeface="黑体" pitchFamily="2" charset="-122"/>
              </a:rPr>
              <a:t>   通过简单的运算得：</a:t>
            </a:r>
            <a:r>
              <a:rPr lang="zh-CN" altLang="en-US" sz="2800">
                <a:solidFill>
                  <a:srgbClr val="000000"/>
                </a:solidFill>
                <a:latin typeface="黑体" pitchFamily="2" charset="-122"/>
                <a:ea typeface="黑体" pitchFamily="2" charset="-122"/>
              </a:rPr>
              <a:t> </a:t>
            </a:r>
          </a:p>
        </p:txBody>
      </p:sp>
      <p:graphicFrame>
        <p:nvGraphicFramePr>
          <p:cNvPr id="62466" name="Object 2"/>
          <p:cNvGraphicFramePr>
            <a:graphicFrameLocks noChangeAspect="1"/>
          </p:cNvGraphicFramePr>
          <p:nvPr/>
        </p:nvGraphicFramePr>
        <p:xfrm>
          <a:off x="3962400" y="5257800"/>
          <a:ext cx="4016375" cy="781050"/>
        </p:xfrm>
        <a:graphic>
          <a:graphicData uri="http://schemas.openxmlformats.org/presentationml/2006/ole">
            <p:oleObj spid="_x0000_s62466" name="Equation" r:id="rId5" imgW="2286000" imgH="44424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dissolve">
                                      <p:cBhvr>
                                        <p:cTn id="7" dur="75"/>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464"/>
                                        </p:tgtEl>
                                        <p:attrNameLst>
                                          <p:attrName>style.visibility</p:attrName>
                                        </p:attrNameLst>
                                      </p:cBhvr>
                                      <p:to>
                                        <p:strVal val="visible"/>
                                      </p:to>
                                    </p:set>
                                    <p:animEffect transition="in" filter="dissolve">
                                      <p:cBhvr>
                                        <p:cTn id="12" dur="500"/>
                                        <p:tgtEl>
                                          <p:spTgt spid="6246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2465"/>
                                        </p:tgtEl>
                                        <p:attrNameLst>
                                          <p:attrName>style.visibility</p:attrName>
                                        </p:attrNameLst>
                                      </p:cBhvr>
                                      <p:to>
                                        <p:strVal val="visible"/>
                                      </p:to>
                                    </p:set>
                                    <p:animEffect transition="in" filter="dissolve">
                                      <p:cBhvr>
                                        <p:cTn id="17" dur="500"/>
                                        <p:tgtEl>
                                          <p:spTgt spid="6246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5125">
                                            <p:txEl>
                                              <p:pRg st="0" end="0"/>
                                            </p:txEl>
                                          </p:spTgt>
                                        </p:tgtEl>
                                        <p:attrNameLst>
                                          <p:attrName>style.visibility</p:attrName>
                                        </p:attrNameLst>
                                      </p:cBhvr>
                                      <p:to>
                                        <p:strVal val="visible"/>
                                      </p:to>
                                    </p:set>
                                    <p:animEffect transition="in" filter="dissolve">
                                      <p:cBhvr>
                                        <p:cTn id="22" dur="75"/>
                                        <p:tgtEl>
                                          <p:spTgt spid="512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lt">
                                    <p:tmPct val="100000"/>
                                  </p:iterate>
                                  <p:childTnLst>
                                    <p:set>
                                      <p:cBhvr>
                                        <p:cTn id="26" dur="1" fill="hold">
                                          <p:stCondLst>
                                            <p:cond delay="0"/>
                                          </p:stCondLst>
                                        </p:cTn>
                                        <p:tgtEl>
                                          <p:spTgt spid="5125">
                                            <p:txEl>
                                              <p:pRg st="1" end="1"/>
                                            </p:txEl>
                                          </p:spTgt>
                                        </p:tgtEl>
                                        <p:attrNameLst>
                                          <p:attrName>style.visibility</p:attrName>
                                        </p:attrNameLst>
                                      </p:cBhvr>
                                      <p:to>
                                        <p:strVal val="visible"/>
                                      </p:to>
                                    </p:set>
                                    <p:animEffect transition="in" filter="dissolve">
                                      <p:cBhvr>
                                        <p:cTn id="27" dur="75"/>
                                        <p:tgtEl>
                                          <p:spTgt spid="512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lt">
                                    <p:tmPct val="100000"/>
                                  </p:iterate>
                                  <p:childTnLst>
                                    <p:set>
                                      <p:cBhvr>
                                        <p:cTn id="31" dur="1" fill="hold">
                                          <p:stCondLst>
                                            <p:cond delay="0"/>
                                          </p:stCondLst>
                                        </p:cTn>
                                        <p:tgtEl>
                                          <p:spTgt spid="5125">
                                            <p:txEl>
                                              <p:pRg st="2" end="2"/>
                                            </p:txEl>
                                          </p:spTgt>
                                        </p:tgtEl>
                                        <p:attrNameLst>
                                          <p:attrName>style.visibility</p:attrName>
                                        </p:attrNameLst>
                                      </p:cBhvr>
                                      <p:to>
                                        <p:strVal val="visible"/>
                                      </p:to>
                                    </p:set>
                                    <p:animEffect transition="in" filter="dissolve">
                                      <p:cBhvr>
                                        <p:cTn id="32" dur="75"/>
                                        <p:tgtEl>
                                          <p:spTgt spid="512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2466"/>
                                        </p:tgtEl>
                                        <p:attrNameLst>
                                          <p:attrName>style.visibility</p:attrName>
                                        </p:attrNameLst>
                                      </p:cBhvr>
                                      <p:to>
                                        <p:strVal val="visible"/>
                                      </p:to>
                                    </p:set>
                                    <p:animEffect transition="in" filter="dissolve">
                                      <p:cBhvr>
                                        <p:cTn id="37" dur="500"/>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utoUpdateAnimBg="0"/>
      <p:bldP spid="512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609600" y="762000"/>
            <a:ext cx="8001000" cy="457200"/>
          </a:xfrm>
          <a:prstGeom prst="rect">
            <a:avLst/>
          </a:prstGeom>
          <a:noFill/>
          <a:ln w="9525">
            <a:noFill/>
            <a:miter lim="800000"/>
            <a:headEnd/>
            <a:tailEnd/>
          </a:ln>
          <a:effectLst/>
        </p:spPr>
        <p:txBody>
          <a:bodyPr>
            <a:spAutoFit/>
          </a:bodyPr>
          <a:lstStyle/>
          <a:p>
            <a:pPr>
              <a:spcBef>
                <a:spcPct val="50000"/>
              </a:spcBef>
            </a:pPr>
            <a:r>
              <a:rPr lang="zh-CN" altLang="en-US">
                <a:solidFill>
                  <a:srgbClr val="FF0000"/>
                </a:solidFill>
                <a:latin typeface="黑体" pitchFamily="2" charset="-122"/>
                <a:ea typeface="黑体" pitchFamily="2" charset="-122"/>
              </a:rPr>
              <a:t>小结</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利用全概率公式求</a:t>
            </a:r>
            <a:r>
              <a:rPr lang="en-US" altLang="zh-CN" b="1">
                <a:solidFill>
                  <a:srgbClr val="000000"/>
                </a:solidFill>
                <a:latin typeface="黑体" pitchFamily="2" charset="-122"/>
                <a:ea typeface="黑体" pitchFamily="2" charset="-122"/>
              </a:rPr>
              <a:t>P(A)</a:t>
            </a:r>
            <a:r>
              <a:rPr lang="zh-CN" altLang="en-US">
                <a:solidFill>
                  <a:srgbClr val="000000"/>
                </a:solidFill>
                <a:latin typeface="黑体" pitchFamily="2" charset="-122"/>
                <a:ea typeface="黑体" pitchFamily="2" charset="-122"/>
              </a:rPr>
              <a:t>时</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关键是</a:t>
            </a:r>
          </a:p>
        </p:txBody>
      </p:sp>
      <p:sp>
        <p:nvSpPr>
          <p:cNvPr id="60419" name="Text Box 3"/>
          <p:cNvSpPr txBox="1">
            <a:spLocks noChangeArrowheads="1"/>
          </p:cNvSpPr>
          <p:nvPr/>
        </p:nvSpPr>
        <p:spPr bwMode="auto">
          <a:xfrm>
            <a:off x="609600" y="1387475"/>
            <a:ext cx="7848600" cy="822325"/>
          </a:xfrm>
          <a:prstGeom prst="rect">
            <a:avLst/>
          </a:prstGeom>
          <a:noFill/>
          <a:ln w="9525">
            <a:noFill/>
            <a:miter lim="800000"/>
            <a:headEnd/>
            <a:tailEnd/>
          </a:ln>
          <a:effectLst/>
        </p:spPr>
        <p:txBody>
          <a:bodyPr>
            <a:spAutoFit/>
          </a:bodyPr>
          <a:lstStyle/>
          <a:p>
            <a:pPr>
              <a:spcBef>
                <a:spcPct val="50000"/>
              </a:spcBef>
            </a:pPr>
            <a:r>
              <a:rPr lang="en-US" altLang="zh-CN">
                <a:solidFill>
                  <a:srgbClr val="000000"/>
                </a:solidFill>
                <a:latin typeface="黑体" pitchFamily="2" charset="-122"/>
                <a:ea typeface="黑体" pitchFamily="2" charset="-122"/>
              </a:rPr>
              <a:t>1)   </a:t>
            </a:r>
            <a:r>
              <a:rPr lang="zh-CN" altLang="en-US">
                <a:solidFill>
                  <a:srgbClr val="000000"/>
                </a:solidFill>
                <a:latin typeface="黑体" pitchFamily="2" charset="-122"/>
                <a:ea typeface="黑体" pitchFamily="2" charset="-122"/>
              </a:rPr>
              <a:t>找到</a:t>
            </a:r>
            <a:r>
              <a:rPr lang="en-US" altLang="zh-CN">
                <a:solidFill>
                  <a:srgbClr val="000000"/>
                </a:solidFill>
                <a:latin typeface="黑体" pitchFamily="2" charset="-122"/>
                <a:ea typeface="黑体" pitchFamily="2" charset="-122"/>
              </a:rPr>
              <a:t>S</a:t>
            </a:r>
            <a:r>
              <a:rPr lang="zh-CN" altLang="en-US">
                <a:solidFill>
                  <a:srgbClr val="000000"/>
                </a:solidFill>
                <a:latin typeface="黑体" pitchFamily="2" charset="-122"/>
                <a:ea typeface="黑体" pitchFamily="2" charset="-122"/>
              </a:rPr>
              <a:t>的一个划分</a:t>
            </a:r>
            <a:r>
              <a:rPr lang="en-US" altLang="zh-CN">
                <a:solidFill>
                  <a:srgbClr val="000000"/>
                </a:solidFill>
                <a:latin typeface="黑体" pitchFamily="2" charset="-122"/>
                <a:ea typeface="黑体" pitchFamily="2" charset="-122"/>
              </a:rPr>
              <a:t>B1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B2</a:t>
            </a:r>
            <a:r>
              <a:rPr lang="zh-CN" altLang="en-US">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Bn , A</a:t>
            </a:r>
            <a:r>
              <a:rPr lang="zh-CN" altLang="en-US">
                <a:solidFill>
                  <a:srgbClr val="000000"/>
                </a:solidFill>
                <a:latin typeface="黑体" pitchFamily="2" charset="-122"/>
                <a:ea typeface="黑体" pitchFamily="2" charset="-122"/>
              </a:rPr>
              <a:t>总随着</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出 现</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而</a:t>
            </a:r>
            <a:r>
              <a:rPr lang="zh-CN" altLang="en-US"/>
              <a:t>  </a:t>
            </a:r>
            <a:r>
              <a:rPr lang="en-US" altLang="zh-CN" b="1">
                <a:solidFill>
                  <a:srgbClr val="000000"/>
                </a:solidFill>
                <a:latin typeface="黑体" pitchFamily="2" charset="-122"/>
                <a:ea typeface="黑体" pitchFamily="2" charset="-122"/>
              </a:rPr>
              <a:t>P(A|B</a:t>
            </a:r>
            <a:r>
              <a:rPr lang="en-US" altLang="zh-CN" b="1" baseline="-25000">
                <a:solidFill>
                  <a:srgbClr val="000000"/>
                </a:solidFill>
                <a:latin typeface="黑体" pitchFamily="2" charset="-122"/>
                <a:ea typeface="黑体" pitchFamily="2" charset="-122"/>
              </a:rPr>
              <a:t>i</a:t>
            </a:r>
            <a:r>
              <a:rPr lang="en-US" altLang="zh-CN" b="1">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及</a:t>
            </a:r>
            <a:r>
              <a:rPr lang="en-US" altLang="zh-CN" b="1">
                <a:solidFill>
                  <a:srgbClr val="000000"/>
                </a:solidFill>
                <a:latin typeface="黑体" pitchFamily="2" charset="-122"/>
                <a:ea typeface="黑体" pitchFamily="2" charset="-122"/>
              </a:rPr>
              <a:t>P(B</a:t>
            </a:r>
            <a:r>
              <a:rPr lang="en-US" altLang="zh-CN" b="1" baseline="-25000">
                <a:solidFill>
                  <a:srgbClr val="000000"/>
                </a:solidFill>
                <a:latin typeface="黑体" pitchFamily="2" charset="-122"/>
                <a:ea typeface="黑体" pitchFamily="2" charset="-122"/>
              </a:rPr>
              <a:t>i</a:t>
            </a:r>
            <a:r>
              <a:rPr lang="en-US" altLang="zh-CN" b="1">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容易求出</a:t>
            </a:r>
            <a:r>
              <a:rPr lang="en-US" altLang="zh-CN">
                <a:solidFill>
                  <a:srgbClr val="000000"/>
                </a:solidFill>
                <a:latin typeface="黑体" pitchFamily="2" charset="-122"/>
                <a:ea typeface="黑体" pitchFamily="2" charset="-122"/>
              </a:rPr>
              <a:t>.</a:t>
            </a:r>
          </a:p>
        </p:txBody>
      </p:sp>
      <p:sp>
        <p:nvSpPr>
          <p:cNvPr id="60420" name="Text Box 4"/>
          <p:cNvSpPr txBox="1">
            <a:spLocks noChangeArrowheads="1"/>
          </p:cNvSpPr>
          <p:nvPr/>
        </p:nvSpPr>
        <p:spPr bwMode="auto">
          <a:xfrm>
            <a:off x="685800" y="2473325"/>
            <a:ext cx="8077200" cy="3046988"/>
          </a:xfrm>
          <a:prstGeom prst="rect">
            <a:avLst/>
          </a:prstGeom>
          <a:noFill/>
          <a:ln w="9525">
            <a:noFill/>
            <a:miter lim="800000"/>
            <a:headEnd/>
            <a:tailEnd/>
          </a:ln>
          <a:effectLst/>
        </p:spPr>
        <p:txBody>
          <a:bodyPr>
            <a:spAutoFit/>
          </a:bodyPr>
          <a:lstStyle/>
          <a:p>
            <a:pPr>
              <a:spcBef>
                <a:spcPct val="50000"/>
              </a:spcBef>
            </a:pPr>
            <a:r>
              <a:rPr lang="en-US" altLang="zh-CN" dirty="0">
                <a:solidFill>
                  <a:srgbClr val="000000"/>
                </a:solidFill>
                <a:latin typeface="黑体" pitchFamily="2" charset="-122"/>
                <a:ea typeface="黑体" pitchFamily="2" charset="-122"/>
              </a:rPr>
              <a:t>2)  </a:t>
            </a:r>
            <a:r>
              <a:rPr lang="zh-CN" altLang="en-US" dirty="0">
                <a:solidFill>
                  <a:srgbClr val="000000"/>
                </a:solidFill>
                <a:latin typeface="黑体" pitchFamily="2" charset="-122"/>
                <a:ea typeface="黑体" pitchFamily="2" charset="-122"/>
              </a:rPr>
              <a:t>这个公式还可以从另外一个角度去理解，把</a:t>
            </a:r>
            <a:r>
              <a:rPr lang="en-US" altLang="zh-CN" dirty="0">
                <a:solidFill>
                  <a:srgbClr val="000000"/>
                </a:solidFill>
                <a:latin typeface="黑体" pitchFamily="2" charset="-122"/>
                <a:ea typeface="黑体" pitchFamily="2" charset="-122"/>
              </a:rPr>
              <a:t>Bi</a:t>
            </a:r>
            <a:r>
              <a:rPr lang="zh-CN" altLang="en-US" dirty="0">
                <a:solidFill>
                  <a:srgbClr val="000000"/>
                </a:solidFill>
                <a:latin typeface="黑体" pitchFamily="2" charset="-122"/>
                <a:ea typeface="黑体" pitchFamily="2" charset="-122"/>
              </a:rPr>
              <a:t>看成导致事件</a:t>
            </a:r>
            <a:r>
              <a:rPr lang="en-US" altLang="zh-CN" dirty="0">
                <a:solidFill>
                  <a:srgbClr val="000000"/>
                </a:solidFill>
                <a:latin typeface="黑体" pitchFamily="2" charset="-122"/>
                <a:ea typeface="黑体" pitchFamily="2" charset="-122"/>
              </a:rPr>
              <a:t>A</a:t>
            </a:r>
            <a:r>
              <a:rPr lang="zh-CN" altLang="en-US" dirty="0">
                <a:solidFill>
                  <a:srgbClr val="000000"/>
                </a:solidFill>
                <a:latin typeface="黑体" pitchFamily="2" charset="-122"/>
                <a:ea typeface="黑体" pitchFamily="2" charset="-122"/>
              </a:rPr>
              <a:t>发生的一种可能途径。对于不同的途径，</a:t>
            </a:r>
            <a:r>
              <a:rPr lang="en-US" altLang="zh-CN" dirty="0">
                <a:solidFill>
                  <a:srgbClr val="000000"/>
                </a:solidFill>
                <a:latin typeface="黑体" pitchFamily="2" charset="-122"/>
                <a:ea typeface="黑体" pitchFamily="2" charset="-122"/>
              </a:rPr>
              <a:t>A</a:t>
            </a:r>
            <a:r>
              <a:rPr lang="zh-CN" altLang="en-US" dirty="0">
                <a:solidFill>
                  <a:srgbClr val="000000"/>
                </a:solidFill>
                <a:latin typeface="黑体" pitchFamily="2" charset="-122"/>
                <a:ea typeface="黑体" pitchFamily="2" charset="-122"/>
              </a:rPr>
              <a:t>发生的概率即条件概率</a:t>
            </a:r>
            <a:r>
              <a:rPr lang="en-US" altLang="zh-CN" dirty="0">
                <a:solidFill>
                  <a:srgbClr val="000000"/>
                </a:solidFill>
                <a:latin typeface="黑体" pitchFamily="2" charset="-122"/>
                <a:ea typeface="黑体" pitchFamily="2" charset="-122"/>
              </a:rPr>
              <a:t>P</a:t>
            </a:r>
            <a:r>
              <a:rPr lang="zh-CN" altLang="en-US" dirty="0">
                <a:solidFill>
                  <a:srgbClr val="000000"/>
                </a:solidFill>
                <a:latin typeface="黑体" pitchFamily="2" charset="-122"/>
                <a:ea typeface="黑体" pitchFamily="2" charset="-122"/>
              </a:rPr>
              <a:t>（</a:t>
            </a:r>
            <a:r>
              <a:rPr lang="en-US" altLang="zh-CN" dirty="0" err="1" smtClean="0">
                <a:solidFill>
                  <a:srgbClr val="000000"/>
                </a:solidFill>
                <a:latin typeface="黑体" pitchFamily="2" charset="-122"/>
                <a:ea typeface="黑体" pitchFamily="2" charset="-122"/>
              </a:rPr>
              <a:t>A|Bi</a:t>
            </a:r>
            <a:r>
              <a:rPr lang="zh-CN" altLang="en-US" dirty="0">
                <a:solidFill>
                  <a:srgbClr val="000000"/>
                </a:solidFill>
                <a:latin typeface="黑体" pitchFamily="2" charset="-122"/>
                <a:ea typeface="黑体" pitchFamily="2" charset="-122"/>
              </a:rPr>
              <a:t>）各不同，而采取哪个途径却是随机的。直观上易理解，在这种机制下，</a:t>
            </a:r>
            <a:r>
              <a:rPr lang="en-US" altLang="zh-CN" dirty="0">
                <a:solidFill>
                  <a:srgbClr val="000000"/>
                </a:solidFill>
                <a:latin typeface="黑体" pitchFamily="2" charset="-122"/>
                <a:ea typeface="黑体" pitchFamily="2" charset="-122"/>
              </a:rPr>
              <a:t>A</a:t>
            </a:r>
            <a:r>
              <a:rPr lang="zh-CN" altLang="en-US" dirty="0">
                <a:solidFill>
                  <a:srgbClr val="000000"/>
                </a:solidFill>
                <a:latin typeface="黑体" pitchFamily="2" charset="-122"/>
                <a:ea typeface="黑体" pitchFamily="2" charset="-122"/>
              </a:rPr>
              <a:t>的综合概率</a:t>
            </a:r>
            <a:r>
              <a:rPr lang="en-US" altLang="zh-CN" dirty="0">
                <a:solidFill>
                  <a:srgbClr val="000000"/>
                </a:solidFill>
                <a:latin typeface="黑体" pitchFamily="2" charset="-122"/>
                <a:ea typeface="黑体" pitchFamily="2" charset="-122"/>
              </a:rPr>
              <a:t>P</a:t>
            </a:r>
            <a:r>
              <a:rPr lang="zh-CN" altLang="en-US" dirty="0">
                <a:solidFill>
                  <a:srgbClr val="000000"/>
                </a:solidFill>
                <a:latin typeface="黑体" pitchFamily="2" charset="-122"/>
                <a:ea typeface="黑体" pitchFamily="2" charset="-122"/>
              </a:rPr>
              <a:t>（</a:t>
            </a:r>
            <a:r>
              <a:rPr lang="en-US" altLang="zh-CN" dirty="0">
                <a:solidFill>
                  <a:srgbClr val="000000"/>
                </a:solidFill>
                <a:latin typeface="黑体" pitchFamily="2" charset="-122"/>
                <a:ea typeface="黑体" pitchFamily="2" charset="-122"/>
              </a:rPr>
              <a:t>A</a:t>
            </a:r>
            <a:r>
              <a:rPr lang="zh-CN" altLang="en-US" dirty="0">
                <a:solidFill>
                  <a:srgbClr val="000000"/>
                </a:solidFill>
                <a:latin typeface="黑体" pitchFamily="2" charset="-122"/>
                <a:ea typeface="黑体" pitchFamily="2" charset="-122"/>
              </a:rPr>
              <a:t>）应在最小的</a:t>
            </a:r>
            <a:r>
              <a:rPr lang="en-US" altLang="zh-CN" dirty="0">
                <a:solidFill>
                  <a:srgbClr val="000000"/>
                </a:solidFill>
                <a:latin typeface="黑体" pitchFamily="2" charset="-122"/>
                <a:ea typeface="黑体" pitchFamily="2" charset="-122"/>
              </a:rPr>
              <a:t>P</a:t>
            </a:r>
            <a:r>
              <a:rPr lang="zh-CN" altLang="en-US" dirty="0">
                <a:solidFill>
                  <a:srgbClr val="000000"/>
                </a:solidFill>
                <a:latin typeface="黑体" pitchFamily="2" charset="-122"/>
                <a:ea typeface="黑体" pitchFamily="2" charset="-122"/>
              </a:rPr>
              <a:t>（</a:t>
            </a:r>
            <a:r>
              <a:rPr lang="en-US" altLang="zh-CN" dirty="0" err="1" smtClean="0">
                <a:solidFill>
                  <a:srgbClr val="000000"/>
                </a:solidFill>
                <a:latin typeface="黑体" pitchFamily="2" charset="-122"/>
                <a:ea typeface="黑体" pitchFamily="2" charset="-122"/>
              </a:rPr>
              <a:t>A|Bi</a:t>
            </a:r>
            <a:r>
              <a:rPr lang="zh-CN" altLang="en-US" dirty="0">
                <a:solidFill>
                  <a:srgbClr val="000000"/>
                </a:solidFill>
                <a:latin typeface="黑体" pitchFamily="2" charset="-122"/>
                <a:ea typeface="黑体" pitchFamily="2" charset="-122"/>
              </a:rPr>
              <a:t>）和最大的</a:t>
            </a:r>
            <a:r>
              <a:rPr lang="en-US" altLang="zh-CN" dirty="0">
                <a:solidFill>
                  <a:srgbClr val="000000"/>
                </a:solidFill>
                <a:latin typeface="黑体" pitchFamily="2" charset="-122"/>
                <a:ea typeface="黑体" pitchFamily="2" charset="-122"/>
              </a:rPr>
              <a:t>P</a:t>
            </a:r>
            <a:r>
              <a:rPr lang="zh-CN" altLang="en-US" dirty="0">
                <a:solidFill>
                  <a:srgbClr val="000000"/>
                </a:solidFill>
                <a:latin typeface="黑体" pitchFamily="2" charset="-122"/>
                <a:ea typeface="黑体" pitchFamily="2" charset="-122"/>
              </a:rPr>
              <a:t>（</a:t>
            </a:r>
            <a:r>
              <a:rPr lang="en-US" altLang="zh-CN" dirty="0" err="1" smtClean="0">
                <a:solidFill>
                  <a:srgbClr val="000000"/>
                </a:solidFill>
                <a:latin typeface="黑体" pitchFamily="2" charset="-122"/>
                <a:ea typeface="黑体" pitchFamily="2" charset="-122"/>
              </a:rPr>
              <a:t>A|Bi</a:t>
            </a:r>
            <a:r>
              <a:rPr lang="zh-CN" altLang="en-US" dirty="0">
                <a:solidFill>
                  <a:srgbClr val="000000"/>
                </a:solidFill>
                <a:latin typeface="黑体" pitchFamily="2" charset="-122"/>
                <a:ea typeface="黑体" pitchFamily="2" charset="-122"/>
              </a:rPr>
              <a:t>）之间，它也不一定是所有</a:t>
            </a:r>
            <a:r>
              <a:rPr lang="en-US" altLang="zh-CN" dirty="0">
                <a:solidFill>
                  <a:srgbClr val="000000"/>
                </a:solidFill>
                <a:latin typeface="黑体" pitchFamily="2" charset="-122"/>
                <a:ea typeface="黑体" pitchFamily="2" charset="-122"/>
              </a:rPr>
              <a:t>P</a:t>
            </a:r>
            <a:r>
              <a:rPr lang="zh-CN" altLang="en-US" dirty="0">
                <a:solidFill>
                  <a:srgbClr val="000000"/>
                </a:solidFill>
                <a:latin typeface="黑体" pitchFamily="2" charset="-122"/>
                <a:ea typeface="黑体" pitchFamily="2" charset="-122"/>
              </a:rPr>
              <a:t>（</a:t>
            </a:r>
            <a:r>
              <a:rPr lang="en-US" altLang="zh-CN" dirty="0" err="1" smtClean="0">
                <a:solidFill>
                  <a:srgbClr val="000000"/>
                </a:solidFill>
                <a:latin typeface="黑体" pitchFamily="2" charset="-122"/>
                <a:ea typeface="黑体" pitchFamily="2" charset="-122"/>
              </a:rPr>
              <a:t>A|Bi</a:t>
            </a:r>
            <a:r>
              <a:rPr lang="zh-CN" altLang="en-US" dirty="0">
                <a:solidFill>
                  <a:srgbClr val="000000"/>
                </a:solidFill>
                <a:latin typeface="黑体" pitchFamily="2" charset="-122"/>
                <a:ea typeface="黑体" pitchFamily="2" charset="-122"/>
              </a:rPr>
              <a:t>）的算术平均，因为各途径被使用的机会</a:t>
            </a:r>
            <a:r>
              <a:rPr lang="en-US" altLang="zh-CN" dirty="0">
                <a:solidFill>
                  <a:srgbClr val="000000"/>
                </a:solidFill>
                <a:latin typeface="黑体" pitchFamily="2" charset="-122"/>
                <a:ea typeface="黑体" pitchFamily="2" charset="-122"/>
              </a:rPr>
              <a:t>P</a:t>
            </a:r>
            <a:r>
              <a:rPr lang="zh-CN" altLang="en-US" dirty="0">
                <a:solidFill>
                  <a:srgbClr val="000000"/>
                </a:solidFill>
                <a:latin typeface="黑体" pitchFamily="2" charset="-122"/>
                <a:ea typeface="黑体" pitchFamily="2" charset="-122"/>
              </a:rPr>
              <a:t>（</a:t>
            </a:r>
            <a:r>
              <a:rPr lang="en-US" altLang="zh-CN" dirty="0">
                <a:solidFill>
                  <a:srgbClr val="000000"/>
                </a:solidFill>
                <a:latin typeface="黑体" pitchFamily="2" charset="-122"/>
                <a:ea typeface="黑体" pitchFamily="2" charset="-122"/>
              </a:rPr>
              <a:t>Bi</a:t>
            </a:r>
            <a:r>
              <a:rPr lang="zh-CN" altLang="en-US" dirty="0">
                <a:solidFill>
                  <a:srgbClr val="000000"/>
                </a:solidFill>
                <a:latin typeface="黑体" pitchFamily="2" charset="-122"/>
                <a:ea typeface="黑体" pitchFamily="2" charset="-122"/>
              </a:rPr>
              <a:t>）各不同，正确的答案就是诸</a:t>
            </a:r>
            <a:r>
              <a:rPr lang="en-US" altLang="zh-CN" dirty="0">
                <a:solidFill>
                  <a:srgbClr val="000000"/>
                </a:solidFill>
                <a:latin typeface="黑体" pitchFamily="2" charset="-122"/>
                <a:ea typeface="黑体" pitchFamily="2" charset="-122"/>
              </a:rPr>
              <a:t>P</a:t>
            </a:r>
            <a:r>
              <a:rPr lang="zh-CN" altLang="en-US" dirty="0">
                <a:solidFill>
                  <a:srgbClr val="000000"/>
                </a:solidFill>
                <a:latin typeface="黑体" pitchFamily="2" charset="-122"/>
                <a:ea typeface="黑体" pitchFamily="2" charset="-122"/>
              </a:rPr>
              <a:t>（</a:t>
            </a:r>
            <a:r>
              <a:rPr lang="en-US" altLang="zh-CN" dirty="0" err="1" smtClean="0">
                <a:solidFill>
                  <a:srgbClr val="000000"/>
                </a:solidFill>
                <a:latin typeface="黑体" pitchFamily="2" charset="-122"/>
                <a:ea typeface="黑体" pitchFamily="2" charset="-122"/>
              </a:rPr>
              <a:t>A|Bi</a:t>
            </a:r>
            <a:r>
              <a:rPr lang="zh-CN" altLang="en-US" dirty="0">
                <a:solidFill>
                  <a:srgbClr val="000000"/>
                </a:solidFill>
                <a:latin typeface="黑体" pitchFamily="2" charset="-122"/>
                <a:ea typeface="黑体" pitchFamily="2" charset="-122"/>
              </a:rPr>
              <a:t>） </a:t>
            </a:r>
            <a:r>
              <a:rPr lang="en-US" altLang="zh-CN" dirty="0">
                <a:solidFill>
                  <a:srgbClr val="000000"/>
                </a:solidFill>
                <a:latin typeface="黑体" pitchFamily="2" charset="-122"/>
                <a:ea typeface="黑体" pitchFamily="2" charset="-122"/>
              </a:rPr>
              <a:t>I=1,2, </a:t>
            </a:r>
            <a:r>
              <a:rPr lang="en-US" altLang="zh-CN" dirty="0">
                <a:solidFill>
                  <a:srgbClr val="000000"/>
                </a:solidFill>
                <a:latin typeface="Times New Roman"/>
                <a:ea typeface="黑体" pitchFamily="2" charset="-122"/>
              </a:rPr>
              <a:t>…</a:t>
            </a:r>
            <a:r>
              <a:rPr lang="en-US" altLang="zh-CN" dirty="0">
                <a:solidFill>
                  <a:srgbClr val="000000"/>
                </a:solidFill>
                <a:latin typeface="黑体" pitchFamily="2" charset="-122"/>
                <a:ea typeface="黑体" pitchFamily="2" charset="-122"/>
              </a:rPr>
              <a:t>n</a:t>
            </a:r>
            <a:r>
              <a:rPr lang="zh-CN" altLang="en-US" dirty="0">
                <a:solidFill>
                  <a:srgbClr val="000000"/>
                </a:solidFill>
                <a:latin typeface="黑体" pitchFamily="2" charset="-122"/>
                <a:ea typeface="黑体" pitchFamily="2" charset="-122"/>
              </a:rPr>
              <a:t>为权的加权平均值。</a:t>
            </a:r>
            <a:r>
              <a:rPr lang="zh-CN" altLang="en-US"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0419"/>
                                        </p:tgtEl>
                                        <p:attrNameLst>
                                          <p:attrName>style.visibility</p:attrName>
                                        </p:attrNameLst>
                                      </p:cBhvr>
                                      <p:to>
                                        <p:strVal val="visible"/>
                                      </p:to>
                                    </p:set>
                                    <p:animEffect transition="in" filter="wipe(left)">
                                      <p:cBhvr>
                                        <p:cTn id="7" dur="300"/>
                                        <p:tgtEl>
                                          <p:spTgt spid="604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60420"/>
                                        </p:tgtEl>
                                        <p:attrNameLst>
                                          <p:attrName>style.visibility</p:attrName>
                                        </p:attrNameLst>
                                      </p:cBhvr>
                                      <p:to>
                                        <p:strVal val="visible"/>
                                      </p:to>
                                    </p:set>
                                    <p:animEffect transition="in" filter="wipe(left)">
                                      <p:cBhvr>
                                        <p:cTn id="12" dur="3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utoUpdateAnimBg="0"/>
      <p:bldP spid="6042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3" name="Group 3"/>
          <p:cNvGrpSpPr>
            <a:grpSpLocks/>
          </p:cNvGrpSpPr>
          <p:nvPr/>
        </p:nvGrpSpPr>
        <p:grpSpPr bwMode="auto">
          <a:xfrm>
            <a:off x="1295400" y="1447800"/>
            <a:ext cx="1828800" cy="2514600"/>
            <a:chOff x="816" y="912"/>
            <a:chExt cx="1152" cy="1584"/>
          </a:xfrm>
        </p:grpSpPr>
        <p:grpSp>
          <p:nvGrpSpPr>
            <p:cNvPr id="61444" name="Group 4"/>
            <p:cNvGrpSpPr>
              <a:grpSpLocks/>
            </p:cNvGrpSpPr>
            <p:nvPr/>
          </p:nvGrpSpPr>
          <p:grpSpPr bwMode="auto">
            <a:xfrm>
              <a:off x="816" y="912"/>
              <a:ext cx="768" cy="1584"/>
              <a:chOff x="816" y="912"/>
              <a:chExt cx="768" cy="1584"/>
            </a:xfrm>
          </p:grpSpPr>
          <p:sp>
            <p:nvSpPr>
              <p:cNvPr id="61445" name="Text Box 5"/>
              <p:cNvSpPr txBox="1">
                <a:spLocks noChangeArrowheads="1"/>
              </p:cNvSpPr>
              <p:nvPr/>
            </p:nvSpPr>
            <p:spPr bwMode="auto">
              <a:xfrm>
                <a:off x="912" y="1008"/>
                <a:ext cx="672" cy="1162"/>
              </a:xfrm>
              <a:prstGeom prst="rect">
                <a:avLst/>
              </a:prstGeom>
              <a:noFill/>
              <a:ln w="9525">
                <a:noFill/>
                <a:miter lim="800000"/>
                <a:headEnd/>
                <a:tailEnd/>
              </a:ln>
              <a:effectLst/>
            </p:spPr>
            <p:txBody>
              <a:bodyPr>
                <a:spAutoFit/>
              </a:bodyPr>
              <a:lstStyle/>
              <a:p>
                <a:pPr>
                  <a:lnSpc>
                    <a:spcPct val="120000"/>
                  </a:lnSpc>
                  <a:spcBef>
                    <a:spcPct val="50000"/>
                  </a:spcBef>
                </a:pP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1</a:t>
                </a:r>
                <a:br>
                  <a:rPr lang="en-US" altLang="zh-CN" baseline="-25000">
                    <a:solidFill>
                      <a:srgbClr val="000000"/>
                    </a:solidFill>
                    <a:latin typeface="黑体" pitchFamily="2" charset="-122"/>
                    <a:ea typeface="黑体" pitchFamily="2" charset="-122"/>
                  </a:rPr>
                </a:b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br>
                  <a:rPr lang="en-US" altLang="zh-CN" baseline="-25000">
                    <a:solidFill>
                      <a:srgbClr val="000000"/>
                    </a:solidFill>
                    <a:latin typeface="黑体" pitchFamily="2" charset="-122"/>
                    <a:ea typeface="黑体" pitchFamily="2" charset="-122"/>
                  </a:rPr>
                </a:b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
                </a:r>
                <a:br>
                  <a:rPr lang="en-US" altLang="zh-CN">
                    <a:solidFill>
                      <a:srgbClr val="000000"/>
                    </a:solidFill>
                    <a:latin typeface="黑体" pitchFamily="2" charset="-122"/>
                    <a:ea typeface="黑体" pitchFamily="2" charset="-122"/>
                  </a:rPr>
                </a:b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n</a:t>
                </a:r>
              </a:p>
            </p:txBody>
          </p:sp>
          <p:sp>
            <p:nvSpPr>
              <p:cNvPr id="61446" name="Oval 6"/>
              <p:cNvSpPr>
                <a:spLocks noChangeArrowheads="1"/>
              </p:cNvSpPr>
              <p:nvPr/>
            </p:nvSpPr>
            <p:spPr bwMode="auto">
              <a:xfrm>
                <a:off x="816" y="912"/>
                <a:ext cx="528" cy="1584"/>
              </a:xfrm>
              <a:prstGeom prst="ellipse">
                <a:avLst/>
              </a:prstGeom>
              <a:noFill/>
              <a:ln w="28575">
                <a:solidFill>
                  <a:srgbClr val="006600"/>
                </a:solidFill>
                <a:miter lim="800000"/>
                <a:headEnd/>
                <a:tailEnd/>
              </a:ln>
              <a:effectLst/>
            </p:spPr>
            <p:txBody>
              <a:bodyPr wrap="none" anchor="ctr"/>
              <a:lstStyle/>
              <a:p>
                <a:endParaRPr lang="zh-CN" altLang="en-US"/>
              </a:p>
            </p:txBody>
          </p:sp>
        </p:grpSp>
        <p:sp>
          <p:nvSpPr>
            <p:cNvPr id="61447" name="Text Box 7"/>
            <p:cNvSpPr txBox="1">
              <a:spLocks noChangeArrowheads="1"/>
            </p:cNvSpPr>
            <p:nvPr/>
          </p:nvSpPr>
          <p:spPr bwMode="auto">
            <a:xfrm>
              <a:off x="1344" y="2160"/>
              <a:ext cx="624" cy="288"/>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黑体" pitchFamily="2" charset="-122"/>
                </a:rPr>
                <a:t>原因</a:t>
              </a:r>
            </a:p>
          </p:txBody>
        </p:sp>
      </p:grpSp>
      <p:grpSp>
        <p:nvGrpSpPr>
          <p:cNvPr id="61448" name="Group 8"/>
          <p:cNvGrpSpPr>
            <a:grpSpLocks/>
          </p:cNvGrpSpPr>
          <p:nvPr/>
        </p:nvGrpSpPr>
        <p:grpSpPr bwMode="auto">
          <a:xfrm>
            <a:off x="3886200" y="2133600"/>
            <a:ext cx="2209800" cy="1752600"/>
            <a:chOff x="2448" y="1344"/>
            <a:chExt cx="1392" cy="1104"/>
          </a:xfrm>
        </p:grpSpPr>
        <p:sp>
          <p:nvSpPr>
            <p:cNvPr id="61449" name="Oval 9"/>
            <p:cNvSpPr>
              <a:spLocks noChangeArrowheads="1"/>
            </p:cNvSpPr>
            <p:nvPr/>
          </p:nvSpPr>
          <p:spPr bwMode="auto">
            <a:xfrm>
              <a:off x="2448" y="1344"/>
              <a:ext cx="768" cy="816"/>
            </a:xfrm>
            <a:prstGeom prst="ellipse">
              <a:avLst/>
            </a:prstGeom>
            <a:noFill/>
            <a:ln w="28575">
              <a:solidFill>
                <a:srgbClr val="006600"/>
              </a:solidFill>
              <a:miter lim="800000"/>
              <a:headEnd/>
              <a:tailEnd/>
            </a:ln>
            <a:effectLst/>
          </p:spPr>
          <p:txBody>
            <a:bodyPr wrap="none" anchor="ctr"/>
            <a:lstStyle/>
            <a:p>
              <a:pPr algn="ctr"/>
              <a:r>
                <a:rPr lang="en-US" altLang="zh-CN" sz="3200">
                  <a:solidFill>
                    <a:srgbClr val="FF0000"/>
                  </a:solidFill>
                  <a:latin typeface="黑体" pitchFamily="2" charset="-122"/>
                  <a:ea typeface="黑体" pitchFamily="2" charset="-122"/>
                </a:rPr>
                <a:t>A</a:t>
              </a:r>
            </a:p>
          </p:txBody>
        </p:sp>
        <p:sp>
          <p:nvSpPr>
            <p:cNvPr id="61450" name="Text Box 10"/>
            <p:cNvSpPr txBox="1">
              <a:spLocks noChangeArrowheads="1"/>
            </p:cNvSpPr>
            <p:nvPr/>
          </p:nvSpPr>
          <p:spPr bwMode="auto">
            <a:xfrm>
              <a:off x="3024" y="2160"/>
              <a:ext cx="816" cy="288"/>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黑体" pitchFamily="2" charset="-122"/>
                </a:rPr>
                <a:t>结果</a:t>
              </a:r>
            </a:p>
          </p:txBody>
        </p:sp>
      </p:grpSp>
      <p:grpSp>
        <p:nvGrpSpPr>
          <p:cNvPr id="61451" name="Group 11"/>
          <p:cNvGrpSpPr>
            <a:grpSpLocks/>
          </p:cNvGrpSpPr>
          <p:nvPr/>
        </p:nvGrpSpPr>
        <p:grpSpPr bwMode="auto">
          <a:xfrm>
            <a:off x="2133600" y="2057400"/>
            <a:ext cx="1600200" cy="762000"/>
            <a:chOff x="1344" y="1296"/>
            <a:chExt cx="1008" cy="480"/>
          </a:xfrm>
        </p:grpSpPr>
        <p:sp>
          <p:nvSpPr>
            <p:cNvPr id="61452" name="AutoShape 12"/>
            <p:cNvSpPr>
              <a:spLocks noChangeArrowheads="1"/>
            </p:cNvSpPr>
            <p:nvPr/>
          </p:nvSpPr>
          <p:spPr bwMode="auto">
            <a:xfrm>
              <a:off x="1344" y="1536"/>
              <a:ext cx="1008" cy="240"/>
            </a:xfrm>
            <a:prstGeom prst="notchedRightArrow">
              <a:avLst>
                <a:gd name="adj1" fmla="val 50000"/>
                <a:gd name="adj2" fmla="val 105000"/>
              </a:avLst>
            </a:prstGeom>
            <a:noFill/>
            <a:ln w="28575">
              <a:solidFill>
                <a:srgbClr val="006600"/>
              </a:solidFill>
              <a:miter lim="800000"/>
              <a:headEnd/>
              <a:tailEnd/>
            </a:ln>
            <a:effectLst/>
          </p:spPr>
          <p:txBody>
            <a:bodyPr wrap="none" anchor="ctr"/>
            <a:lstStyle/>
            <a:p>
              <a:endParaRPr lang="zh-CN" altLang="en-US"/>
            </a:p>
          </p:txBody>
        </p:sp>
        <p:sp>
          <p:nvSpPr>
            <p:cNvPr id="61453" name="Rectangle 13"/>
            <p:cNvSpPr>
              <a:spLocks noChangeArrowheads="1"/>
            </p:cNvSpPr>
            <p:nvPr/>
          </p:nvSpPr>
          <p:spPr bwMode="auto">
            <a:xfrm>
              <a:off x="1488" y="1296"/>
              <a:ext cx="732" cy="288"/>
            </a:xfrm>
            <a:prstGeom prst="rect">
              <a:avLst/>
            </a:prstGeom>
            <a:noFill/>
            <a:ln w="9525">
              <a:noFill/>
              <a:miter lim="800000"/>
              <a:headEnd/>
              <a:tailEnd/>
            </a:ln>
            <a:effectLst/>
          </p:spPr>
          <p:txBody>
            <a:bodyPr wrap="none">
              <a:spAutoFit/>
            </a:bodyPr>
            <a:lstStyle/>
            <a:p>
              <a:r>
                <a:rPr lang="en-US" altLang="zh-CN" b="1">
                  <a:solidFill>
                    <a:srgbClr val="0000CC"/>
                  </a:solidFill>
                  <a:latin typeface="黑体" pitchFamily="2" charset="-122"/>
                  <a:ea typeface="黑体" pitchFamily="2" charset="-122"/>
                </a:rPr>
                <a:t>P</a:t>
              </a:r>
              <a:r>
                <a:rPr lang="zh-CN" altLang="en-US" b="1">
                  <a:solidFill>
                    <a:srgbClr val="0000CC"/>
                  </a:solidFill>
                  <a:latin typeface="黑体" pitchFamily="2" charset="-122"/>
                  <a:ea typeface="黑体" pitchFamily="2" charset="-122"/>
                </a:rPr>
                <a:t>（</a:t>
              </a:r>
              <a:r>
                <a:rPr lang="en-US" altLang="zh-CN" b="1">
                  <a:solidFill>
                    <a:srgbClr val="0000CC"/>
                  </a:solidFill>
                  <a:latin typeface="黑体" pitchFamily="2" charset="-122"/>
                  <a:ea typeface="黑体" pitchFamily="2" charset="-122"/>
                </a:rPr>
                <a:t>B</a:t>
              </a:r>
              <a:r>
                <a:rPr lang="en-US" altLang="zh-CN" b="1" i="1" baseline="-25000">
                  <a:solidFill>
                    <a:srgbClr val="0000CC"/>
                  </a:solidFill>
                  <a:ea typeface="黑体" pitchFamily="2" charset="-122"/>
                </a:rPr>
                <a:t>i</a:t>
              </a:r>
              <a:r>
                <a:rPr lang="zh-CN" altLang="en-US" b="1">
                  <a:solidFill>
                    <a:srgbClr val="0000CC"/>
                  </a:solidFill>
                  <a:latin typeface="黑体" pitchFamily="2" charset="-122"/>
                  <a:ea typeface="黑体" pitchFamily="2" charset="-122"/>
                </a:rPr>
                <a:t>）</a:t>
              </a:r>
            </a:p>
          </p:txBody>
        </p:sp>
      </p:grpSp>
      <p:sp>
        <p:nvSpPr>
          <p:cNvPr id="61454" name="Text Box 14"/>
          <p:cNvSpPr txBox="1">
            <a:spLocks noChangeArrowheads="1"/>
          </p:cNvSpPr>
          <p:nvPr/>
        </p:nvSpPr>
        <p:spPr bwMode="auto">
          <a:xfrm>
            <a:off x="2286000" y="2667000"/>
            <a:ext cx="1752600" cy="457200"/>
          </a:xfrm>
          <a:prstGeom prst="rect">
            <a:avLst/>
          </a:prstGeom>
          <a:noFill/>
          <a:ln w="9525">
            <a:noFill/>
            <a:miter lim="800000"/>
            <a:headEnd/>
            <a:tailEnd/>
          </a:ln>
          <a:effectLst/>
        </p:spPr>
        <p:txBody>
          <a:bodyPr>
            <a:spAutoFit/>
          </a:bodyPr>
          <a:lstStyle/>
          <a:p>
            <a:pPr>
              <a:spcBef>
                <a:spcPct val="50000"/>
              </a:spcBef>
            </a:pPr>
            <a:r>
              <a:rPr lang="zh-CN" altLang="en-US">
                <a:solidFill>
                  <a:srgbClr val="0000CC"/>
                </a:solidFill>
                <a:ea typeface="黑体" pitchFamily="2" charset="-122"/>
              </a:rPr>
              <a:t>全概公式</a:t>
            </a:r>
          </a:p>
        </p:txBody>
      </p:sp>
      <p:sp>
        <p:nvSpPr>
          <p:cNvPr id="61456" name="Rectangle 16"/>
          <p:cNvSpPr>
            <a:spLocks noChangeArrowheads="1"/>
          </p:cNvSpPr>
          <p:nvPr/>
        </p:nvSpPr>
        <p:spPr bwMode="auto">
          <a:xfrm>
            <a:off x="914400" y="4114800"/>
            <a:ext cx="6959600" cy="1041400"/>
          </a:xfrm>
          <a:prstGeom prst="rect">
            <a:avLst/>
          </a:prstGeom>
          <a:noFill/>
          <a:ln w="9525">
            <a:noFill/>
            <a:miter lim="800000"/>
            <a:headEnd/>
            <a:tailEnd/>
          </a:ln>
          <a:effectLst/>
        </p:spPr>
        <p:txBody>
          <a:bodyPr wrap="none">
            <a:spAutoFit/>
          </a:bodyPr>
          <a:lstStyle/>
          <a:p>
            <a:r>
              <a:rPr lang="en-US" altLang="zh-CN" b="1">
                <a:solidFill>
                  <a:srgbClr val="FF0000"/>
                </a:solidFill>
                <a:latin typeface="黑体" pitchFamily="2" charset="-122"/>
                <a:ea typeface="黑体" pitchFamily="2" charset="-122"/>
              </a:rPr>
              <a:t>P(A)</a:t>
            </a:r>
            <a:r>
              <a:rPr lang="en-US" altLang="zh-CN" b="1">
                <a:solidFill>
                  <a:srgbClr val="0000CC"/>
                </a:solidFill>
                <a:latin typeface="黑体" pitchFamily="2" charset="-122"/>
                <a:ea typeface="黑体" pitchFamily="2" charset="-122"/>
              </a:rPr>
              <a:t>=P(A|B</a:t>
            </a:r>
            <a:r>
              <a:rPr lang="en-US" altLang="zh-CN" b="1" baseline="-25000">
                <a:solidFill>
                  <a:srgbClr val="0000CC"/>
                </a:solidFill>
                <a:latin typeface="黑体" pitchFamily="2" charset="-122"/>
                <a:ea typeface="黑体" pitchFamily="2" charset="-122"/>
              </a:rPr>
              <a:t>1</a:t>
            </a:r>
            <a:r>
              <a:rPr lang="en-US" altLang="zh-CN" b="1">
                <a:solidFill>
                  <a:srgbClr val="0000CC"/>
                </a:solidFill>
                <a:latin typeface="黑体" pitchFamily="2" charset="-122"/>
                <a:ea typeface="黑体" pitchFamily="2" charset="-122"/>
              </a:rPr>
              <a:t>)P(B</a:t>
            </a:r>
            <a:r>
              <a:rPr lang="en-US" altLang="zh-CN" b="1" baseline="-25000">
                <a:solidFill>
                  <a:srgbClr val="0000CC"/>
                </a:solidFill>
                <a:latin typeface="黑体" pitchFamily="2" charset="-122"/>
                <a:ea typeface="黑体" pitchFamily="2" charset="-122"/>
              </a:rPr>
              <a:t>1</a:t>
            </a:r>
            <a:r>
              <a:rPr lang="en-US" altLang="zh-CN" b="1">
                <a:solidFill>
                  <a:srgbClr val="0000CC"/>
                </a:solidFill>
                <a:latin typeface="黑体" pitchFamily="2" charset="-122"/>
                <a:ea typeface="黑体" pitchFamily="2" charset="-122"/>
              </a:rPr>
              <a:t>)+P(A|B</a:t>
            </a:r>
            <a:r>
              <a:rPr lang="en-US" altLang="zh-CN" b="1" baseline="-25000">
                <a:solidFill>
                  <a:srgbClr val="0000CC"/>
                </a:solidFill>
                <a:latin typeface="黑体" pitchFamily="2" charset="-122"/>
                <a:ea typeface="黑体" pitchFamily="2" charset="-122"/>
              </a:rPr>
              <a:t>2</a:t>
            </a:r>
            <a:r>
              <a:rPr lang="en-US" altLang="zh-CN" b="1">
                <a:solidFill>
                  <a:srgbClr val="0000CC"/>
                </a:solidFill>
                <a:latin typeface="黑体" pitchFamily="2" charset="-122"/>
                <a:ea typeface="黑体" pitchFamily="2" charset="-122"/>
              </a:rPr>
              <a:t>)P(B</a:t>
            </a:r>
            <a:r>
              <a:rPr lang="en-US" altLang="zh-CN" b="1" baseline="-25000">
                <a:solidFill>
                  <a:srgbClr val="0000CC"/>
                </a:solidFill>
                <a:latin typeface="黑体" pitchFamily="2" charset="-122"/>
                <a:ea typeface="黑体" pitchFamily="2" charset="-122"/>
              </a:rPr>
              <a:t>2</a:t>
            </a:r>
            <a:r>
              <a:rPr lang="en-US" altLang="zh-CN" b="1">
                <a:solidFill>
                  <a:srgbClr val="0000CC"/>
                </a:solidFill>
                <a:latin typeface="黑体" pitchFamily="2" charset="-122"/>
                <a:ea typeface="黑体" pitchFamily="2" charset="-122"/>
              </a:rPr>
              <a:t>)+</a:t>
            </a:r>
            <a:r>
              <a:rPr lang="en-US" altLang="zh-CN" b="1">
                <a:solidFill>
                  <a:srgbClr val="0000CC"/>
                </a:solidFill>
                <a:latin typeface="Times New Roman"/>
                <a:ea typeface="黑体" pitchFamily="2" charset="-122"/>
              </a:rPr>
              <a:t>…</a:t>
            </a:r>
            <a:r>
              <a:rPr lang="en-US" altLang="zh-CN" b="1">
                <a:solidFill>
                  <a:srgbClr val="0000CC"/>
                </a:solidFill>
                <a:latin typeface="黑体" pitchFamily="2" charset="-122"/>
                <a:ea typeface="黑体" pitchFamily="2" charset="-122"/>
              </a:rPr>
              <a:t>+P(A|B</a:t>
            </a:r>
            <a:r>
              <a:rPr lang="en-US" altLang="zh-CN" b="1" baseline="-25000">
                <a:solidFill>
                  <a:srgbClr val="0000CC"/>
                </a:solidFill>
                <a:latin typeface="黑体" pitchFamily="2" charset="-122"/>
                <a:ea typeface="黑体" pitchFamily="2" charset="-122"/>
              </a:rPr>
              <a:t>n</a:t>
            </a:r>
            <a:r>
              <a:rPr lang="en-US" altLang="zh-CN" b="1">
                <a:solidFill>
                  <a:srgbClr val="0000CC"/>
                </a:solidFill>
                <a:latin typeface="黑体" pitchFamily="2" charset="-122"/>
                <a:ea typeface="黑体" pitchFamily="2" charset="-122"/>
              </a:rPr>
              <a:t>)P(B</a:t>
            </a:r>
            <a:r>
              <a:rPr lang="en-US" altLang="zh-CN" b="1" baseline="-25000">
                <a:solidFill>
                  <a:srgbClr val="0000CC"/>
                </a:solidFill>
                <a:latin typeface="黑体" pitchFamily="2" charset="-122"/>
                <a:ea typeface="黑体" pitchFamily="2" charset="-122"/>
              </a:rPr>
              <a:t>n</a:t>
            </a:r>
            <a:r>
              <a:rPr lang="en-US" altLang="zh-CN" b="1">
                <a:solidFill>
                  <a:srgbClr val="0000CC"/>
                </a:solidFill>
                <a:latin typeface="黑体" pitchFamily="2" charset="-122"/>
                <a:ea typeface="黑体" pitchFamily="2" charset="-122"/>
              </a:rPr>
              <a:t>)</a:t>
            </a:r>
          </a:p>
          <a:p>
            <a:pPr>
              <a:lnSpc>
                <a:spcPct val="160000"/>
              </a:lnSpc>
            </a:pPr>
            <a:r>
              <a:rPr lang="en-US" altLang="zh-CN" sz="1200">
                <a:solidFill>
                  <a:srgbClr val="000000"/>
                </a:solidFill>
                <a:latin typeface="黑体" pitchFamily="2" charset="-122"/>
                <a:ea typeface="黑体" pitchFamily="2" charset="-122"/>
              </a:rPr>
              <a:t>                               </a:t>
            </a:r>
            <a:r>
              <a:rPr lang="zh-CN" altLang="en-US">
                <a:solidFill>
                  <a:srgbClr val="000000"/>
                </a:solidFill>
                <a:latin typeface="黑体" pitchFamily="2" charset="-122"/>
                <a:ea typeface="黑体" pitchFamily="2" charset="-122"/>
              </a:rPr>
              <a:t>加权平均值</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dissolve">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51"/>
                                        </p:tgtEl>
                                        <p:attrNameLst>
                                          <p:attrName>style.visibility</p:attrName>
                                        </p:attrNameLst>
                                      </p:cBhvr>
                                      <p:to>
                                        <p:strVal val="visible"/>
                                      </p:to>
                                    </p:set>
                                    <p:animEffect transition="in" filter="wipe(left)">
                                      <p:cBhvr>
                                        <p:cTn id="12" dur="500"/>
                                        <p:tgtEl>
                                          <p:spTgt spid="614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448"/>
                                        </p:tgtEl>
                                        <p:attrNameLst>
                                          <p:attrName>style.visibility</p:attrName>
                                        </p:attrNameLst>
                                      </p:cBhvr>
                                      <p:to>
                                        <p:strVal val="visible"/>
                                      </p:to>
                                    </p:set>
                                    <p:animEffect transition="in" filter="dissolve">
                                      <p:cBhvr>
                                        <p:cTn id="17" dur="500"/>
                                        <p:tgtEl>
                                          <p:spTgt spid="614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61454"/>
                                        </p:tgtEl>
                                        <p:attrNameLst>
                                          <p:attrName>style.visibility</p:attrName>
                                        </p:attrNameLst>
                                      </p:cBhvr>
                                      <p:to>
                                        <p:strVal val="visible"/>
                                      </p:to>
                                    </p:set>
                                    <p:animEffect transition="in" filter="dissolve">
                                      <p:cBhvr>
                                        <p:cTn id="22" dur="300"/>
                                        <p:tgtEl>
                                          <p:spTgt spid="6145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wd">
                                    <p:tmPct val="100000"/>
                                  </p:iterate>
                                  <p:childTnLst>
                                    <p:set>
                                      <p:cBhvr>
                                        <p:cTn id="26" dur="1" fill="hold">
                                          <p:stCondLst>
                                            <p:cond delay="0"/>
                                          </p:stCondLst>
                                        </p:cTn>
                                        <p:tgtEl>
                                          <p:spTgt spid="61456"/>
                                        </p:tgtEl>
                                        <p:attrNameLst>
                                          <p:attrName>style.visibility</p:attrName>
                                        </p:attrNameLst>
                                      </p:cBhvr>
                                      <p:to>
                                        <p:strVal val="visible"/>
                                      </p:to>
                                    </p:set>
                                    <p:animEffect transition="in" filter="dissolve">
                                      <p:cBhvr>
                                        <p:cTn id="27" dur="300"/>
                                        <p:tgtEl>
                                          <p:spTgt spid="61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4" grpId="0" autoUpdateAnimBg="0"/>
      <p:bldP spid="6145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838200" y="685800"/>
            <a:ext cx="7696200" cy="1406525"/>
          </a:xfrm>
          <a:prstGeom prst="rect">
            <a:avLst/>
          </a:prstGeom>
          <a:noFill/>
          <a:ln w="9525">
            <a:noFill/>
            <a:miter lim="800000"/>
            <a:headEnd/>
            <a:tailEnd/>
          </a:ln>
          <a:effectLst/>
        </p:spPr>
        <p:txBody>
          <a:bodyPr>
            <a:spAutoFit/>
          </a:bodyPr>
          <a:lstStyle/>
          <a:p>
            <a:pPr>
              <a:lnSpc>
                <a:spcPct val="120000"/>
              </a:lnSpc>
              <a:spcBef>
                <a:spcPct val="50000"/>
              </a:spcBef>
            </a:pPr>
            <a:r>
              <a:rPr lang="zh-CN" altLang="en-US">
                <a:solidFill>
                  <a:srgbClr val="000000"/>
                </a:solidFill>
                <a:latin typeface="黑体" pitchFamily="2" charset="-122"/>
                <a:ea typeface="黑体" pitchFamily="2" charset="-122"/>
              </a:rPr>
              <a:t>例   盒中</a:t>
            </a:r>
            <a:r>
              <a:rPr lang="en-US" altLang="zh-CN">
                <a:solidFill>
                  <a:srgbClr val="000000"/>
                </a:solidFill>
                <a:latin typeface="黑体" pitchFamily="2" charset="-122"/>
                <a:ea typeface="黑体" pitchFamily="2" charset="-122"/>
              </a:rPr>
              <a:t>12</a:t>
            </a:r>
            <a:r>
              <a:rPr lang="zh-CN" altLang="en-US">
                <a:solidFill>
                  <a:srgbClr val="000000"/>
                </a:solidFill>
                <a:latin typeface="黑体" pitchFamily="2" charset="-122"/>
                <a:ea typeface="黑体" pitchFamily="2" charset="-122"/>
              </a:rPr>
              <a:t>个乒乓球，</a:t>
            </a:r>
            <a:r>
              <a:rPr lang="en-US" altLang="zh-CN">
                <a:solidFill>
                  <a:srgbClr val="000000"/>
                </a:solidFill>
                <a:latin typeface="黑体" pitchFamily="2" charset="-122"/>
                <a:ea typeface="黑体" pitchFamily="2" charset="-122"/>
              </a:rPr>
              <a:t>9</a:t>
            </a:r>
            <a:r>
              <a:rPr lang="zh-CN" altLang="en-US">
                <a:solidFill>
                  <a:srgbClr val="000000"/>
                </a:solidFill>
                <a:latin typeface="黑体" pitchFamily="2" charset="-122"/>
                <a:ea typeface="黑体" pitchFamily="2" charset="-122"/>
              </a:rPr>
              <a:t>个没用过，第一次比赛从盒中任取</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个球，用后放回，第二次比赛再从盒中任取</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个球，求：第二次比赛时所取的</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个球都是没用过的概率。</a:t>
            </a:r>
          </a:p>
        </p:txBody>
      </p:sp>
      <p:sp>
        <p:nvSpPr>
          <p:cNvPr id="55299" name="Text Box 3"/>
          <p:cNvSpPr txBox="1">
            <a:spLocks noChangeArrowheads="1"/>
          </p:cNvSpPr>
          <p:nvPr/>
        </p:nvSpPr>
        <p:spPr bwMode="auto">
          <a:xfrm>
            <a:off x="762000" y="2209800"/>
            <a:ext cx="8077200" cy="1004888"/>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解：设</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第二次比赛时所取的</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个球都是没用过的</a:t>
            </a:r>
            <a:r>
              <a:rPr lang="en-US" altLang="zh-CN">
                <a:solidFill>
                  <a:srgbClr val="000000"/>
                </a:solidFill>
                <a:latin typeface="黑体" pitchFamily="2" charset="-122"/>
                <a:ea typeface="黑体" pitchFamily="2" charset="-122"/>
              </a:rPr>
              <a:t>;</a:t>
            </a:r>
          </a:p>
          <a:p>
            <a:pPr>
              <a:spcBef>
                <a:spcPct val="50000"/>
              </a:spcBef>
            </a:pPr>
            <a:r>
              <a:rPr lang="en-US" altLang="zh-CN">
                <a:solidFill>
                  <a:srgbClr val="000000"/>
                </a:solidFill>
                <a:latin typeface="黑体" pitchFamily="2" charset="-122"/>
                <a:ea typeface="黑体" pitchFamily="2" charset="-122"/>
              </a:rPr>
              <a:t>      B</a:t>
            </a:r>
            <a:r>
              <a:rPr lang="en-US" altLang="zh-CN" baseline="-25000">
                <a:solidFill>
                  <a:srgbClr val="000000"/>
                </a:solidFill>
                <a:latin typeface="黑体" pitchFamily="2" charset="-122"/>
                <a:ea typeface="黑体" pitchFamily="2" charset="-122"/>
              </a:rPr>
              <a:t>i</a:t>
            </a:r>
            <a:r>
              <a:rPr lang="en-US" altLang="zh-CN">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第一次比赛时所取的</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个球恰有</a:t>
            </a:r>
            <a:r>
              <a:rPr lang="en-US" altLang="zh-CN">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个是没用过的。</a:t>
            </a:r>
          </a:p>
        </p:txBody>
      </p:sp>
      <p:sp>
        <p:nvSpPr>
          <p:cNvPr id="55301" name="Text Box 5"/>
          <p:cNvSpPr txBox="1">
            <a:spLocks noChangeArrowheads="1"/>
          </p:cNvSpPr>
          <p:nvPr/>
        </p:nvSpPr>
        <p:spPr bwMode="auto">
          <a:xfrm>
            <a:off x="762000" y="3200400"/>
            <a:ext cx="7848600" cy="822325"/>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则</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的发生依赖于</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的情况，</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i</a:t>
            </a:r>
            <a:r>
              <a:rPr lang="zh-CN" altLang="en-US">
                <a:solidFill>
                  <a:srgbClr val="000000"/>
                </a:solidFill>
                <a:latin typeface="黑体" pitchFamily="2" charset="-122"/>
                <a:ea typeface="黑体" pitchFamily="2" charset="-122"/>
              </a:rPr>
              <a:t>构成了任取</a:t>
            </a:r>
            <a:r>
              <a:rPr lang="en-US" altLang="zh-CN">
                <a:solidFill>
                  <a:srgbClr val="000000"/>
                </a:solidFill>
                <a:latin typeface="黑体" pitchFamily="2" charset="-122"/>
                <a:ea typeface="黑体" pitchFamily="2" charset="-122"/>
              </a:rPr>
              <a:t>3</a:t>
            </a:r>
            <a:r>
              <a:rPr lang="zh-CN" altLang="en-US">
                <a:solidFill>
                  <a:srgbClr val="000000"/>
                </a:solidFill>
                <a:latin typeface="黑体" pitchFamily="2" charset="-122"/>
                <a:ea typeface="黑体" pitchFamily="2" charset="-122"/>
              </a:rPr>
              <a:t>个球这一试验的样本空间的一个划分。</a:t>
            </a:r>
          </a:p>
        </p:txBody>
      </p:sp>
      <p:graphicFrame>
        <p:nvGraphicFramePr>
          <p:cNvPr id="55302" name="Object 6"/>
          <p:cNvGraphicFramePr>
            <a:graphicFrameLocks noChangeAspect="1"/>
          </p:cNvGraphicFramePr>
          <p:nvPr/>
        </p:nvGraphicFramePr>
        <p:xfrm>
          <a:off x="2514600" y="4038600"/>
          <a:ext cx="4038600" cy="795338"/>
        </p:xfrm>
        <a:graphic>
          <a:graphicData uri="http://schemas.openxmlformats.org/presentationml/2006/ole">
            <p:oleObj spid="_x0000_s55302" name="Equation" r:id="rId3" imgW="2323800" imgH="457200" progId="Equation.3">
              <p:embed/>
            </p:oleObj>
          </a:graphicData>
        </a:graphic>
      </p:graphicFrame>
      <p:graphicFrame>
        <p:nvGraphicFramePr>
          <p:cNvPr id="55303" name="Object 7"/>
          <p:cNvGraphicFramePr>
            <a:graphicFrameLocks noChangeAspect="1"/>
          </p:cNvGraphicFramePr>
          <p:nvPr/>
        </p:nvGraphicFramePr>
        <p:xfrm>
          <a:off x="2438400" y="4876800"/>
          <a:ext cx="4038600" cy="795338"/>
        </p:xfrm>
        <a:graphic>
          <a:graphicData uri="http://schemas.openxmlformats.org/presentationml/2006/ole">
            <p:oleObj spid="_x0000_s55303" name="Equation" r:id="rId4" imgW="2323800" imgH="4572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55298"/>
                                        </p:tgtEl>
                                        <p:attrNameLst>
                                          <p:attrName>style.visibility</p:attrName>
                                        </p:attrNameLst>
                                      </p:cBhvr>
                                      <p:to>
                                        <p:strVal val="visible"/>
                                      </p:to>
                                    </p:set>
                                    <p:animEffect transition="in" filter="dissolve">
                                      <p:cBhvr>
                                        <p:cTn id="7" dur="3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55299"/>
                                        </p:tgtEl>
                                        <p:attrNameLst>
                                          <p:attrName>style.visibility</p:attrName>
                                        </p:attrNameLst>
                                      </p:cBhvr>
                                      <p:to>
                                        <p:strVal val="visible"/>
                                      </p:to>
                                    </p:set>
                                    <p:animEffect transition="in" filter="dissolve">
                                      <p:cBhvr>
                                        <p:cTn id="12" dur="300"/>
                                        <p:tgtEl>
                                          <p:spTgt spid="5529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55301"/>
                                        </p:tgtEl>
                                        <p:attrNameLst>
                                          <p:attrName>style.visibility</p:attrName>
                                        </p:attrNameLst>
                                      </p:cBhvr>
                                      <p:to>
                                        <p:strVal val="visible"/>
                                      </p:to>
                                    </p:set>
                                    <p:animEffect transition="in" filter="dissolve">
                                      <p:cBhvr>
                                        <p:cTn id="17" dur="300"/>
                                        <p:tgtEl>
                                          <p:spTgt spid="5530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5302"/>
                                        </p:tgtEl>
                                        <p:attrNameLst>
                                          <p:attrName>style.visibility</p:attrName>
                                        </p:attrNameLst>
                                      </p:cBhvr>
                                      <p:to>
                                        <p:strVal val="visible"/>
                                      </p:to>
                                    </p:set>
                                    <p:animEffect transition="in" filter="dissolve">
                                      <p:cBhvr>
                                        <p:cTn id="22" dur="500"/>
                                        <p:tgtEl>
                                          <p:spTgt spid="5530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5303"/>
                                        </p:tgtEl>
                                        <p:attrNameLst>
                                          <p:attrName>style.visibility</p:attrName>
                                        </p:attrNameLst>
                                      </p:cBhvr>
                                      <p:to>
                                        <p:strVal val="visible"/>
                                      </p:to>
                                    </p:set>
                                    <p:animEffect transition="in" filter="dissolve">
                                      <p:cBhvr>
                                        <p:cTn id="27"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2"/>
          <p:cNvGraphicFramePr>
            <a:graphicFrameLocks noChangeAspect="1"/>
          </p:cNvGraphicFramePr>
          <p:nvPr/>
        </p:nvGraphicFramePr>
        <p:xfrm>
          <a:off x="1979613" y="1219200"/>
          <a:ext cx="4346575" cy="795338"/>
        </p:xfrm>
        <a:graphic>
          <a:graphicData uri="http://schemas.openxmlformats.org/presentationml/2006/ole">
            <p:oleObj spid="_x0000_s56322" name="Equation" r:id="rId3" imgW="2501640" imgH="457200" progId="Equation.3">
              <p:embed/>
            </p:oleObj>
          </a:graphicData>
        </a:graphic>
      </p:graphicFrame>
      <p:graphicFrame>
        <p:nvGraphicFramePr>
          <p:cNvPr id="56323" name="Object 3"/>
          <p:cNvGraphicFramePr>
            <a:graphicFrameLocks noChangeAspect="1"/>
          </p:cNvGraphicFramePr>
          <p:nvPr/>
        </p:nvGraphicFramePr>
        <p:xfrm>
          <a:off x="2079625" y="2057400"/>
          <a:ext cx="3994150" cy="795338"/>
        </p:xfrm>
        <a:graphic>
          <a:graphicData uri="http://schemas.openxmlformats.org/presentationml/2006/ole">
            <p:oleObj spid="_x0000_s56323" name="Equation" r:id="rId4" imgW="2298600" imgH="457200" progId="Equation.3">
              <p:embed/>
            </p:oleObj>
          </a:graphicData>
        </a:graphic>
      </p:graphicFrame>
      <p:sp>
        <p:nvSpPr>
          <p:cNvPr id="56324" name="Text Box 4"/>
          <p:cNvSpPr txBox="1">
            <a:spLocks noChangeArrowheads="1"/>
          </p:cNvSpPr>
          <p:nvPr/>
        </p:nvSpPr>
        <p:spPr bwMode="auto">
          <a:xfrm>
            <a:off x="1066800" y="3124200"/>
            <a:ext cx="2514600" cy="457200"/>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黑体" pitchFamily="2" charset="-122"/>
              </a:rPr>
              <a:t>于是</a:t>
            </a:r>
          </a:p>
        </p:txBody>
      </p:sp>
      <p:graphicFrame>
        <p:nvGraphicFramePr>
          <p:cNvPr id="56325" name="Object 5"/>
          <p:cNvGraphicFramePr>
            <a:graphicFrameLocks noChangeAspect="1"/>
          </p:cNvGraphicFramePr>
          <p:nvPr/>
        </p:nvGraphicFramePr>
        <p:xfrm>
          <a:off x="1828800" y="3579813"/>
          <a:ext cx="5334000" cy="839787"/>
        </p:xfrm>
        <a:graphic>
          <a:graphicData uri="http://schemas.openxmlformats.org/presentationml/2006/ole">
            <p:oleObj spid="_x0000_s56325" name="Equation" r:id="rId5" imgW="2743200" imgH="43164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dissolve">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dissolve">
                                      <p:cBhvr>
                                        <p:cTn id="12" dur="500"/>
                                        <p:tgtEl>
                                          <p:spTgt spid="563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dissolve">
                                      <p:cBhvr>
                                        <p:cTn id="17" dur="500"/>
                                        <p:tgtEl>
                                          <p:spTgt spid="563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dissolve">
                                      <p:cBhvr>
                                        <p:cTn id="2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838200" y="1295400"/>
            <a:ext cx="7772400" cy="2209800"/>
          </a:xfrm>
        </p:spPr>
        <p:txBody>
          <a:bodyPr/>
          <a:lstStyle/>
          <a:p>
            <a:pPr marL="88900" indent="-88900">
              <a:lnSpc>
                <a:spcPct val="120000"/>
              </a:lnSpc>
              <a:buFontTx/>
              <a:buNone/>
            </a:pPr>
            <a:r>
              <a:rPr lang="zh-CN" altLang="en-US" sz="2400" dirty="0" smtClean="0">
                <a:solidFill>
                  <a:srgbClr val="006600"/>
                </a:solidFill>
                <a:latin typeface="黑体" pitchFamily="2" charset="-122"/>
                <a:ea typeface="黑体" pitchFamily="2" charset="-122"/>
              </a:rPr>
              <a:t>定理</a:t>
            </a:r>
            <a:r>
              <a:rPr lang="en-US" altLang="zh-CN" sz="2400" dirty="0" smtClean="0">
                <a:solidFill>
                  <a:srgbClr val="006600"/>
                </a:solidFill>
                <a:latin typeface="黑体" pitchFamily="2" charset="-122"/>
                <a:ea typeface="黑体" pitchFamily="2" charset="-122"/>
              </a:rPr>
              <a:t>1.3.3  </a:t>
            </a:r>
            <a:r>
              <a:rPr lang="zh-CN" altLang="en-US" sz="2400" dirty="0" smtClean="0">
                <a:solidFill>
                  <a:srgbClr val="000000"/>
                </a:solidFill>
                <a:latin typeface="黑体" pitchFamily="2" charset="-122"/>
                <a:ea typeface="黑体" pitchFamily="2" charset="-122"/>
              </a:rPr>
              <a:t>设</a:t>
            </a:r>
            <a:r>
              <a:rPr lang="zh-CN" altLang="en-US" sz="2400" dirty="0">
                <a:solidFill>
                  <a:srgbClr val="000000"/>
                </a:solidFill>
                <a:latin typeface="黑体" pitchFamily="2" charset="-122"/>
                <a:ea typeface="黑体" pitchFamily="2" charset="-122"/>
              </a:rPr>
              <a:t>试验</a:t>
            </a:r>
            <a:r>
              <a:rPr lang="en-US" altLang="zh-CN" sz="2400" dirty="0">
                <a:solidFill>
                  <a:srgbClr val="000000"/>
                </a:solidFill>
                <a:latin typeface="黑体" pitchFamily="2" charset="-122"/>
                <a:ea typeface="黑体" pitchFamily="2" charset="-122"/>
              </a:rPr>
              <a:t>E</a:t>
            </a:r>
            <a:r>
              <a:rPr lang="zh-CN" altLang="en-US" sz="2400" dirty="0">
                <a:solidFill>
                  <a:srgbClr val="000000"/>
                </a:solidFill>
                <a:latin typeface="黑体" pitchFamily="2" charset="-122"/>
                <a:ea typeface="黑体" pitchFamily="2" charset="-122"/>
              </a:rPr>
              <a:t>的样本空间为</a:t>
            </a:r>
            <a:r>
              <a:rPr lang="en-US" altLang="zh-CN" sz="2400" dirty="0">
                <a:solidFill>
                  <a:srgbClr val="000000"/>
                </a:solidFill>
                <a:latin typeface="黑体" pitchFamily="2" charset="-122"/>
                <a:ea typeface="黑体" pitchFamily="2" charset="-122"/>
                <a:sym typeface="Symbol" pitchFamily="18" charset="2"/>
              </a:rPr>
              <a:t>S</a:t>
            </a:r>
            <a:r>
              <a:rPr lang="en-US" altLang="zh-CN" sz="2400" dirty="0">
                <a:solidFill>
                  <a:srgbClr val="000000"/>
                </a:solidFill>
                <a:latin typeface="黑体" pitchFamily="2" charset="-122"/>
                <a:ea typeface="黑体" pitchFamily="2" charset="-122"/>
              </a:rPr>
              <a:t>,A</a:t>
            </a:r>
            <a:r>
              <a:rPr lang="zh-CN" altLang="en-US" sz="2400" dirty="0">
                <a:solidFill>
                  <a:srgbClr val="000000"/>
                </a:solidFill>
                <a:latin typeface="黑体" pitchFamily="2" charset="-122"/>
                <a:ea typeface="黑体" pitchFamily="2" charset="-122"/>
              </a:rPr>
              <a:t>为</a:t>
            </a:r>
            <a:r>
              <a:rPr lang="en-US" altLang="zh-CN" sz="2400" dirty="0">
                <a:solidFill>
                  <a:srgbClr val="000000"/>
                </a:solidFill>
                <a:latin typeface="黑体" pitchFamily="2" charset="-122"/>
                <a:ea typeface="黑体" pitchFamily="2" charset="-122"/>
              </a:rPr>
              <a:t>E</a:t>
            </a:r>
            <a:r>
              <a:rPr lang="zh-CN" altLang="en-US" sz="2400" dirty="0">
                <a:solidFill>
                  <a:srgbClr val="000000"/>
                </a:solidFill>
                <a:latin typeface="黑体" pitchFamily="2" charset="-122"/>
                <a:ea typeface="黑体" pitchFamily="2" charset="-122"/>
              </a:rPr>
              <a:t>的事件，</a:t>
            </a:r>
            <a:r>
              <a:rPr lang="en-US" altLang="zh-CN" sz="2400" dirty="0">
                <a:solidFill>
                  <a:srgbClr val="000000"/>
                </a:solidFill>
                <a:latin typeface="黑体" pitchFamily="2" charset="-122"/>
                <a:ea typeface="黑体" pitchFamily="2" charset="-122"/>
              </a:rPr>
              <a:t>B</a:t>
            </a:r>
            <a:r>
              <a:rPr lang="en-US" altLang="zh-CN" sz="2400" baseline="-25000" dirty="0">
                <a:solidFill>
                  <a:srgbClr val="000000"/>
                </a:solidFill>
                <a:latin typeface="黑体" pitchFamily="2" charset="-122"/>
                <a:ea typeface="黑体" pitchFamily="2" charset="-122"/>
              </a:rPr>
              <a:t>1</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B</a:t>
            </a:r>
            <a:r>
              <a:rPr lang="en-US" altLang="zh-CN" sz="2400" baseline="-25000" dirty="0">
                <a:solidFill>
                  <a:srgbClr val="000000"/>
                </a:solidFill>
                <a:latin typeface="黑体" pitchFamily="2" charset="-122"/>
                <a:ea typeface="黑体" pitchFamily="2" charset="-122"/>
              </a:rPr>
              <a:t>2</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Times New Roman"/>
                <a:ea typeface="黑体" pitchFamily="2" charset="-122"/>
              </a:rPr>
              <a:t>…</a:t>
            </a:r>
            <a:r>
              <a:rPr lang="zh-CN" altLang="en-US" sz="2400" dirty="0">
                <a:solidFill>
                  <a:srgbClr val="000000"/>
                </a:solidFill>
                <a:latin typeface="黑体" pitchFamily="2" charset="-122"/>
                <a:ea typeface="黑体" pitchFamily="2" charset="-122"/>
              </a:rPr>
              <a:t>，</a:t>
            </a:r>
            <a:r>
              <a:rPr lang="en-US" altLang="zh-CN" sz="2400" dirty="0" err="1">
                <a:solidFill>
                  <a:srgbClr val="000000"/>
                </a:solidFill>
                <a:latin typeface="黑体" pitchFamily="2" charset="-122"/>
                <a:ea typeface="黑体" pitchFamily="2" charset="-122"/>
              </a:rPr>
              <a:t>B</a:t>
            </a:r>
            <a:r>
              <a:rPr lang="en-US" altLang="zh-CN" sz="2400" baseline="-25000" dirty="0" err="1">
                <a:solidFill>
                  <a:srgbClr val="000000"/>
                </a:solidFill>
                <a:latin typeface="黑体" pitchFamily="2" charset="-122"/>
                <a:ea typeface="黑体" pitchFamily="2" charset="-122"/>
              </a:rPr>
              <a:t>n</a:t>
            </a:r>
            <a:r>
              <a:rPr lang="zh-CN" altLang="en-US" sz="2400" dirty="0">
                <a:solidFill>
                  <a:srgbClr val="000000"/>
                </a:solidFill>
                <a:latin typeface="黑体" pitchFamily="2" charset="-122"/>
                <a:ea typeface="黑体" pitchFamily="2" charset="-122"/>
              </a:rPr>
              <a:t>为</a:t>
            </a:r>
            <a:r>
              <a:rPr lang="en-US" altLang="zh-CN" sz="2400" dirty="0">
                <a:solidFill>
                  <a:srgbClr val="000000"/>
                </a:solidFill>
                <a:latin typeface="黑体" pitchFamily="2" charset="-122"/>
                <a:ea typeface="黑体" pitchFamily="2" charset="-122"/>
                <a:sym typeface="Symbol" pitchFamily="18" charset="2"/>
              </a:rPr>
              <a:t>S</a:t>
            </a:r>
            <a:r>
              <a:rPr lang="zh-CN" altLang="en-US" sz="2400" dirty="0">
                <a:solidFill>
                  <a:srgbClr val="000000"/>
                </a:solidFill>
                <a:latin typeface="黑体" pitchFamily="2" charset="-122"/>
                <a:ea typeface="黑体" pitchFamily="2" charset="-122"/>
              </a:rPr>
              <a:t>的一个划分，且</a:t>
            </a:r>
            <a:r>
              <a:rPr lang="en-US" altLang="zh-CN" sz="2400" dirty="0">
                <a:solidFill>
                  <a:srgbClr val="000000"/>
                </a:solidFill>
                <a:latin typeface="黑体" pitchFamily="2" charset="-122"/>
                <a:ea typeface="黑体" pitchFamily="2" charset="-122"/>
              </a:rPr>
              <a:t>P</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A</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&gt;0</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P</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B</a:t>
            </a:r>
            <a:r>
              <a:rPr lang="en-US" altLang="zh-CN" sz="2400" b="1" baseline="-25000" dirty="0">
                <a:solidFill>
                  <a:srgbClr val="000000"/>
                </a:solidFill>
                <a:latin typeface="黑体" pitchFamily="2" charset="-122"/>
                <a:ea typeface="黑体" pitchFamily="2" charset="-122"/>
              </a:rPr>
              <a:t>i</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&gt;0</a:t>
            </a:r>
            <a:r>
              <a:rPr lang="zh-CN" altLang="en-US" sz="2400" dirty="0">
                <a:solidFill>
                  <a:srgbClr val="000000"/>
                </a:solidFill>
                <a:latin typeface="黑体" pitchFamily="2" charset="-122"/>
                <a:ea typeface="黑体" pitchFamily="2" charset="-122"/>
              </a:rPr>
              <a:t>（</a:t>
            </a:r>
            <a:r>
              <a:rPr lang="en-US" altLang="zh-CN" sz="2400" dirty="0" err="1">
                <a:solidFill>
                  <a:srgbClr val="000000"/>
                </a:solidFill>
                <a:latin typeface="黑体" pitchFamily="2" charset="-122"/>
                <a:ea typeface="黑体" pitchFamily="2" charset="-122"/>
              </a:rPr>
              <a:t>i</a:t>
            </a:r>
            <a:r>
              <a:rPr lang="en-US" altLang="zh-CN" sz="2400" dirty="0">
                <a:solidFill>
                  <a:srgbClr val="000000"/>
                </a:solidFill>
                <a:latin typeface="黑体" pitchFamily="2" charset="-122"/>
                <a:ea typeface="黑体" pitchFamily="2" charset="-122"/>
              </a:rPr>
              <a:t>=1</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2</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Times New Roman"/>
                <a:ea typeface="黑体" pitchFamily="2" charset="-122"/>
              </a:rPr>
              <a:t>…</a:t>
            </a:r>
            <a:r>
              <a:rPr lang="zh-CN" altLang="en-US" sz="2400" dirty="0">
                <a:solidFill>
                  <a:srgbClr val="000000"/>
                </a:solidFill>
                <a:latin typeface="黑体" pitchFamily="2" charset="-122"/>
                <a:ea typeface="黑体" pitchFamily="2" charset="-122"/>
              </a:rPr>
              <a:t>，</a:t>
            </a:r>
            <a:r>
              <a:rPr lang="en-US" altLang="zh-CN" sz="2400" dirty="0">
                <a:solidFill>
                  <a:srgbClr val="000000"/>
                </a:solidFill>
                <a:latin typeface="黑体" pitchFamily="2" charset="-122"/>
                <a:ea typeface="黑体" pitchFamily="2" charset="-122"/>
              </a:rPr>
              <a:t>n</a:t>
            </a:r>
            <a:r>
              <a:rPr lang="zh-CN" altLang="en-US" sz="2400" dirty="0">
                <a:solidFill>
                  <a:srgbClr val="000000"/>
                </a:solidFill>
                <a:latin typeface="黑体" pitchFamily="2" charset="-122"/>
                <a:ea typeface="黑体" pitchFamily="2" charset="-122"/>
              </a:rPr>
              <a:t>），则</a:t>
            </a:r>
            <a:r>
              <a:rPr lang="zh-CN" altLang="en-US" sz="2800" dirty="0">
                <a:solidFill>
                  <a:srgbClr val="000000"/>
                </a:solidFill>
                <a:latin typeface="黑体" pitchFamily="2" charset="-122"/>
                <a:ea typeface="黑体" pitchFamily="2" charset="-122"/>
              </a:rPr>
              <a:t/>
            </a:r>
            <a:br>
              <a:rPr lang="zh-CN" altLang="en-US" sz="2800" dirty="0">
                <a:solidFill>
                  <a:srgbClr val="000000"/>
                </a:solidFill>
                <a:latin typeface="黑体" pitchFamily="2" charset="-122"/>
                <a:ea typeface="黑体" pitchFamily="2" charset="-122"/>
              </a:rPr>
            </a:br>
            <a:r>
              <a:rPr lang="zh-CN" altLang="en-US" sz="2800" dirty="0">
                <a:solidFill>
                  <a:srgbClr val="000000"/>
                </a:solidFill>
                <a:latin typeface="黑体" pitchFamily="2" charset="-122"/>
                <a:ea typeface="黑体" pitchFamily="2" charset="-122"/>
              </a:rPr>
              <a:t>      </a:t>
            </a:r>
            <a:br>
              <a:rPr lang="zh-CN" altLang="en-US" sz="2800" dirty="0">
                <a:solidFill>
                  <a:srgbClr val="000000"/>
                </a:solidFill>
                <a:latin typeface="黑体" pitchFamily="2" charset="-122"/>
                <a:ea typeface="黑体" pitchFamily="2" charset="-122"/>
              </a:rPr>
            </a:br>
            <a:endParaRPr lang="zh-CN" altLang="en-US" sz="2800" dirty="0">
              <a:solidFill>
                <a:srgbClr val="000000"/>
              </a:solidFill>
              <a:latin typeface="黑体" pitchFamily="2" charset="-122"/>
              <a:ea typeface="黑体" pitchFamily="2" charset="-122"/>
            </a:endParaRPr>
          </a:p>
          <a:p>
            <a:pPr marL="88900" indent="-88900">
              <a:lnSpc>
                <a:spcPct val="90000"/>
              </a:lnSpc>
              <a:buFontTx/>
              <a:buNone/>
            </a:pPr>
            <a:endParaRPr lang="en-US" altLang="zh-CN" sz="2800" dirty="0">
              <a:solidFill>
                <a:srgbClr val="000000"/>
              </a:solidFill>
              <a:latin typeface="黑体" pitchFamily="2" charset="-122"/>
              <a:ea typeface="黑体" pitchFamily="2" charset="-122"/>
            </a:endParaRPr>
          </a:p>
        </p:txBody>
      </p:sp>
      <p:graphicFrame>
        <p:nvGraphicFramePr>
          <p:cNvPr id="21507" name="Object 3"/>
          <p:cNvGraphicFramePr>
            <a:graphicFrameLocks noChangeAspect="1"/>
          </p:cNvGraphicFramePr>
          <p:nvPr/>
        </p:nvGraphicFramePr>
        <p:xfrm>
          <a:off x="1981200" y="2667000"/>
          <a:ext cx="4157663" cy="1355725"/>
        </p:xfrm>
        <a:graphic>
          <a:graphicData uri="http://schemas.openxmlformats.org/presentationml/2006/ole">
            <p:oleObj spid="_x0000_s21507" name="Equation" r:id="rId3" imgW="2019240" imgH="660240" progId="Equation.3">
              <p:embed/>
            </p:oleObj>
          </a:graphicData>
        </a:graphic>
      </p:graphicFrame>
      <p:sp>
        <p:nvSpPr>
          <p:cNvPr id="21508" name="Text Box 4"/>
          <p:cNvSpPr txBox="1">
            <a:spLocks noChangeArrowheads="1"/>
          </p:cNvSpPr>
          <p:nvPr/>
        </p:nvSpPr>
        <p:spPr bwMode="auto">
          <a:xfrm>
            <a:off x="914400" y="4038600"/>
            <a:ext cx="6934200" cy="457200"/>
          </a:xfrm>
          <a:prstGeom prst="rect">
            <a:avLst/>
          </a:prstGeom>
          <a:noFill/>
          <a:ln w="9525">
            <a:noFill/>
            <a:miter lim="800000"/>
            <a:headEnd/>
            <a:tailEnd/>
          </a:ln>
          <a:effectLst/>
        </p:spPr>
        <p:txBody>
          <a:bodyPr>
            <a:spAutoFit/>
          </a:bodyPr>
          <a:lstStyle/>
          <a:p>
            <a:r>
              <a:rPr lang="en-US" altLang="zh-CN">
                <a:solidFill>
                  <a:srgbClr val="000000"/>
                </a:solidFill>
                <a:latin typeface="黑体" pitchFamily="2" charset="-122"/>
                <a:ea typeface="黑体" pitchFamily="2" charset="-122"/>
              </a:rPr>
              <a:t>i=1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称为</a:t>
            </a:r>
            <a:r>
              <a:rPr lang="zh-CN" altLang="en-US">
                <a:solidFill>
                  <a:srgbClr val="0000CC"/>
                </a:solidFill>
                <a:latin typeface="黑体" pitchFamily="2" charset="-122"/>
                <a:ea typeface="黑体" pitchFamily="2" charset="-122"/>
              </a:rPr>
              <a:t>贝叶斯（</a:t>
            </a:r>
            <a:r>
              <a:rPr lang="en-US" altLang="zh-CN">
                <a:solidFill>
                  <a:srgbClr val="0000CC"/>
                </a:solidFill>
                <a:latin typeface="黑体" pitchFamily="2" charset="-122"/>
                <a:ea typeface="黑体" pitchFamily="2" charset="-122"/>
              </a:rPr>
              <a:t>Bayes</a:t>
            </a:r>
            <a:r>
              <a:rPr lang="zh-CN" altLang="en-US">
                <a:solidFill>
                  <a:srgbClr val="0000CC"/>
                </a:solidFill>
                <a:latin typeface="黑体" pitchFamily="2" charset="-122"/>
                <a:ea typeface="黑体" pitchFamily="2" charset="-122"/>
              </a:rPr>
              <a:t>）公式。</a:t>
            </a:r>
          </a:p>
        </p:txBody>
      </p:sp>
      <p:sp>
        <p:nvSpPr>
          <p:cNvPr id="21509" name="Rectangle 5"/>
          <p:cNvSpPr>
            <a:spLocks noChangeArrowheads="1"/>
          </p:cNvSpPr>
          <p:nvPr/>
        </p:nvSpPr>
        <p:spPr bwMode="auto">
          <a:xfrm>
            <a:off x="628650" y="4586288"/>
            <a:ext cx="5467350" cy="519112"/>
          </a:xfrm>
          <a:prstGeom prst="rect">
            <a:avLst/>
          </a:prstGeom>
          <a:noFill/>
          <a:ln w="9525">
            <a:noFill/>
            <a:miter lim="800000"/>
            <a:headEnd/>
            <a:tailEnd/>
          </a:ln>
          <a:effectLst/>
        </p:spPr>
        <p:txBody>
          <a:bodyPr wrap="none">
            <a:spAutoFit/>
          </a:bodyPr>
          <a:lstStyle/>
          <a:p>
            <a:pPr>
              <a:spcBef>
                <a:spcPct val="20000"/>
              </a:spcBef>
              <a:buSzPct val="90000"/>
            </a:pPr>
            <a:r>
              <a:rPr lang="zh-CN" altLang="en-US" sz="2800">
                <a:solidFill>
                  <a:srgbClr val="000000"/>
                </a:solidFill>
                <a:latin typeface="黑体" pitchFamily="2" charset="-122"/>
                <a:ea typeface="黑体" pitchFamily="2" charset="-122"/>
              </a:rPr>
              <a:t>证：</a:t>
            </a:r>
            <a:r>
              <a:rPr lang="zh-CN" altLang="en-US">
                <a:solidFill>
                  <a:srgbClr val="000000"/>
                </a:solidFill>
                <a:latin typeface="黑体" pitchFamily="2" charset="-122"/>
                <a:ea typeface="黑体" pitchFamily="2" charset="-122"/>
              </a:rPr>
              <a:t>由条件概率的定义及全概率公式有</a:t>
            </a:r>
          </a:p>
        </p:txBody>
      </p:sp>
      <p:graphicFrame>
        <p:nvGraphicFramePr>
          <p:cNvPr id="21511" name="Object 7"/>
          <p:cNvGraphicFramePr>
            <a:graphicFrameLocks noChangeAspect="1"/>
          </p:cNvGraphicFramePr>
          <p:nvPr/>
        </p:nvGraphicFramePr>
        <p:xfrm>
          <a:off x="1143000" y="5105400"/>
          <a:ext cx="5105400" cy="1249363"/>
        </p:xfrm>
        <a:graphic>
          <a:graphicData uri="http://schemas.openxmlformats.org/presentationml/2006/ole">
            <p:oleObj spid="_x0000_s21511" name="Equation" r:id="rId4" imgW="2692080" imgH="660240" progId="Equation.3">
              <p:embed/>
            </p:oleObj>
          </a:graphicData>
        </a:graphic>
      </p:graphicFrame>
      <p:sp>
        <p:nvSpPr>
          <p:cNvPr id="21512" name="Rectangle 8"/>
          <p:cNvSpPr>
            <a:spLocks noChangeArrowheads="1"/>
          </p:cNvSpPr>
          <p:nvPr/>
        </p:nvSpPr>
        <p:spPr bwMode="auto">
          <a:xfrm>
            <a:off x="6445250" y="5334000"/>
            <a:ext cx="2165350" cy="457200"/>
          </a:xfrm>
          <a:prstGeom prst="rect">
            <a:avLst/>
          </a:prstGeom>
          <a:noFill/>
          <a:ln w="9525">
            <a:noFill/>
            <a:miter lim="800000"/>
            <a:headEnd/>
            <a:tailEnd/>
          </a:ln>
          <a:effectLst/>
        </p:spPr>
        <p:txBody>
          <a:bodyPr wrap="none">
            <a:spAutoFit/>
          </a:bodyPr>
          <a:lstStyle/>
          <a:p>
            <a:r>
              <a:rPr lang="en-US" altLang="zh-CN">
                <a:solidFill>
                  <a:srgbClr val="000000"/>
                </a:solidFill>
                <a:latin typeface="黑体" pitchFamily="2" charset="-122"/>
                <a:ea typeface="黑体" pitchFamily="2" charset="-122"/>
              </a:rPr>
              <a:t>i=1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n</a:t>
            </a:r>
          </a:p>
        </p:txBody>
      </p:sp>
      <p:sp>
        <p:nvSpPr>
          <p:cNvPr id="21513" name="Text Box 9"/>
          <p:cNvSpPr txBox="1">
            <a:spLocks noChangeArrowheads="1"/>
          </p:cNvSpPr>
          <p:nvPr/>
        </p:nvSpPr>
        <p:spPr bwMode="auto">
          <a:xfrm>
            <a:off x="685800" y="838200"/>
            <a:ext cx="3352800" cy="519113"/>
          </a:xfrm>
          <a:prstGeom prst="rect">
            <a:avLst/>
          </a:prstGeom>
          <a:noFill/>
          <a:ln w="9525">
            <a:noFill/>
            <a:miter lim="800000"/>
            <a:headEnd/>
            <a:tailEnd/>
          </a:ln>
          <a:effectLst/>
        </p:spPr>
        <p:txBody>
          <a:bodyPr>
            <a:spAutoFit/>
          </a:bodyPr>
          <a:lstStyle/>
          <a:p>
            <a:pPr>
              <a:spcBef>
                <a:spcPct val="50000"/>
              </a:spcBef>
            </a:pPr>
            <a:r>
              <a:rPr lang="zh-CN" altLang="en-US" sz="2800" b="1" dirty="0" smtClean="0">
                <a:solidFill>
                  <a:srgbClr val="006600"/>
                </a:solidFill>
                <a:latin typeface="黑体" pitchFamily="2" charset="-122"/>
                <a:ea typeface="黑体" pitchFamily="2" charset="-122"/>
              </a:rPr>
              <a:t>贝叶斯公式</a:t>
            </a:r>
            <a:endParaRPr lang="zh-CN" altLang="en-US" sz="2800" b="1" dirty="0">
              <a:solidFill>
                <a:srgbClr val="006600"/>
              </a:solidFill>
              <a:latin typeface="黑体" pitchFamily="2" charset="-122"/>
              <a:ea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dissolve">
                                      <p:cBhvr>
                                        <p:cTn id="7" dur="75"/>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dissolve">
                                      <p:cBhvr>
                                        <p:cTn id="12" dur="500"/>
                                        <p:tgtEl>
                                          <p:spTgt spid="215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21508"/>
                                        </p:tgtEl>
                                        <p:attrNameLst>
                                          <p:attrName>style.visibility</p:attrName>
                                        </p:attrNameLst>
                                      </p:cBhvr>
                                      <p:to>
                                        <p:strVal val="visible"/>
                                      </p:to>
                                    </p:set>
                                    <p:animEffect transition="in" filter="dissolve">
                                      <p:cBhvr>
                                        <p:cTn id="17" dur="75"/>
                                        <p:tgtEl>
                                          <p:spTgt spid="215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21509"/>
                                        </p:tgtEl>
                                        <p:attrNameLst>
                                          <p:attrName>style.visibility</p:attrName>
                                        </p:attrNameLst>
                                      </p:cBhvr>
                                      <p:to>
                                        <p:strVal val="visible"/>
                                      </p:to>
                                    </p:set>
                                    <p:animEffect transition="in" filter="dissolve">
                                      <p:cBhvr>
                                        <p:cTn id="22" dur="300"/>
                                        <p:tgtEl>
                                          <p:spTgt spid="2150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1511"/>
                                        </p:tgtEl>
                                        <p:attrNameLst>
                                          <p:attrName>style.visibility</p:attrName>
                                        </p:attrNameLst>
                                      </p:cBhvr>
                                      <p:to>
                                        <p:strVal val="visible"/>
                                      </p:to>
                                    </p:set>
                                    <p:animEffect transition="in" filter="dissolve">
                                      <p:cBhvr>
                                        <p:cTn id="27" dur="500"/>
                                        <p:tgtEl>
                                          <p:spTgt spid="215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512"/>
                                        </p:tgtEl>
                                        <p:attrNameLst>
                                          <p:attrName>style.visibility</p:attrName>
                                        </p:attrNameLst>
                                      </p:cBhvr>
                                      <p:to>
                                        <p:strVal val="visible"/>
                                      </p:to>
                                    </p:set>
                                    <p:animEffect transition="in" filter="dissolve">
                                      <p:cBhvr>
                                        <p:cTn id="3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autoUpdateAnimBg="0"/>
      <p:bldP spid="21508" grpId="0" autoUpdateAnimBg="0"/>
      <p:bldP spid="21509" grpId="0" autoUpdateAnimBg="0"/>
      <p:bldP spid="2151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09600" y="762000"/>
            <a:ext cx="8077200" cy="4800600"/>
          </a:xfrm>
        </p:spPr>
        <p:txBody>
          <a:bodyPr/>
          <a:lstStyle/>
          <a:p>
            <a:pPr marL="193675" indent="-193675">
              <a:lnSpc>
                <a:spcPct val="120000"/>
              </a:lnSpc>
              <a:buFontTx/>
              <a:buNone/>
            </a:pPr>
            <a:r>
              <a:rPr lang="en-US" altLang="zh-CN" sz="2800">
                <a:solidFill>
                  <a:srgbClr val="000000"/>
                </a:solidFill>
                <a:latin typeface="黑体" pitchFamily="2" charset="-122"/>
                <a:ea typeface="黑体" pitchFamily="2" charset="-122"/>
              </a:rPr>
              <a:t> </a:t>
            </a:r>
            <a:r>
              <a:rPr lang="zh-CN" altLang="en-US" sz="2800">
                <a:solidFill>
                  <a:srgbClr val="000000"/>
                </a:solidFill>
                <a:latin typeface="黑体" pitchFamily="2" charset="-122"/>
                <a:ea typeface="黑体" pitchFamily="2" charset="-122"/>
              </a:rPr>
              <a:t>例</a:t>
            </a:r>
            <a:r>
              <a:rPr lang="en-US" altLang="zh-CN" sz="28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某电子设备制造厂所用的晶体管是由三家元件制造厂提供的，根据以往的记录有以下的数据。元件制造厂次品率及提供晶体管的份额</a:t>
            </a:r>
            <a:br>
              <a:rPr lang="zh-CN" altLang="en-US" sz="2400">
                <a:solidFill>
                  <a:srgbClr val="000000"/>
                </a:solidFill>
                <a:latin typeface="黑体" pitchFamily="2" charset="-122"/>
                <a:ea typeface="黑体" pitchFamily="2" charset="-122"/>
              </a:rPr>
            </a:br>
            <a:r>
              <a:rPr lang="zh-CN" altLang="en-US" sz="2400">
                <a:solidFill>
                  <a:srgbClr val="000000"/>
                </a:solidFill>
                <a:latin typeface="黑体" pitchFamily="2" charset="-122"/>
                <a:ea typeface="黑体" pitchFamily="2" charset="-122"/>
              </a:rPr>
              <a:t>         </a:t>
            </a:r>
            <a:r>
              <a:rPr lang="en-US" altLang="zh-CN" sz="2400">
                <a:solidFill>
                  <a:srgbClr val="000000"/>
                </a:solidFill>
                <a:latin typeface="黑体" pitchFamily="2" charset="-122"/>
                <a:ea typeface="黑体" pitchFamily="2" charset="-122"/>
              </a:rPr>
              <a:t>1  0.02  0.15</a:t>
            </a:r>
            <a:br>
              <a:rPr lang="en-US" altLang="zh-CN"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         2  0.01  0.80</a:t>
            </a:r>
            <a:br>
              <a:rPr lang="en-US" altLang="zh-CN"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         3  0.03  0.05</a:t>
            </a:r>
            <a:br>
              <a:rPr lang="en-US" altLang="zh-CN"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设这三家工厂的产品在仓库中是均匀混合的，且无区别的标志（</a:t>
            </a:r>
            <a:r>
              <a:rPr lang="en-US" altLang="zh-CN" sz="24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）在仓库中随机地取一只晶体管求它是次品的概率。（</a:t>
            </a:r>
            <a:r>
              <a:rPr lang="en-US" altLang="zh-CN" sz="2400">
                <a:solidFill>
                  <a:srgbClr val="000000"/>
                </a:solidFill>
                <a:latin typeface="黑体" pitchFamily="2" charset="-122"/>
                <a:ea typeface="黑体" pitchFamily="2" charset="-122"/>
              </a:rPr>
              <a:t>2</a:t>
            </a:r>
            <a:r>
              <a:rPr lang="zh-CN" altLang="en-US" sz="2400">
                <a:solidFill>
                  <a:srgbClr val="000000"/>
                </a:solidFill>
                <a:latin typeface="黑体" pitchFamily="2" charset="-122"/>
                <a:ea typeface="黑体" pitchFamily="2" charset="-122"/>
              </a:rPr>
              <a:t>）在仓库中随机地取一只晶体管，若已知取到的是次品，求出此次品由三家工厂生产的概率分别是多少。</a:t>
            </a:r>
            <a:r>
              <a:rPr lang="zh-CN" altLang="en-US" sz="2800">
                <a:solidFill>
                  <a:srgbClr val="000000"/>
                </a:solidFill>
                <a:latin typeface="黑体" pitchFamily="2" charset="-122"/>
                <a:ea typeface="黑体" pitchFamily="2" charset="-122"/>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dissolve">
                                      <p:cBhvr>
                                        <p:cTn id="7" dur="75"/>
                                        <p:tgtEl>
                                          <p:spTgt spid="245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09600" y="762000"/>
            <a:ext cx="8001000" cy="3352800"/>
          </a:xfrm>
        </p:spPr>
        <p:txBody>
          <a:bodyPr/>
          <a:lstStyle/>
          <a:p>
            <a:pPr marL="0" indent="0">
              <a:lnSpc>
                <a:spcPct val="120000"/>
              </a:lnSpc>
              <a:buFontTx/>
              <a:buNone/>
            </a:pPr>
            <a:r>
              <a:rPr lang="zh-CN" altLang="en-US" sz="2400">
                <a:solidFill>
                  <a:srgbClr val="000000"/>
                </a:solidFill>
                <a:latin typeface="黑体" pitchFamily="2" charset="-122"/>
                <a:ea typeface="黑体" pitchFamily="2" charset="-122"/>
              </a:rPr>
              <a:t>解</a:t>
            </a:r>
            <a:r>
              <a:rPr lang="en-US" altLang="zh-CN" sz="24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设</a:t>
            </a:r>
            <a:r>
              <a:rPr lang="en-US" altLang="zh-CN" sz="2400">
                <a:solidFill>
                  <a:srgbClr val="000000"/>
                </a:solidFill>
                <a:latin typeface="黑体" pitchFamily="2" charset="-122"/>
                <a:ea typeface="黑体" pitchFamily="2" charset="-122"/>
              </a:rPr>
              <a:t>A</a:t>
            </a:r>
            <a:r>
              <a:rPr lang="zh-CN" altLang="en-US" sz="2400">
                <a:solidFill>
                  <a:srgbClr val="000000"/>
                </a:solidFill>
                <a:latin typeface="黑体" pitchFamily="2" charset="-122"/>
                <a:ea typeface="黑体" pitchFamily="2" charset="-122"/>
              </a:rPr>
              <a:t>表示</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取到的是一只次品</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1" baseline="-25000">
                <a:solidFill>
                  <a:srgbClr val="000000"/>
                </a:solidFill>
                <a:latin typeface="黑体" pitchFamily="2" charset="-122"/>
                <a:ea typeface="黑体" pitchFamily="2" charset="-122"/>
              </a:rPr>
              <a:t>i</a:t>
            </a:r>
            <a:r>
              <a:rPr lang="en-US" altLang="zh-CN" sz="2400">
                <a:solidFill>
                  <a:srgbClr val="000000"/>
                </a:solidFill>
                <a:latin typeface="黑体" pitchFamily="2" charset="-122"/>
                <a:ea typeface="黑体" pitchFamily="2" charset="-122"/>
              </a:rPr>
              <a:t>(i=1,2,3)</a:t>
            </a:r>
            <a:r>
              <a:rPr lang="zh-CN" altLang="en-US" sz="2400">
                <a:solidFill>
                  <a:srgbClr val="000000"/>
                </a:solidFill>
                <a:latin typeface="黑体" pitchFamily="2" charset="-122"/>
                <a:ea typeface="黑体" pitchFamily="2" charset="-122"/>
              </a:rPr>
              <a:t>表示</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所取到的产品是由第</a:t>
            </a:r>
            <a:r>
              <a:rPr lang="en-US" altLang="zh-CN" sz="2400">
                <a:solidFill>
                  <a:srgbClr val="000000"/>
                </a:solidFill>
                <a:latin typeface="黑体" pitchFamily="2" charset="-122"/>
                <a:ea typeface="黑体" pitchFamily="2" charset="-122"/>
              </a:rPr>
              <a:t>i</a:t>
            </a:r>
            <a:r>
              <a:rPr lang="zh-CN" altLang="en-US" sz="2400">
                <a:solidFill>
                  <a:srgbClr val="000000"/>
                </a:solidFill>
                <a:latin typeface="黑体" pitchFamily="2" charset="-122"/>
                <a:ea typeface="黑体" pitchFamily="2" charset="-122"/>
              </a:rPr>
              <a:t>家工厂提供的</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，易知，</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2</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3</a:t>
            </a:r>
            <a:r>
              <a:rPr lang="zh-CN" altLang="en-US" sz="2400">
                <a:solidFill>
                  <a:srgbClr val="000000"/>
                </a:solidFill>
                <a:latin typeface="黑体" pitchFamily="2" charset="-122"/>
                <a:ea typeface="黑体" pitchFamily="2" charset="-122"/>
              </a:rPr>
              <a:t>是样本空间</a:t>
            </a:r>
            <a:r>
              <a:rPr lang="en-US" altLang="zh-CN" sz="2800">
                <a:solidFill>
                  <a:srgbClr val="000000"/>
                </a:solidFill>
                <a:latin typeface="黑体" pitchFamily="2" charset="-122"/>
                <a:ea typeface="黑体" pitchFamily="2" charset="-122"/>
                <a:sym typeface="Symbol" pitchFamily="18" charset="2"/>
              </a:rPr>
              <a:t>S</a:t>
            </a:r>
            <a:r>
              <a:rPr lang="zh-CN" altLang="en-US" sz="2400">
                <a:solidFill>
                  <a:srgbClr val="000000"/>
                </a:solidFill>
                <a:latin typeface="黑体" pitchFamily="2" charset="-122"/>
                <a:ea typeface="黑体" pitchFamily="2" charset="-122"/>
              </a:rPr>
              <a:t>的一个划分，且有</a:t>
            </a:r>
            <a:r>
              <a:rPr lang="en-US" altLang="zh-CN" sz="2400">
                <a:solidFill>
                  <a:srgbClr val="000000"/>
                </a:solidFill>
                <a:latin typeface="黑体" pitchFamily="2" charset="-122"/>
                <a:ea typeface="黑体" pitchFamily="2" charset="-122"/>
              </a:rPr>
              <a:t>P(B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)=0.15</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P(B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)=0.80</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P(B</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)=0.05</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P(A|B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)=0.02</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P(A|B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)=0.01</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P(A|B</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)=0.03</a:t>
            </a:r>
          </a:p>
          <a:p>
            <a:pPr marL="0" indent="0">
              <a:lnSpc>
                <a:spcPct val="120000"/>
              </a:lnSpc>
              <a:buFontTx/>
              <a:buNone/>
            </a:pP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）由全概率公式</a:t>
            </a:r>
          </a:p>
          <a:p>
            <a:pPr marL="0" indent="0">
              <a:lnSpc>
                <a:spcPct val="120000"/>
              </a:lnSpc>
              <a:buFontTx/>
              <a:buNone/>
            </a:pPr>
            <a:r>
              <a:rPr lang="zh-CN" altLang="en-US" sz="2400">
                <a:solidFill>
                  <a:srgbClr val="000000"/>
                </a:solidFill>
                <a:latin typeface="黑体" pitchFamily="2" charset="-122"/>
                <a:ea typeface="黑体" pitchFamily="2" charset="-122"/>
              </a:rPr>
              <a:t>     </a:t>
            </a:r>
            <a:r>
              <a:rPr lang="en-US" altLang="zh-CN" sz="2400">
                <a:solidFill>
                  <a:srgbClr val="000000"/>
                </a:solidFill>
                <a:latin typeface="黑体" pitchFamily="2" charset="-122"/>
                <a:ea typeface="黑体" pitchFamily="2" charset="-122"/>
              </a:rPr>
              <a:t>P(A)=P(A|B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)P(B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)+P(A|B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)P(B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)+P(A|B</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)P(B</a:t>
            </a:r>
            <a:r>
              <a:rPr lang="en-US" altLang="zh-CN" sz="2400" baseline="-25000">
                <a:solidFill>
                  <a:srgbClr val="000000"/>
                </a:solidFill>
                <a:latin typeface="黑体" pitchFamily="2" charset="-122"/>
                <a:ea typeface="黑体" pitchFamily="2" charset="-122"/>
              </a:rPr>
              <a:t>3</a:t>
            </a:r>
            <a:r>
              <a:rPr lang="en-US" altLang="zh-CN" sz="2400">
                <a:solidFill>
                  <a:srgbClr val="000000"/>
                </a:solidFill>
                <a:latin typeface="黑体" pitchFamily="2" charset="-122"/>
                <a:ea typeface="黑体" pitchFamily="2" charset="-122"/>
              </a:rPr>
              <a:t>)  </a:t>
            </a:r>
            <a:br>
              <a:rPr lang="en-US" altLang="zh-CN"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       =0.0125</a:t>
            </a:r>
          </a:p>
          <a:p>
            <a:pPr marL="0" indent="0">
              <a:lnSpc>
                <a:spcPct val="120000"/>
              </a:lnSpc>
              <a:buFontTx/>
              <a:buNone/>
            </a:pPr>
            <a:endParaRPr lang="en-US" altLang="zh-CN" sz="2400">
              <a:solidFill>
                <a:srgbClr val="000000"/>
              </a:solidFill>
              <a:latin typeface="黑体" pitchFamily="2" charset="-122"/>
              <a:ea typeface="黑体" pitchFamily="2" charset="-122"/>
            </a:endParaRPr>
          </a:p>
        </p:txBody>
      </p:sp>
      <p:sp>
        <p:nvSpPr>
          <p:cNvPr id="25603" name="Rectangle 3"/>
          <p:cNvSpPr>
            <a:spLocks noChangeArrowheads="1"/>
          </p:cNvSpPr>
          <p:nvPr/>
        </p:nvSpPr>
        <p:spPr bwMode="auto">
          <a:xfrm>
            <a:off x="609600" y="4114800"/>
            <a:ext cx="7772400" cy="685800"/>
          </a:xfrm>
          <a:prstGeom prst="rect">
            <a:avLst/>
          </a:prstGeom>
          <a:noFill/>
          <a:ln w="9525">
            <a:noFill/>
            <a:miter lim="800000"/>
            <a:headEnd/>
            <a:tailEnd/>
          </a:ln>
          <a:effectLst/>
        </p:spPr>
        <p:txBody>
          <a:bodyPr/>
          <a:lstStyle/>
          <a:p>
            <a:pPr marL="342900" indent="-342900">
              <a:spcBef>
                <a:spcPct val="20000"/>
              </a:spcBef>
              <a:buSzPct val="90000"/>
            </a:pP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）由贝叶斯公式</a:t>
            </a:r>
            <a:endParaRPr lang="zh-CN" altLang="en-US">
              <a:latin typeface="黑体" pitchFamily="2" charset="-122"/>
              <a:ea typeface="黑体" pitchFamily="2" charset="-122"/>
            </a:endParaRPr>
          </a:p>
        </p:txBody>
      </p:sp>
      <p:graphicFrame>
        <p:nvGraphicFramePr>
          <p:cNvPr id="25604" name="Object 4"/>
          <p:cNvGraphicFramePr>
            <a:graphicFrameLocks noChangeAspect="1"/>
          </p:cNvGraphicFramePr>
          <p:nvPr/>
        </p:nvGraphicFramePr>
        <p:xfrm>
          <a:off x="1395413" y="4633913"/>
          <a:ext cx="5614987" cy="776287"/>
        </p:xfrm>
        <a:graphic>
          <a:graphicData uri="http://schemas.openxmlformats.org/presentationml/2006/ole">
            <p:oleObj spid="_x0000_s25604" name="Equation" r:id="rId3" imgW="3098520" imgH="431640" progId="Equation.3">
              <p:embed/>
            </p:oleObj>
          </a:graphicData>
        </a:graphic>
      </p:graphicFrame>
      <p:sp>
        <p:nvSpPr>
          <p:cNvPr id="25605" name="Text Box 5"/>
          <p:cNvSpPr txBox="1">
            <a:spLocks noChangeArrowheads="1"/>
          </p:cNvSpPr>
          <p:nvPr/>
        </p:nvSpPr>
        <p:spPr bwMode="auto">
          <a:xfrm>
            <a:off x="654050" y="5516563"/>
            <a:ext cx="5365750" cy="884237"/>
          </a:xfrm>
          <a:prstGeom prst="rect">
            <a:avLst/>
          </a:prstGeom>
          <a:noFill/>
          <a:ln w="9525">
            <a:noFill/>
            <a:miter lim="800000"/>
            <a:headEnd/>
            <a:tailEnd/>
          </a:ln>
          <a:effectLst/>
        </p:spPr>
        <p:txBody>
          <a:bodyPr wrap="none">
            <a:spAutoFit/>
          </a:bodyPr>
          <a:lstStyle/>
          <a:p>
            <a:pPr>
              <a:spcBef>
                <a:spcPct val="20000"/>
              </a:spcBef>
              <a:buClr>
                <a:srgbClr val="A50021"/>
              </a:buClr>
              <a:buSzPct val="75000"/>
              <a:buFont typeface="Wingdings" pitchFamily="2" charset="2"/>
              <a:buNone/>
            </a:pPr>
            <a:r>
              <a:rPr lang="en-US" altLang="zh-CN" sz="2800">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=0.64</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3</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=0.12</a:t>
            </a:r>
            <a:endParaRPr lang="en-US" altLang="zh-CN" sz="2800">
              <a:solidFill>
                <a:srgbClr val="000000"/>
              </a:solidFill>
              <a:latin typeface="黑体" pitchFamily="2" charset="-122"/>
              <a:ea typeface="黑体" pitchFamily="2" charset="-122"/>
            </a:endParaRPr>
          </a:p>
          <a:p>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dissolve">
                                      <p:cBhvr>
                                        <p:cTn id="7" dur="75"/>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dissolve">
                                      <p:cBhvr>
                                        <p:cTn id="12" dur="75"/>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dissolve">
                                      <p:cBhvr>
                                        <p:cTn id="17" dur="75"/>
                                        <p:tgtEl>
                                          <p:spTgt spid="25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lt">
                                    <p:tmPct val="100000"/>
                                  </p:iterate>
                                  <p:childTnLst>
                                    <p:set>
                                      <p:cBhvr>
                                        <p:cTn id="21" dur="1" fill="hold">
                                          <p:stCondLst>
                                            <p:cond delay="0"/>
                                          </p:stCondLst>
                                        </p:cTn>
                                        <p:tgtEl>
                                          <p:spTgt spid="25603">
                                            <p:txEl>
                                              <p:pRg st="0" end="0"/>
                                            </p:txEl>
                                          </p:spTgt>
                                        </p:tgtEl>
                                        <p:attrNameLst>
                                          <p:attrName>style.visibility</p:attrName>
                                        </p:attrNameLst>
                                      </p:cBhvr>
                                      <p:to>
                                        <p:strVal val="visible"/>
                                      </p:to>
                                    </p:set>
                                    <p:animEffect transition="in" filter="dissolve">
                                      <p:cBhvr>
                                        <p:cTn id="22" dur="75"/>
                                        <p:tgtEl>
                                          <p:spTgt spid="25603">
                                            <p:txEl>
                                              <p:pRg st="0" end="0"/>
                                            </p:txEl>
                                          </p:spTgt>
                                        </p:tgtEl>
                                      </p:cBhvr>
                                    </p:animEffect>
                                  </p:childTnLst>
                                </p:cTn>
                              </p:par>
                            </p:childTnLst>
                          </p:cTn>
                        </p:par>
                        <p:par>
                          <p:cTn id="23" fill="hold">
                            <p:stCondLst>
                              <p:cond delay="675"/>
                            </p:stCondLst>
                            <p:childTnLst>
                              <p:par>
                                <p:cTn id="24" presetID="9" presetClass="entr" presetSubtype="0" fill="hold" nodeType="afterEffect">
                                  <p:stCondLst>
                                    <p:cond delay="0"/>
                                  </p:stCondLst>
                                  <p:childTnLst>
                                    <p:set>
                                      <p:cBhvr>
                                        <p:cTn id="25" dur="1" fill="hold">
                                          <p:stCondLst>
                                            <p:cond delay="0"/>
                                          </p:stCondLst>
                                        </p:cTn>
                                        <p:tgtEl>
                                          <p:spTgt spid="25604"/>
                                        </p:tgtEl>
                                        <p:attrNameLst>
                                          <p:attrName>style.visibility</p:attrName>
                                        </p:attrNameLst>
                                      </p:cBhvr>
                                      <p:to>
                                        <p:strVal val="visible"/>
                                      </p:to>
                                    </p:set>
                                    <p:animEffect transition="in" filter="dissolve">
                                      <p:cBhvr>
                                        <p:cTn id="26" dur="500"/>
                                        <p:tgtEl>
                                          <p:spTgt spid="25604"/>
                                        </p:tgtEl>
                                      </p:cBhvr>
                                    </p:animEffect>
                                  </p:childTnLst>
                                </p:cTn>
                              </p:par>
                            </p:childTnLst>
                          </p:cTn>
                        </p:par>
                        <p:par>
                          <p:cTn id="27" fill="hold">
                            <p:stCondLst>
                              <p:cond delay="1175"/>
                            </p:stCondLst>
                            <p:childTnLst>
                              <p:par>
                                <p:cTn id="28" presetID="9" presetClass="entr" presetSubtype="0" fill="hold" grpId="0" nodeType="afterEffect">
                                  <p:stCondLst>
                                    <p:cond delay="0"/>
                                  </p:stCondLst>
                                  <p:iterate type="lt">
                                    <p:tmPct val="100000"/>
                                  </p:iterate>
                                  <p:childTnLst>
                                    <p:set>
                                      <p:cBhvr>
                                        <p:cTn id="29" dur="1" fill="hold">
                                          <p:stCondLst>
                                            <p:cond delay="0"/>
                                          </p:stCondLst>
                                        </p:cTn>
                                        <p:tgtEl>
                                          <p:spTgt spid="25605"/>
                                        </p:tgtEl>
                                        <p:attrNameLst>
                                          <p:attrName>style.visibility</p:attrName>
                                        </p:attrNameLst>
                                      </p:cBhvr>
                                      <p:to>
                                        <p:strVal val="visible"/>
                                      </p:to>
                                    </p:set>
                                    <p:animEffect transition="in" filter="dissolve">
                                      <p:cBhvr>
                                        <p:cTn id="30" dur="75"/>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P spid="25603" grpId="0" build="p" autoUpdateAnimBg="0"/>
      <p:bldP spid="2560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609600" y="685800"/>
            <a:ext cx="7772400" cy="2514600"/>
          </a:xfrm>
        </p:spPr>
        <p:txBody>
          <a:bodyPr/>
          <a:lstStyle/>
          <a:p>
            <a:pPr>
              <a:lnSpc>
                <a:spcPct val="130000"/>
              </a:lnSpc>
              <a:buFontTx/>
              <a:buNone/>
            </a:pPr>
            <a:r>
              <a:rPr lang="zh-CN" altLang="en-US" sz="2400">
                <a:solidFill>
                  <a:srgbClr val="000000"/>
                </a:solidFill>
                <a:latin typeface="黑体" pitchFamily="2" charset="-122"/>
                <a:ea typeface="黑体" pitchFamily="2" charset="-122"/>
              </a:rPr>
              <a:t>例</a:t>
            </a:r>
            <a:r>
              <a:rPr lang="en-US" altLang="zh-CN" sz="2400">
                <a:solidFill>
                  <a:srgbClr val="000000"/>
                </a:solidFill>
                <a:latin typeface="黑体" pitchFamily="2" charset="-122"/>
                <a:ea typeface="黑体" pitchFamily="2" charset="-122"/>
              </a:rPr>
              <a:t>2: </a:t>
            </a:r>
            <a:r>
              <a:rPr lang="zh-CN" altLang="en-US" sz="2400">
                <a:solidFill>
                  <a:srgbClr val="000000"/>
                </a:solidFill>
                <a:latin typeface="黑体" pitchFamily="2" charset="-122"/>
                <a:ea typeface="黑体" pitchFamily="2" charset="-122"/>
              </a:rPr>
              <a:t>对以往数据分析结果表明，当机器调整得良好时，产品的合格率为</a:t>
            </a:r>
            <a:r>
              <a:rPr lang="en-US" altLang="zh-CN" sz="2400">
                <a:solidFill>
                  <a:srgbClr val="000000"/>
                </a:solidFill>
                <a:latin typeface="黑体" pitchFamily="2" charset="-122"/>
                <a:ea typeface="黑体" pitchFamily="2" charset="-122"/>
              </a:rPr>
              <a:t>90%</a:t>
            </a:r>
            <a:r>
              <a:rPr lang="zh-CN" altLang="en-US" sz="2400">
                <a:solidFill>
                  <a:srgbClr val="000000"/>
                </a:solidFill>
                <a:latin typeface="黑体" pitchFamily="2" charset="-122"/>
                <a:ea typeface="黑体" pitchFamily="2" charset="-122"/>
              </a:rPr>
              <a:t>，而当机器发生某一故障时，其合格率为</a:t>
            </a:r>
            <a:r>
              <a:rPr lang="en-US" altLang="zh-CN" sz="2400">
                <a:solidFill>
                  <a:srgbClr val="000000"/>
                </a:solidFill>
                <a:latin typeface="黑体" pitchFamily="2" charset="-122"/>
                <a:ea typeface="黑体" pitchFamily="2" charset="-122"/>
              </a:rPr>
              <a:t>30%</a:t>
            </a:r>
            <a:r>
              <a:rPr lang="zh-CN" altLang="en-US" sz="2400">
                <a:solidFill>
                  <a:srgbClr val="000000"/>
                </a:solidFill>
                <a:latin typeface="黑体" pitchFamily="2" charset="-122"/>
                <a:ea typeface="黑体" pitchFamily="2" charset="-122"/>
              </a:rPr>
              <a:t>。每天早上机器开动时，机器调整良好的概率为</a:t>
            </a:r>
            <a:r>
              <a:rPr lang="en-US" altLang="zh-CN" sz="2400">
                <a:solidFill>
                  <a:srgbClr val="000000"/>
                </a:solidFill>
                <a:latin typeface="黑体" pitchFamily="2" charset="-122"/>
                <a:ea typeface="黑体" pitchFamily="2" charset="-122"/>
              </a:rPr>
              <a:t>75%</a:t>
            </a:r>
            <a:r>
              <a:rPr lang="zh-CN" altLang="en-US" sz="2400">
                <a:solidFill>
                  <a:srgbClr val="000000"/>
                </a:solidFill>
                <a:latin typeface="黑体" pitchFamily="2" charset="-122"/>
                <a:ea typeface="黑体" pitchFamily="2" charset="-122"/>
              </a:rPr>
              <a:t>，试求已知某日早上第一件产品是合格品时，机器调整良好的概率是多少？</a:t>
            </a:r>
          </a:p>
          <a:p>
            <a:pPr>
              <a:buFontTx/>
              <a:buNone/>
            </a:pPr>
            <a:endParaRPr lang="en-US" altLang="zh-CN" sz="2800">
              <a:solidFill>
                <a:srgbClr val="000000"/>
              </a:solidFill>
              <a:latin typeface="黑体" pitchFamily="2" charset="-122"/>
              <a:ea typeface="黑体" pitchFamily="2" charset="-122"/>
            </a:endParaRPr>
          </a:p>
        </p:txBody>
      </p:sp>
      <p:graphicFrame>
        <p:nvGraphicFramePr>
          <p:cNvPr id="27652" name="Object 4"/>
          <p:cNvGraphicFramePr>
            <a:graphicFrameLocks noChangeAspect="1"/>
          </p:cNvGraphicFramePr>
          <p:nvPr/>
        </p:nvGraphicFramePr>
        <p:xfrm>
          <a:off x="1905000" y="4800600"/>
          <a:ext cx="5130800" cy="1573213"/>
        </p:xfrm>
        <a:graphic>
          <a:graphicData uri="http://schemas.openxmlformats.org/presentationml/2006/ole">
            <p:oleObj spid="_x0000_s27652" name="Microsoft 公式 3.0" r:id="rId4" imgW="2692080" imgH="838080" progId="Equation.3">
              <p:embed/>
            </p:oleObj>
          </a:graphicData>
        </a:graphic>
      </p:graphicFrame>
      <p:grpSp>
        <p:nvGrpSpPr>
          <p:cNvPr id="27666" name="Group 18"/>
          <p:cNvGrpSpPr>
            <a:grpSpLocks/>
          </p:cNvGrpSpPr>
          <p:nvPr/>
        </p:nvGrpSpPr>
        <p:grpSpPr bwMode="auto">
          <a:xfrm>
            <a:off x="212725" y="1981200"/>
            <a:ext cx="2073275" cy="2438400"/>
            <a:chOff x="134" y="1248"/>
            <a:chExt cx="1306" cy="1536"/>
          </a:xfrm>
        </p:grpSpPr>
        <p:sp>
          <p:nvSpPr>
            <p:cNvPr id="27657" name="Text Box 9"/>
            <p:cNvSpPr txBox="1">
              <a:spLocks noChangeArrowheads="1"/>
            </p:cNvSpPr>
            <p:nvPr/>
          </p:nvSpPr>
          <p:spPr bwMode="auto">
            <a:xfrm>
              <a:off x="278" y="1248"/>
              <a:ext cx="346" cy="1536"/>
            </a:xfrm>
            <a:prstGeom prst="rect">
              <a:avLst/>
            </a:prstGeom>
            <a:noFill/>
            <a:ln w="9525">
              <a:noFill/>
              <a:miter lim="800000"/>
              <a:headEnd/>
              <a:tailEnd/>
            </a:ln>
            <a:effectLst/>
          </p:spPr>
          <p:txBody>
            <a:bodyPr vert="eaVert">
              <a:spAutoFit/>
            </a:bodyPr>
            <a:lstStyle/>
            <a:p>
              <a:pPr>
                <a:spcBef>
                  <a:spcPct val="50000"/>
                </a:spcBef>
              </a:pPr>
              <a:endParaRPr lang="zh-CN" altLang="zh-CN"/>
            </a:p>
          </p:txBody>
        </p:sp>
        <p:sp>
          <p:nvSpPr>
            <p:cNvPr id="27658" name="Text Box 10"/>
            <p:cNvSpPr txBox="1">
              <a:spLocks noChangeArrowheads="1"/>
            </p:cNvSpPr>
            <p:nvPr/>
          </p:nvSpPr>
          <p:spPr bwMode="auto">
            <a:xfrm>
              <a:off x="134" y="1488"/>
              <a:ext cx="346" cy="1248"/>
            </a:xfrm>
            <a:prstGeom prst="rect">
              <a:avLst/>
            </a:prstGeom>
            <a:noFill/>
            <a:ln w="9525">
              <a:noFill/>
              <a:miter lim="800000"/>
              <a:headEnd/>
              <a:tailEnd/>
            </a:ln>
            <a:effectLst/>
          </p:spPr>
          <p:txBody>
            <a:bodyPr vert="eaVert">
              <a:spAutoFit/>
            </a:bodyPr>
            <a:lstStyle/>
            <a:p>
              <a:pPr>
                <a:spcBef>
                  <a:spcPct val="50000"/>
                </a:spcBef>
              </a:pPr>
              <a:r>
                <a:rPr lang="zh-CN" altLang="en-US">
                  <a:solidFill>
                    <a:srgbClr val="0000CC"/>
                  </a:solidFill>
                  <a:latin typeface="黑体" pitchFamily="2" charset="-122"/>
                  <a:ea typeface="黑体" pitchFamily="2" charset="-122"/>
                </a:rPr>
                <a:t>先验概率</a:t>
              </a:r>
            </a:p>
          </p:txBody>
        </p:sp>
        <p:grpSp>
          <p:nvGrpSpPr>
            <p:cNvPr id="27664" name="Group 16"/>
            <p:cNvGrpSpPr>
              <a:grpSpLocks/>
            </p:cNvGrpSpPr>
            <p:nvPr/>
          </p:nvGrpSpPr>
          <p:grpSpPr bwMode="auto">
            <a:xfrm>
              <a:off x="144" y="1392"/>
              <a:ext cx="1296" cy="1056"/>
              <a:chOff x="144" y="1392"/>
              <a:chExt cx="1296" cy="1056"/>
            </a:xfrm>
          </p:grpSpPr>
          <p:sp>
            <p:nvSpPr>
              <p:cNvPr id="27655" name="Rectangle 7"/>
              <p:cNvSpPr>
                <a:spLocks noChangeArrowheads="1"/>
              </p:cNvSpPr>
              <p:nvPr/>
            </p:nvSpPr>
            <p:spPr bwMode="auto">
              <a:xfrm>
                <a:off x="1008" y="1392"/>
                <a:ext cx="432" cy="336"/>
              </a:xfrm>
              <a:prstGeom prst="rect">
                <a:avLst/>
              </a:prstGeom>
              <a:noFill/>
              <a:ln w="28575">
                <a:solidFill>
                  <a:srgbClr val="FF0000"/>
                </a:solidFill>
                <a:miter lim="800000"/>
                <a:headEnd/>
                <a:tailEnd/>
              </a:ln>
              <a:effectLst/>
            </p:spPr>
            <p:txBody>
              <a:bodyPr wrap="none" anchor="ctr"/>
              <a:lstStyle/>
              <a:p>
                <a:endParaRPr lang="zh-CN" altLang="en-US"/>
              </a:p>
            </p:txBody>
          </p:sp>
          <p:sp>
            <p:nvSpPr>
              <p:cNvPr id="27656" name="Line 8"/>
              <p:cNvSpPr>
                <a:spLocks noChangeShapeType="1"/>
              </p:cNvSpPr>
              <p:nvPr/>
            </p:nvSpPr>
            <p:spPr bwMode="auto">
              <a:xfrm flipH="1">
                <a:off x="480" y="1584"/>
                <a:ext cx="528" cy="192"/>
              </a:xfrm>
              <a:prstGeom prst="line">
                <a:avLst/>
              </a:prstGeom>
              <a:noFill/>
              <a:ln w="28575">
                <a:solidFill>
                  <a:srgbClr val="FF0000"/>
                </a:solidFill>
                <a:miter lim="800000"/>
                <a:headEnd/>
                <a:tailEnd type="triangle" w="med" len="med"/>
              </a:ln>
              <a:effectLst/>
            </p:spPr>
            <p:txBody>
              <a:bodyPr wrap="none"/>
              <a:lstStyle/>
              <a:p>
                <a:endParaRPr lang="zh-CN" altLang="en-US"/>
              </a:p>
            </p:txBody>
          </p:sp>
          <p:sp>
            <p:nvSpPr>
              <p:cNvPr id="27659" name="Rectangle 11"/>
              <p:cNvSpPr>
                <a:spLocks noChangeArrowheads="1"/>
              </p:cNvSpPr>
              <p:nvPr/>
            </p:nvSpPr>
            <p:spPr bwMode="auto">
              <a:xfrm>
                <a:off x="144" y="1440"/>
                <a:ext cx="288" cy="1008"/>
              </a:xfrm>
              <a:prstGeom prst="rect">
                <a:avLst/>
              </a:prstGeom>
              <a:noFill/>
              <a:ln w="28575">
                <a:solidFill>
                  <a:srgbClr val="FF0000"/>
                </a:solidFill>
                <a:miter lim="800000"/>
                <a:headEnd/>
                <a:tailEnd/>
              </a:ln>
              <a:effectLst/>
            </p:spPr>
            <p:txBody>
              <a:bodyPr wrap="none" anchor="ctr"/>
              <a:lstStyle/>
              <a:p>
                <a:endParaRPr lang="zh-CN" altLang="en-US"/>
              </a:p>
            </p:txBody>
          </p:sp>
        </p:grpSp>
      </p:grpSp>
      <p:grpSp>
        <p:nvGrpSpPr>
          <p:cNvPr id="27665" name="Group 17"/>
          <p:cNvGrpSpPr>
            <a:grpSpLocks/>
          </p:cNvGrpSpPr>
          <p:nvPr/>
        </p:nvGrpSpPr>
        <p:grpSpPr bwMode="auto">
          <a:xfrm>
            <a:off x="914400" y="4267200"/>
            <a:ext cx="2971800" cy="1676400"/>
            <a:chOff x="576" y="2688"/>
            <a:chExt cx="1872" cy="1056"/>
          </a:xfrm>
        </p:grpSpPr>
        <p:sp>
          <p:nvSpPr>
            <p:cNvPr id="27660" name="Rectangle 12"/>
            <p:cNvSpPr>
              <a:spLocks noChangeArrowheads="1"/>
            </p:cNvSpPr>
            <p:nvPr/>
          </p:nvSpPr>
          <p:spPr bwMode="auto">
            <a:xfrm>
              <a:off x="1824" y="2688"/>
              <a:ext cx="624" cy="384"/>
            </a:xfrm>
            <a:prstGeom prst="rect">
              <a:avLst/>
            </a:prstGeom>
            <a:noFill/>
            <a:ln w="28575">
              <a:solidFill>
                <a:srgbClr val="FF0000"/>
              </a:solidFill>
              <a:miter lim="800000"/>
              <a:headEnd/>
              <a:tailEnd/>
            </a:ln>
            <a:effectLst/>
          </p:spPr>
          <p:txBody>
            <a:bodyPr wrap="none" anchor="ctr"/>
            <a:lstStyle/>
            <a:p>
              <a:endParaRPr lang="zh-CN" altLang="en-US"/>
            </a:p>
          </p:txBody>
        </p:sp>
        <p:sp>
          <p:nvSpPr>
            <p:cNvPr id="27661" name="Line 13"/>
            <p:cNvSpPr>
              <a:spLocks noChangeShapeType="1"/>
            </p:cNvSpPr>
            <p:nvPr/>
          </p:nvSpPr>
          <p:spPr bwMode="auto">
            <a:xfrm flipH="1">
              <a:off x="1056" y="3072"/>
              <a:ext cx="768" cy="336"/>
            </a:xfrm>
            <a:prstGeom prst="line">
              <a:avLst/>
            </a:prstGeom>
            <a:noFill/>
            <a:ln w="28575">
              <a:solidFill>
                <a:srgbClr val="FF0000"/>
              </a:solidFill>
              <a:miter lim="800000"/>
              <a:headEnd/>
              <a:tailEnd type="triangle" w="med" len="med"/>
            </a:ln>
            <a:effectLst/>
          </p:spPr>
          <p:txBody>
            <a:bodyPr wrap="none"/>
            <a:lstStyle/>
            <a:p>
              <a:endParaRPr lang="zh-CN" altLang="en-US"/>
            </a:p>
          </p:txBody>
        </p:sp>
        <p:sp>
          <p:nvSpPr>
            <p:cNvPr id="27662" name="Text Box 14"/>
            <p:cNvSpPr txBox="1">
              <a:spLocks noChangeArrowheads="1"/>
            </p:cNvSpPr>
            <p:nvPr/>
          </p:nvSpPr>
          <p:spPr bwMode="auto">
            <a:xfrm>
              <a:off x="576" y="3408"/>
              <a:ext cx="1056" cy="288"/>
            </a:xfrm>
            <a:prstGeom prst="rect">
              <a:avLst/>
            </a:prstGeom>
            <a:noFill/>
            <a:ln w="9525">
              <a:noFill/>
              <a:miter lim="800000"/>
              <a:headEnd/>
              <a:tailEnd/>
            </a:ln>
            <a:effectLst/>
          </p:spPr>
          <p:txBody>
            <a:bodyPr>
              <a:spAutoFit/>
            </a:bodyPr>
            <a:lstStyle/>
            <a:p>
              <a:pPr>
                <a:spcBef>
                  <a:spcPct val="50000"/>
                </a:spcBef>
              </a:pPr>
              <a:r>
                <a:rPr lang="zh-CN" altLang="en-US">
                  <a:solidFill>
                    <a:srgbClr val="0000CC"/>
                  </a:solidFill>
                  <a:latin typeface="黑体" pitchFamily="2" charset="-122"/>
                  <a:ea typeface="黑体" pitchFamily="2" charset="-122"/>
                </a:rPr>
                <a:t>后验概率</a:t>
              </a:r>
            </a:p>
          </p:txBody>
        </p:sp>
        <p:sp>
          <p:nvSpPr>
            <p:cNvPr id="27663" name="Rectangle 15"/>
            <p:cNvSpPr>
              <a:spLocks noChangeArrowheads="1"/>
            </p:cNvSpPr>
            <p:nvPr/>
          </p:nvSpPr>
          <p:spPr bwMode="auto">
            <a:xfrm>
              <a:off x="576" y="3408"/>
              <a:ext cx="912" cy="336"/>
            </a:xfrm>
            <a:prstGeom prst="rect">
              <a:avLst/>
            </a:prstGeom>
            <a:noFill/>
            <a:ln w="28575">
              <a:solidFill>
                <a:srgbClr val="FF0000"/>
              </a:solidFill>
              <a:miter lim="800000"/>
              <a:headEnd/>
              <a:tailEnd/>
            </a:ln>
            <a:effectLst/>
          </p:spPr>
          <p:txBody>
            <a:bodyPr wrap="none" anchor="ctr"/>
            <a:lstStyle/>
            <a:p>
              <a:endParaRPr lang="zh-CN" altLang="en-US"/>
            </a:p>
          </p:txBody>
        </p:sp>
      </p:grpSp>
      <p:grpSp>
        <p:nvGrpSpPr>
          <p:cNvPr id="27668" name="Group 20"/>
          <p:cNvGrpSpPr>
            <a:grpSpLocks/>
          </p:cNvGrpSpPr>
          <p:nvPr/>
        </p:nvGrpSpPr>
        <p:grpSpPr bwMode="auto">
          <a:xfrm>
            <a:off x="762000" y="3048000"/>
            <a:ext cx="8229600" cy="1905000"/>
            <a:chOff x="480" y="1920"/>
            <a:chExt cx="5184" cy="1200"/>
          </a:xfrm>
        </p:grpSpPr>
        <p:sp>
          <p:nvSpPr>
            <p:cNvPr id="27651" name="Rectangle 3"/>
            <p:cNvSpPr>
              <a:spLocks noChangeArrowheads="1"/>
            </p:cNvSpPr>
            <p:nvPr/>
          </p:nvSpPr>
          <p:spPr bwMode="auto">
            <a:xfrm>
              <a:off x="480" y="1920"/>
              <a:ext cx="5184" cy="1200"/>
            </a:xfrm>
            <a:prstGeom prst="rect">
              <a:avLst/>
            </a:prstGeom>
            <a:noFill/>
            <a:ln w="9525">
              <a:noFill/>
              <a:miter lim="800000"/>
              <a:headEnd/>
              <a:tailEnd/>
            </a:ln>
            <a:effectLst/>
          </p:spPr>
          <p:txBody>
            <a:bodyPr/>
            <a:lstStyle/>
            <a:p>
              <a:pPr marL="342900" indent="-342900">
                <a:lnSpc>
                  <a:spcPct val="130000"/>
                </a:lnSpc>
                <a:spcBef>
                  <a:spcPct val="20000"/>
                </a:spcBef>
                <a:buSzPct val="90000"/>
              </a:pPr>
              <a:r>
                <a:rPr lang="en-US" altLang="zh-CN" sz="2800">
                  <a:solidFill>
                    <a:srgbClr val="000000"/>
                  </a:solidFill>
                  <a:latin typeface="黑体" pitchFamily="2" charset="-122"/>
                  <a:ea typeface="黑体" pitchFamily="2" charset="-122"/>
                </a:rPr>
                <a:t> </a:t>
              </a:r>
              <a:r>
                <a:rPr lang="zh-CN" altLang="en-US">
                  <a:solidFill>
                    <a:srgbClr val="000000"/>
                  </a:solidFill>
                  <a:latin typeface="黑体" pitchFamily="2" charset="-122"/>
                  <a:ea typeface="黑体" pitchFamily="2" charset="-122"/>
                </a:rPr>
                <a:t>解</a:t>
              </a:r>
              <a:r>
                <a:rPr lang="en-US" altLang="zh-CN">
                  <a:solidFill>
                    <a:srgbClr val="000000"/>
                  </a:solidFill>
                  <a:latin typeface="黑体" pitchFamily="2" charset="-122"/>
                  <a:ea typeface="黑体" pitchFamily="2" charset="-122"/>
                </a:rPr>
                <a:t>: </a:t>
              </a:r>
              <a:r>
                <a:rPr lang="zh-CN" altLang="en-US">
                  <a:solidFill>
                    <a:srgbClr val="000000"/>
                  </a:solidFill>
                  <a:latin typeface="黑体" pitchFamily="2" charset="-122"/>
                  <a:ea typeface="黑体" pitchFamily="2" charset="-122"/>
                </a:rPr>
                <a:t>设</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为事件</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产品合格</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为事件</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机器调整良好</a:t>
              </a:r>
              <a:r>
                <a:rPr lang="zh-CN" altLang="en-US">
                  <a:solidFill>
                    <a:srgbClr val="000000"/>
                  </a:solidFill>
                  <a:latin typeface="Times New Roman"/>
                  <a:ea typeface="黑体" pitchFamily="2" charset="-122"/>
                </a:rPr>
                <a:t>”</a:t>
              </a:r>
              <a:endParaRPr lang="zh-CN" altLang="en-US">
                <a:solidFill>
                  <a:srgbClr val="000000"/>
                </a:solidFill>
                <a:latin typeface="黑体" pitchFamily="2" charset="-122"/>
                <a:ea typeface="黑体" pitchFamily="2" charset="-122"/>
              </a:endParaRPr>
            </a:p>
            <a:p>
              <a:pPr marL="342900" indent="-342900">
                <a:lnSpc>
                  <a:spcPct val="130000"/>
                </a:lnSpc>
                <a:spcBef>
                  <a:spcPct val="20000"/>
                </a:spcBef>
                <a:buSzPct val="90000"/>
              </a:pPr>
              <a:r>
                <a:rPr lang="zh-CN" altLang="en-US">
                  <a:solidFill>
                    <a:srgbClr val="000000"/>
                  </a:solidFill>
                  <a:latin typeface="黑体" pitchFamily="2" charset="-122"/>
                  <a:ea typeface="黑体" pitchFamily="2" charset="-122"/>
                </a:rPr>
                <a:t>已知</a:t>
              </a:r>
              <a:r>
                <a:rPr lang="en-US" altLang="zh-CN">
                  <a:solidFill>
                    <a:srgbClr val="000000"/>
                  </a:solidFill>
                  <a:latin typeface="黑体" pitchFamily="2" charset="-122"/>
                  <a:ea typeface="黑体" pitchFamily="2" charset="-122"/>
                </a:rPr>
                <a:t>:P(A|B)=0.9</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P(A|B)=0.3,P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=0.75</a:t>
              </a:r>
              <a:r>
                <a:rPr lang="zh-CN" altLang="en-US">
                  <a:solidFill>
                    <a:srgbClr val="000000"/>
                  </a:solidFill>
                  <a:latin typeface="黑体" pitchFamily="2" charset="-122"/>
                  <a:ea typeface="黑体" pitchFamily="2" charset="-122"/>
                </a:rPr>
                <a:t>，</a:t>
              </a:r>
            </a:p>
            <a:p>
              <a:pPr marL="342900" indent="-342900">
                <a:lnSpc>
                  <a:spcPct val="130000"/>
                </a:lnSpc>
                <a:spcBef>
                  <a:spcPct val="20000"/>
                </a:spcBef>
                <a:buSzPct val="90000"/>
              </a:pPr>
              <a:r>
                <a:rPr lang="zh-CN" altLang="en-US">
                  <a:solidFill>
                    <a:srgbClr val="000000"/>
                  </a:solidFill>
                  <a:latin typeface="黑体" pitchFamily="2" charset="-122"/>
                  <a:ea typeface="黑体" pitchFamily="2" charset="-122"/>
                </a:rPr>
                <a:t>所需求的概率为</a:t>
              </a:r>
              <a:r>
                <a:rPr lang="en-US" altLang="zh-CN">
                  <a:solidFill>
                    <a:srgbClr val="000000"/>
                  </a:solidFill>
                  <a:latin typeface="黑体" pitchFamily="2" charset="-122"/>
                  <a:ea typeface="黑体" pitchFamily="2" charset="-122"/>
                </a:rPr>
                <a:t>P(B|A)</a:t>
              </a:r>
              <a:r>
                <a:rPr lang="zh-CN" altLang="en-US">
                  <a:solidFill>
                    <a:srgbClr val="000000"/>
                  </a:solidFill>
                  <a:latin typeface="黑体" pitchFamily="2" charset="-122"/>
                  <a:ea typeface="黑体" pitchFamily="2" charset="-122"/>
                </a:rPr>
                <a:t>，由贝叶斯公式</a:t>
              </a:r>
            </a:p>
          </p:txBody>
        </p:sp>
        <p:sp>
          <p:nvSpPr>
            <p:cNvPr id="27667" name="Text Box 19"/>
            <p:cNvSpPr txBox="1">
              <a:spLocks noChangeArrowheads="1"/>
            </p:cNvSpPr>
            <p:nvPr/>
          </p:nvSpPr>
          <p:spPr bwMode="auto">
            <a:xfrm>
              <a:off x="2496" y="2184"/>
              <a:ext cx="273" cy="288"/>
            </a:xfrm>
            <a:prstGeom prst="rect">
              <a:avLst/>
            </a:prstGeom>
            <a:noFill/>
            <a:ln w="9525">
              <a:noFill/>
              <a:miter lim="800000"/>
              <a:headEnd/>
              <a:tailEnd/>
            </a:ln>
            <a:effectLst/>
          </p:spPr>
          <p:txBody>
            <a:bodyPr>
              <a:spAutoFit/>
            </a:bodyPr>
            <a:lstStyle/>
            <a:p>
              <a:pPr>
                <a:spcBef>
                  <a:spcPct val="50000"/>
                </a:spcBef>
              </a:pPr>
              <a:r>
                <a:rPr lang="en-US" altLang="zh-CN" b="1"/>
                <a:t>_</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wipe(left)">
                                      <p:cBhvr>
                                        <p:cTn id="7" dur="500"/>
                                        <p:tgtEl>
                                          <p:spTgt spid="27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68"/>
                                        </p:tgtEl>
                                        <p:attrNameLst>
                                          <p:attrName>style.visibility</p:attrName>
                                        </p:attrNameLst>
                                      </p:cBhvr>
                                      <p:to>
                                        <p:strVal val="visible"/>
                                      </p:to>
                                    </p:set>
                                    <p:animEffect transition="in" filter="wipe(left)">
                                      <p:cBhvr>
                                        <p:cTn id="12" dur="500"/>
                                        <p:tgtEl>
                                          <p:spTgt spid="276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left)">
                                      <p:cBhvr>
                                        <p:cTn id="17" dur="500"/>
                                        <p:tgtEl>
                                          <p:spTgt spid="276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7666"/>
                                        </p:tgtEl>
                                        <p:attrNameLst>
                                          <p:attrName>style.visibility</p:attrName>
                                        </p:attrNameLst>
                                      </p:cBhvr>
                                      <p:to>
                                        <p:strVal val="visible"/>
                                      </p:to>
                                    </p:set>
                                    <p:animEffect transition="in" filter="wipe(right)">
                                      <p:cBhvr>
                                        <p:cTn id="22" dur="500"/>
                                        <p:tgtEl>
                                          <p:spTgt spid="276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7665"/>
                                        </p:tgtEl>
                                        <p:attrNameLst>
                                          <p:attrName>style.visibility</p:attrName>
                                        </p:attrNameLst>
                                      </p:cBhvr>
                                      <p:to>
                                        <p:strVal val="visible"/>
                                      </p:to>
                                    </p:set>
                                    <p:animEffect transition="in" filter="wipe(right)">
                                      <p:cBhvr>
                                        <p:cTn id="27" dur="500"/>
                                        <p:tgtEl>
                                          <p:spTgt spid="27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685800" y="762000"/>
            <a:ext cx="8001000" cy="5486400"/>
          </a:xfrm>
        </p:spPr>
        <p:txBody>
          <a:bodyPr/>
          <a:lstStyle/>
          <a:p>
            <a:pPr marL="0" indent="0">
              <a:lnSpc>
                <a:spcPct val="130000"/>
              </a:lnSpc>
              <a:buFontTx/>
              <a:buNone/>
            </a:pPr>
            <a:r>
              <a:rPr lang="zh-CN" altLang="en-US" sz="2800">
                <a:solidFill>
                  <a:srgbClr val="000000"/>
                </a:solidFill>
                <a:latin typeface="黑体" pitchFamily="2" charset="-122"/>
                <a:ea typeface="黑体" pitchFamily="2" charset="-122"/>
              </a:rPr>
              <a:t>例</a:t>
            </a:r>
            <a:r>
              <a:rPr lang="en-US" altLang="zh-CN" sz="2800">
                <a:solidFill>
                  <a:srgbClr val="000000"/>
                </a:solidFill>
                <a:latin typeface="黑体" pitchFamily="2" charset="-122"/>
                <a:ea typeface="黑体" pitchFamily="2" charset="-122"/>
              </a:rPr>
              <a:t>3: </a:t>
            </a:r>
            <a:r>
              <a:rPr lang="zh-CN" altLang="en-US" sz="2400">
                <a:solidFill>
                  <a:srgbClr val="000000"/>
                </a:solidFill>
                <a:latin typeface="黑体" pitchFamily="2" charset="-122"/>
                <a:ea typeface="黑体" pitchFamily="2" charset="-122"/>
              </a:rPr>
              <a:t>据调查某地区居民的肝癌发病率为</a:t>
            </a:r>
            <a:r>
              <a:rPr lang="en-US" altLang="zh-CN" sz="2400">
                <a:solidFill>
                  <a:srgbClr val="000000"/>
                </a:solidFill>
                <a:latin typeface="黑体" pitchFamily="2" charset="-122"/>
                <a:ea typeface="黑体" pitchFamily="2" charset="-122"/>
              </a:rPr>
              <a:t>0.0004</a:t>
            </a:r>
            <a:r>
              <a:rPr lang="zh-CN" altLang="en-US" sz="2400">
                <a:solidFill>
                  <a:srgbClr val="000000"/>
                </a:solidFill>
                <a:latin typeface="黑体" pitchFamily="2" charset="-122"/>
                <a:ea typeface="黑体" pitchFamily="2" charset="-122"/>
              </a:rPr>
              <a:t>，若记</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该地区居民患肝癌</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为事件</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并记</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sym typeface="Symbol" pitchFamily="18" charset="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t>
            </a:r>
            <a:r>
              <a:rPr lang="zh-CN" altLang="en-US" sz="2400">
                <a:solidFill>
                  <a:srgbClr val="000000"/>
                </a:solidFill>
                <a:latin typeface="黑体" pitchFamily="2" charset="-122"/>
                <a:ea typeface="黑体" pitchFamily="2" charset="-122"/>
              </a:rPr>
              <a:t>则</a:t>
            </a:r>
            <a:br>
              <a:rPr lang="zh-CN" altLang="en-US" sz="2400">
                <a:solidFill>
                  <a:srgbClr val="000000"/>
                </a:solidFill>
                <a:latin typeface="黑体" pitchFamily="2" charset="-122"/>
                <a:ea typeface="黑体" pitchFamily="2" charset="-122"/>
              </a:rPr>
            </a:br>
            <a:r>
              <a:rPr lang="zh-CN" altLang="en-US" sz="2400">
                <a:solidFill>
                  <a:srgbClr val="000000"/>
                </a:solidFill>
                <a:latin typeface="黑体" pitchFamily="2" charset="-122"/>
                <a:ea typeface="黑体" pitchFamily="2" charset="-122"/>
              </a:rPr>
              <a:t>       </a:t>
            </a:r>
            <a:r>
              <a:rPr lang="en-US" altLang="zh-CN" sz="2400">
                <a:solidFill>
                  <a:srgbClr val="000000"/>
                </a:solidFill>
                <a:latin typeface="黑体" pitchFamily="2" charset="-122"/>
                <a:ea typeface="黑体" pitchFamily="2" charset="-122"/>
              </a:rPr>
              <a:t>P</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=0.0004</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P</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2</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=0.9996</a:t>
            </a:r>
            <a:br>
              <a:rPr lang="en-US" altLang="zh-CN"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现用甲胎蛋白法检查肝癌，若呈阴性，表明不患肝癌，若呈阳性，表明患肝癌，由于技术和操作不完善以及种种特殊原因，是肝癌者还未必检出阳性，不是患者也有可能检出呈阳性，据多次实验统计这二者错误发生的概率为：</a:t>
            </a:r>
            <a:br>
              <a:rPr lang="zh-CN" altLang="en-US" sz="2400">
                <a:solidFill>
                  <a:srgbClr val="000000"/>
                </a:solidFill>
                <a:latin typeface="黑体" pitchFamily="2" charset="-122"/>
                <a:ea typeface="黑体" pitchFamily="2" charset="-122"/>
              </a:rPr>
            </a:br>
            <a:r>
              <a:rPr lang="zh-CN" altLang="en-US" sz="2400">
                <a:solidFill>
                  <a:srgbClr val="000000"/>
                </a:solidFill>
                <a:latin typeface="黑体" pitchFamily="2" charset="-122"/>
                <a:ea typeface="黑体" pitchFamily="2" charset="-122"/>
              </a:rPr>
              <a:t>         </a:t>
            </a:r>
            <a:r>
              <a:rPr lang="en-US" altLang="zh-CN" sz="2400">
                <a:solidFill>
                  <a:srgbClr val="000000"/>
                </a:solidFill>
                <a:latin typeface="黑体" pitchFamily="2" charset="-122"/>
                <a:ea typeface="黑体" pitchFamily="2" charset="-122"/>
              </a:rPr>
              <a:t>P</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A|B</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=0.99,P</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A|B</a:t>
            </a:r>
            <a:r>
              <a:rPr lang="en-US" altLang="zh-CN" sz="2400" baseline="-25000">
                <a:solidFill>
                  <a:srgbClr val="000000"/>
                </a:solidFill>
                <a:latin typeface="黑体" pitchFamily="2" charset="-122"/>
                <a:ea typeface="黑体" pitchFamily="2" charset="-122"/>
              </a:rPr>
              <a:t>2</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=0.05</a:t>
            </a:r>
            <a:br>
              <a:rPr lang="en-US" altLang="zh-CN"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其中事件</a:t>
            </a:r>
            <a:r>
              <a:rPr lang="en-US" altLang="zh-CN" sz="2400">
                <a:solidFill>
                  <a:srgbClr val="000000"/>
                </a:solidFill>
                <a:latin typeface="黑体" pitchFamily="2" charset="-122"/>
                <a:ea typeface="黑体" pitchFamily="2" charset="-122"/>
              </a:rPr>
              <a:t>A</a:t>
            </a:r>
            <a:r>
              <a:rPr lang="zh-CN" altLang="en-US" sz="2400">
                <a:solidFill>
                  <a:srgbClr val="000000"/>
                </a:solidFill>
                <a:latin typeface="黑体" pitchFamily="2" charset="-122"/>
                <a:ea typeface="黑体" pitchFamily="2" charset="-122"/>
              </a:rPr>
              <a:t>表示</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阳性</a:t>
            </a:r>
            <a:r>
              <a:rPr lang="zh-CN" altLang="en-US"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，现设某人已检出呈阳性，问他患肝癌的概率</a:t>
            </a:r>
            <a:r>
              <a:rPr lang="en-US" altLang="zh-CN" sz="2400">
                <a:solidFill>
                  <a:srgbClr val="000000"/>
                </a:solidFill>
                <a:latin typeface="黑体" pitchFamily="2" charset="-122"/>
                <a:ea typeface="黑体" pitchFamily="2" charset="-122"/>
              </a:rPr>
              <a:t>P</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a:t>
            </a:r>
            <a:r>
              <a:rPr lang="zh-CN" altLang="en-US" sz="2400">
                <a:solidFill>
                  <a:srgbClr val="000000"/>
                </a:solidFill>
                <a:latin typeface="黑体" pitchFamily="2" charset="-122"/>
                <a:ea typeface="黑体" pitchFamily="2" charset="-122"/>
              </a:rPr>
              <a:t>）是多少？</a:t>
            </a:r>
          </a:p>
          <a:p>
            <a:pPr marL="0" indent="0">
              <a:lnSpc>
                <a:spcPct val="130000"/>
              </a:lnSpc>
              <a:buFontTx/>
              <a:buNone/>
            </a:pPr>
            <a:r>
              <a:rPr lang="zh-CN" altLang="en-US" sz="2400">
                <a:solidFill>
                  <a:srgbClr val="000000"/>
                </a:solidFill>
                <a:latin typeface="黑体" pitchFamily="2" charset="-122"/>
                <a:ea typeface="黑体" pitchFamily="2" charset="-122"/>
              </a:rPr>
              <a:t>解：</a:t>
            </a:r>
          </a:p>
          <a:p>
            <a:pPr marL="0" indent="0">
              <a:buFontTx/>
              <a:buNone/>
            </a:pPr>
            <a:endParaRPr lang="en-US" altLang="zh-CN" sz="2800">
              <a:solidFill>
                <a:srgbClr val="000000"/>
              </a:solidFill>
              <a:latin typeface="黑体" pitchFamily="2" charset="-122"/>
              <a:ea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dissolve">
                                      <p:cBhvr>
                                        <p:cTn id="7" dur="75"/>
                                        <p:tgtEl>
                                          <p:spTgt spid="29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dissolve">
                                      <p:cBhvr>
                                        <p:cTn id="12" dur="75"/>
                                        <p:tgtEl>
                                          <p:spTgt spid="29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685800" y="2514600"/>
            <a:ext cx="8153400" cy="4114800"/>
          </a:xfrm>
        </p:spPr>
        <p:txBody>
          <a:bodyPr/>
          <a:lstStyle/>
          <a:p>
            <a:pPr marL="457200" indent="-457200">
              <a:buFontTx/>
              <a:buNone/>
            </a:pPr>
            <a:r>
              <a:rPr lang="en-US" altLang="zh-CN" sz="2800">
                <a:solidFill>
                  <a:srgbClr val="000000"/>
                </a:solidFill>
                <a:latin typeface="黑体" pitchFamily="2" charset="-122"/>
                <a:ea typeface="黑体" pitchFamily="2" charset="-122"/>
              </a:rPr>
              <a:t>    </a:t>
            </a:r>
            <a:endParaRPr lang="en-US" altLang="zh-CN" sz="2400">
              <a:solidFill>
                <a:srgbClr val="000000"/>
              </a:solidFill>
              <a:latin typeface="黑体" pitchFamily="2" charset="-122"/>
              <a:ea typeface="黑体" pitchFamily="2" charset="-122"/>
            </a:endParaRPr>
          </a:p>
        </p:txBody>
      </p:sp>
      <p:graphicFrame>
        <p:nvGraphicFramePr>
          <p:cNvPr id="30723" name="Object 3"/>
          <p:cNvGraphicFramePr>
            <a:graphicFrameLocks noChangeAspect="1"/>
          </p:cNvGraphicFramePr>
          <p:nvPr/>
        </p:nvGraphicFramePr>
        <p:xfrm>
          <a:off x="1436688" y="968375"/>
          <a:ext cx="5891212" cy="1582738"/>
        </p:xfrm>
        <a:graphic>
          <a:graphicData uri="http://schemas.openxmlformats.org/presentationml/2006/ole">
            <p:oleObj spid="_x0000_s30723" name="Equation" r:id="rId4" imgW="3213000" imgH="863280" progId="Equation.3">
              <p:embed/>
            </p:oleObj>
          </a:graphicData>
        </a:graphic>
      </p:graphicFrame>
      <p:sp>
        <p:nvSpPr>
          <p:cNvPr id="30725" name="Rectangle 5"/>
          <p:cNvSpPr>
            <a:spLocks noChangeArrowheads="1"/>
          </p:cNvSpPr>
          <p:nvPr/>
        </p:nvSpPr>
        <p:spPr bwMode="auto">
          <a:xfrm>
            <a:off x="762000" y="2438400"/>
            <a:ext cx="7772400" cy="2743200"/>
          </a:xfrm>
          <a:prstGeom prst="rect">
            <a:avLst/>
          </a:prstGeom>
          <a:noFill/>
          <a:ln w="9525">
            <a:noFill/>
            <a:miter lim="800000"/>
            <a:headEnd/>
            <a:tailEnd/>
          </a:ln>
          <a:effectLst/>
        </p:spPr>
        <p:txBody>
          <a:bodyPr/>
          <a:lstStyle/>
          <a:p>
            <a:pPr>
              <a:lnSpc>
                <a:spcPct val="130000"/>
              </a:lnSpc>
              <a:spcBef>
                <a:spcPct val="20000"/>
              </a:spcBef>
              <a:buSzPct val="90000"/>
            </a:pPr>
            <a:r>
              <a:rPr lang="en-US" altLang="zh-CN" sz="2800">
                <a:solidFill>
                  <a:srgbClr val="000000"/>
                </a:solidFill>
                <a:latin typeface="黑体" pitchFamily="2" charset="-122"/>
                <a:ea typeface="黑体" pitchFamily="2" charset="-122"/>
              </a:rPr>
              <a:t>  </a:t>
            </a:r>
            <a:r>
              <a:rPr lang="zh-CN" altLang="en-US">
                <a:solidFill>
                  <a:srgbClr val="000000"/>
                </a:solidFill>
                <a:latin typeface="黑体" pitchFamily="2" charset="-122"/>
                <a:ea typeface="黑体" pitchFamily="2" charset="-122"/>
              </a:rPr>
              <a:t>在实际中，医生常用另一些简单易行的辅助方法先进行初查，排除大量明显不是肝癌的人，当医生怀疑某人有可能患肝癌时，才建议用甲胎蛋白法检验。这时在被怀疑的对象中，肝癌的发病率已显著提高了，比如说</a:t>
            </a:r>
            <a:br>
              <a:rPr lang="zh-CN" altLang="en-US">
                <a:solidFill>
                  <a:srgbClr val="000000"/>
                </a:solidFill>
                <a:latin typeface="黑体" pitchFamily="2" charset="-122"/>
                <a:ea typeface="黑体" pitchFamily="2" charset="-122"/>
              </a:rPr>
            </a:b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=0.4</a:t>
            </a:r>
            <a:r>
              <a:rPr lang="zh-CN" altLang="en-US">
                <a:solidFill>
                  <a:srgbClr val="000000"/>
                </a:solidFill>
                <a:latin typeface="黑体" pitchFamily="2" charset="-122"/>
                <a:ea typeface="黑体" pitchFamily="2" charset="-122"/>
              </a:rPr>
              <a:t>，这时再用贝叶斯公式进行计算，可得</a:t>
            </a:r>
            <a:endParaRPr lang="zh-CN" altLang="en-US">
              <a:solidFill>
                <a:srgbClr val="000000"/>
              </a:solidFill>
              <a:latin typeface="Tahoma" pitchFamily="34" charset="0"/>
              <a:ea typeface="黑体" pitchFamily="2" charset="-122"/>
            </a:endParaRPr>
          </a:p>
        </p:txBody>
      </p:sp>
      <p:graphicFrame>
        <p:nvGraphicFramePr>
          <p:cNvPr id="30726" name="Object 6"/>
          <p:cNvGraphicFramePr>
            <a:graphicFrameLocks noChangeAspect="1"/>
          </p:cNvGraphicFramePr>
          <p:nvPr/>
        </p:nvGraphicFramePr>
        <p:xfrm>
          <a:off x="1538288" y="5019675"/>
          <a:ext cx="5305425" cy="758825"/>
        </p:xfrm>
        <a:graphic>
          <a:graphicData uri="http://schemas.openxmlformats.org/presentationml/2006/ole">
            <p:oleObj spid="_x0000_s30726" name="Equation" r:id="rId5" imgW="2730240" imgH="393480" progId="Equation.3">
              <p:embed/>
            </p:oleObj>
          </a:graphicData>
        </a:graphic>
      </p:graphicFrame>
      <p:sp>
        <p:nvSpPr>
          <p:cNvPr id="30727" name="Rectangle 7"/>
          <p:cNvSpPr>
            <a:spLocks noChangeArrowheads="1"/>
          </p:cNvSpPr>
          <p:nvPr/>
        </p:nvSpPr>
        <p:spPr bwMode="auto">
          <a:xfrm>
            <a:off x="762000" y="5791200"/>
            <a:ext cx="5975350" cy="457200"/>
          </a:xfrm>
          <a:prstGeom prst="rect">
            <a:avLst/>
          </a:prstGeom>
          <a:noFill/>
          <a:ln w="9525">
            <a:noFill/>
            <a:miter lim="800000"/>
            <a:headEnd/>
            <a:tailEnd/>
          </a:ln>
          <a:effectLst/>
        </p:spPr>
        <p:txBody>
          <a:bodyPr wrap="none">
            <a:spAutoFit/>
          </a:bodyPr>
          <a:lstStyle/>
          <a:p>
            <a:r>
              <a:rPr lang="zh-CN" altLang="en-US">
                <a:solidFill>
                  <a:srgbClr val="000000"/>
                </a:solidFill>
                <a:latin typeface="黑体" pitchFamily="2" charset="-122"/>
                <a:ea typeface="黑体" pitchFamily="2" charset="-122"/>
              </a:rPr>
              <a:t>这样就大大提高了甲胎蛋白法的准确率了。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dissolve">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30722">
                                            <p:txEl>
                                              <p:pRg st="0" end="0"/>
                                            </p:txEl>
                                          </p:spTgt>
                                        </p:tgtEl>
                                        <p:attrNameLst>
                                          <p:attrName>style.visibility</p:attrName>
                                        </p:attrNameLst>
                                      </p:cBhvr>
                                      <p:to>
                                        <p:strVal val="visible"/>
                                      </p:to>
                                    </p:set>
                                    <p:animEffect transition="in" filter="dissolve">
                                      <p:cBhvr>
                                        <p:cTn id="12" dur="75"/>
                                        <p:tgtEl>
                                          <p:spTgt spid="307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lt">
                                    <p:tmPct val="100000"/>
                                  </p:iterate>
                                  <p:childTnLst>
                                    <p:set>
                                      <p:cBhvr>
                                        <p:cTn id="16" dur="1" fill="hold">
                                          <p:stCondLst>
                                            <p:cond delay="0"/>
                                          </p:stCondLst>
                                        </p:cTn>
                                        <p:tgtEl>
                                          <p:spTgt spid="30725">
                                            <p:txEl>
                                              <p:pRg st="0" end="0"/>
                                            </p:txEl>
                                          </p:spTgt>
                                        </p:tgtEl>
                                        <p:attrNameLst>
                                          <p:attrName>style.visibility</p:attrName>
                                        </p:attrNameLst>
                                      </p:cBhvr>
                                      <p:to>
                                        <p:strVal val="visible"/>
                                      </p:to>
                                    </p:set>
                                    <p:animEffect transition="in" filter="dissolve">
                                      <p:cBhvr>
                                        <p:cTn id="17" dur="75"/>
                                        <p:tgtEl>
                                          <p:spTgt spid="3072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0726"/>
                                        </p:tgtEl>
                                        <p:attrNameLst>
                                          <p:attrName>style.visibility</p:attrName>
                                        </p:attrNameLst>
                                      </p:cBhvr>
                                      <p:to>
                                        <p:strVal val="visible"/>
                                      </p:to>
                                    </p:set>
                                    <p:animEffect transition="in" filter="dissolve">
                                      <p:cBhvr>
                                        <p:cTn id="22" dur="500"/>
                                        <p:tgtEl>
                                          <p:spTgt spid="3072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wd">
                                    <p:tmPct val="100000"/>
                                  </p:iterate>
                                  <p:childTnLst>
                                    <p:set>
                                      <p:cBhvr>
                                        <p:cTn id="26" dur="1" fill="hold">
                                          <p:stCondLst>
                                            <p:cond delay="0"/>
                                          </p:stCondLst>
                                        </p:cTn>
                                        <p:tgtEl>
                                          <p:spTgt spid="30727"/>
                                        </p:tgtEl>
                                        <p:attrNameLst>
                                          <p:attrName>style.visibility</p:attrName>
                                        </p:attrNameLst>
                                      </p:cBhvr>
                                      <p:to>
                                        <p:strVal val="visible"/>
                                      </p:to>
                                    </p:set>
                                    <p:animEffect transition="in" filter="dissolve">
                                      <p:cBhvr>
                                        <p:cTn id="27" dur="3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autoUpdateAnimBg="0"/>
      <p:bldP spid="30725" grpId="0" build="p" autoUpdateAnimBg="0"/>
      <p:bldP spid="3072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914400" y="762000"/>
            <a:ext cx="7543800" cy="1004888"/>
          </a:xfrm>
          <a:prstGeom prst="rect">
            <a:avLst/>
          </a:prstGeom>
          <a:noFill/>
          <a:ln w="9525">
            <a:noFill/>
            <a:miter lim="800000"/>
            <a:headEnd/>
            <a:tailEnd/>
          </a:ln>
          <a:effectLst/>
        </p:spPr>
        <p:txBody>
          <a:bodyPr>
            <a:spAutoFit/>
          </a:bodyPr>
          <a:lstStyle/>
          <a:p>
            <a:pPr>
              <a:spcBef>
                <a:spcPct val="50000"/>
              </a:spcBef>
            </a:pPr>
            <a:r>
              <a:rPr lang="zh-CN" altLang="en-US">
                <a:solidFill>
                  <a:srgbClr val="0000CC"/>
                </a:solidFill>
                <a:latin typeface="黑体" pitchFamily="2" charset="-122"/>
                <a:ea typeface="黑体" pitchFamily="2" charset="-122"/>
              </a:rPr>
              <a:t>上述关系具有普遍意义</a:t>
            </a:r>
            <a:r>
              <a:rPr lang="zh-CN" altLang="en-US">
                <a:latin typeface="黑体" pitchFamily="2" charset="-122"/>
                <a:ea typeface="黑体" pitchFamily="2" charset="-122"/>
              </a:rPr>
              <a:t>：</a:t>
            </a:r>
          </a:p>
          <a:p>
            <a:pPr>
              <a:spcBef>
                <a:spcPct val="50000"/>
              </a:spcBef>
            </a:pPr>
            <a:r>
              <a:rPr lang="en-US" altLang="zh-CN">
                <a:solidFill>
                  <a:srgbClr val="000000"/>
                </a:solidFill>
                <a:latin typeface="黑体" pitchFamily="2" charset="-122"/>
                <a:ea typeface="黑体" pitchFamily="2" charset="-122"/>
              </a:rPr>
              <a:t>(1) </a:t>
            </a:r>
            <a:r>
              <a:rPr lang="zh-CN" altLang="en-US">
                <a:solidFill>
                  <a:srgbClr val="000000"/>
                </a:solidFill>
                <a:latin typeface="黑体" pitchFamily="2" charset="-122"/>
                <a:ea typeface="黑体" pitchFamily="2" charset="-122"/>
              </a:rPr>
              <a:t>从古典概率看：</a:t>
            </a:r>
            <a:endParaRPr lang="zh-CN" altLang="en-US"/>
          </a:p>
        </p:txBody>
      </p:sp>
      <p:graphicFrame>
        <p:nvGraphicFramePr>
          <p:cNvPr id="6149" name="Object 5"/>
          <p:cNvGraphicFramePr>
            <a:graphicFrameLocks noChangeAspect="1"/>
          </p:cNvGraphicFramePr>
          <p:nvPr/>
        </p:nvGraphicFramePr>
        <p:xfrm>
          <a:off x="3581400" y="1219200"/>
          <a:ext cx="4395788" cy="781050"/>
        </p:xfrm>
        <a:graphic>
          <a:graphicData uri="http://schemas.openxmlformats.org/presentationml/2006/ole">
            <p:oleObj spid="_x0000_s6149" name="Equation" r:id="rId3" imgW="2501640" imgH="444240" progId="Equation.3">
              <p:embed/>
            </p:oleObj>
          </a:graphicData>
        </a:graphic>
      </p:graphicFrame>
      <p:sp>
        <p:nvSpPr>
          <p:cNvPr id="6150" name="Text Box 6"/>
          <p:cNvSpPr txBox="1">
            <a:spLocks noChangeArrowheads="1"/>
          </p:cNvSpPr>
          <p:nvPr/>
        </p:nvSpPr>
        <p:spPr bwMode="auto">
          <a:xfrm>
            <a:off x="990600" y="2057400"/>
            <a:ext cx="7239000" cy="2647950"/>
          </a:xfrm>
          <a:prstGeom prst="rect">
            <a:avLst/>
          </a:prstGeom>
          <a:noFill/>
          <a:ln w="9525">
            <a:noFill/>
            <a:miter lim="800000"/>
            <a:headEnd/>
            <a:tailEnd/>
          </a:ln>
          <a:effectLst/>
        </p:spPr>
        <p:txBody>
          <a:bodyPr>
            <a:spAutoFit/>
          </a:bodyPr>
          <a:lstStyle/>
          <a:p>
            <a:pPr>
              <a:lnSpc>
                <a:spcPct val="140000"/>
              </a:lnSpc>
              <a:spcBef>
                <a:spcPct val="50000"/>
              </a:spcBef>
            </a:pPr>
            <a:r>
              <a:rPr lang="en-US" altLang="zh-CN">
                <a:solidFill>
                  <a:srgbClr val="000000"/>
                </a:solidFill>
                <a:latin typeface="黑体" pitchFamily="2" charset="-122"/>
                <a:ea typeface="黑体" pitchFamily="2" charset="-122"/>
              </a:rPr>
              <a:t>(2) </a:t>
            </a:r>
            <a:r>
              <a:rPr lang="zh-CN" altLang="en-US">
                <a:solidFill>
                  <a:srgbClr val="000000"/>
                </a:solidFill>
                <a:latin typeface="黑体" pitchFamily="2" charset="-122"/>
                <a:ea typeface="黑体" pitchFamily="2" charset="-122"/>
              </a:rPr>
              <a:t>从频率的稳定性上看：设实验</a:t>
            </a:r>
            <a:r>
              <a:rPr lang="en-US" altLang="zh-CN">
                <a:solidFill>
                  <a:srgbClr val="000000"/>
                </a:solidFill>
                <a:latin typeface="黑体" pitchFamily="2" charset="-122"/>
                <a:ea typeface="黑体" pitchFamily="2" charset="-122"/>
              </a:rPr>
              <a:t>E</a:t>
            </a:r>
            <a:r>
              <a:rPr lang="zh-CN" altLang="en-US">
                <a:solidFill>
                  <a:srgbClr val="000000"/>
                </a:solidFill>
                <a:latin typeface="黑体" pitchFamily="2" charset="-122"/>
                <a:ea typeface="黑体" pitchFamily="2" charset="-122"/>
              </a:rPr>
              <a:t>做了</a:t>
            </a:r>
            <a:r>
              <a:rPr lang="en-US" altLang="zh-CN">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次，令：</a:t>
            </a:r>
            <a:r>
              <a:rPr lang="en-US" altLang="zh-CN">
                <a:solidFill>
                  <a:srgbClr val="000000"/>
                </a:solidFill>
                <a:latin typeface="黑体" pitchFamily="2" charset="-122"/>
                <a:ea typeface="黑体" pitchFamily="2" charset="-122"/>
              </a:rPr>
              <a:t>n</a:t>
            </a:r>
            <a:r>
              <a:rPr lang="en-US" altLang="zh-CN" baseline="-25000">
                <a:solidFill>
                  <a:srgbClr val="000000"/>
                </a:solidFill>
                <a:latin typeface="黑体" pitchFamily="2" charset="-122"/>
                <a:ea typeface="黑体" pitchFamily="2" charset="-122"/>
              </a:rPr>
              <a:t>A</a:t>
            </a:r>
            <a:r>
              <a:rPr lang="en-US" altLang="zh-CN">
                <a:solidFill>
                  <a:srgbClr val="000000"/>
                </a:solidFill>
                <a:latin typeface="黑体" pitchFamily="2" charset="-122"/>
                <a:ea typeface="黑体" pitchFamily="2" charset="-122"/>
              </a:rPr>
              <a:t>,n</a:t>
            </a:r>
            <a:r>
              <a:rPr lang="en-US" altLang="zh-CN" baseline="-25000">
                <a:solidFill>
                  <a:srgbClr val="000000"/>
                </a:solidFill>
                <a:latin typeface="黑体" pitchFamily="2" charset="-122"/>
                <a:ea typeface="黑体" pitchFamily="2" charset="-122"/>
              </a:rPr>
              <a:t>B</a:t>
            </a:r>
            <a:r>
              <a:rPr lang="en-US" altLang="zh-CN">
                <a:solidFill>
                  <a:srgbClr val="000000"/>
                </a:solidFill>
                <a:latin typeface="黑体" pitchFamily="2" charset="-122"/>
                <a:ea typeface="黑体" pitchFamily="2" charset="-122"/>
              </a:rPr>
              <a:t>,n</a:t>
            </a:r>
            <a:r>
              <a:rPr lang="en-US" altLang="zh-CN" baseline="-25000">
                <a:solidFill>
                  <a:srgbClr val="000000"/>
                </a:solidFill>
                <a:latin typeface="黑体" pitchFamily="2" charset="-122"/>
                <a:ea typeface="黑体" pitchFamily="2" charset="-122"/>
              </a:rPr>
              <a:t>AB</a:t>
            </a:r>
            <a:r>
              <a:rPr lang="zh-CN" altLang="en-US">
                <a:solidFill>
                  <a:srgbClr val="000000"/>
                </a:solidFill>
                <a:latin typeface="黑体" pitchFamily="2" charset="-122"/>
                <a:ea typeface="黑体" pitchFamily="2" charset="-122"/>
              </a:rPr>
              <a:t>分别表示事件</a:t>
            </a:r>
            <a:r>
              <a:rPr lang="en-US" altLang="zh-CN">
                <a:solidFill>
                  <a:srgbClr val="000000"/>
                </a:solidFill>
                <a:latin typeface="黑体" pitchFamily="2" charset="-122"/>
                <a:ea typeface="黑体" pitchFamily="2" charset="-122"/>
              </a:rPr>
              <a:t>A,B</a:t>
            </a:r>
            <a:r>
              <a:rPr lang="zh-CN" altLang="en-US">
                <a:solidFill>
                  <a:srgbClr val="000000"/>
                </a:solidFill>
                <a:latin typeface="黑体" pitchFamily="2" charset="-122"/>
                <a:ea typeface="黑体" pitchFamily="2" charset="-122"/>
              </a:rPr>
              <a:t>及</a:t>
            </a:r>
            <a:r>
              <a:rPr lang="en-US" altLang="zh-CN">
                <a:solidFill>
                  <a:srgbClr val="000000"/>
                </a:solidFill>
                <a:latin typeface="黑体" pitchFamily="2" charset="-122"/>
                <a:ea typeface="黑体" pitchFamily="2" charset="-122"/>
              </a:rPr>
              <a:t>A</a:t>
            </a:r>
            <a:r>
              <a:rPr lang="en-US" altLang="zh-CN">
                <a:solidFill>
                  <a:srgbClr val="000000"/>
                </a:solidFill>
                <a:latin typeface="黑体" pitchFamily="2" charset="-122"/>
                <a:ea typeface="黑体" pitchFamily="2" charset="-122"/>
                <a:sym typeface="Symbol" pitchFamily="18" charset="2"/>
              </a:rPr>
              <a:t></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在</a:t>
            </a:r>
            <a:r>
              <a:rPr lang="en-US" altLang="zh-CN">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次试验中发生的次数，那么</a:t>
            </a:r>
            <a:r>
              <a:rPr lang="en-US" altLang="zh-CN">
                <a:solidFill>
                  <a:srgbClr val="000000"/>
                </a:solidFill>
                <a:latin typeface="黑体" pitchFamily="2" charset="-122"/>
                <a:ea typeface="黑体" pitchFamily="2" charset="-122"/>
              </a:rPr>
              <a:t>n</a:t>
            </a:r>
            <a:r>
              <a:rPr lang="en-US" altLang="zh-CN" baseline="-25000">
                <a:solidFill>
                  <a:srgbClr val="000000"/>
                </a:solidFill>
                <a:latin typeface="黑体" pitchFamily="2" charset="-122"/>
                <a:ea typeface="黑体" pitchFamily="2" charset="-122"/>
              </a:rPr>
              <a:t>AB</a:t>
            </a:r>
            <a:r>
              <a:rPr lang="en-US" altLang="zh-CN">
                <a:solidFill>
                  <a:srgbClr val="000000"/>
                </a:solidFill>
                <a:latin typeface="黑体" pitchFamily="2" charset="-122"/>
                <a:ea typeface="黑体" pitchFamily="2" charset="-122"/>
              </a:rPr>
              <a:t>/n</a:t>
            </a:r>
            <a:r>
              <a:rPr lang="en-US" altLang="zh-CN" baseline="-25000">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表示在</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发生的那些结果中，</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又出现的频率，即：已知</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发生的条件下，</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发生的条件频率</a:t>
            </a:r>
            <a:r>
              <a:rPr lang="en-US" altLang="zh-CN">
                <a:solidFill>
                  <a:srgbClr val="000000"/>
                </a:solidFill>
                <a:latin typeface="黑体" pitchFamily="2" charset="-122"/>
                <a:ea typeface="黑体" pitchFamily="2" charset="-122"/>
              </a:rPr>
              <a:t>f</a:t>
            </a:r>
            <a:r>
              <a:rPr lang="en-US" altLang="zh-CN" baseline="-25000">
                <a:solidFill>
                  <a:srgbClr val="000000"/>
                </a:solidFill>
                <a:latin typeface="黑体" pitchFamily="2" charset="-122"/>
                <a:ea typeface="黑体" pitchFamily="2" charset="-122"/>
              </a:rPr>
              <a:t>n</a:t>
            </a:r>
            <a:r>
              <a:rPr lang="en-US" altLang="zh-CN">
                <a:solidFill>
                  <a:srgbClr val="000000"/>
                </a:solidFill>
                <a:latin typeface="黑体" pitchFamily="2" charset="-122"/>
                <a:ea typeface="黑体" pitchFamily="2" charset="-122"/>
              </a:rPr>
              <a:t>(A|B)</a:t>
            </a:r>
            <a:r>
              <a:rPr lang="zh-CN" altLang="en-US">
                <a:solidFill>
                  <a:srgbClr val="000000"/>
                </a:solidFill>
                <a:latin typeface="黑体" pitchFamily="2" charset="-122"/>
                <a:ea typeface="黑体" pitchFamily="2" charset="-122"/>
              </a:rPr>
              <a:t>。</a:t>
            </a:r>
          </a:p>
        </p:txBody>
      </p:sp>
      <p:graphicFrame>
        <p:nvGraphicFramePr>
          <p:cNvPr id="6151" name="Object 7"/>
          <p:cNvGraphicFramePr>
            <a:graphicFrameLocks noChangeAspect="1"/>
          </p:cNvGraphicFramePr>
          <p:nvPr/>
        </p:nvGraphicFramePr>
        <p:xfrm>
          <a:off x="2743200" y="4171950"/>
          <a:ext cx="2811463" cy="781050"/>
        </p:xfrm>
        <a:graphic>
          <a:graphicData uri="http://schemas.openxmlformats.org/presentationml/2006/ole">
            <p:oleObj spid="_x0000_s6151" name="Equation" r:id="rId4" imgW="1600200" imgH="444240" progId="Equation.3">
              <p:embed/>
            </p:oleObj>
          </a:graphicData>
        </a:graphic>
      </p:graphicFrame>
      <p:sp>
        <p:nvSpPr>
          <p:cNvPr id="6152" name="Text Box 8"/>
          <p:cNvSpPr txBox="1">
            <a:spLocks noChangeArrowheads="1"/>
          </p:cNvSpPr>
          <p:nvPr/>
        </p:nvSpPr>
        <p:spPr bwMode="auto">
          <a:xfrm>
            <a:off x="990600" y="5121275"/>
            <a:ext cx="7543800" cy="822325"/>
          </a:xfrm>
          <a:prstGeom prst="rect">
            <a:avLst/>
          </a:prstGeom>
          <a:noFill/>
          <a:ln w="9525">
            <a:noFill/>
            <a:miter lim="800000"/>
            <a:headEnd/>
            <a:tailEnd/>
          </a:ln>
          <a:effectLst/>
        </p:spPr>
        <p:txBody>
          <a:bodyPr>
            <a:spAutoFit/>
          </a:bodyPr>
          <a:lstStyle/>
          <a:p>
            <a:pPr>
              <a:spcBef>
                <a:spcPct val="50000"/>
              </a:spcBef>
            </a:pPr>
            <a:r>
              <a:rPr lang="en-US" altLang="zh-CN"/>
              <a:t>     </a:t>
            </a:r>
            <a:r>
              <a:rPr lang="zh-CN" altLang="en-US">
                <a:solidFill>
                  <a:srgbClr val="000000"/>
                </a:solidFill>
                <a:latin typeface="黑体" pitchFamily="2" charset="-122"/>
                <a:ea typeface="黑体" pitchFamily="2" charset="-122"/>
              </a:rPr>
              <a:t>如果</a:t>
            </a:r>
            <a:r>
              <a:rPr lang="en-US" altLang="zh-CN">
                <a:solidFill>
                  <a:srgbClr val="000000"/>
                </a:solidFill>
                <a:latin typeface="黑体" pitchFamily="2" charset="-122"/>
                <a:ea typeface="黑体" pitchFamily="2" charset="-122"/>
              </a:rPr>
              <a:t>n</a:t>
            </a:r>
            <a:r>
              <a:rPr lang="zh-CN" altLang="en-US">
                <a:solidFill>
                  <a:srgbClr val="000000"/>
                </a:solidFill>
                <a:latin typeface="黑体" pitchFamily="2" charset="-122"/>
                <a:ea typeface="黑体" pitchFamily="2" charset="-122"/>
              </a:rPr>
              <a:t>足够大，</a:t>
            </a:r>
            <a:r>
              <a:rPr lang="zh-CN" altLang="en-US"/>
              <a:t> </a:t>
            </a:r>
            <a:r>
              <a:rPr lang="en-US" altLang="zh-CN">
                <a:solidFill>
                  <a:srgbClr val="000000"/>
                </a:solidFill>
                <a:latin typeface="黑体" pitchFamily="2" charset="-122"/>
                <a:ea typeface="黑体" pitchFamily="2" charset="-122"/>
              </a:rPr>
              <a:t>f</a:t>
            </a:r>
            <a:r>
              <a:rPr lang="en-US" altLang="zh-CN" baseline="-25000">
                <a:solidFill>
                  <a:srgbClr val="000000"/>
                </a:solidFill>
                <a:latin typeface="黑体" pitchFamily="2" charset="-122"/>
                <a:ea typeface="黑体" pitchFamily="2" charset="-122"/>
              </a:rPr>
              <a:t>n</a:t>
            </a:r>
            <a:r>
              <a:rPr lang="en-US" altLang="zh-CN">
                <a:solidFill>
                  <a:srgbClr val="000000"/>
                </a:solidFill>
                <a:latin typeface="黑体" pitchFamily="2" charset="-122"/>
                <a:ea typeface="黑体" pitchFamily="2" charset="-122"/>
              </a:rPr>
              <a:t>(AB)</a:t>
            </a:r>
            <a:r>
              <a:rPr lang="zh-CN" altLang="en-US">
                <a:solidFill>
                  <a:srgbClr val="000000"/>
                </a:solidFill>
                <a:latin typeface="黑体" pitchFamily="2" charset="-122"/>
                <a:ea typeface="黑体" pitchFamily="2" charset="-122"/>
              </a:rPr>
              <a:t>接近</a:t>
            </a:r>
            <a:r>
              <a:rPr lang="en-US" altLang="zh-CN">
                <a:solidFill>
                  <a:srgbClr val="000000"/>
                </a:solidFill>
                <a:latin typeface="黑体" pitchFamily="2" charset="-122"/>
                <a:ea typeface="黑体" pitchFamily="2" charset="-122"/>
              </a:rPr>
              <a:t>P(AB),f</a:t>
            </a:r>
            <a:r>
              <a:rPr lang="en-US" altLang="zh-CN" baseline="-25000">
                <a:solidFill>
                  <a:srgbClr val="000000"/>
                </a:solidFill>
                <a:latin typeface="黑体" pitchFamily="2" charset="-122"/>
                <a:ea typeface="黑体" pitchFamily="2" charset="-122"/>
              </a:rPr>
              <a:t>n</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接近</a:t>
            </a:r>
            <a:r>
              <a:rPr lang="en-US" altLang="zh-CN">
                <a:solidFill>
                  <a:srgbClr val="000000"/>
                </a:solidFill>
                <a:latin typeface="黑体" pitchFamily="2" charset="-122"/>
                <a:ea typeface="黑体" pitchFamily="2" charset="-122"/>
              </a:rPr>
              <a:t>P(B),</a:t>
            </a:r>
            <a:r>
              <a:rPr lang="zh-CN" altLang="en-US">
                <a:solidFill>
                  <a:srgbClr val="000000"/>
                </a:solidFill>
                <a:latin typeface="黑体" pitchFamily="2" charset="-122"/>
                <a:ea typeface="黑体" pitchFamily="2" charset="-122"/>
              </a:rPr>
              <a:t>则</a:t>
            </a:r>
            <a:r>
              <a:rPr lang="en-US" altLang="zh-CN">
                <a:solidFill>
                  <a:srgbClr val="000000"/>
                </a:solidFill>
                <a:latin typeface="黑体" pitchFamily="2" charset="-122"/>
                <a:ea typeface="黑体" pitchFamily="2" charset="-122"/>
              </a:rPr>
              <a:t>n</a:t>
            </a:r>
            <a:r>
              <a:rPr lang="en-US" altLang="zh-CN" baseline="-25000">
                <a:solidFill>
                  <a:srgbClr val="000000"/>
                </a:solidFill>
                <a:latin typeface="黑体" pitchFamily="2" charset="-122"/>
                <a:ea typeface="黑体" pitchFamily="2" charset="-122"/>
              </a:rPr>
              <a:t>AB</a:t>
            </a:r>
            <a:r>
              <a:rPr lang="en-US" altLang="zh-CN">
                <a:solidFill>
                  <a:srgbClr val="000000"/>
                </a:solidFill>
                <a:latin typeface="黑体" pitchFamily="2" charset="-122"/>
                <a:ea typeface="黑体" pitchFamily="2" charset="-122"/>
              </a:rPr>
              <a:t>/n</a:t>
            </a:r>
            <a:r>
              <a:rPr lang="en-US" altLang="zh-CN" baseline="-25000">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接近</a:t>
            </a:r>
            <a:r>
              <a:rPr lang="en-US" altLang="zh-CN">
                <a:solidFill>
                  <a:srgbClr val="000000"/>
                </a:solidFill>
                <a:latin typeface="黑体" pitchFamily="2" charset="-122"/>
                <a:ea typeface="黑体" pitchFamily="2" charset="-122"/>
              </a:rPr>
              <a:t>P(A|B),</a:t>
            </a:r>
            <a:r>
              <a:rPr lang="zh-CN" altLang="en-US">
                <a:solidFill>
                  <a:srgbClr val="000000"/>
                </a:solidFill>
                <a:latin typeface="黑体" pitchFamily="2" charset="-122"/>
                <a:ea typeface="黑体" pitchFamily="2" charset="-122"/>
              </a:rPr>
              <a:t>因此，在统计概率中上式亦成立。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148"/>
                                        </p:tgtEl>
                                        <p:attrNameLst>
                                          <p:attrName>style.visibility</p:attrName>
                                        </p:attrNameLst>
                                      </p:cBhvr>
                                      <p:to>
                                        <p:strVal val="visible"/>
                                      </p:to>
                                    </p:set>
                                    <p:animEffect transition="in" filter="wipe(left)">
                                      <p:cBhvr>
                                        <p:cTn id="7" dur="3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wipe(left)">
                                      <p:cBhvr>
                                        <p:cTn id="12" dur="500"/>
                                        <p:tgtEl>
                                          <p:spTgt spid="61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6150"/>
                                        </p:tgtEl>
                                        <p:attrNameLst>
                                          <p:attrName>style.visibility</p:attrName>
                                        </p:attrNameLst>
                                      </p:cBhvr>
                                      <p:to>
                                        <p:strVal val="visible"/>
                                      </p:to>
                                    </p:set>
                                    <p:animEffect transition="in" filter="wipe(left)">
                                      <p:cBhvr>
                                        <p:cTn id="17" dur="300"/>
                                        <p:tgtEl>
                                          <p:spTgt spid="61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wipe(left)">
                                      <p:cBhvr>
                                        <p:cTn id="22" dur="500"/>
                                        <p:tgtEl>
                                          <p:spTgt spid="61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6152"/>
                                        </p:tgtEl>
                                        <p:attrNameLst>
                                          <p:attrName>style.visibility</p:attrName>
                                        </p:attrNameLst>
                                      </p:cBhvr>
                                      <p:to>
                                        <p:strVal val="visible"/>
                                      </p:to>
                                    </p:set>
                                    <p:animEffect transition="in" filter="wipe(left)">
                                      <p:cBhvr>
                                        <p:cTn id="27" dur="3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50" grpId="0" autoUpdateAnimBg="0"/>
      <p:bldP spid="615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381000" y="762000"/>
            <a:ext cx="8534400" cy="685800"/>
          </a:xfrm>
        </p:spPr>
        <p:txBody>
          <a:bodyPr/>
          <a:lstStyle/>
          <a:p>
            <a:pPr marL="457200" indent="-457200">
              <a:buFontTx/>
              <a:buNone/>
            </a:pPr>
            <a:r>
              <a:rPr lang="en-US" altLang="zh-CN" sz="24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全概率公式还可以从另外一个角度去理解，</a:t>
            </a:r>
          </a:p>
        </p:txBody>
      </p:sp>
      <p:grpSp>
        <p:nvGrpSpPr>
          <p:cNvPr id="32788" name="Group 20"/>
          <p:cNvGrpSpPr>
            <a:grpSpLocks/>
          </p:cNvGrpSpPr>
          <p:nvPr/>
        </p:nvGrpSpPr>
        <p:grpSpPr bwMode="auto">
          <a:xfrm>
            <a:off x="1295400" y="1447800"/>
            <a:ext cx="1828800" cy="2514600"/>
            <a:chOff x="816" y="912"/>
            <a:chExt cx="1152" cy="1584"/>
          </a:xfrm>
        </p:grpSpPr>
        <p:grpSp>
          <p:nvGrpSpPr>
            <p:cNvPr id="32785" name="Group 17"/>
            <p:cNvGrpSpPr>
              <a:grpSpLocks/>
            </p:cNvGrpSpPr>
            <p:nvPr/>
          </p:nvGrpSpPr>
          <p:grpSpPr bwMode="auto">
            <a:xfrm>
              <a:off x="816" y="912"/>
              <a:ext cx="768" cy="1584"/>
              <a:chOff x="816" y="912"/>
              <a:chExt cx="768" cy="1584"/>
            </a:xfrm>
          </p:grpSpPr>
          <p:sp>
            <p:nvSpPr>
              <p:cNvPr id="32772" name="Text Box 4"/>
              <p:cNvSpPr txBox="1">
                <a:spLocks noChangeArrowheads="1"/>
              </p:cNvSpPr>
              <p:nvPr/>
            </p:nvSpPr>
            <p:spPr bwMode="auto">
              <a:xfrm>
                <a:off x="912" y="1008"/>
                <a:ext cx="672" cy="1162"/>
              </a:xfrm>
              <a:prstGeom prst="rect">
                <a:avLst/>
              </a:prstGeom>
              <a:noFill/>
              <a:ln w="9525">
                <a:noFill/>
                <a:miter lim="800000"/>
                <a:headEnd/>
                <a:tailEnd/>
              </a:ln>
              <a:effectLst/>
            </p:spPr>
            <p:txBody>
              <a:bodyPr>
                <a:spAutoFit/>
              </a:bodyPr>
              <a:lstStyle/>
              <a:p>
                <a:pPr>
                  <a:lnSpc>
                    <a:spcPct val="120000"/>
                  </a:lnSpc>
                  <a:spcBef>
                    <a:spcPct val="50000"/>
                  </a:spcBef>
                </a:pP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1</a:t>
                </a:r>
                <a:br>
                  <a:rPr lang="en-US" altLang="zh-CN" baseline="-25000">
                    <a:solidFill>
                      <a:srgbClr val="000000"/>
                    </a:solidFill>
                    <a:latin typeface="黑体" pitchFamily="2" charset="-122"/>
                    <a:ea typeface="黑体" pitchFamily="2" charset="-122"/>
                  </a:rPr>
                </a:b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2</a:t>
                </a:r>
                <a:br>
                  <a:rPr lang="en-US" altLang="zh-CN" baseline="-25000">
                    <a:solidFill>
                      <a:srgbClr val="000000"/>
                    </a:solidFill>
                    <a:latin typeface="黑体" pitchFamily="2" charset="-122"/>
                    <a:ea typeface="黑体" pitchFamily="2" charset="-122"/>
                  </a:rPr>
                </a:b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
                </a:r>
                <a:br>
                  <a:rPr lang="en-US" altLang="zh-CN">
                    <a:solidFill>
                      <a:srgbClr val="000000"/>
                    </a:solidFill>
                    <a:latin typeface="黑体" pitchFamily="2" charset="-122"/>
                    <a:ea typeface="黑体" pitchFamily="2" charset="-122"/>
                  </a:rPr>
                </a:br>
                <a:r>
                  <a:rPr lang="en-US" altLang="zh-CN">
                    <a:solidFill>
                      <a:srgbClr val="000000"/>
                    </a:solidFill>
                    <a:latin typeface="黑体" pitchFamily="2" charset="-122"/>
                    <a:ea typeface="黑体" pitchFamily="2" charset="-122"/>
                  </a:rPr>
                  <a:t>B</a:t>
                </a:r>
                <a:r>
                  <a:rPr lang="en-US" altLang="zh-CN" baseline="-25000">
                    <a:solidFill>
                      <a:srgbClr val="000000"/>
                    </a:solidFill>
                    <a:latin typeface="黑体" pitchFamily="2" charset="-122"/>
                    <a:ea typeface="黑体" pitchFamily="2" charset="-122"/>
                  </a:rPr>
                  <a:t>n</a:t>
                </a:r>
              </a:p>
            </p:txBody>
          </p:sp>
          <p:sp>
            <p:nvSpPr>
              <p:cNvPr id="32774" name="Oval 6"/>
              <p:cNvSpPr>
                <a:spLocks noChangeArrowheads="1"/>
              </p:cNvSpPr>
              <p:nvPr/>
            </p:nvSpPr>
            <p:spPr bwMode="auto">
              <a:xfrm>
                <a:off x="816" y="912"/>
                <a:ext cx="528" cy="1584"/>
              </a:xfrm>
              <a:prstGeom prst="ellipse">
                <a:avLst/>
              </a:prstGeom>
              <a:noFill/>
              <a:ln w="28575">
                <a:solidFill>
                  <a:srgbClr val="006600"/>
                </a:solidFill>
                <a:miter lim="800000"/>
                <a:headEnd/>
                <a:tailEnd/>
              </a:ln>
              <a:effectLst/>
            </p:spPr>
            <p:txBody>
              <a:bodyPr wrap="none" anchor="ctr"/>
              <a:lstStyle/>
              <a:p>
                <a:endParaRPr lang="zh-CN" altLang="en-US"/>
              </a:p>
            </p:txBody>
          </p:sp>
        </p:grpSp>
        <p:sp>
          <p:nvSpPr>
            <p:cNvPr id="32775" name="Text Box 7"/>
            <p:cNvSpPr txBox="1">
              <a:spLocks noChangeArrowheads="1"/>
            </p:cNvSpPr>
            <p:nvPr/>
          </p:nvSpPr>
          <p:spPr bwMode="auto">
            <a:xfrm>
              <a:off x="1344" y="2160"/>
              <a:ext cx="624" cy="288"/>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黑体" pitchFamily="2" charset="-122"/>
                </a:rPr>
                <a:t>原因</a:t>
              </a:r>
            </a:p>
          </p:txBody>
        </p:sp>
      </p:grpSp>
      <p:grpSp>
        <p:nvGrpSpPr>
          <p:cNvPr id="32787" name="Group 19"/>
          <p:cNvGrpSpPr>
            <a:grpSpLocks/>
          </p:cNvGrpSpPr>
          <p:nvPr/>
        </p:nvGrpSpPr>
        <p:grpSpPr bwMode="auto">
          <a:xfrm>
            <a:off x="3886200" y="2133600"/>
            <a:ext cx="2209800" cy="1752600"/>
            <a:chOff x="2448" y="1344"/>
            <a:chExt cx="1392" cy="1104"/>
          </a:xfrm>
        </p:grpSpPr>
        <p:sp>
          <p:nvSpPr>
            <p:cNvPr id="32777" name="Oval 9"/>
            <p:cNvSpPr>
              <a:spLocks noChangeArrowheads="1"/>
            </p:cNvSpPr>
            <p:nvPr/>
          </p:nvSpPr>
          <p:spPr bwMode="auto">
            <a:xfrm>
              <a:off x="2448" y="1344"/>
              <a:ext cx="768" cy="816"/>
            </a:xfrm>
            <a:prstGeom prst="ellipse">
              <a:avLst/>
            </a:prstGeom>
            <a:noFill/>
            <a:ln w="28575">
              <a:solidFill>
                <a:srgbClr val="006600"/>
              </a:solidFill>
              <a:miter lim="800000"/>
              <a:headEnd/>
              <a:tailEnd/>
            </a:ln>
            <a:effectLst/>
          </p:spPr>
          <p:txBody>
            <a:bodyPr wrap="none" anchor="ctr"/>
            <a:lstStyle/>
            <a:p>
              <a:pPr algn="ctr"/>
              <a:r>
                <a:rPr lang="en-US" altLang="zh-CN" sz="3200">
                  <a:solidFill>
                    <a:srgbClr val="FF0000"/>
                  </a:solidFill>
                  <a:latin typeface="黑体" pitchFamily="2" charset="-122"/>
                  <a:ea typeface="黑体" pitchFamily="2" charset="-122"/>
                </a:rPr>
                <a:t>A</a:t>
              </a:r>
            </a:p>
          </p:txBody>
        </p:sp>
        <p:sp>
          <p:nvSpPr>
            <p:cNvPr id="32778" name="Text Box 10"/>
            <p:cNvSpPr txBox="1">
              <a:spLocks noChangeArrowheads="1"/>
            </p:cNvSpPr>
            <p:nvPr/>
          </p:nvSpPr>
          <p:spPr bwMode="auto">
            <a:xfrm>
              <a:off x="3024" y="2160"/>
              <a:ext cx="816" cy="288"/>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ea typeface="黑体" pitchFamily="2" charset="-122"/>
                </a:rPr>
                <a:t>结果</a:t>
              </a:r>
            </a:p>
          </p:txBody>
        </p:sp>
      </p:grpSp>
      <p:grpSp>
        <p:nvGrpSpPr>
          <p:cNvPr id="32786" name="Group 18"/>
          <p:cNvGrpSpPr>
            <a:grpSpLocks/>
          </p:cNvGrpSpPr>
          <p:nvPr/>
        </p:nvGrpSpPr>
        <p:grpSpPr bwMode="auto">
          <a:xfrm>
            <a:off x="2133600" y="2057400"/>
            <a:ext cx="1600200" cy="762000"/>
            <a:chOff x="1344" y="1296"/>
            <a:chExt cx="1008" cy="480"/>
          </a:xfrm>
        </p:grpSpPr>
        <p:sp>
          <p:nvSpPr>
            <p:cNvPr id="32776" name="AutoShape 8"/>
            <p:cNvSpPr>
              <a:spLocks noChangeArrowheads="1"/>
            </p:cNvSpPr>
            <p:nvPr/>
          </p:nvSpPr>
          <p:spPr bwMode="auto">
            <a:xfrm>
              <a:off x="1344" y="1536"/>
              <a:ext cx="1008" cy="240"/>
            </a:xfrm>
            <a:prstGeom prst="notchedRightArrow">
              <a:avLst>
                <a:gd name="adj1" fmla="val 50000"/>
                <a:gd name="adj2" fmla="val 105000"/>
              </a:avLst>
            </a:prstGeom>
            <a:noFill/>
            <a:ln w="28575">
              <a:solidFill>
                <a:srgbClr val="006600"/>
              </a:solidFill>
              <a:miter lim="800000"/>
              <a:headEnd/>
              <a:tailEnd/>
            </a:ln>
            <a:effectLst/>
          </p:spPr>
          <p:txBody>
            <a:bodyPr wrap="none" anchor="ctr"/>
            <a:lstStyle/>
            <a:p>
              <a:endParaRPr lang="zh-CN" altLang="en-US"/>
            </a:p>
          </p:txBody>
        </p:sp>
        <p:sp>
          <p:nvSpPr>
            <p:cNvPr id="32779" name="Rectangle 11"/>
            <p:cNvSpPr>
              <a:spLocks noChangeArrowheads="1"/>
            </p:cNvSpPr>
            <p:nvPr/>
          </p:nvSpPr>
          <p:spPr bwMode="auto">
            <a:xfrm>
              <a:off x="1488" y="1296"/>
              <a:ext cx="732" cy="288"/>
            </a:xfrm>
            <a:prstGeom prst="rect">
              <a:avLst/>
            </a:prstGeom>
            <a:noFill/>
            <a:ln w="9525">
              <a:noFill/>
              <a:miter lim="800000"/>
              <a:headEnd/>
              <a:tailEnd/>
            </a:ln>
            <a:effectLst/>
          </p:spPr>
          <p:txBody>
            <a:bodyPr wrap="none">
              <a:spAutoFit/>
            </a:bodyPr>
            <a:lstStyle/>
            <a:p>
              <a:r>
                <a:rPr lang="en-US" altLang="zh-CN" b="1">
                  <a:solidFill>
                    <a:srgbClr val="0000CC"/>
                  </a:solidFill>
                  <a:latin typeface="黑体" pitchFamily="2" charset="-122"/>
                  <a:ea typeface="黑体" pitchFamily="2" charset="-122"/>
                </a:rPr>
                <a:t>P</a:t>
              </a:r>
              <a:r>
                <a:rPr lang="zh-CN" altLang="en-US" b="1">
                  <a:solidFill>
                    <a:srgbClr val="0000CC"/>
                  </a:solidFill>
                  <a:latin typeface="黑体" pitchFamily="2" charset="-122"/>
                  <a:ea typeface="黑体" pitchFamily="2" charset="-122"/>
                </a:rPr>
                <a:t>（</a:t>
              </a:r>
              <a:r>
                <a:rPr lang="en-US" altLang="zh-CN" b="1">
                  <a:solidFill>
                    <a:srgbClr val="0000CC"/>
                  </a:solidFill>
                  <a:latin typeface="黑体" pitchFamily="2" charset="-122"/>
                  <a:ea typeface="黑体" pitchFamily="2" charset="-122"/>
                </a:rPr>
                <a:t>B</a:t>
              </a:r>
              <a:r>
                <a:rPr lang="en-US" altLang="zh-CN" b="1" i="1" baseline="-25000">
                  <a:solidFill>
                    <a:srgbClr val="0000CC"/>
                  </a:solidFill>
                  <a:ea typeface="黑体" pitchFamily="2" charset="-122"/>
                </a:rPr>
                <a:t>i</a:t>
              </a:r>
              <a:r>
                <a:rPr lang="zh-CN" altLang="en-US" b="1">
                  <a:solidFill>
                    <a:srgbClr val="0000CC"/>
                  </a:solidFill>
                  <a:latin typeface="黑体" pitchFamily="2" charset="-122"/>
                  <a:ea typeface="黑体" pitchFamily="2" charset="-122"/>
                </a:rPr>
                <a:t>）</a:t>
              </a:r>
            </a:p>
          </p:txBody>
        </p:sp>
      </p:grpSp>
      <p:sp>
        <p:nvSpPr>
          <p:cNvPr id="32780" name="Rectangle 12"/>
          <p:cNvSpPr>
            <a:spLocks noChangeArrowheads="1"/>
          </p:cNvSpPr>
          <p:nvPr/>
        </p:nvSpPr>
        <p:spPr bwMode="auto">
          <a:xfrm>
            <a:off x="914400" y="4114800"/>
            <a:ext cx="6959600" cy="1041400"/>
          </a:xfrm>
          <a:prstGeom prst="rect">
            <a:avLst/>
          </a:prstGeom>
          <a:noFill/>
          <a:ln w="9525">
            <a:noFill/>
            <a:miter lim="800000"/>
            <a:headEnd/>
            <a:tailEnd/>
          </a:ln>
          <a:effectLst/>
        </p:spPr>
        <p:txBody>
          <a:bodyPr wrap="none">
            <a:spAutoFit/>
          </a:bodyPr>
          <a:lstStyle/>
          <a:p>
            <a:r>
              <a:rPr lang="en-US" altLang="zh-CN" b="1">
                <a:solidFill>
                  <a:srgbClr val="FF0000"/>
                </a:solidFill>
                <a:latin typeface="黑体" pitchFamily="2" charset="-122"/>
                <a:ea typeface="黑体" pitchFamily="2" charset="-122"/>
              </a:rPr>
              <a:t>P(A)</a:t>
            </a:r>
            <a:r>
              <a:rPr lang="en-US" altLang="zh-CN" b="1">
                <a:solidFill>
                  <a:srgbClr val="0000CC"/>
                </a:solidFill>
                <a:latin typeface="黑体" pitchFamily="2" charset="-122"/>
                <a:ea typeface="黑体" pitchFamily="2" charset="-122"/>
              </a:rPr>
              <a:t>=P(A|B</a:t>
            </a:r>
            <a:r>
              <a:rPr lang="en-US" altLang="zh-CN" b="1" baseline="-25000">
                <a:solidFill>
                  <a:srgbClr val="0000CC"/>
                </a:solidFill>
                <a:latin typeface="黑体" pitchFamily="2" charset="-122"/>
                <a:ea typeface="黑体" pitchFamily="2" charset="-122"/>
              </a:rPr>
              <a:t>1</a:t>
            </a:r>
            <a:r>
              <a:rPr lang="en-US" altLang="zh-CN" b="1">
                <a:solidFill>
                  <a:srgbClr val="0000CC"/>
                </a:solidFill>
                <a:latin typeface="黑体" pitchFamily="2" charset="-122"/>
                <a:ea typeface="黑体" pitchFamily="2" charset="-122"/>
              </a:rPr>
              <a:t>)P(B</a:t>
            </a:r>
            <a:r>
              <a:rPr lang="en-US" altLang="zh-CN" b="1" baseline="-25000">
                <a:solidFill>
                  <a:srgbClr val="0000CC"/>
                </a:solidFill>
                <a:latin typeface="黑体" pitchFamily="2" charset="-122"/>
                <a:ea typeface="黑体" pitchFamily="2" charset="-122"/>
              </a:rPr>
              <a:t>1</a:t>
            </a:r>
            <a:r>
              <a:rPr lang="en-US" altLang="zh-CN" b="1">
                <a:solidFill>
                  <a:srgbClr val="0000CC"/>
                </a:solidFill>
                <a:latin typeface="黑体" pitchFamily="2" charset="-122"/>
                <a:ea typeface="黑体" pitchFamily="2" charset="-122"/>
              </a:rPr>
              <a:t>)+P(A|B</a:t>
            </a:r>
            <a:r>
              <a:rPr lang="en-US" altLang="zh-CN" b="1" baseline="-25000">
                <a:solidFill>
                  <a:srgbClr val="0000CC"/>
                </a:solidFill>
                <a:latin typeface="黑体" pitchFamily="2" charset="-122"/>
                <a:ea typeface="黑体" pitchFamily="2" charset="-122"/>
              </a:rPr>
              <a:t>2</a:t>
            </a:r>
            <a:r>
              <a:rPr lang="en-US" altLang="zh-CN" b="1">
                <a:solidFill>
                  <a:srgbClr val="0000CC"/>
                </a:solidFill>
                <a:latin typeface="黑体" pitchFamily="2" charset="-122"/>
                <a:ea typeface="黑体" pitchFamily="2" charset="-122"/>
              </a:rPr>
              <a:t>)P(B</a:t>
            </a:r>
            <a:r>
              <a:rPr lang="en-US" altLang="zh-CN" b="1" baseline="-25000">
                <a:solidFill>
                  <a:srgbClr val="0000CC"/>
                </a:solidFill>
                <a:latin typeface="黑体" pitchFamily="2" charset="-122"/>
                <a:ea typeface="黑体" pitchFamily="2" charset="-122"/>
              </a:rPr>
              <a:t>2</a:t>
            </a:r>
            <a:r>
              <a:rPr lang="en-US" altLang="zh-CN" b="1">
                <a:solidFill>
                  <a:srgbClr val="0000CC"/>
                </a:solidFill>
                <a:latin typeface="黑体" pitchFamily="2" charset="-122"/>
                <a:ea typeface="黑体" pitchFamily="2" charset="-122"/>
              </a:rPr>
              <a:t>)+</a:t>
            </a:r>
            <a:r>
              <a:rPr lang="en-US" altLang="zh-CN" b="1">
                <a:solidFill>
                  <a:srgbClr val="0000CC"/>
                </a:solidFill>
                <a:latin typeface="Times New Roman"/>
                <a:ea typeface="黑体" pitchFamily="2" charset="-122"/>
              </a:rPr>
              <a:t>…</a:t>
            </a:r>
            <a:r>
              <a:rPr lang="en-US" altLang="zh-CN" b="1">
                <a:solidFill>
                  <a:srgbClr val="0000CC"/>
                </a:solidFill>
                <a:latin typeface="黑体" pitchFamily="2" charset="-122"/>
                <a:ea typeface="黑体" pitchFamily="2" charset="-122"/>
              </a:rPr>
              <a:t>+P(A|B</a:t>
            </a:r>
            <a:r>
              <a:rPr lang="en-US" altLang="zh-CN" b="1" baseline="-25000">
                <a:solidFill>
                  <a:srgbClr val="0000CC"/>
                </a:solidFill>
                <a:latin typeface="黑体" pitchFamily="2" charset="-122"/>
                <a:ea typeface="黑体" pitchFamily="2" charset="-122"/>
              </a:rPr>
              <a:t>n</a:t>
            </a:r>
            <a:r>
              <a:rPr lang="en-US" altLang="zh-CN" b="1">
                <a:solidFill>
                  <a:srgbClr val="0000CC"/>
                </a:solidFill>
                <a:latin typeface="黑体" pitchFamily="2" charset="-122"/>
                <a:ea typeface="黑体" pitchFamily="2" charset="-122"/>
              </a:rPr>
              <a:t>)P(B</a:t>
            </a:r>
            <a:r>
              <a:rPr lang="en-US" altLang="zh-CN" b="1" baseline="-25000">
                <a:solidFill>
                  <a:srgbClr val="0000CC"/>
                </a:solidFill>
                <a:latin typeface="黑体" pitchFamily="2" charset="-122"/>
                <a:ea typeface="黑体" pitchFamily="2" charset="-122"/>
              </a:rPr>
              <a:t>n</a:t>
            </a:r>
            <a:r>
              <a:rPr lang="en-US" altLang="zh-CN" b="1">
                <a:solidFill>
                  <a:srgbClr val="0000CC"/>
                </a:solidFill>
                <a:latin typeface="黑体" pitchFamily="2" charset="-122"/>
                <a:ea typeface="黑体" pitchFamily="2" charset="-122"/>
              </a:rPr>
              <a:t>)</a:t>
            </a:r>
          </a:p>
          <a:p>
            <a:pPr>
              <a:lnSpc>
                <a:spcPct val="160000"/>
              </a:lnSpc>
            </a:pPr>
            <a:r>
              <a:rPr lang="en-US" altLang="zh-CN" sz="1200">
                <a:solidFill>
                  <a:srgbClr val="000000"/>
                </a:solidFill>
                <a:latin typeface="黑体" pitchFamily="2" charset="-122"/>
                <a:ea typeface="黑体" pitchFamily="2" charset="-122"/>
              </a:rPr>
              <a:t>                               </a:t>
            </a:r>
            <a:r>
              <a:rPr lang="zh-CN" altLang="en-US">
                <a:solidFill>
                  <a:srgbClr val="000000"/>
                </a:solidFill>
                <a:latin typeface="黑体" pitchFamily="2" charset="-122"/>
                <a:ea typeface="黑体" pitchFamily="2" charset="-122"/>
              </a:rPr>
              <a:t>加权平均值</a:t>
            </a:r>
          </a:p>
        </p:txBody>
      </p:sp>
      <p:sp>
        <p:nvSpPr>
          <p:cNvPr id="32781" name="Text Box 13"/>
          <p:cNvSpPr txBox="1">
            <a:spLocks noChangeArrowheads="1"/>
          </p:cNvSpPr>
          <p:nvPr/>
        </p:nvSpPr>
        <p:spPr bwMode="auto">
          <a:xfrm>
            <a:off x="2286000" y="2667000"/>
            <a:ext cx="1752600" cy="457200"/>
          </a:xfrm>
          <a:prstGeom prst="rect">
            <a:avLst/>
          </a:prstGeom>
          <a:noFill/>
          <a:ln w="9525">
            <a:noFill/>
            <a:miter lim="800000"/>
            <a:headEnd/>
            <a:tailEnd/>
          </a:ln>
          <a:effectLst/>
        </p:spPr>
        <p:txBody>
          <a:bodyPr>
            <a:spAutoFit/>
          </a:bodyPr>
          <a:lstStyle/>
          <a:p>
            <a:pPr>
              <a:spcBef>
                <a:spcPct val="50000"/>
              </a:spcBef>
            </a:pPr>
            <a:r>
              <a:rPr lang="zh-CN" altLang="en-US">
                <a:solidFill>
                  <a:srgbClr val="0000CC"/>
                </a:solidFill>
                <a:ea typeface="黑体" pitchFamily="2" charset="-122"/>
              </a:rPr>
              <a:t>全概公式</a:t>
            </a:r>
          </a:p>
        </p:txBody>
      </p:sp>
      <p:sp>
        <p:nvSpPr>
          <p:cNvPr id="32782" name="AutoShape 14"/>
          <p:cNvSpPr>
            <a:spLocks noChangeArrowheads="1"/>
          </p:cNvSpPr>
          <p:nvPr/>
        </p:nvSpPr>
        <p:spPr bwMode="auto">
          <a:xfrm>
            <a:off x="3276600" y="3581400"/>
            <a:ext cx="1143000" cy="228600"/>
          </a:xfrm>
          <a:prstGeom prst="leftArrow">
            <a:avLst>
              <a:gd name="adj1" fmla="val 50000"/>
              <a:gd name="adj2" fmla="val 125000"/>
            </a:avLst>
          </a:prstGeom>
          <a:solidFill>
            <a:srgbClr val="FF00FF"/>
          </a:solidFill>
          <a:ln w="9525">
            <a:solidFill>
              <a:schemeClr val="tx1"/>
            </a:solidFill>
            <a:miter lim="800000"/>
            <a:headEnd/>
            <a:tailEnd/>
          </a:ln>
          <a:effectLst/>
        </p:spPr>
        <p:txBody>
          <a:bodyPr wrap="none" anchor="ctr"/>
          <a:lstStyle/>
          <a:p>
            <a:endParaRPr lang="zh-CN" altLang="en-US"/>
          </a:p>
        </p:txBody>
      </p:sp>
      <p:graphicFrame>
        <p:nvGraphicFramePr>
          <p:cNvPr id="32784" name="Object 16"/>
          <p:cNvGraphicFramePr>
            <a:graphicFrameLocks noChangeAspect="1"/>
          </p:cNvGraphicFramePr>
          <p:nvPr/>
        </p:nvGraphicFramePr>
        <p:xfrm>
          <a:off x="1981200" y="5197475"/>
          <a:ext cx="4157663" cy="1355725"/>
        </p:xfrm>
        <a:graphic>
          <a:graphicData uri="http://schemas.openxmlformats.org/presentationml/2006/ole">
            <p:oleObj spid="_x0000_s32784" name="Equation" r:id="rId4" imgW="2019240" imgH="66024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788"/>
                                        </p:tgtEl>
                                        <p:attrNameLst>
                                          <p:attrName>style.visibility</p:attrName>
                                        </p:attrNameLst>
                                      </p:cBhvr>
                                      <p:to>
                                        <p:strVal val="visible"/>
                                      </p:to>
                                    </p:set>
                                    <p:animEffect transition="in" filter="dissolve">
                                      <p:cBhvr>
                                        <p:cTn id="7" dur="500"/>
                                        <p:tgtEl>
                                          <p:spTgt spid="327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86"/>
                                        </p:tgtEl>
                                        <p:attrNameLst>
                                          <p:attrName>style.visibility</p:attrName>
                                        </p:attrNameLst>
                                      </p:cBhvr>
                                      <p:to>
                                        <p:strVal val="visible"/>
                                      </p:to>
                                    </p:set>
                                    <p:animEffect transition="in" filter="wipe(left)">
                                      <p:cBhvr>
                                        <p:cTn id="12" dur="500"/>
                                        <p:tgtEl>
                                          <p:spTgt spid="3278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2787"/>
                                        </p:tgtEl>
                                        <p:attrNameLst>
                                          <p:attrName>style.visibility</p:attrName>
                                        </p:attrNameLst>
                                      </p:cBhvr>
                                      <p:to>
                                        <p:strVal val="visible"/>
                                      </p:to>
                                    </p:set>
                                    <p:animEffect transition="in" filter="dissolve">
                                      <p:cBhvr>
                                        <p:cTn id="17" dur="500"/>
                                        <p:tgtEl>
                                          <p:spTgt spid="3278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32781"/>
                                        </p:tgtEl>
                                        <p:attrNameLst>
                                          <p:attrName>style.visibility</p:attrName>
                                        </p:attrNameLst>
                                      </p:cBhvr>
                                      <p:to>
                                        <p:strVal val="visible"/>
                                      </p:to>
                                    </p:set>
                                    <p:animEffect transition="in" filter="dissolve">
                                      <p:cBhvr>
                                        <p:cTn id="22" dur="300"/>
                                        <p:tgtEl>
                                          <p:spTgt spid="3278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iterate type="wd">
                                    <p:tmPct val="100000"/>
                                  </p:iterate>
                                  <p:childTnLst>
                                    <p:set>
                                      <p:cBhvr>
                                        <p:cTn id="26" dur="1" fill="hold">
                                          <p:stCondLst>
                                            <p:cond delay="0"/>
                                          </p:stCondLst>
                                        </p:cTn>
                                        <p:tgtEl>
                                          <p:spTgt spid="32780"/>
                                        </p:tgtEl>
                                        <p:attrNameLst>
                                          <p:attrName>style.visibility</p:attrName>
                                        </p:attrNameLst>
                                      </p:cBhvr>
                                      <p:to>
                                        <p:strVal val="visible"/>
                                      </p:to>
                                    </p:set>
                                    <p:animEffect transition="in" filter="dissolve">
                                      <p:cBhvr>
                                        <p:cTn id="27" dur="300"/>
                                        <p:tgtEl>
                                          <p:spTgt spid="3278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2782"/>
                                        </p:tgtEl>
                                        <p:attrNameLst>
                                          <p:attrName>style.visibility</p:attrName>
                                        </p:attrNameLst>
                                      </p:cBhvr>
                                      <p:to>
                                        <p:strVal val="visible"/>
                                      </p:to>
                                    </p:set>
                                    <p:animEffect transition="in" filter="wipe(right)">
                                      <p:cBhvr>
                                        <p:cTn id="32" dur="500"/>
                                        <p:tgtEl>
                                          <p:spTgt spid="3278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2784"/>
                                        </p:tgtEl>
                                        <p:attrNameLst>
                                          <p:attrName>style.visibility</p:attrName>
                                        </p:attrNameLst>
                                      </p:cBhvr>
                                      <p:to>
                                        <p:strVal val="visible"/>
                                      </p:to>
                                    </p:set>
                                    <p:animEffect transition="in" filter="dissolve">
                                      <p:cBhvr>
                                        <p:cTn id="37" dur="500"/>
                                        <p:tgtEl>
                                          <p:spTgt spid="32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autoUpdateAnimBg="0"/>
      <p:bldP spid="32781" grpId="0" autoUpdateAnimBg="0"/>
      <p:bldP spid="3278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304800" y="685800"/>
            <a:ext cx="8229600" cy="2743200"/>
          </a:xfrm>
        </p:spPr>
        <p:txBody>
          <a:bodyPr/>
          <a:lstStyle/>
          <a:p>
            <a:pPr marL="457200" indent="-457200">
              <a:lnSpc>
                <a:spcPct val="130000"/>
              </a:lnSpc>
              <a:buFontTx/>
              <a:buNone/>
            </a:pPr>
            <a:r>
              <a:rPr lang="en-US" altLang="zh-CN" sz="2800">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贝叶斯公式的解释：</a:t>
            </a:r>
            <a:r>
              <a:rPr lang="en-US" altLang="zh-CN" sz="2400">
                <a:solidFill>
                  <a:srgbClr val="000000"/>
                </a:solidFill>
                <a:latin typeface="黑体" pitchFamily="2" charset="-122"/>
                <a:ea typeface="黑体" pitchFamily="2" charset="-122"/>
              </a:rPr>
              <a:t>P(B</a:t>
            </a:r>
            <a:r>
              <a:rPr lang="en-US" altLang="zh-CN" sz="2400" baseline="-25000">
                <a:solidFill>
                  <a:srgbClr val="000000"/>
                </a:solidFill>
                <a:latin typeface="黑体" pitchFamily="2" charset="-122"/>
                <a:ea typeface="黑体" pitchFamily="2" charset="-122"/>
              </a:rPr>
              <a:t>1</a:t>
            </a:r>
            <a:r>
              <a:rPr lang="en-US" altLang="zh-CN" sz="2400">
                <a:solidFill>
                  <a:srgbClr val="000000"/>
                </a:solidFill>
                <a:latin typeface="黑体" pitchFamily="2" charset="-122"/>
                <a:ea typeface="黑体" pitchFamily="2" charset="-122"/>
              </a:rPr>
              <a:t>)</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P(B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黑体" pitchFamily="2" charset="-122"/>
                <a:ea typeface="黑体" pitchFamily="2" charset="-122"/>
              </a:rPr>
              <a:t>)</a:t>
            </a:r>
            <a:r>
              <a:rPr lang="en-US" altLang="zh-CN"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，它是在没有进一步的信息（不知</a:t>
            </a:r>
            <a:r>
              <a:rPr lang="en-US" altLang="zh-CN" sz="2400">
                <a:solidFill>
                  <a:srgbClr val="000000"/>
                </a:solidFill>
                <a:latin typeface="黑体" pitchFamily="2" charset="-122"/>
                <a:ea typeface="黑体" pitchFamily="2" charset="-122"/>
              </a:rPr>
              <a:t>A</a:t>
            </a:r>
            <a:r>
              <a:rPr lang="zh-CN" altLang="en-US" sz="2400">
                <a:solidFill>
                  <a:srgbClr val="000000"/>
                </a:solidFill>
                <a:latin typeface="黑体" pitchFamily="2" charset="-122"/>
                <a:ea typeface="黑体" pitchFamily="2" charset="-122"/>
              </a:rPr>
              <a:t>是否发生）的情况下，人们对</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，发一可能性大小的认识，现在有了新的信息（知道</a:t>
            </a:r>
            <a:r>
              <a:rPr lang="en-US" altLang="zh-CN" sz="2400">
                <a:solidFill>
                  <a:srgbClr val="000000"/>
                </a:solidFill>
                <a:latin typeface="黑体" pitchFamily="2" charset="-122"/>
                <a:ea typeface="黑体" pitchFamily="2" charset="-122"/>
              </a:rPr>
              <a:t>A</a:t>
            </a:r>
            <a:r>
              <a:rPr lang="zh-CN" altLang="en-US" sz="2400">
                <a:solidFill>
                  <a:srgbClr val="000000"/>
                </a:solidFill>
                <a:latin typeface="黑体" pitchFamily="2" charset="-122"/>
                <a:ea typeface="黑体" pitchFamily="2" charset="-122"/>
              </a:rPr>
              <a:t>发生），人们对</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发生可能性大小有了新的估价。</a:t>
            </a:r>
            <a:br>
              <a:rPr lang="zh-CN" altLang="en-US" sz="2400">
                <a:solidFill>
                  <a:srgbClr val="000000"/>
                </a:solidFill>
                <a:latin typeface="黑体" pitchFamily="2" charset="-122"/>
                <a:ea typeface="黑体" pitchFamily="2" charset="-122"/>
              </a:rPr>
            </a:br>
            <a:r>
              <a:rPr lang="zh-CN" altLang="en-US" sz="2400">
                <a:solidFill>
                  <a:srgbClr val="000000"/>
                </a:solidFill>
                <a:latin typeface="黑体" pitchFamily="2" charset="-122"/>
                <a:ea typeface="黑体" pitchFamily="2" charset="-122"/>
              </a:rPr>
              <a:t>贝叶斯公式从数量上刻划了这种变化。</a:t>
            </a:r>
          </a:p>
          <a:p>
            <a:pPr marL="457200" indent="-457200">
              <a:lnSpc>
                <a:spcPct val="130000"/>
              </a:lnSpc>
              <a:buFontTx/>
              <a:buNone/>
            </a:pPr>
            <a:r>
              <a:rPr lang="zh-CN" altLang="en-US" sz="2800">
                <a:solidFill>
                  <a:srgbClr val="000000"/>
                </a:solidFill>
                <a:latin typeface="黑体" pitchFamily="2" charset="-122"/>
                <a:ea typeface="黑体" pitchFamily="2" charset="-122"/>
              </a:rPr>
              <a:t> </a:t>
            </a:r>
          </a:p>
        </p:txBody>
      </p:sp>
      <p:sp>
        <p:nvSpPr>
          <p:cNvPr id="34819" name="Text Box 3"/>
          <p:cNvSpPr txBox="1">
            <a:spLocks noChangeArrowheads="1"/>
          </p:cNvSpPr>
          <p:nvPr/>
        </p:nvSpPr>
        <p:spPr bwMode="auto">
          <a:xfrm>
            <a:off x="838200" y="3668713"/>
            <a:ext cx="7696200" cy="2136775"/>
          </a:xfrm>
          <a:prstGeom prst="rect">
            <a:avLst/>
          </a:prstGeom>
          <a:noFill/>
          <a:ln w="9525">
            <a:noFill/>
            <a:miter lim="800000"/>
            <a:headEnd/>
            <a:tailEnd/>
          </a:ln>
          <a:effectLst/>
        </p:spPr>
        <p:txBody>
          <a:bodyPr>
            <a:spAutoFit/>
          </a:bodyPr>
          <a:lstStyle/>
          <a:p>
            <a:pPr>
              <a:lnSpc>
                <a:spcPct val="140000"/>
              </a:lnSpc>
              <a:spcBef>
                <a:spcPct val="50000"/>
              </a:spcBef>
            </a:pPr>
            <a:r>
              <a:rPr lang="en-US" altLang="zh-CN">
                <a:solidFill>
                  <a:srgbClr val="000000"/>
                </a:solidFill>
                <a:latin typeface="黑体" pitchFamily="2" charset="-122"/>
                <a:ea typeface="黑体" pitchFamily="2" charset="-122"/>
              </a:rPr>
              <a:t>  </a:t>
            </a:r>
            <a:r>
              <a:rPr lang="zh-CN" altLang="en-US">
                <a:solidFill>
                  <a:srgbClr val="000000"/>
                </a:solidFill>
                <a:latin typeface="黑体" pitchFamily="2" charset="-122"/>
                <a:ea typeface="黑体" pitchFamily="2" charset="-122"/>
              </a:rPr>
              <a:t>贝叶斯公式作用在于</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由结果推原因</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，现在有一个</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结果</a:t>
            </a:r>
            <a:r>
              <a:rPr lang="zh-CN" altLang="en-US">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发生了，在众多可能的</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原因</a:t>
            </a:r>
            <a:r>
              <a:rPr lang="zh-CN" altLang="en-US">
                <a:solidFill>
                  <a:srgbClr val="000000"/>
                </a:solidFill>
                <a:latin typeface="Times New Roman"/>
                <a:ea typeface="黑体" pitchFamily="2" charset="-122"/>
              </a:rPr>
              <a:t>”</a:t>
            </a:r>
            <a:r>
              <a:rPr lang="zh-CN" altLang="en-US">
                <a:solidFill>
                  <a:srgbClr val="000000"/>
                </a:solidFill>
                <a:latin typeface="黑体" pitchFamily="2" charset="-122"/>
                <a:ea typeface="黑体" pitchFamily="2" charset="-122"/>
              </a:rPr>
              <a:t>中，到底是哪一个导致了这个结果？这是一个在日常生活和科学技术中常要问的问题。</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dissolve">
                                      <p:cBhvr>
                                        <p:cTn id="7" dur="75"/>
                                        <p:tgtEl>
                                          <p:spTgt spid="348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lt">
                                    <p:tmPct val="100000"/>
                                  </p:iterate>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dissolve">
                                      <p:cBhvr>
                                        <p:cTn id="12" dur="75"/>
                                        <p:tgtEl>
                                          <p:spTgt spid="348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34819"/>
                                        </p:tgtEl>
                                        <p:attrNameLst>
                                          <p:attrName>style.visibility</p:attrName>
                                        </p:attrNameLst>
                                      </p:cBhvr>
                                      <p:to>
                                        <p:strVal val="visible"/>
                                      </p:to>
                                    </p:set>
                                    <p:animEffect transition="in" filter="dissolve">
                                      <p:cBhvr>
                                        <p:cTn id="17" dur="3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P spid="3481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838200" y="838200"/>
            <a:ext cx="7772400" cy="1219200"/>
          </a:xfrm>
        </p:spPr>
        <p:txBody>
          <a:bodyPr/>
          <a:lstStyle/>
          <a:p>
            <a:pPr marL="193675" indent="-193675">
              <a:buFontTx/>
              <a:buNone/>
            </a:pPr>
            <a:r>
              <a:rPr lang="en-US" altLang="zh-CN" b="1">
                <a:solidFill>
                  <a:srgbClr val="0000CC"/>
                </a:solidFill>
                <a:latin typeface="黑体" pitchFamily="2" charset="-122"/>
                <a:ea typeface="黑体" pitchFamily="2" charset="-122"/>
              </a:rPr>
              <a:t>1</a:t>
            </a:r>
            <a:r>
              <a:rPr lang="zh-CN" altLang="en-US" b="1">
                <a:solidFill>
                  <a:srgbClr val="0000CC"/>
                </a:solidFill>
                <a:latin typeface="黑体" pitchFamily="2" charset="-122"/>
                <a:ea typeface="黑体" pitchFamily="2" charset="-122"/>
              </a:rPr>
              <a:t>．定义</a:t>
            </a:r>
            <a:r>
              <a:rPr lang="en-US" altLang="zh-CN" b="1">
                <a:solidFill>
                  <a:srgbClr val="0000CC"/>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
            </a:r>
            <a:br>
              <a:rPr lang="en-US" altLang="zh-CN">
                <a:solidFill>
                  <a:srgbClr val="000000"/>
                </a:solidFill>
                <a:latin typeface="黑体" pitchFamily="2" charset="-122"/>
                <a:ea typeface="黑体" pitchFamily="2" charset="-122"/>
              </a:rPr>
            </a:br>
            <a:r>
              <a:rPr lang="en-US" altLang="zh-CN">
                <a:solidFill>
                  <a:srgbClr val="000000"/>
                </a:solidFill>
                <a:latin typeface="黑体" pitchFamily="2" charset="-122"/>
                <a:ea typeface="黑体" pitchFamily="2" charset="-122"/>
              </a:rPr>
              <a:t> </a:t>
            </a:r>
            <a:r>
              <a:rPr lang="zh-CN" altLang="en-US" sz="2400">
                <a:solidFill>
                  <a:srgbClr val="000000"/>
                </a:solidFill>
                <a:latin typeface="黑体" pitchFamily="2" charset="-122"/>
                <a:ea typeface="黑体" pitchFamily="2" charset="-122"/>
              </a:rPr>
              <a:t>设</a:t>
            </a:r>
            <a:r>
              <a:rPr lang="en-US" altLang="zh-CN" sz="2400">
                <a:solidFill>
                  <a:srgbClr val="000000"/>
                </a:solidFill>
                <a:latin typeface="黑体" pitchFamily="2" charset="-122"/>
                <a:ea typeface="黑体" pitchFamily="2" charset="-122"/>
              </a:rPr>
              <a:t>A</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B</a:t>
            </a:r>
            <a:r>
              <a:rPr lang="zh-CN" altLang="en-US" sz="2400">
                <a:solidFill>
                  <a:srgbClr val="000000"/>
                </a:solidFill>
                <a:latin typeface="黑体" pitchFamily="2" charset="-122"/>
                <a:ea typeface="黑体" pitchFamily="2" charset="-122"/>
              </a:rPr>
              <a:t>是两事件，且</a:t>
            </a:r>
            <a:r>
              <a:rPr lang="en-US" altLang="zh-CN" sz="2400">
                <a:solidFill>
                  <a:srgbClr val="000000"/>
                </a:solidFill>
                <a:latin typeface="黑体" pitchFamily="2" charset="-122"/>
                <a:ea typeface="黑体" pitchFamily="2" charset="-122"/>
              </a:rPr>
              <a:t>P</a:t>
            </a:r>
            <a:r>
              <a:rPr lang="en-US" altLang="zh-CN" sz="2400" b="1">
                <a:solidFill>
                  <a:srgbClr val="000000"/>
                </a:solidFill>
                <a:latin typeface="黑体" pitchFamily="2" charset="-122"/>
                <a:ea typeface="黑体" pitchFamily="2" charset="-122"/>
              </a:rPr>
              <a:t>(B)</a:t>
            </a:r>
            <a:r>
              <a:rPr lang="en-US" altLang="zh-CN" sz="2400">
                <a:solidFill>
                  <a:srgbClr val="000000"/>
                </a:solidFill>
                <a:latin typeface="黑体" pitchFamily="2" charset="-122"/>
                <a:ea typeface="黑体" pitchFamily="2" charset="-122"/>
              </a:rPr>
              <a:t>&gt;0</a:t>
            </a:r>
            <a:r>
              <a:rPr lang="zh-CN" altLang="en-US" sz="2400">
                <a:solidFill>
                  <a:srgbClr val="000000"/>
                </a:solidFill>
                <a:latin typeface="黑体" pitchFamily="2" charset="-122"/>
                <a:ea typeface="黑体" pitchFamily="2" charset="-122"/>
              </a:rPr>
              <a:t>，称</a:t>
            </a:r>
          </a:p>
        </p:txBody>
      </p:sp>
      <p:sp>
        <p:nvSpPr>
          <p:cNvPr id="7171" name="Rectangle 3"/>
          <p:cNvSpPr>
            <a:spLocks noChangeArrowheads="1"/>
          </p:cNvSpPr>
          <p:nvPr/>
        </p:nvSpPr>
        <p:spPr bwMode="auto">
          <a:xfrm>
            <a:off x="4000500" y="321945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7172" name="Object 4"/>
          <p:cNvGraphicFramePr>
            <a:graphicFrameLocks noChangeAspect="1"/>
          </p:cNvGraphicFramePr>
          <p:nvPr/>
        </p:nvGraphicFramePr>
        <p:xfrm>
          <a:off x="2743200" y="1905000"/>
          <a:ext cx="2282825" cy="809625"/>
        </p:xfrm>
        <a:graphic>
          <a:graphicData uri="http://schemas.openxmlformats.org/presentationml/2006/ole">
            <p:oleObj spid="_x0000_s7172" name="Equation" r:id="rId4" imgW="1180800" imgH="419040" progId="Equation.3">
              <p:embed/>
            </p:oleObj>
          </a:graphicData>
        </a:graphic>
      </p:graphicFrame>
      <p:sp>
        <p:nvSpPr>
          <p:cNvPr id="7173" name="Text Box 5"/>
          <p:cNvSpPr txBox="1">
            <a:spLocks noChangeArrowheads="1"/>
          </p:cNvSpPr>
          <p:nvPr/>
        </p:nvSpPr>
        <p:spPr bwMode="auto">
          <a:xfrm>
            <a:off x="838200" y="2819400"/>
            <a:ext cx="7467600" cy="457200"/>
          </a:xfrm>
          <a:prstGeom prst="rect">
            <a:avLst/>
          </a:prstGeom>
          <a:noFill/>
          <a:ln w="9525">
            <a:noFill/>
            <a:miter lim="800000"/>
            <a:headEnd/>
            <a:tailEnd/>
          </a:ln>
          <a:effectLst/>
        </p:spPr>
        <p:txBody>
          <a:bodyPr>
            <a:spAutoFit/>
          </a:bodyPr>
          <a:lstStyle/>
          <a:p>
            <a:pPr>
              <a:spcBef>
                <a:spcPct val="20000"/>
              </a:spcBef>
              <a:buSzPct val="90000"/>
            </a:pPr>
            <a:r>
              <a:rPr lang="zh-CN" altLang="en-US">
                <a:solidFill>
                  <a:srgbClr val="000000"/>
                </a:solidFill>
                <a:latin typeface="黑体" pitchFamily="2" charset="-122"/>
                <a:ea typeface="黑体" pitchFamily="2" charset="-122"/>
              </a:rPr>
              <a:t>为在事件</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发生的条件下事件</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发生的</a:t>
            </a:r>
            <a:r>
              <a:rPr lang="zh-CN" altLang="en-US">
                <a:solidFill>
                  <a:srgbClr val="0000CC"/>
                </a:solidFill>
                <a:latin typeface="黑体" pitchFamily="2" charset="-122"/>
                <a:ea typeface="黑体" pitchFamily="2" charset="-122"/>
              </a:rPr>
              <a:t>条件概率</a:t>
            </a:r>
            <a:r>
              <a:rPr lang="en-US" altLang="zh-CN">
                <a:solidFill>
                  <a:srgbClr val="0000CC"/>
                </a:solidFill>
                <a:latin typeface="黑体" pitchFamily="2" charset="-122"/>
                <a:ea typeface="黑体" pitchFamily="2" charset="-122"/>
              </a:rPr>
              <a:t>.</a:t>
            </a:r>
            <a:endParaRPr lang="en-US" altLang="zh-CN">
              <a:solidFill>
                <a:srgbClr val="0000CC"/>
              </a:solidFill>
            </a:endParaRPr>
          </a:p>
        </p:txBody>
      </p:sp>
      <p:sp>
        <p:nvSpPr>
          <p:cNvPr id="7174" name="Text Box 6"/>
          <p:cNvSpPr txBox="1">
            <a:spLocks noChangeArrowheads="1"/>
          </p:cNvSpPr>
          <p:nvPr/>
        </p:nvSpPr>
        <p:spPr bwMode="auto">
          <a:xfrm>
            <a:off x="914400" y="3352800"/>
            <a:ext cx="6096000"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6600"/>
                </a:solidFill>
                <a:latin typeface="黑体" pitchFamily="2" charset="-122"/>
                <a:ea typeface="黑体" pitchFamily="2" charset="-122"/>
              </a:rPr>
              <a:t>注</a:t>
            </a:r>
            <a:r>
              <a:rPr lang="zh-CN" altLang="en-US" sz="2800">
                <a:solidFill>
                  <a:srgbClr val="000000"/>
                </a:solidFill>
                <a:latin typeface="黑体" pitchFamily="2" charset="-122"/>
                <a:ea typeface="黑体" pitchFamily="2" charset="-122"/>
              </a:rPr>
              <a:t> </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）若</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&gt;0</a:t>
            </a:r>
            <a:r>
              <a:rPr lang="zh-CN" altLang="en-US">
                <a:solidFill>
                  <a:srgbClr val="000000"/>
                </a:solidFill>
                <a:latin typeface="黑体" pitchFamily="2" charset="-122"/>
                <a:ea typeface="黑体" pitchFamily="2" charset="-122"/>
              </a:rPr>
              <a:t>，同样可定义</a:t>
            </a:r>
          </a:p>
        </p:txBody>
      </p:sp>
      <p:graphicFrame>
        <p:nvGraphicFramePr>
          <p:cNvPr id="7175" name="Object 7"/>
          <p:cNvGraphicFramePr>
            <a:graphicFrameLocks noChangeAspect="1"/>
          </p:cNvGraphicFramePr>
          <p:nvPr/>
        </p:nvGraphicFramePr>
        <p:xfrm>
          <a:off x="2643188" y="3990975"/>
          <a:ext cx="2332037" cy="809625"/>
        </p:xfrm>
        <a:graphic>
          <a:graphicData uri="http://schemas.openxmlformats.org/presentationml/2006/ole">
            <p:oleObj spid="_x0000_s7175" name="Equation" r:id="rId5" imgW="1206360" imgH="419040" progId="Equation.3">
              <p:embed/>
            </p:oleObj>
          </a:graphicData>
        </a:graphic>
      </p:graphicFrame>
      <p:sp>
        <p:nvSpPr>
          <p:cNvPr id="7176" name="Text Box 8"/>
          <p:cNvSpPr txBox="1">
            <a:spLocks noChangeArrowheads="1"/>
          </p:cNvSpPr>
          <p:nvPr/>
        </p:nvSpPr>
        <p:spPr bwMode="auto">
          <a:xfrm>
            <a:off x="1447800" y="4800600"/>
            <a:ext cx="6858000" cy="1406525"/>
          </a:xfrm>
          <a:prstGeom prst="rect">
            <a:avLst/>
          </a:prstGeom>
          <a:noFill/>
          <a:ln w="9525">
            <a:noFill/>
            <a:miter lim="800000"/>
            <a:headEnd/>
            <a:tailEnd/>
          </a:ln>
          <a:effectLst/>
        </p:spPr>
        <p:txBody>
          <a:bodyPr>
            <a:spAutoFit/>
          </a:bodyPr>
          <a:lstStyle/>
          <a:p>
            <a:pPr>
              <a:lnSpc>
                <a:spcPct val="120000"/>
              </a:lnSpc>
              <a:spcBef>
                <a:spcPct val="50000"/>
              </a:spcBef>
            </a:pP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2</a:t>
            </a:r>
            <a:r>
              <a:rPr lang="zh-CN" altLang="en-US">
                <a:solidFill>
                  <a:srgbClr val="000000"/>
                </a:solidFill>
                <a:latin typeface="黑体" pitchFamily="2" charset="-122"/>
                <a:ea typeface="黑体" pitchFamily="2" charset="-122"/>
              </a:rPr>
              <a:t>）条件概率</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Times New Roman"/>
                <a:ea typeface="黑体" pitchFamily="2" charset="-122"/>
              </a:rPr>
              <a:t>•</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）满足概率定义的三条公理，即</a:t>
            </a:r>
            <a:br>
              <a:rPr lang="zh-CN" altLang="en-US">
                <a:solidFill>
                  <a:srgbClr val="000000"/>
                </a:solidFill>
                <a:latin typeface="黑体" pitchFamily="2" charset="-122"/>
                <a:ea typeface="黑体" pitchFamily="2" charset="-122"/>
              </a:rPr>
            </a:br>
            <a:endParaRPr lang="zh-CN" altLang="en-US">
              <a:solidFill>
                <a:srgbClr val="000000"/>
              </a:solidFill>
              <a:latin typeface="黑体" pitchFamily="2" charset="-122"/>
              <a:ea typeface="黑体" pitchFamily="2" charset="-122"/>
            </a:endParaRPr>
          </a:p>
        </p:txBody>
      </p:sp>
      <p:sp>
        <p:nvSpPr>
          <p:cNvPr id="7177" name="Text Box 9"/>
          <p:cNvSpPr txBox="1">
            <a:spLocks noChangeArrowheads="1"/>
          </p:cNvSpPr>
          <p:nvPr/>
        </p:nvSpPr>
        <p:spPr bwMode="auto">
          <a:xfrm>
            <a:off x="1981200" y="5638800"/>
            <a:ext cx="6172200" cy="457200"/>
          </a:xfrm>
          <a:prstGeom prst="rect">
            <a:avLst/>
          </a:prstGeom>
          <a:noFill/>
          <a:ln w="9525">
            <a:noFill/>
            <a:miter lim="800000"/>
            <a:headEnd/>
            <a:tailEnd/>
          </a:ln>
          <a:effectLst/>
        </p:spPr>
        <p:txBody>
          <a:bodyPr>
            <a:spAutoFit/>
          </a:bodyPr>
          <a:lstStyle/>
          <a:p>
            <a:pPr>
              <a:spcBef>
                <a:spcPct val="50000"/>
              </a:spcBef>
            </a:pPr>
            <a:r>
              <a:rPr lang="en-US" altLang="zh-CN">
                <a:solidFill>
                  <a:srgbClr val="000000"/>
                </a:solidFill>
                <a:latin typeface="黑体" pitchFamily="2" charset="-122"/>
                <a:ea typeface="黑体" pitchFamily="2" charset="-122"/>
              </a:rPr>
              <a:t>1. </a:t>
            </a:r>
            <a:r>
              <a:rPr lang="zh-CN" altLang="en-US">
                <a:solidFill>
                  <a:srgbClr val="000000"/>
                </a:solidFill>
                <a:latin typeface="黑体" pitchFamily="2" charset="-122"/>
                <a:ea typeface="黑体" pitchFamily="2" charset="-122"/>
              </a:rPr>
              <a:t>对于每一事件</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，有</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dissolve">
                                      <p:cBhvr>
                                        <p:cTn id="7" dur="75"/>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dissolve">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7173"/>
                                        </p:tgtEl>
                                        <p:attrNameLst>
                                          <p:attrName>style.visibility</p:attrName>
                                        </p:attrNameLst>
                                      </p:cBhvr>
                                      <p:to>
                                        <p:strVal val="visible"/>
                                      </p:to>
                                    </p:set>
                                    <p:animEffect transition="in" filter="dissolve">
                                      <p:cBhvr>
                                        <p:cTn id="17" dur="300"/>
                                        <p:tgtEl>
                                          <p:spTgt spid="71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iterate type="wd">
                                    <p:tmPct val="100000"/>
                                  </p:iterate>
                                  <p:childTnLst>
                                    <p:set>
                                      <p:cBhvr>
                                        <p:cTn id="21" dur="1" fill="hold">
                                          <p:stCondLst>
                                            <p:cond delay="0"/>
                                          </p:stCondLst>
                                        </p:cTn>
                                        <p:tgtEl>
                                          <p:spTgt spid="7174"/>
                                        </p:tgtEl>
                                        <p:attrNameLst>
                                          <p:attrName>style.visibility</p:attrName>
                                        </p:attrNameLst>
                                      </p:cBhvr>
                                      <p:to>
                                        <p:strVal val="visible"/>
                                      </p:to>
                                    </p:set>
                                    <p:animEffect transition="in" filter="dissolve">
                                      <p:cBhvr>
                                        <p:cTn id="22" dur="300"/>
                                        <p:tgtEl>
                                          <p:spTgt spid="71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dissolve">
                                      <p:cBhvr>
                                        <p:cTn id="27" dur="500"/>
                                        <p:tgtEl>
                                          <p:spTgt spid="717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iterate type="wd">
                                    <p:tmPct val="100000"/>
                                  </p:iterate>
                                  <p:childTnLst>
                                    <p:set>
                                      <p:cBhvr>
                                        <p:cTn id="31" dur="1" fill="hold">
                                          <p:stCondLst>
                                            <p:cond delay="0"/>
                                          </p:stCondLst>
                                        </p:cTn>
                                        <p:tgtEl>
                                          <p:spTgt spid="7176"/>
                                        </p:tgtEl>
                                        <p:attrNameLst>
                                          <p:attrName>style.visibility</p:attrName>
                                        </p:attrNameLst>
                                      </p:cBhvr>
                                      <p:to>
                                        <p:strVal val="visible"/>
                                      </p:to>
                                    </p:set>
                                    <p:animEffect transition="in" filter="dissolve">
                                      <p:cBhvr>
                                        <p:cTn id="32" dur="300"/>
                                        <p:tgtEl>
                                          <p:spTgt spid="717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iterate type="wd">
                                    <p:tmPct val="100000"/>
                                  </p:iterate>
                                  <p:childTnLst>
                                    <p:set>
                                      <p:cBhvr>
                                        <p:cTn id="36" dur="1" fill="hold">
                                          <p:stCondLst>
                                            <p:cond delay="0"/>
                                          </p:stCondLst>
                                        </p:cTn>
                                        <p:tgtEl>
                                          <p:spTgt spid="7177"/>
                                        </p:tgtEl>
                                        <p:attrNameLst>
                                          <p:attrName>style.visibility</p:attrName>
                                        </p:attrNameLst>
                                      </p:cBhvr>
                                      <p:to>
                                        <p:strVal val="visible"/>
                                      </p:to>
                                    </p:set>
                                    <p:animEffect transition="in" filter="dissolve">
                                      <p:cBhvr>
                                        <p:cTn id="37" dur="3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P spid="7173" grpId="0" autoUpdateAnimBg="0"/>
      <p:bldP spid="7174" grpId="0" autoUpdateAnimBg="0"/>
      <p:bldP spid="7176" grpId="0" autoUpdateAnimBg="0"/>
      <p:bldP spid="717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1219200" y="304800"/>
            <a:ext cx="7772400" cy="1524000"/>
          </a:xfrm>
        </p:spPr>
        <p:txBody>
          <a:bodyPr/>
          <a:lstStyle/>
          <a:p>
            <a:pPr>
              <a:lnSpc>
                <a:spcPct val="120000"/>
              </a:lnSpc>
              <a:buFontTx/>
              <a:buNone/>
            </a:pPr>
            <a:r>
              <a:rPr lang="en-US" altLang="zh-CN" sz="2400">
                <a:solidFill>
                  <a:srgbClr val="000000"/>
                </a:solidFill>
                <a:latin typeface="黑体" pitchFamily="2" charset="-122"/>
                <a:ea typeface="黑体" pitchFamily="2" charset="-122"/>
              </a:rPr>
              <a:t/>
            </a:r>
            <a:br>
              <a:rPr lang="en-US" altLang="zh-CN"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2. P</a:t>
            </a:r>
            <a:r>
              <a:rPr lang="zh-CN" altLang="en-US" sz="2400">
                <a:solidFill>
                  <a:srgbClr val="000000"/>
                </a:solidFill>
                <a:latin typeface="黑体" pitchFamily="2" charset="-122"/>
                <a:ea typeface="黑体" pitchFamily="2" charset="-122"/>
              </a:rPr>
              <a:t>（</a:t>
            </a:r>
            <a:r>
              <a:rPr lang="zh-CN" altLang="en-US" sz="2400">
                <a:solidFill>
                  <a:srgbClr val="000000"/>
                </a:solidFill>
                <a:latin typeface="黑体" pitchFamily="2" charset="-122"/>
                <a:ea typeface="黑体" pitchFamily="2" charset="-122"/>
                <a:sym typeface="Symbol" pitchFamily="18" charset="2"/>
              </a:rPr>
              <a:t></a:t>
            </a:r>
            <a:r>
              <a:rPr lang="en-US" altLang="zh-CN" sz="2400">
                <a:solidFill>
                  <a:srgbClr val="000000"/>
                </a:solidFill>
                <a:latin typeface="黑体" pitchFamily="2" charset="-122"/>
                <a:ea typeface="黑体" pitchFamily="2" charset="-122"/>
              </a:rPr>
              <a:t>|B</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=1</a:t>
            </a:r>
            <a:br>
              <a:rPr lang="en-US" altLang="zh-CN" sz="2400">
                <a:solidFill>
                  <a:srgbClr val="000000"/>
                </a:solidFill>
                <a:latin typeface="黑体" pitchFamily="2" charset="-122"/>
                <a:ea typeface="黑体" pitchFamily="2" charset="-122"/>
              </a:rPr>
            </a:br>
            <a:r>
              <a:rPr lang="en-US" altLang="zh-CN" sz="2400">
                <a:solidFill>
                  <a:srgbClr val="000000"/>
                </a:solidFill>
                <a:latin typeface="黑体" pitchFamily="2" charset="-122"/>
                <a:ea typeface="黑体" pitchFamily="2" charset="-122"/>
              </a:rPr>
              <a:t>3. </a:t>
            </a:r>
            <a:r>
              <a:rPr lang="zh-CN" altLang="en-US" sz="2400">
                <a:solidFill>
                  <a:srgbClr val="000000"/>
                </a:solidFill>
                <a:latin typeface="黑体" pitchFamily="2" charset="-122"/>
                <a:ea typeface="黑体" pitchFamily="2" charset="-122"/>
              </a:rPr>
              <a:t>设</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1</a:t>
            </a:r>
            <a:r>
              <a:rPr lang="zh-CN" altLang="en-US" sz="2400">
                <a:solidFill>
                  <a:srgbClr val="000000"/>
                </a:solidFill>
                <a:latin typeface="黑体" pitchFamily="2" charset="-122"/>
                <a:ea typeface="黑体" pitchFamily="2" charset="-122"/>
              </a:rPr>
              <a:t>，</a:t>
            </a:r>
            <a:r>
              <a:rPr lang="en-US" altLang="zh-CN" sz="2400">
                <a:solidFill>
                  <a:srgbClr val="000000"/>
                </a:solidFill>
                <a:latin typeface="黑体" pitchFamily="2" charset="-122"/>
                <a:ea typeface="黑体" pitchFamily="2" charset="-122"/>
              </a:rPr>
              <a:t>A</a:t>
            </a:r>
            <a:r>
              <a:rPr lang="en-US" altLang="zh-CN" sz="2400" baseline="-25000">
                <a:solidFill>
                  <a:srgbClr val="000000"/>
                </a:solidFill>
                <a:latin typeface="黑体" pitchFamily="2" charset="-122"/>
                <a:ea typeface="黑体" pitchFamily="2" charset="-122"/>
              </a:rPr>
              <a:t>2</a:t>
            </a:r>
            <a:r>
              <a:rPr lang="en-US" altLang="zh-CN" sz="2400">
                <a:solidFill>
                  <a:srgbClr val="000000"/>
                </a:solidFill>
                <a:latin typeface="Times New Roman"/>
                <a:ea typeface="黑体" pitchFamily="2" charset="-122"/>
              </a:rPr>
              <a:t>……</a:t>
            </a:r>
            <a:r>
              <a:rPr lang="zh-CN" altLang="en-US" sz="2400">
                <a:solidFill>
                  <a:srgbClr val="000000"/>
                </a:solidFill>
                <a:latin typeface="黑体" pitchFamily="2" charset="-122"/>
                <a:ea typeface="黑体" pitchFamily="2" charset="-122"/>
              </a:rPr>
              <a:t>两两不相容，则有</a:t>
            </a:r>
          </a:p>
          <a:p>
            <a:pPr>
              <a:buFontTx/>
              <a:buNone/>
            </a:pPr>
            <a:endParaRPr lang="en-US" altLang="zh-CN" sz="2800"/>
          </a:p>
        </p:txBody>
      </p:sp>
      <p:graphicFrame>
        <p:nvGraphicFramePr>
          <p:cNvPr id="8195" name="Object 3"/>
          <p:cNvGraphicFramePr>
            <a:graphicFrameLocks noChangeAspect="1"/>
          </p:cNvGraphicFramePr>
          <p:nvPr/>
        </p:nvGraphicFramePr>
        <p:xfrm>
          <a:off x="2552700" y="1752600"/>
          <a:ext cx="3429000" cy="893763"/>
        </p:xfrm>
        <a:graphic>
          <a:graphicData uri="http://schemas.openxmlformats.org/presentationml/2006/ole">
            <p:oleObj spid="_x0000_s8195" name="Equation" r:id="rId4" imgW="1714320" imgH="457200" progId="Equation.3">
              <p:embed/>
            </p:oleObj>
          </a:graphicData>
        </a:graphic>
      </p:graphicFrame>
      <p:graphicFrame>
        <p:nvGraphicFramePr>
          <p:cNvPr id="8200" name="Object 8"/>
          <p:cNvGraphicFramePr>
            <a:graphicFrameLocks noChangeAspect="1"/>
          </p:cNvGraphicFramePr>
          <p:nvPr/>
        </p:nvGraphicFramePr>
        <p:xfrm>
          <a:off x="609600" y="2735263"/>
          <a:ext cx="8153400" cy="3284537"/>
        </p:xfrm>
        <a:graphic>
          <a:graphicData uri="http://schemas.openxmlformats.org/presentationml/2006/ole">
            <p:oleObj spid="_x0000_s8200" name="Equation" r:id="rId5" imgW="4470120" imgH="184140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dissolve">
                                      <p:cBhvr>
                                        <p:cTn id="7" dur="75"/>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dissolve">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200"/>
                                        </p:tgtEl>
                                        <p:attrNameLst>
                                          <p:attrName>style.visibility</p:attrName>
                                        </p:attrNameLst>
                                      </p:cBhvr>
                                      <p:to>
                                        <p:strVal val="visible"/>
                                      </p:to>
                                    </p:set>
                                    <p:animEffect transition="in" filter="dissolve">
                                      <p:cBhvr>
                                        <p:cTn id="17"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447800" y="990600"/>
            <a:ext cx="6299200" cy="2139950"/>
          </a:xfrm>
          <a:prstGeom prst="rect">
            <a:avLst/>
          </a:prstGeom>
          <a:noFill/>
          <a:ln w="9525">
            <a:noFill/>
            <a:miter lim="800000"/>
            <a:headEnd/>
            <a:tailEnd/>
          </a:ln>
          <a:effectLst/>
        </p:spPr>
        <p:txBody>
          <a:bodyPr wrap="none">
            <a:spAutoFit/>
          </a:bodyPr>
          <a:lstStyle/>
          <a:p>
            <a:pPr>
              <a:lnSpc>
                <a:spcPct val="140000"/>
              </a:lnSpc>
            </a:pPr>
            <a:r>
              <a:rPr lang="en-US" altLang="zh-CN" sz="2800">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Φ|B</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=0</a:t>
            </a:r>
          </a:p>
          <a:p>
            <a:pPr>
              <a:lnSpc>
                <a:spcPct val="140000"/>
              </a:lnSpc>
            </a:pPr>
            <a:r>
              <a:rPr lang="en-US" altLang="zh-CN">
                <a:solidFill>
                  <a:srgbClr val="000000"/>
                </a:solidFill>
                <a:latin typeface="黑体" pitchFamily="2" charset="-122"/>
                <a:ea typeface="黑体" pitchFamily="2" charset="-122"/>
              </a:rPr>
              <a:t>       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=1−P</a:t>
            </a:r>
            <a:r>
              <a:rPr lang="zh-CN" altLang="en-US">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sym typeface="Symbol" pitchFamily="18" charset="2"/>
              </a:rPr>
              <a:t></a:t>
            </a:r>
            <a:r>
              <a:rPr lang="en-US" altLang="zh-CN">
                <a:solidFill>
                  <a:srgbClr val="000000"/>
                </a:solidFill>
                <a:latin typeface="黑体" pitchFamily="2" charset="-122"/>
                <a:ea typeface="黑体" pitchFamily="2" charset="-122"/>
                <a:sym typeface="Symbol" pitchFamily="18" charset="2"/>
              </a:rPr>
              <a:t>A</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a:t>
            </a:r>
            <a:br>
              <a:rPr lang="zh-CN" altLang="en-US">
                <a:solidFill>
                  <a:srgbClr val="000000"/>
                </a:solidFill>
                <a:latin typeface="黑体" pitchFamily="2" charset="-122"/>
                <a:ea typeface="黑体" pitchFamily="2" charset="-122"/>
              </a:rPr>
            </a:br>
            <a:r>
              <a:rPr lang="zh-CN" altLang="en-US">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P(A</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∪A</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|B)=P(A</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|B)+P(A</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|B)−P(A</a:t>
            </a:r>
            <a:r>
              <a:rPr lang="en-US" altLang="zh-CN" baseline="-25000">
                <a:solidFill>
                  <a:srgbClr val="000000"/>
                </a:solidFill>
                <a:latin typeface="黑体" pitchFamily="2" charset="-122"/>
                <a:ea typeface="黑体" pitchFamily="2" charset="-122"/>
              </a:rPr>
              <a:t>1</a:t>
            </a:r>
            <a:r>
              <a:rPr lang="en-US" altLang="zh-CN">
                <a:solidFill>
                  <a:srgbClr val="000000"/>
                </a:solidFill>
                <a:latin typeface="黑体" pitchFamily="2" charset="-122"/>
                <a:ea typeface="黑体" pitchFamily="2" charset="-122"/>
              </a:rPr>
              <a:t>A</a:t>
            </a:r>
            <a:r>
              <a:rPr lang="en-US" altLang="zh-CN" baseline="-25000">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等等</a:t>
            </a:r>
          </a:p>
          <a:p>
            <a:endParaRPr lang="en-US" altLang="zh-CN" sz="2800">
              <a:solidFill>
                <a:srgbClr val="000000"/>
              </a:solidFill>
              <a:latin typeface="黑体" pitchFamily="2" charset="-122"/>
              <a:ea typeface="黑体" pitchFamily="2" charset="-122"/>
            </a:endParaRPr>
          </a:p>
        </p:txBody>
      </p:sp>
      <p:sp>
        <p:nvSpPr>
          <p:cNvPr id="53251" name="Text Box 3"/>
          <p:cNvSpPr txBox="1">
            <a:spLocks noChangeArrowheads="1"/>
          </p:cNvSpPr>
          <p:nvPr/>
        </p:nvSpPr>
        <p:spPr bwMode="auto">
          <a:xfrm>
            <a:off x="914400" y="762000"/>
            <a:ext cx="6934200" cy="457200"/>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概率所证明的重要结果都适用于条件概率，例如：</a:t>
            </a:r>
          </a:p>
        </p:txBody>
      </p:sp>
      <p:sp>
        <p:nvSpPr>
          <p:cNvPr id="53252" name="Text Box 4"/>
          <p:cNvSpPr txBox="1">
            <a:spLocks noChangeArrowheads="1"/>
          </p:cNvSpPr>
          <p:nvPr/>
        </p:nvSpPr>
        <p:spPr bwMode="auto">
          <a:xfrm>
            <a:off x="762000" y="2743200"/>
            <a:ext cx="7620000" cy="1698625"/>
          </a:xfrm>
          <a:prstGeom prst="rect">
            <a:avLst/>
          </a:prstGeom>
          <a:noFill/>
          <a:ln w="9525">
            <a:noFill/>
            <a:miter lim="800000"/>
            <a:headEnd/>
            <a:tailEnd/>
          </a:ln>
          <a:effectLst/>
        </p:spPr>
        <p:txBody>
          <a:bodyPr>
            <a:spAutoFit/>
          </a:bodyPr>
          <a:lstStyle/>
          <a:p>
            <a:pPr>
              <a:lnSpc>
                <a:spcPct val="130000"/>
              </a:lnSpc>
              <a:spcBef>
                <a:spcPct val="50000"/>
              </a:spcBef>
            </a:pPr>
            <a:r>
              <a:rPr lang="en-US" altLang="zh-CN">
                <a:solidFill>
                  <a:srgbClr val="000000"/>
                </a:solidFill>
                <a:latin typeface="黑体" pitchFamily="2" charset="-122"/>
                <a:ea typeface="黑体" pitchFamily="2" charset="-122"/>
              </a:rPr>
              <a:t>(3) 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）与条件概率</a:t>
            </a:r>
            <a:r>
              <a:rPr lang="en-US" altLang="zh-CN">
                <a:solidFill>
                  <a:srgbClr val="000000"/>
                </a:solidFill>
                <a:latin typeface="黑体" pitchFamily="2" charset="-122"/>
                <a:ea typeface="黑体" pitchFamily="2" charset="-122"/>
              </a:rPr>
              <a:t>P</a:t>
            </a:r>
            <a:r>
              <a:rPr lang="zh-CN" altLang="en-US">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zh-CN" altLang="en-US">
                <a:solidFill>
                  <a:srgbClr val="000000"/>
                </a:solidFill>
                <a:latin typeface="黑体" pitchFamily="2" charset="-122"/>
                <a:ea typeface="黑体" pitchFamily="2" charset="-122"/>
              </a:rPr>
              <a:t>）的关系：</a:t>
            </a:r>
          </a:p>
          <a:p>
            <a:pPr>
              <a:lnSpc>
                <a:spcPct val="130000"/>
              </a:lnSpc>
              <a:spcBef>
                <a:spcPct val="50000"/>
              </a:spcBef>
            </a:pPr>
            <a:r>
              <a:rPr lang="zh-CN" altLang="en-US">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&gt;P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1">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&lt;P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 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=P</a:t>
            </a:r>
            <a:r>
              <a:rPr lang="en-US" altLang="zh-CN" b="1">
                <a:solidFill>
                  <a:srgbClr val="000000"/>
                </a:solidFill>
                <a:latin typeface="黑体" pitchFamily="2" charset="-122"/>
                <a:ea typeface="黑体" pitchFamily="2" charset="-122"/>
              </a:rPr>
              <a:t>(</a:t>
            </a:r>
            <a:r>
              <a:rPr lang="en-US" altLang="zh-CN">
                <a:solidFill>
                  <a:srgbClr val="000000"/>
                </a:solidFill>
                <a:latin typeface="黑体" pitchFamily="2" charset="-122"/>
                <a:ea typeface="黑体" pitchFamily="2" charset="-122"/>
              </a:rPr>
              <a:t>A|B</a:t>
            </a:r>
            <a:r>
              <a:rPr lang="en-US" altLang="zh-CN" b="1">
                <a:solidFill>
                  <a:srgbClr val="000000"/>
                </a:solidFill>
                <a:latin typeface="黑体" pitchFamily="2" charset="-122"/>
                <a:ea typeface="黑体" pitchFamily="2" charset="-122"/>
              </a:rPr>
              <a:t>)</a:t>
            </a:r>
            <a:r>
              <a:rPr lang="zh-CN" altLang="en-US">
                <a:solidFill>
                  <a:srgbClr val="000000"/>
                </a:solidFill>
                <a:latin typeface="黑体" pitchFamily="2" charset="-122"/>
                <a:ea typeface="黑体" pitchFamily="2" charset="-122"/>
              </a:rPr>
              <a:t>这三种关系都有可能成立。后一种情况就是以后讨论的独立性。</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wd">
                                    <p:tmPct val="100000"/>
                                  </p:iterate>
                                  <p:childTnLst>
                                    <p:set>
                                      <p:cBhvr>
                                        <p:cTn id="6" dur="1" fill="hold">
                                          <p:stCondLst>
                                            <p:cond delay="0"/>
                                          </p:stCondLst>
                                        </p:cTn>
                                        <p:tgtEl>
                                          <p:spTgt spid="53251"/>
                                        </p:tgtEl>
                                        <p:attrNameLst>
                                          <p:attrName>style.visibility</p:attrName>
                                        </p:attrNameLst>
                                      </p:cBhvr>
                                      <p:to>
                                        <p:strVal val="visible"/>
                                      </p:to>
                                    </p:set>
                                    <p:animEffect transition="in" filter="dissolve">
                                      <p:cBhvr>
                                        <p:cTn id="7" dur="300"/>
                                        <p:tgtEl>
                                          <p:spTgt spid="53251"/>
                                        </p:tgtEl>
                                      </p:cBhvr>
                                    </p:animEffect>
                                  </p:childTnLst>
                                </p:cTn>
                              </p:par>
                            </p:childTnLst>
                          </p:cTn>
                        </p:par>
                        <p:par>
                          <p:cTn id="8" fill="hold">
                            <p:stCondLst>
                              <p:cond delay="3600"/>
                            </p:stCondLst>
                            <p:childTnLst>
                              <p:par>
                                <p:cTn id="9" presetID="9" presetClass="entr" presetSubtype="0" fill="hold" grpId="0" nodeType="afterEffect">
                                  <p:stCondLst>
                                    <p:cond delay="0"/>
                                  </p:stCondLst>
                                  <p:iterate type="wd">
                                    <p:tmPct val="100000"/>
                                  </p:iterate>
                                  <p:childTnLst>
                                    <p:set>
                                      <p:cBhvr>
                                        <p:cTn id="10" dur="1" fill="hold">
                                          <p:stCondLst>
                                            <p:cond delay="0"/>
                                          </p:stCondLst>
                                        </p:cTn>
                                        <p:tgtEl>
                                          <p:spTgt spid="53250"/>
                                        </p:tgtEl>
                                        <p:attrNameLst>
                                          <p:attrName>style.visibility</p:attrName>
                                        </p:attrNameLst>
                                      </p:cBhvr>
                                      <p:to>
                                        <p:strVal val="visible"/>
                                      </p:to>
                                    </p:set>
                                    <p:animEffect transition="in" filter="dissolve">
                                      <p:cBhvr>
                                        <p:cTn id="11" dur="300"/>
                                        <p:tgtEl>
                                          <p:spTgt spid="5325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iterate type="wd">
                                    <p:tmPct val="100000"/>
                                  </p:iterate>
                                  <p:childTnLst>
                                    <p:set>
                                      <p:cBhvr>
                                        <p:cTn id="15" dur="1" fill="hold">
                                          <p:stCondLst>
                                            <p:cond delay="0"/>
                                          </p:stCondLst>
                                        </p:cTn>
                                        <p:tgtEl>
                                          <p:spTgt spid="53252"/>
                                        </p:tgtEl>
                                        <p:attrNameLst>
                                          <p:attrName>style.visibility</p:attrName>
                                        </p:attrNameLst>
                                      </p:cBhvr>
                                      <p:to>
                                        <p:strVal val="visible"/>
                                      </p:to>
                                    </p:set>
                                    <p:animEffect transition="in" filter="dissolve">
                                      <p:cBhvr>
                                        <p:cTn id="16" dur="3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ChangeArrowheads="1"/>
          </p:cNvSpPr>
          <p:nvPr/>
        </p:nvSpPr>
        <p:spPr bwMode="auto">
          <a:xfrm>
            <a:off x="609600" y="812800"/>
            <a:ext cx="8077200" cy="2438400"/>
          </a:xfrm>
          <a:prstGeom prst="rect">
            <a:avLst/>
          </a:prstGeom>
          <a:noFill/>
          <a:ln w="9525">
            <a:noFill/>
            <a:miter lim="800000"/>
            <a:headEnd/>
            <a:tailEnd/>
          </a:ln>
          <a:effectLst/>
        </p:spPr>
        <p:txBody>
          <a:bodyPr/>
          <a:lstStyle/>
          <a:p>
            <a:pPr marL="457200" indent="-457200">
              <a:lnSpc>
                <a:spcPct val="150000"/>
              </a:lnSpc>
              <a:spcBef>
                <a:spcPct val="20000"/>
              </a:spcBef>
              <a:buSzPct val="90000"/>
            </a:pPr>
            <a:r>
              <a:rPr lang="zh-CN" altLang="en-US" dirty="0" smtClean="0">
                <a:solidFill>
                  <a:srgbClr val="000000"/>
                </a:solidFill>
                <a:latin typeface="黑体" pitchFamily="2" charset="-122"/>
                <a:ea typeface="黑体" pitchFamily="2" charset="-122"/>
              </a:rPr>
              <a:t>一般</a:t>
            </a:r>
            <a:r>
              <a:rPr lang="zh-CN" altLang="en-US" dirty="0">
                <a:solidFill>
                  <a:srgbClr val="000000"/>
                </a:solidFill>
                <a:latin typeface="黑体" pitchFamily="2" charset="-122"/>
                <a:ea typeface="黑体" pitchFamily="2" charset="-122"/>
              </a:rPr>
              <a:t>有两种方法：</a:t>
            </a:r>
            <a:br>
              <a:rPr lang="zh-CN" altLang="en-US" dirty="0">
                <a:solidFill>
                  <a:srgbClr val="000000"/>
                </a:solidFill>
                <a:latin typeface="黑体" pitchFamily="2" charset="-122"/>
                <a:ea typeface="黑体" pitchFamily="2" charset="-122"/>
              </a:rPr>
            </a:br>
            <a:r>
              <a:rPr lang="zh-CN" altLang="en-US" dirty="0">
                <a:solidFill>
                  <a:srgbClr val="000000"/>
                </a:solidFill>
                <a:latin typeface="黑体" pitchFamily="2" charset="-122"/>
                <a:ea typeface="黑体" pitchFamily="2" charset="-122"/>
              </a:rPr>
              <a:t>  </a:t>
            </a:r>
            <a:r>
              <a:rPr lang="en-US" altLang="zh-CN" b="1" dirty="0">
                <a:solidFill>
                  <a:srgbClr val="000000"/>
                </a:solidFill>
                <a:latin typeface="黑体" pitchFamily="2" charset="-122"/>
                <a:ea typeface="黑体" pitchFamily="2" charset="-122"/>
              </a:rPr>
              <a:t>(</a:t>
            </a:r>
            <a:r>
              <a:rPr lang="en-US" altLang="zh-CN" dirty="0">
                <a:solidFill>
                  <a:srgbClr val="000000"/>
                </a:solidFill>
                <a:latin typeface="黑体" pitchFamily="2" charset="-122"/>
                <a:ea typeface="黑体" pitchFamily="2" charset="-122"/>
              </a:rPr>
              <a:t>1</a:t>
            </a:r>
            <a:r>
              <a:rPr lang="en-US" altLang="zh-CN" b="1" dirty="0">
                <a:solidFill>
                  <a:srgbClr val="000000"/>
                </a:solidFill>
                <a:latin typeface="黑体" pitchFamily="2" charset="-122"/>
                <a:ea typeface="黑体" pitchFamily="2" charset="-122"/>
              </a:rPr>
              <a:t>)</a:t>
            </a:r>
            <a:r>
              <a:rPr lang="zh-CN" altLang="en-US" dirty="0">
                <a:solidFill>
                  <a:srgbClr val="000000"/>
                </a:solidFill>
                <a:latin typeface="黑体" pitchFamily="2" charset="-122"/>
                <a:ea typeface="黑体" pitchFamily="2" charset="-122"/>
              </a:rPr>
              <a:t>由条件概率定义：</a:t>
            </a:r>
            <a:r>
              <a:rPr lang="en-US" altLang="zh-CN" dirty="0">
                <a:solidFill>
                  <a:srgbClr val="000000"/>
                </a:solidFill>
                <a:latin typeface="黑体" pitchFamily="2" charset="-122"/>
                <a:ea typeface="黑体" pitchFamily="2" charset="-122"/>
                <a:sym typeface="Wingdings" pitchFamily="2" charset="2"/>
              </a:rPr>
              <a:t>P(A|B)=P(AB)/P(B)</a:t>
            </a:r>
            <a:r>
              <a:rPr lang="en-US" altLang="zh-CN" dirty="0">
                <a:solidFill>
                  <a:srgbClr val="000000"/>
                </a:solidFill>
                <a:latin typeface="黑体" pitchFamily="2" charset="-122"/>
                <a:ea typeface="黑体" pitchFamily="2" charset="-122"/>
              </a:rPr>
              <a:t/>
            </a:r>
            <a:br>
              <a:rPr lang="en-US" altLang="zh-CN" dirty="0">
                <a:solidFill>
                  <a:srgbClr val="000000"/>
                </a:solidFill>
                <a:latin typeface="黑体" pitchFamily="2" charset="-122"/>
                <a:ea typeface="黑体" pitchFamily="2" charset="-122"/>
              </a:rPr>
            </a:br>
            <a:r>
              <a:rPr lang="en-US" altLang="zh-CN" dirty="0">
                <a:solidFill>
                  <a:srgbClr val="000000"/>
                </a:solidFill>
                <a:latin typeface="黑体" pitchFamily="2" charset="-122"/>
                <a:ea typeface="黑体" pitchFamily="2" charset="-122"/>
              </a:rPr>
              <a:t>      </a:t>
            </a:r>
            <a:r>
              <a:rPr lang="zh-CN" altLang="en-US" dirty="0">
                <a:solidFill>
                  <a:srgbClr val="000000"/>
                </a:solidFill>
                <a:latin typeface="黑体" pitchFamily="2" charset="-122"/>
                <a:ea typeface="黑体" pitchFamily="2" charset="-122"/>
                <a:sym typeface="Wingdings" pitchFamily="2" charset="2"/>
              </a:rPr>
              <a:t>（在原样本空间中求</a:t>
            </a:r>
            <a:r>
              <a:rPr lang="en-US" altLang="zh-CN" dirty="0">
                <a:solidFill>
                  <a:srgbClr val="000000"/>
                </a:solidFill>
                <a:latin typeface="黑体" pitchFamily="2" charset="-122"/>
                <a:ea typeface="黑体" pitchFamily="2" charset="-122"/>
                <a:sym typeface="Wingdings" pitchFamily="2" charset="2"/>
              </a:rPr>
              <a:t>P(AB)</a:t>
            </a:r>
            <a:r>
              <a:rPr lang="zh-CN" altLang="en-US" dirty="0">
                <a:solidFill>
                  <a:srgbClr val="000000"/>
                </a:solidFill>
                <a:latin typeface="黑体" pitchFamily="2" charset="-122"/>
                <a:ea typeface="黑体" pitchFamily="2" charset="-122"/>
                <a:sym typeface="Wingdings" pitchFamily="2" charset="2"/>
              </a:rPr>
              <a:t>、</a:t>
            </a:r>
            <a:r>
              <a:rPr lang="en-US" altLang="zh-CN" dirty="0">
                <a:solidFill>
                  <a:srgbClr val="000000"/>
                </a:solidFill>
                <a:latin typeface="黑体" pitchFamily="2" charset="-122"/>
                <a:ea typeface="黑体" pitchFamily="2" charset="-122"/>
                <a:sym typeface="Wingdings" pitchFamily="2" charset="2"/>
              </a:rPr>
              <a:t>P(A)</a:t>
            </a:r>
            <a:r>
              <a:rPr lang="zh-CN" altLang="en-US" dirty="0">
                <a:solidFill>
                  <a:srgbClr val="000000"/>
                </a:solidFill>
                <a:latin typeface="黑体" pitchFamily="2" charset="-122"/>
                <a:ea typeface="黑体" pitchFamily="2" charset="-122"/>
                <a:sym typeface="Wingdings" pitchFamily="2" charset="2"/>
              </a:rPr>
              <a:t>）</a:t>
            </a:r>
            <a:br>
              <a:rPr lang="zh-CN" altLang="en-US" dirty="0">
                <a:solidFill>
                  <a:srgbClr val="000000"/>
                </a:solidFill>
                <a:latin typeface="黑体" pitchFamily="2" charset="-122"/>
                <a:ea typeface="黑体" pitchFamily="2" charset="-122"/>
                <a:sym typeface="Wingdings" pitchFamily="2" charset="2"/>
              </a:rPr>
            </a:br>
            <a:endParaRPr lang="zh-CN" altLang="en-US" dirty="0">
              <a:solidFill>
                <a:srgbClr val="000000"/>
              </a:solidFill>
              <a:latin typeface="黑体" pitchFamily="2" charset="-122"/>
              <a:ea typeface="黑体" pitchFamily="2" charset="-122"/>
              <a:sym typeface="Wingdings" pitchFamily="2" charset="2"/>
            </a:endParaRPr>
          </a:p>
        </p:txBody>
      </p:sp>
      <p:sp>
        <p:nvSpPr>
          <p:cNvPr id="9222" name="Text Box 6"/>
          <p:cNvSpPr txBox="1">
            <a:spLocks noChangeArrowheads="1"/>
          </p:cNvSpPr>
          <p:nvPr/>
        </p:nvSpPr>
        <p:spPr bwMode="auto">
          <a:xfrm>
            <a:off x="1371600" y="3327400"/>
            <a:ext cx="6324600" cy="1625600"/>
          </a:xfrm>
          <a:prstGeom prst="rect">
            <a:avLst/>
          </a:prstGeom>
          <a:noFill/>
          <a:ln w="9525">
            <a:noFill/>
            <a:miter lim="800000"/>
            <a:headEnd/>
            <a:tailEnd/>
          </a:ln>
          <a:effectLst/>
        </p:spPr>
        <p:txBody>
          <a:bodyPr>
            <a:spAutoFit/>
          </a:bodyPr>
          <a:lstStyle/>
          <a:p>
            <a:pPr>
              <a:lnSpc>
                <a:spcPct val="140000"/>
              </a:lnSpc>
              <a:spcBef>
                <a:spcPct val="50000"/>
              </a:spcBef>
            </a:pPr>
            <a:r>
              <a:rPr lang="en-US" altLang="zh-CN" b="1">
                <a:solidFill>
                  <a:srgbClr val="000000"/>
                </a:solidFill>
                <a:latin typeface="黑体" pitchFamily="2" charset="-122"/>
                <a:ea typeface="黑体" pitchFamily="2" charset="-122"/>
              </a:rPr>
              <a:t>(</a:t>
            </a:r>
            <a:r>
              <a:rPr lang="en-US" altLang="zh-CN">
                <a:solidFill>
                  <a:srgbClr val="000000"/>
                </a:solidFill>
                <a:latin typeface="Tahoma" pitchFamily="34" charset="0"/>
                <a:ea typeface="黑体" pitchFamily="2" charset="-122"/>
              </a:rPr>
              <a:t>2</a:t>
            </a:r>
            <a:r>
              <a:rPr lang="en-US" altLang="zh-CN" b="1">
                <a:solidFill>
                  <a:srgbClr val="000000"/>
                </a:solidFill>
                <a:latin typeface="黑体" pitchFamily="2" charset="-122"/>
                <a:ea typeface="黑体" pitchFamily="2" charset="-122"/>
              </a:rPr>
              <a:t>)</a:t>
            </a:r>
            <a:r>
              <a:rPr lang="zh-CN" altLang="en-US">
                <a:solidFill>
                  <a:srgbClr val="000000"/>
                </a:solidFill>
                <a:latin typeface="Tahoma" pitchFamily="34" charset="0"/>
                <a:ea typeface="黑体" pitchFamily="2" charset="-122"/>
              </a:rPr>
              <a:t>按古典概型公式： </a:t>
            </a:r>
            <a:r>
              <a:rPr lang="en-US" altLang="zh-CN">
                <a:solidFill>
                  <a:srgbClr val="000000"/>
                </a:solidFill>
                <a:latin typeface="Tahoma" pitchFamily="34" charset="0"/>
                <a:ea typeface="黑体" pitchFamily="2" charset="-122"/>
              </a:rPr>
              <a:t>P(B|A)=N</a:t>
            </a:r>
            <a:r>
              <a:rPr lang="en-US" altLang="zh-CN" baseline="-25000">
                <a:solidFill>
                  <a:srgbClr val="000000"/>
                </a:solidFill>
                <a:latin typeface="Tahoma" pitchFamily="34" charset="0"/>
                <a:ea typeface="黑体" pitchFamily="2" charset="-122"/>
              </a:rPr>
              <a:t>AB</a:t>
            </a:r>
            <a:r>
              <a:rPr lang="en-US" altLang="zh-CN">
                <a:solidFill>
                  <a:srgbClr val="000000"/>
                </a:solidFill>
                <a:latin typeface="Tahoma" pitchFamily="34" charset="0"/>
                <a:ea typeface="黑体" pitchFamily="2" charset="-122"/>
              </a:rPr>
              <a:t>/N</a:t>
            </a:r>
            <a:r>
              <a:rPr lang="en-US" altLang="zh-CN" baseline="-25000">
                <a:solidFill>
                  <a:srgbClr val="000000"/>
                </a:solidFill>
                <a:latin typeface="Tahoma" pitchFamily="34" charset="0"/>
                <a:ea typeface="黑体" pitchFamily="2" charset="-122"/>
              </a:rPr>
              <a:t>A</a:t>
            </a:r>
            <a:r>
              <a:rPr lang="en-US" altLang="zh-CN">
                <a:solidFill>
                  <a:srgbClr val="000000"/>
                </a:solidFill>
                <a:latin typeface="Tahoma" pitchFamily="34" charset="0"/>
                <a:ea typeface="黑体" pitchFamily="2" charset="-122"/>
              </a:rPr>
              <a:t> </a:t>
            </a:r>
            <a:br>
              <a:rPr lang="en-US" altLang="zh-CN">
                <a:solidFill>
                  <a:srgbClr val="000000"/>
                </a:solidFill>
                <a:latin typeface="Tahoma" pitchFamily="34" charset="0"/>
                <a:ea typeface="黑体" pitchFamily="2" charset="-122"/>
              </a:rPr>
            </a:br>
            <a:r>
              <a:rPr lang="en-US" altLang="zh-CN">
                <a:solidFill>
                  <a:srgbClr val="000000"/>
                </a:solidFill>
                <a:latin typeface="Tahoma" pitchFamily="34" charset="0"/>
                <a:ea typeface="黑体" pitchFamily="2" charset="-122"/>
              </a:rPr>
              <a:t>      </a:t>
            </a:r>
            <a:r>
              <a:rPr lang="zh-CN" altLang="en-US">
                <a:solidFill>
                  <a:srgbClr val="000000"/>
                </a:solidFill>
                <a:latin typeface="Tahoma" pitchFamily="34" charset="0"/>
                <a:ea typeface="黑体" pitchFamily="2" charset="-122"/>
              </a:rPr>
              <a:t>（在压缩后的样本空间中考虑）</a:t>
            </a:r>
            <a:br>
              <a:rPr lang="zh-CN" altLang="en-US">
                <a:solidFill>
                  <a:srgbClr val="000000"/>
                </a:solidFill>
                <a:latin typeface="Tahoma" pitchFamily="34" charset="0"/>
                <a:ea typeface="黑体" pitchFamily="2" charset="-122"/>
              </a:rPr>
            </a:br>
            <a:endParaRPr lang="zh-CN" altLang="en-US">
              <a:solidFill>
                <a:srgbClr val="000000"/>
              </a:solidFill>
              <a:latin typeface="Tahoma" pitchFamily="34" charset="0"/>
              <a:ea typeface="黑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dissolve">
                                      <p:cBhvr>
                                        <p:cTn id="7" dur="75"/>
                                        <p:tgtEl>
                                          <p:spTgt spid="9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iterate type="wd">
                                    <p:tmPct val="100000"/>
                                  </p:iterate>
                                  <p:childTnLst>
                                    <p:set>
                                      <p:cBhvr>
                                        <p:cTn id="11" dur="1" fill="hold">
                                          <p:stCondLst>
                                            <p:cond delay="0"/>
                                          </p:stCondLst>
                                        </p:cTn>
                                        <p:tgtEl>
                                          <p:spTgt spid="9222"/>
                                        </p:tgtEl>
                                        <p:attrNameLst>
                                          <p:attrName>style.visibility</p:attrName>
                                        </p:attrNameLst>
                                      </p:cBhvr>
                                      <p:to>
                                        <p:strVal val="visible"/>
                                      </p:to>
                                    </p:set>
                                    <p:animEffect transition="in" filter="dissolve">
                                      <p:cBhvr>
                                        <p:cTn id="12" dur="3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autoUpdateAnimBg="0"/>
      <p:bldP spid="922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533400" y="304800"/>
            <a:ext cx="8001000" cy="3048000"/>
          </a:xfrm>
        </p:spPr>
        <p:txBody>
          <a:bodyPr/>
          <a:lstStyle/>
          <a:p>
            <a:pPr>
              <a:buFontTx/>
              <a:buNone/>
            </a:pPr>
            <a:endParaRPr lang="en-US" altLang="zh-CN" sz="1800">
              <a:solidFill>
                <a:srgbClr val="000000"/>
              </a:solidFill>
              <a:ea typeface="黑体" pitchFamily="2" charset="-122"/>
            </a:endParaRPr>
          </a:p>
          <a:p>
            <a:pPr>
              <a:lnSpc>
                <a:spcPct val="130000"/>
              </a:lnSpc>
              <a:buFontTx/>
              <a:buNone/>
            </a:pPr>
            <a:r>
              <a:rPr lang="zh-CN" altLang="en-US" sz="2800">
                <a:solidFill>
                  <a:srgbClr val="000000"/>
                </a:solidFill>
                <a:ea typeface="黑体" pitchFamily="2" charset="-122"/>
              </a:rPr>
              <a:t>例</a:t>
            </a:r>
            <a:r>
              <a:rPr lang="en-US" altLang="zh-CN" sz="2800">
                <a:solidFill>
                  <a:srgbClr val="000000"/>
                </a:solidFill>
                <a:latin typeface="Times New Roman" pitchFamily="18" charset="0"/>
                <a:ea typeface="黑体" pitchFamily="2" charset="-122"/>
              </a:rPr>
              <a:t>1</a:t>
            </a:r>
            <a:r>
              <a:rPr lang="zh-CN" altLang="en-US" sz="2800">
                <a:solidFill>
                  <a:srgbClr val="000000"/>
                </a:solidFill>
                <a:ea typeface="黑体" pitchFamily="2" charset="-122"/>
              </a:rPr>
              <a:t>：</a:t>
            </a:r>
            <a:r>
              <a:rPr lang="en-US" altLang="zh-CN" sz="2400">
                <a:solidFill>
                  <a:srgbClr val="000000"/>
                </a:solidFill>
                <a:ea typeface="黑体" pitchFamily="2" charset="-122"/>
              </a:rPr>
              <a:t>100</a:t>
            </a:r>
            <a:r>
              <a:rPr lang="zh-CN" altLang="en-US" sz="2400">
                <a:solidFill>
                  <a:srgbClr val="000000"/>
                </a:solidFill>
                <a:ea typeface="黑体" pitchFamily="2" charset="-122"/>
              </a:rPr>
              <a:t>件产品，其中</a:t>
            </a:r>
            <a:r>
              <a:rPr lang="en-US" altLang="zh-CN" sz="2400">
                <a:solidFill>
                  <a:srgbClr val="000000"/>
                </a:solidFill>
                <a:ea typeface="黑体" pitchFamily="2" charset="-122"/>
              </a:rPr>
              <a:t>5</a:t>
            </a:r>
            <a:r>
              <a:rPr lang="zh-CN" altLang="en-US" sz="2400">
                <a:solidFill>
                  <a:srgbClr val="000000"/>
                </a:solidFill>
                <a:ea typeface="黑体" pitchFamily="2" charset="-122"/>
              </a:rPr>
              <a:t>件不合格品，</a:t>
            </a:r>
            <a:r>
              <a:rPr lang="en-US" altLang="zh-CN" sz="2400">
                <a:solidFill>
                  <a:srgbClr val="000000"/>
                </a:solidFill>
                <a:ea typeface="黑体" pitchFamily="2" charset="-122"/>
              </a:rPr>
              <a:t>5</a:t>
            </a:r>
            <a:r>
              <a:rPr lang="zh-CN" altLang="en-US" sz="2400">
                <a:solidFill>
                  <a:srgbClr val="000000"/>
                </a:solidFill>
                <a:ea typeface="黑体" pitchFamily="2" charset="-122"/>
              </a:rPr>
              <a:t>件不合格品中又有</a:t>
            </a:r>
            <a:r>
              <a:rPr lang="en-US" altLang="zh-CN" sz="2400">
                <a:solidFill>
                  <a:srgbClr val="000000"/>
                </a:solidFill>
                <a:ea typeface="黑体" pitchFamily="2" charset="-122"/>
              </a:rPr>
              <a:t>3</a:t>
            </a:r>
            <a:r>
              <a:rPr lang="zh-CN" altLang="en-US" sz="2400">
                <a:solidFill>
                  <a:srgbClr val="000000"/>
                </a:solidFill>
                <a:ea typeface="黑体" pitchFamily="2" charset="-122"/>
              </a:rPr>
              <a:t>件是次品，</a:t>
            </a:r>
            <a:r>
              <a:rPr lang="en-US" altLang="zh-CN" sz="2400">
                <a:solidFill>
                  <a:srgbClr val="000000"/>
                </a:solidFill>
                <a:ea typeface="黑体" pitchFamily="2" charset="-122"/>
              </a:rPr>
              <a:t>2</a:t>
            </a:r>
            <a:r>
              <a:rPr lang="zh-CN" altLang="en-US" sz="2400">
                <a:solidFill>
                  <a:srgbClr val="000000"/>
                </a:solidFill>
                <a:ea typeface="黑体" pitchFamily="2" charset="-122"/>
              </a:rPr>
              <a:t>件废品。在</a:t>
            </a:r>
            <a:r>
              <a:rPr lang="en-US" altLang="zh-CN" sz="2400">
                <a:solidFill>
                  <a:srgbClr val="000000"/>
                </a:solidFill>
                <a:ea typeface="黑体" pitchFamily="2" charset="-122"/>
              </a:rPr>
              <a:t>100</a:t>
            </a:r>
            <a:r>
              <a:rPr lang="zh-CN" altLang="en-US" sz="2400">
                <a:solidFill>
                  <a:srgbClr val="000000"/>
                </a:solidFill>
                <a:ea typeface="黑体" pitchFamily="2" charset="-122"/>
              </a:rPr>
              <a:t>件中任意抽一件。</a:t>
            </a:r>
            <a:br>
              <a:rPr lang="zh-CN" altLang="en-US" sz="2400">
                <a:solidFill>
                  <a:srgbClr val="000000"/>
                </a:solidFill>
                <a:ea typeface="黑体" pitchFamily="2" charset="-122"/>
              </a:rPr>
            </a:br>
            <a:r>
              <a:rPr lang="zh-CN" altLang="en-US" sz="2400">
                <a:solidFill>
                  <a:srgbClr val="000000"/>
                </a:solidFill>
                <a:ea typeface="黑体" pitchFamily="2" charset="-122"/>
              </a:rPr>
              <a:t>求</a:t>
            </a:r>
            <a:r>
              <a:rPr lang="zh-CN" altLang="en-US" sz="2400">
                <a:solidFill>
                  <a:srgbClr val="000000"/>
                </a:solidFill>
                <a:ea typeface="黑体" pitchFamily="2" charset="-122"/>
                <a:sym typeface="Wingdings" pitchFamily="2" charset="2"/>
              </a:rPr>
              <a:t>（</a:t>
            </a:r>
            <a:r>
              <a:rPr lang="en-US" altLang="zh-CN" sz="2400">
                <a:solidFill>
                  <a:srgbClr val="000000"/>
                </a:solidFill>
                <a:ea typeface="黑体" pitchFamily="2" charset="-122"/>
                <a:sym typeface="Wingdings" pitchFamily="2" charset="2"/>
              </a:rPr>
              <a:t>1</a:t>
            </a:r>
            <a:r>
              <a:rPr lang="zh-CN" altLang="en-US" sz="2400">
                <a:solidFill>
                  <a:srgbClr val="000000"/>
                </a:solidFill>
                <a:ea typeface="黑体" pitchFamily="2" charset="-122"/>
                <a:sym typeface="Wingdings" pitchFamily="2" charset="2"/>
              </a:rPr>
              <a:t>）抽得是废品</a:t>
            </a:r>
            <a:r>
              <a:rPr lang="en-US" altLang="zh-CN" sz="2400">
                <a:solidFill>
                  <a:srgbClr val="000000"/>
                </a:solidFill>
                <a:ea typeface="黑体" pitchFamily="2" charset="-122"/>
                <a:sym typeface="Wingdings" pitchFamily="2" charset="2"/>
              </a:rPr>
              <a:t>B</a:t>
            </a:r>
            <a:r>
              <a:rPr lang="zh-CN" altLang="en-US" sz="2400">
                <a:solidFill>
                  <a:srgbClr val="000000"/>
                </a:solidFill>
                <a:ea typeface="黑体" pitchFamily="2" charset="-122"/>
                <a:sym typeface="Wingdings" pitchFamily="2" charset="2"/>
              </a:rPr>
              <a:t>的概率</a:t>
            </a:r>
            <a:r>
              <a:rPr lang="en-US" altLang="zh-CN" sz="2400">
                <a:solidFill>
                  <a:srgbClr val="000000"/>
                </a:solidFill>
                <a:latin typeface="Times New Roman" pitchFamily="18" charset="0"/>
                <a:ea typeface="黑体" pitchFamily="2" charset="-122"/>
                <a:sym typeface="Wingdings" pitchFamily="2" charset="2"/>
              </a:rPr>
              <a:t>;</a:t>
            </a:r>
            <a:r>
              <a:rPr lang="en-US" altLang="zh-CN" sz="2400">
                <a:solidFill>
                  <a:srgbClr val="000000"/>
                </a:solidFill>
                <a:ea typeface="黑体" pitchFamily="2" charset="-122"/>
                <a:sym typeface="Wingdings" pitchFamily="2" charset="2"/>
              </a:rPr>
              <a:t/>
            </a:r>
            <a:br>
              <a:rPr lang="en-US" altLang="zh-CN" sz="2400">
                <a:solidFill>
                  <a:srgbClr val="000000"/>
                </a:solidFill>
                <a:ea typeface="黑体" pitchFamily="2" charset="-122"/>
                <a:sym typeface="Wingdings" pitchFamily="2" charset="2"/>
              </a:rPr>
            </a:br>
            <a:r>
              <a:rPr lang="en-US" altLang="zh-CN" sz="2400">
                <a:solidFill>
                  <a:srgbClr val="000000"/>
                </a:solidFill>
                <a:ea typeface="黑体" pitchFamily="2" charset="-122"/>
                <a:sym typeface="Wingdings" pitchFamily="2" charset="2"/>
              </a:rPr>
              <a:t>    </a:t>
            </a:r>
            <a:r>
              <a:rPr lang="zh-CN" altLang="en-US" sz="2400">
                <a:solidFill>
                  <a:srgbClr val="000000"/>
                </a:solidFill>
                <a:ea typeface="黑体" pitchFamily="2" charset="-122"/>
                <a:sym typeface="Wingdings" pitchFamily="2" charset="2"/>
              </a:rPr>
              <a:t>（</a:t>
            </a:r>
            <a:r>
              <a:rPr lang="en-US" altLang="zh-CN" sz="2400">
                <a:solidFill>
                  <a:srgbClr val="000000"/>
                </a:solidFill>
                <a:ea typeface="黑体" pitchFamily="2" charset="-122"/>
                <a:sym typeface="Wingdings" pitchFamily="2" charset="2"/>
              </a:rPr>
              <a:t>2</a:t>
            </a:r>
            <a:r>
              <a:rPr lang="zh-CN" altLang="en-US" sz="2400">
                <a:solidFill>
                  <a:srgbClr val="000000"/>
                </a:solidFill>
                <a:ea typeface="黑体" pitchFamily="2" charset="-122"/>
                <a:sym typeface="Wingdings" pitchFamily="2" charset="2"/>
              </a:rPr>
              <a:t>）已知抽得的是不合格品</a:t>
            </a:r>
            <a:r>
              <a:rPr lang="en-US" altLang="zh-CN" sz="2400">
                <a:solidFill>
                  <a:srgbClr val="000000"/>
                </a:solidFill>
                <a:ea typeface="黑体" pitchFamily="2" charset="-122"/>
                <a:sym typeface="Wingdings" pitchFamily="2" charset="2"/>
              </a:rPr>
              <a:t>A</a:t>
            </a:r>
            <a:r>
              <a:rPr lang="zh-CN" altLang="en-US" sz="2400">
                <a:solidFill>
                  <a:srgbClr val="000000"/>
                </a:solidFill>
                <a:ea typeface="黑体" pitchFamily="2" charset="-122"/>
                <a:sym typeface="Wingdings" pitchFamily="2" charset="2"/>
              </a:rPr>
              <a:t>，它是废品  </a:t>
            </a:r>
            <a:br>
              <a:rPr lang="zh-CN" altLang="en-US" sz="2400">
                <a:solidFill>
                  <a:srgbClr val="000000"/>
                </a:solidFill>
                <a:ea typeface="黑体" pitchFamily="2" charset="-122"/>
                <a:sym typeface="Wingdings" pitchFamily="2" charset="2"/>
              </a:rPr>
            </a:br>
            <a:r>
              <a:rPr lang="zh-CN" altLang="en-US" sz="2400">
                <a:solidFill>
                  <a:srgbClr val="000000"/>
                </a:solidFill>
                <a:ea typeface="黑体" pitchFamily="2" charset="-122"/>
                <a:sym typeface="Wingdings" pitchFamily="2" charset="2"/>
              </a:rPr>
              <a:t>             的概率</a:t>
            </a:r>
            <a:r>
              <a:rPr lang="en-US" altLang="zh-CN" sz="2400">
                <a:solidFill>
                  <a:srgbClr val="000000"/>
                </a:solidFill>
                <a:ea typeface="黑体" pitchFamily="2" charset="-122"/>
                <a:sym typeface="Wingdings" pitchFamily="2" charset="2"/>
              </a:rPr>
              <a:t>P(B|A)</a:t>
            </a:r>
            <a:r>
              <a:rPr lang="zh-CN" altLang="en-US" sz="2400">
                <a:solidFill>
                  <a:srgbClr val="000000"/>
                </a:solidFill>
                <a:ea typeface="黑体" pitchFamily="2" charset="-122"/>
                <a:sym typeface="Wingdings" pitchFamily="2" charset="2"/>
              </a:rPr>
              <a:t>。</a:t>
            </a:r>
          </a:p>
          <a:p>
            <a:pPr>
              <a:buFontTx/>
              <a:buNone/>
            </a:pPr>
            <a:endParaRPr lang="en-US" altLang="zh-CN" sz="2800">
              <a:solidFill>
                <a:srgbClr val="000000"/>
              </a:solidFill>
              <a:ea typeface="黑体" pitchFamily="2" charset="-122"/>
            </a:endParaRPr>
          </a:p>
        </p:txBody>
      </p:sp>
      <p:graphicFrame>
        <p:nvGraphicFramePr>
          <p:cNvPr id="10243" name="Object 3"/>
          <p:cNvGraphicFramePr>
            <a:graphicFrameLocks noChangeAspect="1"/>
          </p:cNvGraphicFramePr>
          <p:nvPr/>
        </p:nvGraphicFramePr>
        <p:xfrm>
          <a:off x="685800" y="3206750"/>
          <a:ext cx="7543800" cy="3041650"/>
        </p:xfrm>
        <a:graphic>
          <a:graphicData uri="http://schemas.openxmlformats.org/presentationml/2006/ole">
            <p:oleObj spid="_x0000_s10243" name="Equation" r:id="rId4" imgW="3390840" imgH="1701720" progId="Equation.3">
              <p:embed/>
            </p:oleObj>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0"/>
                                  </p:iterate>
                                  <p:childTnLst>
                                    <p:set>
                                      <p:cBhvr>
                                        <p:cTn id="6" dur="1" fill="hold">
                                          <p:stCondLst>
                                            <p:cond delay="0"/>
                                          </p:stCondLst>
                                        </p:cTn>
                                        <p:tgtEl>
                                          <p:spTgt spid="10242">
                                            <p:txEl>
                                              <p:pRg st="1" end="1"/>
                                            </p:txEl>
                                          </p:spTgt>
                                        </p:tgtEl>
                                        <p:attrNameLst>
                                          <p:attrName>style.visibility</p:attrName>
                                        </p:attrNameLst>
                                      </p:cBhvr>
                                      <p:to>
                                        <p:strVal val="visible"/>
                                      </p:to>
                                    </p:set>
                                    <p:animEffect transition="in" filter="dissolve">
                                      <p:cBhvr>
                                        <p:cTn id="7" dur="75"/>
                                        <p:tgtEl>
                                          <p:spTgt spid="1024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dissolve">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914400" y="838200"/>
            <a:ext cx="7391400" cy="3013075"/>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例</a:t>
            </a:r>
            <a:r>
              <a:rPr lang="en-US" altLang="zh-CN" b="1">
                <a:solidFill>
                  <a:srgbClr val="000000"/>
                </a:solidFill>
                <a:latin typeface="黑体" pitchFamily="2" charset="-122"/>
                <a:ea typeface="黑体" pitchFamily="2" charset="-122"/>
              </a:rPr>
              <a:t>2</a:t>
            </a:r>
            <a:r>
              <a:rPr lang="en-US" altLang="zh-CN">
                <a:solidFill>
                  <a:srgbClr val="000000"/>
                </a:solidFill>
                <a:latin typeface="黑体" pitchFamily="2" charset="-122"/>
                <a:ea typeface="黑体" pitchFamily="2" charset="-122"/>
              </a:rPr>
              <a:t>  </a:t>
            </a:r>
            <a:r>
              <a:rPr lang="zh-CN" altLang="en-US">
                <a:solidFill>
                  <a:srgbClr val="000000"/>
                </a:solidFill>
                <a:latin typeface="黑体" pitchFamily="2" charset="-122"/>
                <a:ea typeface="黑体" pitchFamily="2" charset="-122"/>
              </a:rPr>
              <a:t>一次掷</a:t>
            </a:r>
            <a:r>
              <a:rPr lang="en-US" altLang="zh-CN">
                <a:solidFill>
                  <a:srgbClr val="000000"/>
                </a:solidFill>
                <a:latin typeface="黑体" pitchFamily="2" charset="-122"/>
                <a:ea typeface="黑体" pitchFamily="2" charset="-122"/>
              </a:rPr>
              <a:t>10</a:t>
            </a:r>
            <a:r>
              <a:rPr lang="zh-CN" altLang="en-US">
                <a:solidFill>
                  <a:srgbClr val="000000"/>
                </a:solidFill>
                <a:latin typeface="黑体" pitchFamily="2" charset="-122"/>
                <a:ea typeface="黑体" pitchFamily="2" charset="-122"/>
              </a:rPr>
              <a:t>颗色子，已知至少出现了一个</a:t>
            </a:r>
            <a:r>
              <a:rPr lang="en-US" altLang="zh-CN">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点，求至少出现两个</a:t>
            </a:r>
            <a:r>
              <a:rPr lang="en-US" altLang="zh-CN">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点的概率。</a:t>
            </a:r>
          </a:p>
          <a:p>
            <a:pPr>
              <a:spcBef>
                <a:spcPct val="50000"/>
              </a:spcBef>
            </a:pPr>
            <a:r>
              <a:rPr lang="zh-CN" altLang="en-US">
                <a:solidFill>
                  <a:srgbClr val="000000"/>
                </a:solidFill>
                <a:latin typeface="黑体" pitchFamily="2" charset="-122"/>
                <a:ea typeface="黑体" pitchFamily="2" charset="-122"/>
              </a:rPr>
              <a:t>解   设</a:t>
            </a:r>
            <a:r>
              <a:rPr lang="en-US" altLang="zh-CN">
                <a:solidFill>
                  <a:srgbClr val="000000"/>
                </a:solidFill>
                <a:latin typeface="黑体" pitchFamily="2" charset="-122"/>
                <a:ea typeface="黑体" pitchFamily="2" charset="-122"/>
              </a:rPr>
              <a:t>A:</a:t>
            </a:r>
            <a:r>
              <a:rPr lang="zh-CN" altLang="en-US">
                <a:solidFill>
                  <a:srgbClr val="000000"/>
                </a:solidFill>
                <a:latin typeface="黑体" pitchFamily="2" charset="-122"/>
                <a:ea typeface="黑体" pitchFamily="2" charset="-122"/>
              </a:rPr>
              <a:t>掷</a:t>
            </a:r>
            <a:r>
              <a:rPr lang="en-US" altLang="zh-CN">
                <a:solidFill>
                  <a:srgbClr val="000000"/>
                </a:solidFill>
                <a:latin typeface="黑体" pitchFamily="2" charset="-122"/>
                <a:ea typeface="黑体" pitchFamily="2" charset="-122"/>
              </a:rPr>
              <a:t>10</a:t>
            </a:r>
            <a:r>
              <a:rPr lang="zh-CN" altLang="en-US">
                <a:solidFill>
                  <a:srgbClr val="000000"/>
                </a:solidFill>
                <a:latin typeface="黑体" pitchFamily="2" charset="-122"/>
                <a:ea typeface="黑体" pitchFamily="2" charset="-122"/>
              </a:rPr>
              <a:t>颗色子，至少出现一个</a:t>
            </a:r>
            <a:r>
              <a:rPr lang="en-US" altLang="zh-CN">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点，</a:t>
            </a:r>
          </a:p>
          <a:p>
            <a:pPr>
              <a:spcBef>
                <a:spcPct val="50000"/>
              </a:spcBef>
            </a:pPr>
            <a:r>
              <a:rPr lang="zh-CN" altLang="en-US">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B:</a:t>
            </a:r>
            <a:r>
              <a:rPr lang="zh-CN" altLang="en-US">
                <a:solidFill>
                  <a:srgbClr val="000000"/>
                </a:solidFill>
                <a:latin typeface="黑体" pitchFamily="2" charset="-122"/>
                <a:ea typeface="黑体" pitchFamily="2" charset="-122"/>
              </a:rPr>
              <a:t>掷</a:t>
            </a:r>
            <a:r>
              <a:rPr lang="en-US" altLang="zh-CN">
                <a:solidFill>
                  <a:srgbClr val="000000"/>
                </a:solidFill>
                <a:latin typeface="黑体" pitchFamily="2" charset="-122"/>
                <a:ea typeface="黑体" pitchFamily="2" charset="-122"/>
              </a:rPr>
              <a:t>10</a:t>
            </a:r>
            <a:r>
              <a:rPr lang="zh-CN" altLang="en-US">
                <a:solidFill>
                  <a:srgbClr val="000000"/>
                </a:solidFill>
                <a:latin typeface="黑体" pitchFamily="2" charset="-122"/>
                <a:ea typeface="黑体" pitchFamily="2" charset="-122"/>
              </a:rPr>
              <a:t>颗色子，至少出现两个</a:t>
            </a:r>
            <a:r>
              <a:rPr lang="en-US" altLang="zh-CN">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点，</a:t>
            </a:r>
          </a:p>
          <a:p>
            <a:pPr>
              <a:spcBef>
                <a:spcPct val="50000"/>
              </a:spcBef>
            </a:pPr>
            <a:r>
              <a:rPr lang="zh-CN" altLang="en-US">
                <a:solidFill>
                  <a:srgbClr val="000000"/>
                </a:solidFill>
                <a:latin typeface="黑体" pitchFamily="2" charset="-122"/>
                <a:ea typeface="黑体" pitchFamily="2" charset="-122"/>
              </a:rPr>
              <a:t>        </a:t>
            </a:r>
            <a:r>
              <a:rPr lang="en-US" altLang="zh-CN">
                <a:solidFill>
                  <a:srgbClr val="000000"/>
                </a:solidFill>
                <a:latin typeface="黑体" pitchFamily="2" charset="-122"/>
                <a:ea typeface="黑体" pitchFamily="2" charset="-122"/>
              </a:rPr>
              <a:t>C:</a:t>
            </a:r>
            <a:r>
              <a:rPr lang="zh-CN" altLang="en-US">
                <a:solidFill>
                  <a:srgbClr val="000000"/>
                </a:solidFill>
                <a:latin typeface="黑体" pitchFamily="2" charset="-122"/>
                <a:ea typeface="黑体" pitchFamily="2" charset="-122"/>
              </a:rPr>
              <a:t>掷</a:t>
            </a:r>
            <a:r>
              <a:rPr lang="en-US" altLang="zh-CN">
                <a:solidFill>
                  <a:srgbClr val="000000"/>
                </a:solidFill>
                <a:latin typeface="黑体" pitchFamily="2" charset="-122"/>
                <a:ea typeface="黑体" pitchFamily="2" charset="-122"/>
              </a:rPr>
              <a:t>10</a:t>
            </a:r>
            <a:r>
              <a:rPr lang="zh-CN" altLang="en-US">
                <a:solidFill>
                  <a:srgbClr val="000000"/>
                </a:solidFill>
                <a:latin typeface="黑体" pitchFamily="2" charset="-122"/>
                <a:ea typeface="黑体" pitchFamily="2" charset="-122"/>
              </a:rPr>
              <a:t>颗色子，恰出现一个</a:t>
            </a:r>
            <a:r>
              <a:rPr lang="en-US" altLang="zh-CN">
                <a:solidFill>
                  <a:srgbClr val="000000"/>
                </a:solidFill>
                <a:latin typeface="黑体" pitchFamily="2" charset="-122"/>
                <a:ea typeface="黑体" pitchFamily="2" charset="-122"/>
              </a:rPr>
              <a:t>1</a:t>
            </a:r>
            <a:r>
              <a:rPr lang="zh-CN" altLang="en-US">
                <a:solidFill>
                  <a:srgbClr val="000000"/>
                </a:solidFill>
                <a:latin typeface="黑体" pitchFamily="2" charset="-122"/>
                <a:ea typeface="黑体" pitchFamily="2" charset="-122"/>
              </a:rPr>
              <a:t>点。</a:t>
            </a:r>
          </a:p>
          <a:p>
            <a:pPr>
              <a:spcBef>
                <a:spcPct val="50000"/>
              </a:spcBef>
            </a:pPr>
            <a:r>
              <a:rPr lang="zh-CN" altLang="en-US">
                <a:solidFill>
                  <a:srgbClr val="000000"/>
                </a:solidFill>
                <a:latin typeface="黑体" pitchFamily="2" charset="-122"/>
                <a:ea typeface="黑体" pitchFamily="2" charset="-122"/>
              </a:rPr>
              <a:t>则：</a:t>
            </a:r>
            <a:r>
              <a:rPr lang="en-US" altLang="zh-CN">
                <a:solidFill>
                  <a:srgbClr val="000000"/>
                </a:solidFill>
                <a:latin typeface="黑体" pitchFamily="2" charset="-122"/>
                <a:ea typeface="黑体" pitchFamily="2" charset="-122"/>
              </a:rPr>
              <a:t>B=A-C,</a:t>
            </a:r>
            <a:r>
              <a:rPr lang="zh-CN" altLang="en-US">
                <a:solidFill>
                  <a:srgbClr val="000000"/>
                </a:solidFill>
                <a:latin typeface="黑体" pitchFamily="2" charset="-122"/>
                <a:ea typeface="黑体" pitchFamily="2" charset="-122"/>
              </a:rPr>
              <a:t>且</a:t>
            </a:r>
            <a:r>
              <a:rPr lang="en-US" altLang="zh-CN">
                <a:solidFill>
                  <a:srgbClr val="000000"/>
                </a:solidFill>
                <a:latin typeface="黑体" pitchFamily="2" charset="-122"/>
                <a:ea typeface="黑体" pitchFamily="2" charset="-122"/>
              </a:rPr>
              <a:t>A</a:t>
            </a:r>
            <a:r>
              <a:rPr lang="en-US" altLang="zh-CN">
                <a:solidFill>
                  <a:srgbClr val="000000"/>
                </a:solidFill>
                <a:latin typeface="黑体" pitchFamily="2" charset="-122"/>
                <a:ea typeface="黑体" pitchFamily="2" charset="-122"/>
                <a:sym typeface="Symbol" pitchFamily="18" charset="2"/>
              </a:rPr>
              <a:t>B,AC.</a:t>
            </a:r>
          </a:p>
        </p:txBody>
      </p:sp>
      <p:sp>
        <p:nvSpPr>
          <p:cNvPr id="54276" name="Text Box 4"/>
          <p:cNvSpPr txBox="1">
            <a:spLocks noChangeArrowheads="1"/>
          </p:cNvSpPr>
          <p:nvPr/>
        </p:nvSpPr>
        <p:spPr bwMode="auto">
          <a:xfrm>
            <a:off x="1219200" y="3886200"/>
            <a:ext cx="6400800" cy="457200"/>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由古典概型：</a:t>
            </a:r>
          </a:p>
        </p:txBody>
      </p:sp>
      <p:graphicFrame>
        <p:nvGraphicFramePr>
          <p:cNvPr id="54277" name="Object 5"/>
          <p:cNvGraphicFramePr>
            <a:graphicFrameLocks noChangeAspect="1"/>
          </p:cNvGraphicFramePr>
          <p:nvPr/>
        </p:nvGraphicFramePr>
        <p:xfrm>
          <a:off x="3276600" y="3733800"/>
          <a:ext cx="5105400" cy="763588"/>
        </p:xfrm>
        <a:graphic>
          <a:graphicData uri="http://schemas.openxmlformats.org/presentationml/2006/ole">
            <p:oleObj spid="_x0000_s54277" name="Equation" r:id="rId3" imgW="2806560" imgH="419040" progId="Equation.3">
              <p:embed/>
            </p:oleObj>
          </a:graphicData>
        </a:graphic>
      </p:graphicFrame>
      <p:sp>
        <p:nvSpPr>
          <p:cNvPr id="54279" name="Text Box 7"/>
          <p:cNvSpPr txBox="1">
            <a:spLocks noChangeArrowheads="1"/>
          </p:cNvSpPr>
          <p:nvPr/>
        </p:nvSpPr>
        <p:spPr bwMode="auto">
          <a:xfrm>
            <a:off x="914400" y="4495800"/>
            <a:ext cx="6096000" cy="457200"/>
          </a:xfrm>
          <a:prstGeom prst="rect">
            <a:avLst/>
          </a:prstGeom>
          <a:noFill/>
          <a:ln w="9525">
            <a:noFill/>
            <a:miter lim="800000"/>
            <a:headEnd/>
            <a:tailEnd/>
          </a:ln>
          <a:effectLst/>
        </p:spPr>
        <p:txBody>
          <a:bodyPr>
            <a:spAutoFit/>
          </a:bodyPr>
          <a:lstStyle/>
          <a:p>
            <a:pPr>
              <a:spcBef>
                <a:spcPct val="50000"/>
              </a:spcBef>
            </a:pPr>
            <a:r>
              <a:rPr lang="zh-CN" altLang="en-US">
                <a:solidFill>
                  <a:srgbClr val="000000"/>
                </a:solidFill>
                <a:latin typeface="黑体" pitchFamily="2" charset="-122"/>
                <a:ea typeface="黑体" pitchFamily="2" charset="-122"/>
              </a:rPr>
              <a:t>又 </a:t>
            </a:r>
            <a:r>
              <a:rPr lang="en-US" altLang="zh-CN">
                <a:solidFill>
                  <a:srgbClr val="000000"/>
                </a:solidFill>
                <a:latin typeface="黑体" pitchFamily="2" charset="-122"/>
                <a:ea typeface="黑体" pitchFamily="2" charset="-122"/>
              </a:rPr>
              <a:t>P(B)=P(A)-P(C),</a:t>
            </a:r>
            <a:r>
              <a:rPr lang="zh-CN" altLang="en-US">
                <a:solidFill>
                  <a:srgbClr val="000000"/>
                </a:solidFill>
                <a:latin typeface="黑体" pitchFamily="2" charset="-122"/>
                <a:ea typeface="黑体" pitchFamily="2" charset="-122"/>
              </a:rPr>
              <a:t>于是所求概率为</a:t>
            </a:r>
          </a:p>
        </p:txBody>
      </p:sp>
      <p:grpSp>
        <p:nvGrpSpPr>
          <p:cNvPr id="54348" name="Group 76"/>
          <p:cNvGrpSpPr>
            <a:grpSpLocks/>
          </p:cNvGrpSpPr>
          <p:nvPr/>
        </p:nvGrpSpPr>
        <p:grpSpPr bwMode="auto">
          <a:xfrm>
            <a:off x="1066800" y="4953000"/>
            <a:ext cx="6858000" cy="1493838"/>
            <a:chOff x="672" y="3120"/>
            <a:chExt cx="4320" cy="941"/>
          </a:xfrm>
        </p:grpSpPr>
        <p:sp>
          <p:nvSpPr>
            <p:cNvPr id="54281" name="AutoShape 9"/>
            <p:cNvSpPr>
              <a:spLocks noChangeAspect="1" noChangeArrowheads="1" noTextEdit="1"/>
            </p:cNvSpPr>
            <p:nvPr/>
          </p:nvSpPr>
          <p:spPr bwMode="auto">
            <a:xfrm>
              <a:off x="672" y="3120"/>
              <a:ext cx="4320" cy="932"/>
            </a:xfrm>
            <a:prstGeom prst="rect">
              <a:avLst/>
            </a:prstGeom>
            <a:noFill/>
            <a:ln w="9525">
              <a:noFill/>
              <a:miter lim="800000"/>
              <a:headEnd/>
              <a:tailEnd/>
            </a:ln>
          </p:spPr>
          <p:txBody>
            <a:bodyPr/>
            <a:lstStyle/>
            <a:p>
              <a:endParaRPr lang="zh-CN" altLang="en-US"/>
            </a:p>
          </p:txBody>
        </p:sp>
        <p:sp>
          <p:nvSpPr>
            <p:cNvPr id="54283" name="Rectangle 11"/>
            <p:cNvSpPr>
              <a:spLocks noChangeArrowheads="1"/>
            </p:cNvSpPr>
            <p:nvPr/>
          </p:nvSpPr>
          <p:spPr bwMode="auto">
            <a:xfrm>
              <a:off x="1617" y="3290"/>
              <a:ext cx="7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Symbol" pitchFamily="18" charset="2"/>
                </a:rPr>
                <a:t>(</a:t>
              </a:r>
              <a:endParaRPr lang="en-US" altLang="zh-CN"/>
            </a:p>
          </p:txBody>
        </p:sp>
        <p:sp>
          <p:nvSpPr>
            <p:cNvPr id="54284" name="Rectangle 12"/>
            <p:cNvSpPr>
              <a:spLocks noChangeArrowheads="1"/>
            </p:cNvSpPr>
            <p:nvPr/>
          </p:nvSpPr>
          <p:spPr bwMode="auto">
            <a:xfrm>
              <a:off x="1920" y="3290"/>
              <a:ext cx="7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Symbol" pitchFamily="18" charset="2"/>
                </a:rPr>
                <a:t>)</a:t>
              </a:r>
              <a:endParaRPr lang="en-US" altLang="zh-CN"/>
            </a:p>
          </p:txBody>
        </p:sp>
        <p:sp>
          <p:nvSpPr>
            <p:cNvPr id="54285" name="Rectangle 13"/>
            <p:cNvSpPr>
              <a:spLocks noChangeArrowheads="1"/>
            </p:cNvSpPr>
            <p:nvPr/>
          </p:nvSpPr>
          <p:spPr bwMode="auto">
            <a:xfrm>
              <a:off x="1677" y="3529"/>
              <a:ext cx="7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Symbol" pitchFamily="18" charset="2"/>
                </a:rPr>
                <a:t>(</a:t>
              </a:r>
              <a:endParaRPr lang="en-US" altLang="zh-CN"/>
            </a:p>
          </p:txBody>
        </p:sp>
        <p:sp>
          <p:nvSpPr>
            <p:cNvPr id="54286" name="Rectangle 14"/>
            <p:cNvSpPr>
              <a:spLocks noChangeArrowheads="1"/>
            </p:cNvSpPr>
            <p:nvPr/>
          </p:nvSpPr>
          <p:spPr bwMode="auto">
            <a:xfrm>
              <a:off x="1859" y="3529"/>
              <a:ext cx="7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Symbol" pitchFamily="18" charset="2"/>
                </a:rPr>
                <a:t>)</a:t>
              </a:r>
              <a:endParaRPr lang="en-US" altLang="zh-CN"/>
            </a:p>
          </p:txBody>
        </p:sp>
        <p:sp>
          <p:nvSpPr>
            <p:cNvPr id="54287" name="Line 15"/>
            <p:cNvSpPr>
              <a:spLocks noChangeShapeType="1"/>
            </p:cNvSpPr>
            <p:nvPr/>
          </p:nvSpPr>
          <p:spPr bwMode="auto">
            <a:xfrm>
              <a:off x="1481" y="3586"/>
              <a:ext cx="492" cy="1"/>
            </a:xfrm>
            <a:prstGeom prst="line">
              <a:avLst/>
            </a:prstGeom>
            <a:noFill/>
            <a:ln w="11113">
              <a:solidFill>
                <a:srgbClr val="000000"/>
              </a:solidFill>
              <a:round/>
              <a:headEnd/>
              <a:tailEnd/>
            </a:ln>
          </p:spPr>
          <p:txBody>
            <a:bodyPr/>
            <a:lstStyle/>
            <a:p>
              <a:endParaRPr lang="zh-CN" altLang="en-US"/>
            </a:p>
          </p:txBody>
        </p:sp>
        <p:sp>
          <p:nvSpPr>
            <p:cNvPr id="54288" name="Rectangle 16"/>
            <p:cNvSpPr>
              <a:spLocks noChangeArrowheads="1"/>
            </p:cNvSpPr>
            <p:nvPr/>
          </p:nvSpPr>
          <p:spPr bwMode="auto">
            <a:xfrm>
              <a:off x="2302" y="3290"/>
              <a:ext cx="7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Symbol" pitchFamily="18" charset="2"/>
                </a:rPr>
                <a:t>(</a:t>
              </a:r>
              <a:endParaRPr lang="en-US" altLang="zh-CN"/>
            </a:p>
          </p:txBody>
        </p:sp>
        <p:sp>
          <p:nvSpPr>
            <p:cNvPr id="54289" name="Rectangle 17"/>
            <p:cNvSpPr>
              <a:spLocks noChangeArrowheads="1"/>
            </p:cNvSpPr>
            <p:nvPr/>
          </p:nvSpPr>
          <p:spPr bwMode="auto">
            <a:xfrm>
              <a:off x="2484" y="3290"/>
              <a:ext cx="7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Symbol" pitchFamily="18" charset="2"/>
                </a:rPr>
                <a:t>)</a:t>
              </a:r>
              <a:endParaRPr lang="en-US" altLang="zh-CN"/>
            </a:p>
          </p:txBody>
        </p:sp>
        <p:sp>
          <p:nvSpPr>
            <p:cNvPr id="54290" name="Rectangle 18"/>
            <p:cNvSpPr>
              <a:spLocks noChangeArrowheads="1"/>
            </p:cNvSpPr>
            <p:nvPr/>
          </p:nvSpPr>
          <p:spPr bwMode="auto">
            <a:xfrm>
              <a:off x="2302" y="3529"/>
              <a:ext cx="7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Symbol" pitchFamily="18" charset="2"/>
                </a:rPr>
                <a:t>(</a:t>
              </a:r>
              <a:endParaRPr lang="en-US" altLang="zh-CN"/>
            </a:p>
          </p:txBody>
        </p:sp>
        <p:sp>
          <p:nvSpPr>
            <p:cNvPr id="54291" name="Rectangle 19"/>
            <p:cNvSpPr>
              <a:spLocks noChangeArrowheads="1"/>
            </p:cNvSpPr>
            <p:nvPr/>
          </p:nvSpPr>
          <p:spPr bwMode="auto">
            <a:xfrm>
              <a:off x="2484" y="3529"/>
              <a:ext cx="77" cy="278"/>
            </a:xfrm>
            <a:prstGeom prst="rect">
              <a:avLst/>
            </a:prstGeom>
            <a:noFill/>
            <a:ln w="9525">
              <a:noFill/>
              <a:miter lim="800000"/>
              <a:headEnd/>
              <a:tailEnd/>
            </a:ln>
          </p:spPr>
          <p:txBody>
            <a:bodyPr wrap="none" lIns="0" tIns="0" rIns="0" bIns="0">
              <a:spAutoFit/>
            </a:bodyPr>
            <a:lstStyle/>
            <a:p>
              <a:r>
                <a:rPr lang="en-US" altLang="zh-CN" sz="2900" b="1">
                  <a:solidFill>
                    <a:srgbClr val="000000"/>
                  </a:solidFill>
                  <a:latin typeface="Symbol" pitchFamily="18" charset="2"/>
                </a:rPr>
                <a:t>)</a:t>
              </a:r>
              <a:endParaRPr lang="en-US" altLang="zh-CN"/>
            </a:p>
          </p:txBody>
        </p:sp>
        <p:sp>
          <p:nvSpPr>
            <p:cNvPr id="54292" name="Line 20"/>
            <p:cNvSpPr>
              <a:spLocks noChangeShapeType="1"/>
            </p:cNvSpPr>
            <p:nvPr/>
          </p:nvSpPr>
          <p:spPr bwMode="auto">
            <a:xfrm>
              <a:off x="2167" y="3586"/>
              <a:ext cx="370" cy="1"/>
            </a:xfrm>
            <a:prstGeom prst="line">
              <a:avLst/>
            </a:prstGeom>
            <a:noFill/>
            <a:ln w="11113">
              <a:solidFill>
                <a:srgbClr val="000000"/>
              </a:solidFill>
              <a:round/>
              <a:headEnd/>
              <a:tailEnd/>
            </a:ln>
          </p:spPr>
          <p:txBody>
            <a:bodyPr/>
            <a:lstStyle/>
            <a:p>
              <a:endParaRPr lang="zh-CN" altLang="en-US"/>
            </a:p>
          </p:txBody>
        </p:sp>
        <p:sp>
          <p:nvSpPr>
            <p:cNvPr id="54293" name="Line 21"/>
            <p:cNvSpPr>
              <a:spLocks noChangeShapeType="1"/>
            </p:cNvSpPr>
            <p:nvPr/>
          </p:nvSpPr>
          <p:spPr bwMode="auto">
            <a:xfrm>
              <a:off x="2975" y="3377"/>
              <a:ext cx="228" cy="1"/>
            </a:xfrm>
            <a:prstGeom prst="line">
              <a:avLst/>
            </a:prstGeom>
            <a:noFill/>
            <a:ln w="6350">
              <a:solidFill>
                <a:srgbClr val="000000"/>
              </a:solidFill>
              <a:round/>
              <a:headEnd/>
              <a:tailEnd/>
            </a:ln>
          </p:spPr>
          <p:txBody>
            <a:bodyPr/>
            <a:lstStyle/>
            <a:p>
              <a:endParaRPr lang="zh-CN" altLang="en-US"/>
            </a:p>
          </p:txBody>
        </p:sp>
        <p:sp>
          <p:nvSpPr>
            <p:cNvPr id="54294" name="Line 22"/>
            <p:cNvSpPr>
              <a:spLocks noChangeShapeType="1"/>
            </p:cNvSpPr>
            <p:nvPr/>
          </p:nvSpPr>
          <p:spPr bwMode="auto">
            <a:xfrm>
              <a:off x="3376" y="3377"/>
              <a:ext cx="487" cy="1"/>
            </a:xfrm>
            <a:prstGeom prst="line">
              <a:avLst/>
            </a:prstGeom>
            <a:noFill/>
            <a:ln w="6350">
              <a:solidFill>
                <a:srgbClr val="000000"/>
              </a:solidFill>
              <a:round/>
              <a:headEnd/>
              <a:tailEnd/>
            </a:ln>
          </p:spPr>
          <p:txBody>
            <a:bodyPr/>
            <a:lstStyle/>
            <a:p>
              <a:endParaRPr lang="zh-CN" altLang="en-US"/>
            </a:p>
          </p:txBody>
        </p:sp>
        <p:sp>
          <p:nvSpPr>
            <p:cNvPr id="54295" name="Line 23"/>
            <p:cNvSpPr>
              <a:spLocks noChangeShapeType="1"/>
            </p:cNvSpPr>
            <p:nvPr/>
          </p:nvSpPr>
          <p:spPr bwMode="auto">
            <a:xfrm>
              <a:off x="3305" y="3830"/>
              <a:ext cx="228" cy="1"/>
            </a:xfrm>
            <a:prstGeom prst="line">
              <a:avLst/>
            </a:prstGeom>
            <a:noFill/>
            <a:ln w="6350">
              <a:solidFill>
                <a:srgbClr val="000000"/>
              </a:solidFill>
              <a:round/>
              <a:headEnd/>
              <a:tailEnd/>
            </a:ln>
          </p:spPr>
          <p:txBody>
            <a:bodyPr/>
            <a:lstStyle/>
            <a:p>
              <a:endParaRPr lang="zh-CN" altLang="en-US"/>
            </a:p>
          </p:txBody>
        </p:sp>
        <p:sp>
          <p:nvSpPr>
            <p:cNvPr id="54296" name="Line 24"/>
            <p:cNvSpPr>
              <a:spLocks noChangeShapeType="1"/>
            </p:cNvSpPr>
            <p:nvPr/>
          </p:nvSpPr>
          <p:spPr bwMode="auto">
            <a:xfrm>
              <a:off x="2731" y="3586"/>
              <a:ext cx="1147" cy="1"/>
            </a:xfrm>
            <a:prstGeom prst="line">
              <a:avLst/>
            </a:prstGeom>
            <a:noFill/>
            <a:ln w="11113">
              <a:solidFill>
                <a:srgbClr val="000000"/>
              </a:solidFill>
              <a:round/>
              <a:headEnd/>
              <a:tailEnd/>
            </a:ln>
          </p:spPr>
          <p:txBody>
            <a:bodyPr/>
            <a:lstStyle/>
            <a:p>
              <a:endParaRPr lang="zh-CN" altLang="en-US"/>
            </a:p>
          </p:txBody>
        </p:sp>
        <p:sp>
          <p:nvSpPr>
            <p:cNvPr id="54297" name="Line 25"/>
            <p:cNvSpPr>
              <a:spLocks noChangeShapeType="1"/>
            </p:cNvSpPr>
            <p:nvPr/>
          </p:nvSpPr>
          <p:spPr bwMode="auto">
            <a:xfrm>
              <a:off x="4071" y="3586"/>
              <a:ext cx="831" cy="1"/>
            </a:xfrm>
            <a:prstGeom prst="line">
              <a:avLst/>
            </a:prstGeom>
            <a:noFill/>
            <a:ln w="11113">
              <a:solidFill>
                <a:srgbClr val="000000"/>
              </a:solidFill>
              <a:round/>
              <a:headEnd/>
              <a:tailEnd/>
            </a:ln>
          </p:spPr>
          <p:txBody>
            <a:bodyPr/>
            <a:lstStyle/>
            <a:p>
              <a:endParaRPr lang="zh-CN" altLang="en-US"/>
            </a:p>
          </p:txBody>
        </p:sp>
        <p:sp>
          <p:nvSpPr>
            <p:cNvPr id="54298" name="Rectangle 26"/>
            <p:cNvSpPr>
              <a:spLocks noChangeArrowheads="1"/>
            </p:cNvSpPr>
            <p:nvPr/>
          </p:nvSpPr>
          <p:spPr bwMode="auto">
            <a:xfrm>
              <a:off x="4928" y="3477"/>
              <a:ext cx="4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a:t>
              </a:r>
              <a:endParaRPr lang="en-US" altLang="zh-CN"/>
            </a:p>
          </p:txBody>
        </p:sp>
        <p:sp>
          <p:nvSpPr>
            <p:cNvPr id="54299" name="Rectangle 27"/>
            <p:cNvSpPr>
              <a:spLocks noChangeArrowheads="1"/>
            </p:cNvSpPr>
            <p:nvPr/>
          </p:nvSpPr>
          <p:spPr bwMode="auto">
            <a:xfrm>
              <a:off x="4567" y="3615"/>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5</a:t>
              </a:r>
              <a:endParaRPr lang="en-US" altLang="zh-CN"/>
            </a:p>
          </p:txBody>
        </p:sp>
        <p:sp>
          <p:nvSpPr>
            <p:cNvPr id="54300" name="Rectangle 28"/>
            <p:cNvSpPr>
              <a:spLocks noChangeArrowheads="1"/>
            </p:cNvSpPr>
            <p:nvPr/>
          </p:nvSpPr>
          <p:spPr bwMode="auto">
            <a:xfrm>
              <a:off x="4195" y="3615"/>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6</a:t>
              </a:r>
              <a:endParaRPr lang="en-US" altLang="zh-CN"/>
            </a:p>
          </p:txBody>
        </p:sp>
        <p:sp>
          <p:nvSpPr>
            <p:cNvPr id="54301" name="Rectangle 29"/>
            <p:cNvSpPr>
              <a:spLocks noChangeArrowheads="1"/>
            </p:cNvSpPr>
            <p:nvPr/>
          </p:nvSpPr>
          <p:spPr bwMode="auto">
            <a:xfrm>
              <a:off x="4682" y="3371"/>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5</a:t>
              </a:r>
              <a:endParaRPr lang="en-US" altLang="zh-CN"/>
            </a:p>
          </p:txBody>
        </p:sp>
        <p:sp>
          <p:nvSpPr>
            <p:cNvPr id="54302" name="Rectangle 30"/>
            <p:cNvSpPr>
              <a:spLocks noChangeArrowheads="1"/>
            </p:cNvSpPr>
            <p:nvPr/>
          </p:nvSpPr>
          <p:spPr bwMode="auto">
            <a:xfrm>
              <a:off x="4455" y="3371"/>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3</a:t>
              </a:r>
              <a:endParaRPr lang="en-US" altLang="zh-CN"/>
            </a:p>
          </p:txBody>
        </p:sp>
        <p:sp>
          <p:nvSpPr>
            <p:cNvPr id="54303" name="Rectangle 31"/>
            <p:cNvSpPr>
              <a:spLocks noChangeArrowheads="1"/>
            </p:cNvSpPr>
            <p:nvPr/>
          </p:nvSpPr>
          <p:spPr bwMode="auto">
            <a:xfrm>
              <a:off x="4080" y="3371"/>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6</a:t>
              </a:r>
              <a:endParaRPr lang="en-US" altLang="zh-CN"/>
            </a:p>
          </p:txBody>
        </p:sp>
        <p:sp>
          <p:nvSpPr>
            <p:cNvPr id="54304" name="Rectangle 32"/>
            <p:cNvSpPr>
              <a:spLocks noChangeArrowheads="1"/>
            </p:cNvSpPr>
            <p:nvPr/>
          </p:nvSpPr>
          <p:spPr bwMode="auto">
            <a:xfrm>
              <a:off x="3314" y="3859"/>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6</a:t>
              </a:r>
              <a:endParaRPr lang="en-US" altLang="zh-CN"/>
            </a:p>
          </p:txBody>
        </p:sp>
        <p:sp>
          <p:nvSpPr>
            <p:cNvPr id="54305" name="Rectangle 33"/>
            <p:cNvSpPr>
              <a:spLocks noChangeArrowheads="1"/>
            </p:cNvSpPr>
            <p:nvPr/>
          </p:nvSpPr>
          <p:spPr bwMode="auto">
            <a:xfrm>
              <a:off x="3314" y="3615"/>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5</a:t>
              </a:r>
              <a:endParaRPr lang="en-US" altLang="zh-CN"/>
            </a:p>
          </p:txBody>
        </p:sp>
        <p:sp>
          <p:nvSpPr>
            <p:cNvPr id="54306" name="Rectangle 34"/>
            <p:cNvSpPr>
              <a:spLocks noChangeArrowheads="1"/>
            </p:cNvSpPr>
            <p:nvPr/>
          </p:nvSpPr>
          <p:spPr bwMode="auto">
            <a:xfrm>
              <a:off x="3061" y="3721"/>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1</a:t>
              </a:r>
              <a:endParaRPr lang="en-US" altLang="zh-CN"/>
            </a:p>
          </p:txBody>
        </p:sp>
        <p:sp>
          <p:nvSpPr>
            <p:cNvPr id="54307" name="Rectangle 35"/>
            <p:cNvSpPr>
              <a:spLocks noChangeArrowheads="1"/>
            </p:cNvSpPr>
            <p:nvPr/>
          </p:nvSpPr>
          <p:spPr bwMode="auto">
            <a:xfrm>
              <a:off x="3514" y="3406"/>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6</a:t>
              </a:r>
              <a:endParaRPr lang="en-US" altLang="zh-CN"/>
            </a:p>
          </p:txBody>
        </p:sp>
        <p:sp>
          <p:nvSpPr>
            <p:cNvPr id="54308" name="Rectangle 36"/>
            <p:cNvSpPr>
              <a:spLocks noChangeArrowheads="1"/>
            </p:cNvSpPr>
            <p:nvPr/>
          </p:nvSpPr>
          <p:spPr bwMode="auto">
            <a:xfrm>
              <a:off x="3689" y="3162"/>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5</a:t>
              </a:r>
              <a:endParaRPr lang="en-US" altLang="zh-CN"/>
            </a:p>
          </p:txBody>
        </p:sp>
        <p:sp>
          <p:nvSpPr>
            <p:cNvPr id="54309" name="Rectangle 37"/>
            <p:cNvSpPr>
              <a:spLocks noChangeArrowheads="1"/>
            </p:cNvSpPr>
            <p:nvPr/>
          </p:nvSpPr>
          <p:spPr bwMode="auto">
            <a:xfrm>
              <a:off x="3376" y="3162"/>
              <a:ext cx="168"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10</a:t>
              </a:r>
              <a:endParaRPr lang="en-US" altLang="zh-CN"/>
            </a:p>
          </p:txBody>
        </p:sp>
        <p:sp>
          <p:nvSpPr>
            <p:cNvPr id="54310" name="Rectangle 38"/>
            <p:cNvSpPr>
              <a:spLocks noChangeArrowheads="1"/>
            </p:cNvSpPr>
            <p:nvPr/>
          </p:nvSpPr>
          <p:spPr bwMode="auto">
            <a:xfrm>
              <a:off x="2984" y="3406"/>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6</a:t>
              </a:r>
              <a:endParaRPr lang="en-US" altLang="zh-CN"/>
            </a:p>
          </p:txBody>
        </p:sp>
        <p:sp>
          <p:nvSpPr>
            <p:cNvPr id="54311" name="Rectangle 39"/>
            <p:cNvSpPr>
              <a:spLocks noChangeArrowheads="1"/>
            </p:cNvSpPr>
            <p:nvPr/>
          </p:nvSpPr>
          <p:spPr bwMode="auto">
            <a:xfrm>
              <a:off x="2984" y="3162"/>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5</a:t>
              </a:r>
              <a:endParaRPr lang="en-US" altLang="zh-CN"/>
            </a:p>
          </p:txBody>
        </p:sp>
        <p:sp>
          <p:nvSpPr>
            <p:cNvPr id="54312" name="Rectangle 40"/>
            <p:cNvSpPr>
              <a:spLocks noChangeArrowheads="1"/>
            </p:cNvSpPr>
            <p:nvPr/>
          </p:nvSpPr>
          <p:spPr bwMode="auto">
            <a:xfrm>
              <a:off x="2731" y="3269"/>
              <a:ext cx="84"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1</a:t>
              </a:r>
              <a:endParaRPr lang="en-US" altLang="zh-CN"/>
            </a:p>
          </p:txBody>
        </p:sp>
        <p:sp>
          <p:nvSpPr>
            <p:cNvPr id="54313" name="Rectangle 41"/>
            <p:cNvSpPr>
              <a:spLocks noChangeArrowheads="1"/>
            </p:cNvSpPr>
            <p:nvPr/>
          </p:nvSpPr>
          <p:spPr bwMode="auto">
            <a:xfrm>
              <a:off x="1240" y="3477"/>
              <a:ext cx="5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a:t>
              </a:r>
              <a:endParaRPr lang="en-US" altLang="zh-CN"/>
            </a:p>
          </p:txBody>
        </p:sp>
        <p:sp>
          <p:nvSpPr>
            <p:cNvPr id="54314" name="Rectangle 42"/>
            <p:cNvSpPr>
              <a:spLocks noChangeArrowheads="1"/>
            </p:cNvSpPr>
            <p:nvPr/>
          </p:nvSpPr>
          <p:spPr bwMode="auto">
            <a:xfrm>
              <a:off x="1039" y="3477"/>
              <a:ext cx="37"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a:t>
              </a:r>
              <a:endParaRPr lang="en-US" altLang="zh-CN"/>
            </a:p>
          </p:txBody>
        </p:sp>
        <p:sp>
          <p:nvSpPr>
            <p:cNvPr id="54315" name="Rectangle 43"/>
            <p:cNvSpPr>
              <a:spLocks noChangeArrowheads="1"/>
            </p:cNvSpPr>
            <p:nvPr/>
          </p:nvSpPr>
          <p:spPr bwMode="auto">
            <a:xfrm>
              <a:off x="819" y="3477"/>
              <a:ext cx="5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rPr>
                <a:t>(</a:t>
              </a:r>
              <a:endParaRPr lang="en-US" altLang="zh-CN"/>
            </a:p>
          </p:txBody>
        </p:sp>
        <p:sp>
          <p:nvSpPr>
            <p:cNvPr id="54316" name="Rectangle 44"/>
            <p:cNvSpPr>
              <a:spLocks noChangeArrowheads="1"/>
            </p:cNvSpPr>
            <p:nvPr/>
          </p:nvSpPr>
          <p:spPr bwMode="auto">
            <a:xfrm>
              <a:off x="4658" y="3600"/>
              <a:ext cx="96"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10</a:t>
              </a:r>
              <a:endParaRPr lang="en-US" altLang="zh-CN"/>
            </a:p>
          </p:txBody>
        </p:sp>
        <p:sp>
          <p:nvSpPr>
            <p:cNvPr id="54317" name="Rectangle 45"/>
            <p:cNvSpPr>
              <a:spLocks noChangeArrowheads="1"/>
            </p:cNvSpPr>
            <p:nvPr/>
          </p:nvSpPr>
          <p:spPr bwMode="auto">
            <a:xfrm>
              <a:off x="4285" y="3600"/>
              <a:ext cx="96"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10</a:t>
              </a:r>
              <a:endParaRPr lang="en-US" altLang="zh-CN"/>
            </a:p>
          </p:txBody>
        </p:sp>
        <p:sp>
          <p:nvSpPr>
            <p:cNvPr id="54318" name="Rectangle 46"/>
            <p:cNvSpPr>
              <a:spLocks noChangeArrowheads="1"/>
            </p:cNvSpPr>
            <p:nvPr/>
          </p:nvSpPr>
          <p:spPr bwMode="auto">
            <a:xfrm>
              <a:off x="4773" y="3356"/>
              <a:ext cx="96"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10</a:t>
              </a:r>
              <a:endParaRPr lang="en-US" altLang="zh-CN"/>
            </a:p>
          </p:txBody>
        </p:sp>
        <p:sp>
          <p:nvSpPr>
            <p:cNvPr id="54319" name="Rectangle 47"/>
            <p:cNvSpPr>
              <a:spLocks noChangeArrowheads="1"/>
            </p:cNvSpPr>
            <p:nvPr/>
          </p:nvSpPr>
          <p:spPr bwMode="auto">
            <a:xfrm>
              <a:off x="4170" y="3356"/>
              <a:ext cx="96"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10</a:t>
              </a:r>
              <a:endParaRPr lang="en-US" altLang="zh-CN"/>
            </a:p>
          </p:txBody>
        </p:sp>
        <p:sp>
          <p:nvSpPr>
            <p:cNvPr id="54320" name="Rectangle 48"/>
            <p:cNvSpPr>
              <a:spLocks noChangeArrowheads="1"/>
            </p:cNvSpPr>
            <p:nvPr/>
          </p:nvSpPr>
          <p:spPr bwMode="auto">
            <a:xfrm>
              <a:off x="3404" y="3844"/>
              <a:ext cx="96"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10</a:t>
              </a:r>
              <a:endParaRPr lang="en-US" altLang="zh-CN"/>
            </a:p>
          </p:txBody>
        </p:sp>
        <p:sp>
          <p:nvSpPr>
            <p:cNvPr id="54321" name="Rectangle 49"/>
            <p:cNvSpPr>
              <a:spLocks noChangeArrowheads="1"/>
            </p:cNvSpPr>
            <p:nvPr/>
          </p:nvSpPr>
          <p:spPr bwMode="auto">
            <a:xfrm>
              <a:off x="3404" y="3600"/>
              <a:ext cx="96"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10</a:t>
              </a:r>
              <a:endParaRPr lang="en-US" altLang="zh-CN"/>
            </a:p>
          </p:txBody>
        </p:sp>
        <p:sp>
          <p:nvSpPr>
            <p:cNvPr id="54322" name="Rectangle 50"/>
            <p:cNvSpPr>
              <a:spLocks noChangeArrowheads="1"/>
            </p:cNvSpPr>
            <p:nvPr/>
          </p:nvSpPr>
          <p:spPr bwMode="auto">
            <a:xfrm>
              <a:off x="3605" y="3391"/>
              <a:ext cx="96"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10</a:t>
              </a:r>
              <a:endParaRPr lang="en-US" altLang="zh-CN"/>
            </a:p>
          </p:txBody>
        </p:sp>
        <p:sp>
          <p:nvSpPr>
            <p:cNvPr id="54323" name="Rectangle 51"/>
            <p:cNvSpPr>
              <a:spLocks noChangeArrowheads="1"/>
            </p:cNvSpPr>
            <p:nvPr/>
          </p:nvSpPr>
          <p:spPr bwMode="auto">
            <a:xfrm>
              <a:off x="3784" y="3147"/>
              <a:ext cx="48"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9</a:t>
              </a:r>
              <a:endParaRPr lang="en-US" altLang="zh-CN"/>
            </a:p>
          </p:txBody>
        </p:sp>
        <p:sp>
          <p:nvSpPr>
            <p:cNvPr id="54324" name="Rectangle 52"/>
            <p:cNvSpPr>
              <a:spLocks noChangeArrowheads="1"/>
            </p:cNvSpPr>
            <p:nvPr/>
          </p:nvSpPr>
          <p:spPr bwMode="auto">
            <a:xfrm>
              <a:off x="3074" y="3391"/>
              <a:ext cx="96"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10</a:t>
              </a:r>
              <a:endParaRPr lang="en-US" altLang="zh-CN"/>
            </a:p>
          </p:txBody>
        </p:sp>
        <p:sp>
          <p:nvSpPr>
            <p:cNvPr id="54325" name="Rectangle 53"/>
            <p:cNvSpPr>
              <a:spLocks noChangeArrowheads="1"/>
            </p:cNvSpPr>
            <p:nvPr/>
          </p:nvSpPr>
          <p:spPr bwMode="auto">
            <a:xfrm>
              <a:off x="3074" y="3147"/>
              <a:ext cx="96" cy="115"/>
            </a:xfrm>
            <a:prstGeom prst="rect">
              <a:avLst/>
            </a:prstGeom>
            <a:noFill/>
            <a:ln w="9525">
              <a:noFill/>
              <a:miter lim="800000"/>
              <a:headEnd/>
              <a:tailEnd/>
            </a:ln>
          </p:spPr>
          <p:txBody>
            <a:bodyPr wrap="none" lIns="0" tIns="0" rIns="0" bIns="0">
              <a:spAutoFit/>
            </a:bodyPr>
            <a:lstStyle/>
            <a:p>
              <a:r>
                <a:rPr lang="en-US" altLang="zh-CN" sz="1200" b="1">
                  <a:solidFill>
                    <a:srgbClr val="000000"/>
                  </a:solidFill>
                </a:rPr>
                <a:t>10</a:t>
              </a:r>
              <a:endParaRPr lang="en-US" altLang="zh-CN"/>
            </a:p>
          </p:txBody>
        </p:sp>
        <p:sp>
          <p:nvSpPr>
            <p:cNvPr id="54326" name="Rectangle 54"/>
            <p:cNvSpPr>
              <a:spLocks noChangeArrowheads="1"/>
            </p:cNvSpPr>
            <p:nvPr/>
          </p:nvSpPr>
          <p:spPr bwMode="auto">
            <a:xfrm>
              <a:off x="4440" y="3596"/>
              <a:ext cx="9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27" name="Rectangle 55"/>
            <p:cNvSpPr>
              <a:spLocks noChangeArrowheads="1"/>
            </p:cNvSpPr>
            <p:nvPr/>
          </p:nvSpPr>
          <p:spPr bwMode="auto">
            <a:xfrm>
              <a:off x="4561" y="3352"/>
              <a:ext cx="8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28" name="Rectangle 56"/>
            <p:cNvSpPr>
              <a:spLocks noChangeArrowheads="1"/>
            </p:cNvSpPr>
            <p:nvPr/>
          </p:nvSpPr>
          <p:spPr bwMode="auto">
            <a:xfrm>
              <a:off x="4325" y="3352"/>
              <a:ext cx="9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29" name="Rectangle 57"/>
            <p:cNvSpPr>
              <a:spLocks noChangeArrowheads="1"/>
            </p:cNvSpPr>
            <p:nvPr/>
          </p:nvSpPr>
          <p:spPr bwMode="auto">
            <a:xfrm>
              <a:off x="3928" y="3458"/>
              <a:ext cx="9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30" name="Rectangle 58"/>
            <p:cNvSpPr>
              <a:spLocks noChangeArrowheads="1"/>
            </p:cNvSpPr>
            <p:nvPr/>
          </p:nvSpPr>
          <p:spPr bwMode="auto">
            <a:xfrm>
              <a:off x="3173" y="3702"/>
              <a:ext cx="9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31" name="Rectangle 59"/>
            <p:cNvSpPr>
              <a:spLocks noChangeArrowheads="1"/>
            </p:cNvSpPr>
            <p:nvPr/>
          </p:nvSpPr>
          <p:spPr bwMode="auto">
            <a:xfrm>
              <a:off x="3567" y="3143"/>
              <a:ext cx="8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32" name="Rectangle 60"/>
            <p:cNvSpPr>
              <a:spLocks noChangeArrowheads="1"/>
            </p:cNvSpPr>
            <p:nvPr/>
          </p:nvSpPr>
          <p:spPr bwMode="auto">
            <a:xfrm>
              <a:off x="3243" y="3250"/>
              <a:ext cx="9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33" name="Rectangle 61"/>
            <p:cNvSpPr>
              <a:spLocks noChangeArrowheads="1"/>
            </p:cNvSpPr>
            <p:nvPr/>
          </p:nvSpPr>
          <p:spPr bwMode="auto">
            <a:xfrm>
              <a:off x="2843" y="3250"/>
              <a:ext cx="9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34" name="Rectangle 62"/>
            <p:cNvSpPr>
              <a:spLocks noChangeArrowheads="1"/>
            </p:cNvSpPr>
            <p:nvPr/>
          </p:nvSpPr>
          <p:spPr bwMode="auto">
            <a:xfrm>
              <a:off x="2588" y="3458"/>
              <a:ext cx="9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35" name="Rectangle 63"/>
            <p:cNvSpPr>
              <a:spLocks noChangeArrowheads="1"/>
            </p:cNvSpPr>
            <p:nvPr/>
          </p:nvSpPr>
          <p:spPr bwMode="auto">
            <a:xfrm>
              <a:off x="2024" y="3458"/>
              <a:ext cx="9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36" name="Rectangle 64"/>
            <p:cNvSpPr>
              <a:spLocks noChangeArrowheads="1"/>
            </p:cNvSpPr>
            <p:nvPr/>
          </p:nvSpPr>
          <p:spPr bwMode="auto">
            <a:xfrm>
              <a:off x="1338" y="3458"/>
              <a:ext cx="92"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Symbol" pitchFamily="18" charset="2"/>
                </a:rPr>
                <a:t>=</a:t>
              </a:r>
              <a:endParaRPr lang="en-US" altLang="zh-CN"/>
            </a:p>
          </p:txBody>
        </p:sp>
        <p:sp>
          <p:nvSpPr>
            <p:cNvPr id="54337" name="Rectangle 65"/>
            <p:cNvSpPr>
              <a:spLocks noChangeArrowheads="1"/>
            </p:cNvSpPr>
            <p:nvPr/>
          </p:nvSpPr>
          <p:spPr bwMode="auto">
            <a:xfrm>
              <a:off x="2369" y="3610"/>
              <a:ext cx="112"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A</a:t>
              </a:r>
              <a:endParaRPr lang="en-US" altLang="zh-CN"/>
            </a:p>
          </p:txBody>
        </p:sp>
        <p:sp>
          <p:nvSpPr>
            <p:cNvPr id="54338" name="Rectangle 66"/>
            <p:cNvSpPr>
              <a:spLocks noChangeArrowheads="1"/>
            </p:cNvSpPr>
            <p:nvPr/>
          </p:nvSpPr>
          <p:spPr bwMode="auto">
            <a:xfrm>
              <a:off x="2186" y="3610"/>
              <a:ext cx="103"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P</a:t>
              </a:r>
              <a:endParaRPr lang="en-US" altLang="zh-CN"/>
            </a:p>
          </p:txBody>
        </p:sp>
        <p:sp>
          <p:nvSpPr>
            <p:cNvPr id="54339" name="Rectangle 67"/>
            <p:cNvSpPr>
              <a:spLocks noChangeArrowheads="1"/>
            </p:cNvSpPr>
            <p:nvPr/>
          </p:nvSpPr>
          <p:spPr bwMode="auto">
            <a:xfrm>
              <a:off x="2361" y="3371"/>
              <a:ext cx="112"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B</a:t>
              </a:r>
              <a:endParaRPr lang="en-US" altLang="zh-CN"/>
            </a:p>
          </p:txBody>
        </p:sp>
        <p:sp>
          <p:nvSpPr>
            <p:cNvPr id="54340" name="Rectangle 68"/>
            <p:cNvSpPr>
              <a:spLocks noChangeArrowheads="1"/>
            </p:cNvSpPr>
            <p:nvPr/>
          </p:nvSpPr>
          <p:spPr bwMode="auto">
            <a:xfrm>
              <a:off x="2186" y="3371"/>
              <a:ext cx="103"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P</a:t>
              </a:r>
              <a:endParaRPr lang="en-US" altLang="zh-CN"/>
            </a:p>
          </p:txBody>
        </p:sp>
        <p:sp>
          <p:nvSpPr>
            <p:cNvPr id="54341" name="Rectangle 69"/>
            <p:cNvSpPr>
              <a:spLocks noChangeArrowheads="1"/>
            </p:cNvSpPr>
            <p:nvPr/>
          </p:nvSpPr>
          <p:spPr bwMode="auto">
            <a:xfrm>
              <a:off x="1745" y="3610"/>
              <a:ext cx="112"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A</a:t>
              </a:r>
              <a:endParaRPr lang="en-US" altLang="zh-CN"/>
            </a:p>
          </p:txBody>
        </p:sp>
        <p:sp>
          <p:nvSpPr>
            <p:cNvPr id="54342" name="Rectangle 70"/>
            <p:cNvSpPr>
              <a:spLocks noChangeArrowheads="1"/>
            </p:cNvSpPr>
            <p:nvPr/>
          </p:nvSpPr>
          <p:spPr bwMode="auto">
            <a:xfrm>
              <a:off x="1561" y="3610"/>
              <a:ext cx="103"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P</a:t>
              </a:r>
              <a:endParaRPr lang="en-US" altLang="zh-CN"/>
            </a:p>
          </p:txBody>
        </p:sp>
        <p:sp>
          <p:nvSpPr>
            <p:cNvPr id="54343" name="Rectangle 71"/>
            <p:cNvSpPr>
              <a:spLocks noChangeArrowheads="1"/>
            </p:cNvSpPr>
            <p:nvPr/>
          </p:nvSpPr>
          <p:spPr bwMode="auto">
            <a:xfrm>
              <a:off x="1684" y="3371"/>
              <a:ext cx="224"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AB</a:t>
              </a:r>
              <a:endParaRPr lang="en-US" altLang="zh-CN"/>
            </a:p>
          </p:txBody>
        </p:sp>
        <p:sp>
          <p:nvSpPr>
            <p:cNvPr id="54344" name="Rectangle 72"/>
            <p:cNvSpPr>
              <a:spLocks noChangeArrowheads="1"/>
            </p:cNvSpPr>
            <p:nvPr/>
          </p:nvSpPr>
          <p:spPr bwMode="auto">
            <a:xfrm>
              <a:off x="1501" y="3371"/>
              <a:ext cx="103"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P</a:t>
              </a:r>
              <a:endParaRPr lang="en-US" altLang="zh-CN"/>
            </a:p>
          </p:txBody>
        </p:sp>
        <p:sp>
          <p:nvSpPr>
            <p:cNvPr id="54345" name="Rectangle 73"/>
            <p:cNvSpPr>
              <a:spLocks noChangeArrowheads="1"/>
            </p:cNvSpPr>
            <p:nvPr/>
          </p:nvSpPr>
          <p:spPr bwMode="auto">
            <a:xfrm>
              <a:off x="908" y="3485"/>
              <a:ext cx="112"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B</a:t>
              </a:r>
              <a:endParaRPr lang="en-US" altLang="zh-CN"/>
            </a:p>
          </p:txBody>
        </p:sp>
        <p:sp>
          <p:nvSpPr>
            <p:cNvPr id="54346" name="Rectangle 74"/>
            <p:cNvSpPr>
              <a:spLocks noChangeArrowheads="1"/>
            </p:cNvSpPr>
            <p:nvPr/>
          </p:nvSpPr>
          <p:spPr bwMode="auto">
            <a:xfrm>
              <a:off x="1111" y="3484"/>
              <a:ext cx="112"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A</a:t>
              </a:r>
              <a:endParaRPr lang="en-US" altLang="zh-CN"/>
            </a:p>
          </p:txBody>
        </p:sp>
        <p:sp>
          <p:nvSpPr>
            <p:cNvPr id="54347" name="Rectangle 75"/>
            <p:cNvSpPr>
              <a:spLocks noChangeArrowheads="1"/>
            </p:cNvSpPr>
            <p:nvPr/>
          </p:nvSpPr>
          <p:spPr bwMode="auto">
            <a:xfrm>
              <a:off x="706" y="3477"/>
              <a:ext cx="103" cy="202"/>
            </a:xfrm>
            <a:prstGeom prst="rect">
              <a:avLst/>
            </a:prstGeom>
            <a:noFill/>
            <a:ln w="9525">
              <a:noFill/>
              <a:miter lim="800000"/>
              <a:headEnd/>
              <a:tailEnd/>
            </a:ln>
          </p:spPr>
          <p:txBody>
            <a:bodyPr wrap="none" lIns="0" tIns="0" rIns="0" bIns="0">
              <a:spAutoFit/>
            </a:bodyPr>
            <a:lstStyle/>
            <a:p>
              <a:r>
                <a:rPr lang="en-US" altLang="zh-CN" sz="2100" b="1" i="1">
                  <a:solidFill>
                    <a:srgbClr val="000000"/>
                  </a:solidFill>
                </a:rPr>
                <a:t>P</a:t>
              </a:r>
              <a:endParaRPr lang="en-US" altLang="zh-C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4275"/>
                                        </p:tgtEl>
                                        <p:attrNameLst>
                                          <p:attrName>style.visibility</p:attrName>
                                        </p:attrNameLst>
                                      </p:cBhvr>
                                      <p:to>
                                        <p:strVal val="visible"/>
                                      </p:to>
                                    </p:set>
                                    <p:animEffect transition="in" filter="wipe(left)">
                                      <p:cBhvr>
                                        <p:cTn id="7" dur="3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4276"/>
                                        </p:tgtEl>
                                        <p:attrNameLst>
                                          <p:attrName>style.visibility</p:attrName>
                                        </p:attrNameLst>
                                      </p:cBhvr>
                                      <p:to>
                                        <p:strVal val="visible"/>
                                      </p:to>
                                    </p:set>
                                    <p:animEffect transition="in" filter="wipe(left)">
                                      <p:cBhvr>
                                        <p:cTn id="12" dur="300"/>
                                        <p:tgtEl>
                                          <p:spTgt spid="542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dissolve">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wd">
                                    <p:tmPct val="100000"/>
                                  </p:iterate>
                                  <p:childTnLst>
                                    <p:set>
                                      <p:cBhvr>
                                        <p:cTn id="21" dur="1" fill="hold">
                                          <p:stCondLst>
                                            <p:cond delay="0"/>
                                          </p:stCondLst>
                                        </p:cTn>
                                        <p:tgtEl>
                                          <p:spTgt spid="54279"/>
                                        </p:tgtEl>
                                        <p:attrNameLst>
                                          <p:attrName>style.visibility</p:attrName>
                                        </p:attrNameLst>
                                      </p:cBhvr>
                                      <p:to>
                                        <p:strVal val="visible"/>
                                      </p:to>
                                    </p:set>
                                    <p:animEffect transition="in" filter="wipe(up)">
                                      <p:cBhvr>
                                        <p:cTn id="22" dur="300"/>
                                        <p:tgtEl>
                                          <p:spTgt spid="542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348"/>
                                        </p:tgtEl>
                                        <p:attrNameLst>
                                          <p:attrName>style.visibility</p:attrName>
                                        </p:attrNameLst>
                                      </p:cBhvr>
                                      <p:to>
                                        <p:strVal val="visible"/>
                                      </p:to>
                                    </p:set>
                                    <p:animEffect transition="in" filter="wipe(left)">
                                      <p:cBhvr>
                                        <p:cTn id="27" dur="500"/>
                                        <p:tgtEl>
                                          <p:spTgt spid="5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6" grpId="0" autoUpdateAnimBg="0"/>
      <p:bldP spid="54279" grpId="0" autoUpdateAnimBg="0"/>
    </p:bldLst>
  </p:timing>
</p:sld>
</file>

<file path=ppt/theme/theme1.xml><?xml version="1.0" encoding="utf-8"?>
<a:theme xmlns:a="http://schemas.openxmlformats.org/drawingml/2006/main" name="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562</TotalTime>
  <Words>3510</Words>
  <Application>Microsoft PowerPoint</Application>
  <PresentationFormat>全屏显示(4:3)</PresentationFormat>
  <Paragraphs>220</Paragraphs>
  <Slides>31</Slides>
  <Notes>10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34" baseType="lpstr">
      <vt:lpstr>Sumi Painting</vt:lpstr>
      <vt:lpstr>Equation</vt:lpstr>
      <vt:lpstr>Microsoft 公式 3.0</vt:lpstr>
      <vt:lpstr>1.3  条件概率</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第四节  条件概率</dc:title>
  <dc:creator>fjin</dc:creator>
  <cp:lastModifiedBy>微软用户</cp:lastModifiedBy>
  <cp:revision>19</cp:revision>
  <dcterms:created xsi:type="dcterms:W3CDTF">2002-06-10T14:43:40Z</dcterms:created>
  <dcterms:modified xsi:type="dcterms:W3CDTF">2012-02-19T12:59:27Z</dcterms:modified>
</cp:coreProperties>
</file>