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38" r:id="rId2"/>
    <p:sldId id="339" r:id="rId3"/>
    <p:sldId id="340" r:id="rId4"/>
    <p:sldId id="341" r:id="rId5"/>
    <p:sldId id="343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60" r:id="rId21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00"/>
    <a:srgbClr val="6600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8" autoAdjust="0"/>
    <p:restoredTop sz="81186" autoAdjust="0"/>
  </p:normalViewPr>
  <p:slideViewPr>
    <p:cSldViewPr>
      <p:cViewPr varScale="1">
        <p:scale>
          <a:sx n="61" d="100"/>
          <a:sy n="61" d="100"/>
        </p:scale>
        <p:origin x="-14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7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0632D6-7438-432F-B229-7DD36E5D76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22835D-94D5-4203-8C52-BDA8AAEC99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2C109-DEA6-41F9-9F82-1DE3E3F8455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776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为试验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的两个事件，若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&gt;0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，可以定义条件概率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A|B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。一般地，条件概率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A|B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与无条件概率</a:t>
            </a:r>
            <a:b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是有差异的，这反映了这两事件之间存在着一些关联。例如，若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A/B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&gt;P(A)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，则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的发生使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发生的可能性增大子。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促进了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的发生。</a:t>
            </a:r>
          </a:p>
          <a:p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=P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A|B</a:t>
            </a:r>
            <a:r>
              <a:rPr lang="en-US" altLang="zh-CN" sz="1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，事件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的发生与否对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发生的可能性毫无影响，直观上，称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两事件独立，这时有</a:t>
            </a:r>
            <a:b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=P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）。若用此式来刻划独立性，比用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=P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A/B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）更好，因为此式不受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）是否零的限制。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AAE18-60D8-41A7-BC2C-8869D44FB61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下面我们将独立性的概念推广到三个事件的情况。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B6970-B8E2-4B71-B7C4-80D68908C8A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此式又称为概率的乘法定理，它的作用与概率的加法定理一样，把复杂事件的概率的计算归结为更简单的事件概率的计算，这当然有条件，相加是互斥，相乘是独立。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B6920-D60E-4903-9953-BFAA52012BF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  <a:ea typeface="黑体" pitchFamily="2" charset="-122"/>
              </a:rPr>
              <a:t>元件与系统的可靠性是用概率来定义开表示的，概率论是研究可靠性的重要工具。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2656B-6BF0-445D-BF52-851B8013455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0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099" name="Picture 3" descr="ANABNR2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FEE1C774-E5C0-4942-B76C-BDE9E74ADB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B5299-91CB-4C92-8F52-7F7F1F912E3D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9829F-3FC7-4489-9D55-44D304422A65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C2FB7-0EF0-44D6-9D02-3B1A395385B2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2A1FE-5874-488B-A073-04039C3556A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91077-3D13-4151-A565-7E87361F9D35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CE9C7-0729-4548-BA44-F03283A1F22B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724B7-B189-41A7-A684-3AC0C76098CD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6D17C-8667-47B4-8B4E-F0566C52B32B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50A9-F889-4254-950B-2B6A44CFA1BC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F334F-D8EC-4DB7-A6F7-7E2E3D2D25BB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pic>
        <p:nvPicPr>
          <p:cNvPr id="3081" name="Picture 9" descr="anabnr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chemeClr val="tx2"/>
                </a:solidFill>
              </a:defRPr>
            </a:lvl1pPr>
          </a:lstStyle>
          <a:p>
            <a:fld id="{83202988-1D4C-4C71-8F2A-5FFA1A1E4D2C}" type="slidenum">
              <a:rPr lang="en-US" altLang="zh-CN"/>
              <a:pPr/>
              <a:t>‹#›</a:t>
            </a:fld>
            <a:endParaRPr lang="en-US" altLang="zh-CN" sz="140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42975"/>
            <a:ext cx="7772400" cy="685800"/>
          </a:xfrm>
        </p:spPr>
        <p:txBody>
          <a:bodyPr/>
          <a:lstStyle/>
          <a:p>
            <a:r>
              <a:rPr lang="en-US" altLang="zh-CN" sz="3600" dirty="0" smtClean="0">
                <a:ea typeface="华文行楷" pitchFamily="2" charset="-122"/>
              </a:rPr>
              <a:t>1.4 </a:t>
            </a:r>
            <a:r>
              <a:rPr lang="zh-CN" altLang="en-US" sz="3600" dirty="0">
                <a:ea typeface="华文行楷" pitchFamily="2" charset="-122"/>
              </a:rPr>
              <a:t>　</a:t>
            </a:r>
            <a:r>
              <a:rPr lang="zh-CN" altLang="en-US" sz="3600" dirty="0" smtClean="0">
                <a:ea typeface="华文行楷" pitchFamily="2" charset="-122"/>
              </a:rPr>
              <a:t>事件的独立性</a:t>
            </a:r>
            <a:endParaRPr lang="zh-CN" altLang="en-US" sz="3600" dirty="0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00" y="1571612"/>
            <a:ext cx="6267450" cy="1560525"/>
          </a:xfrm>
        </p:spPr>
        <p:txBody>
          <a:bodyPr/>
          <a:lstStyle/>
          <a:p>
            <a:pPr>
              <a:lnSpc>
                <a:spcPct val="130000"/>
              </a:lnSpc>
              <a:buNone/>
              <a:tabLst>
                <a:tab pos="715963" algn="l"/>
              </a:tabLst>
            </a:pPr>
            <a:r>
              <a:rPr lang="en-US" altLang="zh-CN" dirty="0" smtClean="0">
                <a:solidFill>
                  <a:srgbClr val="0000FF"/>
                </a:solidFill>
                <a:ea typeface="华文行楷" pitchFamily="2" charset="-122"/>
              </a:rPr>
              <a:t>1.4.1.</a:t>
            </a:r>
            <a:r>
              <a:rPr lang="zh-CN" altLang="en-US" dirty="0" smtClean="0">
                <a:solidFill>
                  <a:srgbClr val="0000FF"/>
                </a:solidFill>
                <a:ea typeface="华文行楷" pitchFamily="2" charset="-122"/>
              </a:rPr>
              <a:t>两个事件的独立性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  <a:tabLst>
                <a:tab pos="715963" algn="l"/>
              </a:tabLst>
            </a:pP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A|B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 P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，称事件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独立于事件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tabLst>
                <a:tab pos="715963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(B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|A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，称事件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独立于事件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990600" y="3352800"/>
            <a:ext cx="73914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1.4.1 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为两事件，如果具有等式          </a:t>
            </a:r>
            <a:b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=P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b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则称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A,B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为相互独立的事件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又称</a:t>
            </a:r>
            <a:r>
              <a:rPr lang="en-US" altLang="zh-CN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A,B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相互独立。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066800" y="4800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性质</a:t>
            </a:r>
            <a:endParaRPr lang="zh-CN" altLang="en-US" b="1" dirty="0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92170" name="Group 10"/>
          <p:cNvGrpSpPr>
            <a:grpSpLocks/>
          </p:cNvGrpSpPr>
          <p:nvPr/>
        </p:nvGrpSpPr>
        <p:grpSpPr bwMode="auto">
          <a:xfrm>
            <a:off x="1187450" y="5268913"/>
            <a:ext cx="6661150" cy="968375"/>
            <a:chOff x="1132" y="3226"/>
            <a:chExt cx="4196" cy="610"/>
          </a:xfrm>
        </p:grpSpPr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132" y="3226"/>
              <a:ext cx="419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）若事件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与事件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相互独立，则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、  </a:t>
              </a:r>
              <a:b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</a:b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cs typeface="Tahoma" pitchFamily="34" charset="0"/>
                </a:rPr>
                <a:t>Ā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cs typeface="Tahoma" pitchFamily="34" charset="0"/>
                </a:rPr>
                <a:t>Ā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也相互独立。</a:t>
              </a:r>
            </a:p>
          </p:txBody>
        </p:sp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>
              <a:off x="4416" y="3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2496" y="36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  <p:bldP spid="92164" grpId="0" autoUpdateAnimBg="0"/>
      <p:bldP spid="9216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5410200"/>
          </a:xfrm>
        </p:spPr>
        <p:txBody>
          <a:bodyPr/>
          <a:lstStyle/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对元件的可靠性</a:t>
            </a:r>
            <a:b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∪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)=P(A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)+P(B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)-P(A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)P(B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)=2r-r</a:t>
            </a:r>
            <a:r>
              <a:rPr lang="en-US" altLang="zh-CN" sz="2400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400" baseline="-250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于是</a:t>
            </a:r>
            <a:r>
              <a:rPr lang="zh-CN" altLang="en-US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宋体" pitchFamily="2" charset="-122"/>
              </a:rPr>
              <a:t>Ⅱ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=[r(2-r)]</a:t>
            </a:r>
            <a:r>
              <a:rPr lang="en-US" altLang="zh-CN" sz="2800" b="1" baseline="3000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=r</a:t>
            </a:r>
            <a:r>
              <a:rPr lang="en-US" altLang="zh-CN" sz="2800" b="1" baseline="3000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(2-r)</a:t>
            </a:r>
            <a:r>
              <a:rPr lang="en-US" altLang="zh-CN" sz="2800" b="1" baseline="30000">
                <a:solidFill>
                  <a:srgbClr val="000000"/>
                </a:solidFill>
                <a:latin typeface="宋体" pitchFamily="2" charset="-122"/>
              </a:rPr>
              <a:t>n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Ⅲ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比较大小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比较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2-r</a:t>
            </a:r>
            <a:r>
              <a:rPr lang="en-US" altLang="zh-CN" sz="2400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(2-r)</a:t>
            </a:r>
            <a:r>
              <a:rPr lang="en-US" altLang="zh-CN" sz="2400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的大小。</a:t>
            </a:r>
            <a:b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当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n&gt;1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 2-r</a:t>
            </a:r>
            <a:r>
              <a:rPr lang="en-US" altLang="zh-CN" sz="2400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&lt;(2-r)</a:t>
            </a:r>
            <a:r>
              <a:rPr lang="en-US" altLang="zh-CN" sz="2400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400" baseline="300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7772400" cy="48768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4: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要验收一批（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100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件）乐器，验收方案如下：自该乐器中随机地取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件测试（设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件乐器的测试是相互独立的），如果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件中至少有一件在测试中被认为音色不纯，则这批乐器就被拒绝接收，设一件音色不纯的乐器经测试查出为音色不纯的概率为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0.95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；而一件音色纯的乐器经测试被误认为不纯的概率为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0.01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，如果已知这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100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件乐器中恰有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件是音乐不纯的，试问这批乐器被接收的概率是多少？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772400" cy="3124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设以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i=0,1,2,3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）表示事件</a:t>
            </a:r>
            <a:r>
              <a:rPr lang="zh-CN" altLang="en-US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随机地取出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件乐器，其中恰有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件音色不纯</a:t>
            </a:r>
            <a:r>
              <a:rPr lang="zh-CN" altLang="en-US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,H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,H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,H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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的一个划分，以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表示事件</a:t>
            </a:r>
            <a:r>
              <a:rPr lang="zh-CN" altLang="en-US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这批乐器被接收</a:t>
            </a:r>
            <a:r>
              <a:rPr lang="zh-CN" altLang="en-US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。已知一件音色纯的乐器，经测试被认为音色纯的概率为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0.99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，而一件音色不纯的乐器，经测试被误认为音色纯的概率为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0.05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，并且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件乐器的测试是相互独立的，于是有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676400" y="4648200"/>
          <a:ext cx="5867400" cy="938213"/>
        </p:xfrm>
        <a:graphic>
          <a:graphicData uri="http://schemas.openxmlformats.org/presentationml/2006/ole">
            <p:oleObj spid="_x0000_s107524" r:id="rId3" imgW="3035300" imgH="4826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066800" y="3733800"/>
          <a:ext cx="7391400" cy="846138"/>
        </p:xfrm>
        <a:graphic>
          <a:graphicData uri="http://schemas.openxmlformats.org/presentationml/2006/ole">
            <p:oleObj spid="_x0000_s108548" name="Equation" r:id="rId3" imgW="3936960" imgH="431640" progId="Equation.3">
              <p:embed/>
            </p:oleObj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1524000" y="1447800"/>
          <a:ext cx="2660650" cy="804863"/>
        </p:xfrm>
        <a:graphic>
          <a:graphicData uri="http://schemas.openxmlformats.org/presentationml/2006/ole">
            <p:oleObj spid="_x0000_s108550" name="Equation" r:id="rId4" imgW="1511280" imgH="457200" progId="Equation.3">
              <p:embed/>
            </p:oleObj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4419600" y="1447800"/>
          <a:ext cx="2971800" cy="792163"/>
        </p:xfrm>
        <a:graphic>
          <a:graphicData uri="http://schemas.openxmlformats.org/presentationml/2006/ole">
            <p:oleObj spid="_x0000_s108551" name="Equation" r:id="rId5" imgW="1714320" imgH="457200" progId="Equation.3">
              <p:embed/>
            </p:oleObj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524000" y="2743200"/>
          <a:ext cx="2895600" cy="766763"/>
        </p:xfrm>
        <a:graphic>
          <a:graphicData uri="http://schemas.openxmlformats.org/presentationml/2006/ole">
            <p:oleObj spid="_x0000_s108552" name="Equation" r:id="rId6" imgW="1726920" imgH="457200" progId="Equation.3">
              <p:embed/>
            </p:oleObj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4648200" y="2743200"/>
          <a:ext cx="2362200" cy="787400"/>
        </p:xfrm>
        <a:graphic>
          <a:graphicData uri="http://schemas.openxmlformats.org/presentationml/2006/ole">
            <p:oleObj spid="_x0000_s108554" name="Equation" r:id="rId7" imgW="1371600" imgH="4572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66800"/>
            <a:ext cx="7772400" cy="685800"/>
          </a:xfrm>
        </p:spPr>
        <p:txBody>
          <a:bodyPr/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  <a:ea typeface="华文行楷" pitchFamily="2" charset="-122"/>
                <a:cs typeface="+mn-cs"/>
              </a:rPr>
              <a:t>1.4.3</a:t>
            </a:r>
            <a:r>
              <a:rPr lang="zh-CN" altLang="en-US" sz="3200" dirty="0">
                <a:solidFill>
                  <a:srgbClr val="0000FF"/>
                </a:solidFill>
                <a:latin typeface="+mn-lt"/>
                <a:ea typeface="华文行楷" pitchFamily="2" charset="-122"/>
                <a:cs typeface="+mn-cs"/>
              </a:rPr>
              <a:t>　伯努利 </a:t>
            </a:r>
            <a:r>
              <a:rPr lang="en-US" altLang="zh-CN" sz="3200" dirty="0">
                <a:solidFill>
                  <a:srgbClr val="0000FF"/>
                </a:solidFill>
                <a:latin typeface="+mn-lt"/>
                <a:ea typeface="华文行楷" pitchFamily="2" charset="-122"/>
                <a:cs typeface="+mn-cs"/>
              </a:rPr>
              <a:t>(Bernoulli) </a:t>
            </a:r>
            <a:r>
              <a:rPr lang="zh-CN" altLang="en-US" sz="3200" dirty="0">
                <a:solidFill>
                  <a:srgbClr val="0000FF"/>
                </a:solidFill>
                <a:latin typeface="+mn-lt"/>
                <a:ea typeface="华文行楷" pitchFamily="2" charset="-122"/>
                <a:cs typeface="+mn-cs"/>
              </a:rPr>
              <a:t>概型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219200" y="1905000"/>
            <a:ext cx="70104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考虑一个简单的试验，它只出现（或只考虑）两种结果，如某产品抽样检查得合格或不合格，射击命中或不命中，试验成功或失败，发报机发出信号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。掷一次骰子点数</a:t>
            </a:r>
            <a:r>
              <a:rPr lang="zh-CN" altLang="en-US">
                <a:solidFill>
                  <a:srgbClr val="0000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是否出现。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1196975" y="4365625"/>
            <a:ext cx="73437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</a:rPr>
              <a:t>一般地，试验</a:t>
            </a:r>
            <a:r>
              <a:rPr lang="en-US" altLang="zh-CN" b="1" dirty="0">
                <a:solidFill>
                  <a:srgbClr val="000000"/>
                </a:solidFill>
              </a:rPr>
              <a:t>E</a:t>
            </a:r>
            <a:r>
              <a:rPr lang="zh-CN" altLang="en-US" b="1" dirty="0">
                <a:solidFill>
                  <a:srgbClr val="000000"/>
                </a:solidFill>
              </a:rPr>
              <a:t>只有两种结果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和</a:t>
            </a:r>
            <a:r>
              <a:rPr lang="zh-CN" altLang="en-US" b="1" dirty="0">
                <a:solidFill>
                  <a:srgbClr val="000000"/>
                </a:solidFill>
                <a:sym typeface="Symbol" pitchFamily="18" charset="2"/>
              </a:rPr>
              <a:t></a:t>
            </a:r>
            <a:r>
              <a:rPr lang="en-US" altLang="zh-CN" b="1" dirty="0">
                <a:solidFill>
                  <a:srgbClr val="000000"/>
                </a:solidFill>
                <a:sym typeface="Symbol" pitchFamily="18" charset="2"/>
              </a:rPr>
              <a:t>A,</a:t>
            </a:r>
            <a:r>
              <a:rPr lang="zh-CN" altLang="en-US" b="1" dirty="0">
                <a:solidFill>
                  <a:srgbClr val="000000"/>
                </a:solidFill>
              </a:rPr>
              <a:t>而</a:t>
            </a:r>
            <a:r>
              <a:rPr lang="en-US" altLang="zh-CN" b="1" dirty="0">
                <a:solidFill>
                  <a:srgbClr val="000000"/>
                </a:solidFill>
              </a:rPr>
              <a:t>P(A)=p</a:t>
            </a:r>
            <a:r>
              <a:rPr lang="zh-CN" altLang="en-US" b="1" dirty="0">
                <a:solidFill>
                  <a:srgbClr val="000000"/>
                </a:solidFill>
              </a:rPr>
              <a:t>（</a:t>
            </a:r>
            <a:r>
              <a:rPr lang="en-US" altLang="zh-CN" b="1" dirty="0">
                <a:solidFill>
                  <a:srgbClr val="000000"/>
                </a:solidFill>
              </a:rPr>
              <a:t>0&lt;p&lt;1</a:t>
            </a:r>
            <a:r>
              <a:rPr lang="zh-CN" altLang="en-US" b="1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r>
              <a:rPr lang="zh-CN" altLang="en-US" b="1" dirty="0">
                <a:solidFill>
                  <a:srgbClr val="0000FF"/>
                </a:solidFill>
              </a:rPr>
              <a:t>称</a:t>
            </a:r>
            <a:r>
              <a:rPr lang="en-US" altLang="zh-CN" b="1" dirty="0">
                <a:solidFill>
                  <a:srgbClr val="0000FF"/>
                </a:solidFill>
              </a:rPr>
              <a:t>E</a:t>
            </a:r>
            <a:r>
              <a:rPr lang="zh-CN" altLang="en-US" b="1" dirty="0" smtClean="0">
                <a:solidFill>
                  <a:srgbClr val="0000FF"/>
                </a:solidFill>
              </a:rPr>
              <a:t>为伯努利试验或伯努利</a:t>
            </a:r>
            <a:r>
              <a:rPr lang="zh-CN" altLang="en-US" b="1" dirty="0">
                <a:solidFill>
                  <a:srgbClr val="0000FF"/>
                </a:solidFill>
              </a:rPr>
              <a:t>概型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4" grpId="0" autoUpdateAnimBg="0"/>
      <p:bldP spid="1095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762000" y="1143000"/>
            <a:ext cx="7924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为伯努利试验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，将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独立地重复进行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次，（这里的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重复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是指试验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在相同条件下进行）而且每次试验中结果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出现的概率保持不变。我们把这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次独立重复贝努利试验总起来看成一个试验，称这种试验叫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重伯努利试验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。总之，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重伯努利试验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有下面四个约定： </a:t>
            </a: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（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）每次试验的结果只能是两个可能的结果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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之一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882650" y="4238625"/>
            <a:ext cx="5975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在每次试验中出现的概率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保持不变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）各次试验相互独立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）共进行了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次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10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10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110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 build="p" autoUpdateAnimBg="0"/>
      <p:bldP spid="11060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7772400" cy="99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1.4.3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重伯努利试验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，事件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次试验中出现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次的概率为 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847850" y="1752600"/>
          <a:ext cx="6362700" cy="511175"/>
        </p:xfrm>
        <a:graphic>
          <a:graphicData uri="http://schemas.openxmlformats.org/presentationml/2006/ole">
            <p:oleObj spid="_x0000_s111620" name="Equation" r:id="rId3" imgW="2971800" imgH="241200" progId="Equation.3">
              <p:embed/>
            </p:oleObj>
          </a:graphicData>
        </a:graphic>
      </p:graphicFrame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904875" y="2212975"/>
            <a:ext cx="76295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：由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重伯努利试验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，事件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在某指定的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次试</a:t>
            </a:r>
            <a:b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验中出现，而在其余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n-k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次试中不出现的概率为</a:t>
            </a:r>
            <a:b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b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b="1" baseline="30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(1-p)</a:t>
            </a:r>
            <a:r>
              <a:rPr lang="en-US" altLang="zh-CN" b="1" baseline="30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n-k </a:t>
            </a:r>
            <a:r>
              <a:rPr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b="1" baseline="30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b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b="1" baseline="30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b="1" baseline="30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-k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1295400" y="37338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1143000" y="38100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而在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次试验中事件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发生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次共有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种不同情况，对应的事件为互不相容的，由概率的可加性</a:t>
            </a:r>
          </a:p>
        </p:txBody>
      </p:sp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1600200" y="4648200"/>
          <a:ext cx="6553200" cy="511175"/>
        </p:xfrm>
        <a:graphic>
          <a:graphicData uri="http://schemas.openxmlformats.org/presentationml/2006/ole">
            <p:oleObj spid="_x0000_s111631" r:id="rId4" imgW="3060700" imgH="241300" progId="Equation.3">
              <p:embed/>
            </p:oleObj>
          </a:graphicData>
        </a:graphic>
      </p:graphicFrame>
      <p:grpSp>
        <p:nvGrpSpPr>
          <p:cNvPr id="111639" name="Group 23"/>
          <p:cNvGrpSpPr>
            <a:grpSpLocks/>
          </p:cNvGrpSpPr>
          <p:nvPr/>
        </p:nvGrpSpPr>
        <p:grpSpPr bwMode="auto">
          <a:xfrm>
            <a:off x="1219200" y="5126038"/>
            <a:ext cx="7467600" cy="1133475"/>
            <a:chOff x="768" y="3229"/>
            <a:chExt cx="4704" cy="714"/>
          </a:xfrm>
        </p:grpSpPr>
        <p:graphicFrame>
          <p:nvGraphicFramePr>
            <p:cNvPr id="111623" name="Object 7"/>
            <p:cNvGraphicFramePr>
              <a:graphicFrameLocks noChangeAspect="1"/>
            </p:cNvGraphicFramePr>
            <p:nvPr/>
          </p:nvGraphicFramePr>
          <p:xfrm>
            <a:off x="1248" y="3277"/>
            <a:ext cx="912" cy="335"/>
          </p:xfrm>
          <a:graphic>
            <a:graphicData uri="http://schemas.openxmlformats.org/presentationml/2006/ole">
              <p:oleObj spid="_x0000_s111623" r:id="rId5" imgW="647700" imgH="241300" progId="Equation.3">
                <p:embed/>
              </p:oleObj>
            </a:graphicData>
          </a:graphic>
        </p:graphicFrame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768" y="3229"/>
              <a:ext cx="4704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由于          恰好是展开式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(p+q)</a:t>
              </a:r>
              <a:r>
                <a:rPr lang="en-US" altLang="zh-CN" baseline="300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n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中的第</a:t>
              </a: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k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项，</a:t>
              </a:r>
              <a:b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</a:b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所以常称                 为</a:t>
              </a:r>
              <a:r>
                <a:rPr lang="zh-CN" altLang="en-US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二项概率公式</a:t>
              </a: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。</a:t>
              </a:r>
              <a:r>
                <a:rPr lang="zh-CN" altLang="en-US" sz="2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/>
            </a:p>
          </p:txBody>
        </p:sp>
        <p:graphicFrame>
          <p:nvGraphicFramePr>
            <p:cNvPr id="111638" name="Object 22"/>
            <p:cNvGraphicFramePr>
              <a:graphicFrameLocks noChangeAspect="1"/>
            </p:cNvGraphicFramePr>
            <p:nvPr/>
          </p:nvGraphicFramePr>
          <p:xfrm>
            <a:off x="1620" y="3596"/>
            <a:ext cx="1623" cy="347"/>
          </p:xfrm>
          <a:graphic>
            <a:graphicData uri="http://schemas.openxmlformats.org/presentationml/2006/ole">
              <p:oleObj spid="_x0000_s111638" name="Equation" r:id="rId6" imgW="113004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  <p:bldP spid="111622" grpId="0" autoUpdateAnimBg="0"/>
      <p:bldP spid="1116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772400" cy="2743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1: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对某种药物的疗效进行研究，假定这药对某种疾病的治愈率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0.8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，现有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个人患此病的病人同时服用此药，求其中至少有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个病人治愈的概率。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假定</a:t>
            </a:r>
            <a:r>
              <a:rPr lang="zh-CN" altLang="en-US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病人服用此药后治愈</a:t>
            </a:r>
            <a:r>
              <a:rPr lang="zh-CN" altLang="en-US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为事件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，按题意 </a:t>
            </a:r>
            <a:b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P(A)=0.8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 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3505200" y="3429000"/>
          <a:ext cx="1371600" cy="427038"/>
        </p:xfrm>
        <a:graphic>
          <a:graphicData uri="http://schemas.openxmlformats.org/presentationml/2006/ole">
            <p:oleObj spid="_x0000_s112644" r:id="rId3" imgW="736600" imgH="228600" progId="Equation.3">
              <p:embed/>
            </p:oleObj>
          </a:graphicData>
        </a:graphic>
      </p:graphicFrame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143000" y="3759200"/>
            <a:ext cx="66357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人同时服用此药可视为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重伯努利试验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，因</a:t>
            </a:r>
            <a:b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而由公式所求的概率为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1752600" y="4945063"/>
          <a:ext cx="5943600" cy="998537"/>
        </p:xfrm>
        <a:graphic>
          <a:graphicData uri="http://schemas.openxmlformats.org/presentationml/2006/ole">
            <p:oleObj spid="_x0000_s112647" r:id="rId4" imgW="2552700" imgH="4318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  <p:bldP spid="11264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772400" cy="25908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2: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某厂生产的过程中出现次品的概率为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0.002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，求在该厂生产的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件产品中恰好有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件次品的概率。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解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表示事件</a:t>
            </a:r>
            <a:r>
              <a:rPr lang="zh-CN" altLang="en-US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该厂生产的一件产品为次品</a:t>
            </a:r>
            <a:r>
              <a:rPr lang="zh-CN" altLang="en-US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，则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=0.002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，依题意所求的概率为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1828800" y="3656013"/>
          <a:ext cx="5334000" cy="555625"/>
        </p:xfrm>
        <a:graphic>
          <a:graphicData uri="http://schemas.openxmlformats.org/presentationml/2006/ole">
            <p:oleObj spid="_x0000_s113668" r:id="rId3" imgW="2286000" imgH="2413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066800" y="1066800"/>
            <a:ext cx="7391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ea typeface="黑体" pitchFamily="2" charset="-122"/>
              </a:rPr>
              <a:t>小结：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  <a:ea typeface="黑体" pitchFamily="2" charset="-122"/>
              </a:rPr>
              <a:t>条件概率是概率论中的重要概念，其与独立性有密切的关系，在不具有独立性的场合，它将扮演主要的角色。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  <a:ea typeface="黑体" pitchFamily="2" charset="-122"/>
              </a:rPr>
              <a:t>乘法公式、全概公式、贝叶斯公式在概率论的计算中经常使用，请牢固掌握。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  <a:ea typeface="黑体" pitchFamily="2" charset="-122"/>
              </a:rPr>
              <a:t>独立性是概率论中的最重要概念之一，亦是概率论特有的概念，应正确理解并应用于概率的计算。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伯努利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概型</a:t>
            </a:r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dirty="0">
                <a:solidFill>
                  <a:srgbClr val="000000"/>
                </a:solidFill>
                <a:ea typeface="黑体" pitchFamily="2" charset="-122"/>
              </a:rPr>
              <a:t>概率论中的最重要的概型之一，在应用上相当广泛。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852738"/>
            <a:ext cx="7991475" cy="22860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）若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P(A)&gt;0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P(B)&gt;0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相互独立，与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互不相容不能同时成立。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因为若它们同时成立，则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P(AB)=P(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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)=P(A)P(B)=0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，与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P(A)&gt;0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P(B)&gt;0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矛盾。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）设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是两事件，且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&gt;0(P(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)&gt;0)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相互独立的充要条件是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P(B|A)=P(B)(P(A|B)=P(A))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685800" y="990600"/>
            <a:ext cx="8001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黑体" pitchFamily="2" charset="-122"/>
              </a:rPr>
              <a:t>证明：只证若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事件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与事件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相互独立，则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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由于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A=A-AB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AB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A,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而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P(AB)=P(A)P(B)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，从而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B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A)=P(A)-P(AB)=P(A)-P(A)P(B)=P(A)P(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B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1371600" y="243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黑体" pitchFamily="2" charset="-122"/>
              </a:rPr>
              <a:t>所以，</a:t>
            </a:r>
            <a:r>
              <a:rPr lang="zh-CN" altLang="en-US"/>
              <a:t>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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  <p:bldP spid="93195" grpId="0" autoUpdateAnimBg="0"/>
      <p:bldP spid="9319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652838" y="376238"/>
            <a:ext cx="23368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随机试验与事件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522413" y="985838"/>
            <a:ext cx="1412875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/>
              <a:t>样本空间</a:t>
            </a:r>
          </a:p>
          <a:p>
            <a:pPr algn="ctr"/>
            <a:r>
              <a:rPr lang="zh-CN" altLang="en-US"/>
              <a:t>与事件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314700" y="1366838"/>
            <a:ext cx="2951163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/>
              <a:t>事件概率的直观意义</a:t>
            </a:r>
            <a:endParaRPr lang="zh-CN" alt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836613" y="3074988"/>
            <a:ext cx="803275" cy="831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排列</a:t>
            </a:r>
          </a:p>
          <a:p>
            <a:pPr algn="ctr"/>
            <a:r>
              <a:rPr lang="zh-CN" altLang="en-US"/>
              <a:t>组合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365375" y="3059113"/>
            <a:ext cx="94615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zh-CN" altLang="en-US"/>
              <a:t>古典</a:t>
            </a:r>
          </a:p>
          <a:p>
            <a:pPr algn="ctr"/>
            <a:r>
              <a:rPr lang="zh-CN" altLang="en-US"/>
              <a:t>概率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3584575" y="3074988"/>
            <a:ext cx="94615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zh-CN" altLang="en-US"/>
              <a:t>几何</a:t>
            </a:r>
          </a:p>
          <a:p>
            <a:pPr algn="ctr"/>
            <a:r>
              <a:rPr lang="zh-CN" altLang="en-US"/>
              <a:t> 概率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4875213" y="3074988"/>
            <a:ext cx="803275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统计</a:t>
            </a:r>
          </a:p>
          <a:p>
            <a:pPr algn="ctr"/>
            <a:r>
              <a:rPr lang="zh-CN" altLang="en-US"/>
              <a:t>概率</a:t>
            </a: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5807075" y="3062288"/>
            <a:ext cx="1717675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概率的</a:t>
            </a:r>
          </a:p>
          <a:p>
            <a:pPr algn="ctr"/>
            <a:r>
              <a:rPr lang="zh-CN" altLang="en-US"/>
              <a:t>公理化定义</a:t>
            </a: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6780213" y="4354513"/>
            <a:ext cx="1412875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/>
              <a:t>加法公式</a:t>
            </a:r>
          </a:p>
          <a:p>
            <a:pPr algn="ctr" eaLnBrk="0" hangingPunct="0"/>
            <a:r>
              <a:rPr lang="zh-CN" altLang="en-US"/>
              <a:t>及其应用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4189413" y="5878513"/>
            <a:ext cx="1489075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 </a:t>
            </a:r>
            <a:r>
              <a:rPr lang="zh-CN" altLang="en-US"/>
              <a:t>乘法公式</a:t>
            </a:r>
          </a:p>
          <a:p>
            <a:pPr algn="ctr"/>
            <a:r>
              <a:rPr lang="zh-CN" altLang="en-US"/>
              <a:t>及其应用 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2100263" y="4278313"/>
            <a:ext cx="1412875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条件概率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6557963" y="909638"/>
            <a:ext cx="1717675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事件的关系</a:t>
            </a:r>
          </a:p>
          <a:p>
            <a:pPr algn="ctr"/>
            <a:r>
              <a:rPr lang="zh-CN" altLang="en-US"/>
              <a:t>与运算</a:t>
            </a:r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7556500" y="3444875"/>
            <a:ext cx="358775" cy="69850"/>
          </a:xfrm>
          <a:prstGeom prst="rightArrow">
            <a:avLst>
              <a:gd name="adj1" fmla="val 50000"/>
              <a:gd name="adj2" fmla="val 128409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7967663" y="3135313"/>
            <a:ext cx="1108075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概率的</a:t>
            </a:r>
          </a:p>
          <a:p>
            <a:pPr algn="ctr"/>
            <a:r>
              <a:rPr lang="zh-CN" altLang="en-US"/>
              <a:t>性质</a:t>
            </a:r>
          </a:p>
        </p:txBody>
      </p:sp>
      <p:sp>
        <p:nvSpPr>
          <p:cNvPr id="125968" name="AutoShape 16"/>
          <p:cNvSpPr>
            <a:spLocks noChangeArrowheads="1"/>
          </p:cNvSpPr>
          <p:nvPr/>
        </p:nvSpPr>
        <p:spPr bwMode="auto">
          <a:xfrm>
            <a:off x="1679575" y="3444875"/>
            <a:ext cx="685800" cy="76200"/>
          </a:xfrm>
          <a:prstGeom prst="rightArrow">
            <a:avLst>
              <a:gd name="adj1" fmla="val 50000"/>
              <a:gd name="adj2" fmla="val 2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9" name="AutoShape 17"/>
          <p:cNvSpPr>
            <a:spLocks noChangeArrowheads="1"/>
          </p:cNvSpPr>
          <p:nvPr/>
        </p:nvSpPr>
        <p:spPr bwMode="auto">
          <a:xfrm>
            <a:off x="4041775" y="2759075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5184775" y="2759075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1" name="AutoShape 19"/>
          <p:cNvSpPr>
            <a:spLocks noChangeArrowheads="1"/>
          </p:cNvSpPr>
          <p:nvPr/>
        </p:nvSpPr>
        <p:spPr bwMode="auto">
          <a:xfrm rot="2397247">
            <a:off x="2974975" y="26828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 rot="-1405367">
            <a:off x="6480175" y="26828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4575175" y="838200"/>
            <a:ext cx="377825" cy="457200"/>
          </a:xfrm>
          <a:prstGeom prst="downArrow">
            <a:avLst>
              <a:gd name="adj1" fmla="val 50000"/>
              <a:gd name="adj2" fmla="val 30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1751013" y="5421313"/>
            <a:ext cx="2174875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 </a:t>
            </a:r>
            <a:r>
              <a:rPr lang="zh-CN" altLang="en-US"/>
              <a:t>事件的独立性 </a:t>
            </a: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6484938" y="5818188"/>
            <a:ext cx="2003425" cy="831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/>
              <a:t>全概率公式与</a:t>
            </a:r>
          </a:p>
          <a:p>
            <a:pPr algn="ctr" eaLnBrk="0" hangingPunct="0"/>
            <a:r>
              <a:rPr lang="zh-CN" altLang="en-US"/>
              <a:t>贝叶斯公式</a:t>
            </a:r>
          </a:p>
        </p:txBody>
      </p:sp>
      <p:sp>
        <p:nvSpPr>
          <p:cNvPr id="125976" name="AutoShape 24"/>
          <p:cNvSpPr>
            <a:spLocks noChangeArrowheads="1"/>
          </p:cNvSpPr>
          <p:nvPr/>
        </p:nvSpPr>
        <p:spPr bwMode="auto">
          <a:xfrm>
            <a:off x="7394575" y="5197475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7" name="AutoShape 25"/>
          <p:cNvSpPr>
            <a:spLocks noChangeArrowheads="1"/>
          </p:cNvSpPr>
          <p:nvPr/>
        </p:nvSpPr>
        <p:spPr bwMode="auto">
          <a:xfrm rot="-3764831">
            <a:off x="6251575" y="6096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 rot="3800217">
            <a:off x="3355975" y="6096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9" name="AutoShape 27"/>
          <p:cNvSpPr>
            <a:spLocks noChangeArrowheads="1"/>
          </p:cNvSpPr>
          <p:nvPr/>
        </p:nvSpPr>
        <p:spPr bwMode="auto">
          <a:xfrm>
            <a:off x="5641975" y="6188075"/>
            <a:ext cx="914400" cy="76200"/>
          </a:xfrm>
          <a:prstGeom prst="rightArrow">
            <a:avLst>
              <a:gd name="adj1" fmla="val 50000"/>
              <a:gd name="adj2" fmla="val 30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2670175" y="4740275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1" name="AutoShape 29"/>
          <p:cNvSpPr>
            <a:spLocks noChangeArrowheads="1"/>
          </p:cNvSpPr>
          <p:nvPr/>
        </p:nvSpPr>
        <p:spPr bwMode="auto">
          <a:xfrm rot="-2529207">
            <a:off x="4127500" y="4506913"/>
            <a:ext cx="152400" cy="1524000"/>
          </a:xfrm>
          <a:prstGeom prst="downArrow">
            <a:avLst>
              <a:gd name="adj1" fmla="val 50000"/>
              <a:gd name="adj2" fmla="val 2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2" name="AutoShape 30"/>
          <p:cNvSpPr>
            <a:spLocks noChangeArrowheads="1"/>
          </p:cNvSpPr>
          <p:nvPr/>
        </p:nvSpPr>
        <p:spPr bwMode="auto">
          <a:xfrm rot="1084200">
            <a:off x="3279775" y="6035675"/>
            <a:ext cx="914400" cy="76200"/>
          </a:xfrm>
          <a:prstGeom prst="rightArrow">
            <a:avLst>
              <a:gd name="adj1" fmla="val 50000"/>
              <a:gd name="adj2" fmla="val 30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3" name="AutoShape 31"/>
          <p:cNvSpPr>
            <a:spLocks noChangeArrowheads="1"/>
          </p:cNvSpPr>
          <p:nvPr/>
        </p:nvSpPr>
        <p:spPr bwMode="auto">
          <a:xfrm rot="-1793622">
            <a:off x="6827838" y="3902075"/>
            <a:ext cx="185737" cy="449263"/>
          </a:xfrm>
          <a:prstGeom prst="downArrow">
            <a:avLst>
              <a:gd name="adj1" fmla="val 50000"/>
              <a:gd name="adj2" fmla="val 6047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4" name="AutoShape 32"/>
          <p:cNvSpPr>
            <a:spLocks noChangeArrowheads="1"/>
          </p:cNvSpPr>
          <p:nvPr/>
        </p:nvSpPr>
        <p:spPr bwMode="auto">
          <a:xfrm rot="3588727">
            <a:off x="8308975" y="3902075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152400" y="1863725"/>
            <a:ext cx="488950" cy="3013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第</a:t>
            </a:r>
          </a:p>
          <a:p>
            <a:pPr algn="ctr"/>
            <a:r>
              <a:rPr lang="zh-CN" altLang="en-US" b="1"/>
              <a:t>一</a:t>
            </a:r>
          </a:p>
          <a:p>
            <a:pPr algn="ctr"/>
            <a:r>
              <a:rPr lang="zh-CN" altLang="en-US" b="1"/>
              <a:t>章</a:t>
            </a:r>
          </a:p>
          <a:p>
            <a:pPr algn="ctr"/>
            <a:r>
              <a:rPr lang="zh-CN" altLang="en-US" b="1"/>
              <a:t>内</a:t>
            </a:r>
          </a:p>
          <a:p>
            <a:pPr algn="ctr"/>
            <a:r>
              <a:rPr lang="zh-CN" altLang="en-US" b="1"/>
              <a:t>容</a:t>
            </a:r>
          </a:p>
          <a:p>
            <a:pPr algn="ctr"/>
            <a:r>
              <a:rPr lang="zh-CN" altLang="en-US" b="1"/>
              <a:t>总</a:t>
            </a:r>
          </a:p>
          <a:p>
            <a:pPr algn="ctr"/>
            <a:r>
              <a:rPr lang="zh-CN" altLang="en-US" b="1"/>
              <a:t>框</a:t>
            </a:r>
          </a:p>
          <a:p>
            <a:pPr algn="ctr"/>
            <a:r>
              <a:rPr lang="zh-CN" altLang="en-US" b="1"/>
              <a:t>图</a:t>
            </a: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914650" y="2281238"/>
            <a:ext cx="3636963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/>
              <a:t>几 种 定 义 概 率 的 方  法</a:t>
            </a:r>
            <a:endParaRPr lang="zh-CN" altLang="en-US"/>
          </a:p>
        </p:txBody>
      </p:sp>
      <p:sp>
        <p:nvSpPr>
          <p:cNvPr id="125987" name="AutoShape 35"/>
          <p:cNvSpPr>
            <a:spLocks noChangeArrowheads="1"/>
          </p:cNvSpPr>
          <p:nvPr/>
        </p:nvSpPr>
        <p:spPr bwMode="auto">
          <a:xfrm>
            <a:off x="4572000" y="1828800"/>
            <a:ext cx="377825" cy="457200"/>
          </a:xfrm>
          <a:prstGeom prst="downArrow">
            <a:avLst>
              <a:gd name="adj1" fmla="val 50000"/>
              <a:gd name="adj2" fmla="val 30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8" name="AutoShape 36"/>
          <p:cNvSpPr>
            <a:spLocks noChangeArrowheads="1"/>
          </p:cNvSpPr>
          <p:nvPr/>
        </p:nvSpPr>
        <p:spPr bwMode="auto">
          <a:xfrm rot="-2529207">
            <a:off x="7772400" y="1600200"/>
            <a:ext cx="152400" cy="1524000"/>
          </a:xfrm>
          <a:prstGeom prst="downArrow">
            <a:avLst>
              <a:gd name="adj1" fmla="val 50000"/>
              <a:gd name="adj2" fmla="val 2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6723"/>
            <a:ext cx="8305800" cy="3505200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  <a:ea typeface="华文行楷" pitchFamily="2" charset="-122"/>
              </a:rPr>
              <a:t>1.4.2 </a:t>
            </a:r>
            <a:r>
              <a:rPr lang="zh-CN" altLang="en-US" dirty="0">
                <a:solidFill>
                  <a:srgbClr val="0000FF"/>
                </a:solidFill>
                <a:ea typeface="华文行楷" pitchFamily="2" charset="-122"/>
              </a:rPr>
              <a:t>两个以上事件的独立性</a:t>
            </a:r>
            <a:endParaRPr lang="en-US" altLang="zh-CN" dirty="0">
              <a:solidFill>
                <a:srgbClr val="0000FF"/>
              </a:solidFill>
              <a:ea typeface="华文行楷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1.4.2</a:t>
            </a:r>
            <a:r>
              <a:rPr lang="zh-CN" altLang="en-US" sz="2400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是三事件，如果具有等式                       </a:t>
            </a:r>
            <a:b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        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P(AB)=P(A)P(B),                                 </a:t>
            </a:r>
            <a:b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        P(BC)=P(B)P(C),                       </a:t>
            </a:r>
            <a:b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        P(AC)=P(A)P(C).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则称三事件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两两独立。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一般，当事件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两两独立时，等式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     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=P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不一定成立，例如：</a:t>
            </a:r>
          </a:p>
          <a:p>
            <a:pPr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90600" y="4367233"/>
            <a:ext cx="75438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1: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假设我们掷两次骰子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并定义事件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A,B,C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如下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A=</a:t>
            </a:r>
            <a:r>
              <a:rPr lang="en-US" altLang="zh-CN">
                <a:solidFill>
                  <a:srgbClr val="0000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第一次掷得偶数</a:t>
            </a:r>
            <a:r>
              <a:rPr lang="zh-CN" altLang="en-US">
                <a:solidFill>
                  <a:srgbClr val="0000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B=</a:t>
            </a:r>
            <a:r>
              <a:rPr lang="en-US" altLang="zh-CN">
                <a:solidFill>
                  <a:srgbClr val="0000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第二次掷得奇数</a:t>
            </a:r>
            <a:r>
              <a:rPr lang="zh-CN" altLang="en-US">
                <a:solidFill>
                  <a:srgbClr val="0000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  </a:t>
            </a:r>
            <a:b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C=</a:t>
            </a:r>
            <a:r>
              <a:rPr lang="en-US" altLang="zh-CN">
                <a:solidFill>
                  <a:srgbClr val="0000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两次都掷得奇数或偶数</a:t>
            </a:r>
            <a:r>
              <a:rPr lang="zh-CN" altLang="en-US">
                <a:solidFill>
                  <a:srgbClr val="0000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A,B,C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两两独立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但不满足等式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P(ABC)=P(A)P(B)P(C)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3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  <p:bldP spid="942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7772400" cy="22098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容易算出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P(A)=1/2,  P(B)=1/2,  P(C)=1/2,  </a:t>
            </a:r>
            <a:b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P(AB)=1/4,  P(AC)=1/4,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P(BC)=1/4,  P(ABC)=0.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990600" y="2900363"/>
            <a:ext cx="7315200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从而具有等式</a:t>
            </a: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P(AB)=P(A)P(B); P(AC)=P(A)P(C);</a:t>
            </a:r>
            <a:b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P(BC)=P(B)P(C)</a:t>
            </a: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所以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A,B,C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两两独立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容易看出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P(ABC)=0≠P(A)P(B)P(C)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  <p:bldP spid="952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42930"/>
            <a:ext cx="7772400" cy="94299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1.4.3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是三事件，如果具有等式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438400" y="1371600"/>
          <a:ext cx="3581400" cy="1754188"/>
        </p:xfrm>
        <a:graphic>
          <a:graphicData uri="http://schemas.openxmlformats.org/presentationml/2006/ole">
            <p:oleObj spid="_x0000_s97284" r:id="rId3" imgW="1866900" imgH="914400" progId="Equation.3">
              <p:embed/>
            </p:oleObj>
          </a:graphicData>
        </a:graphic>
      </p:graphicFrame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62000" y="3030538"/>
            <a:ext cx="7696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则称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为相互独立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的事件。</a:t>
            </a: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752600" y="5867400"/>
          <a:ext cx="5907088" cy="438150"/>
        </p:xfrm>
        <a:graphic>
          <a:graphicData uri="http://schemas.openxmlformats.org/presentationml/2006/ole">
            <p:oleObj spid="_x0000_s97287" name="Equation" r:id="rId4" imgW="3238200" imgH="241200" progId="Equation.3">
              <p:embed/>
            </p:oleObj>
          </a:graphicData>
        </a:graphic>
      </p:graphicFrame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914400" y="3581400"/>
            <a:ext cx="77724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一般地，设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个事件，如果对于任意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k(1&lt;k≤n),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任意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1≤i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&lt;i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&lt;</a:t>
            </a:r>
            <a:r>
              <a:rPr lang="en-US" altLang="zh-CN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&lt;i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≤n,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具有等式</a:t>
            </a:r>
            <a:b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i1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i2</a:t>
            </a:r>
            <a:r>
              <a:rPr lang="en-US" altLang="zh-CN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ik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=P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i1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i2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ik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则称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黑体" pitchFamily="2" charset="-122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为相互独立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的事件。</a:t>
            </a:r>
            <a:endParaRPr lang="zh-CN" altLang="en-US"/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1447800" y="5260975"/>
            <a:ext cx="6629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注意，在上式中包含的等式总数为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  <p:bldP spid="97286" grpId="0" autoUpdateAnimBg="0"/>
      <p:bldP spid="97289" grpId="0" autoUpdateAnimBg="0"/>
      <p:bldP spid="972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848600" cy="5791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）若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则其中任意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个事件</a:t>
            </a:r>
            <a:b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i1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i2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im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相互独立（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2≤m≤n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）。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（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）若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相互独立，则把其中任意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个事</a:t>
            </a:r>
            <a:b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件换成各自的对立事件后构成的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个事件也相互</a:t>
            </a:r>
            <a:b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独立（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1≤m≤n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）。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注：若事件是独立的，则许多概率的计算可以大为简化，例如若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相互独立，则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同时发生的概率为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)=P(A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)P(A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                                 </a:t>
            </a:r>
            <a:b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914400" y="9144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性质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1981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2: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相互独立，且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=P</a:t>
            </a:r>
            <a:r>
              <a:rPr lang="en-US" altLang="zh-CN" sz="24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i=1,2,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,n,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这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个事件至少有一个发生的概率。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所求的概率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2057400" y="3286125"/>
          <a:ext cx="4953000" cy="1819275"/>
        </p:xfrm>
        <a:graphic>
          <a:graphicData uri="http://schemas.openxmlformats.org/presentationml/2006/ole">
            <p:oleObj spid="_x0000_s100356" r:id="rId3" imgW="2616200" imgH="9652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981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电路系统的可靠性。如图，两个系统各有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2n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个元件，其中系统</a:t>
            </a:r>
            <a:r>
              <a:rPr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先串联后并联，系统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Ⅱ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先并联后串联。求两个系统的可靠性大小并加以比较。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01488" name="Group 112"/>
          <p:cNvGrpSpPr>
            <a:grpSpLocks/>
          </p:cNvGrpSpPr>
          <p:nvPr/>
        </p:nvGrpSpPr>
        <p:grpSpPr bwMode="auto">
          <a:xfrm>
            <a:off x="762000" y="2819400"/>
            <a:ext cx="3733800" cy="1181100"/>
            <a:chOff x="480" y="1776"/>
            <a:chExt cx="2352" cy="744"/>
          </a:xfrm>
        </p:grpSpPr>
        <p:sp>
          <p:nvSpPr>
            <p:cNvPr id="101381" name="Line 5"/>
            <p:cNvSpPr>
              <a:spLocks noChangeShapeType="1"/>
            </p:cNvSpPr>
            <p:nvPr/>
          </p:nvSpPr>
          <p:spPr bwMode="auto">
            <a:xfrm>
              <a:off x="480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2" name="Line 6"/>
            <p:cNvSpPr>
              <a:spLocks noChangeShapeType="1"/>
            </p:cNvSpPr>
            <p:nvPr/>
          </p:nvSpPr>
          <p:spPr bwMode="auto">
            <a:xfrm>
              <a:off x="624" y="21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 flipV="1">
              <a:off x="624" y="19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624" y="23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624" y="19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768" y="1848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1423" name="Rectangle 47"/>
            <p:cNvSpPr>
              <a:spLocks noChangeArrowheads="1"/>
            </p:cNvSpPr>
            <p:nvPr/>
          </p:nvSpPr>
          <p:spPr bwMode="auto">
            <a:xfrm>
              <a:off x="768" y="22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1424" name="Line 48"/>
            <p:cNvSpPr>
              <a:spLocks noChangeShapeType="1"/>
            </p:cNvSpPr>
            <p:nvPr/>
          </p:nvSpPr>
          <p:spPr bwMode="auto">
            <a:xfrm>
              <a:off x="105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25" name="Line 49"/>
            <p:cNvSpPr>
              <a:spLocks noChangeShapeType="1"/>
            </p:cNvSpPr>
            <p:nvPr/>
          </p:nvSpPr>
          <p:spPr bwMode="auto">
            <a:xfrm>
              <a:off x="1056" y="23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26" name="Rectangle 50"/>
            <p:cNvSpPr>
              <a:spLocks noChangeArrowheads="1"/>
            </p:cNvSpPr>
            <p:nvPr/>
          </p:nvSpPr>
          <p:spPr bwMode="auto">
            <a:xfrm>
              <a:off x="1296" y="1848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1427" name="Rectangle 51"/>
            <p:cNvSpPr>
              <a:spLocks noChangeArrowheads="1"/>
            </p:cNvSpPr>
            <p:nvPr/>
          </p:nvSpPr>
          <p:spPr bwMode="auto">
            <a:xfrm>
              <a:off x="1296" y="22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1430" name="Line 54"/>
            <p:cNvSpPr>
              <a:spLocks noChangeShapeType="1"/>
            </p:cNvSpPr>
            <p:nvPr/>
          </p:nvSpPr>
          <p:spPr bwMode="auto">
            <a:xfrm>
              <a:off x="1584" y="19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31" name="Line 55"/>
            <p:cNvSpPr>
              <a:spLocks noChangeShapeType="1"/>
            </p:cNvSpPr>
            <p:nvPr/>
          </p:nvSpPr>
          <p:spPr bwMode="auto">
            <a:xfrm>
              <a:off x="1584" y="23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34" name="Rectangle 58"/>
            <p:cNvSpPr>
              <a:spLocks noChangeArrowheads="1"/>
            </p:cNvSpPr>
            <p:nvPr/>
          </p:nvSpPr>
          <p:spPr bwMode="auto">
            <a:xfrm>
              <a:off x="2256" y="22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101435" name="Rectangle 59"/>
            <p:cNvSpPr>
              <a:spLocks noChangeArrowheads="1"/>
            </p:cNvSpPr>
            <p:nvPr/>
          </p:nvSpPr>
          <p:spPr bwMode="auto">
            <a:xfrm>
              <a:off x="2256" y="1848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101436" name="Line 60"/>
            <p:cNvSpPr>
              <a:spLocks noChangeShapeType="1"/>
            </p:cNvSpPr>
            <p:nvPr/>
          </p:nvSpPr>
          <p:spPr bwMode="auto">
            <a:xfrm flipV="1">
              <a:off x="2064" y="19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37" name="Line 61"/>
            <p:cNvSpPr>
              <a:spLocks noChangeShapeType="1"/>
            </p:cNvSpPr>
            <p:nvPr/>
          </p:nvSpPr>
          <p:spPr bwMode="auto">
            <a:xfrm>
              <a:off x="2064" y="23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39" name="Freeform 63"/>
            <p:cNvSpPr>
              <a:spLocks/>
            </p:cNvSpPr>
            <p:nvPr/>
          </p:nvSpPr>
          <p:spPr bwMode="auto">
            <a:xfrm>
              <a:off x="1776" y="1776"/>
              <a:ext cx="288" cy="336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8" y="24"/>
                </a:cxn>
                <a:cxn ang="0">
                  <a:pos x="144" y="312"/>
                </a:cxn>
                <a:cxn ang="0">
                  <a:pos x="288" y="168"/>
                </a:cxn>
              </a:cxnLst>
              <a:rect l="0" t="0" r="r" b="b"/>
              <a:pathLst>
                <a:path w="288" h="336">
                  <a:moveTo>
                    <a:pt x="0" y="168"/>
                  </a:moveTo>
                  <a:cubicBezTo>
                    <a:pt x="12" y="84"/>
                    <a:pt x="24" y="0"/>
                    <a:pt x="48" y="24"/>
                  </a:cubicBezTo>
                  <a:cubicBezTo>
                    <a:pt x="72" y="48"/>
                    <a:pt x="104" y="288"/>
                    <a:pt x="144" y="312"/>
                  </a:cubicBezTo>
                  <a:cubicBezTo>
                    <a:pt x="184" y="336"/>
                    <a:pt x="240" y="160"/>
                    <a:pt x="288" y="1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41" name="Freeform 65"/>
            <p:cNvSpPr>
              <a:spLocks/>
            </p:cNvSpPr>
            <p:nvPr/>
          </p:nvSpPr>
          <p:spPr bwMode="auto">
            <a:xfrm>
              <a:off x="1776" y="2168"/>
              <a:ext cx="288" cy="336"/>
            </a:xfrm>
            <a:custGeom>
              <a:avLst/>
              <a:gdLst/>
              <a:ahLst/>
              <a:cxnLst>
                <a:cxn ang="0">
                  <a:pos x="0" y="208"/>
                </a:cxn>
                <a:cxn ang="0">
                  <a:pos x="48" y="16"/>
                </a:cxn>
                <a:cxn ang="0">
                  <a:pos x="96" y="304"/>
                </a:cxn>
                <a:cxn ang="0">
                  <a:pos x="288" y="208"/>
                </a:cxn>
              </a:cxnLst>
              <a:rect l="0" t="0" r="r" b="b"/>
              <a:pathLst>
                <a:path w="288" h="336">
                  <a:moveTo>
                    <a:pt x="0" y="208"/>
                  </a:moveTo>
                  <a:cubicBezTo>
                    <a:pt x="16" y="104"/>
                    <a:pt x="32" y="0"/>
                    <a:pt x="48" y="16"/>
                  </a:cubicBezTo>
                  <a:cubicBezTo>
                    <a:pt x="64" y="32"/>
                    <a:pt x="56" y="272"/>
                    <a:pt x="96" y="304"/>
                  </a:cubicBezTo>
                  <a:cubicBezTo>
                    <a:pt x="136" y="336"/>
                    <a:pt x="248" y="176"/>
                    <a:pt x="288" y="2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42" name="Line 66"/>
            <p:cNvSpPr>
              <a:spLocks noChangeShapeType="1"/>
            </p:cNvSpPr>
            <p:nvPr/>
          </p:nvSpPr>
          <p:spPr bwMode="auto">
            <a:xfrm>
              <a:off x="2544" y="19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43" name="Line 67"/>
            <p:cNvSpPr>
              <a:spLocks noChangeShapeType="1"/>
            </p:cNvSpPr>
            <p:nvPr/>
          </p:nvSpPr>
          <p:spPr bwMode="auto">
            <a:xfrm>
              <a:off x="2544" y="23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44" name="Line 68"/>
            <p:cNvSpPr>
              <a:spLocks noChangeShapeType="1"/>
            </p:cNvSpPr>
            <p:nvPr/>
          </p:nvSpPr>
          <p:spPr bwMode="auto">
            <a:xfrm>
              <a:off x="2688" y="21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45" name="Line 69"/>
            <p:cNvSpPr>
              <a:spLocks noChangeShapeType="1"/>
            </p:cNvSpPr>
            <p:nvPr/>
          </p:nvSpPr>
          <p:spPr bwMode="auto">
            <a:xfrm flipV="1">
              <a:off x="2688" y="19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46" name="Line 70"/>
            <p:cNvSpPr>
              <a:spLocks noChangeShapeType="1"/>
            </p:cNvSpPr>
            <p:nvPr/>
          </p:nvSpPr>
          <p:spPr bwMode="auto">
            <a:xfrm>
              <a:off x="2688" y="21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1485" name="Text Box 109"/>
          <p:cNvSpPr txBox="1">
            <a:spLocks noChangeArrowheads="1"/>
          </p:cNvSpPr>
          <p:nvPr/>
        </p:nvSpPr>
        <p:spPr bwMode="auto">
          <a:xfrm>
            <a:off x="3428992" y="3962400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Ⅰ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01489" name="Group 113"/>
          <p:cNvGrpSpPr>
            <a:grpSpLocks/>
          </p:cNvGrpSpPr>
          <p:nvPr/>
        </p:nvGrpSpPr>
        <p:grpSpPr bwMode="auto">
          <a:xfrm>
            <a:off x="4724399" y="2895600"/>
            <a:ext cx="3962400" cy="1585913"/>
            <a:chOff x="2976" y="1824"/>
            <a:chExt cx="2496" cy="999"/>
          </a:xfrm>
        </p:grpSpPr>
        <p:sp>
          <p:nvSpPr>
            <p:cNvPr id="101448" name="Line 72"/>
            <p:cNvSpPr>
              <a:spLocks noChangeShapeType="1"/>
            </p:cNvSpPr>
            <p:nvPr/>
          </p:nvSpPr>
          <p:spPr bwMode="auto">
            <a:xfrm>
              <a:off x="2976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49" name="Line 73"/>
            <p:cNvSpPr>
              <a:spLocks noChangeShapeType="1"/>
            </p:cNvSpPr>
            <p:nvPr/>
          </p:nvSpPr>
          <p:spPr bwMode="auto">
            <a:xfrm flipV="1"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50" name="Line 74"/>
            <p:cNvSpPr>
              <a:spLocks noChangeShapeType="1"/>
            </p:cNvSpPr>
            <p:nvPr/>
          </p:nvSpPr>
          <p:spPr bwMode="auto">
            <a:xfrm>
              <a:off x="3120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51" name="Line 75"/>
            <p:cNvSpPr>
              <a:spLocks noChangeShapeType="1"/>
            </p:cNvSpPr>
            <p:nvPr/>
          </p:nvSpPr>
          <p:spPr bwMode="auto">
            <a:xfrm>
              <a:off x="3120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52" name="Line 76"/>
            <p:cNvSpPr>
              <a:spLocks noChangeShapeType="1"/>
            </p:cNvSpPr>
            <p:nvPr/>
          </p:nvSpPr>
          <p:spPr bwMode="auto">
            <a:xfrm>
              <a:off x="312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53" name="Rectangle 77"/>
            <p:cNvSpPr>
              <a:spLocks noChangeArrowheads="1"/>
            </p:cNvSpPr>
            <p:nvPr/>
          </p:nvSpPr>
          <p:spPr bwMode="auto">
            <a:xfrm>
              <a:off x="3264" y="1824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1454" name="Rectangle 78"/>
            <p:cNvSpPr>
              <a:spLocks noChangeArrowheads="1"/>
            </p:cNvSpPr>
            <p:nvPr/>
          </p:nvSpPr>
          <p:spPr bwMode="auto">
            <a:xfrm>
              <a:off x="3264" y="2256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1455" name="Line 79"/>
            <p:cNvSpPr>
              <a:spLocks noChangeShapeType="1"/>
            </p:cNvSpPr>
            <p:nvPr/>
          </p:nvSpPr>
          <p:spPr bwMode="auto">
            <a:xfrm>
              <a:off x="3552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56" name="Line 80"/>
            <p:cNvSpPr>
              <a:spLocks noChangeShapeType="1"/>
            </p:cNvSpPr>
            <p:nvPr/>
          </p:nvSpPr>
          <p:spPr bwMode="auto">
            <a:xfrm>
              <a:off x="3552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57" name="Line 81"/>
            <p:cNvSpPr>
              <a:spLocks noChangeShapeType="1"/>
            </p:cNvSpPr>
            <p:nvPr/>
          </p:nvSpPr>
          <p:spPr bwMode="auto">
            <a:xfrm>
              <a:off x="3696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59" name="Line 83"/>
            <p:cNvSpPr>
              <a:spLocks noChangeShapeType="1"/>
            </p:cNvSpPr>
            <p:nvPr/>
          </p:nvSpPr>
          <p:spPr bwMode="auto">
            <a:xfrm>
              <a:off x="3696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60" name="Line 84"/>
            <p:cNvSpPr>
              <a:spLocks noChangeShapeType="1"/>
            </p:cNvSpPr>
            <p:nvPr/>
          </p:nvSpPr>
          <p:spPr bwMode="auto">
            <a:xfrm>
              <a:off x="3696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61" name="Line 85"/>
            <p:cNvSpPr>
              <a:spLocks noChangeShapeType="1"/>
            </p:cNvSpPr>
            <p:nvPr/>
          </p:nvSpPr>
          <p:spPr bwMode="auto">
            <a:xfrm>
              <a:off x="3792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62" name="Line 86"/>
            <p:cNvSpPr>
              <a:spLocks noChangeShapeType="1"/>
            </p:cNvSpPr>
            <p:nvPr/>
          </p:nvSpPr>
          <p:spPr bwMode="auto">
            <a:xfrm>
              <a:off x="379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63" name="Rectangle 87"/>
            <p:cNvSpPr>
              <a:spLocks noChangeArrowheads="1"/>
            </p:cNvSpPr>
            <p:nvPr/>
          </p:nvSpPr>
          <p:spPr bwMode="auto">
            <a:xfrm>
              <a:off x="3936" y="1824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1464" name="Rectangle 88"/>
            <p:cNvSpPr>
              <a:spLocks noChangeArrowheads="1"/>
            </p:cNvSpPr>
            <p:nvPr/>
          </p:nvSpPr>
          <p:spPr bwMode="auto">
            <a:xfrm>
              <a:off x="3936" y="2256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1465" name="Line 89"/>
            <p:cNvSpPr>
              <a:spLocks noChangeShapeType="1"/>
            </p:cNvSpPr>
            <p:nvPr/>
          </p:nvSpPr>
          <p:spPr bwMode="auto">
            <a:xfrm>
              <a:off x="422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66" name="Line 90"/>
            <p:cNvSpPr>
              <a:spLocks noChangeShapeType="1"/>
            </p:cNvSpPr>
            <p:nvPr/>
          </p:nvSpPr>
          <p:spPr bwMode="auto">
            <a:xfrm>
              <a:off x="436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67" name="Line 91"/>
            <p:cNvSpPr>
              <a:spLocks noChangeShapeType="1"/>
            </p:cNvSpPr>
            <p:nvPr/>
          </p:nvSpPr>
          <p:spPr bwMode="auto">
            <a:xfrm>
              <a:off x="4368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68" name="Line 92"/>
            <p:cNvSpPr>
              <a:spLocks noChangeShapeType="1"/>
            </p:cNvSpPr>
            <p:nvPr/>
          </p:nvSpPr>
          <p:spPr bwMode="auto">
            <a:xfrm flipV="1"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69" name="Line 93"/>
            <p:cNvSpPr>
              <a:spLocks noChangeShapeType="1"/>
            </p:cNvSpPr>
            <p:nvPr/>
          </p:nvSpPr>
          <p:spPr bwMode="auto">
            <a:xfrm>
              <a:off x="3792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70" name="Line 94"/>
            <p:cNvSpPr>
              <a:spLocks noChangeShapeType="1"/>
            </p:cNvSpPr>
            <p:nvPr/>
          </p:nvSpPr>
          <p:spPr bwMode="auto">
            <a:xfrm>
              <a:off x="4224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71" name="Line 95"/>
            <p:cNvSpPr>
              <a:spLocks noChangeShapeType="1"/>
            </p:cNvSpPr>
            <p:nvPr/>
          </p:nvSpPr>
          <p:spPr bwMode="auto">
            <a:xfrm>
              <a:off x="4368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72" name="Line 96"/>
            <p:cNvSpPr>
              <a:spLocks noChangeShapeType="1"/>
            </p:cNvSpPr>
            <p:nvPr/>
          </p:nvSpPr>
          <p:spPr bwMode="auto">
            <a:xfrm>
              <a:off x="4752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73" name="Line 97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74" name="Rectangle 98"/>
            <p:cNvSpPr>
              <a:spLocks noChangeArrowheads="1"/>
            </p:cNvSpPr>
            <p:nvPr/>
          </p:nvSpPr>
          <p:spPr bwMode="auto">
            <a:xfrm>
              <a:off x="4896" y="1824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101475" name="Rectangle 99"/>
            <p:cNvSpPr>
              <a:spLocks noChangeArrowheads="1"/>
            </p:cNvSpPr>
            <p:nvPr/>
          </p:nvSpPr>
          <p:spPr bwMode="auto">
            <a:xfrm>
              <a:off x="4896" y="2256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101476" name="Line 100"/>
            <p:cNvSpPr>
              <a:spLocks noChangeShapeType="1"/>
            </p:cNvSpPr>
            <p:nvPr/>
          </p:nvSpPr>
          <p:spPr bwMode="auto">
            <a:xfrm>
              <a:off x="51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77" name="Line 101"/>
            <p:cNvSpPr>
              <a:spLocks noChangeShapeType="1"/>
            </p:cNvSpPr>
            <p:nvPr/>
          </p:nvSpPr>
          <p:spPr bwMode="auto">
            <a:xfrm>
              <a:off x="532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78" name="Line 102"/>
            <p:cNvSpPr>
              <a:spLocks noChangeShapeType="1"/>
            </p:cNvSpPr>
            <p:nvPr/>
          </p:nvSpPr>
          <p:spPr bwMode="auto">
            <a:xfrm>
              <a:off x="5328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79" name="Line 103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80" name="Line 104"/>
            <p:cNvSpPr>
              <a:spLocks noChangeShapeType="1"/>
            </p:cNvSpPr>
            <p:nvPr/>
          </p:nvSpPr>
          <p:spPr bwMode="auto">
            <a:xfrm>
              <a:off x="4752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81" name="Line 105"/>
            <p:cNvSpPr>
              <a:spLocks noChangeShapeType="1"/>
            </p:cNvSpPr>
            <p:nvPr/>
          </p:nvSpPr>
          <p:spPr bwMode="auto">
            <a:xfrm>
              <a:off x="5184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82" name="Line 106"/>
            <p:cNvSpPr>
              <a:spLocks noChangeShapeType="1"/>
            </p:cNvSpPr>
            <p:nvPr/>
          </p:nvSpPr>
          <p:spPr bwMode="auto">
            <a:xfrm>
              <a:off x="4656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83" name="Freeform 107"/>
            <p:cNvSpPr>
              <a:spLocks/>
            </p:cNvSpPr>
            <p:nvPr/>
          </p:nvSpPr>
          <p:spPr bwMode="auto">
            <a:xfrm>
              <a:off x="4464" y="2048"/>
              <a:ext cx="192" cy="224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48" y="208"/>
                </a:cxn>
                <a:cxn ang="0">
                  <a:pos x="96" y="16"/>
                </a:cxn>
                <a:cxn ang="0">
                  <a:pos x="192" y="112"/>
                </a:cxn>
              </a:cxnLst>
              <a:rect l="0" t="0" r="r" b="b"/>
              <a:pathLst>
                <a:path w="192" h="224">
                  <a:moveTo>
                    <a:pt x="0" y="112"/>
                  </a:moveTo>
                  <a:cubicBezTo>
                    <a:pt x="16" y="168"/>
                    <a:pt x="32" y="224"/>
                    <a:pt x="48" y="208"/>
                  </a:cubicBezTo>
                  <a:cubicBezTo>
                    <a:pt x="64" y="192"/>
                    <a:pt x="72" y="32"/>
                    <a:pt x="96" y="16"/>
                  </a:cubicBezTo>
                  <a:cubicBezTo>
                    <a:pt x="120" y="0"/>
                    <a:pt x="192" y="48"/>
                    <a:pt x="192" y="1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84" name="Line 108"/>
            <p:cNvSpPr>
              <a:spLocks noChangeShapeType="1"/>
            </p:cNvSpPr>
            <p:nvPr/>
          </p:nvSpPr>
          <p:spPr bwMode="auto">
            <a:xfrm>
              <a:off x="5328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86" name="Text Box 110"/>
            <p:cNvSpPr txBox="1">
              <a:spLocks noChangeArrowheads="1"/>
            </p:cNvSpPr>
            <p:nvPr/>
          </p:nvSpPr>
          <p:spPr bwMode="auto">
            <a:xfrm>
              <a:off x="4545" y="2496"/>
              <a:ext cx="7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系统</a:t>
              </a:r>
              <a:r>
                <a:rPr lang="en-US" altLang="zh-CN" sz="20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Ⅱ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101487" name="Rectangle 111"/>
          <p:cNvSpPr>
            <a:spLocks noChangeArrowheads="1"/>
          </p:cNvSpPr>
          <p:nvPr/>
        </p:nvSpPr>
        <p:spPr bwMode="auto">
          <a:xfrm>
            <a:off x="838200" y="4419600"/>
            <a:ext cx="6172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解：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Ⅰ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表示第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个元件正常工作。</a:t>
            </a:r>
            <a:b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P(A)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：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Ⅰ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中第一条支路的可靠性，</a:t>
            </a:r>
            <a:b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</a:b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P(B)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：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Ⅰ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中第二条支路的可靠性。</a:t>
            </a:r>
            <a:b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</a:b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  所以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  <a:sym typeface="Wingdings" pitchFamily="2" charset="2"/>
              </a:rPr>
              <a:t>∪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表示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Ⅰ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正常工作（并联）</a:t>
            </a:r>
            <a:endParaRPr lang="zh-CN" altLang="en-US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101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  <p:bldP spid="101485" grpId="0" autoUpdateAnimBg="0"/>
      <p:bldP spid="1014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633538" y="990600"/>
          <a:ext cx="5654675" cy="996950"/>
        </p:xfrm>
        <a:graphic>
          <a:graphicData uri="http://schemas.openxmlformats.org/presentationml/2006/ole">
            <p:oleObj spid="_x0000_s104452" name="公式" r:id="rId3" imgW="2590560" imgH="457200" progId="Equation.3">
              <p:embed/>
            </p:oleObj>
          </a:graphicData>
        </a:graphic>
      </p:graphicFrame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143000" y="1905000"/>
            <a:ext cx="731043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同理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P(B)=r</a:t>
            </a:r>
            <a:r>
              <a:rPr lang="en-US" altLang="zh-CN" sz="2800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所以  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∪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B)=P(A)+P(B)-P(AB)</a:t>
            </a:r>
            <a:b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  =P(A)+P(B)-P(A)P(B)=r</a:t>
            </a:r>
            <a:r>
              <a:rPr lang="en-US" altLang="zh-CN" sz="2800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+r</a:t>
            </a:r>
            <a:r>
              <a:rPr lang="en-US" altLang="zh-CN" sz="2800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-r</a:t>
            </a:r>
            <a:r>
              <a:rPr lang="en-US" altLang="zh-CN" sz="2800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2n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=R</a:t>
            </a:r>
            <a:r>
              <a:rPr lang="en-US" altLang="zh-CN" sz="2800" b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Ⅰ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990600" y="3522663"/>
            <a:ext cx="6781800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Ⅱ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第一对元件可靠性</a:t>
            </a:r>
            <a:b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∪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)=P(A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)+P(B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)-P(A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)P(B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)=2r-r</a:t>
            </a:r>
            <a:r>
              <a:rPr lang="en-US" altLang="zh-CN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第二对元件的可靠性</a:t>
            </a:r>
            <a:b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P(A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∪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)=P(A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)+P(B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)-P(A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)P(B</a:t>
            </a:r>
            <a:r>
              <a:rPr lang="en-US" altLang="zh-CN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)=2r-r</a:t>
            </a:r>
            <a:r>
              <a:rPr lang="en-US" altLang="zh-CN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b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Times New Roman"/>
                <a:ea typeface="黑体" pitchFamily="2" charset="-122"/>
              </a:rPr>
              <a:t>……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</a:br>
            <a:endParaRPr lang="en-US" altLang="zh-CN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  <p:bldP spid="104456" grpId="0" autoUpdateAnimBg="0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2342</TotalTime>
  <Words>1477</Words>
  <Application>Microsoft PowerPoint</Application>
  <PresentationFormat>全屏显示(4:3)</PresentationFormat>
  <Paragraphs>134</Paragraphs>
  <Slides>20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Times New Roman</vt:lpstr>
      <vt:lpstr>宋体</vt:lpstr>
      <vt:lpstr>Wingdings</vt:lpstr>
      <vt:lpstr>华文行楷</vt:lpstr>
      <vt:lpstr>黑体</vt:lpstr>
      <vt:lpstr>Symbol</vt:lpstr>
      <vt:lpstr>Tahoma</vt:lpstr>
      <vt:lpstr>Nature</vt:lpstr>
      <vt:lpstr>Microsoft 公式 3.0</vt:lpstr>
      <vt:lpstr>MathType 5.0 Equation</vt:lpstr>
      <vt:lpstr>1.4 　事件的独立性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1.4.3　伯努利 (Bernoulli) 概型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bupt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概率论的基本概念</dc:title>
  <dc:creator>jina-jin</dc:creator>
  <cp:lastModifiedBy>微软用户</cp:lastModifiedBy>
  <cp:revision>40</cp:revision>
  <dcterms:created xsi:type="dcterms:W3CDTF">2002-03-22T05:33:14Z</dcterms:created>
  <dcterms:modified xsi:type="dcterms:W3CDTF">2012-02-19T13:48:28Z</dcterms:modified>
</cp:coreProperties>
</file>