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sldIdLst>
    <p:sldId id="257" r:id="rId2"/>
    <p:sldId id="288" r:id="rId3"/>
    <p:sldId id="289" r:id="rId4"/>
    <p:sldId id="259" r:id="rId5"/>
    <p:sldId id="260" r:id="rId6"/>
    <p:sldId id="291" r:id="rId7"/>
    <p:sldId id="261" r:id="rId8"/>
    <p:sldId id="263" r:id="rId9"/>
    <p:sldId id="292" r:id="rId10"/>
    <p:sldId id="273" r:id="rId11"/>
    <p:sldId id="274" r:id="rId12"/>
    <p:sldId id="275" r:id="rId13"/>
    <p:sldId id="276" r:id="rId14"/>
    <p:sldId id="264" r:id="rId15"/>
    <p:sldId id="298" r:id="rId16"/>
    <p:sldId id="284" r:id="rId17"/>
    <p:sldId id="293" r:id="rId18"/>
    <p:sldId id="295" r:id="rId19"/>
    <p:sldId id="265" r:id="rId20"/>
    <p:sldId id="266" r:id="rId21"/>
    <p:sldId id="300" r:id="rId22"/>
    <p:sldId id="301" r:id="rId23"/>
    <p:sldId id="269" r:id="rId24"/>
    <p:sldId id="285" r:id="rId25"/>
    <p:sldId id="302" r:id="rId26"/>
    <p:sldId id="303" r:id="rId27"/>
    <p:sldId id="304" r:id="rId28"/>
    <p:sldId id="305" r:id="rId29"/>
    <p:sldId id="277" r:id="rId30"/>
    <p:sldId id="278" r:id="rId31"/>
    <p:sldId id="287" r:id="rId32"/>
    <p:sldId id="281" r:id="rId33"/>
    <p:sldId id="282" r:id="rId34"/>
    <p:sldId id="306" r:id="rId35"/>
  </p:sldIdLst>
  <p:sldSz cx="9144000" cy="6858000" type="screen4x3"/>
  <p:notesSz cx="6858000" cy="9144000"/>
  <p:defaultTextStyle>
    <a:defPPr>
      <a:defRPr lang="zh-CN"/>
    </a:defPPr>
    <a:lvl1pPr algn="ctr" rtl="0" fontAlgn="base">
      <a:spcBef>
        <a:spcPct val="0"/>
      </a:spcBef>
      <a:spcAft>
        <a:spcPct val="0"/>
      </a:spcAft>
      <a:defRPr kumimoji="1" sz="3200" b="1" kern="1200">
        <a:solidFill>
          <a:srgbClr val="000000"/>
        </a:solidFill>
        <a:latin typeface="Times New Roman" pitchFamily="18" charset="0"/>
        <a:ea typeface="宋体" pitchFamily="2" charset="-122"/>
        <a:cs typeface="+mn-cs"/>
      </a:defRPr>
    </a:lvl1pPr>
    <a:lvl2pPr marL="457200" algn="ctr" rtl="0" fontAlgn="base">
      <a:spcBef>
        <a:spcPct val="0"/>
      </a:spcBef>
      <a:spcAft>
        <a:spcPct val="0"/>
      </a:spcAft>
      <a:defRPr kumimoji="1" sz="3200" b="1" kern="1200">
        <a:solidFill>
          <a:srgbClr val="000000"/>
        </a:solidFill>
        <a:latin typeface="Times New Roman" pitchFamily="18" charset="0"/>
        <a:ea typeface="宋体" pitchFamily="2" charset="-122"/>
        <a:cs typeface="+mn-cs"/>
      </a:defRPr>
    </a:lvl2pPr>
    <a:lvl3pPr marL="914400" algn="ctr" rtl="0" fontAlgn="base">
      <a:spcBef>
        <a:spcPct val="0"/>
      </a:spcBef>
      <a:spcAft>
        <a:spcPct val="0"/>
      </a:spcAft>
      <a:defRPr kumimoji="1" sz="3200" b="1" kern="1200">
        <a:solidFill>
          <a:srgbClr val="000000"/>
        </a:solidFill>
        <a:latin typeface="Times New Roman" pitchFamily="18" charset="0"/>
        <a:ea typeface="宋体" pitchFamily="2" charset="-122"/>
        <a:cs typeface="+mn-cs"/>
      </a:defRPr>
    </a:lvl3pPr>
    <a:lvl4pPr marL="1371600" algn="ctr" rtl="0" fontAlgn="base">
      <a:spcBef>
        <a:spcPct val="0"/>
      </a:spcBef>
      <a:spcAft>
        <a:spcPct val="0"/>
      </a:spcAft>
      <a:defRPr kumimoji="1" sz="3200" b="1" kern="1200">
        <a:solidFill>
          <a:srgbClr val="000000"/>
        </a:solidFill>
        <a:latin typeface="Times New Roman" pitchFamily="18" charset="0"/>
        <a:ea typeface="宋体" pitchFamily="2" charset="-122"/>
        <a:cs typeface="+mn-cs"/>
      </a:defRPr>
    </a:lvl4pPr>
    <a:lvl5pPr marL="1828800" algn="ctr" rtl="0" fontAlgn="base">
      <a:spcBef>
        <a:spcPct val="0"/>
      </a:spcBef>
      <a:spcAft>
        <a:spcPct val="0"/>
      </a:spcAft>
      <a:defRPr kumimoji="1" sz="3200" b="1" kern="1200">
        <a:solidFill>
          <a:srgbClr val="000000"/>
        </a:solidFill>
        <a:latin typeface="Times New Roman" pitchFamily="18" charset="0"/>
        <a:ea typeface="宋体" pitchFamily="2" charset="-122"/>
        <a:cs typeface="+mn-cs"/>
      </a:defRPr>
    </a:lvl5pPr>
    <a:lvl6pPr marL="2286000" algn="l" defTabSz="914400" rtl="0" eaLnBrk="1" latinLnBrk="0" hangingPunct="1">
      <a:defRPr kumimoji="1" sz="3200" b="1" kern="1200">
        <a:solidFill>
          <a:srgbClr val="000000"/>
        </a:solidFill>
        <a:latin typeface="Times New Roman" pitchFamily="18" charset="0"/>
        <a:ea typeface="宋体" pitchFamily="2" charset="-122"/>
        <a:cs typeface="+mn-cs"/>
      </a:defRPr>
    </a:lvl6pPr>
    <a:lvl7pPr marL="2743200" algn="l" defTabSz="914400" rtl="0" eaLnBrk="1" latinLnBrk="0" hangingPunct="1">
      <a:defRPr kumimoji="1" sz="3200" b="1" kern="1200">
        <a:solidFill>
          <a:srgbClr val="000000"/>
        </a:solidFill>
        <a:latin typeface="Times New Roman" pitchFamily="18" charset="0"/>
        <a:ea typeface="宋体" pitchFamily="2" charset="-122"/>
        <a:cs typeface="+mn-cs"/>
      </a:defRPr>
    </a:lvl7pPr>
    <a:lvl8pPr marL="3200400" algn="l" defTabSz="914400" rtl="0" eaLnBrk="1" latinLnBrk="0" hangingPunct="1">
      <a:defRPr kumimoji="1" sz="3200" b="1" kern="1200">
        <a:solidFill>
          <a:srgbClr val="000000"/>
        </a:solidFill>
        <a:latin typeface="Times New Roman" pitchFamily="18" charset="0"/>
        <a:ea typeface="宋体" pitchFamily="2" charset="-122"/>
        <a:cs typeface="+mn-cs"/>
      </a:defRPr>
    </a:lvl8pPr>
    <a:lvl9pPr marL="3657600" algn="l" defTabSz="914400" rtl="0" eaLnBrk="1" latinLnBrk="0" hangingPunct="1">
      <a:defRPr kumimoji="1" sz="3200" b="1" kern="1200">
        <a:solidFill>
          <a:srgbClr val="000000"/>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3300"/>
    <a:srgbClr val="CCFF33"/>
    <a:srgbClr val="FFFF00"/>
    <a:srgbClr val="0000CC"/>
    <a:srgbClr val="000000"/>
    <a:srgbClr val="0066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78305" autoAdjust="0"/>
  </p:normalViewPr>
  <p:slideViewPr>
    <p:cSldViewPr>
      <p:cViewPr varScale="1">
        <p:scale>
          <a:sx n="59" d="100"/>
          <a:sy n="59" d="100"/>
        </p:scale>
        <p:origin x="-1464"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1.xml"/><Relationship Id="rId18" Type="http://schemas.openxmlformats.org/officeDocument/2006/relationships/slide" Target="slides/slide32.xml"/><Relationship Id="rId3" Type="http://schemas.openxmlformats.org/officeDocument/2006/relationships/slide" Target="slides/slide5.xml"/><Relationship Id="rId7" Type="http://schemas.openxmlformats.org/officeDocument/2006/relationships/slide" Target="slides/slide11.xml"/><Relationship Id="rId12" Type="http://schemas.openxmlformats.org/officeDocument/2006/relationships/slide" Target="slides/slide20.xml"/><Relationship Id="rId17" Type="http://schemas.openxmlformats.org/officeDocument/2006/relationships/slide" Target="slides/slide30.xml"/><Relationship Id="rId2" Type="http://schemas.openxmlformats.org/officeDocument/2006/relationships/slide" Target="slides/slide4.xml"/><Relationship Id="rId16"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9.xml"/><Relationship Id="rId5" Type="http://schemas.openxmlformats.org/officeDocument/2006/relationships/slide" Target="slides/slide8.xml"/><Relationship Id="rId15" Type="http://schemas.openxmlformats.org/officeDocument/2006/relationships/slide" Target="slides/slide26.xml"/><Relationship Id="rId10" Type="http://schemas.openxmlformats.org/officeDocument/2006/relationships/slide" Target="slides/slide14.xml"/><Relationship Id="rId19" Type="http://schemas.openxmlformats.org/officeDocument/2006/relationships/slide" Target="slides/slide33.xml"/><Relationship Id="rId4" Type="http://schemas.openxmlformats.org/officeDocument/2006/relationships/slide" Target="slides/slide7.xml"/><Relationship Id="rId9" Type="http://schemas.openxmlformats.org/officeDocument/2006/relationships/slide" Target="slides/slide13.xml"/><Relationship Id="rId14"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6.wmf"/><Relationship Id="rId3" Type="http://schemas.openxmlformats.org/officeDocument/2006/relationships/image" Target="../media/image19.wmf"/><Relationship Id="rId7" Type="http://schemas.openxmlformats.org/officeDocument/2006/relationships/image" Target="../media/image30.wmf"/><Relationship Id="rId12" Type="http://schemas.openxmlformats.org/officeDocument/2006/relationships/image" Target="../media/image35.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en-US" altLang="zh-CN"/>
          </a:p>
        </p:txBody>
      </p:sp>
      <p:sp>
        <p:nvSpPr>
          <p:cNvPr id="327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ltLang="zh-CN"/>
          </a:p>
        </p:txBody>
      </p:sp>
      <p:sp>
        <p:nvSpPr>
          <p:cNvPr id="3277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7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ltLang="zh-CN"/>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3702E651-63B5-4807-BBF5-90D96A0B9E7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E12C4-080D-48B1-AFEA-BC328DF2ED4D}" type="slidenum">
              <a:rPr lang="en-US" altLang="zh-CN"/>
              <a:pPr/>
              <a:t>1</a:t>
            </a:fld>
            <a:endParaRPr lang="en-US" altLang="zh-CN"/>
          </a:p>
        </p:txBody>
      </p:sp>
      <p:sp>
        <p:nvSpPr>
          <p:cNvPr id="33794" name="Rectangle 2"/>
          <p:cNvSpPr>
            <a:spLocks noChangeArrowheads="1" noTextEdit="1"/>
          </p:cNvSpPr>
          <p:nvPr>
            <p:ph type="sldImg"/>
          </p:nvPr>
        </p:nvSpPr>
        <p:spPr>
          <a:ln/>
        </p:spPr>
      </p:sp>
      <p:sp>
        <p:nvSpPr>
          <p:cNvPr id="33795" name="Rectangle 3"/>
          <p:cNvSpPr>
            <a:spLocks noGrp="1" noChangeArrowheads="1"/>
          </p:cNvSpPr>
          <p:nvPr>
            <p:ph type="body" idx="1"/>
          </p:nvPr>
        </p:nvSpPr>
        <p:spPr/>
        <p:txBody>
          <a:bodyPr/>
          <a:lstStyle/>
          <a:p>
            <a:r>
              <a:rPr lang="zh-CN" altLang="en-US" sz="1000">
                <a:solidFill>
                  <a:srgbClr val="000000"/>
                </a:solidFill>
                <a:ea typeface="黑体" pitchFamily="2" charset="-122"/>
              </a:rPr>
              <a:t>上一章研究了随机试验中随机事件</a:t>
            </a:r>
            <a:r>
              <a:rPr lang="en-US" altLang="zh-CN" sz="1000">
                <a:solidFill>
                  <a:srgbClr val="000000"/>
                </a:solidFill>
                <a:ea typeface="黑体" pitchFamily="2" charset="-122"/>
              </a:rPr>
              <a:t>A</a:t>
            </a:r>
            <a:r>
              <a:rPr lang="zh-CN" altLang="en-US" sz="1000">
                <a:solidFill>
                  <a:srgbClr val="000000"/>
                </a:solidFill>
                <a:ea typeface="黑体" pitchFamily="2" charset="-122"/>
              </a:rPr>
              <a:t>及其概率</a:t>
            </a:r>
            <a:r>
              <a:rPr lang="en-US" altLang="zh-CN" sz="1000">
                <a:solidFill>
                  <a:srgbClr val="000000"/>
                </a:solidFill>
                <a:ea typeface="黑体" pitchFamily="2" charset="-122"/>
              </a:rPr>
              <a:t>P(A)</a:t>
            </a:r>
            <a:r>
              <a:rPr lang="zh-CN" altLang="en-US" sz="1000">
                <a:solidFill>
                  <a:srgbClr val="000000"/>
                </a:solidFill>
                <a:ea typeface="黑体" pitchFamily="2" charset="-122"/>
              </a:rPr>
              <a:t>的计算方法，它使我们对随机现象的统计规律有了初步的认识，但这还是孤立地一个一个地去研究随机事件，这不便于用数学方法进行深入的分析和了解随机现象的整体随机性，为了更深刻更全面地研究随机现象整体的规律性，本章引入随机变量的概念及与其有关的基本内容。</a:t>
            </a:r>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89C2E-133F-40EF-AC13-211163EDA9BE}" type="slidenum">
              <a:rPr lang="en-US" altLang="zh-CN"/>
              <a:pPr/>
              <a:t>14</a:t>
            </a:fld>
            <a:endParaRPr lang="en-US" altLang="zh-CN"/>
          </a:p>
        </p:txBody>
      </p:sp>
      <p:sp>
        <p:nvSpPr>
          <p:cNvPr id="34818" name="Rectangle 2"/>
          <p:cNvSpPr>
            <a:spLocks noChangeArrowheads="1" noTextEdit="1"/>
          </p:cNvSpPr>
          <p:nvPr>
            <p:ph type="sldImg"/>
          </p:nvPr>
        </p:nvSpPr>
        <p:spPr>
          <a:ln/>
        </p:spPr>
      </p:sp>
      <p:sp>
        <p:nvSpPr>
          <p:cNvPr id="34819" name="Rectangle 3"/>
          <p:cNvSpPr>
            <a:spLocks noGrp="1" noChangeArrowheads="1"/>
          </p:cNvSpPr>
          <p:nvPr>
            <p:ph type="body" idx="1"/>
          </p:nvPr>
        </p:nvSpPr>
        <p:spPr/>
        <p:txBody>
          <a:bodyPr/>
          <a:lstStyle/>
          <a:p>
            <a:pPr>
              <a:lnSpc>
                <a:spcPct val="110000"/>
              </a:lnSpc>
            </a:pPr>
            <a:r>
              <a:rPr lang="zh-CN" altLang="en-US" sz="1000">
                <a:solidFill>
                  <a:srgbClr val="04060C"/>
                </a:solidFill>
                <a:ea typeface="黑体" pitchFamily="2" charset="-122"/>
              </a:rPr>
              <a:t>就象你买奖券，买完后你的中奖金额</a:t>
            </a:r>
            <a:r>
              <a:rPr lang="en-US" altLang="zh-CN" sz="1000">
                <a:solidFill>
                  <a:srgbClr val="04060C"/>
                </a:solidFill>
                <a:ea typeface="黑体" pitchFamily="2" charset="-122"/>
              </a:rPr>
              <a:t>X</a:t>
            </a:r>
            <a:r>
              <a:rPr lang="zh-CN" altLang="en-US" sz="1000">
                <a:solidFill>
                  <a:srgbClr val="04060C"/>
                </a:solidFill>
                <a:ea typeface="黑体" pitchFamily="2" charset="-122"/>
              </a:rPr>
              <a:t>是</a:t>
            </a:r>
            <a:r>
              <a:rPr lang="en-US" altLang="zh-CN" sz="1000">
                <a:solidFill>
                  <a:srgbClr val="04060C"/>
                </a:solidFill>
                <a:ea typeface="黑体" pitchFamily="2" charset="-122"/>
              </a:rPr>
              <a:t>r,v</a:t>
            </a:r>
            <a:r>
              <a:rPr lang="zh-CN" altLang="en-US" sz="1000">
                <a:solidFill>
                  <a:srgbClr val="04060C"/>
                </a:solidFill>
                <a:ea typeface="黑体" pitchFamily="2" charset="-122"/>
              </a:rPr>
              <a:t>，只有开奖后 你才知道</a:t>
            </a:r>
            <a:r>
              <a:rPr lang="en-US" altLang="zh-CN" sz="1000">
                <a:solidFill>
                  <a:srgbClr val="04060C"/>
                </a:solidFill>
                <a:ea typeface="黑体" pitchFamily="2" charset="-122"/>
              </a:rPr>
              <a:t>X</a:t>
            </a:r>
            <a:r>
              <a:rPr lang="zh-CN" altLang="en-US" sz="1000">
                <a:solidFill>
                  <a:srgbClr val="04060C"/>
                </a:solidFill>
                <a:ea typeface="黑体" pitchFamily="2" charset="-122"/>
              </a:rPr>
              <a:t>的值。</a:t>
            </a:r>
            <a:r>
              <a:rPr lang="zh-CN" altLang="en-US">
                <a:solidFill>
                  <a:srgbClr val="04060C"/>
                </a:solidFill>
                <a:ea typeface="黑体" pitchFamily="2" charset="-122"/>
              </a:rPr>
              <a:t>                          </a:t>
            </a:r>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6A0DC1-47E1-4AA9-9F4C-779C29689135}" type="slidenum">
              <a:rPr lang="en-US" altLang="zh-CN"/>
              <a:pPr/>
              <a:t>20</a:t>
            </a:fld>
            <a:endParaRPr lang="en-US" altLang="zh-CN"/>
          </a:p>
        </p:txBody>
      </p:sp>
      <p:sp>
        <p:nvSpPr>
          <p:cNvPr id="35842" name="Rectangle 2"/>
          <p:cNvSpPr>
            <a:spLocks noChangeArrowheads="1" noTextEdit="1"/>
          </p:cNvSpPr>
          <p:nvPr>
            <p:ph type="sldImg"/>
          </p:nvPr>
        </p:nvSpPr>
        <p:spPr>
          <a:ln/>
        </p:spPr>
      </p:sp>
      <p:sp>
        <p:nvSpPr>
          <p:cNvPr id="35843" name="Rectangle 3"/>
          <p:cNvSpPr>
            <a:spLocks noGrp="1" noChangeArrowheads="1"/>
          </p:cNvSpPr>
          <p:nvPr>
            <p:ph type="body" idx="1"/>
          </p:nvPr>
        </p:nvSpPr>
        <p:spPr/>
        <p:txBody>
          <a:bodyPr/>
          <a:lstStyle/>
          <a:p>
            <a:r>
              <a:rPr lang="zh-CN" altLang="en-US" sz="1000">
                <a:solidFill>
                  <a:srgbClr val="04060C"/>
                </a:solidFill>
                <a:latin typeface="黑体" pitchFamily="2" charset="-122"/>
                <a:ea typeface="黑体" pitchFamily="2" charset="-122"/>
              </a:rPr>
              <a:t>例如：足球队的例，</a:t>
            </a:r>
            <a:r>
              <a:rPr lang="en-US" altLang="zh-CN" sz="1000">
                <a:solidFill>
                  <a:srgbClr val="04060C"/>
                </a:solidFill>
                <a:latin typeface="黑体" pitchFamily="2" charset="-122"/>
                <a:ea typeface="黑体" pitchFamily="2" charset="-122"/>
              </a:rPr>
              <a:t>X</a:t>
            </a:r>
            <a:r>
              <a:rPr lang="zh-CN" altLang="en-US" sz="1000">
                <a:solidFill>
                  <a:srgbClr val="04060C"/>
                </a:solidFill>
                <a:latin typeface="黑体" pitchFamily="2" charset="-122"/>
                <a:ea typeface="黑体" pitchFamily="2" charset="-122"/>
              </a:rPr>
              <a:t>取值</a:t>
            </a:r>
            <a:r>
              <a:rPr lang="en-US" altLang="zh-CN" sz="1000">
                <a:solidFill>
                  <a:srgbClr val="04060C"/>
                </a:solidFill>
                <a:latin typeface="黑体" pitchFamily="2" charset="-122"/>
                <a:ea typeface="黑体" pitchFamily="2" charset="-122"/>
              </a:rPr>
              <a:t>0</a:t>
            </a:r>
            <a:r>
              <a:rPr lang="zh-CN" altLang="en-US" sz="1000">
                <a:solidFill>
                  <a:srgbClr val="04060C"/>
                </a:solidFill>
                <a:latin typeface="黑体" pitchFamily="2" charset="-122"/>
                <a:ea typeface="黑体" pitchFamily="2" charset="-122"/>
              </a:rPr>
              <a:t>，</a:t>
            </a:r>
            <a:r>
              <a:rPr lang="en-US" altLang="zh-CN" sz="1000">
                <a:solidFill>
                  <a:srgbClr val="04060C"/>
                </a:solidFill>
                <a:latin typeface="黑体" pitchFamily="2" charset="-122"/>
                <a:ea typeface="黑体" pitchFamily="2" charset="-122"/>
              </a:rPr>
              <a:t>1</a:t>
            </a:r>
            <a:r>
              <a:rPr lang="zh-CN" altLang="en-US" sz="1000">
                <a:solidFill>
                  <a:srgbClr val="04060C"/>
                </a:solidFill>
                <a:latin typeface="黑体" pitchFamily="2" charset="-122"/>
                <a:ea typeface="黑体" pitchFamily="2" charset="-122"/>
              </a:rPr>
              <a:t>，</a:t>
            </a:r>
            <a:r>
              <a:rPr lang="en-US" altLang="zh-CN" sz="1000">
                <a:solidFill>
                  <a:srgbClr val="04060C"/>
                </a:solidFill>
                <a:latin typeface="黑体" pitchFamily="2" charset="-122"/>
                <a:ea typeface="黑体" pitchFamily="2" charset="-122"/>
              </a:rPr>
              <a:t>2</a:t>
            </a:r>
            <a:br>
              <a:rPr lang="en-US" altLang="zh-CN" sz="1000">
                <a:solidFill>
                  <a:srgbClr val="04060C"/>
                </a:solidFill>
                <a:latin typeface="黑体" pitchFamily="2" charset="-122"/>
                <a:ea typeface="黑体" pitchFamily="2" charset="-122"/>
              </a:rPr>
            </a:br>
            <a:r>
              <a:rPr lang="en-US" altLang="zh-CN" sz="1000">
                <a:solidFill>
                  <a:srgbClr val="04060C"/>
                </a:solidFill>
                <a:latin typeface="黑体" pitchFamily="2" charset="-122"/>
                <a:ea typeface="黑体" pitchFamily="2" charset="-122"/>
              </a:rPr>
              <a:t>  </a:t>
            </a:r>
            <a:r>
              <a:rPr lang="zh-CN" altLang="en-US" sz="1000">
                <a:solidFill>
                  <a:srgbClr val="04060C"/>
                </a:solidFill>
                <a:latin typeface="黑体" pitchFamily="2" charset="-122"/>
                <a:ea typeface="黑体" pitchFamily="2" charset="-122"/>
              </a:rPr>
              <a:t>且</a:t>
            </a:r>
            <a:r>
              <a:rPr lang="en-US" altLang="zh-CN" sz="1000">
                <a:solidFill>
                  <a:srgbClr val="04060C"/>
                </a:solidFill>
                <a:latin typeface="黑体" pitchFamily="2" charset="-122"/>
                <a:ea typeface="黑体" pitchFamily="2" charset="-122"/>
              </a:rPr>
              <a:t>P{X=0}=1/4 ,P{X=1}=1/4 ,P{X=0}=1/2</a:t>
            </a:r>
            <a:r>
              <a:rPr lang="zh-CN" altLang="en-US" sz="1000">
                <a:solidFill>
                  <a:srgbClr val="04060C"/>
                </a:solidFill>
                <a:latin typeface="黑体" pitchFamily="2" charset="-122"/>
                <a:ea typeface="黑体" pitchFamily="2" charset="-122"/>
              </a:rPr>
              <a:t>，</a:t>
            </a:r>
            <a:br>
              <a:rPr lang="zh-CN" altLang="en-US" sz="1000">
                <a:solidFill>
                  <a:srgbClr val="04060C"/>
                </a:solidFill>
                <a:latin typeface="黑体" pitchFamily="2" charset="-122"/>
                <a:ea typeface="黑体" pitchFamily="2" charset="-122"/>
              </a:rPr>
            </a:br>
            <a:r>
              <a:rPr lang="zh-CN" altLang="en-US" sz="1000">
                <a:solidFill>
                  <a:srgbClr val="04060C"/>
                </a:solidFill>
                <a:latin typeface="黑体" pitchFamily="2" charset="-122"/>
                <a:ea typeface="黑体" pitchFamily="2" charset="-122"/>
              </a:rPr>
              <a:t>且我们已经求出了</a:t>
            </a:r>
            <a:r>
              <a:rPr lang="en-US" altLang="zh-CN" sz="1000">
                <a:solidFill>
                  <a:srgbClr val="04060C"/>
                </a:solidFill>
                <a:latin typeface="黑体" pitchFamily="2" charset="-122"/>
                <a:ea typeface="黑体" pitchFamily="2" charset="-122"/>
              </a:rPr>
              <a:t>{X</a:t>
            </a:r>
            <a:r>
              <a:rPr lang="en-US" altLang="zh-CN" sz="1000">
                <a:solidFill>
                  <a:srgbClr val="04060C"/>
                </a:solidFill>
                <a:latin typeface="宋体" pitchFamily="2" charset="-122"/>
              </a:rPr>
              <a:t>≤</a:t>
            </a:r>
            <a:r>
              <a:rPr lang="en-US" altLang="zh-CN" sz="1000">
                <a:solidFill>
                  <a:srgbClr val="04060C"/>
                </a:solidFill>
                <a:latin typeface="黑体" pitchFamily="2" charset="-122"/>
                <a:ea typeface="黑体" pitchFamily="2" charset="-122"/>
              </a:rPr>
              <a:t>0.3}{X</a:t>
            </a:r>
            <a:r>
              <a:rPr lang="en-US" altLang="zh-CN" sz="1000">
                <a:solidFill>
                  <a:srgbClr val="04060C"/>
                </a:solidFill>
                <a:latin typeface="宋体" pitchFamily="2" charset="-122"/>
              </a:rPr>
              <a:t>≤1</a:t>
            </a:r>
            <a:r>
              <a:rPr lang="en-US" altLang="zh-CN" sz="1000">
                <a:solidFill>
                  <a:srgbClr val="04060C"/>
                </a:solidFill>
                <a:latin typeface="黑体" pitchFamily="2" charset="-122"/>
                <a:ea typeface="黑体" pitchFamily="2" charset="-122"/>
              </a:rPr>
              <a:t>}</a:t>
            </a:r>
            <a:r>
              <a:rPr lang="zh-CN" altLang="en-US" sz="1000">
                <a:solidFill>
                  <a:srgbClr val="04060C"/>
                </a:solidFill>
                <a:latin typeface="黑体" pitchFamily="2" charset="-122"/>
                <a:ea typeface="黑体" pitchFamily="2" charset="-122"/>
              </a:rPr>
              <a:t>等事件的概率</a:t>
            </a:r>
            <a:r>
              <a:rPr lang="en-US" altLang="zh-CN" sz="1000">
                <a:solidFill>
                  <a:srgbClr val="04060C"/>
                </a:solidFill>
                <a:latin typeface="黑体" pitchFamily="2" charset="-122"/>
                <a:ea typeface="黑体" pitchFamily="2" charset="-122"/>
              </a:rPr>
              <a:t>,</a:t>
            </a:r>
            <a:r>
              <a:rPr lang="zh-CN" altLang="en-US" sz="1000">
                <a:solidFill>
                  <a:srgbClr val="04060C"/>
                </a:solidFill>
                <a:latin typeface="黑体" pitchFamily="2" charset="-122"/>
                <a:ea typeface="黑体" pitchFamily="2" charset="-122"/>
              </a:rPr>
              <a:t>但这样的事件有很多</a:t>
            </a:r>
            <a:r>
              <a:rPr lang="en-US" altLang="zh-CN" sz="1000">
                <a:solidFill>
                  <a:srgbClr val="04060C"/>
                </a:solidFill>
                <a:latin typeface="黑体" pitchFamily="2" charset="-122"/>
                <a:ea typeface="黑体" pitchFamily="2" charset="-122"/>
              </a:rPr>
              <a:t>,</a:t>
            </a:r>
            <a:r>
              <a:rPr lang="zh-CN" altLang="en-US" sz="1000">
                <a:solidFill>
                  <a:srgbClr val="04060C"/>
                </a:solidFill>
                <a:latin typeface="黑体" pitchFamily="2" charset="-122"/>
                <a:ea typeface="黑体" pitchFamily="2" charset="-122"/>
              </a:rPr>
              <a:t>如</a:t>
            </a:r>
            <a:r>
              <a:rPr lang="en-US" altLang="zh-CN" sz="1000">
                <a:solidFill>
                  <a:srgbClr val="04060C"/>
                </a:solidFill>
                <a:latin typeface="黑体" pitchFamily="2" charset="-122"/>
                <a:ea typeface="黑体" pitchFamily="2" charset="-122"/>
              </a:rPr>
              <a:t>{X</a:t>
            </a:r>
            <a:r>
              <a:rPr lang="en-US" altLang="zh-CN" sz="1000">
                <a:solidFill>
                  <a:srgbClr val="04060C"/>
                </a:solidFill>
                <a:latin typeface="宋体" pitchFamily="2" charset="-122"/>
              </a:rPr>
              <a:t>≥1</a:t>
            </a:r>
            <a:r>
              <a:rPr lang="en-US" altLang="zh-CN" sz="1000">
                <a:solidFill>
                  <a:srgbClr val="04060C"/>
                </a:solidFill>
                <a:latin typeface="黑体" pitchFamily="2" charset="-122"/>
                <a:ea typeface="黑体" pitchFamily="2" charset="-122"/>
              </a:rPr>
              <a:t>},{X</a:t>
            </a:r>
            <a:r>
              <a:rPr lang="en-US" altLang="zh-CN" sz="1000">
                <a:solidFill>
                  <a:srgbClr val="04060C"/>
                </a:solidFill>
                <a:latin typeface="宋体" pitchFamily="2" charset="-122"/>
              </a:rPr>
              <a:t>≤1.25</a:t>
            </a:r>
            <a:r>
              <a:rPr lang="en-US" altLang="zh-CN" sz="1000">
                <a:solidFill>
                  <a:srgbClr val="04060C"/>
                </a:solidFill>
                <a:latin typeface="黑体" pitchFamily="2" charset="-122"/>
                <a:ea typeface="黑体" pitchFamily="2" charset="-122"/>
              </a:rPr>
              <a:t>}</a:t>
            </a:r>
            <a:r>
              <a:rPr lang="zh-CN" altLang="en-US" sz="1000">
                <a:solidFill>
                  <a:srgbClr val="04060C"/>
                </a:solidFill>
                <a:latin typeface="黑体" pitchFamily="2" charset="-122"/>
                <a:ea typeface="黑体" pitchFamily="2" charset="-122"/>
              </a:rPr>
              <a:t>等，如何来方便的描述各种事件的概率，我们引入分布函数的概念。</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4C9E8-45C4-497D-A73B-DF135A35B290}" type="slidenum">
              <a:rPr lang="en-US" altLang="zh-CN"/>
              <a:pPr/>
              <a:t>21</a:t>
            </a:fld>
            <a:endParaRPr lang="en-US" altLang="zh-CN"/>
          </a:p>
        </p:txBody>
      </p:sp>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zh-CN" sz="1000">
                <a:solidFill>
                  <a:srgbClr val="04060C"/>
                </a:solidFill>
                <a:ea typeface="黑体" pitchFamily="2" charset="-122"/>
              </a:rPr>
              <a:t> </a:t>
            </a:r>
            <a:r>
              <a:rPr lang="zh-CN" altLang="en-US" sz="1000">
                <a:solidFill>
                  <a:srgbClr val="04060C"/>
                </a:solidFill>
                <a:ea typeface="黑体" pitchFamily="2" charset="-122"/>
              </a:rPr>
              <a:t>有了分布函数，关于</a:t>
            </a:r>
            <a:r>
              <a:rPr lang="en-US" altLang="zh-CN" sz="1000">
                <a:solidFill>
                  <a:srgbClr val="04060C"/>
                </a:solidFill>
                <a:ea typeface="黑体" pitchFamily="2" charset="-122"/>
              </a:rPr>
              <a:t>r,v,X</a:t>
            </a:r>
            <a:r>
              <a:rPr lang="zh-CN" altLang="en-US" sz="1000">
                <a:solidFill>
                  <a:srgbClr val="04060C"/>
                </a:solidFill>
                <a:ea typeface="黑体" pitchFamily="2" charset="-122"/>
              </a:rPr>
              <a:t>的许多重要的概率能方便地求出：</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A3AB9-7A74-4DA8-9C68-BDD4A1CD274A}" type="slidenum">
              <a:rPr lang="en-US" altLang="zh-CN"/>
              <a:pPr/>
              <a:t>27</a:t>
            </a:fld>
            <a:endParaRPr lang="en-US" altLang="zh-CN"/>
          </a:p>
        </p:txBody>
      </p:sp>
      <p:sp>
        <p:nvSpPr>
          <p:cNvPr id="70658" name="Rectangle 2"/>
          <p:cNvSpPr>
            <a:spLocks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7FE41F-7809-4200-9781-B6A29E5F2BC1}" type="slidenum">
              <a:rPr lang="en-US" altLang="zh-CN"/>
              <a:pPr/>
              <a:t>28</a:t>
            </a:fld>
            <a:endParaRPr lang="en-US" altLang="zh-CN"/>
          </a:p>
        </p:txBody>
      </p:sp>
      <p:sp>
        <p:nvSpPr>
          <p:cNvPr id="72706" name="Rectangle 2"/>
          <p:cNvSpPr>
            <a:spLocks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1746" name="Group 1026"/>
          <p:cNvGrpSpPr>
            <a:grpSpLocks/>
          </p:cNvGrpSpPr>
          <p:nvPr/>
        </p:nvGrpSpPr>
        <p:grpSpPr bwMode="auto">
          <a:xfrm>
            <a:off x="19050" y="1109663"/>
            <a:ext cx="9156700" cy="757237"/>
            <a:chOff x="0" y="0"/>
            <a:chExt cx="5768" cy="477"/>
          </a:xfrm>
        </p:grpSpPr>
        <p:sp>
          <p:nvSpPr>
            <p:cNvPr id="31747" name="Freeform 1027"/>
            <p:cNvSpPr>
              <a:spLocks/>
            </p:cNvSpPr>
            <p:nvPr userDrawn="1"/>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headEnd/>
              <a:tailEnd/>
            </a:ln>
            <a:effectLst/>
          </p:spPr>
          <p:txBody>
            <a:bodyPr wrap="none" anchor="ctr"/>
            <a:lstStyle/>
            <a:p>
              <a:endParaRPr lang="zh-CN" altLang="en-US"/>
            </a:p>
          </p:txBody>
        </p:sp>
        <p:sp>
          <p:nvSpPr>
            <p:cNvPr id="31748" name="Freeform 1028"/>
            <p:cNvSpPr>
              <a:spLocks/>
            </p:cNvSpPr>
            <p:nvPr userDrawn="1"/>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headEnd/>
              <a:tailEnd/>
            </a:ln>
            <a:effectLst/>
          </p:spPr>
          <p:txBody>
            <a:bodyPr wrap="none" anchor="ctr"/>
            <a:lstStyle/>
            <a:p>
              <a:endParaRPr lang="zh-CN" altLang="en-US"/>
            </a:p>
          </p:txBody>
        </p:sp>
        <p:sp>
          <p:nvSpPr>
            <p:cNvPr id="31749" name="Freeform 1029"/>
            <p:cNvSpPr>
              <a:spLocks/>
            </p:cNvSpPr>
            <p:nvPr userDrawn="1"/>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50" name="Freeform 1030"/>
            <p:cNvSpPr>
              <a:spLocks/>
            </p:cNvSpPr>
            <p:nvPr userDrawn="1"/>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51" name="Freeform 1031"/>
            <p:cNvSpPr>
              <a:spLocks/>
            </p:cNvSpPr>
            <p:nvPr userDrawn="1"/>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52" name="Freeform 1032"/>
            <p:cNvSpPr>
              <a:spLocks/>
            </p:cNvSpPr>
            <p:nvPr userDrawn="1"/>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53" name="Freeform 1033"/>
            <p:cNvSpPr>
              <a:spLocks/>
            </p:cNvSpPr>
            <p:nvPr userDrawn="1"/>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54" name="Freeform 1034"/>
            <p:cNvSpPr>
              <a:spLocks/>
            </p:cNvSpPr>
            <p:nvPr userDrawn="1"/>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55" name="Freeform 1035"/>
            <p:cNvSpPr>
              <a:spLocks/>
            </p:cNvSpPr>
            <p:nvPr userDrawn="1"/>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56" name="Freeform 1036"/>
            <p:cNvSpPr>
              <a:spLocks/>
            </p:cNvSpPr>
            <p:nvPr userDrawn="1"/>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57" name="Freeform 1037"/>
            <p:cNvSpPr>
              <a:spLocks/>
            </p:cNvSpPr>
            <p:nvPr userDrawn="1"/>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58" name="Freeform 1038"/>
            <p:cNvSpPr>
              <a:spLocks/>
            </p:cNvSpPr>
            <p:nvPr userDrawn="1"/>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59" name="Freeform 1039"/>
            <p:cNvSpPr>
              <a:spLocks/>
            </p:cNvSpPr>
            <p:nvPr userDrawn="1"/>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60" name="Freeform 1040"/>
            <p:cNvSpPr>
              <a:spLocks/>
            </p:cNvSpPr>
            <p:nvPr userDrawn="1"/>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61" name="Freeform 1041"/>
            <p:cNvSpPr>
              <a:spLocks/>
            </p:cNvSpPr>
            <p:nvPr userDrawn="1"/>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62" name="Freeform 1042"/>
            <p:cNvSpPr>
              <a:spLocks/>
            </p:cNvSpPr>
            <p:nvPr userDrawn="1"/>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63" name="Freeform 1043"/>
            <p:cNvSpPr>
              <a:spLocks/>
            </p:cNvSpPr>
            <p:nvPr userDrawn="1"/>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64" name="Freeform 1044"/>
            <p:cNvSpPr>
              <a:spLocks/>
            </p:cNvSpPr>
            <p:nvPr userDrawn="1"/>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65" name="Freeform 1045"/>
            <p:cNvSpPr>
              <a:spLocks/>
            </p:cNvSpPr>
            <p:nvPr userDrawn="1"/>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66" name="Freeform 1046"/>
            <p:cNvSpPr>
              <a:spLocks/>
            </p:cNvSpPr>
            <p:nvPr userDrawn="1"/>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headEnd/>
              <a:tailEnd/>
            </a:ln>
            <a:effectLst/>
          </p:spPr>
          <p:txBody>
            <a:bodyPr wrap="none" anchor="ctr"/>
            <a:lstStyle/>
            <a:p>
              <a:endParaRPr lang="zh-CN" altLang="en-US"/>
            </a:p>
          </p:txBody>
        </p:sp>
        <p:sp>
          <p:nvSpPr>
            <p:cNvPr id="31767" name="Freeform 1047"/>
            <p:cNvSpPr>
              <a:spLocks/>
            </p:cNvSpPr>
            <p:nvPr userDrawn="1"/>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headEnd/>
              <a:tailEnd/>
            </a:ln>
            <a:effectLst/>
          </p:spPr>
          <p:txBody>
            <a:bodyPr wrap="none" anchor="ctr"/>
            <a:lstStyle/>
            <a:p>
              <a:endParaRPr lang="zh-CN" altLang="en-US"/>
            </a:p>
          </p:txBody>
        </p:sp>
        <p:sp>
          <p:nvSpPr>
            <p:cNvPr id="31768" name="Freeform 1048"/>
            <p:cNvSpPr>
              <a:spLocks/>
            </p:cNvSpPr>
            <p:nvPr userDrawn="1"/>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grpSp>
      <p:grpSp>
        <p:nvGrpSpPr>
          <p:cNvPr id="31769" name="Group 1049"/>
          <p:cNvGrpSpPr>
            <a:grpSpLocks/>
          </p:cNvGrpSpPr>
          <p:nvPr/>
        </p:nvGrpSpPr>
        <p:grpSpPr bwMode="auto">
          <a:xfrm>
            <a:off x="20638" y="6161088"/>
            <a:ext cx="9169400" cy="138112"/>
            <a:chOff x="0" y="4032"/>
            <a:chExt cx="5776" cy="87"/>
          </a:xfrm>
        </p:grpSpPr>
        <p:sp>
          <p:nvSpPr>
            <p:cNvPr id="31770" name="Freeform 1050"/>
            <p:cNvSpPr>
              <a:spLocks/>
            </p:cNvSpPr>
            <p:nvPr userDrawn="1"/>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71" name="Freeform 1051"/>
            <p:cNvSpPr>
              <a:spLocks/>
            </p:cNvSpPr>
            <p:nvPr userDrawn="1"/>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1772" name="Freeform 1052"/>
            <p:cNvSpPr>
              <a:spLocks/>
            </p:cNvSpPr>
            <p:nvPr userDrawn="1"/>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grpSp>
      <p:sp>
        <p:nvSpPr>
          <p:cNvPr id="31773" name="Rectangle 1053"/>
          <p:cNvSpPr>
            <a:spLocks noGrp="1" noChangeArrowheads="1"/>
          </p:cNvSpPr>
          <p:nvPr>
            <p:ph type="ctrTitle" sz="quarter"/>
          </p:nvPr>
        </p:nvSpPr>
        <p:spPr>
          <a:xfrm>
            <a:off x="685800" y="1868488"/>
            <a:ext cx="7772400" cy="1600200"/>
          </a:xfrm>
        </p:spPr>
        <p:txBody>
          <a:bodyPr anchorCtr="1"/>
          <a:lstStyle>
            <a:lvl1pPr>
              <a:defRPr/>
            </a:lvl1pPr>
          </a:lstStyle>
          <a:p>
            <a:r>
              <a:rPr lang="zh-CN" altLang="en-US"/>
              <a:t>单击此处编辑母版标题样式</a:t>
            </a:r>
          </a:p>
        </p:txBody>
      </p:sp>
      <p:sp>
        <p:nvSpPr>
          <p:cNvPr id="31774" name="Rectangle 1054"/>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r>
              <a:rPr lang="zh-CN" altLang="en-US"/>
              <a:t>单击此处编辑母版副标题样式</a:t>
            </a:r>
          </a:p>
        </p:txBody>
      </p:sp>
      <p:sp>
        <p:nvSpPr>
          <p:cNvPr id="31775" name="Rectangle 1055"/>
          <p:cNvSpPr>
            <a:spLocks noGrp="1" noChangeArrowheads="1"/>
          </p:cNvSpPr>
          <p:nvPr>
            <p:ph type="dt" sz="quarter" idx="2"/>
          </p:nvPr>
        </p:nvSpPr>
        <p:spPr>
          <a:xfrm>
            <a:off x="685800" y="6348413"/>
            <a:ext cx="1905000" cy="457200"/>
          </a:xfrm>
        </p:spPr>
        <p:txBody>
          <a:bodyPr/>
          <a:lstStyle>
            <a:lvl1pPr>
              <a:defRPr/>
            </a:lvl1pPr>
          </a:lstStyle>
          <a:p>
            <a:endParaRPr lang="en-US" altLang="zh-CN"/>
          </a:p>
        </p:txBody>
      </p:sp>
      <p:sp>
        <p:nvSpPr>
          <p:cNvPr id="31776" name="Rectangle 1056"/>
          <p:cNvSpPr>
            <a:spLocks noGrp="1" noChangeArrowheads="1"/>
          </p:cNvSpPr>
          <p:nvPr>
            <p:ph type="ftr" sz="quarter" idx="3"/>
          </p:nvPr>
        </p:nvSpPr>
        <p:spPr>
          <a:xfrm>
            <a:off x="3124200" y="6348413"/>
            <a:ext cx="2895600" cy="457200"/>
          </a:xfrm>
        </p:spPr>
        <p:txBody>
          <a:bodyPr/>
          <a:lstStyle>
            <a:lvl1pPr>
              <a:defRPr/>
            </a:lvl1pPr>
          </a:lstStyle>
          <a:p>
            <a:endParaRPr lang="en-US" altLang="zh-CN"/>
          </a:p>
        </p:txBody>
      </p:sp>
      <p:sp>
        <p:nvSpPr>
          <p:cNvPr id="31777" name="Rectangle 1057"/>
          <p:cNvSpPr>
            <a:spLocks noGrp="1" noChangeArrowheads="1"/>
          </p:cNvSpPr>
          <p:nvPr>
            <p:ph type="sldNum" sz="quarter" idx="4"/>
          </p:nvPr>
        </p:nvSpPr>
        <p:spPr>
          <a:xfrm>
            <a:off x="6553200" y="6348413"/>
            <a:ext cx="1905000" cy="457200"/>
          </a:xfrm>
        </p:spPr>
        <p:txBody>
          <a:bodyPr/>
          <a:lstStyle>
            <a:lvl1pPr>
              <a:defRPr/>
            </a:lvl1pPr>
          </a:lstStyle>
          <a:p>
            <a:fld id="{F6A4D663-8F1D-47C1-8E8E-9B9D3AFAFD12}"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ACACA8C-3EEB-441E-B016-7D9C475E61E2}"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8350"/>
            <a:ext cx="5676900" cy="5327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596C93-4A69-4C5A-9DFA-3237B595195F}"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E70F196-1FDE-4C0C-B5E0-BE47BA01C8CA}"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DA7FB14-4681-4612-8C41-E3D6F3D93E3D}"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AC07F45-F7A7-4771-AA8E-2CF496B72B25}"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7EA3B04-BD0F-451E-BF5B-6CF1ABACA46E}"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2E24B86-D8DA-46F9-9C80-F2965E4B4DD9}"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8141E1A-C5B8-4818-A91E-ECA536F953CF}"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387907B-B3A2-4747-A28E-8E74E3B9387F}"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F5FAB6D-681F-4685-97F5-9AF110A6A7CE}"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21" Type="http://schemas.openxmlformats.org/officeDocument/2006/relationships/image" Target="../media/image9.pn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30722" name="Group 2"/>
          <p:cNvGrpSpPr>
            <a:grpSpLocks/>
          </p:cNvGrpSpPr>
          <p:nvPr/>
        </p:nvGrpSpPr>
        <p:grpSpPr bwMode="auto">
          <a:xfrm>
            <a:off x="0" y="0"/>
            <a:ext cx="9156700" cy="757238"/>
            <a:chOff x="0" y="0"/>
            <a:chExt cx="5768" cy="477"/>
          </a:xfrm>
        </p:grpSpPr>
        <p:sp>
          <p:nvSpPr>
            <p:cNvPr id="30723" name="Freeform 3"/>
            <p:cNvSpPr>
              <a:spLocks/>
            </p:cNvSpPr>
            <p:nvPr userDrawn="1"/>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headEnd/>
              <a:tailEnd/>
            </a:ln>
            <a:effectLst/>
          </p:spPr>
          <p:txBody>
            <a:bodyPr wrap="none" anchor="ctr"/>
            <a:lstStyle/>
            <a:p>
              <a:endParaRPr lang="zh-CN" altLang="en-US"/>
            </a:p>
          </p:txBody>
        </p:sp>
        <p:sp>
          <p:nvSpPr>
            <p:cNvPr id="30724" name="Freeform 4"/>
            <p:cNvSpPr>
              <a:spLocks/>
            </p:cNvSpPr>
            <p:nvPr userDrawn="1"/>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headEnd/>
              <a:tailEnd/>
            </a:ln>
            <a:effectLst/>
          </p:spPr>
          <p:txBody>
            <a:bodyPr wrap="none" anchor="ctr"/>
            <a:lstStyle/>
            <a:p>
              <a:endParaRPr lang="zh-CN" altLang="en-US"/>
            </a:p>
          </p:txBody>
        </p:sp>
        <p:sp>
          <p:nvSpPr>
            <p:cNvPr id="30725" name="Freeform 5"/>
            <p:cNvSpPr>
              <a:spLocks/>
            </p:cNvSpPr>
            <p:nvPr userDrawn="1"/>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26" name="Freeform 6"/>
            <p:cNvSpPr>
              <a:spLocks/>
            </p:cNvSpPr>
            <p:nvPr userDrawn="1"/>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27" name="Freeform 7"/>
            <p:cNvSpPr>
              <a:spLocks/>
            </p:cNvSpPr>
            <p:nvPr userDrawn="1"/>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28" name="Freeform 8"/>
            <p:cNvSpPr>
              <a:spLocks/>
            </p:cNvSpPr>
            <p:nvPr userDrawn="1"/>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29" name="Freeform 9"/>
            <p:cNvSpPr>
              <a:spLocks/>
            </p:cNvSpPr>
            <p:nvPr userDrawn="1"/>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30" name="Freeform 10"/>
            <p:cNvSpPr>
              <a:spLocks/>
            </p:cNvSpPr>
            <p:nvPr userDrawn="1"/>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31" name="Freeform 11"/>
            <p:cNvSpPr>
              <a:spLocks/>
            </p:cNvSpPr>
            <p:nvPr userDrawn="1"/>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32" name="Freeform 12"/>
            <p:cNvSpPr>
              <a:spLocks/>
            </p:cNvSpPr>
            <p:nvPr userDrawn="1"/>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33" name="Freeform 13"/>
            <p:cNvSpPr>
              <a:spLocks/>
            </p:cNvSpPr>
            <p:nvPr userDrawn="1"/>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34" name="Freeform 14"/>
            <p:cNvSpPr>
              <a:spLocks/>
            </p:cNvSpPr>
            <p:nvPr userDrawn="1"/>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35" name="Freeform 15"/>
            <p:cNvSpPr>
              <a:spLocks/>
            </p:cNvSpPr>
            <p:nvPr userDrawn="1"/>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36" name="Freeform 16"/>
            <p:cNvSpPr>
              <a:spLocks/>
            </p:cNvSpPr>
            <p:nvPr userDrawn="1"/>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37" name="Freeform 17"/>
            <p:cNvSpPr>
              <a:spLocks/>
            </p:cNvSpPr>
            <p:nvPr userDrawn="1"/>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38" name="Freeform 18"/>
            <p:cNvSpPr>
              <a:spLocks/>
            </p:cNvSpPr>
            <p:nvPr userDrawn="1"/>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39" name="Freeform 19"/>
            <p:cNvSpPr>
              <a:spLocks/>
            </p:cNvSpPr>
            <p:nvPr userDrawn="1"/>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40" name="Freeform 20"/>
            <p:cNvSpPr>
              <a:spLocks/>
            </p:cNvSpPr>
            <p:nvPr userDrawn="1"/>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41" name="Freeform 21"/>
            <p:cNvSpPr>
              <a:spLocks/>
            </p:cNvSpPr>
            <p:nvPr userDrawn="1"/>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42" name="Freeform 22"/>
            <p:cNvSpPr>
              <a:spLocks/>
            </p:cNvSpPr>
            <p:nvPr userDrawn="1"/>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headEnd/>
              <a:tailEnd/>
            </a:ln>
            <a:effectLst/>
          </p:spPr>
          <p:txBody>
            <a:bodyPr wrap="none" anchor="ctr"/>
            <a:lstStyle/>
            <a:p>
              <a:endParaRPr lang="zh-CN" altLang="en-US"/>
            </a:p>
          </p:txBody>
        </p:sp>
        <p:sp>
          <p:nvSpPr>
            <p:cNvPr id="30743" name="Freeform 23"/>
            <p:cNvSpPr>
              <a:spLocks/>
            </p:cNvSpPr>
            <p:nvPr userDrawn="1"/>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headEnd/>
              <a:tailEnd/>
            </a:ln>
            <a:effectLst/>
          </p:spPr>
          <p:txBody>
            <a:bodyPr wrap="none" anchor="ctr"/>
            <a:lstStyle/>
            <a:p>
              <a:endParaRPr lang="zh-CN" altLang="en-US"/>
            </a:p>
          </p:txBody>
        </p:sp>
        <p:sp>
          <p:nvSpPr>
            <p:cNvPr id="30744" name="Freeform 24"/>
            <p:cNvSpPr>
              <a:spLocks/>
            </p:cNvSpPr>
            <p:nvPr userDrawn="1"/>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grpSp>
      <p:grpSp>
        <p:nvGrpSpPr>
          <p:cNvPr id="30745" name="Group 25"/>
          <p:cNvGrpSpPr>
            <a:grpSpLocks/>
          </p:cNvGrpSpPr>
          <p:nvPr/>
        </p:nvGrpSpPr>
        <p:grpSpPr bwMode="auto">
          <a:xfrm>
            <a:off x="0" y="6180138"/>
            <a:ext cx="9169400" cy="138112"/>
            <a:chOff x="0" y="4032"/>
            <a:chExt cx="5776" cy="87"/>
          </a:xfrm>
        </p:grpSpPr>
        <p:sp>
          <p:nvSpPr>
            <p:cNvPr id="30746" name="Freeform 26"/>
            <p:cNvSpPr>
              <a:spLocks/>
            </p:cNvSpPr>
            <p:nvPr userDrawn="1"/>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47" name="Freeform 27"/>
            <p:cNvSpPr>
              <a:spLocks/>
            </p:cNvSpPr>
            <p:nvPr userDrawn="1"/>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0748" name="Freeform 28"/>
            <p:cNvSpPr>
              <a:spLocks/>
            </p:cNvSpPr>
            <p:nvPr userDrawn="1"/>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grpSp>
      <p:sp>
        <p:nvSpPr>
          <p:cNvPr id="30749" name="Rectangle 29"/>
          <p:cNvSpPr>
            <a:spLocks noGrp="1" noChangeArrowheads="1"/>
          </p:cNvSpPr>
          <p:nvPr>
            <p:ph type="title"/>
          </p:nvPr>
        </p:nvSpPr>
        <p:spPr bwMode="auto">
          <a:xfrm>
            <a:off x="685800" y="76835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0" name="Rectangle 30"/>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51" name="Rectangle 31"/>
          <p:cNvSpPr>
            <a:spLocks noGrp="1" noChangeArrowheads="1"/>
          </p:cNvSpPr>
          <p:nvPr>
            <p:ph type="dt" sz="half" idx="2"/>
          </p:nvPr>
        </p:nvSpPr>
        <p:spPr bwMode="auto">
          <a:xfrm>
            <a:off x="665163" y="636746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b="0">
                <a:solidFill>
                  <a:schemeClr val="tx1"/>
                </a:solidFill>
              </a:defRPr>
            </a:lvl1pPr>
          </a:lstStyle>
          <a:p>
            <a:endParaRPr lang="en-US" altLang="zh-CN"/>
          </a:p>
        </p:txBody>
      </p:sp>
      <p:sp>
        <p:nvSpPr>
          <p:cNvPr id="30752" name="Rectangle 32"/>
          <p:cNvSpPr>
            <a:spLocks noGrp="1" noChangeArrowheads="1"/>
          </p:cNvSpPr>
          <p:nvPr>
            <p:ph type="ftr" sz="quarter" idx="3"/>
          </p:nvPr>
        </p:nvSpPr>
        <p:spPr bwMode="auto">
          <a:xfrm>
            <a:off x="3103563" y="636746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solidFill>
                  <a:schemeClr val="tx1"/>
                </a:solidFill>
              </a:defRPr>
            </a:lvl1pPr>
          </a:lstStyle>
          <a:p>
            <a:endParaRPr lang="en-US" altLang="zh-CN"/>
          </a:p>
        </p:txBody>
      </p:sp>
      <p:sp>
        <p:nvSpPr>
          <p:cNvPr id="30753" name="Rectangle 33"/>
          <p:cNvSpPr>
            <a:spLocks noGrp="1" noChangeArrowheads="1"/>
          </p:cNvSpPr>
          <p:nvPr>
            <p:ph type="sldNum" sz="quarter" idx="4"/>
          </p:nvPr>
        </p:nvSpPr>
        <p:spPr bwMode="auto">
          <a:xfrm>
            <a:off x="6532563" y="636746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a:solidFill>
                  <a:schemeClr val="tx1"/>
                </a:solidFill>
              </a:defRPr>
            </a:lvl1pPr>
          </a:lstStyle>
          <a:p>
            <a:fld id="{9AD4B1DB-C63B-4C16-AD18-34E7833721F3}" type="slidenum">
              <a:rPr lang="en-US" altLang="zh-CN"/>
              <a:pPr/>
              <a:t>‹#›</a:t>
            </a:fld>
            <a:endParaRPr lang="en-US" altLang="zh-CN"/>
          </a:p>
        </p:txBody>
      </p:sp>
      <p:pic>
        <p:nvPicPr>
          <p:cNvPr id="30754" name="Picture 34" descr="rarrw">
            <a:hlinkClick r:id="" action="ppaction://hlinkshowjump?jump=nextslide"/>
          </p:cNvPr>
          <p:cNvPicPr>
            <a:picLocks noChangeAspect="1" noChangeArrowheads="1"/>
          </p:cNvPicPr>
          <p:nvPr userDrawn="1"/>
        </p:nvPicPr>
        <p:blipFill>
          <a:blip r:embed="rId14"/>
          <a:srcRect/>
          <a:stretch>
            <a:fillRect/>
          </a:stretch>
        </p:blipFill>
        <p:spPr bwMode="auto">
          <a:xfrm>
            <a:off x="8077200" y="6248400"/>
            <a:ext cx="354013" cy="354013"/>
          </a:xfrm>
          <a:prstGeom prst="rect">
            <a:avLst/>
          </a:prstGeom>
          <a:noFill/>
        </p:spPr>
      </p:pic>
      <p:pic>
        <p:nvPicPr>
          <p:cNvPr id="30755" name="Picture 35" descr="back3">
            <a:hlinkClick r:id="" action="ppaction://hlinkshowjump?jump=previousslide"/>
          </p:cNvPr>
          <p:cNvPicPr>
            <a:picLocks noChangeAspect="1" noChangeArrowheads="1"/>
          </p:cNvPicPr>
          <p:nvPr userDrawn="1"/>
        </p:nvPicPr>
        <p:blipFill>
          <a:blip r:embed="rId15"/>
          <a:srcRect/>
          <a:stretch>
            <a:fillRect/>
          </a:stretch>
        </p:blipFill>
        <p:spPr bwMode="auto">
          <a:xfrm>
            <a:off x="6629400" y="6248400"/>
            <a:ext cx="1257300" cy="331788"/>
          </a:xfrm>
          <a:prstGeom prst="rect">
            <a:avLst/>
          </a:prstGeom>
          <a:noFill/>
        </p:spPr>
      </p:pic>
      <p:pic>
        <p:nvPicPr>
          <p:cNvPr id="30756" name="Picture 36" descr="larrw">
            <a:hlinkClick r:id="" action="ppaction://hlinkshowjump?jump=firstslide"/>
          </p:cNvPr>
          <p:cNvPicPr>
            <a:picLocks noChangeAspect="1" noChangeArrowheads="1"/>
          </p:cNvPicPr>
          <p:nvPr userDrawn="1"/>
        </p:nvPicPr>
        <p:blipFill>
          <a:blip r:embed="rId16"/>
          <a:srcRect/>
          <a:stretch>
            <a:fillRect/>
          </a:stretch>
        </p:blipFill>
        <p:spPr bwMode="auto">
          <a:xfrm>
            <a:off x="6096000" y="6248400"/>
            <a:ext cx="354013" cy="354013"/>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ahoma" pitchFamily="34" charset="0"/>
          <a:ea typeface="宋体" pitchFamily="2" charset="-122"/>
        </a:defRPr>
      </a:lvl2pPr>
      <a:lvl3pPr algn="ctr" rtl="0" fontAlgn="base">
        <a:spcBef>
          <a:spcPct val="0"/>
        </a:spcBef>
        <a:spcAft>
          <a:spcPct val="0"/>
        </a:spcAft>
        <a:defRPr kumimoji="1" sz="4400">
          <a:solidFill>
            <a:schemeClr val="tx2"/>
          </a:solidFill>
          <a:latin typeface="Tahoma" pitchFamily="34" charset="0"/>
          <a:ea typeface="宋体" pitchFamily="2" charset="-122"/>
        </a:defRPr>
      </a:lvl3pPr>
      <a:lvl4pPr algn="ctr" rtl="0" fontAlgn="base">
        <a:spcBef>
          <a:spcPct val="0"/>
        </a:spcBef>
        <a:spcAft>
          <a:spcPct val="0"/>
        </a:spcAft>
        <a:defRPr kumimoji="1" sz="4400">
          <a:solidFill>
            <a:schemeClr val="tx2"/>
          </a:solidFill>
          <a:latin typeface="Tahoma" pitchFamily="34" charset="0"/>
          <a:ea typeface="宋体" pitchFamily="2" charset="-122"/>
        </a:defRPr>
      </a:lvl4pPr>
      <a:lvl5pPr algn="ctr" rtl="0" fontAlgn="base">
        <a:spcBef>
          <a:spcPct val="0"/>
        </a:spcBef>
        <a:spcAft>
          <a:spcPct val="0"/>
        </a:spcAft>
        <a:defRPr kumimoji="1" sz="4400">
          <a:solidFill>
            <a:schemeClr val="tx2"/>
          </a:solidFill>
          <a:latin typeface="Tahoma" pitchFamily="34" charset="0"/>
          <a:ea typeface="宋体" pitchFamily="2" charset="-122"/>
        </a:defRPr>
      </a:lvl5pPr>
      <a:lvl6pPr marL="457200" algn="ctr" rtl="0" fontAlgn="base">
        <a:spcBef>
          <a:spcPct val="0"/>
        </a:spcBef>
        <a:spcAft>
          <a:spcPct val="0"/>
        </a:spcAft>
        <a:defRPr kumimoji="1" sz="4400">
          <a:solidFill>
            <a:schemeClr val="tx2"/>
          </a:solidFill>
          <a:latin typeface="Tahoma" pitchFamily="34" charset="0"/>
          <a:ea typeface="宋体" pitchFamily="2" charset="-122"/>
        </a:defRPr>
      </a:lvl6pPr>
      <a:lvl7pPr marL="914400" algn="ctr" rtl="0" fontAlgn="base">
        <a:spcBef>
          <a:spcPct val="0"/>
        </a:spcBef>
        <a:spcAft>
          <a:spcPct val="0"/>
        </a:spcAft>
        <a:defRPr kumimoji="1" sz="4400">
          <a:solidFill>
            <a:schemeClr val="tx2"/>
          </a:solidFill>
          <a:latin typeface="Tahoma" pitchFamily="34" charset="0"/>
          <a:ea typeface="宋体" pitchFamily="2" charset="-122"/>
        </a:defRPr>
      </a:lvl7pPr>
      <a:lvl8pPr marL="1371600" algn="ctr" rtl="0" fontAlgn="base">
        <a:spcBef>
          <a:spcPct val="0"/>
        </a:spcBef>
        <a:spcAft>
          <a:spcPct val="0"/>
        </a:spcAft>
        <a:defRPr kumimoji="1" sz="4400">
          <a:solidFill>
            <a:schemeClr val="tx2"/>
          </a:solidFill>
          <a:latin typeface="Tahoma" pitchFamily="34" charset="0"/>
          <a:ea typeface="宋体" pitchFamily="2" charset="-122"/>
        </a:defRPr>
      </a:lvl8pPr>
      <a:lvl9pPr marL="1828800" algn="ctr"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SzPct val="90000"/>
        <a:buBlip>
          <a:blip r:embed="rId17"/>
        </a:buBlip>
        <a:defRPr kumimoji="1" sz="3200">
          <a:solidFill>
            <a:schemeClr val="tx1"/>
          </a:solidFill>
          <a:latin typeface="+mn-lt"/>
          <a:ea typeface="+mn-ea"/>
          <a:cs typeface="+mn-cs"/>
        </a:defRPr>
      </a:lvl1pPr>
      <a:lvl2pPr marL="742950" indent="-285750" algn="l" rtl="0" fontAlgn="base">
        <a:spcBef>
          <a:spcPct val="20000"/>
        </a:spcBef>
        <a:spcAft>
          <a:spcPct val="0"/>
        </a:spcAft>
        <a:buSzPct val="80000"/>
        <a:buBlip>
          <a:blip r:embed="rId18"/>
        </a:buBlip>
        <a:defRPr kumimoji="1" sz="2800">
          <a:solidFill>
            <a:schemeClr val="tx1"/>
          </a:solidFill>
          <a:latin typeface="+mn-lt"/>
          <a:ea typeface="+mn-ea"/>
        </a:defRPr>
      </a:lvl2pPr>
      <a:lvl3pPr marL="1143000" indent="-228600" algn="l" rtl="0" fontAlgn="base">
        <a:spcBef>
          <a:spcPct val="20000"/>
        </a:spcBef>
        <a:spcAft>
          <a:spcPct val="0"/>
        </a:spcAft>
        <a:buSzPct val="70000"/>
        <a:buBlip>
          <a:blip r:embed="rId19"/>
        </a:buBlip>
        <a:defRPr kumimoji="1" sz="2400">
          <a:solidFill>
            <a:schemeClr val="tx1"/>
          </a:solidFill>
          <a:latin typeface="+mn-lt"/>
          <a:ea typeface="+mn-ea"/>
        </a:defRPr>
      </a:lvl3pPr>
      <a:lvl4pPr marL="1600200" indent="-228600" algn="l" rtl="0" fontAlgn="base">
        <a:spcBef>
          <a:spcPct val="20000"/>
        </a:spcBef>
        <a:spcAft>
          <a:spcPct val="0"/>
        </a:spcAft>
        <a:buSzPct val="70000"/>
        <a:buBlip>
          <a:blip r:embed="rId20"/>
        </a:buBlip>
        <a:defRPr kumimoji="1" sz="2000">
          <a:solidFill>
            <a:schemeClr val="tx1"/>
          </a:solidFill>
          <a:latin typeface="+mn-lt"/>
          <a:ea typeface="+mn-ea"/>
        </a:defRPr>
      </a:lvl4pPr>
      <a:lvl5pPr marL="2057400" indent="-228600" algn="l" rtl="0" fontAlgn="base">
        <a:spcBef>
          <a:spcPct val="20000"/>
        </a:spcBef>
        <a:spcAft>
          <a:spcPct val="0"/>
        </a:spcAft>
        <a:buSzPct val="70000"/>
        <a:buBlip>
          <a:blip r:embed="rId21"/>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21"/>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21"/>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21"/>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21"/>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31532;&#22235;&#33410;.ppt" TargetMode="External"/><Relationship Id="rId3" Type="http://schemas.openxmlformats.org/officeDocument/2006/relationships/image" Target="../media/image10.jpeg"/><Relationship Id="rId7" Type="http://schemas.openxmlformats.org/officeDocument/2006/relationships/hyperlink" Target="&#31532;&#19977;&#33410;.p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31532;&#20108;&#33410;.ppt" TargetMode="External"/><Relationship Id="rId5" Type="http://schemas.openxmlformats.org/officeDocument/2006/relationships/slide" Target="slide4.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6.bin"/><Relationship Id="rId18" Type="http://schemas.openxmlformats.org/officeDocument/2006/relationships/oleObject" Target="../embeddings/oleObject31.bin"/><Relationship Id="rId3" Type="http://schemas.openxmlformats.org/officeDocument/2006/relationships/oleObject" Target="../embeddings/oleObject16.bin"/><Relationship Id="rId7" Type="http://schemas.openxmlformats.org/officeDocument/2006/relationships/oleObject" Target="../embeddings/oleObject20.bin"/><Relationship Id="rId12" Type="http://schemas.openxmlformats.org/officeDocument/2006/relationships/oleObject" Target="../embeddings/oleObject25.bin"/><Relationship Id="rId17"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oleObject" Target="../embeddings/oleObject29.bin"/><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oleObject" Target="../embeddings/oleObject18.bin"/><Relationship Id="rId15" Type="http://schemas.openxmlformats.org/officeDocument/2006/relationships/oleObject" Target="../embeddings/oleObject28.bin"/><Relationship Id="rId10"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oleObject" Target="../embeddings/oleObject22.bin"/><Relationship Id="rId1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5.xml"/><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descr="水彩"/>
          <p:cNvPicPr>
            <a:picLocks noChangeAspect="1" noChangeArrowheads="1"/>
          </p:cNvPicPr>
          <p:nvPr/>
        </p:nvPicPr>
        <p:blipFill>
          <a:blip r:embed="rId3">
            <a:lum bright="36000" contrast="-50000"/>
          </a:blip>
          <a:srcRect/>
          <a:stretch>
            <a:fillRect/>
          </a:stretch>
        </p:blipFill>
        <p:spPr bwMode="auto">
          <a:xfrm>
            <a:off x="0" y="0"/>
            <a:ext cx="9144000" cy="6858000"/>
          </a:xfrm>
          <a:prstGeom prst="rect">
            <a:avLst/>
          </a:prstGeom>
          <a:noFill/>
          <a:ln w="9525">
            <a:noFill/>
            <a:miter lim="800000"/>
            <a:headEnd/>
            <a:tailEnd/>
          </a:ln>
        </p:spPr>
      </p:pic>
      <p:sp>
        <p:nvSpPr>
          <p:cNvPr id="3075" name="Rectangle 3"/>
          <p:cNvSpPr>
            <a:spLocks noGrp="1" noChangeArrowheads="1"/>
          </p:cNvSpPr>
          <p:nvPr>
            <p:ph type="ctrTitle"/>
          </p:nvPr>
        </p:nvSpPr>
        <p:spPr>
          <a:xfrm>
            <a:off x="762000" y="685800"/>
            <a:ext cx="7772400" cy="1143000"/>
          </a:xfrm>
        </p:spPr>
        <p:txBody>
          <a:bodyPr/>
          <a:lstStyle/>
          <a:p>
            <a:r>
              <a:rPr lang="zh-CN" altLang="en-US" sz="4800" dirty="0">
                <a:ea typeface="华文彩云" pitchFamily="2" charset="-122"/>
              </a:rPr>
              <a:t>第二章 随机变量及其分布</a:t>
            </a:r>
          </a:p>
        </p:txBody>
      </p:sp>
      <p:pic>
        <p:nvPicPr>
          <p:cNvPr id="3077" name="Picture 5" descr="go_to">
            <a:hlinkClick r:id="" action="ppaction://hlinkshowjump?jump=nextslide"/>
          </p:cNvPr>
          <p:cNvPicPr>
            <a:picLocks noChangeAspect="1" noChangeArrowheads="1"/>
          </p:cNvPicPr>
          <p:nvPr/>
        </p:nvPicPr>
        <p:blipFill>
          <a:blip r:embed="rId4"/>
          <a:srcRect/>
          <a:stretch>
            <a:fillRect/>
          </a:stretch>
        </p:blipFill>
        <p:spPr bwMode="auto">
          <a:xfrm>
            <a:off x="8001000" y="6019800"/>
            <a:ext cx="388938" cy="377825"/>
          </a:xfrm>
          <a:prstGeom prst="rect">
            <a:avLst/>
          </a:prstGeom>
          <a:noFill/>
        </p:spPr>
      </p:pic>
      <p:sp>
        <p:nvSpPr>
          <p:cNvPr id="3078" name="Rectangle 6"/>
          <p:cNvSpPr>
            <a:spLocks noGrp="1" noChangeArrowheads="1"/>
          </p:cNvSpPr>
          <p:nvPr>
            <p:ph type="subTitle" idx="1"/>
          </p:nvPr>
        </p:nvSpPr>
        <p:spPr>
          <a:xfrm>
            <a:off x="990600" y="2057400"/>
            <a:ext cx="7391400" cy="3657600"/>
          </a:xfrm>
        </p:spPr>
        <p:txBody>
          <a:bodyPr/>
          <a:lstStyle/>
          <a:p>
            <a:pPr algn="l">
              <a:lnSpc>
                <a:spcPct val="130000"/>
              </a:lnSpc>
            </a:pPr>
            <a:r>
              <a:rPr lang="en-US" altLang="zh-CN" sz="3600" dirty="0" smtClean="0">
                <a:solidFill>
                  <a:srgbClr val="0000CC"/>
                </a:solidFill>
                <a:latin typeface="华文行楷" pitchFamily="2" charset="-122"/>
                <a:ea typeface="华文行楷" pitchFamily="2" charset="-122"/>
                <a:hlinkClick r:id="rId5" action="ppaction://hlinksldjump"/>
              </a:rPr>
              <a:t>2.1   </a:t>
            </a:r>
            <a:r>
              <a:rPr lang="zh-CN" altLang="en-US" sz="3600" dirty="0" smtClean="0">
                <a:solidFill>
                  <a:srgbClr val="0000CC"/>
                </a:solidFill>
                <a:latin typeface="华文行楷" pitchFamily="2" charset="-122"/>
                <a:ea typeface="华文行楷" pitchFamily="2" charset="-122"/>
                <a:hlinkClick r:id="rId5" action="ppaction://hlinksldjump"/>
              </a:rPr>
              <a:t>随机变量</a:t>
            </a:r>
            <a:r>
              <a:rPr lang="zh-CN" altLang="en-US" sz="3600" dirty="0">
                <a:solidFill>
                  <a:srgbClr val="0000CC"/>
                </a:solidFill>
                <a:latin typeface="华文行楷" pitchFamily="2" charset="-122"/>
                <a:ea typeface="华文行楷" pitchFamily="2" charset="-122"/>
                <a:hlinkClick r:id="rId5" action="ppaction://hlinksldjump"/>
              </a:rPr>
              <a:t>及其分布函数</a:t>
            </a:r>
            <a:endParaRPr lang="zh-CN" altLang="en-US" sz="3600" dirty="0">
              <a:solidFill>
                <a:srgbClr val="0000CC"/>
              </a:solidFill>
              <a:latin typeface="华文行楷" pitchFamily="2" charset="-122"/>
              <a:ea typeface="华文行楷" pitchFamily="2" charset="-122"/>
            </a:endParaRPr>
          </a:p>
          <a:p>
            <a:pPr algn="l">
              <a:lnSpc>
                <a:spcPct val="130000"/>
              </a:lnSpc>
            </a:pPr>
            <a:r>
              <a:rPr lang="en-US" altLang="zh-CN" sz="3600" dirty="0" smtClean="0">
                <a:solidFill>
                  <a:srgbClr val="0000CC"/>
                </a:solidFill>
                <a:latin typeface="华文行楷" pitchFamily="2" charset="-122"/>
                <a:ea typeface="华文行楷" pitchFamily="2" charset="-122"/>
                <a:hlinkClick r:id="rId6" action="ppaction://hlinkpres?slideindex=1&amp;slidetitle="/>
              </a:rPr>
              <a:t>2.2  </a:t>
            </a:r>
            <a:r>
              <a:rPr lang="zh-CN" altLang="en-US" sz="3600" dirty="0" smtClean="0">
                <a:solidFill>
                  <a:srgbClr val="0000CC"/>
                </a:solidFill>
                <a:latin typeface="华文行楷" pitchFamily="2" charset="-122"/>
                <a:ea typeface="华文行楷" pitchFamily="2" charset="-122"/>
                <a:hlinkClick r:id="rId6" action="ppaction://hlinkpres?slideindex=1&amp;slidetitle="/>
              </a:rPr>
              <a:t>离散</a:t>
            </a:r>
            <a:r>
              <a:rPr lang="zh-CN" altLang="en-US" sz="3600" dirty="0">
                <a:solidFill>
                  <a:srgbClr val="0000CC"/>
                </a:solidFill>
                <a:latin typeface="华文行楷" pitchFamily="2" charset="-122"/>
                <a:ea typeface="华文行楷" pitchFamily="2" charset="-122"/>
                <a:hlinkClick r:id="rId6" action="ppaction://hlinkpres?slideindex=1&amp;slidetitle="/>
              </a:rPr>
              <a:t>型随机变量及其</a:t>
            </a:r>
            <a:r>
              <a:rPr lang="zh-CN" altLang="en-US" sz="3600" dirty="0">
                <a:solidFill>
                  <a:srgbClr val="0000CC"/>
                </a:solidFill>
                <a:latin typeface="华文行楷" pitchFamily="2" charset="-122"/>
                <a:ea typeface="华文行楷" pitchFamily="2" charset="-122"/>
                <a:hlinkClick r:id="rId6" action="ppaction://hlinkpres?slideindex=1&amp;slidetitle="/>
              </a:rPr>
              <a:t>分布律</a:t>
            </a:r>
          </a:p>
          <a:p>
            <a:pPr algn="l">
              <a:lnSpc>
                <a:spcPct val="130000"/>
              </a:lnSpc>
            </a:pPr>
            <a:r>
              <a:rPr lang="en-US" altLang="zh-CN" sz="3600" dirty="0">
                <a:solidFill>
                  <a:srgbClr val="0000CC"/>
                </a:solidFill>
                <a:latin typeface="华文行楷" pitchFamily="2" charset="-122"/>
                <a:ea typeface="华文行楷" pitchFamily="2" charset="-122"/>
                <a:hlinkClick r:id="rId7" action="ppaction://hlinkpres?slideindex=1&amp;slidetitle="/>
              </a:rPr>
              <a:t>2.3  </a:t>
            </a:r>
            <a:r>
              <a:rPr lang="zh-CN" altLang="en-US" sz="3600" dirty="0">
                <a:solidFill>
                  <a:srgbClr val="0000CC"/>
                </a:solidFill>
                <a:latin typeface="华文行楷" pitchFamily="2" charset="-122"/>
                <a:ea typeface="华文行楷" pitchFamily="2" charset="-122"/>
                <a:hlinkClick r:id="rId7" action="ppaction://hlinkpres?slideindex=1&amp;slidetitle="/>
              </a:rPr>
              <a:t>连续型随机变量及其</a:t>
            </a:r>
            <a:r>
              <a:rPr lang="zh-CN" altLang="en-US" sz="3600" dirty="0">
                <a:solidFill>
                  <a:srgbClr val="0000CC"/>
                </a:solidFill>
                <a:latin typeface="华文行楷" pitchFamily="2" charset="-122"/>
                <a:ea typeface="华文行楷" pitchFamily="2" charset="-122"/>
                <a:hlinkClick r:id="rId6" action="ppaction://hlinkpres?slideindex=1&amp;slidetitle="/>
              </a:rPr>
              <a:t>概率密度</a:t>
            </a:r>
          </a:p>
          <a:p>
            <a:pPr algn="l">
              <a:lnSpc>
                <a:spcPct val="130000"/>
              </a:lnSpc>
            </a:pPr>
            <a:r>
              <a:rPr lang="en-US" altLang="zh-CN" sz="3600" dirty="0" smtClean="0">
                <a:solidFill>
                  <a:srgbClr val="0000CC"/>
                </a:solidFill>
                <a:latin typeface="华文行楷" pitchFamily="2" charset="-122"/>
                <a:ea typeface="华文行楷" pitchFamily="2" charset="-122"/>
                <a:hlinkClick r:id="rId8" action="ppaction://hlinkpres?slideindex=1&amp;slidetitle="/>
              </a:rPr>
              <a:t>2.4  </a:t>
            </a:r>
            <a:r>
              <a:rPr lang="zh-CN" altLang="en-US" sz="3600" dirty="0" smtClean="0">
                <a:solidFill>
                  <a:srgbClr val="0000CC"/>
                </a:solidFill>
                <a:latin typeface="华文行楷" pitchFamily="2" charset="-122"/>
                <a:ea typeface="华文行楷" pitchFamily="2" charset="-122"/>
                <a:hlinkClick r:id="rId8" action="ppaction://hlinkpres?slideindex=1&amp;slidetitle="/>
              </a:rPr>
              <a:t>随机变量</a:t>
            </a:r>
            <a:r>
              <a:rPr lang="zh-CN" altLang="en-US" sz="3600" dirty="0">
                <a:solidFill>
                  <a:srgbClr val="0000CC"/>
                </a:solidFill>
                <a:latin typeface="华文行楷" pitchFamily="2" charset="-122"/>
                <a:ea typeface="华文行楷" pitchFamily="2" charset="-122"/>
                <a:hlinkClick r:id="rId8" action="ppaction://hlinkpres?slideindex=1&amp;slidetitle="/>
              </a:rPr>
              <a:t>函数的分布         </a:t>
            </a:r>
            <a:endParaRPr lang="zh-CN" altLang="en-US" sz="3600" dirty="0">
              <a:solidFill>
                <a:srgbClr val="0000CC"/>
              </a:solidFill>
              <a:latin typeface="华文行楷" pitchFamily="2" charset="-122"/>
              <a:ea typeface="华文行楷"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609600" y="762000"/>
            <a:ext cx="7772400" cy="2362200"/>
          </a:xfrm>
        </p:spPr>
        <p:txBody>
          <a:bodyPr/>
          <a:lstStyle/>
          <a:p>
            <a:pPr marL="457200" indent="-457200">
              <a:lnSpc>
                <a:spcPct val="130000"/>
              </a:lnSpc>
              <a:buFontTx/>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1: </a:t>
            </a:r>
            <a:r>
              <a:rPr lang="zh-CN" altLang="en-US" sz="2400">
                <a:solidFill>
                  <a:srgbClr val="04060C"/>
                </a:solidFill>
                <a:latin typeface="黑体" pitchFamily="2" charset="-122"/>
                <a:ea typeface="黑体" pitchFamily="2" charset="-122"/>
              </a:rPr>
              <a:t>考察</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抛硬币</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这一试验，它有两种可能结果：</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出现</a:t>
            </a:r>
            <a:r>
              <a:rPr lang="en-US" altLang="zh-CN" sz="2400">
                <a:solidFill>
                  <a:srgbClr val="04060C"/>
                </a:solidFill>
                <a:latin typeface="黑体" pitchFamily="2" charset="-122"/>
                <a:ea typeface="黑体" pitchFamily="2" charset="-122"/>
              </a:rPr>
              <a:t>H</a:t>
            </a:r>
            <a:r>
              <a:rPr lang="en-US" altLang="zh-CN"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或</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出现</a:t>
            </a:r>
            <a:r>
              <a:rPr lang="en-US" altLang="zh-CN" sz="2400">
                <a:solidFill>
                  <a:srgbClr val="04060C"/>
                </a:solidFill>
                <a:latin typeface="黑体" pitchFamily="2" charset="-122"/>
                <a:ea typeface="黑体" pitchFamily="2" charset="-122"/>
              </a:rPr>
              <a:t>T</a:t>
            </a:r>
            <a:r>
              <a:rPr lang="en-US" altLang="zh-CN"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。我们用数字</a:t>
            </a:r>
            <a:r>
              <a:rPr lang="zh-CN" altLang="en-US" sz="2400">
                <a:solidFill>
                  <a:srgbClr val="04060C"/>
                </a:solidFill>
                <a:latin typeface="Times New Roman"/>
                <a:ea typeface="黑体" pitchFamily="2" charset="-122"/>
              </a:rPr>
              <a:t>“</a:t>
            </a:r>
            <a:r>
              <a:rPr lang="en-US" altLang="zh-CN" sz="2400">
                <a:solidFill>
                  <a:srgbClr val="04060C"/>
                </a:solidFill>
                <a:latin typeface="黑体" pitchFamily="2" charset="-122"/>
                <a:ea typeface="黑体" pitchFamily="2" charset="-122"/>
              </a:rPr>
              <a:t>1</a:t>
            </a:r>
            <a:r>
              <a:rPr lang="en-US" altLang="zh-CN"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代表</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出现</a:t>
            </a:r>
            <a:r>
              <a:rPr lang="en-US" altLang="zh-CN" sz="2400">
                <a:solidFill>
                  <a:srgbClr val="04060C"/>
                </a:solidFill>
                <a:latin typeface="黑体" pitchFamily="2" charset="-122"/>
                <a:ea typeface="黑体" pitchFamily="2" charset="-122"/>
              </a:rPr>
              <a:t>H</a:t>
            </a:r>
            <a:r>
              <a:rPr lang="en-US" altLang="zh-CN"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，用数</a:t>
            </a:r>
            <a:r>
              <a:rPr lang="zh-CN" altLang="en-US" sz="2400">
                <a:solidFill>
                  <a:srgbClr val="04060C"/>
                </a:solidFill>
                <a:latin typeface="Times New Roman"/>
                <a:ea typeface="黑体" pitchFamily="2" charset="-122"/>
              </a:rPr>
              <a:t>“</a:t>
            </a:r>
            <a:r>
              <a:rPr lang="en-US" altLang="zh-CN" sz="2400">
                <a:solidFill>
                  <a:srgbClr val="04060C"/>
                </a:solidFill>
                <a:latin typeface="黑体" pitchFamily="2" charset="-122"/>
                <a:ea typeface="黑体" pitchFamily="2" charset="-122"/>
              </a:rPr>
              <a:t>0</a:t>
            </a:r>
            <a:r>
              <a:rPr lang="en-US" altLang="zh-CN"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代表</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出现</a:t>
            </a:r>
            <a:r>
              <a:rPr lang="en-US" altLang="zh-CN" sz="2400">
                <a:solidFill>
                  <a:srgbClr val="04060C"/>
                </a:solidFill>
                <a:latin typeface="黑体" pitchFamily="2" charset="-122"/>
                <a:ea typeface="黑体" pitchFamily="2" charset="-122"/>
              </a:rPr>
              <a:t>T</a:t>
            </a:r>
            <a:r>
              <a:rPr lang="en-US" altLang="zh-CN"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a:t>
            </a:r>
          </a:p>
          <a:p>
            <a:pPr marL="457200" indent="-457200">
              <a:lnSpc>
                <a:spcPct val="130000"/>
              </a:lnSpc>
              <a:buFontTx/>
              <a:buNone/>
            </a:pPr>
            <a:r>
              <a:rPr lang="zh-CN" altLang="en-US" sz="2400">
                <a:solidFill>
                  <a:srgbClr val="04060C"/>
                </a:solidFill>
                <a:latin typeface="黑体" pitchFamily="2" charset="-122"/>
                <a:ea typeface="黑体" pitchFamily="2" charset="-122"/>
              </a:rPr>
              <a:t>      引入一个变量</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与试验结果的关系为 </a:t>
            </a:r>
          </a:p>
        </p:txBody>
      </p:sp>
      <p:graphicFrame>
        <p:nvGraphicFramePr>
          <p:cNvPr id="19459" name="Object 3"/>
          <p:cNvGraphicFramePr>
            <a:graphicFrameLocks noChangeAspect="1"/>
          </p:cNvGraphicFramePr>
          <p:nvPr/>
        </p:nvGraphicFramePr>
        <p:xfrm>
          <a:off x="2667000" y="2797175"/>
          <a:ext cx="3517900" cy="936625"/>
        </p:xfrm>
        <a:graphic>
          <a:graphicData uri="http://schemas.openxmlformats.org/presentationml/2006/ole">
            <p:oleObj spid="_x0000_s19459" name="Equation" r:id="rId3" imgW="1714320" imgH="457200" progId="Equation.3">
              <p:embed/>
            </p:oleObj>
          </a:graphicData>
        </a:graphic>
      </p:graphicFrame>
      <p:sp>
        <p:nvSpPr>
          <p:cNvPr id="19460" name="Text Box 4"/>
          <p:cNvSpPr txBox="1">
            <a:spLocks noChangeArrowheads="1"/>
          </p:cNvSpPr>
          <p:nvPr/>
        </p:nvSpPr>
        <p:spPr bwMode="auto">
          <a:xfrm>
            <a:off x="838200" y="3857625"/>
            <a:ext cx="7543800" cy="1698625"/>
          </a:xfrm>
          <a:prstGeom prst="rect">
            <a:avLst/>
          </a:prstGeom>
          <a:noFill/>
          <a:ln w="9525">
            <a:noFill/>
            <a:miter lim="800000"/>
            <a:headEnd/>
            <a:tailEnd/>
          </a:ln>
          <a:effectLst/>
        </p:spPr>
        <p:txBody>
          <a:bodyPr>
            <a:spAutoFit/>
          </a:bodyPr>
          <a:lstStyle/>
          <a:p>
            <a:pPr algn="l">
              <a:lnSpc>
                <a:spcPct val="110000"/>
              </a:lnSpc>
            </a:pPr>
            <a:r>
              <a:rPr lang="en-US" altLang="zh-CN" sz="2400" b="0">
                <a:solidFill>
                  <a:srgbClr val="04060C"/>
                </a:solidFill>
                <a:latin typeface="黑体" pitchFamily="2" charset="-122"/>
                <a:ea typeface="黑体" pitchFamily="2" charset="-122"/>
              </a:rPr>
              <a:t>  </a:t>
            </a:r>
            <a:r>
              <a:rPr lang="zh-CN" altLang="en-US" sz="2400" b="0">
                <a:solidFill>
                  <a:srgbClr val="04060C"/>
                </a:solidFill>
                <a:latin typeface="黑体" pitchFamily="2" charset="-122"/>
                <a:ea typeface="黑体" pitchFamily="2" charset="-122"/>
              </a:rPr>
              <a:t>因此</a:t>
            </a:r>
            <a:r>
              <a:rPr lang="en-US" altLang="zh-CN" sz="2400" b="0">
                <a:solidFill>
                  <a:srgbClr val="04060C"/>
                </a:solidFill>
                <a:ea typeface="黑体" pitchFamily="2" charset="-122"/>
              </a:rPr>
              <a:t>X</a:t>
            </a:r>
            <a:r>
              <a:rPr lang="zh-CN" altLang="en-US" sz="2400" b="0">
                <a:solidFill>
                  <a:srgbClr val="04060C"/>
                </a:solidFill>
                <a:latin typeface="黑体" pitchFamily="2" charset="-122"/>
                <a:ea typeface="黑体" pitchFamily="2" charset="-122"/>
              </a:rPr>
              <a:t>是一个定义在</a:t>
            </a:r>
            <a:r>
              <a:rPr lang="zh-CN" altLang="en-US" sz="2400" b="0">
                <a:solidFill>
                  <a:srgbClr val="04060C"/>
                </a:solidFill>
                <a:latin typeface="黑体" pitchFamily="2" charset="-122"/>
                <a:ea typeface="黑体" pitchFamily="2" charset="-122"/>
                <a:sym typeface="Symbol" pitchFamily="18" charset="2"/>
              </a:rPr>
              <a:t></a:t>
            </a:r>
            <a:r>
              <a:rPr lang="en-US" altLang="zh-CN" sz="2400" b="0">
                <a:solidFill>
                  <a:srgbClr val="04060C"/>
                </a:solidFill>
                <a:latin typeface="黑体" pitchFamily="2" charset="-122"/>
                <a:ea typeface="黑体" pitchFamily="2" charset="-122"/>
              </a:rPr>
              <a:t>=</a:t>
            </a:r>
            <a:r>
              <a:rPr lang="zh-CN" altLang="en-US" sz="2400" b="0">
                <a:solidFill>
                  <a:srgbClr val="04060C"/>
                </a:solidFill>
                <a:latin typeface="黑体" pitchFamily="2" charset="-122"/>
                <a:ea typeface="黑体" pitchFamily="2" charset="-122"/>
              </a:rPr>
              <a:t>｛</a:t>
            </a:r>
            <a:r>
              <a:rPr lang="en-US" altLang="zh-CN" sz="2400" b="0">
                <a:solidFill>
                  <a:srgbClr val="04060C"/>
                </a:solidFill>
                <a:latin typeface="黑体" pitchFamily="2" charset="-122"/>
                <a:ea typeface="黑体" pitchFamily="2" charset="-122"/>
              </a:rPr>
              <a:t>H</a:t>
            </a:r>
            <a:r>
              <a:rPr lang="zh-CN" altLang="en-US" sz="2400" b="0">
                <a:solidFill>
                  <a:srgbClr val="04060C"/>
                </a:solidFill>
                <a:latin typeface="黑体" pitchFamily="2" charset="-122"/>
                <a:ea typeface="黑体" pitchFamily="2" charset="-122"/>
              </a:rPr>
              <a:t>，</a:t>
            </a:r>
            <a:r>
              <a:rPr lang="en-US" altLang="zh-CN" sz="2400" b="0">
                <a:solidFill>
                  <a:srgbClr val="04060C"/>
                </a:solidFill>
                <a:latin typeface="黑体" pitchFamily="2" charset="-122"/>
                <a:ea typeface="黑体" pitchFamily="2" charset="-122"/>
              </a:rPr>
              <a:t>T</a:t>
            </a:r>
            <a:r>
              <a:rPr lang="zh-CN" altLang="en-US" sz="2400" b="0">
                <a:solidFill>
                  <a:srgbClr val="04060C"/>
                </a:solidFill>
                <a:latin typeface="黑体" pitchFamily="2" charset="-122"/>
                <a:ea typeface="黑体" pitchFamily="2" charset="-122"/>
              </a:rPr>
              <a:t>｝上的单值实值函数， </a:t>
            </a:r>
            <a:r>
              <a:rPr lang="en-US" altLang="zh-CN" sz="2400" b="0">
                <a:solidFill>
                  <a:srgbClr val="04060C"/>
                </a:solidFill>
                <a:ea typeface="黑体" pitchFamily="2" charset="-122"/>
              </a:rPr>
              <a:t>X</a:t>
            </a:r>
            <a:r>
              <a:rPr lang="zh-CN" altLang="en-US" sz="2400" b="0">
                <a:solidFill>
                  <a:srgbClr val="04060C"/>
                </a:solidFill>
                <a:latin typeface="黑体" pitchFamily="2" charset="-122"/>
                <a:ea typeface="黑体" pitchFamily="2" charset="-122"/>
              </a:rPr>
              <a:t>是一个随机变量。而且｛</a:t>
            </a:r>
            <a:r>
              <a:rPr lang="en-US" altLang="zh-CN" sz="2400" b="0">
                <a:solidFill>
                  <a:srgbClr val="04060C"/>
                </a:solidFill>
                <a:ea typeface="黑体" pitchFamily="2" charset="-122"/>
              </a:rPr>
              <a:t>X</a:t>
            </a:r>
            <a:r>
              <a:rPr lang="zh-CN" altLang="en-US" sz="2400" b="0">
                <a:solidFill>
                  <a:srgbClr val="04060C"/>
                </a:solidFill>
                <a:latin typeface="黑体" pitchFamily="2" charset="-122"/>
                <a:ea typeface="黑体" pitchFamily="2" charset="-122"/>
              </a:rPr>
              <a:t>＝</a:t>
            </a:r>
            <a:r>
              <a:rPr lang="en-US" altLang="zh-CN" sz="2400" b="0">
                <a:solidFill>
                  <a:srgbClr val="04060C"/>
                </a:solidFill>
                <a:latin typeface="黑体" pitchFamily="2" charset="-122"/>
                <a:ea typeface="黑体" pitchFamily="2" charset="-122"/>
              </a:rPr>
              <a:t>1</a:t>
            </a:r>
            <a:r>
              <a:rPr lang="zh-CN" altLang="en-US" sz="2400" b="0">
                <a:solidFill>
                  <a:srgbClr val="04060C"/>
                </a:solidFill>
                <a:latin typeface="黑体" pitchFamily="2" charset="-122"/>
                <a:ea typeface="黑体" pitchFamily="2" charset="-122"/>
              </a:rPr>
              <a:t>｝表示事件</a:t>
            </a:r>
            <a:r>
              <a:rPr lang="zh-CN" altLang="en-US" sz="2400" b="0">
                <a:solidFill>
                  <a:srgbClr val="04060C"/>
                </a:solidFill>
                <a:latin typeface="Times New Roman"/>
                <a:ea typeface="黑体" pitchFamily="2" charset="-122"/>
              </a:rPr>
              <a:t>“</a:t>
            </a:r>
            <a:r>
              <a:rPr lang="zh-CN" altLang="en-US" sz="2400" b="0">
                <a:solidFill>
                  <a:srgbClr val="04060C"/>
                </a:solidFill>
                <a:latin typeface="黑体" pitchFamily="2" charset="-122"/>
                <a:ea typeface="黑体" pitchFamily="2" charset="-122"/>
              </a:rPr>
              <a:t>出现正面</a:t>
            </a:r>
            <a:r>
              <a:rPr lang="zh-CN" altLang="en-US" sz="2400" b="0">
                <a:solidFill>
                  <a:srgbClr val="04060C"/>
                </a:solidFill>
                <a:latin typeface="Times New Roman"/>
                <a:ea typeface="黑体" pitchFamily="2" charset="-122"/>
              </a:rPr>
              <a:t>”</a:t>
            </a:r>
            <a:r>
              <a:rPr lang="zh-CN" altLang="en-US" sz="2400" b="0">
                <a:solidFill>
                  <a:srgbClr val="04060C"/>
                </a:solidFill>
                <a:latin typeface="黑体" pitchFamily="2" charset="-122"/>
                <a:ea typeface="黑体" pitchFamily="2" charset="-122"/>
              </a:rPr>
              <a:t>，反之事件</a:t>
            </a:r>
            <a:r>
              <a:rPr lang="zh-CN" altLang="en-US" sz="2400" b="0">
                <a:solidFill>
                  <a:srgbClr val="04060C"/>
                </a:solidFill>
                <a:latin typeface="Times New Roman"/>
                <a:ea typeface="黑体" pitchFamily="2" charset="-122"/>
              </a:rPr>
              <a:t>“</a:t>
            </a:r>
            <a:r>
              <a:rPr lang="zh-CN" altLang="en-US" sz="2400" b="0">
                <a:solidFill>
                  <a:srgbClr val="04060C"/>
                </a:solidFill>
                <a:latin typeface="黑体" pitchFamily="2" charset="-122"/>
                <a:ea typeface="黑体" pitchFamily="2" charset="-122"/>
              </a:rPr>
              <a:t>出现正面</a:t>
            </a:r>
            <a:r>
              <a:rPr lang="zh-CN" altLang="en-US" sz="2400" b="0">
                <a:solidFill>
                  <a:srgbClr val="04060C"/>
                </a:solidFill>
                <a:latin typeface="Times New Roman"/>
                <a:ea typeface="黑体" pitchFamily="2" charset="-122"/>
              </a:rPr>
              <a:t>”</a:t>
            </a:r>
            <a:r>
              <a:rPr lang="zh-CN" altLang="en-US" sz="2400" b="0">
                <a:solidFill>
                  <a:srgbClr val="04060C"/>
                </a:solidFill>
                <a:latin typeface="黑体" pitchFamily="2" charset="-122"/>
                <a:ea typeface="黑体" pitchFamily="2" charset="-122"/>
              </a:rPr>
              <a:t>，可用｛</a:t>
            </a:r>
            <a:r>
              <a:rPr lang="en-US" altLang="zh-CN" sz="2400" b="0">
                <a:solidFill>
                  <a:srgbClr val="04060C"/>
                </a:solidFill>
                <a:ea typeface="黑体" pitchFamily="2" charset="-122"/>
              </a:rPr>
              <a:t>X</a:t>
            </a:r>
            <a:r>
              <a:rPr lang="zh-CN" altLang="en-US" sz="2400" b="0">
                <a:solidFill>
                  <a:srgbClr val="04060C"/>
                </a:solidFill>
                <a:latin typeface="黑体" pitchFamily="2" charset="-122"/>
                <a:ea typeface="黑体" pitchFamily="2" charset="-122"/>
              </a:rPr>
              <a:t>＝</a:t>
            </a:r>
            <a:r>
              <a:rPr lang="en-US" altLang="zh-CN" sz="2400" b="0">
                <a:solidFill>
                  <a:srgbClr val="04060C"/>
                </a:solidFill>
                <a:latin typeface="黑体" pitchFamily="2" charset="-122"/>
                <a:ea typeface="黑体" pitchFamily="2" charset="-122"/>
              </a:rPr>
              <a:t>1</a:t>
            </a:r>
            <a:r>
              <a:rPr lang="zh-CN" altLang="en-US" sz="2400" b="0">
                <a:solidFill>
                  <a:srgbClr val="04060C"/>
                </a:solidFill>
                <a:latin typeface="黑体" pitchFamily="2" charset="-122"/>
                <a:ea typeface="黑体" pitchFamily="2" charset="-122"/>
              </a:rPr>
              <a:t>｝来表示。</a:t>
            </a:r>
            <a:r>
              <a:rPr lang="en-US" altLang="zh-CN" sz="2400" b="0">
                <a:solidFill>
                  <a:srgbClr val="04060C"/>
                </a:solidFill>
                <a:ea typeface="黑体" pitchFamily="2" charset="-122"/>
              </a:rPr>
              <a:t>X</a:t>
            </a:r>
            <a:r>
              <a:rPr lang="zh-CN" altLang="en-US" sz="2400" b="0">
                <a:solidFill>
                  <a:srgbClr val="04060C"/>
                </a:solidFill>
                <a:latin typeface="黑体" pitchFamily="2" charset="-122"/>
                <a:ea typeface="黑体" pitchFamily="2" charset="-122"/>
              </a:rPr>
              <a:t>的值域</a:t>
            </a:r>
            <a:r>
              <a:rPr lang="en-US" altLang="zh-CN" sz="2400" b="0">
                <a:solidFill>
                  <a:srgbClr val="04060C"/>
                </a:solidFill>
                <a:ea typeface="黑体" pitchFamily="2" charset="-122"/>
              </a:rPr>
              <a:t>R</a:t>
            </a:r>
            <a:r>
              <a:rPr lang="en-US" altLang="zh-CN" sz="2400" b="0" baseline="-25000">
                <a:solidFill>
                  <a:srgbClr val="04060C"/>
                </a:solidFill>
                <a:ea typeface="黑体" pitchFamily="2" charset="-122"/>
              </a:rPr>
              <a:t>X</a:t>
            </a:r>
            <a:r>
              <a:rPr lang="zh-CN" altLang="en-US" sz="2400" b="0">
                <a:solidFill>
                  <a:srgbClr val="04060C"/>
                </a:solidFill>
                <a:ea typeface="黑体" pitchFamily="2" charset="-122"/>
              </a:rPr>
              <a:t>＝</a:t>
            </a:r>
            <a:r>
              <a:rPr lang="en-US" altLang="zh-CN" sz="2400" b="0">
                <a:solidFill>
                  <a:srgbClr val="04060C"/>
                </a:solidFill>
                <a:ea typeface="黑体" pitchFamily="2" charset="-122"/>
              </a:rPr>
              <a:t>{0,1}.</a:t>
            </a:r>
            <a:r>
              <a:rPr lang="en-US" altLang="zh-CN" sz="2400" b="0">
                <a:solidFill>
                  <a:srgbClr val="04060C"/>
                </a:solidFill>
                <a:latin typeface="黑体" pitchFamily="2" charset="-122"/>
                <a:ea typeface="黑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dissolve">
                                      <p:cBhvr>
                                        <p:cTn id="7" dur="75"/>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dissolve">
                                      <p:cBhvr>
                                        <p:cTn id="12" dur="75"/>
                                        <p:tgtEl>
                                          <p:spTgt spid="19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459"/>
                                        </p:tgtEl>
                                        <p:attrNameLst>
                                          <p:attrName>style.visibility</p:attrName>
                                        </p:attrNameLst>
                                      </p:cBhvr>
                                      <p:to>
                                        <p:strVal val="visible"/>
                                      </p:to>
                                    </p:set>
                                    <p:animEffect transition="in" filter="dissolve">
                                      <p:cBhvr>
                                        <p:cTn id="17" dur="500"/>
                                        <p:tgtEl>
                                          <p:spTgt spid="194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19460"/>
                                        </p:tgtEl>
                                        <p:attrNameLst>
                                          <p:attrName>style.visibility</p:attrName>
                                        </p:attrNameLst>
                                      </p:cBhvr>
                                      <p:to>
                                        <p:strVal val="visible"/>
                                      </p:to>
                                    </p:set>
                                    <p:animEffect transition="in" filter="dissolve">
                                      <p:cBhvr>
                                        <p:cTn id="22" dur="75"/>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P spid="1946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762000" y="838200"/>
            <a:ext cx="7772400" cy="5410200"/>
          </a:xfrm>
        </p:spPr>
        <p:txBody>
          <a:bodyPr/>
          <a:lstStyle/>
          <a:p>
            <a:pPr>
              <a:lnSpc>
                <a:spcPct val="120000"/>
              </a:lnSpc>
              <a:buFontTx/>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2: </a:t>
            </a:r>
            <a:r>
              <a:rPr lang="zh-CN" altLang="en-US" sz="2400">
                <a:solidFill>
                  <a:srgbClr val="04060C"/>
                </a:solidFill>
                <a:latin typeface="黑体" pitchFamily="2" charset="-122"/>
                <a:ea typeface="黑体" pitchFamily="2" charset="-122"/>
              </a:rPr>
              <a:t>考虑</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测试灯泡寿命</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这一试验。试验结果本身是用数字描述的，令</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表示灯泡的寿命（以小时计），这个变量</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是定义在样本空间 </a:t>
            </a:r>
            <a:r>
              <a:rPr lang="zh-CN" altLang="en-US" sz="2400">
                <a:solidFill>
                  <a:srgbClr val="04060C"/>
                </a:solidFill>
                <a:latin typeface="黑体" pitchFamily="2" charset="-122"/>
                <a:ea typeface="黑体" pitchFamily="2" charset="-122"/>
                <a:sym typeface="Symbol" pitchFamily="18" charset="2"/>
              </a:rPr>
              <a:t></a:t>
            </a:r>
            <a:r>
              <a:rPr lang="en-US" altLang="zh-CN" sz="2400">
                <a:solidFill>
                  <a:srgbClr val="04060C"/>
                </a:solidFill>
                <a:latin typeface="黑体" pitchFamily="2" charset="-122"/>
                <a:ea typeface="黑体" pitchFamily="2" charset="-122"/>
              </a:rPr>
              <a:t>={t|t≥0}</a:t>
            </a:r>
            <a:r>
              <a:rPr lang="zh-CN" altLang="en-US" sz="2400">
                <a:solidFill>
                  <a:srgbClr val="04060C"/>
                </a:solidFill>
                <a:latin typeface="黑体" pitchFamily="2" charset="-122"/>
                <a:ea typeface="黑体" pitchFamily="2" charset="-122"/>
              </a:rPr>
              <a:t>上的函数，具体地说就是 </a:t>
            </a:r>
          </a:p>
          <a:p>
            <a:pPr>
              <a:lnSpc>
                <a:spcPct val="120000"/>
              </a:lnSpc>
              <a:buFontTx/>
              <a:buNone/>
            </a:pPr>
            <a:r>
              <a:rPr lang="zh-CN" altLang="en-US" sz="2400">
                <a:solidFill>
                  <a:srgbClr val="04060C"/>
                </a:solidFill>
                <a:latin typeface="黑体" pitchFamily="2" charset="-122"/>
                <a:ea typeface="黑体" pitchFamily="2" charset="-122"/>
              </a:rPr>
              <a:t>               </a:t>
            </a:r>
            <a:r>
              <a:rPr lang="en-US" altLang="zh-CN" sz="2400">
                <a:solidFill>
                  <a:srgbClr val="04060C"/>
                </a:solidFill>
                <a:latin typeface="Times New Roman" pitchFamily="18" charset="0"/>
                <a:ea typeface="黑体" pitchFamily="2" charset="-122"/>
              </a:rPr>
              <a:t>X=X(</a:t>
            </a:r>
            <a:r>
              <a:rPr lang="en-US" altLang="zh-CN" sz="2400">
                <a:solidFill>
                  <a:srgbClr val="04060C"/>
                </a:solidFill>
                <a:latin typeface="Times New Roman" pitchFamily="18" charset="0"/>
                <a:ea typeface="黑体" pitchFamily="2" charset="-122"/>
                <a:sym typeface="Symbol" pitchFamily="18" charset="2"/>
              </a:rPr>
              <a:t></a:t>
            </a:r>
            <a:r>
              <a:rPr lang="en-US" altLang="zh-CN" sz="2400">
                <a:solidFill>
                  <a:srgbClr val="04060C"/>
                </a:solidFill>
                <a:latin typeface="Times New Roman" pitchFamily="18" charset="0"/>
                <a:ea typeface="黑体" pitchFamily="2" charset="-122"/>
              </a:rPr>
              <a:t>)=t</a:t>
            </a:r>
            <a:r>
              <a:rPr lang="zh-CN" altLang="en-US" sz="2400">
                <a:solidFill>
                  <a:srgbClr val="04060C"/>
                </a:solidFill>
                <a:latin typeface="Times New Roman" pitchFamily="18" charset="0"/>
                <a:ea typeface="黑体" pitchFamily="2" charset="-122"/>
              </a:rPr>
              <a:t>， </a:t>
            </a:r>
            <a:r>
              <a:rPr lang="zh-CN" altLang="en-US" sz="2400">
                <a:solidFill>
                  <a:srgbClr val="04060C"/>
                </a:solidFill>
                <a:latin typeface="Times New Roman" pitchFamily="18" charset="0"/>
                <a:ea typeface="黑体" pitchFamily="2" charset="-122"/>
                <a:sym typeface="Symbol" pitchFamily="18" charset="2"/>
              </a:rPr>
              <a:t></a:t>
            </a:r>
            <a:r>
              <a:rPr lang="en-US" altLang="zh-CN" sz="2400">
                <a:solidFill>
                  <a:srgbClr val="04060C"/>
                </a:solidFill>
                <a:latin typeface="Times New Roman" pitchFamily="18" charset="0"/>
                <a:ea typeface="黑体" pitchFamily="2" charset="-122"/>
              </a:rPr>
              <a:t>=t∈</a:t>
            </a:r>
            <a:r>
              <a:rPr lang="en-US" altLang="zh-CN" sz="2400">
                <a:solidFill>
                  <a:srgbClr val="04060C"/>
                </a:solidFill>
                <a:latin typeface="Times New Roman" pitchFamily="18" charset="0"/>
                <a:ea typeface="黑体" pitchFamily="2" charset="-122"/>
                <a:sym typeface="Symbol" pitchFamily="18" charset="2"/>
              </a:rPr>
              <a:t></a:t>
            </a:r>
            <a:r>
              <a:rPr lang="en-US" altLang="zh-CN" sz="2400">
                <a:solidFill>
                  <a:srgbClr val="04060C"/>
                </a:solidFill>
                <a:latin typeface="黑体" pitchFamily="2" charset="-122"/>
                <a:ea typeface="黑体" pitchFamily="2" charset="-122"/>
              </a:rPr>
              <a:t> </a:t>
            </a:r>
          </a:p>
          <a:p>
            <a:pPr>
              <a:lnSpc>
                <a:spcPct val="140000"/>
              </a:lnSpc>
              <a:buFontTx/>
              <a:buNone/>
            </a:pPr>
            <a:r>
              <a:rPr lang="en-US" altLang="zh-CN" sz="2400">
                <a:solidFill>
                  <a:srgbClr val="04060C"/>
                </a:solidFill>
                <a:latin typeface="黑体" pitchFamily="2" charset="-122"/>
                <a:ea typeface="黑体" pitchFamily="2" charset="-122"/>
              </a:rPr>
              <a:t>     </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是随机变量。它的值域为</a:t>
            </a:r>
            <a:r>
              <a:rPr lang="en-US" altLang="zh-CN" sz="2400">
                <a:solidFill>
                  <a:srgbClr val="04060C"/>
                </a:solidFill>
                <a:latin typeface="黑体" pitchFamily="2" charset="-122"/>
                <a:ea typeface="黑体" pitchFamily="2" charset="-122"/>
              </a:rPr>
              <a:t>R</a:t>
            </a:r>
            <a:r>
              <a:rPr lang="en-US" altLang="zh-CN" sz="2400" baseline="-25000">
                <a:solidFill>
                  <a:srgbClr val="04060C"/>
                </a:solidFill>
                <a:latin typeface="黑体" pitchFamily="2" charset="-122"/>
                <a:ea typeface="黑体" pitchFamily="2" charset="-122"/>
              </a:rPr>
              <a:t>X</a:t>
            </a:r>
            <a:r>
              <a:rPr lang="en-US" altLang="zh-CN" sz="2400">
                <a:solidFill>
                  <a:srgbClr val="04060C"/>
                </a:solidFill>
                <a:latin typeface="黑体" pitchFamily="2" charset="-122"/>
                <a:ea typeface="黑体" pitchFamily="2" charset="-122"/>
              </a:rPr>
              <a:t>=[0</a:t>
            </a: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a:t>
            </a:r>
            <a:r>
              <a:rPr lang="zh-CN" altLang="en-US" sz="2400">
                <a:solidFill>
                  <a:srgbClr val="04060C"/>
                </a:solidFill>
                <a:latin typeface="黑体" pitchFamily="2" charset="-122"/>
                <a:ea typeface="黑体" pitchFamily="2" charset="-122"/>
              </a:rPr>
              <a:t>），而且</a:t>
            </a:r>
            <a:r>
              <a:rPr lang="en-US" altLang="zh-CN" sz="2400">
                <a:solidFill>
                  <a:srgbClr val="04060C"/>
                </a:solidFill>
                <a:latin typeface="黑体" pitchFamily="2" charset="-122"/>
                <a:ea typeface="黑体" pitchFamily="2" charset="-122"/>
              </a:rPr>
              <a:t>{</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500}</a:t>
            </a:r>
            <a:r>
              <a:rPr lang="zh-CN" altLang="en-US" sz="2400">
                <a:solidFill>
                  <a:srgbClr val="04060C"/>
                </a:solidFill>
                <a:latin typeface="黑体" pitchFamily="2" charset="-122"/>
                <a:ea typeface="黑体" pitchFamily="2" charset="-122"/>
              </a:rPr>
              <a:t>表示事件</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任取出的灯泡的寿命小于</a:t>
            </a:r>
            <a:r>
              <a:rPr lang="en-US" altLang="zh-CN" sz="2400">
                <a:solidFill>
                  <a:srgbClr val="04060C"/>
                </a:solidFill>
                <a:latin typeface="黑体" pitchFamily="2" charset="-122"/>
                <a:ea typeface="黑体" pitchFamily="2" charset="-122"/>
              </a:rPr>
              <a:t>500</a:t>
            </a:r>
            <a:r>
              <a:rPr lang="zh-CN" altLang="en-US" sz="2400">
                <a:solidFill>
                  <a:srgbClr val="04060C"/>
                </a:solidFill>
                <a:latin typeface="黑体" pitchFamily="2" charset="-122"/>
                <a:ea typeface="黑体" pitchFamily="2" charset="-122"/>
              </a:rPr>
              <a:t>小时</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，事件</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任取的灯泡的寿命大于</a:t>
            </a:r>
            <a:r>
              <a:rPr lang="en-US" altLang="zh-CN" sz="2400">
                <a:solidFill>
                  <a:srgbClr val="04060C"/>
                </a:solidFill>
                <a:latin typeface="黑体" pitchFamily="2" charset="-122"/>
                <a:ea typeface="黑体" pitchFamily="2" charset="-122"/>
              </a:rPr>
              <a:t>500</a:t>
            </a:r>
            <a:r>
              <a:rPr lang="zh-CN" altLang="en-US" sz="2400">
                <a:solidFill>
                  <a:srgbClr val="04060C"/>
                </a:solidFill>
                <a:latin typeface="黑体" pitchFamily="2" charset="-122"/>
                <a:ea typeface="黑体" pitchFamily="2" charset="-122"/>
              </a:rPr>
              <a:t>小时且不超过</a:t>
            </a:r>
            <a:r>
              <a:rPr lang="en-US" altLang="zh-CN" sz="2400">
                <a:solidFill>
                  <a:srgbClr val="04060C"/>
                </a:solidFill>
                <a:latin typeface="黑体" pitchFamily="2" charset="-122"/>
                <a:ea typeface="黑体" pitchFamily="2" charset="-122"/>
              </a:rPr>
              <a:t>1000</a:t>
            </a:r>
            <a:r>
              <a:rPr lang="zh-CN" altLang="en-US" sz="2400">
                <a:solidFill>
                  <a:srgbClr val="04060C"/>
                </a:solidFill>
                <a:latin typeface="黑体" pitchFamily="2" charset="-122"/>
                <a:ea typeface="黑体" pitchFamily="2" charset="-122"/>
              </a:rPr>
              <a:t>小时</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可用</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表示为</a:t>
            </a:r>
            <a:r>
              <a:rPr lang="en-US" altLang="zh-CN" sz="2400">
                <a:solidFill>
                  <a:srgbClr val="04060C"/>
                </a:solidFill>
                <a:latin typeface="Times New Roman" pitchFamily="18" charset="0"/>
                <a:ea typeface="黑体" pitchFamily="2" charset="-122"/>
              </a:rPr>
              <a:t>{500</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X≤1000}</a:t>
            </a:r>
            <a:r>
              <a:rPr lang="zh-CN" altLang="en-US" sz="2400">
                <a:solidFill>
                  <a:srgbClr val="04060C"/>
                </a:solidFill>
                <a:latin typeface="黑体" pitchFamily="2" charset="-122"/>
                <a:ea typeface="黑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dissolve">
                                      <p:cBhvr>
                                        <p:cTn id="7" dur="75"/>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dissolve">
                                      <p:cBhvr>
                                        <p:cTn id="12" dur="75"/>
                                        <p:tgtEl>
                                          <p:spTgt spid="204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dissolve">
                                      <p:cBhvr>
                                        <p:cTn id="17" dur="75"/>
                                        <p:tgtEl>
                                          <p:spTgt spid="204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85800" y="685800"/>
            <a:ext cx="7924800" cy="5486400"/>
          </a:xfrm>
        </p:spPr>
        <p:txBody>
          <a:bodyPr/>
          <a:lstStyle/>
          <a:p>
            <a:pPr marL="457200" indent="-457200">
              <a:lnSpc>
                <a:spcPct val="120000"/>
              </a:lnSpc>
              <a:buFontTx/>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3: </a:t>
            </a:r>
            <a:r>
              <a:rPr lang="zh-CN" altLang="en-US" sz="2400">
                <a:solidFill>
                  <a:srgbClr val="04060C"/>
                </a:solidFill>
                <a:latin typeface="黑体" pitchFamily="2" charset="-122"/>
                <a:ea typeface="黑体" pitchFamily="2" charset="-122"/>
              </a:rPr>
              <a:t>考察掷两次硬币这一试验，样本空间为</a:t>
            </a:r>
            <a:r>
              <a:rPr lang="zh-CN" altLang="en-US" sz="2400">
                <a:solidFill>
                  <a:srgbClr val="04060C"/>
                </a:solidFill>
                <a:latin typeface="黑体" pitchFamily="2" charset="-122"/>
                <a:ea typeface="黑体" pitchFamily="2" charset="-122"/>
                <a:sym typeface="Symbol" pitchFamily="18" charset="2"/>
              </a:rPr>
              <a:t></a:t>
            </a:r>
            <a:r>
              <a:rPr lang="en-US" altLang="zh-CN" sz="2400">
                <a:solidFill>
                  <a:srgbClr val="04060C"/>
                </a:solidFill>
                <a:latin typeface="Times New Roman" pitchFamily="18" charset="0"/>
                <a:ea typeface="黑体" pitchFamily="2" charset="-122"/>
              </a:rPr>
              <a:t>=</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HH</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HT</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TH</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TT</a:t>
            </a:r>
            <a:r>
              <a:rPr lang="zh-CN" altLang="en-US" sz="2400">
                <a:solidFill>
                  <a:srgbClr val="04060C"/>
                </a:solidFill>
                <a:latin typeface="Times New Roman" pitchFamily="18" charset="0"/>
                <a:ea typeface="黑体" pitchFamily="2" charset="-122"/>
              </a:rPr>
              <a:t>｝</a:t>
            </a:r>
            <a:r>
              <a:rPr lang="zh-CN" altLang="en-US" sz="2400">
                <a:solidFill>
                  <a:srgbClr val="04060C"/>
                </a:solidFill>
                <a:latin typeface="黑体" pitchFamily="2" charset="-122"/>
                <a:ea typeface="黑体" pitchFamily="2" charset="-122"/>
              </a:rPr>
              <a:t>，令</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表示正面出现的次数，</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是一随机变量，且有｛</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1</a:t>
            </a: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HT</a:t>
            </a: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TH</a:t>
            </a:r>
            <a:r>
              <a:rPr lang="zh-CN" altLang="en-US" sz="2400">
                <a:solidFill>
                  <a:srgbClr val="04060C"/>
                </a:solidFill>
                <a:latin typeface="黑体" pitchFamily="2" charset="-122"/>
                <a:ea typeface="黑体" pitchFamily="2" charset="-122"/>
              </a:rPr>
              <a:t>｝，</a:t>
            </a:r>
            <a:r>
              <a:rPr lang="en-US" altLang="zh-CN" sz="2400">
                <a:solidFill>
                  <a:srgbClr val="04060C"/>
                </a:solidFill>
                <a:latin typeface="Times New Roman" pitchFamily="18" charset="0"/>
                <a:ea typeface="黑体" pitchFamily="2" charset="-122"/>
              </a:rPr>
              <a:t>Rx</a:t>
            </a:r>
            <a:r>
              <a:rPr lang="en-US" altLang="zh-CN" sz="2400">
                <a:solidFill>
                  <a:srgbClr val="04060C"/>
                </a:solidFill>
                <a:latin typeface="黑体" pitchFamily="2" charset="-122"/>
                <a:ea typeface="黑体" pitchFamily="2" charset="-122"/>
              </a:rPr>
              <a:t>=</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0</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1</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2</a:t>
            </a:r>
            <a:r>
              <a:rPr lang="zh-CN" altLang="en-US" sz="2400">
                <a:solidFill>
                  <a:srgbClr val="04060C"/>
                </a:solidFill>
                <a:latin typeface="Times New Roman" pitchFamily="18" charset="0"/>
                <a:ea typeface="黑体" pitchFamily="2" charset="-122"/>
              </a:rPr>
              <a:t>｝</a:t>
            </a:r>
          </a:p>
          <a:p>
            <a:pPr marL="457200" indent="-457200">
              <a:lnSpc>
                <a:spcPct val="120000"/>
              </a:lnSpc>
              <a:buFontTx/>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4: </a:t>
            </a:r>
            <a:r>
              <a:rPr lang="zh-CN" altLang="en-US" sz="2400">
                <a:solidFill>
                  <a:srgbClr val="04060C"/>
                </a:solidFill>
                <a:latin typeface="黑体" pitchFamily="2" charset="-122"/>
                <a:ea typeface="黑体" pitchFamily="2" charset="-122"/>
              </a:rPr>
              <a:t>从一批产品中任取</a:t>
            </a:r>
            <a:r>
              <a:rPr lang="en-US" altLang="zh-CN" sz="2400">
                <a:solidFill>
                  <a:srgbClr val="04060C"/>
                </a:solidFill>
                <a:latin typeface="黑体" pitchFamily="2" charset="-122"/>
                <a:ea typeface="黑体" pitchFamily="2" charset="-122"/>
              </a:rPr>
              <a:t>n</a:t>
            </a:r>
            <a:r>
              <a:rPr lang="zh-CN" altLang="en-US" sz="2400">
                <a:solidFill>
                  <a:srgbClr val="04060C"/>
                </a:solidFill>
                <a:latin typeface="黑体" pitchFamily="2" charset="-122"/>
                <a:ea typeface="黑体" pitchFamily="2" charset="-122"/>
              </a:rPr>
              <a:t>件，令</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表示取出的</a:t>
            </a:r>
            <a:r>
              <a:rPr lang="en-US" altLang="zh-CN" sz="2400">
                <a:solidFill>
                  <a:srgbClr val="04060C"/>
                </a:solidFill>
                <a:latin typeface="黑体" pitchFamily="2" charset="-122"/>
                <a:ea typeface="黑体" pitchFamily="2" charset="-122"/>
              </a:rPr>
              <a:t>n</a:t>
            </a:r>
            <a:r>
              <a:rPr lang="zh-CN" altLang="en-US" sz="2400">
                <a:solidFill>
                  <a:srgbClr val="04060C"/>
                </a:solidFill>
                <a:latin typeface="黑体" pitchFamily="2" charset="-122"/>
                <a:ea typeface="黑体" pitchFamily="2" charset="-122"/>
              </a:rPr>
              <a:t>件产品中的次品数，则</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为一随机变量，</a:t>
            </a:r>
            <a:r>
              <a:rPr lang="en-US" altLang="zh-CN" sz="2400">
                <a:solidFill>
                  <a:srgbClr val="04060C"/>
                </a:solidFill>
                <a:latin typeface="Times New Roman" pitchFamily="18" charset="0"/>
                <a:ea typeface="黑体" pitchFamily="2" charset="-122"/>
              </a:rPr>
              <a:t>Rx</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0</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1</a:t>
            </a:r>
            <a:r>
              <a:rPr lang="zh-CN" altLang="en-US"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ea typeface="黑体" pitchFamily="2" charset="-122"/>
              </a:rPr>
              <a:t>…n</a:t>
            </a:r>
            <a:r>
              <a:rPr lang="zh-CN" altLang="en-US" sz="2400">
                <a:solidFill>
                  <a:srgbClr val="04060C"/>
                </a:solidFill>
                <a:latin typeface="Times New Roman" pitchFamily="18" charset="0"/>
                <a:ea typeface="黑体" pitchFamily="2" charset="-122"/>
              </a:rPr>
              <a:t>｝</a:t>
            </a:r>
            <a:r>
              <a:rPr lang="zh-CN" altLang="en-US" sz="2400">
                <a:solidFill>
                  <a:srgbClr val="04060C"/>
                </a:solidFill>
                <a:latin typeface="黑体" pitchFamily="2" charset="-122"/>
                <a:ea typeface="黑体" pitchFamily="2" charset="-122"/>
              </a:rPr>
              <a:t> </a:t>
            </a:r>
          </a:p>
          <a:p>
            <a:pPr marL="457200" indent="-457200">
              <a:lnSpc>
                <a:spcPct val="120000"/>
              </a:lnSpc>
              <a:buFontTx/>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5: </a:t>
            </a:r>
            <a:r>
              <a:rPr lang="zh-CN" altLang="en-US" sz="2400">
                <a:solidFill>
                  <a:srgbClr val="04060C"/>
                </a:solidFill>
                <a:latin typeface="黑体" pitchFamily="2" charset="-122"/>
                <a:ea typeface="黑体" pitchFamily="2" charset="-122"/>
              </a:rPr>
              <a:t>假设我们关心某地区居民的身高情况，可引入随机变量</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a:t>
            </a:r>
            <a:r>
              <a:rPr lang="zh-CN" altLang="en-US" sz="2400">
                <a:solidFill>
                  <a:srgbClr val="04060C"/>
                </a:solidFill>
                <a:latin typeface="黑体" pitchFamily="2" charset="-122"/>
                <a:ea typeface="黑体" pitchFamily="2" charset="-122"/>
              </a:rPr>
              <a:t>单位</a:t>
            </a:r>
            <a:r>
              <a:rPr lang="en-US" altLang="zh-CN" sz="2400">
                <a:solidFill>
                  <a:srgbClr val="04060C"/>
                </a:solidFill>
                <a:latin typeface="黑体" pitchFamily="2" charset="-122"/>
                <a:ea typeface="黑体" pitchFamily="2" charset="-122"/>
              </a:rPr>
              <a:t>cm)</a:t>
            </a:r>
            <a:br>
              <a:rPr lang="en-US" altLang="zh-CN" sz="2400">
                <a:solidFill>
                  <a:srgbClr val="04060C"/>
                </a:solidFill>
                <a:latin typeface="黑体" pitchFamily="2" charset="-122"/>
                <a:ea typeface="黑体" pitchFamily="2" charset="-122"/>
              </a:rPr>
            </a:br>
            <a:r>
              <a:rPr lang="en-US" altLang="zh-CN" sz="2400">
                <a:solidFill>
                  <a:srgbClr val="04060C"/>
                </a:solidFill>
                <a:latin typeface="黑体" pitchFamily="2" charset="-122"/>
                <a:ea typeface="黑体" pitchFamily="2" charset="-122"/>
              </a:rPr>
              <a:t>            </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＝随机抽出一个人其身高 </a:t>
            </a:r>
            <a:br>
              <a:rPr lang="zh-CN" altLang="en-US" sz="2400">
                <a:solidFill>
                  <a:srgbClr val="04060C"/>
                </a:solidFill>
                <a:latin typeface="黑体" pitchFamily="2" charset="-122"/>
                <a:ea typeface="黑体" pitchFamily="2" charset="-122"/>
              </a:rPr>
            </a:br>
            <a:r>
              <a:rPr lang="zh-CN" altLang="en-US" sz="2400">
                <a:solidFill>
                  <a:srgbClr val="04060C"/>
                </a:solidFill>
                <a:latin typeface="黑体" pitchFamily="2" charset="-122"/>
                <a:ea typeface="黑体" pitchFamily="2" charset="-122"/>
              </a:rPr>
              <a:t>       则</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就是随机变量，事件</a:t>
            </a:r>
          </a:p>
          <a:p>
            <a:pPr marL="457200" indent="-457200">
              <a:lnSpc>
                <a:spcPct val="120000"/>
              </a:lnSpc>
              <a:buFontTx/>
              <a:buNone/>
            </a:pPr>
            <a:r>
              <a:rPr lang="zh-CN" altLang="en-US" sz="2400">
                <a:solidFill>
                  <a:srgbClr val="04060C"/>
                </a:solidFill>
                <a:latin typeface="黑体" pitchFamily="2" charset="-122"/>
                <a:ea typeface="黑体" pitchFamily="2" charset="-122"/>
              </a:rPr>
              <a:t>          </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随机抽出一个人的身高不超过</a:t>
            </a:r>
            <a:r>
              <a:rPr lang="en-US" altLang="zh-CN" sz="2400">
                <a:solidFill>
                  <a:srgbClr val="04060C"/>
                </a:solidFill>
                <a:latin typeface="黑体" pitchFamily="2" charset="-122"/>
                <a:ea typeface="黑体" pitchFamily="2" charset="-122"/>
              </a:rPr>
              <a:t>170cm</a:t>
            </a:r>
            <a:r>
              <a:rPr lang="en-US" altLang="zh-CN" sz="2400">
                <a:solidFill>
                  <a:srgbClr val="04060C"/>
                </a:solidFill>
                <a:latin typeface="Times New Roman"/>
                <a:ea typeface="黑体" pitchFamily="2" charset="-122"/>
              </a:rPr>
              <a:t>”</a:t>
            </a:r>
            <a:r>
              <a:rPr lang="en-US" altLang="zh-CN" sz="2400">
                <a:solidFill>
                  <a:srgbClr val="04060C"/>
                </a:solidFill>
                <a:latin typeface="黑体" pitchFamily="2" charset="-122"/>
                <a:ea typeface="黑体" pitchFamily="2" charset="-122"/>
              </a:rPr>
              <a:t> </a:t>
            </a:r>
          </a:p>
          <a:p>
            <a:pPr marL="457200" indent="-457200">
              <a:lnSpc>
                <a:spcPct val="120000"/>
              </a:lnSpc>
              <a:buFontTx/>
              <a:buNone/>
            </a:pPr>
            <a:r>
              <a:rPr lang="en-US" altLang="zh-CN" sz="2400">
                <a:solidFill>
                  <a:srgbClr val="04060C"/>
                </a:solidFill>
                <a:latin typeface="Times New Roman" pitchFamily="18" charset="0"/>
                <a:ea typeface="黑体" pitchFamily="2" charset="-122"/>
              </a:rPr>
              <a:t>                                  </a:t>
            </a:r>
            <a:endParaRPr lang="en-US" altLang="zh-CN" sz="2400">
              <a:solidFill>
                <a:srgbClr val="04060C"/>
              </a:solidFill>
              <a:latin typeface="黑体" pitchFamily="2" charset="-122"/>
              <a:ea typeface="黑体" pitchFamily="2" charset="-122"/>
            </a:endParaRPr>
          </a:p>
        </p:txBody>
      </p:sp>
      <p:pic>
        <p:nvPicPr>
          <p:cNvPr id="21507" name="Picture 3" descr="测身高1"/>
          <p:cNvPicPr>
            <a:picLocks noChangeAspect="1" noChangeArrowheads="1"/>
          </p:cNvPicPr>
          <p:nvPr/>
        </p:nvPicPr>
        <p:blipFill>
          <a:blip r:embed="rId2"/>
          <a:srcRect/>
          <a:stretch>
            <a:fillRect/>
          </a:stretch>
        </p:blipFill>
        <p:spPr bwMode="auto">
          <a:xfrm>
            <a:off x="304800" y="4478338"/>
            <a:ext cx="1695450" cy="1389062"/>
          </a:xfrm>
          <a:prstGeom prst="rect">
            <a:avLst/>
          </a:prstGeom>
          <a:noFill/>
          <a:ln w="9525">
            <a:solidFill>
              <a:srgbClr val="FF0000"/>
            </a:solidFill>
            <a:miter lim="800000"/>
            <a:headEnd/>
            <a:tailEnd/>
          </a:ln>
        </p:spPr>
      </p:pic>
      <p:sp>
        <p:nvSpPr>
          <p:cNvPr id="21510" name="Line 6"/>
          <p:cNvSpPr>
            <a:spLocks noChangeShapeType="1"/>
          </p:cNvSpPr>
          <p:nvPr/>
        </p:nvSpPr>
        <p:spPr bwMode="auto">
          <a:xfrm>
            <a:off x="2438400" y="6019800"/>
            <a:ext cx="990600" cy="0"/>
          </a:xfrm>
          <a:prstGeom prst="line">
            <a:avLst/>
          </a:prstGeom>
          <a:noFill/>
          <a:ln w="76200">
            <a:solidFill>
              <a:srgbClr val="FF0000"/>
            </a:solidFill>
            <a:miter lim="800000"/>
            <a:headEnd type="triangle" w="med" len="med"/>
            <a:tailEnd type="triangle" w="med" len="med"/>
          </a:ln>
          <a:effectLst/>
        </p:spPr>
        <p:txBody>
          <a:bodyPr wrap="none"/>
          <a:lstStyle/>
          <a:p>
            <a:endParaRPr lang="zh-CN" altLang="en-US"/>
          </a:p>
        </p:txBody>
      </p:sp>
      <p:sp>
        <p:nvSpPr>
          <p:cNvPr id="21512" name="Rectangle 8"/>
          <p:cNvSpPr>
            <a:spLocks noChangeArrowheads="1"/>
          </p:cNvSpPr>
          <p:nvPr/>
        </p:nvSpPr>
        <p:spPr bwMode="auto">
          <a:xfrm>
            <a:off x="3184525" y="5838825"/>
            <a:ext cx="2085975" cy="457200"/>
          </a:xfrm>
          <a:prstGeom prst="rect">
            <a:avLst/>
          </a:prstGeom>
          <a:noFill/>
          <a:ln w="9525" algn="ctr">
            <a:noFill/>
            <a:miter lim="800000"/>
            <a:headEnd/>
            <a:tailEnd/>
          </a:ln>
          <a:effectLst/>
        </p:spPr>
        <p:txBody>
          <a:bodyPr wrap="none">
            <a:spAutoFit/>
          </a:bodyPr>
          <a:lstStyle/>
          <a:p>
            <a:r>
              <a:rPr lang="zh-CN" altLang="en-US" sz="2400">
                <a:solidFill>
                  <a:srgbClr val="04060C"/>
                </a:solidFill>
              </a:rPr>
              <a:t>｛</a:t>
            </a:r>
            <a:r>
              <a:rPr lang="en-US" altLang="zh-CN" sz="2400">
                <a:solidFill>
                  <a:srgbClr val="04060C"/>
                </a:solidFill>
              </a:rPr>
              <a:t>X≤170</a:t>
            </a:r>
            <a:r>
              <a:rPr lang="zh-CN" altLang="en-US" sz="2400">
                <a:solidFill>
                  <a:srgbClr val="04060C"/>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506">
                                            <p:txEl>
                                              <p:pRg st="1" end="1"/>
                                            </p:txEl>
                                          </p:spTgt>
                                        </p:tgtEl>
                                        <p:attrNameLst>
                                          <p:attrName>style.visibility</p:attrName>
                                        </p:attrNameLst>
                                      </p:cBhvr>
                                      <p:to>
                                        <p:strVal val="visible"/>
                                      </p:to>
                                    </p:set>
                                    <p:animEffect transition="in" filter="wipe(left)">
                                      <p:cBhvr>
                                        <p:cTn id="7" dur="500"/>
                                        <p:tgtEl>
                                          <p:spTgt spid="2150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wipe(left)">
                                      <p:cBhvr>
                                        <p:cTn id="12" dur="500"/>
                                        <p:tgtEl>
                                          <p:spTgt spid="215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wipe(left)">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506">
                                            <p:txEl>
                                              <p:pRg st="3" end="3"/>
                                            </p:txEl>
                                          </p:spTgt>
                                        </p:tgtEl>
                                        <p:attrNameLst>
                                          <p:attrName>style.visibility</p:attrName>
                                        </p:attrNameLst>
                                      </p:cBhvr>
                                      <p:to>
                                        <p:strVal val="visible"/>
                                      </p:to>
                                    </p:set>
                                    <p:animEffect transition="in" filter="wipe(left)">
                                      <p:cBhvr>
                                        <p:cTn id="22" dur="500"/>
                                        <p:tgtEl>
                                          <p:spTgt spid="215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10"/>
                                        </p:tgtEl>
                                        <p:attrNameLst>
                                          <p:attrName>style.visibility</p:attrName>
                                        </p:attrNameLst>
                                      </p:cBhvr>
                                      <p:to>
                                        <p:strVal val="visible"/>
                                      </p:to>
                                    </p:set>
                                    <p:animEffect transition="in" filter="wipe(left)">
                                      <p:cBhvr>
                                        <p:cTn id="27" dur="500"/>
                                        <p:tgtEl>
                                          <p:spTgt spid="215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12"/>
                                        </p:tgtEl>
                                        <p:attrNameLst>
                                          <p:attrName>style.visibility</p:attrName>
                                        </p:attrNameLst>
                                      </p:cBhvr>
                                      <p:to>
                                        <p:strVal val="visible"/>
                                      </p:to>
                                    </p:set>
                                    <p:animEffect transition="in" filter="wipe(left)">
                                      <p:cBhvr>
                                        <p:cTn id="32"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026"/>
          <p:cNvSpPr>
            <a:spLocks noGrp="1" noChangeArrowheads="1"/>
          </p:cNvSpPr>
          <p:nvPr>
            <p:ph type="body" idx="1"/>
          </p:nvPr>
        </p:nvSpPr>
        <p:spPr>
          <a:xfrm>
            <a:off x="838200" y="762000"/>
            <a:ext cx="7772400" cy="5181600"/>
          </a:xfrm>
        </p:spPr>
        <p:txBody>
          <a:bodyPr/>
          <a:lstStyle/>
          <a:p>
            <a:pPr marL="457200" indent="-457200">
              <a:lnSpc>
                <a:spcPct val="120000"/>
              </a:lnSpc>
              <a:buFontTx/>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6: </a:t>
            </a:r>
            <a:r>
              <a:rPr lang="zh-CN" altLang="en-US" sz="2400">
                <a:solidFill>
                  <a:srgbClr val="04060C"/>
                </a:solidFill>
                <a:latin typeface="黑体" pitchFamily="2" charset="-122"/>
                <a:ea typeface="黑体" pitchFamily="2" charset="-122"/>
              </a:rPr>
              <a:t>某射手向一目标射击，其弹着点的横坐标</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是一随机变量，其纵坐标</a:t>
            </a:r>
            <a:r>
              <a:rPr lang="en-US" altLang="zh-CN" sz="2400">
                <a:solidFill>
                  <a:srgbClr val="04060C"/>
                </a:solidFill>
                <a:latin typeface="Times New Roman" pitchFamily="18" charset="0"/>
                <a:ea typeface="黑体" pitchFamily="2" charset="-122"/>
              </a:rPr>
              <a:t>Y</a:t>
            </a:r>
            <a:r>
              <a:rPr lang="zh-CN" altLang="en-US" sz="2400">
                <a:solidFill>
                  <a:srgbClr val="04060C"/>
                </a:solidFill>
                <a:latin typeface="黑体" pitchFamily="2" charset="-122"/>
                <a:ea typeface="黑体" pitchFamily="2" charset="-122"/>
              </a:rPr>
              <a:t>也是随机变量。</a:t>
            </a:r>
          </a:p>
          <a:p>
            <a:pPr marL="457200" indent="-457200">
              <a:lnSpc>
                <a:spcPct val="120000"/>
              </a:lnSpc>
              <a:buFontTx/>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7:</a:t>
            </a:r>
            <a:r>
              <a:rPr lang="zh-CN" altLang="en-US" sz="2400">
                <a:solidFill>
                  <a:srgbClr val="04060C"/>
                </a:solidFill>
                <a:latin typeface="黑体" pitchFamily="2" charset="-122"/>
                <a:ea typeface="黑体" pitchFamily="2" charset="-122"/>
              </a:rPr>
              <a:t>一批产品共</a:t>
            </a:r>
            <a:r>
              <a:rPr lang="en-US" altLang="zh-CN" sz="2400">
                <a:solidFill>
                  <a:srgbClr val="04060C"/>
                </a:solidFill>
                <a:latin typeface="黑体" pitchFamily="2" charset="-122"/>
                <a:ea typeface="黑体" pitchFamily="2" charset="-122"/>
              </a:rPr>
              <a:t>100</a:t>
            </a:r>
            <a:r>
              <a:rPr lang="zh-CN" altLang="en-US" sz="2400">
                <a:solidFill>
                  <a:srgbClr val="04060C"/>
                </a:solidFill>
                <a:latin typeface="黑体" pitchFamily="2" charset="-122"/>
                <a:ea typeface="黑体" pitchFamily="2" charset="-122"/>
              </a:rPr>
              <a:t>件，其中</a:t>
            </a:r>
            <a:r>
              <a:rPr lang="en-US" altLang="zh-CN" sz="2400">
                <a:solidFill>
                  <a:srgbClr val="04060C"/>
                </a:solidFill>
                <a:latin typeface="黑体" pitchFamily="2" charset="-122"/>
                <a:ea typeface="黑体" pitchFamily="2" charset="-122"/>
              </a:rPr>
              <a:t>95</a:t>
            </a:r>
            <a:r>
              <a:rPr lang="zh-CN" altLang="en-US" sz="2400">
                <a:solidFill>
                  <a:srgbClr val="04060C"/>
                </a:solidFill>
                <a:latin typeface="黑体" pitchFamily="2" charset="-122"/>
                <a:ea typeface="黑体" pitchFamily="2" charset="-122"/>
              </a:rPr>
              <a:t>件合格，</a:t>
            </a:r>
            <a:r>
              <a:rPr lang="en-US" altLang="zh-CN" sz="2400">
                <a:solidFill>
                  <a:srgbClr val="04060C"/>
                </a:solidFill>
                <a:latin typeface="黑体" pitchFamily="2" charset="-122"/>
                <a:ea typeface="黑体" pitchFamily="2" charset="-122"/>
              </a:rPr>
              <a:t>5</a:t>
            </a:r>
            <a:r>
              <a:rPr lang="zh-CN" altLang="en-US" sz="2400">
                <a:solidFill>
                  <a:srgbClr val="04060C"/>
                </a:solidFill>
                <a:latin typeface="黑体" pitchFamily="2" charset="-122"/>
                <a:ea typeface="黑体" pitchFamily="2" charset="-122"/>
              </a:rPr>
              <a:t>件不合格。从中有放回地一件一件地取产品，直到取出一件合格品为止时所取出的产品件数</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是一随机变量。</a:t>
            </a:r>
            <a:br>
              <a:rPr lang="zh-CN" altLang="en-US" sz="2400">
                <a:solidFill>
                  <a:srgbClr val="04060C"/>
                </a:solidFill>
                <a:latin typeface="黑体" pitchFamily="2" charset="-122"/>
                <a:ea typeface="黑体" pitchFamily="2" charset="-122"/>
              </a:rPr>
            </a:br>
            <a:r>
              <a:rPr lang="en-US" altLang="zh-CN" sz="2400">
                <a:solidFill>
                  <a:srgbClr val="04060C"/>
                </a:solidFill>
                <a:latin typeface="Times New Roman" pitchFamily="18" charset="0"/>
                <a:ea typeface="黑体" pitchFamily="2" charset="-122"/>
              </a:rPr>
              <a:t>Rx={1,2,...}</a:t>
            </a:r>
          </a:p>
          <a:p>
            <a:pPr marL="457200" indent="-457200">
              <a:lnSpc>
                <a:spcPct val="120000"/>
              </a:lnSpc>
              <a:buFontTx/>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8: </a:t>
            </a:r>
            <a:r>
              <a:rPr lang="zh-CN" altLang="en-US" sz="2400">
                <a:solidFill>
                  <a:srgbClr val="04060C"/>
                </a:solidFill>
                <a:latin typeface="黑体" pitchFamily="2" charset="-122"/>
                <a:ea typeface="黑体" pitchFamily="2" charset="-122"/>
              </a:rPr>
              <a:t>一个月某交通路口的事故数</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，是随机变量。</a:t>
            </a:r>
          </a:p>
          <a:p>
            <a:pPr marL="457200" indent="-457200">
              <a:lnSpc>
                <a:spcPct val="120000"/>
              </a:lnSpc>
              <a:buFontTx/>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9: </a:t>
            </a:r>
            <a:r>
              <a:rPr lang="zh-CN" altLang="en-US" sz="2400">
                <a:solidFill>
                  <a:srgbClr val="04060C"/>
                </a:solidFill>
                <a:latin typeface="黑体" pitchFamily="2" charset="-122"/>
                <a:ea typeface="黑体" pitchFamily="2" charset="-122"/>
              </a:rPr>
              <a:t>用天平称量某物体的重量的误差</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，是随机变量。 </a:t>
            </a:r>
          </a:p>
        </p:txBody>
      </p:sp>
      <p:pic>
        <p:nvPicPr>
          <p:cNvPr id="22531" name="Picture 1027" descr="COMMUTE"/>
          <p:cNvPicPr>
            <a:picLocks noChangeAspect="1" noChangeArrowheads="1"/>
          </p:cNvPicPr>
          <p:nvPr/>
        </p:nvPicPr>
        <p:blipFill>
          <a:blip r:embed="rId2"/>
          <a:srcRect/>
          <a:stretch>
            <a:fillRect/>
          </a:stretch>
        </p:blipFill>
        <p:spPr bwMode="auto">
          <a:xfrm>
            <a:off x="2667000" y="4572000"/>
            <a:ext cx="2743200" cy="1833563"/>
          </a:xfrm>
          <a:prstGeom prst="rect">
            <a:avLst/>
          </a:prstGeom>
          <a:noFill/>
        </p:spPr>
      </p:pic>
      <p:pic>
        <p:nvPicPr>
          <p:cNvPr id="22532" name="Picture 1028" descr="dice5"/>
          <p:cNvPicPr>
            <a:picLocks noChangeAspect="1" noChangeArrowheads="1"/>
          </p:cNvPicPr>
          <p:nvPr/>
        </p:nvPicPr>
        <p:blipFill>
          <a:blip r:embed="rId3">
            <a:clrChange>
              <a:clrFrom>
                <a:srgbClr val="050D5E"/>
              </a:clrFrom>
              <a:clrTo>
                <a:srgbClr val="050D5E">
                  <a:alpha val="0"/>
                </a:srgbClr>
              </a:clrTo>
            </a:clrChange>
          </a:blip>
          <a:srcRect/>
          <a:stretch>
            <a:fillRect/>
          </a:stretch>
        </p:blipFill>
        <p:spPr bwMode="auto">
          <a:xfrm>
            <a:off x="1066800" y="4876800"/>
            <a:ext cx="977900" cy="814388"/>
          </a:xfrm>
          <a:prstGeom prst="rect">
            <a:avLst/>
          </a:prstGeom>
          <a:noFill/>
        </p:spPr>
      </p:pic>
      <p:pic>
        <p:nvPicPr>
          <p:cNvPr id="22533" name="Picture 1029" descr="SUNFACE4"/>
          <p:cNvPicPr>
            <a:picLocks noChangeAspect="1" noChangeArrowheads="1"/>
          </p:cNvPicPr>
          <p:nvPr/>
        </p:nvPicPr>
        <p:blipFill>
          <a:blip r:embed="rId4"/>
          <a:srcRect/>
          <a:stretch>
            <a:fillRect/>
          </a:stretch>
        </p:blipFill>
        <p:spPr bwMode="auto">
          <a:xfrm>
            <a:off x="228600" y="2362200"/>
            <a:ext cx="917575" cy="9080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dissolve">
                                      <p:cBhvr>
                                        <p:cTn id="7" dur="75"/>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dissolve">
                                      <p:cBhvr>
                                        <p:cTn id="12" dur="75"/>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dissolve">
                                      <p:cBhvr>
                                        <p:cTn id="17" dur="75"/>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dissolve">
                                      <p:cBhvr>
                                        <p:cTn id="22" dur="75"/>
                                        <p:tgtEl>
                                          <p:spTgt spid="22530">
                                            <p:txEl>
                                              <p:pRg st="3" end="3"/>
                                            </p:txEl>
                                          </p:spTgt>
                                        </p:tgtEl>
                                      </p:cBhvr>
                                    </p:animEffect>
                                  </p:childTnLst>
                                </p:cTn>
                              </p:par>
                            </p:childTnLst>
                          </p:cTn>
                        </p:par>
                        <p:par>
                          <p:cTn id="23" fill="hold">
                            <p:stCondLst>
                              <p:cond delay="1875"/>
                            </p:stCondLst>
                            <p:childTnLst>
                              <p:par>
                                <p:cTn id="24" presetID="2" presetClass="entr" presetSubtype="2" fill="hold" nodeType="afterEffect">
                                  <p:stCondLst>
                                    <p:cond delay="0"/>
                                  </p:stCondLst>
                                  <p:childTnLst>
                                    <p:set>
                                      <p:cBhvr>
                                        <p:cTn id="25" dur="1" fill="hold">
                                          <p:stCondLst>
                                            <p:cond delay="0"/>
                                          </p:stCondLst>
                                        </p:cTn>
                                        <p:tgtEl>
                                          <p:spTgt spid="22532"/>
                                        </p:tgtEl>
                                        <p:attrNameLst>
                                          <p:attrName>style.visibility</p:attrName>
                                        </p:attrNameLst>
                                      </p:cBhvr>
                                      <p:to>
                                        <p:strVal val="visible"/>
                                      </p:to>
                                    </p:set>
                                    <p:anim calcmode="lin" valueType="num">
                                      <p:cBhvr additive="base">
                                        <p:cTn id="26" dur="500" fill="hold"/>
                                        <p:tgtEl>
                                          <p:spTgt spid="22532"/>
                                        </p:tgtEl>
                                        <p:attrNameLst>
                                          <p:attrName>ppt_x</p:attrName>
                                        </p:attrNameLst>
                                      </p:cBhvr>
                                      <p:tavLst>
                                        <p:tav tm="0">
                                          <p:val>
                                            <p:strVal val="1+#ppt_w/2"/>
                                          </p:val>
                                        </p:tav>
                                        <p:tav tm="100000">
                                          <p:val>
                                            <p:strVal val="#ppt_x"/>
                                          </p:val>
                                        </p:tav>
                                      </p:tavLst>
                                    </p:anim>
                                    <p:anim calcmode="lin" valueType="num">
                                      <p:cBhvr additive="base">
                                        <p:cTn id="27" dur="500" fill="hold"/>
                                        <p:tgtEl>
                                          <p:spTgt spid="22532"/>
                                        </p:tgtEl>
                                        <p:attrNameLst>
                                          <p:attrName>ppt_y</p:attrName>
                                        </p:attrNameLst>
                                      </p:cBhvr>
                                      <p:tavLst>
                                        <p:tav tm="0">
                                          <p:val>
                                            <p:strVal val="#ppt_y"/>
                                          </p:val>
                                        </p:tav>
                                        <p:tav tm="100000">
                                          <p:val>
                                            <p:strVal val="#ppt_y"/>
                                          </p:val>
                                        </p:tav>
                                      </p:tavLst>
                                    </p:anim>
                                  </p:childTnLst>
                                </p:cTn>
                              </p:par>
                            </p:childTnLst>
                          </p:cTn>
                        </p:par>
                        <p:par>
                          <p:cTn id="28" fill="hold">
                            <p:stCondLst>
                              <p:cond delay="2375"/>
                            </p:stCondLst>
                            <p:childTnLst>
                              <p:par>
                                <p:cTn id="29" presetID="2" presetClass="entr" presetSubtype="2" fill="hold" nodeType="afterEffect">
                                  <p:stCondLst>
                                    <p:cond delay="0"/>
                                  </p:stCondLst>
                                  <p:childTnLst>
                                    <p:set>
                                      <p:cBhvr>
                                        <p:cTn id="30" dur="1" fill="hold">
                                          <p:stCondLst>
                                            <p:cond delay="0"/>
                                          </p:stCondLst>
                                        </p:cTn>
                                        <p:tgtEl>
                                          <p:spTgt spid="22531"/>
                                        </p:tgtEl>
                                        <p:attrNameLst>
                                          <p:attrName>style.visibility</p:attrName>
                                        </p:attrNameLst>
                                      </p:cBhvr>
                                      <p:to>
                                        <p:strVal val="visible"/>
                                      </p:to>
                                    </p:set>
                                    <p:anim calcmode="lin" valueType="num">
                                      <p:cBhvr additive="base">
                                        <p:cTn id="31" dur="500" fill="hold"/>
                                        <p:tgtEl>
                                          <p:spTgt spid="22531"/>
                                        </p:tgtEl>
                                        <p:attrNameLst>
                                          <p:attrName>ppt_x</p:attrName>
                                        </p:attrNameLst>
                                      </p:cBhvr>
                                      <p:tavLst>
                                        <p:tav tm="0">
                                          <p:val>
                                            <p:strVal val="1+#ppt_w/2"/>
                                          </p:val>
                                        </p:tav>
                                        <p:tav tm="100000">
                                          <p:val>
                                            <p:strVal val="#ppt_x"/>
                                          </p:val>
                                        </p:tav>
                                      </p:tavLst>
                                    </p:anim>
                                    <p:anim calcmode="lin" valueType="num">
                                      <p:cBhvr additive="base">
                                        <p:cTn id="32" dur="500" fill="hold"/>
                                        <p:tgtEl>
                                          <p:spTgt spid="22531"/>
                                        </p:tgtEl>
                                        <p:attrNameLst>
                                          <p:attrName>ppt_y</p:attrName>
                                        </p:attrNameLst>
                                      </p:cBhvr>
                                      <p:tavLst>
                                        <p:tav tm="0">
                                          <p:val>
                                            <p:strVal val="#ppt_y"/>
                                          </p:val>
                                        </p:tav>
                                        <p:tav tm="100000">
                                          <p:val>
                                            <p:strVal val="#ppt_y"/>
                                          </p:val>
                                        </p:tav>
                                      </p:tavLst>
                                    </p:anim>
                                  </p:childTnLst>
                                </p:cTn>
                              </p:par>
                            </p:childTnLst>
                          </p:cTn>
                        </p:par>
                        <p:par>
                          <p:cTn id="33" fill="hold">
                            <p:stCondLst>
                              <p:cond delay="2875"/>
                            </p:stCondLst>
                            <p:childTnLst>
                              <p:par>
                                <p:cTn id="34" presetID="2" presetClass="entr" presetSubtype="2" fill="hold" nodeType="afterEffect">
                                  <p:stCondLst>
                                    <p:cond delay="0"/>
                                  </p:stCondLst>
                                  <p:childTnLst>
                                    <p:set>
                                      <p:cBhvr>
                                        <p:cTn id="35" dur="1" fill="hold">
                                          <p:stCondLst>
                                            <p:cond delay="0"/>
                                          </p:stCondLst>
                                        </p:cTn>
                                        <p:tgtEl>
                                          <p:spTgt spid="22533"/>
                                        </p:tgtEl>
                                        <p:attrNameLst>
                                          <p:attrName>style.visibility</p:attrName>
                                        </p:attrNameLst>
                                      </p:cBhvr>
                                      <p:to>
                                        <p:strVal val="visible"/>
                                      </p:to>
                                    </p:set>
                                    <p:anim calcmode="lin" valueType="num">
                                      <p:cBhvr additive="base">
                                        <p:cTn id="36" dur="500" fill="hold"/>
                                        <p:tgtEl>
                                          <p:spTgt spid="22533"/>
                                        </p:tgtEl>
                                        <p:attrNameLst>
                                          <p:attrName>ppt_x</p:attrName>
                                        </p:attrNameLst>
                                      </p:cBhvr>
                                      <p:tavLst>
                                        <p:tav tm="0">
                                          <p:val>
                                            <p:strVal val="1+#ppt_w/2"/>
                                          </p:val>
                                        </p:tav>
                                        <p:tav tm="100000">
                                          <p:val>
                                            <p:strVal val="#ppt_x"/>
                                          </p:val>
                                        </p:tav>
                                      </p:tavLst>
                                    </p:anim>
                                    <p:anim calcmode="lin" valueType="num">
                                      <p:cBhvr additive="base">
                                        <p:cTn id="37"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685800" y="762000"/>
            <a:ext cx="7772400" cy="3886200"/>
          </a:xfrm>
        </p:spPr>
        <p:txBody>
          <a:bodyPr/>
          <a:lstStyle/>
          <a:p>
            <a:pPr marL="193675" indent="-193675">
              <a:lnSpc>
                <a:spcPct val="140000"/>
              </a:lnSpc>
              <a:buFontTx/>
              <a:buNone/>
            </a:pPr>
            <a:r>
              <a:rPr lang="zh-CN" altLang="en-US">
                <a:solidFill>
                  <a:srgbClr val="0000CC"/>
                </a:solidFill>
                <a:ea typeface="黑体" pitchFamily="2" charset="-122"/>
              </a:rPr>
              <a:t>注释：</a:t>
            </a:r>
          </a:p>
          <a:p>
            <a:pPr marL="193675" indent="-193675">
              <a:lnSpc>
                <a:spcPct val="135000"/>
              </a:lnSpc>
              <a:buFontTx/>
              <a:buNone/>
            </a:pP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1</a:t>
            </a:r>
            <a:r>
              <a:rPr lang="zh-CN" altLang="en-US" sz="2400">
                <a:solidFill>
                  <a:srgbClr val="04060C"/>
                </a:solidFill>
                <a:latin typeface="黑体" pitchFamily="2" charset="-122"/>
                <a:ea typeface="黑体" pitchFamily="2" charset="-122"/>
              </a:rPr>
              <a:t>）随机变量</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是一个从样本空间到实数空间的函数，它的定义域为样本空间</a:t>
            </a:r>
            <a:r>
              <a:rPr lang="zh-CN" altLang="en-US" sz="2400">
                <a:solidFill>
                  <a:srgbClr val="04060C"/>
                </a:solidFill>
                <a:latin typeface="黑体" pitchFamily="2" charset="-122"/>
                <a:ea typeface="黑体" pitchFamily="2" charset="-122"/>
                <a:sym typeface="Symbol" pitchFamily="18" charset="2"/>
              </a:rPr>
              <a:t></a:t>
            </a:r>
            <a:r>
              <a:rPr lang="zh-CN" altLang="en-US" sz="2400">
                <a:solidFill>
                  <a:srgbClr val="04060C"/>
                </a:solidFill>
                <a:latin typeface="黑体" pitchFamily="2" charset="-122"/>
                <a:ea typeface="黑体" pitchFamily="2" charset="-122"/>
              </a:rPr>
              <a:t>。它的值域</a:t>
            </a:r>
            <a:r>
              <a:rPr lang="en-US" altLang="zh-CN" sz="2400">
                <a:solidFill>
                  <a:srgbClr val="04060C"/>
                </a:solidFill>
                <a:latin typeface="Times New Roman" pitchFamily="18" charset="0"/>
                <a:ea typeface="黑体" pitchFamily="2" charset="-122"/>
              </a:rPr>
              <a:t>Rx</a:t>
            </a:r>
            <a:r>
              <a:rPr lang="zh-CN" altLang="en-US" sz="2400">
                <a:solidFill>
                  <a:srgbClr val="04060C"/>
                </a:solidFill>
                <a:latin typeface="黑体" pitchFamily="2" charset="-122"/>
                <a:ea typeface="黑体" pitchFamily="2" charset="-122"/>
              </a:rPr>
              <a:t>为全体实数集或它的一个子集。 </a:t>
            </a:r>
          </a:p>
          <a:p>
            <a:pPr marL="193675" indent="-193675">
              <a:lnSpc>
                <a:spcPct val="135000"/>
              </a:lnSpc>
              <a:buFontTx/>
              <a:buNone/>
            </a:pP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2</a:t>
            </a:r>
            <a:r>
              <a:rPr lang="zh-CN" altLang="en-US" sz="2400">
                <a:solidFill>
                  <a:srgbClr val="04060C"/>
                </a:solidFill>
                <a:latin typeface="黑体" pitchFamily="2" charset="-122"/>
                <a:ea typeface="黑体" pitchFamily="2" charset="-122"/>
              </a:rPr>
              <a:t>）从随机变量的定义来看，它与通常的函数概念没有什么不同，把握这个概念的关键之点在于试验前后之分：在试验前，我们不能预知它取何值，这要凭机会，</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随机</a:t>
            </a:r>
            <a:r>
              <a:rPr lang="zh-CN" altLang="en-US" sz="2400">
                <a:solidFill>
                  <a:srgbClr val="04060C"/>
                </a:solidFill>
                <a:latin typeface="Times New Roman"/>
                <a:ea typeface="黑体" pitchFamily="2" charset="-122"/>
              </a:rPr>
              <a:t>”</a:t>
            </a:r>
            <a:r>
              <a:rPr lang="zh-CN" altLang="en-US" sz="2400">
                <a:solidFill>
                  <a:srgbClr val="04060C"/>
                </a:solidFill>
                <a:latin typeface="黑体" pitchFamily="2" charset="-122"/>
                <a:ea typeface="黑体" pitchFamily="2" charset="-122"/>
              </a:rPr>
              <a:t>的意思就在这里，一旦试验完成后，它的取值就确定了。 </a:t>
            </a:r>
          </a:p>
          <a:p>
            <a:pPr marL="193675" indent="-193675">
              <a:lnSpc>
                <a:spcPct val="135000"/>
              </a:lnSpc>
              <a:buFontTx/>
              <a:buNone/>
            </a:pPr>
            <a:r>
              <a:rPr lang="zh-CN" altLang="en-US" sz="2400">
                <a:solidFill>
                  <a:srgbClr val="04060C"/>
                </a:solidFill>
                <a:ea typeface="黑体" pitchFamily="2" charset="-122"/>
              </a:rPr>
              <a:t/>
            </a:r>
            <a:br>
              <a:rPr lang="zh-CN" altLang="en-US" sz="2400">
                <a:solidFill>
                  <a:srgbClr val="04060C"/>
                </a:solidFill>
                <a:ea typeface="黑体" pitchFamily="2" charset="-122"/>
              </a:rPr>
            </a:br>
            <a:endParaRPr lang="zh-CN" altLang="en-US" sz="2400">
              <a:solidFill>
                <a:srgbClr val="04060C"/>
              </a:solidFill>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dissolve">
                                      <p:cBhvr>
                                        <p:cTn id="7" dur="75"/>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10242">
                                            <p:txEl>
                                              <p:pRg st="1" end="1"/>
                                            </p:txEl>
                                          </p:spTgt>
                                        </p:tgtEl>
                                        <p:attrNameLst>
                                          <p:attrName>style.visibility</p:attrName>
                                        </p:attrNameLst>
                                      </p:cBhvr>
                                      <p:to>
                                        <p:strVal val="visible"/>
                                      </p:to>
                                    </p:set>
                                    <p:animEffect transition="in" filter="dissolve">
                                      <p:cBhvr>
                                        <p:cTn id="12" dur="75"/>
                                        <p:tgtEl>
                                          <p:spTgt spid="10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10242">
                                            <p:txEl>
                                              <p:pRg st="2" end="2"/>
                                            </p:txEl>
                                          </p:spTgt>
                                        </p:tgtEl>
                                        <p:attrNameLst>
                                          <p:attrName>style.visibility</p:attrName>
                                        </p:attrNameLst>
                                      </p:cBhvr>
                                      <p:to>
                                        <p:strVal val="visible"/>
                                      </p:to>
                                    </p:set>
                                    <p:animEffect transition="in" filter="dissolve">
                                      <p:cBhvr>
                                        <p:cTn id="17" dur="75"/>
                                        <p:tgtEl>
                                          <p:spTgt spid="10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10242">
                                            <p:txEl>
                                              <p:pRg st="3" end="3"/>
                                            </p:txEl>
                                          </p:spTgt>
                                        </p:tgtEl>
                                        <p:attrNameLst>
                                          <p:attrName>style.visibility</p:attrName>
                                        </p:attrNameLst>
                                      </p:cBhvr>
                                      <p:to>
                                        <p:strVal val="visible"/>
                                      </p:to>
                                    </p:set>
                                    <p:animEffect transition="in" filter="dissolve">
                                      <p:cBhvr>
                                        <p:cTn id="22" dur="75"/>
                                        <p:tgtEl>
                                          <p:spTgt spid="102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533400" y="914400"/>
            <a:ext cx="8305800" cy="3670300"/>
          </a:xfrm>
          <a:prstGeom prst="rect">
            <a:avLst/>
          </a:prstGeom>
          <a:noFill/>
          <a:ln w="9525">
            <a:noFill/>
            <a:miter lim="800000"/>
            <a:headEnd/>
            <a:tailEnd/>
          </a:ln>
          <a:effectLst/>
        </p:spPr>
        <p:txBody>
          <a:bodyPr>
            <a:spAutoFit/>
          </a:bodyPr>
          <a:lstStyle/>
          <a:p>
            <a:pPr marL="282575" indent="-282575" algn="l">
              <a:lnSpc>
                <a:spcPct val="140000"/>
              </a:lnSpc>
            </a:pPr>
            <a:r>
              <a:rPr lang="en-US" altLang="zh-CN" sz="2400" b="0">
                <a:solidFill>
                  <a:srgbClr val="04060C"/>
                </a:solidFill>
                <a:latin typeface="Tahoma" pitchFamily="34" charset="0"/>
                <a:ea typeface="黑体" pitchFamily="2" charset="-122"/>
              </a:rPr>
              <a:t>  </a:t>
            </a:r>
            <a:r>
              <a:rPr lang="zh-CN" altLang="en-US" sz="2400" b="0">
                <a:solidFill>
                  <a:srgbClr val="04060C"/>
                </a:solidFill>
                <a:latin typeface="Tahoma" pitchFamily="34" charset="0"/>
                <a:ea typeface="黑体" pitchFamily="2" charset="-122"/>
              </a:rPr>
              <a:t>（</a:t>
            </a:r>
            <a:r>
              <a:rPr lang="en-US" altLang="zh-CN" sz="2400" b="0">
                <a:solidFill>
                  <a:srgbClr val="04060C"/>
                </a:solidFill>
                <a:latin typeface="Tahoma" pitchFamily="34" charset="0"/>
                <a:ea typeface="黑体" pitchFamily="2" charset="-122"/>
              </a:rPr>
              <a:t>3</a:t>
            </a:r>
            <a:r>
              <a:rPr lang="zh-CN" altLang="en-US" sz="2400" b="0">
                <a:solidFill>
                  <a:srgbClr val="04060C"/>
                </a:solidFill>
                <a:latin typeface="Tahoma" pitchFamily="34" charset="0"/>
                <a:ea typeface="黑体" pitchFamily="2" charset="-122"/>
              </a:rPr>
              <a:t>）随机变量与事件的关系；</a:t>
            </a:r>
          </a:p>
          <a:p>
            <a:pPr marL="282575" indent="-282575" algn="l">
              <a:lnSpc>
                <a:spcPct val="140000"/>
              </a:lnSpc>
            </a:pPr>
            <a:r>
              <a:rPr lang="zh-CN" altLang="en-US" sz="2400" b="0">
                <a:solidFill>
                  <a:srgbClr val="04060C"/>
                </a:solidFill>
                <a:latin typeface="Tahoma" pitchFamily="34" charset="0"/>
                <a:ea typeface="黑体" pitchFamily="2" charset="-122"/>
              </a:rPr>
              <a:t>          一方面：随机变量的取值是随机的，那么，</a:t>
            </a:r>
            <a:r>
              <a:rPr lang="zh-CN" altLang="en-US" sz="2400" b="0">
                <a:solidFill>
                  <a:srgbClr val="04060C"/>
                </a:solidFill>
                <a:latin typeface="Times New Roman"/>
                <a:ea typeface="黑体" pitchFamily="2" charset="-122"/>
              </a:rPr>
              <a:t>“</a:t>
            </a:r>
            <a:r>
              <a:rPr lang="zh-CN" altLang="en-US" sz="2400" b="0">
                <a:solidFill>
                  <a:srgbClr val="04060C"/>
                </a:solidFill>
                <a:latin typeface="Tahoma" pitchFamily="34" charset="0"/>
                <a:ea typeface="黑体" pitchFamily="2" charset="-122"/>
              </a:rPr>
              <a:t>它取一个值</a:t>
            </a:r>
            <a:r>
              <a:rPr lang="zh-CN" altLang="en-US" sz="2400" b="0">
                <a:solidFill>
                  <a:srgbClr val="04060C"/>
                </a:solidFill>
                <a:latin typeface="Times New Roman"/>
                <a:ea typeface="黑体" pitchFamily="2" charset="-122"/>
              </a:rPr>
              <a:t>”</a:t>
            </a:r>
            <a:r>
              <a:rPr lang="zh-CN" altLang="en-US" sz="2400" b="0">
                <a:solidFill>
                  <a:srgbClr val="04060C"/>
                </a:solidFill>
                <a:latin typeface="Tahoma" pitchFamily="34" charset="0"/>
                <a:ea typeface="黑体" pitchFamily="2" charset="-122"/>
              </a:rPr>
              <a:t>或</a:t>
            </a:r>
            <a:r>
              <a:rPr lang="zh-CN" altLang="en-US" sz="2400" b="0">
                <a:solidFill>
                  <a:srgbClr val="04060C"/>
                </a:solidFill>
                <a:latin typeface="Times New Roman"/>
                <a:ea typeface="黑体" pitchFamily="2" charset="-122"/>
              </a:rPr>
              <a:t>“</a:t>
            </a:r>
            <a:r>
              <a:rPr lang="zh-CN" altLang="en-US" sz="2400" b="0">
                <a:solidFill>
                  <a:srgbClr val="04060C"/>
                </a:solidFill>
                <a:latin typeface="Tahoma" pitchFamily="34" charset="0"/>
                <a:ea typeface="黑体" pitchFamily="2" charset="-122"/>
              </a:rPr>
              <a:t>它取值于某一给定的区间</a:t>
            </a:r>
            <a:r>
              <a:rPr lang="zh-CN" altLang="en-US" sz="2400" b="0">
                <a:solidFill>
                  <a:srgbClr val="04060C"/>
                </a:solidFill>
                <a:latin typeface="Times New Roman"/>
                <a:ea typeface="黑体" pitchFamily="2" charset="-122"/>
              </a:rPr>
              <a:t>”</a:t>
            </a:r>
            <a:r>
              <a:rPr lang="zh-CN" altLang="en-US" sz="2400" b="0">
                <a:solidFill>
                  <a:srgbClr val="04060C"/>
                </a:solidFill>
                <a:latin typeface="Tahoma" pitchFamily="34" charset="0"/>
                <a:ea typeface="黑体" pitchFamily="2" charset="-122"/>
              </a:rPr>
              <a:t>这种事件为随机事件。</a:t>
            </a:r>
          </a:p>
          <a:p>
            <a:pPr marL="282575" indent="-282575" algn="l">
              <a:lnSpc>
                <a:spcPct val="140000"/>
              </a:lnSpc>
            </a:pPr>
            <a:r>
              <a:rPr lang="zh-CN" altLang="en-US" sz="2400" b="0">
                <a:solidFill>
                  <a:srgbClr val="04060C"/>
                </a:solidFill>
                <a:latin typeface="Tahoma" pitchFamily="34" charset="0"/>
                <a:ea typeface="黑体" pitchFamily="2" charset="-122"/>
              </a:rPr>
              <a:t>          另一方面：当我们用某个随机变量来描述某一随机现象时，我们关心的随机事件也能用随机变量来表示。</a:t>
            </a:r>
          </a:p>
          <a:p>
            <a:pPr marL="282575" indent="-282575" algn="l">
              <a:lnSpc>
                <a:spcPct val="140000"/>
              </a:lnSpc>
            </a:pPr>
            <a:r>
              <a:rPr lang="zh-CN" altLang="en-US" sz="2400" b="0">
                <a:solidFill>
                  <a:srgbClr val="04060C"/>
                </a:solidFill>
                <a:latin typeface="Tahoma" pitchFamily="34" charset="0"/>
                <a:ea typeface="黑体" pitchFamily="2" charset="-122"/>
              </a:rPr>
              <a:t>            随机事件</a:t>
            </a:r>
            <a:r>
              <a:rPr lang="zh-CN" altLang="en-US" sz="2400" b="0">
                <a:solidFill>
                  <a:srgbClr val="04060C"/>
                </a:solidFill>
                <a:latin typeface="Tahoma" pitchFamily="34" charset="0"/>
                <a:sym typeface="Symbol" pitchFamily="18" charset="2"/>
              </a:rPr>
              <a:t></a:t>
            </a:r>
            <a:r>
              <a:rPr lang="zh-CN" altLang="en-US" sz="2400" b="0">
                <a:solidFill>
                  <a:srgbClr val="04060C"/>
                </a:solidFill>
                <a:latin typeface="黑体" pitchFamily="2" charset="-122"/>
                <a:ea typeface="黑体" pitchFamily="2" charset="-122"/>
                <a:sym typeface="Symbol" pitchFamily="18" charset="2"/>
              </a:rPr>
              <a:t>随机变量的值 概率</a:t>
            </a:r>
            <a:r>
              <a:rPr lang="zh-CN" altLang="en-US" sz="2400" b="0">
                <a:solidFill>
                  <a:srgbClr val="04060C"/>
                </a:solidFill>
                <a:latin typeface="Tahoma" pitchFamily="34" charset="0"/>
                <a:ea typeface="黑体" pitchFamily="2" charset="-122"/>
              </a:rPr>
              <a:t> </a:t>
            </a:r>
            <a:br>
              <a:rPr lang="zh-CN" altLang="en-US" sz="2400" b="0">
                <a:solidFill>
                  <a:srgbClr val="04060C"/>
                </a:solidFill>
                <a:latin typeface="Tahoma" pitchFamily="34" charset="0"/>
                <a:ea typeface="黑体" pitchFamily="2" charset="-122"/>
              </a:rPr>
            </a:br>
            <a:endParaRPr lang="zh-CN" altLang="en-US" sz="2400" b="0">
              <a:solidFill>
                <a:srgbClr val="04060C"/>
              </a:solidFill>
              <a:latin typeface="Tahoma" pitchFamily="34" charset="0"/>
              <a:ea typeface="黑体" pitchFamily="2" charset="-122"/>
            </a:endParaRPr>
          </a:p>
        </p:txBody>
      </p:sp>
      <p:grpSp>
        <p:nvGrpSpPr>
          <p:cNvPr id="60424" name="Group 8"/>
          <p:cNvGrpSpPr>
            <a:grpSpLocks/>
          </p:cNvGrpSpPr>
          <p:nvPr/>
        </p:nvGrpSpPr>
        <p:grpSpPr bwMode="auto">
          <a:xfrm>
            <a:off x="990600" y="4419600"/>
            <a:ext cx="2819400" cy="1143000"/>
            <a:chOff x="624" y="2784"/>
            <a:chExt cx="1776" cy="720"/>
          </a:xfrm>
        </p:grpSpPr>
        <p:sp>
          <p:nvSpPr>
            <p:cNvPr id="60422" name="AutoShape 6"/>
            <p:cNvSpPr>
              <a:spLocks noChangeArrowheads="1"/>
            </p:cNvSpPr>
            <p:nvPr/>
          </p:nvSpPr>
          <p:spPr bwMode="auto">
            <a:xfrm>
              <a:off x="624" y="2784"/>
              <a:ext cx="1776" cy="720"/>
            </a:xfrm>
            <a:prstGeom prst="roundRect">
              <a:avLst>
                <a:gd name="adj" fmla="val 16667"/>
              </a:avLst>
            </a:prstGeom>
            <a:solidFill>
              <a:srgbClr val="33CCCC"/>
            </a:solidFill>
            <a:ln w="9525" algn="ctr">
              <a:solidFill>
                <a:srgbClr val="33CCCC"/>
              </a:solidFill>
              <a:round/>
              <a:headEnd/>
              <a:tailEnd/>
            </a:ln>
            <a:effectLst/>
          </p:spPr>
          <p:txBody>
            <a:bodyPr wrap="none" anchor="ctr"/>
            <a:lstStyle/>
            <a:p>
              <a:endParaRPr lang="zh-CN" altLang="en-US"/>
            </a:p>
          </p:txBody>
        </p:sp>
        <p:sp>
          <p:nvSpPr>
            <p:cNvPr id="60423" name="Rectangle 7"/>
            <p:cNvSpPr>
              <a:spLocks noChangeArrowheads="1"/>
            </p:cNvSpPr>
            <p:nvPr/>
          </p:nvSpPr>
          <p:spPr bwMode="auto">
            <a:xfrm>
              <a:off x="864" y="2784"/>
              <a:ext cx="1200" cy="672"/>
            </a:xfrm>
            <a:prstGeom prst="rect">
              <a:avLst/>
            </a:prstGeom>
            <a:noFill/>
            <a:ln w="9525" algn="ctr">
              <a:noFill/>
              <a:miter lim="800000"/>
              <a:headEnd/>
              <a:tailEnd/>
            </a:ln>
            <a:effectLst/>
          </p:spPr>
          <p:txBody>
            <a:bodyPr>
              <a:spAutoFit/>
            </a:bodyPr>
            <a:lstStyle/>
            <a:p>
              <a:r>
                <a:rPr lang="zh-CN" altLang="en-US" b="0"/>
                <a:t>试验的全部结果</a:t>
              </a:r>
            </a:p>
          </p:txBody>
        </p:sp>
      </p:grpSp>
      <p:grpSp>
        <p:nvGrpSpPr>
          <p:cNvPr id="60428" name="Group 12"/>
          <p:cNvGrpSpPr>
            <a:grpSpLocks/>
          </p:cNvGrpSpPr>
          <p:nvPr/>
        </p:nvGrpSpPr>
        <p:grpSpPr bwMode="auto">
          <a:xfrm>
            <a:off x="5334000" y="4419600"/>
            <a:ext cx="2819400" cy="1143000"/>
            <a:chOff x="2592" y="2784"/>
            <a:chExt cx="1776" cy="720"/>
          </a:xfrm>
        </p:grpSpPr>
        <p:sp>
          <p:nvSpPr>
            <p:cNvPr id="60426" name="AutoShape 10"/>
            <p:cNvSpPr>
              <a:spLocks noChangeArrowheads="1"/>
            </p:cNvSpPr>
            <p:nvPr/>
          </p:nvSpPr>
          <p:spPr bwMode="auto">
            <a:xfrm>
              <a:off x="2592" y="2784"/>
              <a:ext cx="1776" cy="720"/>
            </a:xfrm>
            <a:prstGeom prst="roundRect">
              <a:avLst>
                <a:gd name="adj" fmla="val 16667"/>
              </a:avLst>
            </a:prstGeom>
            <a:solidFill>
              <a:srgbClr val="33CCCC"/>
            </a:solidFill>
            <a:ln w="9525" algn="ctr">
              <a:solidFill>
                <a:srgbClr val="33CCCC"/>
              </a:solidFill>
              <a:round/>
              <a:headEnd/>
              <a:tailEnd/>
            </a:ln>
            <a:effectLst/>
          </p:spPr>
          <p:txBody>
            <a:bodyPr wrap="none" anchor="ctr"/>
            <a:lstStyle/>
            <a:p>
              <a:endParaRPr lang="zh-CN" altLang="en-US"/>
            </a:p>
          </p:txBody>
        </p:sp>
        <p:sp>
          <p:nvSpPr>
            <p:cNvPr id="60427" name="Rectangle 11"/>
            <p:cNvSpPr>
              <a:spLocks noChangeArrowheads="1"/>
            </p:cNvSpPr>
            <p:nvPr/>
          </p:nvSpPr>
          <p:spPr bwMode="auto">
            <a:xfrm>
              <a:off x="2880" y="2947"/>
              <a:ext cx="1200" cy="365"/>
            </a:xfrm>
            <a:prstGeom prst="rect">
              <a:avLst/>
            </a:prstGeom>
            <a:noFill/>
            <a:ln w="9525" algn="ctr">
              <a:noFill/>
              <a:miter lim="800000"/>
              <a:headEnd/>
              <a:tailEnd/>
            </a:ln>
            <a:effectLst/>
          </p:spPr>
          <p:txBody>
            <a:bodyPr>
              <a:spAutoFit/>
            </a:bodyPr>
            <a:lstStyle/>
            <a:p>
              <a:r>
                <a:rPr lang="zh-CN" altLang="en-US" b="0">
                  <a:solidFill>
                    <a:srgbClr val="080808"/>
                  </a:solidFill>
                </a:rPr>
                <a:t>随机变量</a:t>
              </a:r>
            </a:p>
          </p:txBody>
        </p:sp>
      </p:grpSp>
      <p:sp>
        <p:nvSpPr>
          <p:cNvPr id="60429" name="AutoShape 13"/>
          <p:cNvSpPr>
            <a:spLocks noChangeArrowheads="1"/>
          </p:cNvSpPr>
          <p:nvPr/>
        </p:nvSpPr>
        <p:spPr bwMode="auto">
          <a:xfrm>
            <a:off x="3962400" y="4876800"/>
            <a:ext cx="1143000" cy="381000"/>
          </a:xfrm>
          <a:prstGeom prst="rightArrow">
            <a:avLst>
              <a:gd name="adj1" fmla="val 50000"/>
              <a:gd name="adj2" fmla="val 75000"/>
            </a:avLst>
          </a:prstGeom>
          <a:solidFill>
            <a:schemeClr val="bg2"/>
          </a:solidFill>
          <a:ln w="9525" algn="ctr">
            <a:solidFill>
              <a:schemeClr val="bg2"/>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60420"/>
                                        </p:tgtEl>
                                        <p:attrNameLst>
                                          <p:attrName>style.visibility</p:attrName>
                                        </p:attrNameLst>
                                      </p:cBhvr>
                                      <p:to>
                                        <p:strVal val="visible"/>
                                      </p:to>
                                    </p:set>
                                    <p:animEffect transition="in" filter="wipe(left)">
                                      <p:cBhvr>
                                        <p:cTn id="7" dur="300"/>
                                        <p:tgtEl>
                                          <p:spTgt spid="604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0424"/>
                                        </p:tgtEl>
                                        <p:attrNameLst>
                                          <p:attrName>style.visibility</p:attrName>
                                        </p:attrNameLst>
                                      </p:cBhvr>
                                      <p:to>
                                        <p:strVal val="visible"/>
                                      </p:to>
                                    </p:set>
                                    <p:animEffect transition="in" filter="wipe(left)">
                                      <p:cBhvr>
                                        <p:cTn id="12" dur="500"/>
                                        <p:tgtEl>
                                          <p:spTgt spid="604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29"/>
                                        </p:tgtEl>
                                        <p:attrNameLst>
                                          <p:attrName>style.visibility</p:attrName>
                                        </p:attrNameLst>
                                      </p:cBhvr>
                                      <p:to>
                                        <p:strVal val="visible"/>
                                      </p:to>
                                    </p:set>
                                    <p:animEffect transition="in" filter="wipe(left)">
                                      <p:cBhvr>
                                        <p:cTn id="17" dur="500"/>
                                        <p:tgtEl>
                                          <p:spTgt spid="604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428"/>
                                        </p:tgtEl>
                                        <p:attrNameLst>
                                          <p:attrName>style.visibility</p:attrName>
                                        </p:attrNameLst>
                                      </p:cBhvr>
                                      <p:to>
                                        <p:strVal val="visible"/>
                                      </p:to>
                                    </p:set>
                                    <p:animEffect transition="in" filter="wipe(left)">
                                      <p:cBhvr>
                                        <p:cTn id="22" dur="500"/>
                                        <p:tgtEl>
                                          <p:spTgt spid="60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P spid="604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85800" y="904875"/>
            <a:ext cx="7924800" cy="18446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2400">
                <a:solidFill>
                  <a:schemeClr val="tx1"/>
                </a:solidFill>
              </a:rPr>
              <a:t>        </a:t>
            </a:r>
            <a:r>
              <a:rPr lang="zh-CN" altLang="en-US" sz="2400">
                <a:solidFill>
                  <a:schemeClr val="tx1"/>
                </a:solidFill>
              </a:rPr>
              <a:t>可见，随机事件这个概念实际上是包容在随机变量这个更广的概念内</a:t>
            </a:r>
            <a:r>
              <a:rPr lang="en-US" altLang="zh-CN" sz="2400">
                <a:solidFill>
                  <a:schemeClr val="tx1"/>
                </a:solidFill>
              </a:rPr>
              <a:t>.   </a:t>
            </a:r>
            <a:r>
              <a:rPr lang="zh-CN" altLang="en-US" sz="2400">
                <a:solidFill>
                  <a:schemeClr val="tx1"/>
                </a:solidFill>
              </a:rPr>
              <a:t>也可以说，随机事件是从静态的观点来研究随机现象，而随机变量则是一种动态的观点，就象数学分析中常量与变量的区别那样</a:t>
            </a:r>
            <a:r>
              <a:rPr lang="en-US" altLang="zh-CN" sz="2400">
                <a:solidFill>
                  <a:schemeClr val="tx1"/>
                </a:solidFill>
              </a:rPr>
              <a:t>.</a:t>
            </a:r>
          </a:p>
        </p:txBody>
      </p:sp>
      <p:grpSp>
        <p:nvGrpSpPr>
          <p:cNvPr id="41987" name="Group 3"/>
          <p:cNvGrpSpPr>
            <a:grpSpLocks/>
          </p:cNvGrpSpPr>
          <p:nvPr/>
        </p:nvGrpSpPr>
        <p:grpSpPr bwMode="auto">
          <a:xfrm>
            <a:off x="228600" y="2895600"/>
            <a:ext cx="1676400" cy="1981200"/>
            <a:chOff x="480" y="1824"/>
            <a:chExt cx="1488" cy="1788"/>
          </a:xfrm>
        </p:grpSpPr>
        <p:sp>
          <p:nvSpPr>
            <p:cNvPr id="41988" name="Freeform 4"/>
            <p:cNvSpPr>
              <a:spLocks/>
            </p:cNvSpPr>
            <p:nvPr/>
          </p:nvSpPr>
          <p:spPr bwMode="auto">
            <a:xfrm>
              <a:off x="520" y="3369"/>
              <a:ext cx="753" cy="243"/>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close/>
                </a:path>
              </a:pathLst>
            </a:custGeom>
            <a:solidFill>
              <a:srgbClr val="70230D"/>
            </a:solidFill>
            <a:ln w="9525">
              <a:noFill/>
              <a:round/>
              <a:headEnd/>
              <a:tailEnd/>
            </a:ln>
          </p:spPr>
          <p:txBody>
            <a:bodyPr/>
            <a:lstStyle/>
            <a:p>
              <a:endParaRPr lang="zh-CN" altLang="en-US"/>
            </a:p>
          </p:txBody>
        </p:sp>
        <p:sp>
          <p:nvSpPr>
            <p:cNvPr id="41989" name="Freeform 5"/>
            <p:cNvSpPr>
              <a:spLocks/>
            </p:cNvSpPr>
            <p:nvPr/>
          </p:nvSpPr>
          <p:spPr bwMode="auto">
            <a:xfrm>
              <a:off x="520" y="3369"/>
              <a:ext cx="753" cy="243"/>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path>
              </a:pathLst>
            </a:custGeom>
            <a:noFill/>
            <a:ln w="0">
              <a:solidFill>
                <a:srgbClr val="000000"/>
              </a:solidFill>
              <a:prstDash val="solid"/>
              <a:round/>
              <a:headEnd/>
              <a:tailEnd/>
            </a:ln>
          </p:spPr>
          <p:txBody>
            <a:bodyPr/>
            <a:lstStyle/>
            <a:p>
              <a:endParaRPr lang="zh-CN" altLang="en-US"/>
            </a:p>
          </p:txBody>
        </p:sp>
        <p:sp>
          <p:nvSpPr>
            <p:cNvPr id="41990" name="Freeform 6"/>
            <p:cNvSpPr>
              <a:spLocks/>
            </p:cNvSpPr>
            <p:nvPr/>
          </p:nvSpPr>
          <p:spPr bwMode="auto">
            <a:xfrm>
              <a:off x="654" y="2847"/>
              <a:ext cx="450" cy="641"/>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close/>
                </a:path>
              </a:pathLst>
            </a:custGeom>
            <a:solidFill>
              <a:srgbClr val="963D14"/>
            </a:solidFill>
            <a:ln w="9525">
              <a:noFill/>
              <a:round/>
              <a:headEnd/>
              <a:tailEnd/>
            </a:ln>
          </p:spPr>
          <p:txBody>
            <a:bodyPr/>
            <a:lstStyle/>
            <a:p>
              <a:endParaRPr lang="zh-CN" altLang="en-US"/>
            </a:p>
          </p:txBody>
        </p:sp>
        <p:sp>
          <p:nvSpPr>
            <p:cNvPr id="41991" name="Freeform 7"/>
            <p:cNvSpPr>
              <a:spLocks/>
            </p:cNvSpPr>
            <p:nvPr/>
          </p:nvSpPr>
          <p:spPr bwMode="auto">
            <a:xfrm>
              <a:off x="654" y="2847"/>
              <a:ext cx="450" cy="641"/>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path>
              </a:pathLst>
            </a:custGeom>
            <a:noFill/>
            <a:ln w="0">
              <a:solidFill>
                <a:srgbClr val="000000"/>
              </a:solidFill>
              <a:prstDash val="solid"/>
              <a:round/>
              <a:headEnd/>
              <a:tailEnd/>
            </a:ln>
          </p:spPr>
          <p:txBody>
            <a:bodyPr/>
            <a:lstStyle/>
            <a:p>
              <a:endParaRPr lang="zh-CN" altLang="en-US"/>
            </a:p>
          </p:txBody>
        </p:sp>
        <p:sp>
          <p:nvSpPr>
            <p:cNvPr id="41992" name="Freeform 8"/>
            <p:cNvSpPr>
              <a:spLocks/>
            </p:cNvSpPr>
            <p:nvPr/>
          </p:nvSpPr>
          <p:spPr bwMode="auto">
            <a:xfrm>
              <a:off x="841" y="2687"/>
              <a:ext cx="223" cy="279"/>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close/>
                </a:path>
              </a:pathLst>
            </a:custGeom>
            <a:solidFill>
              <a:srgbClr val="FFFFFF"/>
            </a:solidFill>
            <a:ln w="9525">
              <a:noFill/>
              <a:round/>
              <a:headEnd/>
              <a:tailEnd/>
            </a:ln>
          </p:spPr>
          <p:txBody>
            <a:bodyPr/>
            <a:lstStyle/>
            <a:p>
              <a:endParaRPr lang="zh-CN" altLang="en-US"/>
            </a:p>
          </p:txBody>
        </p:sp>
        <p:sp>
          <p:nvSpPr>
            <p:cNvPr id="41993" name="Freeform 9"/>
            <p:cNvSpPr>
              <a:spLocks/>
            </p:cNvSpPr>
            <p:nvPr/>
          </p:nvSpPr>
          <p:spPr bwMode="auto">
            <a:xfrm>
              <a:off x="841" y="2687"/>
              <a:ext cx="223" cy="279"/>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path>
              </a:pathLst>
            </a:custGeom>
            <a:noFill/>
            <a:ln w="0">
              <a:solidFill>
                <a:srgbClr val="000000"/>
              </a:solidFill>
              <a:prstDash val="solid"/>
              <a:round/>
              <a:headEnd/>
              <a:tailEnd/>
            </a:ln>
          </p:spPr>
          <p:txBody>
            <a:bodyPr/>
            <a:lstStyle/>
            <a:p>
              <a:endParaRPr lang="zh-CN" altLang="en-US"/>
            </a:p>
          </p:txBody>
        </p:sp>
        <p:sp>
          <p:nvSpPr>
            <p:cNvPr id="41994" name="Freeform 10"/>
            <p:cNvSpPr>
              <a:spLocks/>
            </p:cNvSpPr>
            <p:nvPr/>
          </p:nvSpPr>
          <p:spPr bwMode="auto">
            <a:xfrm>
              <a:off x="832" y="2491"/>
              <a:ext cx="428" cy="542"/>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close/>
                </a:path>
              </a:pathLst>
            </a:custGeom>
            <a:solidFill>
              <a:srgbClr val="875426"/>
            </a:solidFill>
            <a:ln w="9525">
              <a:noFill/>
              <a:round/>
              <a:headEnd/>
              <a:tailEnd/>
            </a:ln>
          </p:spPr>
          <p:txBody>
            <a:bodyPr/>
            <a:lstStyle/>
            <a:p>
              <a:endParaRPr lang="zh-CN" altLang="en-US"/>
            </a:p>
          </p:txBody>
        </p:sp>
        <p:sp>
          <p:nvSpPr>
            <p:cNvPr id="41995" name="Freeform 11"/>
            <p:cNvSpPr>
              <a:spLocks/>
            </p:cNvSpPr>
            <p:nvPr/>
          </p:nvSpPr>
          <p:spPr bwMode="auto">
            <a:xfrm>
              <a:off x="832" y="2491"/>
              <a:ext cx="428" cy="542"/>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path>
              </a:pathLst>
            </a:custGeom>
            <a:noFill/>
            <a:ln w="0">
              <a:solidFill>
                <a:srgbClr val="000000"/>
              </a:solidFill>
              <a:prstDash val="solid"/>
              <a:round/>
              <a:headEnd/>
              <a:tailEnd/>
            </a:ln>
          </p:spPr>
          <p:txBody>
            <a:bodyPr/>
            <a:lstStyle/>
            <a:p>
              <a:endParaRPr lang="zh-CN" altLang="en-US"/>
            </a:p>
          </p:txBody>
        </p:sp>
        <p:sp>
          <p:nvSpPr>
            <p:cNvPr id="41996" name="Freeform 12"/>
            <p:cNvSpPr>
              <a:spLocks/>
            </p:cNvSpPr>
            <p:nvPr/>
          </p:nvSpPr>
          <p:spPr bwMode="auto">
            <a:xfrm>
              <a:off x="551" y="2444"/>
              <a:ext cx="388" cy="625"/>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close/>
                </a:path>
              </a:pathLst>
            </a:custGeom>
            <a:solidFill>
              <a:srgbClr val="875426"/>
            </a:solidFill>
            <a:ln w="9525">
              <a:noFill/>
              <a:round/>
              <a:headEnd/>
              <a:tailEnd/>
            </a:ln>
          </p:spPr>
          <p:txBody>
            <a:bodyPr/>
            <a:lstStyle/>
            <a:p>
              <a:endParaRPr lang="zh-CN" altLang="en-US"/>
            </a:p>
          </p:txBody>
        </p:sp>
        <p:sp>
          <p:nvSpPr>
            <p:cNvPr id="41997" name="Freeform 13"/>
            <p:cNvSpPr>
              <a:spLocks/>
            </p:cNvSpPr>
            <p:nvPr/>
          </p:nvSpPr>
          <p:spPr bwMode="auto">
            <a:xfrm>
              <a:off x="551" y="2444"/>
              <a:ext cx="388" cy="625"/>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path>
              </a:pathLst>
            </a:custGeom>
            <a:noFill/>
            <a:ln w="0">
              <a:solidFill>
                <a:srgbClr val="000000"/>
              </a:solidFill>
              <a:prstDash val="solid"/>
              <a:round/>
              <a:headEnd/>
              <a:tailEnd/>
            </a:ln>
          </p:spPr>
          <p:txBody>
            <a:bodyPr/>
            <a:lstStyle/>
            <a:p>
              <a:endParaRPr lang="zh-CN" altLang="en-US"/>
            </a:p>
          </p:txBody>
        </p:sp>
        <p:sp>
          <p:nvSpPr>
            <p:cNvPr id="41998" name="Freeform 14"/>
            <p:cNvSpPr>
              <a:spLocks/>
            </p:cNvSpPr>
            <p:nvPr/>
          </p:nvSpPr>
          <p:spPr bwMode="auto">
            <a:xfrm>
              <a:off x="480" y="1871"/>
              <a:ext cx="784" cy="707"/>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close/>
                </a:path>
              </a:pathLst>
            </a:custGeom>
            <a:solidFill>
              <a:srgbClr val="FF9975"/>
            </a:solidFill>
            <a:ln w="9525">
              <a:noFill/>
              <a:round/>
              <a:headEnd/>
              <a:tailEnd/>
            </a:ln>
          </p:spPr>
          <p:txBody>
            <a:bodyPr/>
            <a:lstStyle/>
            <a:p>
              <a:endParaRPr lang="zh-CN" altLang="en-US"/>
            </a:p>
          </p:txBody>
        </p:sp>
        <p:sp>
          <p:nvSpPr>
            <p:cNvPr id="41999" name="Freeform 15"/>
            <p:cNvSpPr>
              <a:spLocks/>
            </p:cNvSpPr>
            <p:nvPr/>
          </p:nvSpPr>
          <p:spPr bwMode="auto">
            <a:xfrm>
              <a:off x="480" y="1871"/>
              <a:ext cx="784" cy="707"/>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path>
              </a:pathLst>
            </a:custGeom>
            <a:noFill/>
            <a:ln w="0">
              <a:solidFill>
                <a:srgbClr val="000000"/>
              </a:solidFill>
              <a:prstDash val="solid"/>
              <a:round/>
              <a:headEnd/>
              <a:tailEnd/>
            </a:ln>
          </p:spPr>
          <p:txBody>
            <a:bodyPr/>
            <a:lstStyle/>
            <a:p>
              <a:endParaRPr lang="zh-CN" altLang="en-US"/>
            </a:p>
          </p:txBody>
        </p:sp>
        <p:sp>
          <p:nvSpPr>
            <p:cNvPr id="42000" name="Freeform 16"/>
            <p:cNvSpPr>
              <a:spLocks/>
            </p:cNvSpPr>
            <p:nvPr/>
          </p:nvSpPr>
          <p:spPr bwMode="auto">
            <a:xfrm>
              <a:off x="600" y="1824"/>
              <a:ext cx="504" cy="212"/>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close/>
                </a:path>
              </a:pathLst>
            </a:custGeom>
            <a:solidFill>
              <a:srgbClr val="C96623"/>
            </a:solidFill>
            <a:ln w="9525">
              <a:noFill/>
              <a:round/>
              <a:headEnd/>
              <a:tailEnd/>
            </a:ln>
          </p:spPr>
          <p:txBody>
            <a:bodyPr/>
            <a:lstStyle/>
            <a:p>
              <a:endParaRPr lang="zh-CN" altLang="en-US"/>
            </a:p>
          </p:txBody>
        </p:sp>
        <p:sp>
          <p:nvSpPr>
            <p:cNvPr id="42001" name="Freeform 17"/>
            <p:cNvSpPr>
              <a:spLocks/>
            </p:cNvSpPr>
            <p:nvPr/>
          </p:nvSpPr>
          <p:spPr bwMode="auto">
            <a:xfrm>
              <a:off x="600" y="1824"/>
              <a:ext cx="504" cy="212"/>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path>
              </a:pathLst>
            </a:custGeom>
            <a:noFill/>
            <a:ln w="0">
              <a:solidFill>
                <a:srgbClr val="000000"/>
              </a:solidFill>
              <a:prstDash val="solid"/>
              <a:round/>
              <a:headEnd/>
              <a:tailEnd/>
            </a:ln>
          </p:spPr>
          <p:txBody>
            <a:bodyPr/>
            <a:lstStyle/>
            <a:p>
              <a:endParaRPr lang="zh-CN" altLang="en-US"/>
            </a:p>
          </p:txBody>
        </p:sp>
        <p:sp>
          <p:nvSpPr>
            <p:cNvPr id="42002" name="Freeform 18"/>
            <p:cNvSpPr>
              <a:spLocks/>
            </p:cNvSpPr>
            <p:nvPr/>
          </p:nvSpPr>
          <p:spPr bwMode="auto">
            <a:xfrm>
              <a:off x="587" y="2026"/>
              <a:ext cx="240" cy="6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close/>
                </a:path>
              </a:pathLst>
            </a:custGeom>
            <a:solidFill>
              <a:srgbClr val="0023C9"/>
            </a:solidFill>
            <a:ln w="9525">
              <a:noFill/>
              <a:round/>
              <a:headEnd/>
              <a:tailEnd/>
            </a:ln>
          </p:spPr>
          <p:txBody>
            <a:bodyPr/>
            <a:lstStyle/>
            <a:p>
              <a:endParaRPr lang="zh-CN" altLang="en-US"/>
            </a:p>
          </p:txBody>
        </p:sp>
        <p:sp>
          <p:nvSpPr>
            <p:cNvPr id="42003" name="Freeform 19"/>
            <p:cNvSpPr>
              <a:spLocks/>
            </p:cNvSpPr>
            <p:nvPr/>
          </p:nvSpPr>
          <p:spPr bwMode="auto">
            <a:xfrm>
              <a:off x="587" y="2026"/>
              <a:ext cx="240" cy="6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path>
              </a:pathLst>
            </a:custGeom>
            <a:noFill/>
            <a:ln w="0">
              <a:solidFill>
                <a:srgbClr val="000000"/>
              </a:solidFill>
              <a:prstDash val="solid"/>
              <a:round/>
              <a:headEnd/>
              <a:tailEnd/>
            </a:ln>
          </p:spPr>
          <p:txBody>
            <a:bodyPr/>
            <a:lstStyle/>
            <a:p>
              <a:endParaRPr lang="zh-CN" altLang="en-US"/>
            </a:p>
          </p:txBody>
        </p:sp>
        <p:sp>
          <p:nvSpPr>
            <p:cNvPr id="42004" name="Freeform 20"/>
            <p:cNvSpPr>
              <a:spLocks/>
            </p:cNvSpPr>
            <p:nvPr/>
          </p:nvSpPr>
          <p:spPr bwMode="auto">
            <a:xfrm>
              <a:off x="1015" y="2020"/>
              <a:ext cx="62" cy="26"/>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close/>
                </a:path>
              </a:pathLst>
            </a:custGeom>
            <a:solidFill>
              <a:srgbClr val="0023C9"/>
            </a:solidFill>
            <a:ln w="9525">
              <a:noFill/>
              <a:round/>
              <a:headEnd/>
              <a:tailEnd/>
            </a:ln>
          </p:spPr>
          <p:txBody>
            <a:bodyPr/>
            <a:lstStyle/>
            <a:p>
              <a:endParaRPr lang="zh-CN" altLang="en-US"/>
            </a:p>
          </p:txBody>
        </p:sp>
        <p:sp>
          <p:nvSpPr>
            <p:cNvPr id="42005" name="Freeform 21"/>
            <p:cNvSpPr>
              <a:spLocks/>
            </p:cNvSpPr>
            <p:nvPr/>
          </p:nvSpPr>
          <p:spPr bwMode="auto">
            <a:xfrm>
              <a:off x="1015" y="2020"/>
              <a:ext cx="62" cy="26"/>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path>
              </a:pathLst>
            </a:custGeom>
            <a:noFill/>
            <a:ln w="0">
              <a:solidFill>
                <a:srgbClr val="000000"/>
              </a:solidFill>
              <a:prstDash val="solid"/>
              <a:round/>
              <a:headEnd/>
              <a:tailEnd/>
            </a:ln>
          </p:spPr>
          <p:txBody>
            <a:bodyPr/>
            <a:lstStyle/>
            <a:p>
              <a:endParaRPr lang="zh-CN" altLang="en-US"/>
            </a:p>
          </p:txBody>
        </p:sp>
        <p:sp>
          <p:nvSpPr>
            <p:cNvPr id="42006" name="Freeform 22"/>
            <p:cNvSpPr>
              <a:spLocks/>
            </p:cNvSpPr>
            <p:nvPr/>
          </p:nvSpPr>
          <p:spPr bwMode="auto">
            <a:xfrm>
              <a:off x="1059" y="1958"/>
              <a:ext cx="147" cy="176"/>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close/>
                </a:path>
              </a:pathLst>
            </a:custGeom>
            <a:solidFill>
              <a:srgbClr val="0023C9"/>
            </a:solidFill>
            <a:ln w="9525">
              <a:noFill/>
              <a:round/>
              <a:headEnd/>
              <a:tailEnd/>
            </a:ln>
          </p:spPr>
          <p:txBody>
            <a:bodyPr/>
            <a:lstStyle/>
            <a:p>
              <a:endParaRPr lang="zh-CN" altLang="en-US"/>
            </a:p>
          </p:txBody>
        </p:sp>
        <p:sp>
          <p:nvSpPr>
            <p:cNvPr id="42007" name="Freeform 23"/>
            <p:cNvSpPr>
              <a:spLocks/>
            </p:cNvSpPr>
            <p:nvPr/>
          </p:nvSpPr>
          <p:spPr bwMode="auto">
            <a:xfrm>
              <a:off x="1059" y="1958"/>
              <a:ext cx="147" cy="176"/>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path>
              </a:pathLst>
            </a:custGeom>
            <a:noFill/>
            <a:ln w="0">
              <a:solidFill>
                <a:srgbClr val="000000"/>
              </a:solidFill>
              <a:prstDash val="solid"/>
              <a:round/>
              <a:headEnd/>
              <a:tailEnd/>
            </a:ln>
          </p:spPr>
          <p:txBody>
            <a:bodyPr/>
            <a:lstStyle/>
            <a:p>
              <a:endParaRPr lang="zh-CN" altLang="en-US"/>
            </a:p>
          </p:txBody>
        </p:sp>
        <p:sp>
          <p:nvSpPr>
            <p:cNvPr id="42008" name="Freeform 24"/>
            <p:cNvSpPr>
              <a:spLocks/>
            </p:cNvSpPr>
            <p:nvPr/>
          </p:nvSpPr>
          <p:spPr bwMode="auto">
            <a:xfrm>
              <a:off x="1086" y="1979"/>
              <a:ext cx="102" cy="145"/>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close/>
                </a:path>
              </a:pathLst>
            </a:custGeom>
            <a:solidFill>
              <a:srgbClr val="D1FFFF"/>
            </a:solidFill>
            <a:ln w="9525">
              <a:noFill/>
              <a:round/>
              <a:headEnd/>
              <a:tailEnd/>
            </a:ln>
          </p:spPr>
          <p:txBody>
            <a:bodyPr/>
            <a:lstStyle/>
            <a:p>
              <a:endParaRPr lang="zh-CN" altLang="en-US"/>
            </a:p>
          </p:txBody>
        </p:sp>
        <p:sp>
          <p:nvSpPr>
            <p:cNvPr id="42009" name="Freeform 25"/>
            <p:cNvSpPr>
              <a:spLocks/>
            </p:cNvSpPr>
            <p:nvPr/>
          </p:nvSpPr>
          <p:spPr bwMode="auto">
            <a:xfrm>
              <a:off x="1086" y="1979"/>
              <a:ext cx="102" cy="145"/>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path>
              </a:pathLst>
            </a:custGeom>
            <a:noFill/>
            <a:ln w="0">
              <a:solidFill>
                <a:srgbClr val="000000"/>
              </a:solidFill>
              <a:prstDash val="solid"/>
              <a:round/>
              <a:headEnd/>
              <a:tailEnd/>
            </a:ln>
          </p:spPr>
          <p:txBody>
            <a:bodyPr/>
            <a:lstStyle/>
            <a:p>
              <a:endParaRPr lang="zh-CN" altLang="en-US"/>
            </a:p>
          </p:txBody>
        </p:sp>
        <p:sp>
          <p:nvSpPr>
            <p:cNvPr id="42010" name="Freeform 26"/>
            <p:cNvSpPr>
              <a:spLocks/>
            </p:cNvSpPr>
            <p:nvPr/>
          </p:nvSpPr>
          <p:spPr bwMode="auto">
            <a:xfrm>
              <a:off x="899" y="2072"/>
              <a:ext cx="321" cy="269"/>
            </a:xfrm>
            <a:custGeom>
              <a:avLst/>
              <a:gdLst/>
              <a:ahLst/>
              <a:cxnLst>
                <a:cxn ang="0">
                  <a:pos x="6" y="210"/>
                </a:cxn>
                <a:cxn ang="0">
                  <a:pos x="30" y="222"/>
                </a:cxn>
                <a:cxn ang="0">
                  <a:pos x="54" y="234"/>
                </a:cxn>
                <a:cxn ang="0">
                  <a:pos x="78" y="240"/>
                </a:cxn>
                <a:cxn ang="0">
                  <a:pos x="102" y="240"/>
                </a:cxn>
                <a:cxn ang="0">
                  <a:pos x="126" y="234"/>
                </a:cxn>
                <a:cxn ang="0">
                  <a:pos x="144" y="228"/>
                </a:cxn>
                <a:cxn ang="0">
                  <a:pos x="156" y="252"/>
                </a:cxn>
                <a:cxn ang="0">
                  <a:pos x="174" y="270"/>
                </a:cxn>
                <a:cxn ang="0">
                  <a:pos x="198" y="288"/>
                </a:cxn>
                <a:cxn ang="0">
                  <a:pos x="222" y="300"/>
                </a:cxn>
                <a:cxn ang="0">
                  <a:pos x="246" y="312"/>
                </a:cxn>
                <a:cxn ang="0">
                  <a:pos x="270" y="312"/>
                </a:cxn>
                <a:cxn ang="0">
                  <a:pos x="300" y="312"/>
                </a:cxn>
                <a:cxn ang="0">
                  <a:pos x="324" y="306"/>
                </a:cxn>
                <a:cxn ang="0">
                  <a:pos x="348" y="294"/>
                </a:cxn>
                <a:cxn ang="0">
                  <a:pos x="372" y="282"/>
                </a:cxn>
                <a:cxn ang="0">
                  <a:pos x="390" y="264"/>
                </a:cxn>
                <a:cxn ang="0">
                  <a:pos x="408" y="240"/>
                </a:cxn>
                <a:cxn ang="0">
                  <a:pos x="420" y="216"/>
                </a:cxn>
                <a:cxn ang="0">
                  <a:pos x="432" y="192"/>
                </a:cxn>
                <a:cxn ang="0">
                  <a:pos x="432" y="168"/>
                </a:cxn>
                <a:cxn ang="0">
                  <a:pos x="432" y="138"/>
                </a:cxn>
                <a:cxn ang="0">
                  <a:pos x="426" y="114"/>
                </a:cxn>
                <a:cxn ang="0">
                  <a:pos x="420" y="90"/>
                </a:cxn>
                <a:cxn ang="0">
                  <a:pos x="402" y="66"/>
                </a:cxn>
                <a:cxn ang="0">
                  <a:pos x="384" y="42"/>
                </a:cxn>
                <a:cxn ang="0">
                  <a:pos x="366" y="30"/>
                </a:cxn>
                <a:cxn ang="0">
                  <a:pos x="342" y="18"/>
                </a:cxn>
                <a:cxn ang="0">
                  <a:pos x="312" y="6"/>
                </a:cxn>
                <a:cxn ang="0">
                  <a:pos x="288" y="0"/>
                </a:cxn>
                <a:cxn ang="0">
                  <a:pos x="258" y="6"/>
                </a:cxn>
                <a:cxn ang="0">
                  <a:pos x="234" y="6"/>
                </a:cxn>
                <a:cxn ang="0">
                  <a:pos x="210" y="18"/>
                </a:cxn>
                <a:cxn ang="0">
                  <a:pos x="198" y="24"/>
                </a:cxn>
              </a:cxnLst>
              <a:rect l="0" t="0" r="r" b="b"/>
              <a:pathLst>
                <a:path w="432" h="312">
                  <a:moveTo>
                    <a:pt x="0" y="204"/>
                  </a:moveTo>
                  <a:lnTo>
                    <a:pt x="6" y="210"/>
                  </a:lnTo>
                  <a:lnTo>
                    <a:pt x="18" y="216"/>
                  </a:lnTo>
                  <a:lnTo>
                    <a:pt x="30" y="222"/>
                  </a:lnTo>
                  <a:lnTo>
                    <a:pt x="42" y="228"/>
                  </a:lnTo>
                  <a:lnTo>
                    <a:pt x="54" y="234"/>
                  </a:lnTo>
                  <a:lnTo>
                    <a:pt x="66" y="240"/>
                  </a:lnTo>
                  <a:lnTo>
                    <a:pt x="78" y="240"/>
                  </a:lnTo>
                  <a:lnTo>
                    <a:pt x="90" y="240"/>
                  </a:lnTo>
                  <a:lnTo>
                    <a:pt x="102" y="240"/>
                  </a:lnTo>
                  <a:lnTo>
                    <a:pt x="114" y="240"/>
                  </a:lnTo>
                  <a:lnTo>
                    <a:pt x="126" y="234"/>
                  </a:lnTo>
                  <a:lnTo>
                    <a:pt x="138" y="234"/>
                  </a:lnTo>
                  <a:lnTo>
                    <a:pt x="144" y="228"/>
                  </a:lnTo>
                  <a:lnTo>
                    <a:pt x="150" y="240"/>
                  </a:lnTo>
                  <a:lnTo>
                    <a:pt x="156" y="252"/>
                  </a:lnTo>
                  <a:lnTo>
                    <a:pt x="162" y="264"/>
                  </a:lnTo>
                  <a:lnTo>
                    <a:pt x="174" y="270"/>
                  </a:lnTo>
                  <a:lnTo>
                    <a:pt x="186" y="282"/>
                  </a:lnTo>
                  <a:lnTo>
                    <a:pt x="198" y="288"/>
                  </a:lnTo>
                  <a:lnTo>
                    <a:pt x="210" y="294"/>
                  </a:lnTo>
                  <a:lnTo>
                    <a:pt x="222" y="300"/>
                  </a:lnTo>
                  <a:lnTo>
                    <a:pt x="234" y="306"/>
                  </a:lnTo>
                  <a:lnTo>
                    <a:pt x="246" y="312"/>
                  </a:lnTo>
                  <a:lnTo>
                    <a:pt x="258" y="312"/>
                  </a:lnTo>
                  <a:lnTo>
                    <a:pt x="270" y="312"/>
                  </a:lnTo>
                  <a:lnTo>
                    <a:pt x="282" y="312"/>
                  </a:lnTo>
                  <a:lnTo>
                    <a:pt x="300" y="312"/>
                  </a:lnTo>
                  <a:lnTo>
                    <a:pt x="312" y="312"/>
                  </a:lnTo>
                  <a:lnTo>
                    <a:pt x="324" y="306"/>
                  </a:lnTo>
                  <a:lnTo>
                    <a:pt x="336" y="300"/>
                  </a:lnTo>
                  <a:lnTo>
                    <a:pt x="348" y="294"/>
                  </a:lnTo>
                  <a:lnTo>
                    <a:pt x="360" y="288"/>
                  </a:lnTo>
                  <a:lnTo>
                    <a:pt x="372" y="282"/>
                  </a:lnTo>
                  <a:lnTo>
                    <a:pt x="384" y="276"/>
                  </a:lnTo>
                  <a:lnTo>
                    <a:pt x="390" y="264"/>
                  </a:lnTo>
                  <a:lnTo>
                    <a:pt x="402" y="252"/>
                  </a:lnTo>
                  <a:lnTo>
                    <a:pt x="408" y="240"/>
                  </a:lnTo>
                  <a:lnTo>
                    <a:pt x="414" y="228"/>
                  </a:lnTo>
                  <a:lnTo>
                    <a:pt x="420" y="216"/>
                  </a:lnTo>
                  <a:lnTo>
                    <a:pt x="426" y="204"/>
                  </a:lnTo>
                  <a:lnTo>
                    <a:pt x="432" y="192"/>
                  </a:lnTo>
                  <a:lnTo>
                    <a:pt x="432" y="180"/>
                  </a:lnTo>
                  <a:lnTo>
                    <a:pt x="432" y="168"/>
                  </a:lnTo>
                  <a:lnTo>
                    <a:pt x="432" y="150"/>
                  </a:lnTo>
                  <a:lnTo>
                    <a:pt x="432" y="138"/>
                  </a:lnTo>
                  <a:lnTo>
                    <a:pt x="432" y="126"/>
                  </a:lnTo>
                  <a:lnTo>
                    <a:pt x="426" y="114"/>
                  </a:lnTo>
                  <a:lnTo>
                    <a:pt x="420" y="102"/>
                  </a:lnTo>
                  <a:lnTo>
                    <a:pt x="420" y="90"/>
                  </a:lnTo>
                  <a:lnTo>
                    <a:pt x="408" y="78"/>
                  </a:lnTo>
                  <a:lnTo>
                    <a:pt x="402" y="66"/>
                  </a:lnTo>
                  <a:lnTo>
                    <a:pt x="396" y="54"/>
                  </a:lnTo>
                  <a:lnTo>
                    <a:pt x="384" y="42"/>
                  </a:lnTo>
                  <a:lnTo>
                    <a:pt x="372" y="36"/>
                  </a:lnTo>
                  <a:lnTo>
                    <a:pt x="366" y="30"/>
                  </a:lnTo>
                  <a:lnTo>
                    <a:pt x="354" y="18"/>
                  </a:lnTo>
                  <a:lnTo>
                    <a:pt x="342" y="18"/>
                  </a:lnTo>
                  <a:lnTo>
                    <a:pt x="330" y="12"/>
                  </a:lnTo>
                  <a:lnTo>
                    <a:pt x="312" y="6"/>
                  </a:lnTo>
                  <a:lnTo>
                    <a:pt x="300" y="6"/>
                  </a:lnTo>
                  <a:lnTo>
                    <a:pt x="288" y="0"/>
                  </a:lnTo>
                  <a:lnTo>
                    <a:pt x="276" y="0"/>
                  </a:lnTo>
                  <a:lnTo>
                    <a:pt x="258" y="6"/>
                  </a:lnTo>
                  <a:lnTo>
                    <a:pt x="246" y="6"/>
                  </a:lnTo>
                  <a:lnTo>
                    <a:pt x="234" y="6"/>
                  </a:lnTo>
                  <a:lnTo>
                    <a:pt x="222" y="12"/>
                  </a:lnTo>
                  <a:lnTo>
                    <a:pt x="210" y="18"/>
                  </a:lnTo>
                  <a:lnTo>
                    <a:pt x="198" y="24"/>
                  </a:lnTo>
                  <a:lnTo>
                    <a:pt x="198" y="24"/>
                  </a:lnTo>
                  <a:lnTo>
                    <a:pt x="0" y="204"/>
                  </a:lnTo>
                  <a:close/>
                </a:path>
              </a:pathLst>
            </a:custGeom>
            <a:solidFill>
              <a:srgbClr val="FF9975"/>
            </a:solidFill>
            <a:ln w="9525">
              <a:noFill/>
              <a:round/>
              <a:headEnd/>
              <a:tailEnd/>
            </a:ln>
          </p:spPr>
          <p:txBody>
            <a:bodyPr/>
            <a:lstStyle/>
            <a:p>
              <a:endParaRPr lang="zh-CN" altLang="en-US"/>
            </a:p>
          </p:txBody>
        </p:sp>
        <p:sp>
          <p:nvSpPr>
            <p:cNvPr id="42011" name="Freeform 27"/>
            <p:cNvSpPr>
              <a:spLocks/>
            </p:cNvSpPr>
            <p:nvPr/>
          </p:nvSpPr>
          <p:spPr bwMode="auto">
            <a:xfrm>
              <a:off x="899" y="2072"/>
              <a:ext cx="321" cy="269"/>
            </a:xfrm>
            <a:custGeom>
              <a:avLst/>
              <a:gdLst/>
              <a:ahLst/>
              <a:cxnLst>
                <a:cxn ang="0">
                  <a:pos x="6" y="210"/>
                </a:cxn>
                <a:cxn ang="0">
                  <a:pos x="30" y="222"/>
                </a:cxn>
                <a:cxn ang="0">
                  <a:pos x="48" y="234"/>
                </a:cxn>
                <a:cxn ang="0">
                  <a:pos x="78" y="234"/>
                </a:cxn>
                <a:cxn ang="0">
                  <a:pos x="102" y="234"/>
                </a:cxn>
                <a:cxn ang="0">
                  <a:pos x="126" y="234"/>
                </a:cxn>
                <a:cxn ang="0">
                  <a:pos x="138" y="228"/>
                </a:cxn>
                <a:cxn ang="0">
                  <a:pos x="156" y="252"/>
                </a:cxn>
                <a:cxn ang="0">
                  <a:pos x="174" y="270"/>
                </a:cxn>
                <a:cxn ang="0">
                  <a:pos x="192" y="288"/>
                </a:cxn>
                <a:cxn ang="0">
                  <a:pos x="216" y="300"/>
                </a:cxn>
                <a:cxn ang="0">
                  <a:pos x="246" y="306"/>
                </a:cxn>
                <a:cxn ang="0">
                  <a:pos x="270" y="312"/>
                </a:cxn>
                <a:cxn ang="0">
                  <a:pos x="300" y="312"/>
                </a:cxn>
                <a:cxn ang="0">
                  <a:pos x="324" y="306"/>
                </a:cxn>
                <a:cxn ang="0">
                  <a:pos x="348" y="294"/>
                </a:cxn>
                <a:cxn ang="0">
                  <a:pos x="372" y="282"/>
                </a:cxn>
                <a:cxn ang="0">
                  <a:pos x="390" y="264"/>
                </a:cxn>
                <a:cxn ang="0">
                  <a:pos x="408" y="240"/>
                </a:cxn>
                <a:cxn ang="0">
                  <a:pos x="420" y="216"/>
                </a:cxn>
                <a:cxn ang="0">
                  <a:pos x="426" y="192"/>
                </a:cxn>
                <a:cxn ang="0">
                  <a:pos x="432" y="162"/>
                </a:cxn>
                <a:cxn ang="0">
                  <a:pos x="432" y="138"/>
                </a:cxn>
                <a:cxn ang="0">
                  <a:pos x="426" y="108"/>
                </a:cxn>
                <a:cxn ang="0">
                  <a:pos x="414" y="84"/>
                </a:cxn>
                <a:cxn ang="0">
                  <a:pos x="402" y="60"/>
                </a:cxn>
                <a:cxn ang="0">
                  <a:pos x="384" y="42"/>
                </a:cxn>
                <a:cxn ang="0">
                  <a:pos x="360" y="24"/>
                </a:cxn>
                <a:cxn ang="0">
                  <a:pos x="336" y="12"/>
                </a:cxn>
                <a:cxn ang="0">
                  <a:pos x="312" y="6"/>
                </a:cxn>
                <a:cxn ang="0">
                  <a:pos x="288" y="0"/>
                </a:cxn>
                <a:cxn ang="0">
                  <a:pos x="258" y="0"/>
                </a:cxn>
                <a:cxn ang="0">
                  <a:pos x="234" y="6"/>
                </a:cxn>
                <a:cxn ang="0">
                  <a:pos x="210" y="18"/>
                </a:cxn>
                <a:cxn ang="0">
                  <a:pos x="192" y="24"/>
                </a:cxn>
              </a:cxnLst>
              <a:rect l="0" t="0" r="r" b="b"/>
              <a:pathLst>
                <a:path w="432" h="312">
                  <a:moveTo>
                    <a:pt x="0" y="198"/>
                  </a:moveTo>
                  <a:lnTo>
                    <a:pt x="6" y="210"/>
                  </a:lnTo>
                  <a:lnTo>
                    <a:pt x="18" y="216"/>
                  </a:lnTo>
                  <a:lnTo>
                    <a:pt x="30" y="222"/>
                  </a:lnTo>
                  <a:lnTo>
                    <a:pt x="36" y="228"/>
                  </a:lnTo>
                  <a:lnTo>
                    <a:pt x="48" y="234"/>
                  </a:lnTo>
                  <a:lnTo>
                    <a:pt x="60" y="234"/>
                  </a:lnTo>
                  <a:lnTo>
                    <a:pt x="78" y="234"/>
                  </a:lnTo>
                  <a:lnTo>
                    <a:pt x="90" y="240"/>
                  </a:lnTo>
                  <a:lnTo>
                    <a:pt x="102" y="234"/>
                  </a:lnTo>
                  <a:lnTo>
                    <a:pt x="114" y="234"/>
                  </a:lnTo>
                  <a:lnTo>
                    <a:pt x="126" y="234"/>
                  </a:lnTo>
                  <a:lnTo>
                    <a:pt x="138" y="228"/>
                  </a:lnTo>
                  <a:lnTo>
                    <a:pt x="138" y="228"/>
                  </a:lnTo>
                  <a:lnTo>
                    <a:pt x="150" y="240"/>
                  </a:lnTo>
                  <a:lnTo>
                    <a:pt x="156" y="252"/>
                  </a:lnTo>
                  <a:lnTo>
                    <a:pt x="162" y="258"/>
                  </a:lnTo>
                  <a:lnTo>
                    <a:pt x="174" y="270"/>
                  </a:lnTo>
                  <a:lnTo>
                    <a:pt x="186" y="276"/>
                  </a:lnTo>
                  <a:lnTo>
                    <a:pt x="192" y="288"/>
                  </a:lnTo>
                  <a:lnTo>
                    <a:pt x="204" y="294"/>
                  </a:lnTo>
                  <a:lnTo>
                    <a:pt x="216" y="300"/>
                  </a:lnTo>
                  <a:lnTo>
                    <a:pt x="228" y="306"/>
                  </a:lnTo>
                  <a:lnTo>
                    <a:pt x="246" y="306"/>
                  </a:lnTo>
                  <a:lnTo>
                    <a:pt x="258" y="312"/>
                  </a:lnTo>
                  <a:lnTo>
                    <a:pt x="270" y="312"/>
                  </a:lnTo>
                  <a:lnTo>
                    <a:pt x="282" y="312"/>
                  </a:lnTo>
                  <a:lnTo>
                    <a:pt x="300" y="312"/>
                  </a:lnTo>
                  <a:lnTo>
                    <a:pt x="312" y="306"/>
                  </a:lnTo>
                  <a:lnTo>
                    <a:pt x="324" y="306"/>
                  </a:lnTo>
                  <a:lnTo>
                    <a:pt x="336" y="300"/>
                  </a:lnTo>
                  <a:lnTo>
                    <a:pt x="348" y="294"/>
                  </a:lnTo>
                  <a:lnTo>
                    <a:pt x="360" y="288"/>
                  </a:lnTo>
                  <a:lnTo>
                    <a:pt x="372" y="282"/>
                  </a:lnTo>
                  <a:lnTo>
                    <a:pt x="384" y="270"/>
                  </a:lnTo>
                  <a:lnTo>
                    <a:pt x="390" y="264"/>
                  </a:lnTo>
                  <a:lnTo>
                    <a:pt x="402" y="252"/>
                  </a:lnTo>
                  <a:lnTo>
                    <a:pt x="408" y="240"/>
                  </a:lnTo>
                  <a:lnTo>
                    <a:pt x="414" y="228"/>
                  </a:lnTo>
                  <a:lnTo>
                    <a:pt x="420" y="216"/>
                  </a:lnTo>
                  <a:lnTo>
                    <a:pt x="426" y="204"/>
                  </a:lnTo>
                  <a:lnTo>
                    <a:pt x="426" y="192"/>
                  </a:lnTo>
                  <a:lnTo>
                    <a:pt x="432" y="180"/>
                  </a:lnTo>
                  <a:lnTo>
                    <a:pt x="432" y="162"/>
                  </a:lnTo>
                  <a:lnTo>
                    <a:pt x="432" y="150"/>
                  </a:lnTo>
                  <a:lnTo>
                    <a:pt x="432" y="138"/>
                  </a:lnTo>
                  <a:lnTo>
                    <a:pt x="432" y="126"/>
                  </a:lnTo>
                  <a:lnTo>
                    <a:pt x="426" y="108"/>
                  </a:lnTo>
                  <a:lnTo>
                    <a:pt x="420" y="96"/>
                  </a:lnTo>
                  <a:lnTo>
                    <a:pt x="414" y="84"/>
                  </a:lnTo>
                  <a:lnTo>
                    <a:pt x="408" y="72"/>
                  </a:lnTo>
                  <a:lnTo>
                    <a:pt x="402" y="60"/>
                  </a:lnTo>
                  <a:lnTo>
                    <a:pt x="390" y="54"/>
                  </a:lnTo>
                  <a:lnTo>
                    <a:pt x="384" y="42"/>
                  </a:lnTo>
                  <a:lnTo>
                    <a:pt x="372" y="36"/>
                  </a:lnTo>
                  <a:lnTo>
                    <a:pt x="360" y="24"/>
                  </a:lnTo>
                  <a:lnTo>
                    <a:pt x="354" y="18"/>
                  </a:lnTo>
                  <a:lnTo>
                    <a:pt x="336" y="12"/>
                  </a:lnTo>
                  <a:lnTo>
                    <a:pt x="324" y="6"/>
                  </a:lnTo>
                  <a:lnTo>
                    <a:pt x="312" y="6"/>
                  </a:lnTo>
                  <a:lnTo>
                    <a:pt x="300" y="0"/>
                  </a:lnTo>
                  <a:lnTo>
                    <a:pt x="288" y="0"/>
                  </a:lnTo>
                  <a:lnTo>
                    <a:pt x="276" y="0"/>
                  </a:lnTo>
                  <a:lnTo>
                    <a:pt x="258" y="0"/>
                  </a:lnTo>
                  <a:lnTo>
                    <a:pt x="246" y="6"/>
                  </a:lnTo>
                  <a:lnTo>
                    <a:pt x="234" y="6"/>
                  </a:lnTo>
                  <a:lnTo>
                    <a:pt x="222" y="12"/>
                  </a:lnTo>
                  <a:lnTo>
                    <a:pt x="210" y="18"/>
                  </a:lnTo>
                  <a:lnTo>
                    <a:pt x="198" y="24"/>
                  </a:lnTo>
                  <a:lnTo>
                    <a:pt x="192" y="24"/>
                  </a:lnTo>
                </a:path>
              </a:pathLst>
            </a:custGeom>
            <a:noFill/>
            <a:ln w="0">
              <a:solidFill>
                <a:srgbClr val="000000"/>
              </a:solidFill>
              <a:prstDash val="solid"/>
              <a:round/>
              <a:headEnd/>
              <a:tailEnd/>
            </a:ln>
          </p:spPr>
          <p:txBody>
            <a:bodyPr/>
            <a:lstStyle/>
            <a:p>
              <a:endParaRPr lang="zh-CN" altLang="en-US"/>
            </a:p>
          </p:txBody>
        </p:sp>
        <p:sp>
          <p:nvSpPr>
            <p:cNvPr id="42012" name="Freeform 28"/>
            <p:cNvSpPr>
              <a:spLocks/>
            </p:cNvSpPr>
            <p:nvPr/>
          </p:nvSpPr>
          <p:spPr bwMode="auto">
            <a:xfrm>
              <a:off x="796" y="1969"/>
              <a:ext cx="223" cy="274"/>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close/>
                </a:path>
              </a:pathLst>
            </a:custGeom>
            <a:solidFill>
              <a:srgbClr val="0023C9"/>
            </a:solidFill>
            <a:ln w="9525">
              <a:noFill/>
              <a:round/>
              <a:headEnd/>
              <a:tailEnd/>
            </a:ln>
          </p:spPr>
          <p:txBody>
            <a:bodyPr/>
            <a:lstStyle/>
            <a:p>
              <a:endParaRPr lang="zh-CN" altLang="en-US"/>
            </a:p>
          </p:txBody>
        </p:sp>
        <p:sp>
          <p:nvSpPr>
            <p:cNvPr id="42013" name="Freeform 29"/>
            <p:cNvSpPr>
              <a:spLocks/>
            </p:cNvSpPr>
            <p:nvPr/>
          </p:nvSpPr>
          <p:spPr bwMode="auto">
            <a:xfrm>
              <a:off x="796" y="1969"/>
              <a:ext cx="223" cy="274"/>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path>
              </a:pathLst>
            </a:custGeom>
            <a:noFill/>
            <a:ln w="0">
              <a:solidFill>
                <a:srgbClr val="000000"/>
              </a:solidFill>
              <a:prstDash val="solid"/>
              <a:round/>
              <a:headEnd/>
              <a:tailEnd/>
            </a:ln>
          </p:spPr>
          <p:txBody>
            <a:bodyPr/>
            <a:lstStyle/>
            <a:p>
              <a:endParaRPr lang="zh-CN" altLang="en-US"/>
            </a:p>
          </p:txBody>
        </p:sp>
        <p:sp>
          <p:nvSpPr>
            <p:cNvPr id="42014" name="Freeform 30"/>
            <p:cNvSpPr>
              <a:spLocks/>
            </p:cNvSpPr>
            <p:nvPr/>
          </p:nvSpPr>
          <p:spPr bwMode="auto">
            <a:xfrm>
              <a:off x="827" y="1995"/>
              <a:ext cx="170" cy="211"/>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close/>
                </a:path>
              </a:pathLst>
            </a:custGeom>
            <a:solidFill>
              <a:srgbClr val="D1FFFF"/>
            </a:solidFill>
            <a:ln w="9525">
              <a:noFill/>
              <a:round/>
              <a:headEnd/>
              <a:tailEnd/>
            </a:ln>
          </p:spPr>
          <p:txBody>
            <a:bodyPr/>
            <a:lstStyle/>
            <a:p>
              <a:endParaRPr lang="zh-CN" altLang="en-US"/>
            </a:p>
          </p:txBody>
        </p:sp>
        <p:sp>
          <p:nvSpPr>
            <p:cNvPr id="42015" name="Freeform 31"/>
            <p:cNvSpPr>
              <a:spLocks/>
            </p:cNvSpPr>
            <p:nvPr/>
          </p:nvSpPr>
          <p:spPr bwMode="auto">
            <a:xfrm>
              <a:off x="827" y="1995"/>
              <a:ext cx="170" cy="211"/>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path>
              </a:pathLst>
            </a:custGeom>
            <a:noFill/>
            <a:ln w="0">
              <a:solidFill>
                <a:srgbClr val="000000"/>
              </a:solidFill>
              <a:prstDash val="solid"/>
              <a:round/>
              <a:headEnd/>
              <a:tailEnd/>
            </a:ln>
          </p:spPr>
          <p:txBody>
            <a:bodyPr/>
            <a:lstStyle/>
            <a:p>
              <a:endParaRPr lang="zh-CN" altLang="en-US"/>
            </a:p>
          </p:txBody>
        </p:sp>
        <p:sp>
          <p:nvSpPr>
            <p:cNvPr id="42016" name="Freeform 32"/>
            <p:cNvSpPr>
              <a:spLocks/>
            </p:cNvSpPr>
            <p:nvPr/>
          </p:nvSpPr>
          <p:spPr bwMode="auto">
            <a:xfrm>
              <a:off x="890" y="2010"/>
              <a:ext cx="44" cy="52"/>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close/>
                </a:path>
              </a:pathLst>
            </a:custGeom>
            <a:solidFill>
              <a:srgbClr val="000000"/>
            </a:solidFill>
            <a:ln w="9525">
              <a:noFill/>
              <a:round/>
              <a:headEnd/>
              <a:tailEnd/>
            </a:ln>
          </p:spPr>
          <p:txBody>
            <a:bodyPr/>
            <a:lstStyle/>
            <a:p>
              <a:endParaRPr lang="zh-CN" altLang="en-US"/>
            </a:p>
          </p:txBody>
        </p:sp>
        <p:sp>
          <p:nvSpPr>
            <p:cNvPr id="42017" name="Freeform 33"/>
            <p:cNvSpPr>
              <a:spLocks/>
            </p:cNvSpPr>
            <p:nvPr/>
          </p:nvSpPr>
          <p:spPr bwMode="auto">
            <a:xfrm>
              <a:off x="890" y="2010"/>
              <a:ext cx="44" cy="52"/>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path>
              </a:pathLst>
            </a:custGeom>
            <a:noFill/>
            <a:ln w="0">
              <a:solidFill>
                <a:srgbClr val="000000"/>
              </a:solidFill>
              <a:prstDash val="solid"/>
              <a:round/>
              <a:headEnd/>
              <a:tailEnd/>
            </a:ln>
          </p:spPr>
          <p:txBody>
            <a:bodyPr/>
            <a:lstStyle/>
            <a:p>
              <a:endParaRPr lang="zh-CN" altLang="en-US"/>
            </a:p>
          </p:txBody>
        </p:sp>
        <p:sp>
          <p:nvSpPr>
            <p:cNvPr id="42018" name="Freeform 34"/>
            <p:cNvSpPr>
              <a:spLocks/>
            </p:cNvSpPr>
            <p:nvPr/>
          </p:nvSpPr>
          <p:spPr bwMode="auto">
            <a:xfrm>
              <a:off x="917" y="2010"/>
              <a:ext cx="26" cy="21"/>
            </a:xfrm>
            <a:custGeom>
              <a:avLst/>
              <a:gdLst/>
              <a:ahLst/>
              <a:cxnLst>
                <a:cxn ang="0">
                  <a:pos x="0" y="24"/>
                </a:cxn>
                <a:cxn ang="0">
                  <a:pos x="24" y="0"/>
                </a:cxn>
                <a:cxn ang="0">
                  <a:pos x="36" y="18"/>
                </a:cxn>
                <a:cxn ang="0">
                  <a:pos x="0" y="24"/>
                </a:cxn>
              </a:cxnLst>
              <a:rect l="0" t="0" r="r" b="b"/>
              <a:pathLst>
                <a:path w="36" h="24">
                  <a:moveTo>
                    <a:pt x="0" y="24"/>
                  </a:moveTo>
                  <a:lnTo>
                    <a:pt x="24" y="0"/>
                  </a:lnTo>
                  <a:lnTo>
                    <a:pt x="36" y="18"/>
                  </a:lnTo>
                  <a:lnTo>
                    <a:pt x="0" y="24"/>
                  </a:lnTo>
                  <a:close/>
                </a:path>
              </a:pathLst>
            </a:custGeom>
            <a:solidFill>
              <a:srgbClr val="D1FFFF"/>
            </a:solidFill>
            <a:ln w="9525">
              <a:noFill/>
              <a:round/>
              <a:headEnd/>
              <a:tailEnd/>
            </a:ln>
          </p:spPr>
          <p:txBody>
            <a:bodyPr/>
            <a:lstStyle/>
            <a:p>
              <a:endParaRPr lang="zh-CN" altLang="en-US"/>
            </a:p>
          </p:txBody>
        </p:sp>
        <p:sp>
          <p:nvSpPr>
            <p:cNvPr id="42019" name="Freeform 35"/>
            <p:cNvSpPr>
              <a:spLocks/>
            </p:cNvSpPr>
            <p:nvPr/>
          </p:nvSpPr>
          <p:spPr bwMode="auto">
            <a:xfrm>
              <a:off x="872" y="2026"/>
              <a:ext cx="22" cy="41"/>
            </a:xfrm>
            <a:custGeom>
              <a:avLst/>
              <a:gdLst/>
              <a:ahLst/>
              <a:cxnLst>
                <a:cxn ang="0">
                  <a:pos x="6" y="0"/>
                </a:cxn>
                <a:cxn ang="0">
                  <a:pos x="0" y="6"/>
                </a:cxn>
                <a:cxn ang="0">
                  <a:pos x="0" y="6"/>
                </a:cxn>
                <a:cxn ang="0">
                  <a:pos x="0" y="18"/>
                </a:cxn>
                <a:cxn ang="0">
                  <a:pos x="0" y="24"/>
                </a:cxn>
                <a:cxn ang="0">
                  <a:pos x="0" y="30"/>
                </a:cxn>
                <a:cxn ang="0">
                  <a:pos x="6" y="36"/>
                </a:cxn>
                <a:cxn ang="0">
                  <a:pos x="6" y="36"/>
                </a:cxn>
                <a:cxn ang="0">
                  <a:pos x="12" y="42"/>
                </a:cxn>
                <a:cxn ang="0">
                  <a:pos x="18" y="48"/>
                </a:cxn>
                <a:cxn ang="0">
                  <a:pos x="24" y="48"/>
                </a:cxn>
                <a:cxn ang="0">
                  <a:pos x="30" y="48"/>
                </a:cxn>
                <a:cxn ang="0">
                  <a:pos x="30" y="48"/>
                </a:cxn>
              </a:cxnLst>
              <a:rect l="0" t="0" r="r" b="b"/>
              <a:pathLst>
                <a:path w="30" h="48">
                  <a:moveTo>
                    <a:pt x="6" y="0"/>
                  </a:moveTo>
                  <a:lnTo>
                    <a:pt x="0" y="6"/>
                  </a:lnTo>
                  <a:lnTo>
                    <a:pt x="0" y="6"/>
                  </a:lnTo>
                  <a:lnTo>
                    <a:pt x="0" y="18"/>
                  </a:lnTo>
                  <a:lnTo>
                    <a:pt x="0" y="24"/>
                  </a:lnTo>
                  <a:lnTo>
                    <a:pt x="0" y="30"/>
                  </a:lnTo>
                  <a:lnTo>
                    <a:pt x="6" y="36"/>
                  </a:lnTo>
                  <a:lnTo>
                    <a:pt x="6" y="36"/>
                  </a:lnTo>
                  <a:lnTo>
                    <a:pt x="12" y="42"/>
                  </a:lnTo>
                  <a:lnTo>
                    <a:pt x="18" y="48"/>
                  </a:lnTo>
                  <a:lnTo>
                    <a:pt x="24" y="48"/>
                  </a:lnTo>
                  <a:lnTo>
                    <a:pt x="30" y="48"/>
                  </a:lnTo>
                  <a:lnTo>
                    <a:pt x="30" y="48"/>
                  </a:lnTo>
                </a:path>
              </a:pathLst>
            </a:custGeom>
            <a:noFill/>
            <a:ln w="0">
              <a:solidFill>
                <a:srgbClr val="000000"/>
              </a:solidFill>
              <a:prstDash val="solid"/>
              <a:round/>
              <a:headEnd/>
              <a:tailEnd/>
            </a:ln>
          </p:spPr>
          <p:txBody>
            <a:bodyPr/>
            <a:lstStyle/>
            <a:p>
              <a:endParaRPr lang="zh-CN" altLang="en-US"/>
            </a:p>
          </p:txBody>
        </p:sp>
        <p:sp>
          <p:nvSpPr>
            <p:cNvPr id="42020" name="Freeform 36"/>
            <p:cNvSpPr>
              <a:spLocks/>
            </p:cNvSpPr>
            <p:nvPr/>
          </p:nvSpPr>
          <p:spPr bwMode="auto">
            <a:xfrm>
              <a:off x="1099" y="1995"/>
              <a:ext cx="31" cy="51"/>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close/>
                </a:path>
              </a:pathLst>
            </a:custGeom>
            <a:solidFill>
              <a:srgbClr val="000000"/>
            </a:solidFill>
            <a:ln w="9525">
              <a:noFill/>
              <a:round/>
              <a:headEnd/>
              <a:tailEnd/>
            </a:ln>
          </p:spPr>
          <p:txBody>
            <a:bodyPr/>
            <a:lstStyle/>
            <a:p>
              <a:endParaRPr lang="zh-CN" altLang="en-US"/>
            </a:p>
          </p:txBody>
        </p:sp>
        <p:sp>
          <p:nvSpPr>
            <p:cNvPr id="42021" name="Freeform 37"/>
            <p:cNvSpPr>
              <a:spLocks/>
            </p:cNvSpPr>
            <p:nvPr/>
          </p:nvSpPr>
          <p:spPr bwMode="auto">
            <a:xfrm>
              <a:off x="1099" y="1995"/>
              <a:ext cx="31" cy="51"/>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path>
              </a:pathLst>
            </a:custGeom>
            <a:noFill/>
            <a:ln w="0">
              <a:solidFill>
                <a:srgbClr val="000000"/>
              </a:solidFill>
              <a:prstDash val="solid"/>
              <a:round/>
              <a:headEnd/>
              <a:tailEnd/>
            </a:ln>
          </p:spPr>
          <p:txBody>
            <a:bodyPr/>
            <a:lstStyle/>
            <a:p>
              <a:endParaRPr lang="zh-CN" altLang="en-US"/>
            </a:p>
          </p:txBody>
        </p:sp>
        <p:sp>
          <p:nvSpPr>
            <p:cNvPr id="42022" name="Freeform 38"/>
            <p:cNvSpPr>
              <a:spLocks/>
            </p:cNvSpPr>
            <p:nvPr/>
          </p:nvSpPr>
          <p:spPr bwMode="auto">
            <a:xfrm>
              <a:off x="1095" y="1995"/>
              <a:ext cx="18" cy="20"/>
            </a:xfrm>
            <a:custGeom>
              <a:avLst/>
              <a:gdLst/>
              <a:ahLst/>
              <a:cxnLst>
                <a:cxn ang="0">
                  <a:pos x="24" y="24"/>
                </a:cxn>
                <a:cxn ang="0">
                  <a:pos x="6" y="0"/>
                </a:cxn>
                <a:cxn ang="0">
                  <a:pos x="0" y="18"/>
                </a:cxn>
                <a:cxn ang="0">
                  <a:pos x="24" y="24"/>
                </a:cxn>
              </a:cxnLst>
              <a:rect l="0" t="0" r="r" b="b"/>
              <a:pathLst>
                <a:path w="24" h="24">
                  <a:moveTo>
                    <a:pt x="24" y="24"/>
                  </a:moveTo>
                  <a:lnTo>
                    <a:pt x="6" y="0"/>
                  </a:lnTo>
                  <a:lnTo>
                    <a:pt x="0" y="18"/>
                  </a:lnTo>
                  <a:lnTo>
                    <a:pt x="24" y="24"/>
                  </a:lnTo>
                  <a:close/>
                </a:path>
              </a:pathLst>
            </a:custGeom>
            <a:solidFill>
              <a:srgbClr val="D1FFFF"/>
            </a:solidFill>
            <a:ln w="9525">
              <a:noFill/>
              <a:round/>
              <a:headEnd/>
              <a:tailEnd/>
            </a:ln>
          </p:spPr>
          <p:txBody>
            <a:bodyPr/>
            <a:lstStyle/>
            <a:p>
              <a:endParaRPr lang="zh-CN" altLang="en-US"/>
            </a:p>
          </p:txBody>
        </p:sp>
        <p:sp>
          <p:nvSpPr>
            <p:cNvPr id="42023" name="Freeform 39"/>
            <p:cNvSpPr>
              <a:spLocks/>
            </p:cNvSpPr>
            <p:nvPr/>
          </p:nvSpPr>
          <p:spPr bwMode="auto">
            <a:xfrm>
              <a:off x="1126" y="2010"/>
              <a:ext cx="18" cy="41"/>
            </a:xfrm>
            <a:custGeom>
              <a:avLst/>
              <a:gdLst/>
              <a:ahLst/>
              <a:cxnLst>
                <a:cxn ang="0">
                  <a:pos x="18" y="0"/>
                </a:cxn>
                <a:cxn ang="0">
                  <a:pos x="18" y="0"/>
                </a:cxn>
                <a:cxn ang="0">
                  <a:pos x="18" y="6"/>
                </a:cxn>
                <a:cxn ang="0">
                  <a:pos x="24" y="18"/>
                </a:cxn>
                <a:cxn ang="0">
                  <a:pos x="18" y="24"/>
                </a:cxn>
                <a:cxn ang="0">
                  <a:pos x="18" y="30"/>
                </a:cxn>
                <a:cxn ang="0">
                  <a:pos x="18" y="36"/>
                </a:cxn>
                <a:cxn ang="0">
                  <a:pos x="12" y="36"/>
                </a:cxn>
                <a:cxn ang="0">
                  <a:pos x="12" y="42"/>
                </a:cxn>
                <a:cxn ang="0">
                  <a:pos x="6" y="48"/>
                </a:cxn>
                <a:cxn ang="0">
                  <a:pos x="6" y="48"/>
                </a:cxn>
                <a:cxn ang="0">
                  <a:pos x="0" y="48"/>
                </a:cxn>
                <a:cxn ang="0">
                  <a:pos x="0" y="48"/>
                </a:cxn>
              </a:cxnLst>
              <a:rect l="0" t="0" r="r" b="b"/>
              <a:pathLst>
                <a:path w="24" h="48">
                  <a:moveTo>
                    <a:pt x="18" y="0"/>
                  </a:moveTo>
                  <a:lnTo>
                    <a:pt x="18" y="0"/>
                  </a:lnTo>
                  <a:lnTo>
                    <a:pt x="18" y="6"/>
                  </a:lnTo>
                  <a:lnTo>
                    <a:pt x="24" y="18"/>
                  </a:lnTo>
                  <a:lnTo>
                    <a:pt x="18" y="24"/>
                  </a:lnTo>
                  <a:lnTo>
                    <a:pt x="18" y="30"/>
                  </a:lnTo>
                  <a:lnTo>
                    <a:pt x="18" y="36"/>
                  </a:lnTo>
                  <a:lnTo>
                    <a:pt x="12" y="36"/>
                  </a:lnTo>
                  <a:lnTo>
                    <a:pt x="12" y="42"/>
                  </a:lnTo>
                  <a:lnTo>
                    <a:pt x="6" y="48"/>
                  </a:lnTo>
                  <a:lnTo>
                    <a:pt x="6" y="48"/>
                  </a:lnTo>
                  <a:lnTo>
                    <a:pt x="0" y="48"/>
                  </a:lnTo>
                  <a:lnTo>
                    <a:pt x="0" y="48"/>
                  </a:lnTo>
                </a:path>
              </a:pathLst>
            </a:custGeom>
            <a:noFill/>
            <a:ln w="0">
              <a:solidFill>
                <a:srgbClr val="000000"/>
              </a:solidFill>
              <a:prstDash val="solid"/>
              <a:round/>
              <a:headEnd/>
              <a:tailEnd/>
            </a:ln>
          </p:spPr>
          <p:txBody>
            <a:bodyPr/>
            <a:lstStyle/>
            <a:p>
              <a:endParaRPr lang="zh-CN" altLang="en-US"/>
            </a:p>
          </p:txBody>
        </p:sp>
        <p:sp>
          <p:nvSpPr>
            <p:cNvPr id="42024" name="Freeform 40"/>
            <p:cNvSpPr>
              <a:spLocks/>
            </p:cNvSpPr>
            <p:nvPr/>
          </p:nvSpPr>
          <p:spPr bwMode="auto">
            <a:xfrm>
              <a:off x="1015" y="1974"/>
              <a:ext cx="4" cy="31"/>
            </a:xfrm>
            <a:custGeom>
              <a:avLst/>
              <a:gdLst/>
              <a:ahLst/>
              <a:cxnLst>
                <a:cxn ang="0">
                  <a:pos x="0" y="0"/>
                </a:cxn>
                <a:cxn ang="0">
                  <a:pos x="0" y="12"/>
                </a:cxn>
                <a:cxn ang="0">
                  <a:pos x="6" y="36"/>
                </a:cxn>
              </a:cxnLst>
              <a:rect l="0" t="0" r="r" b="b"/>
              <a:pathLst>
                <a:path w="6" h="36">
                  <a:moveTo>
                    <a:pt x="0" y="0"/>
                  </a:moveTo>
                  <a:lnTo>
                    <a:pt x="0" y="12"/>
                  </a:lnTo>
                  <a:lnTo>
                    <a:pt x="6" y="36"/>
                  </a:lnTo>
                </a:path>
              </a:pathLst>
            </a:custGeom>
            <a:noFill/>
            <a:ln w="0">
              <a:solidFill>
                <a:srgbClr val="000000"/>
              </a:solidFill>
              <a:prstDash val="solid"/>
              <a:round/>
              <a:headEnd/>
              <a:tailEnd/>
            </a:ln>
          </p:spPr>
          <p:txBody>
            <a:bodyPr/>
            <a:lstStyle/>
            <a:p>
              <a:endParaRPr lang="zh-CN" altLang="en-US"/>
            </a:p>
          </p:txBody>
        </p:sp>
        <p:sp>
          <p:nvSpPr>
            <p:cNvPr id="42025" name="Freeform 41"/>
            <p:cNvSpPr>
              <a:spLocks/>
            </p:cNvSpPr>
            <p:nvPr/>
          </p:nvSpPr>
          <p:spPr bwMode="auto">
            <a:xfrm>
              <a:off x="814" y="2051"/>
              <a:ext cx="205" cy="192"/>
            </a:xfrm>
            <a:custGeom>
              <a:avLst/>
              <a:gdLst/>
              <a:ahLst/>
              <a:cxnLst>
                <a:cxn ang="0">
                  <a:pos x="276" y="0"/>
                </a:cxn>
                <a:cxn ang="0">
                  <a:pos x="276" y="24"/>
                </a:cxn>
                <a:cxn ang="0">
                  <a:pos x="276" y="48"/>
                </a:cxn>
                <a:cxn ang="0">
                  <a:pos x="270" y="72"/>
                </a:cxn>
                <a:cxn ang="0">
                  <a:pos x="270" y="96"/>
                </a:cxn>
                <a:cxn ang="0">
                  <a:pos x="264" y="120"/>
                </a:cxn>
                <a:cxn ang="0">
                  <a:pos x="258" y="144"/>
                </a:cxn>
                <a:cxn ang="0">
                  <a:pos x="228" y="156"/>
                </a:cxn>
                <a:cxn ang="0">
                  <a:pos x="198" y="168"/>
                </a:cxn>
                <a:cxn ang="0">
                  <a:pos x="162" y="180"/>
                </a:cxn>
                <a:cxn ang="0">
                  <a:pos x="132" y="192"/>
                </a:cxn>
                <a:cxn ang="0">
                  <a:pos x="96" y="198"/>
                </a:cxn>
                <a:cxn ang="0">
                  <a:pos x="66" y="210"/>
                </a:cxn>
                <a:cxn ang="0">
                  <a:pos x="30" y="216"/>
                </a:cxn>
                <a:cxn ang="0">
                  <a:pos x="0" y="222"/>
                </a:cxn>
                <a:cxn ang="0">
                  <a:pos x="0" y="222"/>
                </a:cxn>
              </a:cxnLst>
              <a:rect l="0" t="0" r="r" b="b"/>
              <a:pathLst>
                <a:path w="276" h="222">
                  <a:moveTo>
                    <a:pt x="276" y="0"/>
                  </a:moveTo>
                  <a:lnTo>
                    <a:pt x="276" y="24"/>
                  </a:lnTo>
                  <a:lnTo>
                    <a:pt x="276" y="48"/>
                  </a:lnTo>
                  <a:lnTo>
                    <a:pt x="270" y="72"/>
                  </a:lnTo>
                  <a:lnTo>
                    <a:pt x="270" y="96"/>
                  </a:lnTo>
                  <a:lnTo>
                    <a:pt x="264" y="120"/>
                  </a:lnTo>
                  <a:lnTo>
                    <a:pt x="258" y="144"/>
                  </a:lnTo>
                  <a:lnTo>
                    <a:pt x="228" y="156"/>
                  </a:lnTo>
                  <a:lnTo>
                    <a:pt x="198" y="168"/>
                  </a:lnTo>
                  <a:lnTo>
                    <a:pt x="162" y="180"/>
                  </a:lnTo>
                  <a:lnTo>
                    <a:pt x="132" y="192"/>
                  </a:lnTo>
                  <a:lnTo>
                    <a:pt x="96" y="198"/>
                  </a:lnTo>
                  <a:lnTo>
                    <a:pt x="66" y="210"/>
                  </a:lnTo>
                  <a:lnTo>
                    <a:pt x="30" y="216"/>
                  </a:lnTo>
                  <a:lnTo>
                    <a:pt x="0" y="222"/>
                  </a:lnTo>
                  <a:lnTo>
                    <a:pt x="0" y="222"/>
                  </a:lnTo>
                </a:path>
              </a:pathLst>
            </a:custGeom>
            <a:noFill/>
            <a:ln w="0">
              <a:solidFill>
                <a:srgbClr val="000000"/>
              </a:solidFill>
              <a:prstDash val="solid"/>
              <a:round/>
              <a:headEnd/>
              <a:tailEnd/>
            </a:ln>
          </p:spPr>
          <p:txBody>
            <a:bodyPr/>
            <a:lstStyle/>
            <a:p>
              <a:endParaRPr lang="zh-CN" altLang="en-US"/>
            </a:p>
          </p:txBody>
        </p:sp>
        <p:sp>
          <p:nvSpPr>
            <p:cNvPr id="42026" name="Freeform 42"/>
            <p:cNvSpPr>
              <a:spLocks/>
            </p:cNvSpPr>
            <p:nvPr/>
          </p:nvSpPr>
          <p:spPr bwMode="auto">
            <a:xfrm>
              <a:off x="796" y="1969"/>
              <a:ext cx="192" cy="274"/>
            </a:xfrm>
            <a:custGeom>
              <a:avLst/>
              <a:gdLst/>
              <a:ahLst/>
              <a:cxnLst>
                <a:cxn ang="0">
                  <a:pos x="24" y="318"/>
                </a:cxn>
                <a:cxn ang="0">
                  <a:pos x="24" y="318"/>
                </a:cxn>
                <a:cxn ang="0">
                  <a:pos x="18"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102" y="0"/>
                </a:cxn>
                <a:cxn ang="0">
                  <a:pos x="132" y="0"/>
                </a:cxn>
                <a:cxn ang="0">
                  <a:pos x="162" y="0"/>
                </a:cxn>
                <a:cxn ang="0">
                  <a:pos x="198" y="0"/>
                </a:cxn>
                <a:cxn ang="0">
                  <a:pos x="228" y="0"/>
                </a:cxn>
                <a:cxn ang="0">
                  <a:pos x="258" y="0"/>
                </a:cxn>
              </a:cxnLst>
              <a:rect l="0" t="0" r="r" b="b"/>
              <a:pathLst>
                <a:path w="258" h="318">
                  <a:moveTo>
                    <a:pt x="24" y="318"/>
                  </a:moveTo>
                  <a:lnTo>
                    <a:pt x="24" y="318"/>
                  </a:lnTo>
                  <a:lnTo>
                    <a:pt x="18"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102" y="0"/>
                  </a:lnTo>
                  <a:lnTo>
                    <a:pt x="132" y="0"/>
                  </a:lnTo>
                  <a:lnTo>
                    <a:pt x="162" y="0"/>
                  </a:lnTo>
                  <a:lnTo>
                    <a:pt x="198" y="0"/>
                  </a:lnTo>
                  <a:lnTo>
                    <a:pt x="228" y="0"/>
                  </a:lnTo>
                  <a:lnTo>
                    <a:pt x="258" y="0"/>
                  </a:lnTo>
                </a:path>
              </a:pathLst>
            </a:custGeom>
            <a:noFill/>
            <a:ln w="0">
              <a:solidFill>
                <a:srgbClr val="000000"/>
              </a:solidFill>
              <a:prstDash val="solid"/>
              <a:round/>
              <a:headEnd/>
              <a:tailEnd/>
            </a:ln>
          </p:spPr>
          <p:txBody>
            <a:bodyPr/>
            <a:lstStyle/>
            <a:p>
              <a:endParaRPr lang="zh-CN" altLang="en-US"/>
            </a:p>
          </p:txBody>
        </p:sp>
        <p:sp>
          <p:nvSpPr>
            <p:cNvPr id="42027" name="Line 43"/>
            <p:cNvSpPr>
              <a:spLocks noChangeShapeType="1"/>
            </p:cNvSpPr>
            <p:nvPr/>
          </p:nvSpPr>
          <p:spPr bwMode="auto">
            <a:xfrm>
              <a:off x="1019" y="2046"/>
              <a:ext cx="45" cy="1"/>
            </a:xfrm>
            <a:prstGeom prst="line">
              <a:avLst/>
            </a:prstGeom>
            <a:noFill/>
            <a:ln w="0">
              <a:solidFill>
                <a:srgbClr val="000000"/>
              </a:solidFill>
              <a:round/>
              <a:headEnd/>
              <a:tailEnd/>
            </a:ln>
          </p:spPr>
          <p:txBody>
            <a:bodyPr/>
            <a:lstStyle/>
            <a:p>
              <a:endParaRPr lang="zh-CN" altLang="en-US"/>
            </a:p>
          </p:txBody>
        </p:sp>
        <p:sp>
          <p:nvSpPr>
            <p:cNvPr id="42028" name="Freeform 44"/>
            <p:cNvSpPr>
              <a:spLocks/>
            </p:cNvSpPr>
            <p:nvPr/>
          </p:nvSpPr>
          <p:spPr bwMode="auto">
            <a:xfrm>
              <a:off x="1024" y="1953"/>
              <a:ext cx="182" cy="160"/>
            </a:xfrm>
            <a:custGeom>
              <a:avLst/>
              <a:gdLst/>
              <a:ahLst/>
              <a:cxnLst>
                <a:cxn ang="0">
                  <a:pos x="0" y="78"/>
                </a:cxn>
                <a:cxn ang="0">
                  <a:pos x="54" y="78"/>
                </a:cxn>
                <a:cxn ang="0">
                  <a:pos x="60" y="18"/>
                </a:cxn>
                <a:cxn ang="0">
                  <a:pos x="66" y="18"/>
                </a:cxn>
                <a:cxn ang="0">
                  <a:pos x="78" y="12"/>
                </a:cxn>
                <a:cxn ang="0">
                  <a:pos x="96" y="6"/>
                </a:cxn>
                <a:cxn ang="0">
                  <a:pos x="114" y="6"/>
                </a:cxn>
                <a:cxn ang="0">
                  <a:pos x="132" y="6"/>
                </a:cxn>
                <a:cxn ang="0">
                  <a:pos x="150" y="0"/>
                </a:cxn>
                <a:cxn ang="0">
                  <a:pos x="168" y="6"/>
                </a:cxn>
                <a:cxn ang="0">
                  <a:pos x="186" y="6"/>
                </a:cxn>
                <a:cxn ang="0">
                  <a:pos x="204" y="6"/>
                </a:cxn>
                <a:cxn ang="0">
                  <a:pos x="222" y="12"/>
                </a:cxn>
                <a:cxn ang="0">
                  <a:pos x="240" y="18"/>
                </a:cxn>
                <a:cxn ang="0">
                  <a:pos x="240" y="42"/>
                </a:cxn>
                <a:cxn ang="0">
                  <a:pos x="240" y="66"/>
                </a:cxn>
                <a:cxn ang="0">
                  <a:pos x="246" y="96"/>
                </a:cxn>
                <a:cxn ang="0">
                  <a:pos x="246" y="126"/>
                </a:cxn>
                <a:cxn ang="0">
                  <a:pos x="246" y="156"/>
                </a:cxn>
                <a:cxn ang="0">
                  <a:pos x="240" y="186"/>
                </a:cxn>
              </a:cxnLst>
              <a:rect l="0" t="0" r="r" b="b"/>
              <a:pathLst>
                <a:path w="246" h="186">
                  <a:moveTo>
                    <a:pt x="0" y="78"/>
                  </a:moveTo>
                  <a:lnTo>
                    <a:pt x="54" y="78"/>
                  </a:lnTo>
                  <a:lnTo>
                    <a:pt x="60" y="18"/>
                  </a:lnTo>
                  <a:lnTo>
                    <a:pt x="66" y="18"/>
                  </a:lnTo>
                  <a:lnTo>
                    <a:pt x="78" y="12"/>
                  </a:lnTo>
                  <a:lnTo>
                    <a:pt x="96" y="6"/>
                  </a:lnTo>
                  <a:lnTo>
                    <a:pt x="114" y="6"/>
                  </a:lnTo>
                  <a:lnTo>
                    <a:pt x="132" y="6"/>
                  </a:lnTo>
                  <a:lnTo>
                    <a:pt x="150" y="0"/>
                  </a:lnTo>
                  <a:lnTo>
                    <a:pt x="168" y="6"/>
                  </a:lnTo>
                  <a:lnTo>
                    <a:pt x="186" y="6"/>
                  </a:lnTo>
                  <a:lnTo>
                    <a:pt x="204" y="6"/>
                  </a:lnTo>
                  <a:lnTo>
                    <a:pt x="222" y="12"/>
                  </a:lnTo>
                  <a:lnTo>
                    <a:pt x="240" y="18"/>
                  </a:lnTo>
                  <a:lnTo>
                    <a:pt x="240" y="42"/>
                  </a:lnTo>
                  <a:lnTo>
                    <a:pt x="240" y="66"/>
                  </a:lnTo>
                  <a:lnTo>
                    <a:pt x="246" y="96"/>
                  </a:lnTo>
                  <a:lnTo>
                    <a:pt x="246" y="126"/>
                  </a:lnTo>
                  <a:lnTo>
                    <a:pt x="246" y="156"/>
                  </a:lnTo>
                  <a:lnTo>
                    <a:pt x="240" y="186"/>
                  </a:lnTo>
                </a:path>
              </a:pathLst>
            </a:custGeom>
            <a:noFill/>
            <a:ln w="0">
              <a:solidFill>
                <a:srgbClr val="000000"/>
              </a:solidFill>
              <a:prstDash val="solid"/>
              <a:round/>
              <a:headEnd/>
              <a:tailEnd/>
            </a:ln>
          </p:spPr>
          <p:txBody>
            <a:bodyPr/>
            <a:lstStyle/>
            <a:p>
              <a:endParaRPr lang="zh-CN" altLang="en-US"/>
            </a:p>
          </p:txBody>
        </p:sp>
        <p:sp>
          <p:nvSpPr>
            <p:cNvPr id="42029" name="Freeform 45"/>
            <p:cNvSpPr>
              <a:spLocks/>
            </p:cNvSpPr>
            <p:nvPr/>
          </p:nvSpPr>
          <p:spPr bwMode="auto">
            <a:xfrm>
              <a:off x="605" y="2046"/>
              <a:ext cx="191" cy="31"/>
            </a:xfrm>
            <a:custGeom>
              <a:avLst/>
              <a:gdLst/>
              <a:ahLst/>
              <a:cxnLst>
                <a:cxn ang="0">
                  <a:pos x="258" y="36"/>
                </a:cxn>
                <a:cxn ang="0">
                  <a:pos x="210" y="30"/>
                </a:cxn>
                <a:cxn ang="0">
                  <a:pos x="168" y="18"/>
                </a:cxn>
                <a:cxn ang="0">
                  <a:pos x="126" y="12"/>
                </a:cxn>
                <a:cxn ang="0">
                  <a:pos x="78" y="6"/>
                </a:cxn>
                <a:cxn ang="0">
                  <a:pos x="36" y="0"/>
                </a:cxn>
                <a:cxn ang="0">
                  <a:pos x="0" y="0"/>
                </a:cxn>
              </a:cxnLst>
              <a:rect l="0" t="0" r="r" b="b"/>
              <a:pathLst>
                <a:path w="258" h="36">
                  <a:moveTo>
                    <a:pt x="258" y="36"/>
                  </a:moveTo>
                  <a:lnTo>
                    <a:pt x="210" y="30"/>
                  </a:lnTo>
                  <a:lnTo>
                    <a:pt x="168" y="18"/>
                  </a:lnTo>
                  <a:lnTo>
                    <a:pt x="126" y="12"/>
                  </a:lnTo>
                  <a:lnTo>
                    <a:pt x="78" y="6"/>
                  </a:lnTo>
                  <a:lnTo>
                    <a:pt x="36" y="0"/>
                  </a:lnTo>
                  <a:lnTo>
                    <a:pt x="0" y="0"/>
                  </a:lnTo>
                </a:path>
              </a:pathLst>
            </a:custGeom>
            <a:noFill/>
            <a:ln w="0">
              <a:solidFill>
                <a:srgbClr val="000000"/>
              </a:solidFill>
              <a:prstDash val="solid"/>
              <a:round/>
              <a:headEnd/>
              <a:tailEnd/>
            </a:ln>
          </p:spPr>
          <p:txBody>
            <a:bodyPr/>
            <a:lstStyle/>
            <a:p>
              <a:endParaRPr lang="zh-CN" altLang="en-US"/>
            </a:p>
          </p:txBody>
        </p:sp>
        <p:sp>
          <p:nvSpPr>
            <p:cNvPr id="42030" name="Freeform 46"/>
            <p:cNvSpPr>
              <a:spLocks/>
            </p:cNvSpPr>
            <p:nvPr/>
          </p:nvSpPr>
          <p:spPr bwMode="auto">
            <a:xfrm>
              <a:off x="952" y="2351"/>
              <a:ext cx="152" cy="52"/>
            </a:xfrm>
            <a:custGeom>
              <a:avLst/>
              <a:gdLst/>
              <a:ahLst/>
              <a:cxnLst>
                <a:cxn ang="0">
                  <a:pos x="0" y="0"/>
                </a:cxn>
                <a:cxn ang="0">
                  <a:pos x="12" y="12"/>
                </a:cxn>
                <a:cxn ang="0">
                  <a:pos x="24" y="24"/>
                </a:cxn>
                <a:cxn ang="0">
                  <a:pos x="36" y="30"/>
                </a:cxn>
                <a:cxn ang="0">
                  <a:pos x="54" y="36"/>
                </a:cxn>
                <a:cxn ang="0">
                  <a:pos x="66" y="42"/>
                </a:cxn>
                <a:cxn ang="0">
                  <a:pos x="78" y="48"/>
                </a:cxn>
                <a:cxn ang="0">
                  <a:pos x="96" y="54"/>
                </a:cxn>
                <a:cxn ang="0">
                  <a:pos x="108" y="60"/>
                </a:cxn>
                <a:cxn ang="0">
                  <a:pos x="126" y="60"/>
                </a:cxn>
                <a:cxn ang="0">
                  <a:pos x="144" y="60"/>
                </a:cxn>
                <a:cxn ang="0">
                  <a:pos x="156" y="60"/>
                </a:cxn>
                <a:cxn ang="0">
                  <a:pos x="174" y="60"/>
                </a:cxn>
                <a:cxn ang="0">
                  <a:pos x="186" y="60"/>
                </a:cxn>
                <a:cxn ang="0">
                  <a:pos x="204" y="54"/>
                </a:cxn>
              </a:cxnLst>
              <a:rect l="0" t="0" r="r" b="b"/>
              <a:pathLst>
                <a:path w="204" h="60">
                  <a:moveTo>
                    <a:pt x="0" y="0"/>
                  </a:moveTo>
                  <a:lnTo>
                    <a:pt x="12" y="12"/>
                  </a:lnTo>
                  <a:lnTo>
                    <a:pt x="24" y="24"/>
                  </a:lnTo>
                  <a:lnTo>
                    <a:pt x="36" y="30"/>
                  </a:lnTo>
                  <a:lnTo>
                    <a:pt x="54" y="36"/>
                  </a:lnTo>
                  <a:lnTo>
                    <a:pt x="66" y="42"/>
                  </a:lnTo>
                  <a:lnTo>
                    <a:pt x="78" y="48"/>
                  </a:lnTo>
                  <a:lnTo>
                    <a:pt x="96" y="54"/>
                  </a:lnTo>
                  <a:lnTo>
                    <a:pt x="108" y="60"/>
                  </a:lnTo>
                  <a:lnTo>
                    <a:pt x="126" y="60"/>
                  </a:lnTo>
                  <a:lnTo>
                    <a:pt x="144" y="60"/>
                  </a:lnTo>
                  <a:lnTo>
                    <a:pt x="156" y="60"/>
                  </a:lnTo>
                  <a:lnTo>
                    <a:pt x="174" y="60"/>
                  </a:lnTo>
                  <a:lnTo>
                    <a:pt x="186" y="60"/>
                  </a:lnTo>
                  <a:lnTo>
                    <a:pt x="204" y="54"/>
                  </a:lnTo>
                </a:path>
              </a:pathLst>
            </a:custGeom>
            <a:noFill/>
            <a:ln w="0">
              <a:solidFill>
                <a:srgbClr val="000000"/>
              </a:solidFill>
              <a:prstDash val="solid"/>
              <a:round/>
              <a:headEnd/>
              <a:tailEnd/>
            </a:ln>
          </p:spPr>
          <p:txBody>
            <a:bodyPr/>
            <a:lstStyle/>
            <a:p>
              <a:endParaRPr lang="zh-CN" altLang="en-US"/>
            </a:p>
          </p:txBody>
        </p:sp>
        <p:sp>
          <p:nvSpPr>
            <p:cNvPr id="42031" name="Freeform 47"/>
            <p:cNvSpPr>
              <a:spLocks/>
            </p:cNvSpPr>
            <p:nvPr/>
          </p:nvSpPr>
          <p:spPr bwMode="auto">
            <a:xfrm>
              <a:off x="480" y="2046"/>
              <a:ext cx="423" cy="507"/>
            </a:xfrm>
            <a:custGeom>
              <a:avLst/>
              <a:gdLst/>
              <a:ahLst/>
              <a:cxnLst>
                <a:cxn ang="0">
                  <a:pos x="156" y="0"/>
                </a:cxn>
                <a:cxn ang="0">
                  <a:pos x="144" y="0"/>
                </a:cxn>
                <a:cxn ang="0">
                  <a:pos x="126" y="0"/>
                </a:cxn>
                <a:cxn ang="0">
                  <a:pos x="114" y="6"/>
                </a:cxn>
                <a:cxn ang="0">
                  <a:pos x="102" y="18"/>
                </a:cxn>
                <a:cxn ang="0">
                  <a:pos x="96" y="30"/>
                </a:cxn>
                <a:cxn ang="0">
                  <a:pos x="96" y="48"/>
                </a:cxn>
                <a:cxn ang="0">
                  <a:pos x="96" y="60"/>
                </a:cxn>
                <a:cxn ang="0">
                  <a:pos x="108" y="72"/>
                </a:cxn>
                <a:cxn ang="0">
                  <a:pos x="114" y="84"/>
                </a:cxn>
                <a:cxn ang="0">
                  <a:pos x="90" y="102"/>
                </a:cxn>
                <a:cxn ang="0">
                  <a:pos x="66" y="126"/>
                </a:cxn>
                <a:cxn ang="0">
                  <a:pos x="42" y="150"/>
                </a:cxn>
                <a:cxn ang="0">
                  <a:pos x="30" y="180"/>
                </a:cxn>
                <a:cxn ang="0">
                  <a:pos x="12" y="210"/>
                </a:cxn>
                <a:cxn ang="0">
                  <a:pos x="6" y="240"/>
                </a:cxn>
                <a:cxn ang="0">
                  <a:pos x="0" y="276"/>
                </a:cxn>
                <a:cxn ang="0">
                  <a:pos x="6" y="306"/>
                </a:cxn>
                <a:cxn ang="0">
                  <a:pos x="12" y="342"/>
                </a:cxn>
                <a:cxn ang="0">
                  <a:pos x="18" y="372"/>
                </a:cxn>
                <a:cxn ang="0">
                  <a:pos x="36" y="402"/>
                </a:cxn>
                <a:cxn ang="0">
                  <a:pos x="84" y="450"/>
                </a:cxn>
                <a:cxn ang="0">
                  <a:pos x="126" y="486"/>
                </a:cxn>
                <a:cxn ang="0">
                  <a:pos x="174" y="510"/>
                </a:cxn>
                <a:cxn ang="0">
                  <a:pos x="222" y="534"/>
                </a:cxn>
                <a:cxn ang="0">
                  <a:pos x="270" y="558"/>
                </a:cxn>
                <a:cxn ang="0">
                  <a:pos x="324" y="570"/>
                </a:cxn>
                <a:cxn ang="0">
                  <a:pos x="378" y="582"/>
                </a:cxn>
                <a:cxn ang="0">
                  <a:pos x="432" y="588"/>
                </a:cxn>
                <a:cxn ang="0">
                  <a:pos x="486" y="588"/>
                </a:cxn>
                <a:cxn ang="0">
                  <a:pos x="534" y="588"/>
                </a:cxn>
                <a:cxn ang="0">
                  <a:pos x="570" y="582"/>
                </a:cxn>
              </a:cxnLst>
              <a:rect l="0" t="0" r="r" b="b"/>
              <a:pathLst>
                <a:path w="570" h="588">
                  <a:moveTo>
                    <a:pt x="162" y="0"/>
                  </a:moveTo>
                  <a:lnTo>
                    <a:pt x="156" y="0"/>
                  </a:lnTo>
                  <a:lnTo>
                    <a:pt x="150" y="0"/>
                  </a:lnTo>
                  <a:lnTo>
                    <a:pt x="144" y="0"/>
                  </a:lnTo>
                  <a:lnTo>
                    <a:pt x="138" y="0"/>
                  </a:lnTo>
                  <a:lnTo>
                    <a:pt x="126" y="0"/>
                  </a:lnTo>
                  <a:lnTo>
                    <a:pt x="120" y="6"/>
                  </a:lnTo>
                  <a:lnTo>
                    <a:pt x="114" y="6"/>
                  </a:lnTo>
                  <a:lnTo>
                    <a:pt x="108" y="12"/>
                  </a:lnTo>
                  <a:lnTo>
                    <a:pt x="102" y="18"/>
                  </a:lnTo>
                  <a:lnTo>
                    <a:pt x="102" y="24"/>
                  </a:lnTo>
                  <a:lnTo>
                    <a:pt x="96" y="30"/>
                  </a:lnTo>
                  <a:lnTo>
                    <a:pt x="96" y="36"/>
                  </a:lnTo>
                  <a:lnTo>
                    <a:pt x="96" y="48"/>
                  </a:lnTo>
                  <a:lnTo>
                    <a:pt x="96" y="54"/>
                  </a:lnTo>
                  <a:lnTo>
                    <a:pt x="96" y="60"/>
                  </a:lnTo>
                  <a:lnTo>
                    <a:pt x="102" y="66"/>
                  </a:lnTo>
                  <a:lnTo>
                    <a:pt x="108" y="72"/>
                  </a:lnTo>
                  <a:lnTo>
                    <a:pt x="108" y="78"/>
                  </a:lnTo>
                  <a:lnTo>
                    <a:pt x="114" y="84"/>
                  </a:lnTo>
                  <a:lnTo>
                    <a:pt x="102" y="90"/>
                  </a:lnTo>
                  <a:lnTo>
                    <a:pt x="90" y="102"/>
                  </a:lnTo>
                  <a:lnTo>
                    <a:pt x="78" y="114"/>
                  </a:lnTo>
                  <a:lnTo>
                    <a:pt x="66" y="126"/>
                  </a:lnTo>
                  <a:lnTo>
                    <a:pt x="54" y="138"/>
                  </a:lnTo>
                  <a:lnTo>
                    <a:pt x="42" y="150"/>
                  </a:lnTo>
                  <a:lnTo>
                    <a:pt x="36" y="168"/>
                  </a:lnTo>
                  <a:lnTo>
                    <a:pt x="30" y="180"/>
                  </a:lnTo>
                  <a:lnTo>
                    <a:pt x="18" y="192"/>
                  </a:lnTo>
                  <a:lnTo>
                    <a:pt x="12" y="210"/>
                  </a:lnTo>
                  <a:lnTo>
                    <a:pt x="12" y="228"/>
                  </a:lnTo>
                  <a:lnTo>
                    <a:pt x="6" y="240"/>
                  </a:lnTo>
                  <a:lnTo>
                    <a:pt x="6" y="258"/>
                  </a:lnTo>
                  <a:lnTo>
                    <a:pt x="0" y="276"/>
                  </a:lnTo>
                  <a:lnTo>
                    <a:pt x="0" y="294"/>
                  </a:lnTo>
                  <a:lnTo>
                    <a:pt x="6" y="306"/>
                  </a:lnTo>
                  <a:lnTo>
                    <a:pt x="6" y="324"/>
                  </a:lnTo>
                  <a:lnTo>
                    <a:pt x="12" y="342"/>
                  </a:lnTo>
                  <a:lnTo>
                    <a:pt x="12" y="360"/>
                  </a:lnTo>
                  <a:lnTo>
                    <a:pt x="18" y="372"/>
                  </a:lnTo>
                  <a:lnTo>
                    <a:pt x="24" y="390"/>
                  </a:lnTo>
                  <a:lnTo>
                    <a:pt x="36" y="402"/>
                  </a:lnTo>
                  <a:lnTo>
                    <a:pt x="54" y="426"/>
                  </a:lnTo>
                  <a:lnTo>
                    <a:pt x="84" y="450"/>
                  </a:lnTo>
                  <a:lnTo>
                    <a:pt x="102" y="468"/>
                  </a:lnTo>
                  <a:lnTo>
                    <a:pt x="126" y="486"/>
                  </a:lnTo>
                  <a:lnTo>
                    <a:pt x="150" y="498"/>
                  </a:lnTo>
                  <a:lnTo>
                    <a:pt x="174" y="510"/>
                  </a:lnTo>
                  <a:lnTo>
                    <a:pt x="198" y="522"/>
                  </a:lnTo>
                  <a:lnTo>
                    <a:pt x="222" y="534"/>
                  </a:lnTo>
                  <a:lnTo>
                    <a:pt x="246" y="546"/>
                  </a:lnTo>
                  <a:lnTo>
                    <a:pt x="270" y="558"/>
                  </a:lnTo>
                  <a:lnTo>
                    <a:pt x="294" y="564"/>
                  </a:lnTo>
                  <a:lnTo>
                    <a:pt x="324" y="570"/>
                  </a:lnTo>
                  <a:lnTo>
                    <a:pt x="348" y="576"/>
                  </a:lnTo>
                  <a:lnTo>
                    <a:pt x="378" y="582"/>
                  </a:lnTo>
                  <a:lnTo>
                    <a:pt x="402" y="588"/>
                  </a:lnTo>
                  <a:lnTo>
                    <a:pt x="432" y="588"/>
                  </a:lnTo>
                  <a:lnTo>
                    <a:pt x="456" y="588"/>
                  </a:lnTo>
                  <a:lnTo>
                    <a:pt x="486" y="588"/>
                  </a:lnTo>
                  <a:lnTo>
                    <a:pt x="510" y="588"/>
                  </a:lnTo>
                  <a:lnTo>
                    <a:pt x="534" y="588"/>
                  </a:lnTo>
                  <a:lnTo>
                    <a:pt x="564" y="582"/>
                  </a:lnTo>
                  <a:lnTo>
                    <a:pt x="570" y="582"/>
                  </a:lnTo>
                </a:path>
              </a:pathLst>
            </a:custGeom>
            <a:noFill/>
            <a:ln w="0">
              <a:solidFill>
                <a:srgbClr val="000000"/>
              </a:solidFill>
              <a:prstDash val="solid"/>
              <a:round/>
              <a:headEnd/>
              <a:tailEnd/>
            </a:ln>
          </p:spPr>
          <p:txBody>
            <a:bodyPr/>
            <a:lstStyle/>
            <a:p>
              <a:endParaRPr lang="zh-CN" altLang="en-US"/>
            </a:p>
          </p:txBody>
        </p:sp>
        <p:sp>
          <p:nvSpPr>
            <p:cNvPr id="42032" name="Freeform 48"/>
            <p:cNvSpPr>
              <a:spLocks/>
            </p:cNvSpPr>
            <p:nvPr/>
          </p:nvSpPr>
          <p:spPr bwMode="auto">
            <a:xfrm>
              <a:off x="1055" y="1907"/>
              <a:ext cx="53" cy="46"/>
            </a:xfrm>
            <a:custGeom>
              <a:avLst/>
              <a:gdLst/>
              <a:ahLst/>
              <a:cxnLst>
                <a:cxn ang="0">
                  <a:pos x="72" y="54"/>
                </a:cxn>
                <a:cxn ang="0">
                  <a:pos x="60" y="42"/>
                </a:cxn>
                <a:cxn ang="0">
                  <a:pos x="48" y="30"/>
                </a:cxn>
                <a:cxn ang="0">
                  <a:pos x="30" y="18"/>
                </a:cxn>
                <a:cxn ang="0">
                  <a:pos x="18" y="6"/>
                </a:cxn>
                <a:cxn ang="0">
                  <a:pos x="0" y="0"/>
                </a:cxn>
              </a:cxnLst>
              <a:rect l="0" t="0" r="r" b="b"/>
              <a:pathLst>
                <a:path w="72" h="54">
                  <a:moveTo>
                    <a:pt x="72" y="54"/>
                  </a:moveTo>
                  <a:lnTo>
                    <a:pt x="60" y="42"/>
                  </a:lnTo>
                  <a:lnTo>
                    <a:pt x="48" y="30"/>
                  </a:lnTo>
                  <a:lnTo>
                    <a:pt x="30" y="18"/>
                  </a:lnTo>
                  <a:lnTo>
                    <a:pt x="18" y="6"/>
                  </a:lnTo>
                  <a:lnTo>
                    <a:pt x="0" y="0"/>
                  </a:lnTo>
                </a:path>
              </a:pathLst>
            </a:custGeom>
            <a:noFill/>
            <a:ln w="0">
              <a:solidFill>
                <a:srgbClr val="000000"/>
              </a:solidFill>
              <a:prstDash val="solid"/>
              <a:round/>
              <a:headEnd/>
              <a:tailEnd/>
            </a:ln>
          </p:spPr>
          <p:txBody>
            <a:bodyPr/>
            <a:lstStyle/>
            <a:p>
              <a:endParaRPr lang="zh-CN" altLang="en-US"/>
            </a:p>
          </p:txBody>
        </p:sp>
        <p:sp>
          <p:nvSpPr>
            <p:cNvPr id="42033" name="Freeform 49"/>
            <p:cNvSpPr>
              <a:spLocks/>
            </p:cNvSpPr>
            <p:nvPr/>
          </p:nvSpPr>
          <p:spPr bwMode="auto">
            <a:xfrm>
              <a:off x="1228" y="2248"/>
              <a:ext cx="36" cy="191"/>
            </a:xfrm>
            <a:custGeom>
              <a:avLst/>
              <a:gdLst/>
              <a:ahLst/>
              <a:cxnLst>
                <a:cxn ang="0">
                  <a:pos x="12" y="222"/>
                </a:cxn>
                <a:cxn ang="0">
                  <a:pos x="24" y="210"/>
                </a:cxn>
                <a:cxn ang="0">
                  <a:pos x="30" y="198"/>
                </a:cxn>
                <a:cxn ang="0">
                  <a:pos x="36" y="186"/>
                </a:cxn>
                <a:cxn ang="0">
                  <a:pos x="42" y="168"/>
                </a:cxn>
                <a:cxn ang="0">
                  <a:pos x="42" y="156"/>
                </a:cxn>
                <a:cxn ang="0">
                  <a:pos x="48" y="144"/>
                </a:cxn>
                <a:cxn ang="0">
                  <a:pos x="48" y="126"/>
                </a:cxn>
                <a:cxn ang="0">
                  <a:pos x="48" y="114"/>
                </a:cxn>
                <a:cxn ang="0">
                  <a:pos x="48" y="102"/>
                </a:cxn>
                <a:cxn ang="0">
                  <a:pos x="42" y="84"/>
                </a:cxn>
                <a:cxn ang="0">
                  <a:pos x="42" y="72"/>
                </a:cxn>
                <a:cxn ang="0">
                  <a:pos x="36" y="60"/>
                </a:cxn>
                <a:cxn ang="0">
                  <a:pos x="30" y="48"/>
                </a:cxn>
                <a:cxn ang="0">
                  <a:pos x="24" y="36"/>
                </a:cxn>
                <a:cxn ang="0">
                  <a:pos x="18" y="24"/>
                </a:cxn>
                <a:cxn ang="0">
                  <a:pos x="6" y="12"/>
                </a:cxn>
                <a:cxn ang="0">
                  <a:pos x="0" y="0"/>
                </a:cxn>
              </a:cxnLst>
              <a:rect l="0" t="0" r="r" b="b"/>
              <a:pathLst>
                <a:path w="48" h="222">
                  <a:moveTo>
                    <a:pt x="12" y="222"/>
                  </a:moveTo>
                  <a:lnTo>
                    <a:pt x="24" y="210"/>
                  </a:lnTo>
                  <a:lnTo>
                    <a:pt x="30" y="198"/>
                  </a:lnTo>
                  <a:lnTo>
                    <a:pt x="36" y="186"/>
                  </a:lnTo>
                  <a:lnTo>
                    <a:pt x="42" y="168"/>
                  </a:lnTo>
                  <a:lnTo>
                    <a:pt x="42" y="156"/>
                  </a:lnTo>
                  <a:lnTo>
                    <a:pt x="48" y="144"/>
                  </a:lnTo>
                  <a:lnTo>
                    <a:pt x="48" y="126"/>
                  </a:lnTo>
                  <a:lnTo>
                    <a:pt x="48" y="114"/>
                  </a:lnTo>
                  <a:lnTo>
                    <a:pt x="48" y="102"/>
                  </a:lnTo>
                  <a:lnTo>
                    <a:pt x="42" y="84"/>
                  </a:lnTo>
                  <a:lnTo>
                    <a:pt x="42" y="72"/>
                  </a:lnTo>
                  <a:lnTo>
                    <a:pt x="36" y="60"/>
                  </a:lnTo>
                  <a:lnTo>
                    <a:pt x="30" y="48"/>
                  </a:lnTo>
                  <a:lnTo>
                    <a:pt x="24" y="36"/>
                  </a:lnTo>
                  <a:lnTo>
                    <a:pt x="18" y="24"/>
                  </a:lnTo>
                  <a:lnTo>
                    <a:pt x="6" y="12"/>
                  </a:lnTo>
                  <a:lnTo>
                    <a:pt x="0" y="0"/>
                  </a:lnTo>
                </a:path>
              </a:pathLst>
            </a:custGeom>
            <a:noFill/>
            <a:ln w="0">
              <a:solidFill>
                <a:srgbClr val="000000"/>
              </a:solidFill>
              <a:prstDash val="solid"/>
              <a:round/>
              <a:headEnd/>
              <a:tailEnd/>
            </a:ln>
          </p:spPr>
          <p:txBody>
            <a:bodyPr/>
            <a:lstStyle/>
            <a:p>
              <a:endParaRPr lang="zh-CN" altLang="en-US"/>
            </a:p>
          </p:txBody>
        </p:sp>
        <p:sp>
          <p:nvSpPr>
            <p:cNvPr id="42034" name="Freeform 50"/>
            <p:cNvSpPr>
              <a:spLocks/>
            </p:cNvSpPr>
            <p:nvPr/>
          </p:nvSpPr>
          <p:spPr bwMode="auto">
            <a:xfrm>
              <a:off x="1099" y="2418"/>
              <a:ext cx="250" cy="202"/>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close/>
                </a:path>
              </a:pathLst>
            </a:custGeom>
            <a:solidFill>
              <a:srgbClr val="FF9975"/>
            </a:solidFill>
            <a:ln w="9525">
              <a:noFill/>
              <a:round/>
              <a:headEnd/>
              <a:tailEnd/>
            </a:ln>
          </p:spPr>
          <p:txBody>
            <a:bodyPr/>
            <a:lstStyle/>
            <a:p>
              <a:endParaRPr lang="zh-CN" altLang="en-US"/>
            </a:p>
          </p:txBody>
        </p:sp>
        <p:sp>
          <p:nvSpPr>
            <p:cNvPr id="42035" name="Freeform 51"/>
            <p:cNvSpPr>
              <a:spLocks/>
            </p:cNvSpPr>
            <p:nvPr/>
          </p:nvSpPr>
          <p:spPr bwMode="auto">
            <a:xfrm>
              <a:off x="1099" y="2418"/>
              <a:ext cx="250" cy="202"/>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path>
              </a:pathLst>
            </a:custGeom>
            <a:noFill/>
            <a:ln w="0">
              <a:solidFill>
                <a:srgbClr val="000000"/>
              </a:solidFill>
              <a:prstDash val="solid"/>
              <a:round/>
              <a:headEnd/>
              <a:tailEnd/>
            </a:ln>
          </p:spPr>
          <p:txBody>
            <a:bodyPr/>
            <a:lstStyle/>
            <a:p>
              <a:endParaRPr lang="zh-CN" altLang="en-US"/>
            </a:p>
          </p:txBody>
        </p:sp>
        <p:sp>
          <p:nvSpPr>
            <p:cNvPr id="42036" name="Freeform 52"/>
            <p:cNvSpPr>
              <a:spLocks/>
            </p:cNvSpPr>
            <p:nvPr/>
          </p:nvSpPr>
          <p:spPr bwMode="auto">
            <a:xfrm>
              <a:off x="649" y="2491"/>
              <a:ext cx="566" cy="367"/>
            </a:xfrm>
            <a:custGeom>
              <a:avLst/>
              <a:gdLst/>
              <a:ahLst/>
              <a:cxnLst>
                <a:cxn ang="0">
                  <a:pos x="156" y="96"/>
                </a:cxn>
                <a:cxn ang="0">
                  <a:pos x="186" y="90"/>
                </a:cxn>
                <a:cxn ang="0">
                  <a:pos x="222" y="84"/>
                </a:cxn>
                <a:cxn ang="0">
                  <a:pos x="234" y="90"/>
                </a:cxn>
                <a:cxn ang="0">
                  <a:pos x="246" y="108"/>
                </a:cxn>
                <a:cxn ang="0">
                  <a:pos x="252" y="114"/>
                </a:cxn>
                <a:cxn ang="0">
                  <a:pos x="270" y="108"/>
                </a:cxn>
                <a:cxn ang="0">
                  <a:pos x="306" y="96"/>
                </a:cxn>
                <a:cxn ang="0">
                  <a:pos x="354" y="78"/>
                </a:cxn>
                <a:cxn ang="0">
                  <a:pos x="402" y="60"/>
                </a:cxn>
                <a:cxn ang="0">
                  <a:pos x="450" y="42"/>
                </a:cxn>
                <a:cxn ang="0">
                  <a:pos x="492" y="18"/>
                </a:cxn>
                <a:cxn ang="0">
                  <a:pos x="534" y="6"/>
                </a:cxn>
                <a:cxn ang="0">
                  <a:pos x="558" y="0"/>
                </a:cxn>
                <a:cxn ang="0">
                  <a:pos x="570" y="0"/>
                </a:cxn>
                <a:cxn ang="0">
                  <a:pos x="612" y="12"/>
                </a:cxn>
                <a:cxn ang="0">
                  <a:pos x="636" y="30"/>
                </a:cxn>
                <a:cxn ang="0">
                  <a:pos x="666" y="42"/>
                </a:cxn>
                <a:cxn ang="0">
                  <a:pos x="696" y="66"/>
                </a:cxn>
                <a:cxn ang="0">
                  <a:pos x="726" y="96"/>
                </a:cxn>
                <a:cxn ang="0">
                  <a:pos x="750" y="132"/>
                </a:cxn>
                <a:cxn ang="0">
                  <a:pos x="756" y="156"/>
                </a:cxn>
                <a:cxn ang="0">
                  <a:pos x="762" y="186"/>
                </a:cxn>
                <a:cxn ang="0">
                  <a:pos x="756" y="198"/>
                </a:cxn>
                <a:cxn ang="0">
                  <a:pos x="708" y="240"/>
                </a:cxn>
                <a:cxn ang="0">
                  <a:pos x="660" y="270"/>
                </a:cxn>
                <a:cxn ang="0">
                  <a:pos x="606" y="294"/>
                </a:cxn>
                <a:cxn ang="0">
                  <a:pos x="558" y="312"/>
                </a:cxn>
                <a:cxn ang="0">
                  <a:pos x="516" y="324"/>
                </a:cxn>
                <a:cxn ang="0">
                  <a:pos x="438" y="354"/>
                </a:cxn>
                <a:cxn ang="0">
                  <a:pos x="384" y="372"/>
                </a:cxn>
                <a:cxn ang="0">
                  <a:pos x="312" y="396"/>
                </a:cxn>
                <a:cxn ang="0">
                  <a:pos x="276" y="414"/>
                </a:cxn>
                <a:cxn ang="0">
                  <a:pos x="240" y="420"/>
                </a:cxn>
                <a:cxn ang="0">
                  <a:pos x="204" y="426"/>
                </a:cxn>
                <a:cxn ang="0">
                  <a:pos x="156" y="426"/>
                </a:cxn>
                <a:cxn ang="0">
                  <a:pos x="102" y="420"/>
                </a:cxn>
                <a:cxn ang="0">
                  <a:pos x="72" y="402"/>
                </a:cxn>
                <a:cxn ang="0">
                  <a:pos x="42" y="384"/>
                </a:cxn>
                <a:cxn ang="0">
                  <a:pos x="24" y="360"/>
                </a:cxn>
                <a:cxn ang="0">
                  <a:pos x="6" y="324"/>
                </a:cxn>
                <a:cxn ang="0">
                  <a:pos x="0" y="294"/>
                </a:cxn>
                <a:cxn ang="0">
                  <a:pos x="12" y="252"/>
                </a:cxn>
                <a:cxn ang="0">
                  <a:pos x="42" y="198"/>
                </a:cxn>
                <a:cxn ang="0">
                  <a:pos x="84" y="138"/>
                </a:cxn>
                <a:cxn ang="0">
                  <a:pos x="156" y="96"/>
                </a:cxn>
              </a:cxnLst>
              <a:rect l="0" t="0" r="r" b="b"/>
              <a:pathLst>
                <a:path w="762" h="426">
                  <a:moveTo>
                    <a:pt x="156" y="96"/>
                  </a:moveTo>
                  <a:lnTo>
                    <a:pt x="186" y="90"/>
                  </a:lnTo>
                  <a:lnTo>
                    <a:pt x="222" y="84"/>
                  </a:lnTo>
                  <a:lnTo>
                    <a:pt x="234" y="90"/>
                  </a:lnTo>
                  <a:lnTo>
                    <a:pt x="246" y="108"/>
                  </a:lnTo>
                  <a:lnTo>
                    <a:pt x="252" y="114"/>
                  </a:lnTo>
                  <a:lnTo>
                    <a:pt x="270" y="108"/>
                  </a:lnTo>
                  <a:lnTo>
                    <a:pt x="306" y="96"/>
                  </a:lnTo>
                  <a:lnTo>
                    <a:pt x="354" y="78"/>
                  </a:lnTo>
                  <a:lnTo>
                    <a:pt x="402" y="60"/>
                  </a:lnTo>
                  <a:lnTo>
                    <a:pt x="450" y="42"/>
                  </a:lnTo>
                  <a:lnTo>
                    <a:pt x="492" y="18"/>
                  </a:lnTo>
                  <a:lnTo>
                    <a:pt x="534" y="6"/>
                  </a:lnTo>
                  <a:lnTo>
                    <a:pt x="558" y="0"/>
                  </a:lnTo>
                  <a:lnTo>
                    <a:pt x="570" y="0"/>
                  </a:lnTo>
                  <a:lnTo>
                    <a:pt x="612" y="12"/>
                  </a:lnTo>
                  <a:lnTo>
                    <a:pt x="636" y="30"/>
                  </a:lnTo>
                  <a:lnTo>
                    <a:pt x="666" y="42"/>
                  </a:lnTo>
                  <a:lnTo>
                    <a:pt x="696" y="66"/>
                  </a:lnTo>
                  <a:lnTo>
                    <a:pt x="726" y="96"/>
                  </a:lnTo>
                  <a:lnTo>
                    <a:pt x="750" y="132"/>
                  </a:lnTo>
                  <a:lnTo>
                    <a:pt x="756" y="156"/>
                  </a:lnTo>
                  <a:lnTo>
                    <a:pt x="762" y="186"/>
                  </a:lnTo>
                  <a:lnTo>
                    <a:pt x="756" y="198"/>
                  </a:lnTo>
                  <a:lnTo>
                    <a:pt x="708" y="240"/>
                  </a:lnTo>
                  <a:lnTo>
                    <a:pt x="660" y="270"/>
                  </a:lnTo>
                  <a:lnTo>
                    <a:pt x="606" y="294"/>
                  </a:lnTo>
                  <a:lnTo>
                    <a:pt x="558" y="312"/>
                  </a:lnTo>
                  <a:lnTo>
                    <a:pt x="516" y="324"/>
                  </a:lnTo>
                  <a:lnTo>
                    <a:pt x="438" y="354"/>
                  </a:lnTo>
                  <a:lnTo>
                    <a:pt x="384" y="372"/>
                  </a:lnTo>
                  <a:lnTo>
                    <a:pt x="312" y="396"/>
                  </a:lnTo>
                  <a:lnTo>
                    <a:pt x="276" y="414"/>
                  </a:lnTo>
                  <a:lnTo>
                    <a:pt x="240" y="420"/>
                  </a:lnTo>
                  <a:lnTo>
                    <a:pt x="204" y="426"/>
                  </a:lnTo>
                  <a:lnTo>
                    <a:pt x="156" y="426"/>
                  </a:lnTo>
                  <a:lnTo>
                    <a:pt x="102" y="420"/>
                  </a:lnTo>
                  <a:lnTo>
                    <a:pt x="72" y="402"/>
                  </a:lnTo>
                  <a:lnTo>
                    <a:pt x="42" y="384"/>
                  </a:lnTo>
                  <a:lnTo>
                    <a:pt x="24" y="360"/>
                  </a:lnTo>
                  <a:lnTo>
                    <a:pt x="6" y="324"/>
                  </a:lnTo>
                  <a:lnTo>
                    <a:pt x="0" y="294"/>
                  </a:lnTo>
                  <a:lnTo>
                    <a:pt x="12" y="252"/>
                  </a:lnTo>
                  <a:lnTo>
                    <a:pt x="42" y="198"/>
                  </a:lnTo>
                  <a:lnTo>
                    <a:pt x="84" y="138"/>
                  </a:lnTo>
                  <a:lnTo>
                    <a:pt x="156" y="96"/>
                  </a:lnTo>
                  <a:close/>
                </a:path>
              </a:pathLst>
            </a:custGeom>
            <a:solidFill>
              <a:srgbClr val="875426"/>
            </a:solidFill>
            <a:ln w="9525">
              <a:noFill/>
              <a:round/>
              <a:headEnd/>
              <a:tailEnd/>
            </a:ln>
          </p:spPr>
          <p:txBody>
            <a:bodyPr/>
            <a:lstStyle/>
            <a:p>
              <a:endParaRPr lang="zh-CN" altLang="en-US"/>
            </a:p>
          </p:txBody>
        </p:sp>
        <p:sp>
          <p:nvSpPr>
            <p:cNvPr id="42037" name="Freeform 53"/>
            <p:cNvSpPr>
              <a:spLocks/>
            </p:cNvSpPr>
            <p:nvPr/>
          </p:nvSpPr>
          <p:spPr bwMode="auto">
            <a:xfrm>
              <a:off x="1282" y="2129"/>
              <a:ext cx="686" cy="362"/>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close/>
                </a:path>
              </a:pathLst>
            </a:custGeom>
            <a:solidFill>
              <a:srgbClr val="999999"/>
            </a:solidFill>
            <a:ln w="9525">
              <a:noFill/>
              <a:round/>
              <a:headEnd/>
              <a:tailEnd/>
            </a:ln>
          </p:spPr>
          <p:txBody>
            <a:bodyPr/>
            <a:lstStyle/>
            <a:p>
              <a:endParaRPr lang="zh-CN" altLang="en-US"/>
            </a:p>
          </p:txBody>
        </p:sp>
        <p:sp>
          <p:nvSpPr>
            <p:cNvPr id="42038" name="Freeform 54"/>
            <p:cNvSpPr>
              <a:spLocks/>
            </p:cNvSpPr>
            <p:nvPr/>
          </p:nvSpPr>
          <p:spPr bwMode="auto">
            <a:xfrm>
              <a:off x="1282" y="2129"/>
              <a:ext cx="686" cy="362"/>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path>
              </a:pathLst>
            </a:custGeom>
            <a:noFill/>
            <a:ln w="0">
              <a:solidFill>
                <a:schemeClr val="tx1"/>
              </a:solidFill>
              <a:prstDash val="solid"/>
              <a:round/>
              <a:headEnd/>
              <a:tailEnd/>
            </a:ln>
          </p:spPr>
          <p:txBody>
            <a:bodyPr/>
            <a:lstStyle/>
            <a:p>
              <a:endParaRPr lang="zh-CN" altLang="en-US"/>
            </a:p>
          </p:txBody>
        </p:sp>
        <p:sp>
          <p:nvSpPr>
            <p:cNvPr id="42039" name="Freeform 55"/>
            <p:cNvSpPr>
              <a:spLocks/>
            </p:cNvSpPr>
            <p:nvPr/>
          </p:nvSpPr>
          <p:spPr bwMode="auto">
            <a:xfrm>
              <a:off x="627" y="2491"/>
              <a:ext cx="588" cy="367"/>
            </a:xfrm>
            <a:custGeom>
              <a:avLst/>
              <a:gdLst/>
              <a:ahLst/>
              <a:cxnLst>
                <a:cxn ang="0">
                  <a:pos x="282" y="114"/>
                </a:cxn>
                <a:cxn ang="0">
                  <a:pos x="300" y="108"/>
                </a:cxn>
                <a:cxn ang="0">
                  <a:pos x="336" y="96"/>
                </a:cxn>
                <a:cxn ang="0">
                  <a:pos x="384" y="78"/>
                </a:cxn>
                <a:cxn ang="0">
                  <a:pos x="432" y="60"/>
                </a:cxn>
                <a:cxn ang="0">
                  <a:pos x="480" y="42"/>
                </a:cxn>
                <a:cxn ang="0">
                  <a:pos x="522" y="18"/>
                </a:cxn>
                <a:cxn ang="0">
                  <a:pos x="564" y="6"/>
                </a:cxn>
                <a:cxn ang="0">
                  <a:pos x="588" y="0"/>
                </a:cxn>
                <a:cxn ang="0">
                  <a:pos x="600" y="0"/>
                </a:cxn>
                <a:cxn ang="0">
                  <a:pos x="642" y="12"/>
                </a:cxn>
                <a:cxn ang="0">
                  <a:pos x="666" y="24"/>
                </a:cxn>
                <a:cxn ang="0">
                  <a:pos x="696" y="42"/>
                </a:cxn>
                <a:cxn ang="0">
                  <a:pos x="726" y="66"/>
                </a:cxn>
                <a:cxn ang="0">
                  <a:pos x="756" y="96"/>
                </a:cxn>
                <a:cxn ang="0">
                  <a:pos x="780" y="132"/>
                </a:cxn>
                <a:cxn ang="0">
                  <a:pos x="786" y="156"/>
                </a:cxn>
                <a:cxn ang="0">
                  <a:pos x="792" y="180"/>
                </a:cxn>
                <a:cxn ang="0">
                  <a:pos x="786" y="198"/>
                </a:cxn>
                <a:cxn ang="0">
                  <a:pos x="738" y="240"/>
                </a:cxn>
                <a:cxn ang="0">
                  <a:pos x="690" y="270"/>
                </a:cxn>
                <a:cxn ang="0">
                  <a:pos x="636" y="294"/>
                </a:cxn>
                <a:cxn ang="0">
                  <a:pos x="588" y="312"/>
                </a:cxn>
                <a:cxn ang="0">
                  <a:pos x="546" y="324"/>
                </a:cxn>
                <a:cxn ang="0">
                  <a:pos x="468" y="354"/>
                </a:cxn>
                <a:cxn ang="0">
                  <a:pos x="414" y="372"/>
                </a:cxn>
                <a:cxn ang="0">
                  <a:pos x="342" y="396"/>
                </a:cxn>
                <a:cxn ang="0">
                  <a:pos x="306" y="414"/>
                </a:cxn>
                <a:cxn ang="0">
                  <a:pos x="270" y="420"/>
                </a:cxn>
                <a:cxn ang="0">
                  <a:pos x="234" y="426"/>
                </a:cxn>
                <a:cxn ang="0">
                  <a:pos x="186" y="426"/>
                </a:cxn>
                <a:cxn ang="0">
                  <a:pos x="132" y="420"/>
                </a:cxn>
                <a:cxn ang="0">
                  <a:pos x="96" y="402"/>
                </a:cxn>
                <a:cxn ang="0">
                  <a:pos x="42" y="378"/>
                </a:cxn>
                <a:cxn ang="0">
                  <a:pos x="0" y="342"/>
                </a:cxn>
              </a:cxnLst>
              <a:rect l="0" t="0" r="r" b="b"/>
              <a:pathLst>
                <a:path w="792" h="426">
                  <a:moveTo>
                    <a:pt x="282" y="114"/>
                  </a:moveTo>
                  <a:lnTo>
                    <a:pt x="300" y="108"/>
                  </a:lnTo>
                  <a:lnTo>
                    <a:pt x="336" y="96"/>
                  </a:lnTo>
                  <a:lnTo>
                    <a:pt x="384" y="78"/>
                  </a:lnTo>
                  <a:lnTo>
                    <a:pt x="432" y="60"/>
                  </a:lnTo>
                  <a:lnTo>
                    <a:pt x="480" y="42"/>
                  </a:lnTo>
                  <a:lnTo>
                    <a:pt x="522" y="18"/>
                  </a:lnTo>
                  <a:lnTo>
                    <a:pt x="564" y="6"/>
                  </a:lnTo>
                  <a:lnTo>
                    <a:pt x="588" y="0"/>
                  </a:lnTo>
                  <a:lnTo>
                    <a:pt x="600" y="0"/>
                  </a:lnTo>
                  <a:lnTo>
                    <a:pt x="642" y="12"/>
                  </a:lnTo>
                  <a:lnTo>
                    <a:pt x="666" y="24"/>
                  </a:lnTo>
                  <a:lnTo>
                    <a:pt x="696" y="42"/>
                  </a:lnTo>
                  <a:lnTo>
                    <a:pt x="726" y="66"/>
                  </a:lnTo>
                  <a:lnTo>
                    <a:pt x="756" y="96"/>
                  </a:lnTo>
                  <a:lnTo>
                    <a:pt x="780" y="132"/>
                  </a:lnTo>
                  <a:lnTo>
                    <a:pt x="786" y="156"/>
                  </a:lnTo>
                  <a:lnTo>
                    <a:pt x="792" y="180"/>
                  </a:lnTo>
                  <a:lnTo>
                    <a:pt x="786" y="198"/>
                  </a:lnTo>
                  <a:lnTo>
                    <a:pt x="738" y="240"/>
                  </a:lnTo>
                  <a:lnTo>
                    <a:pt x="690" y="270"/>
                  </a:lnTo>
                  <a:lnTo>
                    <a:pt x="636" y="294"/>
                  </a:lnTo>
                  <a:lnTo>
                    <a:pt x="588" y="312"/>
                  </a:lnTo>
                  <a:lnTo>
                    <a:pt x="546" y="324"/>
                  </a:lnTo>
                  <a:lnTo>
                    <a:pt x="468" y="354"/>
                  </a:lnTo>
                  <a:lnTo>
                    <a:pt x="414" y="372"/>
                  </a:lnTo>
                  <a:lnTo>
                    <a:pt x="342" y="396"/>
                  </a:lnTo>
                  <a:lnTo>
                    <a:pt x="306" y="414"/>
                  </a:lnTo>
                  <a:lnTo>
                    <a:pt x="270" y="420"/>
                  </a:lnTo>
                  <a:lnTo>
                    <a:pt x="234" y="426"/>
                  </a:lnTo>
                  <a:lnTo>
                    <a:pt x="186" y="426"/>
                  </a:lnTo>
                  <a:lnTo>
                    <a:pt x="132" y="420"/>
                  </a:lnTo>
                  <a:lnTo>
                    <a:pt x="96" y="402"/>
                  </a:lnTo>
                  <a:lnTo>
                    <a:pt x="42" y="378"/>
                  </a:lnTo>
                  <a:lnTo>
                    <a:pt x="0" y="342"/>
                  </a:lnTo>
                </a:path>
              </a:pathLst>
            </a:custGeom>
            <a:noFill/>
            <a:ln w="0">
              <a:solidFill>
                <a:srgbClr val="000000"/>
              </a:solidFill>
              <a:prstDash val="solid"/>
              <a:round/>
              <a:headEnd/>
              <a:tailEnd/>
            </a:ln>
          </p:spPr>
          <p:txBody>
            <a:bodyPr/>
            <a:lstStyle/>
            <a:p>
              <a:endParaRPr lang="zh-CN" altLang="en-US"/>
            </a:p>
          </p:txBody>
        </p:sp>
        <p:sp>
          <p:nvSpPr>
            <p:cNvPr id="42040" name="Freeform 56"/>
            <p:cNvSpPr>
              <a:spLocks/>
            </p:cNvSpPr>
            <p:nvPr/>
          </p:nvSpPr>
          <p:spPr bwMode="auto">
            <a:xfrm>
              <a:off x="1144" y="2728"/>
              <a:ext cx="18" cy="99"/>
            </a:xfrm>
            <a:custGeom>
              <a:avLst/>
              <a:gdLst/>
              <a:ahLst/>
              <a:cxnLst>
                <a:cxn ang="0">
                  <a:pos x="24" y="114"/>
                </a:cxn>
                <a:cxn ang="0">
                  <a:pos x="24" y="84"/>
                </a:cxn>
                <a:cxn ang="0">
                  <a:pos x="18" y="54"/>
                </a:cxn>
                <a:cxn ang="0">
                  <a:pos x="12" y="18"/>
                </a:cxn>
                <a:cxn ang="0">
                  <a:pos x="0" y="0"/>
                </a:cxn>
              </a:cxnLst>
              <a:rect l="0" t="0" r="r" b="b"/>
              <a:pathLst>
                <a:path w="24" h="114">
                  <a:moveTo>
                    <a:pt x="24" y="114"/>
                  </a:moveTo>
                  <a:lnTo>
                    <a:pt x="24" y="84"/>
                  </a:lnTo>
                  <a:lnTo>
                    <a:pt x="18" y="54"/>
                  </a:lnTo>
                  <a:lnTo>
                    <a:pt x="12" y="18"/>
                  </a:lnTo>
                  <a:lnTo>
                    <a:pt x="0" y="0"/>
                  </a:lnTo>
                </a:path>
              </a:pathLst>
            </a:custGeom>
            <a:noFill/>
            <a:ln w="0">
              <a:solidFill>
                <a:srgbClr val="000000"/>
              </a:solidFill>
              <a:prstDash val="solid"/>
              <a:round/>
              <a:headEnd/>
              <a:tailEnd/>
            </a:ln>
          </p:spPr>
          <p:txBody>
            <a:bodyPr/>
            <a:lstStyle/>
            <a:p>
              <a:endParaRPr lang="zh-CN" altLang="en-US"/>
            </a:p>
          </p:txBody>
        </p:sp>
        <p:sp>
          <p:nvSpPr>
            <p:cNvPr id="42041" name="Freeform 57"/>
            <p:cNvSpPr>
              <a:spLocks/>
            </p:cNvSpPr>
            <p:nvPr/>
          </p:nvSpPr>
          <p:spPr bwMode="auto">
            <a:xfrm>
              <a:off x="778" y="2584"/>
              <a:ext cx="54" cy="41"/>
            </a:xfrm>
            <a:custGeom>
              <a:avLst/>
              <a:gdLst/>
              <a:ahLst/>
              <a:cxnLst>
                <a:cxn ang="0">
                  <a:pos x="6" y="0"/>
                </a:cxn>
                <a:cxn ang="0">
                  <a:pos x="18" y="0"/>
                </a:cxn>
                <a:cxn ang="0">
                  <a:pos x="30" y="0"/>
                </a:cxn>
                <a:cxn ang="0">
                  <a:pos x="42" y="0"/>
                </a:cxn>
                <a:cxn ang="0">
                  <a:pos x="48" y="0"/>
                </a:cxn>
                <a:cxn ang="0">
                  <a:pos x="60" y="6"/>
                </a:cxn>
                <a:cxn ang="0">
                  <a:pos x="72" y="6"/>
                </a:cxn>
                <a:cxn ang="0">
                  <a:pos x="48" y="12"/>
                </a:cxn>
                <a:cxn ang="0">
                  <a:pos x="36" y="18"/>
                </a:cxn>
                <a:cxn ang="0">
                  <a:pos x="24" y="24"/>
                </a:cxn>
                <a:cxn ang="0">
                  <a:pos x="18" y="30"/>
                </a:cxn>
                <a:cxn ang="0">
                  <a:pos x="12" y="42"/>
                </a:cxn>
                <a:cxn ang="0">
                  <a:pos x="0" y="48"/>
                </a:cxn>
              </a:cxnLst>
              <a:rect l="0" t="0" r="r" b="b"/>
              <a:pathLst>
                <a:path w="72" h="48">
                  <a:moveTo>
                    <a:pt x="6" y="0"/>
                  </a:moveTo>
                  <a:lnTo>
                    <a:pt x="18" y="0"/>
                  </a:lnTo>
                  <a:lnTo>
                    <a:pt x="30" y="0"/>
                  </a:lnTo>
                  <a:lnTo>
                    <a:pt x="42" y="0"/>
                  </a:lnTo>
                  <a:lnTo>
                    <a:pt x="48" y="0"/>
                  </a:lnTo>
                  <a:lnTo>
                    <a:pt x="60" y="6"/>
                  </a:lnTo>
                  <a:lnTo>
                    <a:pt x="72" y="6"/>
                  </a:lnTo>
                  <a:lnTo>
                    <a:pt x="48" y="12"/>
                  </a:lnTo>
                  <a:lnTo>
                    <a:pt x="36" y="18"/>
                  </a:lnTo>
                  <a:lnTo>
                    <a:pt x="24" y="24"/>
                  </a:lnTo>
                  <a:lnTo>
                    <a:pt x="18" y="30"/>
                  </a:lnTo>
                  <a:lnTo>
                    <a:pt x="12" y="42"/>
                  </a:lnTo>
                  <a:lnTo>
                    <a:pt x="0" y="48"/>
                  </a:lnTo>
                </a:path>
              </a:pathLst>
            </a:custGeom>
            <a:noFill/>
            <a:ln w="0">
              <a:solidFill>
                <a:srgbClr val="000000"/>
              </a:solidFill>
              <a:prstDash val="solid"/>
              <a:round/>
              <a:headEnd/>
              <a:tailEnd/>
            </a:ln>
          </p:spPr>
          <p:txBody>
            <a:bodyPr/>
            <a:lstStyle/>
            <a:p>
              <a:endParaRPr lang="zh-CN" altLang="en-US"/>
            </a:p>
          </p:txBody>
        </p:sp>
        <p:sp>
          <p:nvSpPr>
            <p:cNvPr id="42042" name="Freeform 58"/>
            <p:cNvSpPr>
              <a:spLocks/>
            </p:cNvSpPr>
            <p:nvPr/>
          </p:nvSpPr>
          <p:spPr bwMode="auto">
            <a:xfrm>
              <a:off x="823" y="2594"/>
              <a:ext cx="9" cy="26"/>
            </a:xfrm>
            <a:custGeom>
              <a:avLst/>
              <a:gdLst/>
              <a:ahLst/>
              <a:cxnLst>
                <a:cxn ang="0">
                  <a:pos x="12" y="0"/>
                </a:cxn>
                <a:cxn ang="0">
                  <a:pos x="6" y="0"/>
                </a:cxn>
                <a:cxn ang="0">
                  <a:pos x="0" y="12"/>
                </a:cxn>
                <a:cxn ang="0">
                  <a:pos x="0" y="24"/>
                </a:cxn>
                <a:cxn ang="0">
                  <a:pos x="0" y="30"/>
                </a:cxn>
              </a:cxnLst>
              <a:rect l="0" t="0" r="r" b="b"/>
              <a:pathLst>
                <a:path w="12" h="30">
                  <a:moveTo>
                    <a:pt x="12" y="0"/>
                  </a:moveTo>
                  <a:lnTo>
                    <a:pt x="6" y="0"/>
                  </a:lnTo>
                  <a:lnTo>
                    <a:pt x="0" y="12"/>
                  </a:lnTo>
                  <a:lnTo>
                    <a:pt x="0" y="24"/>
                  </a:lnTo>
                  <a:lnTo>
                    <a:pt x="0" y="30"/>
                  </a:lnTo>
                </a:path>
              </a:pathLst>
            </a:custGeom>
            <a:noFill/>
            <a:ln w="0">
              <a:solidFill>
                <a:srgbClr val="000000"/>
              </a:solidFill>
              <a:prstDash val="solid"/>
              <a:round/>
              <a:headEnd/>
              <a:tailEnd/>
            </a:ln>
          </p:spPr>
          <p:txBody>
            <a:bodyPr/>
            <a:lstStyle/>
            <a:p>
              <a:endParaRPr lang="zh-CN" altLang="en-US"/>
            </a:p>
          </p:txBody>
        </p:sp>
        <p:sp>
          <p:nvSpPr>
            <p:cNvPr id="42043" name="Freeform 59"/>
            <p:cNvSpPr>
              <a:spLocks/>
            </p:cNvSpPr>
            <p:nvPr/>
          </p:nvSpPr>
          <p:spPr bwMode="auto">
            <a:xfrm>
              <a:off x="551" y="2485"/>
              <a:ext cx="388" cy="579"/>
            </a:xfrm>
            <a:custGeom>
              <a:avLst/>
              <a:gdLst/>
              <a:ahLst/>
              <a:cxnLst>
                <a:cxn ang="0">
                  <a:pos x="36" y="0"/>
                </a:cxn>
                <a:cxn ang="0">
                  <a:pos x="18" y="18"/>
                </a:cxn>
                <a:cxn ang="0">
                  <a:pos x="12" y="36"/>
                </a:cxn>
                <a:cxn ang="0">
                  <a:pos x="6" y="66"/>
                </a:cxn>
                <a:cxn ang="0">
                  <a:pos x="6" y="102"/>
                </a:cxn>
                <a:cxn ang="0">
                  <a:pos x="6" y="120"/>
                </a:cxn>
                <a:cxn ang="0">
                  <a:pos x="6" y="150"/>
                </a:cxn>
                <a:cxn ang="0">
                  <a:pos x="0" y="180"/>
                </a:cxn>
                <a:cxn ang="0">
                  <a:pos x="6" y="210"/>
                </a:cxn>
                <a:cxn ang="0">
                  <a:pos x="18" y="252"/>
                </a:cxn>
                <a:cxn ang="0">
                  <a:pos x="42" y="288"/>
                </a:cxn>
                <a:cxn ang="0">
                  <a:pos x="66" y="324"/>
                </a:cxn>
                <a:cxn ang="0">
                  <a:pos x="78" y="336"/>
                </a:cxn>
                <a:cxn ang="0">
                  <a:pos x="102" y="348"/>
                </a:cxn>
                <a:cxn ang="0">
                  <a:pos x="108" y="420"/>
                </a:cxn>
                <a:cxn ang="0">
                  <a:pos x="102" y="462"/>
                </a:cxn>
                <a:cxn ang="0">
                  <a:pos x="84" y="492"/>
                </a:cxn>
                <a:cxn ang="0">
                  <a:pos x="72" y="516"/>
                </a:cxn>
                <a:cxn ang="0">
                  <a:pos x="60" y="540"/>
                </a:cxn>
                <a:cxn ang="0">
                  <a:pos x="72" y="540"/>
                </a:cxn>
                <a:cxn ang="0">
                  <a:pos x="84" y="540"/>
                </a:cxn>
                <a:cxn ang="0">
                  <a:pos x="72" y="570"/>
                </a:cxn>
                <a:cxn ang="0">
                  <a:pos x="54" y="606"/>
                </a:cxn>
                <a:cxn ang="0">
                  <a:pos x="42" y="654"/>
                </a:cxn>
                <a:cxn ang="0">
                  <a:pos x="66" y="654"/>
                </a:cxn>
                <a:cxn ang="0">
                  <a:pos x="108" y="654"/>
                </a:cxn>
                <a:cxn ang="0">
                  <a:pos x="144" y="648"/>
                </a:cxn>
                <a:cxn ang="0">
                  <a:pos x="186" y="636"/>
                </a:cxn>
                <a:cxn ang="0">
                  <a:pos x="228" y="624"/>
                </a:cxn>
                <a:cxn ang="0">
                  <a:pos x="258" y="624"/>
                </a:cxn>
                <a:cxn ang="0">
                  <a:pos x="282" y="624"/>
                </a:cxn>
                <a:cxn ang="0">
                  <a:pos x="354" y="660"/>
                </a:cxn>
                <a:cxn ang="0">
                  <a:pos x="396" y="672"/>
                </a:cxn>
                <a:cxn ang="0">
                  <a:pos x="408" y="648"/>
                </a:cxn>
                <a:cxn ang="0">
                  <a:pos x="438" y="606"/>
                </a:cxn>
                <a:cxn ang="0">
                  <a:pos x="480" y="570"/>
                </a:cxn>
                <a:cxn ang="0">
                  <a:pos x="510" y="546"/>
                </a:cxn>
                <a:cxn ang="0">
                  <a:pos x="522" y="540"/>
                </a:cxn>
                <a:cxn ang="0">
                  <a:pos x="522" y="528"/>
                </a:cxn>
                <a:cxn ang="0">
                  <a:pos x="504" y="474"/>
                </a:cxn>
                <a:cxn ang="0">
                  <a:pos x="498" y="420"/>
                </a:cxn>
              </a:cxnLst>
              <a:rect l="0" t="0" r="r" b="b"/>
              <a:pathLst>
                <a:path w="522" h="672">
                  <a:moveTo>
                    <a:pt x="36" y="0"/>
                  </a:moveTo>
                  <a:lnTo>
                    <a:pt x="18" y="18"/>
                  </a:lnTo>
                  <a:lnTo>
                    <a:pt x="12" y="36"/>
                  </a:lnTo>
                  <a:lnTo>
                    <a:pt x="6" y="66"/>
                  </a:lnTo>
                  <a:lnTo>
                    <a:pt x="6" y="102"/>
                  </a:lnTo>
                  <a:lnTo>
                    <a:pt x="6" y="120"/>
                  </a:lnTo>
                  <a:lnTo>
                    <a:pt x="6" y="150"/>
                  </a:lnTo>
                  <a:lnTo>
                    <a:pt x="0" y="180"/>
                  </a:lnTo>
                  <a:lnTo>
                    <a:pt x="6" y="210"/>
                  </a:lnTo>
                  <a:lnTo>
                    <a:pt x="18" y="252"/>
                  </a:lnTo>
                  <a:lnTo>
                    <a:pt x="42" y="288"/>
                  </a:lnTo>
                  <a:lnTo>
                    <a:pt x="66" y="324"/>
                  </a:lnTo>
                  <a:lnTo>
                    <a:pt x="78" y="336"/>
                  </a:lnTo>
                  <a:lnTo>
                    <a:pt x="102" y="348"/>
                  </a:lnTo>
                  <a:lnTo>
                    <a:pt x="108" y="420"/>
                  </a:lnTo>
                  <a:lnTo>
                    <a:pt x="102" y="462"/>
                  </a:lnTo>
                  <a:lnTo>
                    <a:pt x="84" y="492"/>
                  </a:lnTo>
                  <a:lnTo>
                    <a:pt x="72" y="516"/>
                  </a:lnTo>
                  <a:lnTo>
                    <a:pt x="60" y="540"/>
                  </a:lnTo>
                  <a:lnTo>
                    <a:pt x="72" y="540"/>
                  </a:lnTo>
                  <a:lnTo>
                    <a:pt x="84" y="540"/>
                  </a:lnTo>
                  <a:lnTo>
                    <a:pt x="72" y="570"/>
                  </a:lnTo>
                  <a:lnTo>
                    <a:pt x="54" y="606"/>
                  </a:lnTo>
                  <a:lnTo>
                    <a:pt x="42" y="654"/>
                  </a:lnTo>
                  <a:lnTo>
                    <a:pt x="66" y="654"/>
                  </a:lnTo>
                  <a:lnTo>
                    <a:pt x="108" y="654"/>
                  </a:lnTo>
                  <a:lnTo>
                    <a:pt x="144" y="648"/>
                  </a:lnTo>
                  <a:lnTo>
                    <a:pt x="186" y="636"/>
                  </a:lnTo>
                  <a:lnTo>
                    <a:pt x="228" y="624"/>
                  </a:lnTo>
                  <a:lnTo>
                    <a:pt x="258" y="624"/>
                  </a:lnTo>
                  <a:lnTo>
                    <a:pt x="282" y="624"/>
                  </a:lnTo>
                  <a:lnTo>
                    <a:pt x="354" y="660"/>
                  </a:lnTo>
                  <a:lnTo>
                    <a:pt x="396" y="672"/>
                  </a:lnTo>
                  <a:lnTo>
                    <a:pt x="408" y="648"/>
                  </a:lnTo>
                  <a:lnTo>
                    <a:pt x="438" y="606"/>
                  </a:lnTo>
                  <a:lnTo>
                    <a:pt x="480" y="570"/>
                  </a:lnTo>
                  <a:lnTo>
                    <a:pt x="510" y="546"/>
                  </a:lnTo>
                  <a:lnTo>
                    <a:pt x="522" y="540"/>
                  </a:lnTo>
                  <a:lnTo>
                    <a:pt x="522" y="528"/>
                  </a:lnTo>
                  <a:lnTo>
                    <a:pt x="504" y="474"/>
                  </a:lnTo>
                  <a:lnTo>
                    <a:pt x="498" y="420"/>
                  </a:lnTo>
                </a:path>
              </a:pathLst>
            </a:custGeom>
            <a:noFill/>
            <a:ln w="0">
              <a:solidFill>
                <a:srgbClr val="000000"/>
              </a:solidFill>
              <a:prstDash val="solid"/>
              <a:round/>
              <a:headEnd/>
              <a:tailEnd/>
            </a:ln>
          </p:spPr>
          <p:txBody>
            <a:bodyPr/>
            <a:lstStyle/>
            <a:p>
              <a:endParaRPr lang="zh-CN" altLang="en-US"/>
            </a:p>
          </p:txBody>
        </p:sp>
        <p:sp>
          <p:nvSpPr>
            <p:cNvPr id="42044" name="Freeform 60"/>
            <p:cNvSpPr>
              <a:spLocks/>
            </p:cNvSpPr>
            <p:nvPr/>
          </p:nvSpPr>
          <p:spPr bwMode="auto">
            <a:xfrm>
              <a:off x="614" y="2909"/>
              <a:ext cx="169" cy="42"/>
            </a:xfrm>
            <a:custGeom>
              <a:avLst/>
              <a:gdLst/>
              <a:ahLst/>
              <a:cxnLst>
                <a:cxn ang="0">
                  <a:pos x="0" y="48"/>
                </a:cxn>
                <a:cxn ang="0">
                  <a:pos x="36" y="42"/>
                </a:cxn>
                <a:cxn ang="0">
                  <a:pos x="66" y="36"/>
                </a:cxn>
                <a:cxn ang="0">
                  <a:pos x="96" y="36"/>
                </a:cxn>
                <a:cxn ang="0">
                  <a:pos x="126" y="36"/>
                </a:cxn>
                <a:cxn ang="0">
                  <a:pos x="156" y="36"/>
                </a:cxn>
                <a:cxn ang="0">
                  <a:pos x="180" y="36"/>
                </a:cxn>
                <a:cxn ang="0">
                  <a:pos x="204" y="42"/>
                </a:cxn>
                <a:cxn ang="0">
                  <a:pos x="216" y="42"/>
                </a:cxn>
                <a:cxn ang="0">
                  <a:pos x="216" y="42"/>
                </a:cxn>
                <a:cxn ang="0">
                  <a:pos x="216" y="30"/>
                </a:cxn>
                <a:cxn ang="0">
                  <a:pos x="222" y="18"/>
                </a:cxn>
                <a:cxn ang="0">
                  <a:pos x="228" y="0"/>
                </a:cxn>
              </a:cxnLst>
              <a:rect l="0" t="0" r="r" b="b"/>
              <a:pathLst>
                <a:path w="228" h="48">
                  <a:moveTo>
                    <a:pt x="0" y="48"/>
                  </a:moveTo>
                  <a:lnTo>
                    <a:pt x="36" y="42"/>
                  </a:lnTo>
                  <a:lnTo>
                    <a:pt x="66" y="36"/>
                  </a:lnTo>
                  <a:lnTo>
                    <a:pt x="96" y="36"/>
                  </a:lnTo>
                  <a:lnTo>
                    <a:pt x="126" y="36"/>
                  </a:lnTo>
                  <a:lnTo>
                    <a:pt x="156" y="36"/>
                  </a:lnTo>
                  <a:lnTo>
                    <a:pt x="180" y="36"/>
                  </a:lnTo>
                  <a:lnTo>
                    <a:pt x="204" y="42"/>
                  </a:lnTo>
                  <a:lnTo>
                    <a:pt x="216" y="42"/>
                  </a:lnTo>
                  <a:lnTo>
                    <a:pt x="216" y="42"/>
                  </a:lnTo>
                  <a:lnTo>
                    <a:pt x="216" y="30"/>
                  </a:lnTo>
                  <a:lnTo>
                    <a:pt x="222" y="18"/>
                  </a:lnTo>
                  <a:lnTo>
                    <a:pt x="228" y="0"/>
                  </a:lnTo>
                </a:path>
              </a:pathLst>
            </a:custGeom>
            <a:noFill/>
            <a:ln w="0">
              <a:solidFill>
                <a:srgbClr val="000000"/>
              </a:solidFill>
              <a:prstDash val="solid"/>
              <a:round/>
              <a:headEnd/>
              <a:tailEnd/>
            </a:ln>
          </p:spPr>
          <p:txBody>
            <a:bodyPr/>
            <a:lstStyle/>
            <a:p>
              <a:endParaRPr lang="zh-CN" altLang="en-US"/>
            </a:p>
          </p:txBody>
        </p:sp>
        <p:sp>
          <p:nvSpPr>
            <p:cNvPr id="42045" name="Freeform 61"/>
            <p:cNvSpPr>
              <a:spLocks/>
            </p:cNvSpPr>
            <p:nvPr/>
          </p:nvSpPr>
          <p:spPr bwMode="auto">
            <a:xfrm>
              <a:off x="1246" y="2465"/>
              <a:ext cx="31" cy="10"/>
            </a:xfrm>
            <a:custGeom>
              <a:avLst/>
              <a:gdLst/>
              <a:ahLst/>
              <a:cxnLst>
                <a:cxn ang="0">
                  <a:pos x="42" y="12"/>
                </a:cxn>
                <a:cxn ang="0">
                  <a:pos x="36" y="6"/>
                </a:cxn>
                <a:cxn ang="0">
                  <a:pos x="30" y="0"/>
                </a:cxn>
                <a:cxn ang="0">
                  <a:pos x="18" y="0"/>
                </a:cxn>
                <a:cxn ang="0">
                  <a:pos x="0" y="0"/>
                </a:cxn>
              </a:cxnLst>
              <a:rect l="0" t="0" r="r" b="b"/>
              <a:pathLst>
                <a:path w="42" h="12">
                  <a:moveTo>
                    <a:pt x="42" y="12"/>
                  </a:moveTo>
                  <a:lnTo>
                    <a:pt x="36" y="6"/>
                  </a:lnTo>
                  <a:lnTo>
                    <a:pt x="30" y="0"/>
                  </a:lnTo>
                  <a:lnTo>
                    <a:pt x="18" y="0"/>
                  </a:lnTo>
                  <a:lnTo>
                    <a:pt x="0" y="0"/>
                  </a:lnTo>
                </a:path>
              </a:pathLst>
            </a:custGeom>
            <a:noFill/>
            <a:ln w="0">
              <a:solidFill>
                <a:srgbClr val="000000"/>
              </a:solidFill>
              <a:prstDash val="solid"/>
              <a:round/>
              <a:headEnd/>
              <a:tailEnd/>
            </a:ln>
          </p:spPr>
          <p:txBody>
            <a:bodyPr/>
            <a:lstStyle/>
            <a:p>
              <a:endParaRPr lang="zh-CN" altLang="en-US"/>
            </a:p>
          </p:txBody>
        </p:sp>
        <p:sp>
          <p:nvSpPr>
            <p:cNvPr id="42046" name="Freeform 62"/>
            <p:cNvSpPr>
              <a:spLocks/>
            </p:cNvSpPr>
            <p:nvPr/>
          </p:nvSpPr>
          <p:spPr bwMode="auto">
            <a:xfrm>
              <a:off x="1260" y="2527"/>
              <a:ext cx="49" cy="20"/>
            </a:xfrm>
            <a:custGeom>
              <a:avLst/>
              <a:gdLst/>
              <a:ahLst/>
              <a:cxnLst>
                <a:cxn ang="0">
                  <a:pos x="66" y="24"/>
                </a:cxn>
                <a:cxn ang="0">
                  <a:pos x="48" y="24"/>
                </a:cxn>
                <a:cxn ang="0">
                  <a:pos x="30" y="18"/>
                </a:cxn>
                <a:cxn ang="0">
                  <a:pos x="18" y="12"/>
                </a:cxn>
                <a:cxn ang="0">
                  <a:pos x="0" y="6"/>
                </a:cxn>
                <a:cxn ang="0">
                  <a:pos x="0" y="0"/>
                </a:cxn>
              </a:cxnLst>
              <a:rect l="0" t="0" r="r" b="b"/>
              <a:pathLst>
                <a:path w="66" h="24">
                  <a:moveTo>
                    <a:pt x="66" y="24"/>
                  </a:moveTo>
                  <a:lnTo>
                    <a:pt x="48" y="24"/>
                  </a:lnTo>
                  <a:lnTo>
                    <a:pt x="30" y="18"/>
                  </a:lnTo>
                  <a:lnTo>
                    <a:pt x="18" y="12"/>
                  </a:lnTo>
                  <a:lnTo>
                    <a:pt x="0" y="6"/>
                  </a:lnTo>
                  <a:lnTo>
                    <a:pt x="0" y="0"/>
                  </a:lnTo>
                </a:path>
              </a:pathLst>
            </a:custGeom>
            <a:noFill/>
            <a:ln w="0">
              <a:solidFill>
                <a:srgbClr val="000000"/>
              </a:solidFill>
              <a:prstDash val="solid"/>
              <a:round/>
              <a:headEnd/>
              <a:tailEnd/>
            </a:ln>
          </p:spPr>
          <p:txBody>
            <a:bodyPr/>
            <a:lstStyle/>
            <a:p>
              <a:endParaRPr lang="zh-CN" altLang="en-US"/>
            </a:p>
          </p:txBody>
        </p:sp>
        <p:sp>
          <p:nvSpPr>
            <p:cNvPr id="42047" name="Freeform 63"/>
            <p:cNvSpPr>
              <a:spLocks/>
            </p:cNvSpPr>
            <p:nvPr/>
          </p:nvSpPr>
          <p:spPr bwMode="auto">
            <a:xfrm>
              <a:off x="1237" y="2568"/>
              <a:ext cx="40" cy="16"/>
            </a:xfrm>
            <a:custGeom>
              <a:avLst/>
              <a:gdLst/>
              <a:ahLst/>
              <a:cxnLst>
                <a:cxn ang="0">
                  <a:pos x="54" y="18"/>
                </a:cxn>
                <a:cxn ang="0">
                  <a:pos x="42" y="18"/>
                </a:cxn>
                <a:cxn ang="0">
                  <a:pos x="24" y="12"/>
                </a:cxn>
                <a:cxn ang="0">
                  <a:pos x="6" y="6"/>
                </a:cxn>
                <a:cxn ang="0">
                  <a:pos x="0" y="0"/>
                </a:cxn>
              </a:cxnLst>
              <a:rect l="0" t="0" r="r" b="b"/>
              <a:pathLst>
                <a:path w="54" h="18">
                  <a:moveTo>
                    <a:pt x="54" y="18"/>
                  </a:moveTo>
                  <a:lnTo>
                    <a:pt x="42" y="18"/>
                  </a:lnTo>
                  <a:lnTo>
                    <a:pt x="24" y="12"/>
                  </a:lnTo>
                  <a:lnTo>
                    <a:pt x="6" y="6"/>
                  </a:lnTo>
                  <a:lnTo>
                    <a:pt x="0" y="0"/>
                  </a:lnTo>
                </a:path>
              </a:pathLst>
            </a:custGeom>
            <a:noFill/>
            <a:ln w="0">
              <a:solidFill>
                <a:srgbClr val="000000"/>
              </a:solidFill>
              <a:prstDash val="solid"/>
              <a:round/>
              <a:headEnd/>
              <a:tailEnd/>
            </a:ln>
          </p:spPr>
          <p:txBody>
            <a:bodyPr/>
            <a:lstStyle/>
            <a:p>
              <a:endParaRPr lang="zh-CN" altLang="en-US"/>
            </a:p>
          </p:txBody>
        </p:sp>
        <p:sp>
          <p:nvSpPr>
            <p:cNvPr id="42048" name="Freeform 64"/>
            <p:cNvSpPr>
              <a:spLocks/>
            </p:cNvSpPr>
            <p:nvPr/>
          </p:nvSpPr>
          <p:spPr bwMode="auto">
            <a:xfrm>
              <a:off x="917" y="3033"/>
              <a:ext cx="44" cy="388"/>
            </a:xfrm>
            <a:custGeom>
              <a:avLst/>
              <a:gdLst/>
              <a:ahLst/>
              <a:cxnLst>
                <a:cxn ang="0">
                  <a:pos x="60" y="0"/>
                </a:cxn>
                <a:cxn ang="0">
                  <a:pos x="54" y="12"/>
                </a:cxn>
                <a:cxn ang="0">
                  <a:pos x="42" y="18"/>
                </a:cxn>
                <a:cxn ang="0">
                  <a:pos x="42" y="24"/>
                </a:cxn>
                <a:cxn ang="0">
                  <a:pos x="30" y="30"/>
                </a:cxn>
                <a:cxn ang="0">
                  <a:pos x="18" y="36"/>
                </a:cxn>
                <a:cxn ang="0">
                  <a:pos x="30" y="42"/>
                </a:cxn>
                <a:cxn ang="0">
                  <a:pos x="42" y="66"/>
                </a:cxn>
                <a:cxn ang="0">
                  <a:pos x="48" y="84"/>
                </a:cxn>
                <a:cxn ang="0">
                  <a:pos x="54" y="114"/>
                </a:cxn>
                <a:cxn ang="0">
                  <a:pos x="54" y="132"/>
                </a:cxn>
                <a:cxn ang="0">
                  <a:pos x="48" y="156"/>
                </a:cxn>
                <a:cxn ang="0">
                  <a:pos x="42" y="180"/>
                </a:cxn>
                <a:cxn ang="0">
                  <a:pos x="30" y="198"/>
                </a:cxn>
                <a:cxn ang="0">
                  <a:pos x="18" y="216"/>
                </a:cxn>
                <a:cxn ang="0">
                  <a:pos x="12" y="240"/>
                </a:cxn>
                <a:cxn ang="0">
                  <a:pos x="6" y="258"/>
                </a:cxn>
                <a:cxn ang="0">
                  <a:pos x="0" y="282"/>
                </a:cxn>
                <a:cxn ang="0">
                  <a:pos x="6" y="312"/>
                </a:cxn>
                <a:cxn ang="0">
                  <a:pos x="6" y="336"/>
                </a:cxn>
                <a:cxn ang="0">
                  <a:pos x="6" y="348"/>
                </a:cxn>
                <a:cxn ang="0">
                  <a:pos x="6" y="372"/>
                </a:cxn>
                <a:cxn ang="0">
                  <a:pos x="6" y="408"/>
                </a:cxn>
                <a:cxn ang="0">
                  <a:pos x="6" y="450"/>
                </a:cxn>
              </a:cxnLst>
              <a:rect l="0" t="0" r="r" b="b"/>
              <a:pathLst>
                <a:path w="60" h="450">
                  <a:moveTo>
                    <a:pt x="60" y="0"/>
                  </a:moveTo>
                  <a:lnTo>
                    <a:pt x="54" y="12"/>
                  </a:lnTo>
                  <a:lnTo>
                    <a:pt x="42" y="18"/>
                  </a:lnTo>
                  <a:lnTo>
                    <a:pt x="42" y="24"/>
                  </a:lnTo>
                  <a:lnTo>
                    <a:pt x="30" y="30"/>
                  </a:lnTo>
                  <a:lnTo>
                    <a:pt x="18" y="36"/>
                  </a:lnTo>
                  <a:lnTo>
                    <a:pt x="30" y="42"/>
                  </a:lnTo>
                  <a:lnTo>
                    <a:pt x="42" y="66"/>
                  </a:lnTo>
                  <a:lnTo>
                    <a:pt x="48" y="84"/>
                  </a:lnTo>
                  <a:lnTo>
                    <a:pt x="54" y="114"/>
                  </a:lnTo>
                  <a:lnTo>
                    <a:pt x="54" y="132"/>
                  </a:lnTo>
                  <a:lnTo>
                    <a:pt x="48" y="156"/>
                  </a:lnTo>
                  <a:lnTo>
                    <a:pt x="42" y="180"/>
                  </a:lnTo>
                  <a:lnTo>
                    <a:pt x="30" y="198"/>
                  </a:lnTo>
                  <a:lnTo>
                    <a:pt x="18" y="216"/>
                  </a:lnTo>
                  <a:lnTo>
                    <a:pt x="12" y="240"/>
                  </a:lnTo>
                  <a:lnTo>
                    <a:pt x="6" y="258"/>
                  </a:lnTo>
                  <a:lnTo>
                    <a:pt x="0" y="282"/>
                  </a:lnTo>
                  <a:lnTo>
                    <a:pt x="6" y="312"/>
                  </a:lnTo>
                  <a:lnTo>
                    <a:pt x="6" y="336"/>
                  </a:lnTo>
                  <a:lnTo>
                    <a:pt x="6" y="348"/>
                  </a:lnTo>
                  <a:lnTo>
                    <a:pt x="6" y="372"/>
                  </a:lnTo>
                  <a:lnTo>
                    <a:pt x="6" y="408"/>
                  </a:lnTo>
                  <a:lnTo>
                    <a:pt x="6" y="450"/>
                  </a:lnTo>
                </a:path>
              </a:pathLst>
            </a:custGeom>
            <a:noFill/>
            <a:ln w="0">
              <a:solidFill>
                <a:srgbClr val="000000"/>
              </a:solidFill>
              <a:prstDash val="solid"/>
              <a:round/>
              <a:headEnd/>
              <a:tailEnd/>
            </a:ln>
          </p:spPr>
          <p:txBody>
            <a:bodyPr/>
            <a:lstStyle/>
            <a:p>
              <a:endParaRPr lang="zh-CN" altLang="en-US"/>
            </a:p>
          </p:txBody>
        </p:sp>
        <p:sp>
          <p:nvSpPr>
            <p:cNvPr id="42049" name="Freeform 65"/>
            <p:cNvSpPr>
              <a:spLocks/>
            </p:cNvSpPr>
            <p:nvPr/>
          </p:nvSpPr>
          <p:spPr bwMode="auto">
            <a:xfrm>
              <a:off x="520" y="3467"/>
              <a:ext cx="753" cy="145"/>
            </a:xfrm>
            <a:custGeom>
              <a:avLst/>
              <a:gdLst/>
              <a:ahLst/>
              <a:cxnLst>
                <a:cxn ang="0">
                  <a:pos x="222" y="24"/>
                </a:cxn>
                <a:cxn ang="0">
                  <a:pos x="186" y="24"/>
                </a:cxn>
                <a:cxn ang="0">
                  <a:pos x="132" y="30"/>
                </a:cxn>
                <a:cxn ang="0">
                  <a:pos x="78" y="48"/>
                </a:cxn>
                <a:cxn ang="0">
                  <a:pos x="48" y="60"/>
                </a:cxn>
                <a:cxn ang="0">
                  <a:pos x="24" y="78"/>
                </a:cxn>
                <a:cxn ang="0">
                  <a:pos x="6" y="108"/>
                </a:cxn>
                <a:cxn ang="0">
                  <a:pos x="0" y="138"/>
                </a:cxn>
                <a:cxn ang="0">
                  <a:pos x="6" y="156"/>
                </a:cxn>
                <a:cxn ang="0">
                  <a:pos x="24" y="162"/>
                </a:cxn>
                <a:cxn ang="0">
                  <a:pos x="54" y="168"/>
                </a:cxn>
                <a:cxn ang="0">
                  <a:pos x="114" y="168"/>
                </a:cxn>
                <a:cxn ang="0">
                  <a:pos x="174" y="156"/>
                </a:cxn>
                <a:cxn ang="0">
                  <a:pos x="216" y="144"/>
                </a:cxn>
                <a:cxn ang="0">
                  <a:pos x="288" y="144"/>
                </a:cxn>
                <a:cxn ang="0">
                  <a:pos x="330" y="138"/>
                </a:cxn>
                <a:cxn ang="0">
                  <a:pos x="378" y="120"/>
                </a:cxn>
                <a:cxn ang="0">
                  <a:pos x="420" y="120"/>
                </a:cxn>
                <a:cxn ang="0">
                  <a:pos x="456" y="114"/>
                </a:cxn>
                <a:cxn ang="0">
                  <a:pos x="486" y="108"/>
                </a:cxn>
                <a:cxn ang="0">
                  <a:pos x="510" y="96"/>
                </a:cxn>
                <a:cxn ang="0">
                  <a:pos x="534" y="54"/>
                </a:cxn>
                <a:cxn ang="0">
                  <a:pos x="540" y="72"/>
                </a:cxn>
                <a:cxn ang="0">
                  <a:pos x="552" y="90"/>
                </a:cxn>
                <a:cxn ang="0">
                  <a:pos x="576" y="108"/>
                </a:cxn>
                <a:cxn ang="0">
                  <a:pos x="612" y="114"/>
                </a:cxn>
                <a:cxn ang="0">
                  <a:pos x="630" y="132"/>
                </a:cxn>
                <a:cxn ang="0">
                  <a:pos x="696" y="150"/>
                </a:cxn>
                <a:cxn ang="0">
                  <a:pos x="774" y="156"/>
                </a:cxn>
                <a:cxn ang="0">
                  <a:pos x="846" y="156"/>
                </a:cxn>
                <a:cxn ang="0">
                  <a:pos x="882" y="156"/>
                </a:cxn>
                <a:cxn ang="0">
                  <a:pos x="936" y="144"/>
                </a:cxn>
                <a:cxn ang="0">
                  <a:pos x="978" y="132"/>
                </a:cxn>
                <a:cxn ang="0">
                  <a:pos x="1008" y="102"/>
                </a:cxn>
                <a:cxn ang="0">
                  <a:pos x="1014" y="78"/>
                </a:cxn>
                <a:cxn ang="0">
                  <a:pos x="1002" y="60"/>
                </a:cxn>
                <a:cxn ang="0">
                  <a:pos x="978" y="42"/>
                </a:cxn>
                <a:cxn ang="0">
                  <a:pos x="948" y="24"/>
                </a:cxn>
                <a:cxn ang="0">
                  <a:pos x="906" y="12"/>
                </a:cxn>
                <a:cxn ang="0">
                  <a:pos x="852" y="6"/>
                </a:cxn>
                <a:cxn ang="0">
                  <a:pos x="798" y="0"/>
                </a:cxn>
                <a:cxn ang="0">
                  <a:pos x="750" y="0"/>
                </a:cxn>
                <a:cxn ang="0">
                  <a:pos x="696" y="6"/>
                </a:cxn>
              </a:cxnLst>
              <a:rect l="0" t="0" r="r" b="b"/>
              <a:pathLst>
                <a:path w="1014" h="168">
                  <a:moveTo>
                    <a:pt x="222" y="24"/>
                  </a:moveTo>
                  <a:lnTo>
                    <a:pt x="186" y="24"/>
                  </a:lnTo>
                  <a:lnTo>
                    <a:pt x="132" y="30"/>
                  </a:lnTo>
                  <a:lnTo>
                    <a:pt x="78" y="48"/>
                  </a:lnTo>
                  <a:lnTo>
                    <a:pt x="48" y="60"/>
                  </a:lnTo>
                  <a:lnTo>
                    <a:pt x="24" y="78"/>
                  </a:lnTo>
                  <a:lnTo>
                    <a:pt x="6" y="108"/>
                  </a:lnTo>
                  <a:lnTo>
                    <a:pt x="0" y="138"/>
                  </a:lnTo>
                  <a:lnTo>
                    <a:pt x="6" y="156"/>
                  </a:lnTo>
                  <a:lnTo>
                    <a:pt x="24" y="162"/>
                  </a:lnTo>
                  <a:lnTo>
                    <a:pt x="54" y="168"/>
                  </a:lnTo>
                  <a:lnTo>
                    <a:pt x="114" y="168"/>
                  </a:lnTo>
                  <a:lnTo>
                    <a:pt x="174" y="156"/>
                  </a:lnTo>
                  <a:lnTo>
                    <a:pt x="216" y="144"/>
                  </a:lnTo>
                  <a:lnTo>
                    <a:pt x="288" y="144"/>
                  </a:lnTo>
                  <a:lnTo>
                    <a:pt x="330" y="138"/>
                  </a:lnTo>
                  <a:lnTo>
                    <a:pt x="378" y="120"/>
                  </a:lnTo>
                  <a:lnTo>
                    <a:pt x="420" y="120"/>
                  </a:lnTo>
                  <a:lnTo>
                    <a:pt x="456" y="114"/>
                  </a:lnTo>
                  <a:lnTo>
                    <a:pt x="486" y="108"/>
                  </a:lnTo>
                  <a:lnTo>
                    <a:pt x="510" y="96"/>
                  </a:lnTo>
                  <a:lnTo>
                    <a:pt x="534" y="54"/>
                  </a:lnTo>
                  <a:lnTo>
                    <a:pt x="540" y="72"/>
                  </a:lnTo>
                  <a:lnTo>
                    <a:pt x="552" y="90"/>
                  </a:lnTo>
                  <a:lnTo>
                    <a:pt x="576" y="108"/>
                  </a:lnTo>
                  <a:lnTo>
                    <a:pt x="612" y="114"/>
                  </a:lnTo>
                  <a:lnTo>
                    <a:pt x="630" y="132"/>
                  </a:lnTo>
                  <a:lnTo>
                    <a:pt x="696" y="150"/>
                  </a:lnTo>
                  <a:lnTo>
                    <a:pt x="774" y="156"/>
                  </a:lnTo>
                  <a:lnTo>
                    <a:pt x="846" y="156"/>
                  </a:lnTo>
                  <a:lnTo>
                    <a:pt x="882" y="156"/>
                  </a:lnTo>
                  <a:lnTo>
                    <a:pt x="936" y="144"/>
                  </a:lnTo>
                  <a:lnTo>
                    <a:pt x="978" y="132"/>
                  </a:lnTo>
                  <a:lnTo>
                    <a:pt x="1008" y="102"/>
                  </a:lnTo>
                  <a:lnTo>
                    <a:pt x="1014" y="78"/>
                  </a:lnTo>
                  <a:lnTo>
                    <a:pt x="1002" y="60"/>
                  </a:lnTo>
                  <a:lnTo>
                    <a:pt x="978" y="42"/>
                  </a:lnTo>
                  <a:lnTo>
                    <a:pt x="948" y="24"/>
                  </a:lnTo>
                  <a:lnTo>
                    <a:pt x="906" y="12"/>
                  </a:lnTo>
                  <a:lnTo>
                    <a:pt x="852" y="6"/>
                  </a:lnTo>
                  <a:lnTo>
                    <a:pt x="798" y="0"/>
                  </a:lnTo>
                  <a:lnTo>
                    <a:pt x="750" y="0"/>
                  </a:lnTo>
                  <a:lnTo>
                    <a:pt x="696" y="6"/>
                  </a:lnTo>
                </a:path>
              </a:pathLst>
            </a:custGeom>
            <a:noFill/>
            <a:ln w="0">
              <a:solidFill>
                <a:srgbClr val="000000"/>
              </a:solidFill>
              <a:prstDash val="solid"/>
              <a:round/>
              <a:headEnd/>
              <a:tailEnd/>
            </a:ln>
          </p:spPr>
          <p:txBody>
            <a:bodyPr/>
            <a:lstStyle/>
            <a:p>
              <a:endParaRPr lang="zh-CN" altLang="en-US"/>
            </a:p>
          </p:txBody>
        </p:sp>
        <p:sp>
          <p:nvSpPr>
            <p:cNvPr id="42050" name="Freeform 66"/>
            <p:cNvSpPr>
              <a:spLocks/>
            </p:cNvSpPr>
            <p:nvPr/>
          </p:nvSpPr>
          <p:spPr bwMode="auto">
            <a:xfrm>
              <a:off x="966" y="3436"/>
              <a:ext cx="80" cy="11"/>
            </a:xfrm>
            <a:custGeom>
              <a:avLst/>
              <a:gdLst/>
              <a:ahLst/>
              <a:cxnLst>
                <a:cxn ang="0">
                  <a:pos x="108" y="12"/>
                </a:cxn>
                <a:cxn ang="0">
                  <a:pos x="96" y="6"/>
                </a:cxn>
                <a:cxn ang="0">
                  <a:pos x="78" y="0"/>
                </a:cxn>
                <a:cxn ang="0">
                  <a:pos x="66" y="0"/>
                </a:cxn>
                <a:cxn ang="0">
                  <a:pos x="54" y="0"/>
                </a:cxn>
                <a:cxn ang="0">
                  <a:pos x="36" y="0"/>
                </a:cxn>
                <a:cxn ang="0">
                  <a:pos x="24" y="6"/>
                </a:cxn>
                <a:cxn ang="0">
                  <a:pos x="12" y="6"/>
                </a:cxn>
                <a:cxn ang="0">
                  <a:pos x="0" y="12"/>
                </a:cxn>
              </a:cxnLst>
              <a:rect l="0" t="0" r="r" b="b"/>
              <a:pathLst>
                <a:path w="108" h="12">
                  <a:moveTo>
                    <a:pt x="108" y="12"/>
                  </a:moveTo>
                  <a:lnTo>
                    <a:pt x="96" y="6"/>
                  </a:lnTo>
                  <a:lnTo>
                    <a:pt x="78" y="0"/>
                  </a:lnTo>
                  <a:lnTo>
                    <a:pt x="66" y="0"/>
                  </a:lnTo>
                  <a:lnTo>
                    <a:pt x="54" y="0"/>
                  </a:lnTo>
                  <a:lnTo>
                    <a:pt x="36" y="0"/>
                  </a:lnTo>
                  <a:lnTo>
                    <a:pt x="24" y="6"/>
                  </a:lnTo>
                  <a:lnTo>
                    <a:pt x="12" y="6"/>
                  </a:lnTo>
                  <a:lnTo>
                    <a:pt x="0" y="12"/>
                  </a:lnTo>
                </a:path>
              </a:pathLst>
            </a:custGeom>
            <a:noFill/>
            <a:ln w="0">
              <a:solidFill>
                <a:srgbClr val="000000"/>
              </a:solidFill>
              <a:prstDash val="solid"/>
              <a:round/>
              <a:headEnd/>
              <a:tailEnd/>
            </a:ln>
          </p:spPr>
          <p:txBody>
            <a:bodyPr/>
            <a:lstStyle/>
            <a:p>
              <a:endParaRPr lang="zh-CN" altLang="en-US"/>
            </a:p>
          </p:txBody>
        </p:sp>
        <p:sp>
          <p:nvSpPr>
            <p:cNvPr id="42051" name="Freeform 67"/>
            <p:cNvSpPr>
              <a:spLocks/>
            </p:cNvSpPr>
            <p:nvPr/>
          </p:nvSpPr>
          <p:spPr bwMode="auto">
            <a:xfrm>
              <a:off x="983" y="3457"/>
              <a:ext cx="63" cy="26"/>
            </a:xfrm>
            <a:custGeom>
              <a:avLst/>
              <a:gdLst/>
              <a:ahLst/>
              <a:cxnLst>
                <a:cxn ang="0">
                  <a:pos x="84" y="6"/>
                </a:cxn>
                <a:cxn ang="0">
                  <a:pos x="78" y="0"/>
                </a:cxn>
                <a:cxn ang="0">
                  <a:pos x="66" y="0"/>
                </a:cxn>
                <a:cxn ang="0">
                  <a:pos x="54" y="0"/>
                </a:cxn>
                <a:cxn ang="0">
                  <a:pos x="48" y="6"/>
                </a:cxn>
                <a:cxn ang="0">
                  <a:pos x="36" y="6"/>
                </a:cxn>
                <a:cxn ang="0">
                  <a:pos x="24" y="12"/>
                </a:cxn>
                <a:cxn ang="0">
                  <a:pos x="18" y="12"/>
                </a:cxn>
                <a:cxn ang="0">
                  <a:pos x="12" y="18"/>
                </a:cxn>
                <a:cxn ang="0">
                  <a:pos x="0" y="30"/>
                </a:cxn>
                <a:cxn ang="0">
                  <a:pos x="0" y="30"/>
                </a:cxn>
              </a:cxnLst>
              <a:rect l="0" t="0" r="r" b="b"/>
              <a:pathLst>
                <a:path w="84" h="30">
                  <a:moveTo>
                    <a:pt x="84" y="6"/>
                  </a:moveTo>
                  <a:lnTo>
                    <a:pt x="78" y="0"/>
                  </a:lnTo>
                  <a:lnTo>
                    <a:pt x="66" y="0"/>
                  </a:lnTo>
                  <a:lnTo>
                    <a:pt x="54" y="0"/>
                  </a:lnTo>
                  <a:lnTo>
                    <a:pt x="48" y="6"/>
                  </a:lnTo>
                  <a:lnTo>
                    <a:pt x="36" y="6"/>
                  </a:lnTo>
                  <a:lnTo>
                    <a:pt x="24" y="12"/>
                  </a:lnTo>
                  <a:lnTo>
                    <a:pt x="18" y="12"/>
                  </a:lnTo>
                  <a:lnTo>
                    <a:pt x="12" y="18"/>
                  </a:lnTo>
                  <a:lnTo>
                    <a:pt x="0" y="30"/>
                  </a:lnTo>
                  <a:lnTo>
                    <a:pt x="0" y="30"/>
                  </a:lnTo>
                </a:path>
              </a:pathLst>
            </a:custGeom>
            <a:noFill/>
            <a:ln w="0">
              <a:solidFill>
                <a:srgbClr val="000000"/>
              </a:solidFill>
              <a:prstDash val="solid"/>
              <a:round/>
              <a:headEnd/>
              <a:tailEnd/>
            </a:ln>
          </p:spPr>
          <p:txBody>
            <a:bodyPr/>
            <a:lstStyle/>
            <a:p>
              <a:endParaRPr lang="zh-CN" altLang="en-US"/>
            </a:p>
          </p:txBody>
        </p:sp>
        <p:sp>
          <p:nvSpPr>
            <p:cNvPr id="42052" name="Freeform 68"/>
            <p:cNvSpPr>
              <a:spLocks/>
            </p:cNvSpPr>
            <p:nvPr/>
          </p:nvSpPr>
          <p:spPr bwMode="auto">
            <a:xfrm>
              <a:off x="698" y="3478"/>
              <a:ext cx="54" cy="25"/>
            </a:xfrm>
            <a:custGeom>
              <a:avLst/>
              <a:gdLst/>
              <a:ahLst/>
              <a:cxnLst>
                <a:cxn ang="0">
                  <a:pos x="72" y="30"/>
                </a:cxn>
                <a:cxn ang="0">
                  <a:pos x="66" y="24"/>
                </a:cxn>
                <a:cxn ang="0">
                  <a:pos x="54" y="18"/>
                </a:cxn>
                <a:cxn ang="0">
                  <a:pos x="48" y="12"/>
                </a:cxn>
                <a:cxn ang="0">
                  <a:pos x="36" y="6"/>
                </a:cxn>
                <a:cxn ang="0">
                  <a:pos x="24" y="6"/>
                </a:cxn>
                <a:cxn ang="0">
                  <a:pos x="12" y="6"/>
                </a:cxn>
                <a:cxn ang="0">
                  <a:pos x="0" y="0"/>
                </a:cxn>
                <a:cxn ang="0">
                  <a:pos x="0" y="0"/>
                </a:cxn>
              </a:cxnLst>
              <a:rect l="0" t="0" r="r" b="b"/>
              <a:pathLst>
                <a:path w="72" h="30">
                  <a:moveTo>
                    <a:pt x="72" y="30"/>
                  </a:moveTo>
                  <a:lnTo>
                    <a:pt x="66" y="24"/>
                  </a:lnTo>
                  <a:lnTo>
                    <a:pt x="54" y="18"/>
                  </a:lnTo>
                  <a:lnTo>
                    <a:pt x="48" y="12"/>
                  </a:lnTo>
                  <a:lnTo>
                    <a:pt x="36" y="6"/>
                  </a:lnTo>
                  <a:lnTo>
                    <a:pt x="24" y="6"/>
                  </a:lnTo>
                  <a:lnTo>
                    <a:pt x="12" y="6"/>
                  </a:lnTo>
                  <a:lnTo>
                    <a:pt x="0" y="0"/>
                  </a:lnTo>
                  <a:lnTo>
                    <a:pt x="0" y="0"/>
                  </a:lnTo>
                </a:path>
              </a:pathLst>
            </a:custGeom>
            <a:noFill/>
            <a:ln w="0">
              <a:solidFill>
                <a:srgbClr val="000000"/>
              </a:solidFill>
              <a:prstDash val="solid"/>
              <a:round/>
              <a:headEnd/>
              <a:tailEnd/>
            </a:ln>
          </p:spPr>
          <p:txBody>
            <a:bodyPr/>
            <a:lstStyle/>
            <a:p>
              <a:endParaRPr lang="zh-CN" altLang="en-US"/>
            </a:p>
          </p:txBody>
        </p:sp>
        <p:sp>
          <p:nvSpPr>
            <p:cNvPr id="42053" name="Freeform 69"/>
            <p:cNvSpPr>
              <a:spLocks/>
            </p:cNvSpPr>
            <p:nvPr/>
          </p:nvSpPr>
          <p:spPr bwMode="auto">
            <a:xfrm>
              <a:off x="716" y="3467"/>
              <a:ext cx="67" cy="16"/>
            </a:xfrm>
            <a:custGeom>
              <a:avLst/>
              <a:gdLst/>
              <a:ahLst/>
              <a:cxnLst>
                <a:cxn ang="0">
                  <a:pos x="90" y="18"/>
                </a:cxn>
                <a:cxn ang="0">
                  <a:pos x="78" y="12"/>
                </a:cxn>
                <a:cxn ang="0">
                  <a:pos x="60" y="6"/>
                </a:cxn>
                <a:cxn ang="0">
                  <a:pos x="48" y="0"/>
                </a:cxn>
                <a:cxn ang="0">
                  <a:pos x="36" y="0"/>
                </a:cxn>
                <a:cxn ang="0">
                  <a:pos x="18" y="0"/>
                </a:cxn>
                <a:cxn ang="0">
                  <a:pos x="6" y="0"/>
                </a:cxn>
                <a:cxn ang="0">
                  <a:pos x="0" y="0"/>
                </a:cxn>
              </a:cxnLst>
              <a:rect l="0" t="0" r="r" b="b"/>
              <a:pathLst>
                <a:path w="90" h="18">
                  <a:moveTo>
                    <a:pt x="90" y="18"/>
                  </a:moveTo>
                  <a:lnTo>
                    <a:pt x="78" y="12"/>
                  </a:lnTo>
                  <a:lnTo>
                    <a:pt x="60" y="6"/>
                  </a:lnTo>
                  <a:lnTo>
                    <a:pt x="48" y="0"/>
                  </a:lnTo>
                  <a:lnTo>
                    <a:pt x="36" y="0"/>
                  </a:lnTo>
                  <a:lnTo>
                    <a:pt x="18" y="0"/>
                  </a:lnTo>
                  <a:lnTo>
                    <a:pt x="6" y="0"/>
                  </a:lnTo>
                  <a:lnTo>
                    <a:pt x="0" y="0"/>
                  </a:lnTo>
                </a:path>
              </a:pathLst>
            </a:custGeom>
            <a:noFill/>
            <a:ln w="0">
              <a:solidFill>
                <a:srgbClr val="000000"/>
              </a:solidFill>
              <a:prstDash val="solid"/>
              <a:round/>
              <a:headEnd/>
              <a:tailEnd/>
            </a:ln>
          </p:spPr>
          <p:txBody>
            <a:bodyPr/>
            <a:lstStyle/>
            <a:p>
              <a:endParaRPr lang="zh-CN" altLang="en-US"/>
            </a:p>
          </p:txBody>
        </p:sp>
        <p:sp>
          <p:nvSpPr>
            <p:cNvPr id="42054" name="Freeform 70"/>
            <p:cNvSpPr>
              <a:spLocks/>
            </p:cNvSpPr>
            <p:nvPr/>
          </p:nvSpPr>
          <p:spPr bwMode="auto">
            <a:xfrm>
              <a:off x="921" y="3488"/>
              <a:ext cx="1" cy="26"/>
            </a:xfrm>
            <a:custGeom>
              <a:avLst/>
              <a:gdLst/>
              <a:ahLst/>
              <a:cxnLst>
                <a:cxn ang="0">
                  <a:pos x="0" y="30"/>
                </a:cxn>
                <a:cxn ang="0">
                  <a:pos x="0" y="18"/>
                </a:cxn>
                <a:cxn ang="0">
                  <a:pos x="0" y="12"/>
                </a:cxn>
                <a:cxn ang="0">
                  <a:pos x="0" y="0"/>
                </a:cxn>
              </a:cxnLst>
              <a:rect l="0" t="0" r="r" b="b"/>
              <a:pathLst>
                <a:path h="30">
                  <a:moveTo>
                    <a:pt x="0" y="30"/>
                  </a:moveTo>
                  <a:lnTo>
                    <a:pt x="0" y="18"/>
                  </a:lnTo>
                  <a:lnTo>
                    <a:pt x="0" y="12"/>
                  </a:lnTo>
                  <a:lnTo>
                    <a:pt x="0" y="0"/>
                  </a:lnTo>
                </a:path>
              </a:pathLst>
            </a:custGeom>
            <a:noFill/>
            <a:ln w="0">
              <a:solidFill>
                <a:srgbClr val="000000"/>
              </a:solidFill>
              <a:prstDash val="solid"/>
              <a:round/>
              <a:headEnd/>
              <a:tailEnd/>
            </a:ln>
          </p:spPr>
          <p:txBody>
            <a:bodyPr/>
            <a:lstStyle/>
            <a:p>
              <a:endParaRPr lang="zh-CN" altLang="en-US"/>
            </a:p>
          </p:txBody>
        </p:sp>
      </p:grpSp>
      <p:sp>
        <p:nvSpPr>
          <p:cNvPr id="42055" name="Text Box 71"/>
          <p:cNvSpPr txBox="1">
            <a:spLocks noChangeArrowheads="1"/>
          </p:cNvSpPr>
          <p:nvPr/>
        </p:nvSpPr>
        <p:spPr bwMode="auto">
          <a:xfrm>
            <a:off x="1524000" y="3124200"/>
            <a:ext cx="7391400" cy="18446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2400">
                <a:solidFill>
                  <a:schemeClr val="tx1"/>
                </a:solidFill>
              </a:rPr>
              <a:t>        </a:t>
            </a:r>
            <a:r>
              <a:rPr lang="zh-CN" altLang="en-US" sz="2400">
                <a:solidFill>
                  <a:schemeClr val="tx1"/>
                </a:solidFill>
              </a:rPr>
              <a:t>随机变量概念的产生是概率论发展史上的重大事件</a:t>
            </a:r>
            <a:r>
              <a:rPr lang="en-US" altLang="zh-CN" sz="2400">
                <a:solidFill>
                  <a:schemeClr val="tx1"/>
                </a:solidFill>
              </a:rPr>
              <a:t>.   </a:t>
            </a:r>
            <a:r>
              <a:rPr lang="zh-CN" altLang="en-US" sz="2400">
                <a:solidFill>
                  <a:schemeClr val="tx1"/>
                </a:solidFill>
              </a:rPr>
              <a:t>引入随机变量后，对随机现象统计规律的研究，就由对事件及事件概率的研究扩大为对随机变量及其取值规律的研究</a:t>
            </a:r>
            <a:r>
              <a:rPr lang="en-US" altLang="zh-CN" sz="240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41986"/>
                                        </p:tgtEl>
                                        <p:attrNameLst>
                                          <p:attrName>style.visibility</p:attrName>
                                        </p:attrNameLst>
                                      </p:cBhvr>
                                      <p:to>
                                        <p:strVal val="visible"/>
                                      </p:to>
                                    </p:set>
                                    <p:animEffect transition="in" filter="barn(outVertical)">
                                      <p:cBhvr>
                                        <p:cTn id="12" dur="500"/>
                                        <p:tgtEl>
                                          <p:spTgt spid="41986"/>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42055"/>
                                        </p:tgtEl>
                                        <p:attrNameLst>
                                          <p:attrName>style.visibility</p:attrName>
                                        </p:attrNameLst>
                                      </p:cBhvr>
                                      <p:to>
                                        <p:strVal val="visible"/>
                                      </p:to>
                                    </p:set>
                                    <p:animEffect transition="in" filter="barn(outVertical)">
                                      <p:cBhvr>
                                        <p:cTn id="16" dur="500"/>
                                        <p:tgtEl>
                                          <p:spTgt spid="4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205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2"/>
          <p:cNvSpPr>
            <a:spLocks noChangeArrowheads="1"/>
          </p:cNvSpPr>
          <p:nvPr/>
        </p:nvSpPr>
        <p:spPr bwMode="auto">
          <a:xfrm>
            <a:off x="1349375" y="3228975"/>
            <a:ext cx="2057400" cy="1676400"/>
          </a:xfrm>
          <a:prstGeom prst="ellipse">
            <a:avLst/>
          </a:prstGeom>
          <a:solidFill>
            <a:srgbClr val="7FB780"/>
          </a:solidFill>
          <a:ln w="9525">
            <a:solidFill>
              <a:schemeClr val="tx1"/>
            </a:solidFill>
            <a:round/>
            <a:headEnd/>
            <a:tailEnd/>
          </a:ln>
          <a:effectLst/>
        </p:spPr>
        <p:txBody>
          <a:bodyPr wrap="none" anchor="ctr"/>
          <a:lstStyle/>
          <a:p>
            <a:endParaRPr lang="zh-CN" altLang="en-US"/>
          </a:p>
        </p:txBody>
      </p:sp>
      <p:sp>
        <p:nvSpPr>
          <p:cNvPr id="54275" name="Rectangle 3"/>
          <p:cNvSpPr>
            <a:spLocks noChangeArrowheads="1"/>
          </p:cNvSpPr>
          <p:nvPr/>
        </p:nvSpPr>
        <p:spPr bwMode="auto">
          <a:xfrm>
            <a:off x="1549400" y="3576638"/>
            <a:ext cx="1651000" cy="955675"/>
          </a:xfrm>
          <a:prstGeom prst="rect">
            <a:avLst/>
          </a:prstGeom>
          <a:noFill/>
          <a:ln w="9525">
            <a:solidFill>
              <a:schemeClr val="tx1"/>
            </a:solidFill>
            <a:miter lim="800000"/>
            <a:headEnd/>
            <a:tailEnd/>
          </a:ln>
          <a:effectLst/>
        </p:spPr>
        <p:txBody>
          <a:bodyPr>
            <a:spAutoFit/>
          </a:bodyPr>
          <a:lstStyle/>
          <a:p>
            <a:pPr algn="l"/>
            <a:r>
              <a:rPr lang="zh-CN" altLang="en-US" sz="2800">
                <a:solidFill>
                  <a:schemeClr val="tx2"/>
                </a:solidFill>
              </a:rPr>
              <a:t>事件及事件的概率</a:t>
            </a:r>
            <a:endParaRPr lang="zh-CN" altLang="en-US" sz="2800">
              <a:solidFill>
                <a:srgbClr val="111111"/>
              </a:solidFill>
            </a:endParaRPr>
          </a:p>
        </p:txBody>
      </p:sp>
      <p:grpSp>
        <p:nvGrpSpPr>
          <p:cNvPr id="54276" name="Group 4"/>
          <p:cNvGrpSpPr>
            <a:grpSpLocks/>
          </p:cNvGrpSpPr>
          <p:nvPr/>
        </p:nvGrpSpPr>
        <p:grpSpPr bwMode="auto">
          <a:xfrm>
            <a:off x="3635375" y="3587750"/>
            <a:ext cx="1481138" cy="949325"/>
            <a:chOff x="2290" y="1525"/>
            <a:chExt cx="933" cy="598"/>
          </a:xfrm>
        </p:grpSpPr>
        <p:sp>
          <p:nvSpPr>
            <p:cNvPr id="54277" name="AutoShape 5"/>
            <p:cNvSpPr>
              <a:spLocks noChangeArrowheads="1"/>
            </p:cNvSpPr>
            <p:nvPr/>
          </p:nvSpPr>
          <p:spPr bwMode="auto">
            <a:xfrm rot="-1559589">
              <a:off x="2290" y="1525"/>
              <a:ext cx="912" cy="144"/>
            </a:xfrm>
            <a:prstGeom prst="rightArrow">
              <a:avLst>
                <a:gd name="adj1" fmla="val 50000"/>
                <a:gd name="adj2" fmla="val 158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4278" name="AutoShape 6"/>
            <p:cNvSpPr>
              <a:spLocks noChangeArrowheads="1"/>
            </p:cNvSpPr>
            <p:nvPr/>
          </p:nvSpPr>
          <p:spPr bwMode="auto">
            <a:xfrm rot="1259965">
              <a:off x="2311" y="1979"/>
              <a:ext cx="912" cy="144"/>
            </a:xfrm>
            <a:prstGeom prst="rightArrow">
              <a:avLst>
                <a:gd name="adj1" fmla="val 50000"/>
                <a:gd name="adj2" fmla="val 158333"/>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54279" name="Oval 7"/>
          <p:cNvSpPr>
            <a:spLocks noChangeArrowheads="1"/>
          </p:cNvSpPr>
          <p:nvPr/>
        </p:nvSpPr>
        <p:spPr bwMode="auto">
          <a:xfrm>
            <a:off x="5387975" y="2543175"/>
            <a:ext cx="3048000" cy="2743200"/>
          </a:xfrm>
          <a:prstGeom prst="ellipse">
            <a:avLst/>
          </a:prstGeom>
          <a:solidFill>
            <a:srgbClr val="33CCCC"/>
          </a:solidFill>
          <a:ln w="9525">
            <a:solidFill>
              <a:srgbClr val="33CCCC"/>
            </a:solidFill>
            <a:round/>
            <a:headEnd/>
            <a:tailEnd/>
          </a:ln>
          <a:effectLst/>
        </p:spPr>
        <p:txBody>
          <a:bodyPr wrap="none" anchor="ctr"/>
          <a:lstStyle/>
          <a:p>
            <a:r>
              <a:rPr lang="zh-CN" altLang="en-US"/>
              <a:t>取值范围</a:t>
            </a:r>
          </a:p>
          <a:p>
            <a:endParaRPr lang="zh-CN" altLang="en-US"/>
          </a:p>
          <a:p>
            <a:r>
              <a:rPr lang="zh-CN" altLang="en-US"/>
              <a:t>取值规律</a:t>
            </a:r>
          </a:p>
        </p:txBody>
      </p:sp>
      <p:sp>
        <p:nvSpPr>
          <p:cNvPr id="54280" name="Rectangle 8"/>
          <p:cNvSpPr>
            <a:spLocks noChangeArrowheads="1"/>
          </p:cNvSpPr>
          <p:nvPr/>
        </p:nvSpPr>
        <p:spPr bwMode="auto">
          <a:xfrm>
            <a:off x="609600" y="838200"/>
            <a:ext cx="7848600" cy="1758950"/>
          </a:xfrm>
          <a:prstGeom prst="rect">
            <a:avLst/>
          </a:prstGeom>
          <a:noFill/>
          <a:ln w="9525">
            <a:noFill/>
            <a:miter lim="800000"/>
            <a:headEnd/>
            <a:tailEnd/>
          </a:ln>
          <a:effectLst/>
        </p:spPr>
        <p:txBody>
          <a:bodyPr>
            <a:spAutoFit/>
          </a:bodyPr>
          <a:lstStyle/>
          <a:p>
            <a:pPr algn="l">
              <a:lnSpc>
                <a:spcPct val="130000"/>
              </a:lnSpc>
            </a:pPr>
            <a:r>
              <a:rPr lang="zh-CN" altLang="en-US" sz="2800" b="0">
                <a:solidFill>
                  <a:srgbClr val="04060C"/>
                </a:solidFill>
                <a:ea typeface="黑体" pitchFamily="2" charset="-122"/>
              </a:rPr>
              <a:t>对于</a:t>
            </a:r>
            <a:r>
              <a:rPr lang="en-US" altLang="zh-CN" sz="2800" b="0">
                <a:solidFill>
                  <a:srgbClr val="04060C"/>
                </a:solidFill>
                <a:ea typeface="黑体" pitchFamily="2" charset="-122"/>
              </a:rPr>
              <a:t>r.v.X</a:t>
            </a:r>
            <a:r>
              <a:rPr lang="zh-CN" altLang="en-US" sz="2800" b="0">
                <a:solidFill>
                  <a:srgbClr val="04060C"/>
                </a:solidFill>
                <a:ea typeface="黑体" pitchFamily="2" charset="-122"/>
              </a:rPr>
              <a:t>更重要的是搞清：</a:t>
            </a:r>
            <a:r>
              <a:rPr lang="zh-CN" altLang="en-US" sz="2400" b="0">
                <a:solidFill>
                  <a:srgbClr val="04060C"/>
                </a:solidFill>
                <a:ea typeface="黑体" pitchFamily="2" charset="-122"/>
              </a:rPr>
              <a:t/>
            </a:r>
            <a:br>
              <a:rPr lang="zh-CN" altLang="en-US" sz="2400" b="0">
                <a:solidFill>
                  <a:srgbClr val="04060C"/>
                </a:solidFill>
                <a:ea typeface="黑体" pitchFamily="2" charset="-122"/>
              </a:rPr>
            </a:br>
            <a:r>
              <a:rPr lang="zh-CN" altLang="en-US" sz="2800" b="0">
                <a:solidFill>
                  <a:srgbClr val="04060C"/>
                </a:solidFill>
                <a:ea typeface="黑体" pitchFamily="2" charset="-122"/>
              </a:rPr>
              <a:t>（</a:t>
            </a:r>
            <a:r>
              <a:rPr lang="en-US" altLang="zh-CN" sz="2800" b="0">
                <a:solidFill>
                  <a:srgbClr val="04060C"/>
                </a:solidFill>
                <a:ea typeface="黑体" pitchFamily="2" charset="-122"/>
              </a:rPr>
              <a:t>I</a:t>
            </a:r>
            <a:r>
              <a:rPr lang="zh-CN" altLang="en-US" sz="2800" b="0">
                <a:solidFill>
                  <a:srgbClr val="04060C"/>
                </a:solidFill>
                <a:ea typeface="黑体" pitchFamily="2" charset="-122"/>
              </a:rPr>
              <a:t>）它的取值范围；（</a:t>
            </a:r>
            <a:r>
              <a:rPr lang="en-US" altLang="zh-CN" sz="2800" b="0">
                <a:solidFill>
                  <a:srgbClr val="04060C"/>
                </a:solidFill>
                <a:ea typeface="黑体" pitchFamily="2" charset="-122"/>
              </a:rPr>
              <a:t>II</a:t>
            </a:r>
            <a:r>
              <a:rPr lang="zh-CN" altLang="en-US" sz="2800" b="0">
                <a:solidFill>
                  <a:srgbClr val="04060C"/>
                </a:solidFill>
                <a:ea typeface="黑体" pitchFamily="2" charset="-122"/>
              </a:rPr>
              <a:t>）取值的概率规律。</a:t>
            </a:r>
            <a:br>
              <a:rPr lang="zh-CN" altLang="en-US" sz="2800" b="0">
                <a:solidFill>
                  <a:srgbClr val="04060C"/>
                </a:solidFill>
                <a:ea typeface="黑体" pitchFamily="2" charset="-122"/>
              </a:rPr>
            </a:br>
            <a:r>
              <a:rPr lang="zh-CN" altLang="en-US" sz="2800" b="0">
                <a:solidFill>
                  <a:srgbClr val="04060C"/>
                </a:solidFill>
                <a:ea typeface="黑体" pitchFamily="2" charset="-122"/>
              </a:rPr>
              <a:t>          （试验结果）               （事件的概率）</a:t>
            </a:r>
          </a:p>
        </p:txBody>
      </p:sp>
      <p:sp>
        <p:nvSpPr>
          <p:cNvPr id="54281" name="Rectangle 9"/>
          <p:cNvSpPr>
            <a:spLocks noChangeArrowheads="1"/>
          </p:cNvSpPr>
          <p:nvPr/>
        </p:nvSpPr>
        <p:spPr bwMode="auto">
          <a:xfrm>
            <a:off x="831850" y="5545138"/>
            <a:ext cx="7092950" cy="579437"/>
          </a:xfrm>
          <a:prstGeom prst="rect">
            <a:avLst/>
          </a:prstGeom>
          <a:noFill/>
          <a:ln w="9525">
            <a:noFill/>
            <a:miter lim="800000"/>
            <a:headEnd/>
            <a:tailEnd/>
          </a:ln>
          <a:effectLst/>
        </p:spPr>
        <p:txBody>
          <a:bodyPr wrap="none">
            <a:spAutoFit/>
          </a:bodyPr>
          <a:lstStyle/>
          <a:p>
            <a:pPr algn="l"/>
            <a:r>
              <a:rPr lang="zh-CN" altLang="en-US" b="0">
                <a:solidFill>
                  <a:srgbClr val="04060C"/>
                </a:solidFill>
                <a:latin typeface="Tahoma" pitchFamily="34" charset="0"/>
                <a:ea typeface="黑体" pitchFamily="2" charset="-122"/>
              </a:rPr>
              <a:t>通过研究随机变量整体把握随机事件。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wipe(left)">
                                      <p:cBhvr>
                                        <p:cTn id="12" dur="500"/>
                                        <p:tgtEl>
                                          <p:spTgt spid="542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76"/>
                                        </p:tgtEl>
                                        <p:attrNameLst>
                                          <p:attrName>style.visibility</p:attrName>
                                        </p:attrNameLst>
                                      </p:cBhvr>
                                      <p:to>
                                        <p:strVal val="visible"/>
                                      </p:to>
                                    </p:set>
                                    <p:animEffect transition="in" filter="wipe(left)">
                                      <p:cBhvr>
                                        <p:cTn id="17" dur="500"/>
                                        <p:tgtEl>
                                          <p:spTgt spid="542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wipe(up)">
                                      <p:cBhvr>
                                        <p:cTn id="22" dur="500"/>
                                        <p:tgtEl>
                                          <p:spTgt spid="5427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4281"/>
                                        </p:tgtEl>
                                        <p:attrNameLst>
                                          <p:attrName>style.visibility</p:attrName>
                                        </p:attrNameLst>
                                      </p:cBhvr>
                                      <p:to>
                                        <p:strVal val="visible"/>
                                      </p:to>
                                    </p:set>
                                    <p:animEffect transition="in" filter="dissolve">
                                      <p:cBhvr>
                                        <p:cTn id="27"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54279" grpId="0" animBg="1"/>
      <p:bldP spid="5428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12725" y="608013"/>
            <a:ext cx="5943600" cy="519112"/>
          </a:xfrm>
          <a:prstGeom prst="rect">
            <a:avLst/>
          </a:prstGeom>
          <a:noFill/>
          <a:ln w="9525">
            <a:noFill/>
            <a:miter lim="800000"/>
            <a:headEnd/>
            <a:tailEnd/>
          </a:ln>
          <a:effectLst/>
        </p:spPr>
        <p:txBody>
          <a:bodyPr>
            <a:spAutoFit/>
          </a:bodyPr>
          <a:lstStyle/>
          <a:p>
            <a:pPr algn="l">
              <a:spcBef>
                <a:spcPct val="50000"/>
              </a:spcBef>
            </a:pPr>
            <a:r>
              <a:rPr lang="zh-CN" altLang="en-US" sz="2800"/>
              <a:t>二、随机变量的分类</a:t>
            </a:r>
            <a:r>
              <a:rPr lang="zh-CN" altLang="en-US" sz="2800">
                <a:solidFill>
                  <a:schemeClr val="accent2"/>
                </a:solidFill>
              </a:rPr>
              <a:t>      </a:t>
            </a:r>
          </a:p>
        </p:txBody>
      </p:sp>
      <p:sp>
        <p:nvSpPr>
          <p:cNvPr id="56323" name="Rectangle 3"/>
          <p:cNvSpPr>
            <a:spLocks noChangeArrowheads="1"/>
          </p:cNvSpPr>
          <p:nvPr/>
        </p:nvSpPr>
        <p:spPr bwMode="auto">
          <a:xfrm>
            <a:off x="609600" y="1219200"/>
            <a:ext cx="3386138" cy="519113"/>
          </a:xfrm>
          <a:prstGeom prst="rect">
            <a:avLst/>
          </a:prstGeom>
          <a:noFill/>
          <a:ln w="9525">
            <a:noFill/>
            <a:miter lim="800000"/>
            <a:headEnd/>
            <a:tailEnd/>
          </a:ln>
          <a:effectLst/>
        </p:spPr>
        <p:txBody>
          <a:bodyPr>
            <a:spAutoFit/>
          </a:bodyPr>
          <a:lstStyle/>
          <a:p>
            <a:pPr algn="l"/>
            <a:r>
              <a:rPr lang="zh-CN" altLang="en-US" sz="2800">
                <a:solidFill>
                  <a:schemeClr val="tx1"/>
                </a:solidFill>
              </a:rPr>
              <a:t>通常分为两类：</a:t>
            </a:r>
          </a:p>
        </p:txBody>
      </p:sp>
      <p:sp>
        <p:nvSpPr>
          <p:cNvPr id="56324" name="Rectangle 4"/>
          <p:cNvSpPr>
            <a:spLocks noChangeArrowheads="1"/>
          </p:cNvSpPr>
          <p:nvPr/>
        </p:nvSpPr>
        <p:spPr bwMode="auto">
          <a:xfrm>
            <a:off x="1385888" y="2643188"/>
            <a:ext cx="6705600" cy="457200"/>
          </a:xfrm>
          <a:prstGeom prst="rect">
            <a:avLst/>
          </a:prstGeom>
          <a:noFill/>
          <a:ln w="9525">
            <a:noFill/>
            <a:miter lim="800000"/>
            <a:headEnd/>
            <a:tailEnd/>
          </a:ln>
          <a:effectLst/>
        </p:spPr>
        <p:txBody>
          <a:bodyPr>
            <a:spAutoFit/>
          </a:bodyPr>
          <a:lstStyle/>
          <a:p>
            <a:pPr algn="l"/>
            <a:r>
              <a:rPr lang="en-US" altLang="zh-CN" sz="2400">
                <a:solidFill>
                  <a:schemeClr val="tx1"/>
                </a:solidFill>
              </a:rPr>
              <a:t>    </a:t>
            </a:r>
            <a:r>
              <a:rPr lang="zh-CN" altLang="en-US" sz="2400"/>
              <a:t>如“取到次品的个数”，“收到的呼叫数”等</a:t>
            </a:r>
            <a:r>
              <a:rPr lang="en-US" altLang="zh-CN" sz="2400"/>
              <a:t>.</a:t>
            </a:r>
            <a:endParaRPr lang="en-US" altLang="zh-CN" sz="2400" b="0"/>
          </a:p>
        </p:txBody>
      </p:sp>
      <p:sp>
        <p:nvSpPr>
          <p:cNvPr id="56326" name="AutoShape 6"/>
          <p:cNvSpPr>
            <a:spLocks/>
          </p:cNvSpPr>
          <p:nvPr/>
        </p:nvSpPr>
        <p:spPr bwMode="auto">
          <a:xfrm>
            <a:off x="838200" y="2133600"/>
            <a:ext cx="381000" cy="2895600"/>
          </a:xfrm>
          <a:prstGeom prst="leftBrace">
            <a:avLst>
              <a:gd name="adj1" fmla="val 63333"/>
              <a:gd name="adj2" fmla="val 50000"/>
            </a:avLst>
          </a:prstGeom>
          <a:noFill/>
          <a:ln w="28575">
            <a:solidFill>
              <a:schemeClr val="tx1"/>
            </a:solidFill>
            <a:round/>
            <a:headEnd/>
            <a:tailEnd/>
          </a:ln>
          <a:effectLst/>
        </p:spPr>
        <p:txBody>
          <a:bodyPr wrap="none" anchor="ctr"/>
          <a:lstStyle/>
          <a:p>
            <a:endParaRPr lang="zh-CN" altLang="en-US"/>
          </a:p>
        </p:txBody>
      </p:sp>
      <p:sp>
        <p:nvSpPr>
          <p:cNvPr id="56327" name="Rectangle 7"/>
          <p:cNvSpPr>
            <a:spLocks noChangeArrowheads="1"/>
          </p:cNvSpPr>
          <p:nvPr/>
        </p:nvSpPr>
        <p:spPr bwMode="auto">
          <a:xfrm>
            <a:off x="1204913" y="1981200"/>
            <a:ext cx="3408362" cy="519113"/>
          </a:xfrm>
          <a:prstGeom prst="rect">
            <a:avLst/>
          </a:prstGeom>
          <a:noFill/>
          <a:ln w="9525">
            <a:noFill/>
            <a:miter lim="800000"/>
            <a:headEnd/>
            <a:tailEnd/>
          </a:ln>
          <a:effectLst/>
        </p:spPr>
        <p:txBody>
          <a:bodyPr>
            <a:spAutoFit/>
          </a:bodyPr>
          <a:lstStyle/>
          <a:p>
            <a:pPr algn="l"/>
            <a:r>
              <a:rPr lang="zh-CN" altLang="en-US" sz="2800"/>
              <a:t>离散型随机变量</a:t>
            </a:r>
          </a:p>
        </p:txBody>
      </p:sp>
      <p:sp>
        <p:nvSpPr>
          <p:cNvPr id="56328" name="Rectangle 8"/>
          <p:cNvSpPr>
            <a:spLocks noChangeArrowheads="1"/>
          </p:cNvSpPr>
          <p:nvPr/>
        </p:nvSpPr>
        <p:spPr bwMode="auto">
          <a:xfrm>
            <a:off x="1231900" y="4495800"/>
            <a:ext cx="3416300" cy="519113"/>
          </a:xfrm>
          <a:prstGeom prst="rect">
            <a:avLst/>
          </a:prstGeom>
          <a:noFill/>
          <a:ln w="9525">
            <a:noFill/>
            <a:miter lim="800000"/>
            <a:headEnd/>
            <a:tailEnd/>
          </a:ln>
          <a:effectLst/>
        </p:spPr>
        <p:txBody>
          <a:bodyPr>
            <a:spAutoFit/>
          </a:bodyPr>
          <a:lstStyle/>
          <a:p>
            <a:pPr algn="l"/>
            <a:r>
              <a:rPr lang="zh-CN" altLang="en-US" sz="2800"/>
              <a:t>连续型随机变量</a:t>
            </a:r>
          </a:p>
        </p:txBody>
      </p:sp>
      <p:sp>
        <p:nvSpPr>
          <p:cNvPr id="56329" name="AutoShape 9"/>
          <p:cNvSpPr>
            <a:spLocks noChangeArrowheads="1"/>
          </p:cNvSpPr>
          <p:nvPr/>
        </p:nvSpPr>
        <p:spPr bwMode="auto">
          <a:xfrm>
            <a:off x="4724400" y="990600"/>
            <a:ext cx="2590800" cy="1143000"/>
          </a:xfrm>
          <a:prstGeom prst="wedgeRoundRectCallout">
            <a:avLst>
              <a:gd name="adj1" fmla="val -89713"/>
              <a:gd name="adj2" fmla="val 54167"/>
              <a:gd name="adj3" fmla="val 16667"/>
            </a:avLst>
          </a:prstGeom>
          <a:solidFill>
            <a:srgbClr val="3366FF"/>
          </a:solidFill>
          <a:ln w="9525">
            <a:solidFill>
              <a:srgbClr val="3366FF"/>
            </a:solidFill>
            <a:miter lim="800000"/>
            <a:headEnd/>
            <a:tailEnd/>
          </a:ln>
          <a:effectLst/>
        </p:spPr>
        <p:txBody>
          <a:bodyPr wrap="none" anchor="ctr"/>
          <a:lstStyle/>
          <a:p>
            <a:r>
              <a:rPr lang="zh-CN" altLang="en-US" sz="2400" dirty="0">
                <a:solidFill>
                  <a:srgbClr val="CCFF33"/>
                </a:solidFill>
              </a:rPr>
              <a:t>所有取值可以逐个</a:t>
            </a:r>
          </a:p>
          <a:p>
            <a:pPr algn="l"/>
            <a:r>
              <a:rPr lang="zh-CN" altLang="en-US" sz="2400" dirty="0">
                <a:solidFill>
                  <a:srgbClr val="CCFF33"/>
                </a:solidFill>
              </a:rPr>
              <a:t>一一列举</a:t>
            </a:r>
          </a:p>
        </p:txBody>
      </p:sp>
      <p:sp>
        <p:nvSpPr>
          <p:cNvPr id="56330" name="Rectangle 10"/>
          <p:cNvSpPr>
            <a:spLocks noChangeArrowheads="1"/>
          </p:cNvSpPr>
          <p:nvPr/>
        </p:nvSpPr>
        <p:spPr bwMode="auto">
          <a:xfrm>
            <a:off x="1752600" y="5287963"/>
            <a:ext cx="6705600" cy="822325"/>
          </a:xfrm>
          <a:prstGeom prst="rect">
            <a:avLst/>
          </a:prstGeom>
          <a:noFill/>
          <a:ln w="9525">
            <a:noFill/>
            <a:miter lim="800000"/>
            <a:headEnd/>
            <a:tailEnd/>
          </a:ln>
          <a:effectLst/>
        </p:spPr>
        <p:txBody>
          <a:bodyPr>
            <a:spAutoFit/>
          </a:bodyPr>
          <a:lstStyle/>
          <a:p>
            <a:pPr algn="l"/>
            <a:r>
              <a:rPr lang="zh-CN" altLang="en-US" sz="2400"/>
              <a:t>例如，“电视机的寿命”，实际中常遇到的“测量误差”等</a:t>
            </a:r>
            <a:r>
              <a:rPr lang="en-US" altLang="zh-CN" sz="2400"/>
              <a:t>.</a:t>
            </a:r>
          </a:p>
        </p:txBody>
      </p:sp>
      <p:sp>
        <p:nvSpPr>
          <p:cNvPr id="56331" name="AutoShape 11"/>
          <p:cNvSpPr>
            <a:spLocks noChangeArrowheads="1"/>
          </p:cNvSpPr>
          <p:nvPr/>
        </p:nvSpPr>
        <p:spPr bwMode="auto">
          <a:xfrm>
            <a:off x="5029200" y="3276600"/>
            <a:ext cx="3200400" cy="1676400"/>
          </a:xfrm>
          <a:prstGeom prst="wedgeRoundRectCallout">
            <a:avLst>
              <a:gd name="adj1" fmla="val -84176"/>
              <a:gd name="adj2" fmla="val 39204"/>
              <a:gd name="adj3" fmla="val 16667"/>
            </a:avLst>
          </a:prstGeom>
          <a:solidFill>
            <a:srgbClr val="FFCC00"/>
          </a:solidFill>
          <a:ln w="9525">
            <a:solidFill>
              <a:srgbClr val="FFCC00"/>
            </a:solidFill>
            <a:miter lim="800000"/>
            <a:headEnd/>
            <a:tailEnd/>
          </a:ln>
          <a:effectLst/>
        </p:spPr>
        <p:txBody>
          <a:bodyPr wrap="none" anchor="ctr"/>
          <a:lstStyle/>
          <a:p>
            <a:pPr algn="l"/>
            <a:r>
              <a:rPr lang="zh-CN" altLang="en-US" sz="2400" dirty="0"/>
              <a:t>全部可能取值</a:t>
            </a:r>
            <a:r>
              <a:rPr lang="zh-CN" altLang="en-US" sz="2400" dirty="0" smtClean="0"/>
              <a:t>不仅无</a:t>
            </a:r>
            <a:endParaRPr lang="en-US" altLang="zh-CN" sz="2400" dirty="0" smtClean="0"/>
          </a:p>
          <a:p>
            <a:pPr algn="l"/>
            <a:r>
              <a:rPr lang="zh-CN" altLang="en-US" sz="2400" dirty="0" smtClean="0"/>
              <a:t>穷</a:t>
            </a:r>
            <a:r>
              <a:rPr lang="zh-CN" altLang="en-US" sz="2400" dirty="0"/>
              <a:t>多，而且还</a:t>
            </a:r>
            <a:r>
              <a:rPr lang="zh-CN" altLang="en-US" sz="2400" dirty="0" smtClean="0"/>
              <a:t>不能一</a:t>
            </a:r>
            <a:endParaRPr lang="en-US" altLang="zh-CN" sz="2400" dirty="0" smtClean="0"/>
          </a:p>
          <a:p>
            <a:pPr algn="l"/>
            <a:r>
              <a:rPr lang="zh-CN" altLang="en-US" sz="2400" dirty="0" smtClean="0"/>
              <a:t>一列举</a:t>
            </a:r>
            <a:r>
              <a:rPr lang="zh-CN" altLang="en-US" sz="2400" dirty="0"/>
              <a:t>，而是</a:t>
            </a:r>
            <a:r>
              <a:rPr lang="zh-CN" altLang="en-US" sz="2400" dirty="0" smtClean="0"/>
              <a:t>充满一</a:t>
            </a:r>
            <a:endParaRPr lang="en-US" altLang="zh-CN" sz="2400" dirty="0" smtClean="0"/>
          </a:p>
          <a:p>
            <a:pPr algn="l"/>
            <a:r>
              <a:rPr lang="zh-CN" altLang="en-US" sz="2400" dirty="0" smtClean="0"/>
              <a:t>个</a:t>
            </a:r>
            <a:r>
              <a:rPr lang="zh-CN" altLang="en-US" sz="2400" dirty="0"/>
              <a:t>区间</a:t>
            </a:r>
            <a:r>
              <a:rPr lang="en-US" altLang="zh-CN"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500" fill="hold"/>
                                        <p:tgtEl>
                                          <p:spTgt spid="56322"/>
                                        </p:tgtEl>
                                        <p:attrNameLst>
                                          <p:attrName>ppt_w</p:attrName>
                                        </p:attrNameLst>
                                      </p:cBhvr>
                                      <p:tavLst>
                                        <p:tav tm="0">
                                          <p:val>
                                            <p:strVal val="2/3*#ppt_w"/>
                                          </p:val>
                                        </p:tav>
                                        <p:tav tm="100000">
                                          <p:val>
                                            <p:strVal val="#ppt_w"/>
                                          </p:val>
                                        </p:tav>
                                      </p:tavLst>
                                    </p:anim>
                                    <p:anim calcmode="lin" valueType="num">
                                      <p:cBhvr>
                                        <p:cTn id="8" dur="500" fill="hold"/>
                                        <p:tgtEl>
                                          <p:spTgt spid="56322"/>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6323"/>
                                        </p:tgtEl>
                                        <p:attrNameLst>
                                          <p:attrName>style.visibility</p:attrName>
                                        </p:attrNameLst>
                                      </p:cBhvr>
                                      <p:to>
                                        <p:strVal val="visible"/>
                                      </p:to>
                                    </p:set>
                                    <p:anim calcmode="lin" valueType="num">
                                      <p:cBhvr additive="base">
                                        <p:cTn id="13" dur="500" fill="hold"/>
                                        <p:tgtEl>
                                          <p:spTgt spid="56323"/>
                                        </p:tgtEl>
                                        <p:attrNameLst>
                                          <p:attrName>ppt_x</p:attrName>
                                        </p:attrNameLst>
                                      </p:cBhvr>
                                      <p:tavLst>
                                        <p:tav tm="0">
                                          <p:val>
                                            <p:strVal val="1+#ppt_w/2"/>
                                          </p:val>
                                        </p:tav>
                                        <p:tav tm="100000">
                                          <p:val>
                                            <p:strVal val="#ppt_x"/>
                                          </p:val>
                                        </p:tav>
                                      </p:tavLst>
                                    </p:anim>
                                    <p:anim calcmode="lin" valueType="num">
                                      <p:cBhvr additive="base">
                                        <p:cTn id="14"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6"/>
                                        </p:tgtEl>
                                        <p:attrNameLst>
                                          <p:attrName>style.visibility</p:attrName>
                                        </p:attrNameLst>
                                      </p:cBhvr>
                                      <p:to>
                                        <p:strVal val="visible"/>
                                      </p:to>
                                    </p:set>
                                    <p:anim calcmode="lin" valueType="num">
                                      <p:cBhvr additive="base">
                                        <p:cTn id="19" dur="500" fill="hold"/>
                                        <p:tgtEl>
                                          <p:spTgt spid="56326"/>
                                        </p:tgtEl>
                                        <p:attrNameLst>
                                          <p:attrName>ppt_x</p:attrName>
                                        </p:attrNameLst>
                                      </p:cBhvr>
                                      <p:tavLst>
                                        <p:tav tm="0">
                                          <p:val>
                                            <p:strVal val="0-#ppt_w/2"/>
                                          </p:val>
                                        </p:tav>
                                        <p:tav tm="100000">
                                          <p:val>
                                            <p:strVal val="#ppt_x"/>
                                          </p:val>
                                        </p:tav>
                                      </p:tavLst>
                                    </p:anim>
                                    <p:anim calcmode="lin" valueType="num">
                                      <p:cBhvr additive="base">
                                        <p:cTn id="20"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7"/>
                                        </p:tgtEl>
                                        <p:attrNameLst>
                                          <p:attrName>style.visibility</p:attrName>
                                        </p:attrNameLst>
                                      </p:cBhvr>
                                      <p:to>
                                        <p:strVal val="visible"/>
                                      </p:to>
                                    </p:set>
                                    <p:anim calcmode="lin" valueType="num">
                                      <p:cBhvr additive="base">
                                        <p:cTn id="25" dur="500" fill="hold"/>
                                        <p:tgtEl>
                                          <p:spTgt spid="56327"/>
                                        </p:tgtEl>
                                        <p:attrNameLst>
                                          <p:attrName>ppt_x</p:attrName>
                                        </p:attrNameLst>
                                      </p:cBhvr>
                                      <p:tavLst>
                                        <p:tav tm="0">
                                          <p:val>
                                            <p:strVal val="0-#ppt_w/2"/>
                                          </p:val>
                                        </p:tav>
                                        <p:tav tm="100000">
                                          <p:val>
                                            <p:strVal val="#ppt_x"/>
                                          </p:val>
                                        </p:tav>
                                      </p:tavLst>
                                    </p:anim>
                                    <p:anim calcmode="lin" valueType="num">
                                      <p:cBhvr additive="base">
                                        <p:cTn id="26"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8"/>
                                        </p:tgtEl>
                                        <p:attrNameLst>
                                          <p:attrName>style.visibility</p:attrName>
                                        </p:attrNameLst>
                                      </p:cBhvr>
                                      <p:to>
                                        <p:strVal val="visible"/>
                                      </p:to>
                                    </p:set>
                                    <p:anim calcmode="lin" valueType="num">
                                      <p:cBhvr additive="base">
                                        <p:cTn id="31" dur="500" fill="hold"/>
                                        <p:tgtEl>
                                          <p:spTgt spid="56328"/>
                                        </p:tgtEl>
                                        <p:attrNameLst>
                                          <p:attrName>ppt_x</p:attrName>
                                        </p:attrNameLst>
                                      </p:cBhvr>
                                      <p:tavLst>
                                        <p:tav tm="0">
                                          <p:val>
                                            <p:strVal val="0-#ppt_w/2"/>
                                          </p:val>
                                        </p:tav>
                                        <p:tav tm="100000">
                                          <p:val>
                                            <p:strVal val="#ppt_x"/>
                                          </p:val>
                                        </p:tav>
                                      </p:tavLst>
                                    </p:anim>
                                    <p:anim calcmode="lin" valueType="num">
                                      <p:cBhvr additive="base">
                                        <p:cTn id="32" dur="500" fill="hold"/>
                                        <p:tgtEl>
                                          <p:spTgt spid="5632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6329"/>
                                        </p:tgtEl>
                                        <p:attrNameLst>
                                          <p:attrName>style.visibility</p:attrName>
                                        </p:attrNameLst>
                                      </p:cBhvr>
                                      <p:to>
                                        <p:strVal val="visible"/>
                                      </p:to>
                                    </p:set>
                                    <p:anim calcmode="lin" valueType="num">
                                      <p:cBhvr additive="base">
                                        <p:cTn id="37" dur="500" fill="hold"/>
                                        <p:tgtEl>
                                          <p:spTgt spid="56329"/>
                                        </p:tgtEl>
                                        <p:attrNameLst>
                                          <p:attrName>ppt_x</p:attrName>
                                        </p:attrNameLst>
                                      </p:cBhvr>
                                      <p:tavLst>
                                        <p:tav tm="0">
                                          <p:val>
                                            <p:strVal val="1+#ppt_w/2"/>
                                          </p:val>
                                        </p:tav>
                                        <p:tav tm="100000">
                                          <p:val>
                                            <p:strVal val="#ppt_x"/>
                                          </p:val>
                                        </p:tav>
                                      </p:tavLst>
                                    </p:anim>
                                    <p:anim calcmode="lin" valueType="num">
                                      <p:cBhvr additive="base">
                                        <p:cTn id="38" dur="500" fill="hold"/>
                                        <p:tgtEl>
                                          <p:spTgt spid="5632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63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56331"/>
                                        </p:tgtEl>
                                        <p:attrNameLst>
                                          <p:attrName>style.visibility</p:attrName>
                                        </p:attrNameLst>
                                      </p:cBhvr>
                                      <p:to>
                                        <p:strVal val="visible"/>
                                      </p:to>
                                    </p:set>
                                    <p:anim calcmode="lin" valueType="num">
                                      <p:cBhvr additive="base">
                                        <p:cTn id="47" dur="500" fill="hold"/>
                                        <p:tgtEl>
                                          <p:spTgt spid="56331"/>
                                        </p:tgtEl>
                                        <p:attrNameLst>
                                          <p:attrName>ppt_x</p:attrName>
                                        </p:attrNameLst>
                                      </p:cBhvr>
                                      <p:tavLst>
                                        <p:tav tm="0">
                                          <p:val>
                                            <p:strVal val="1+#ppt_w/2"/>
                                          </p:val>
                                        </p:tav>
                                        <p:tav tm="100000">
                                          <p:val>
                                            <p:strVal val="#ppt_x"/>
                                          </p:val>
                                        </p:tav>
                                      </p:tavLst>
                                    </p:anim>
                                    <p:anim calcmode="lin" valueType="num">
                                      <p:cBhvr additive="base">
                                        <p:cTn id="48" dur="500" fill="hold"/>
                                        <p:tgtEl>
                                          <p:spTgt spid="5633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6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P spid="56324" grpId="0" autoUpdateAnimBg="0"/>
      <p:bldP spid="56326" grpId="0" animBg="1"/>
      <p:bldP spid="56327" grpId="0" autoUpdateAnimBg="0"/>
      <p:bldP spid="56328" grpId="0" autoUpdateAnimBg="0"/>
      <p:bldP spid="56329" grpId="0" animBg="1" autoUpdateAnimBg="0"/>
      <p:bldP spid="56330" grpId="0" autoUpdateAnimBg="0"/>
      <p:bldP spid="5633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277" name="Group 13"/>
          <p:cNvGrpSpPr>
            <a:grpSpLocks/>
          </p:cNvGrpSpPr>
          <p:nvPr/>
        </p:nvGrpSpPr>
        <p:grpSpPr bwMode="auto">
          <a:xfrm>
            <a:off x="1035050" y="1219200"/>
            <a:ext cx="2698750" cy="2286000"/>
            <a:chOff x="2016" y="1440"/>
            <a:chExt cx="1700" cy="1440"/>
          </a:xfrm>
        </p:grpSpPr>
        <p:grpSp>
          <p:nvGrpSpPr>
            <p:cNvPr id="11278" name="Group 14"/>
            <p:cNvGrpSpPr>
              <a:grpSpLocks/>
            </p:cNvGrpSpPr>
            <p:nvPr/>
          </p:nvGrpSpPr>
          <p:grpSpPr bwMode="auto">
            <a:xfrm>
              <a:off x="2016" y="1440"/>
              <a:ext cx="1700" cy="1440"/>
              <a:chOff x="2016" y="1440"/>
              <a:chExt cx="1700" cy="1440"/>
            </a:xfrm>
          </p:grpSpPr>
          <p:grpSp>
            <p:nvGrpSpPr>
              <p:cNvPr id="11279" name="Group 15"/>
              <p:cNvGrpSpPr>
                <a:grpSpLocks/>
              </p:cNvGrpSpPr>
              <p:nvPr/>
            </p:nvGrpSpPr>
            <p:grpSpPr bwMode="auto">
              <a:xfrm>
                <a:off x="2016" y="1584"/>
                <a:ext cx="1524" cy="1296"/>
                <a:chOff x="3036" y="1728"/>
                <a:chExt cx="1524" cy="1296"/>
              </a:xfrm>
            </p:grpSpPr>
            <p:sp>
              <p:nvSpPr>
                <p:cNvPr id="11280" name="Line 16"/>
                <p:cNvSpPr>
                  <a:spLocks noChangeShapeType="1"/>
                </p:cNvSpPr>
                <p:nvPr/>
              </p:nvSpPr>
              <p:spPr bwMode="auto">
                <a:xfrm>
                  <a:off x="3072" y="2688"/>
                  <a:ext cx="1488" cy="0"/>
                </a:xfrm>
                <a:prstGeom prst="line">
                  <a:avLst/>
                </a:prstGeom>
                <a:noFill/>
                <a:ln w="9525">
                  <a:solidFill>
                    <a:srgbClr val="FF00FF"/>
                  </a:solidFill>
                  <a:round/>
                  <a:headEnd/>
                  <a:tailEnd type="triangle" w="med" len="med"/>
                </a:ln>
                <a:effectLst/>
              </p:spPr>
              <p:txBody>
                <a:bodyPr wrap="none" anchor="ctr"/>
                <a:lstStyle/>
                <a:p>
                  <a:endParaRPr lang="zh-CN" altLang="en-US"/>
                </a:p>
              </p:txBody>
            </p:sp>
            <p:sp>
              <p:nvSpPr>
                <p:cNvPr id="11281" name="Line 17"/>
                <p:cNvSpPr>
                  <a:spLocks noChangeShapeType="1"/>
                </p:cNvSpPr>
                <p:nvPr/>
              </p:nvSpPr>
              <p:spPr bwMode="auto">
                <a:xfrm flipV="1">
                  <a:off x="3312" y="1728"/>
                  <a:ext cx="0" cy="1296"/>
                </a:xfrm>
                <a:prstGeom prst="line">
                  <a:avLst/>
                </a:prstGeom>
                <a:noFill/>
                <a:ln w="9525">
                  <a:solidFill>
                    <a:srgbClr val="FF00FF"/>
                  </a:solidFill>
                  <a:round/>
                  <a:headEnd/>
                  <a:tailEnd type="triangle" w="med" len="med"/>
                </a:ln>
                <a:effectLst/>
              </p:spPr>
              <p:txBody>
                <a:bodyPr wrap="none" anchor="ctr"/>
                <a:lstStyle/>
                <a:p>
                  <a:endParaRPr lang="zh-CN" altLang="en-US"/>
                </a:p>
              </p:txBody>
            </p:sp>
            <p:sp>
              <p:nvSpPr>
                <p:cNvPr id="11282" name="Line 18"/>
                <p:cNvSpPr>
                  <a:spLocks noChangeShapeType="1"/>
                </p:cNvSpPr>
                <p:nvPr/>
              </p:nvSpPr>
              <p:spPr bwMode="auto">
                <a:xfrm>
                  <a:off x="3600" y="2208"/>
                  <a:ext cx="0" cy="480"/>
                </a:xfrm>
                <a:prstGeom prst="line">
                  <a:avLst/>
                </a:prstGeom>
                <a:noFill/>
                <a:ln w="9525">
                  <a:solidFill>
                    <a:schemeClr val="accent2"/>
                  </a:solidFill>
                  <a:round/>
                  <a:headEnd/>
                  <a:tailEnd/>
                </a:ln>
                <a:effectLst/>
              </p:spPr>
              <p:txBody>
                <a:bodyPr wrap="none" anchor="ctr"/>
                <a:lstStyle/>
                <a:p>
                  <a:endParaRPr lang="zh-CN" altLang="en-US"/>
                </a:p>
              </p:txBody>
            </p:sp>
            <p:sp>
              <p:nvSpPr>
                <p:cNvPr id="11283" name="Line 19"/>
                <p:cNvSpPr>
                  <a:spLocks noChangeShapeType="1"/>
                </p:cNvSpPr>
                <p:nvPr/>
              </p:nvSpPr>
              <p:spPr bwMode="auto">
                <a:xfrm>
                  <a:off x="3888" y="2400"/>
                  <a:ext cx="0" cy="288"/>
                </a:xfrm>
                <a:prstGeom prst="line">
                  <a:avLst/>
                </a:prstGeom>
                <a:noFill/>
                <a:ln w="9525">
                  <a:solidFill>
                    <a:schemeClr val="accent2"/>
                  </a:solidFill>
                  <a:round/>
                  <a:headEnd/>
                  <a:tailEnd/>
                </a:ln>
                <a:effectLst/>
              </p:spPr>
              <p:txBody>
                <a:bodyPr wrap="none" anchor="ctr"/>
                <a:lstStyle/>
                <a:p>
                  <a:endParaRPr lang="zh-CN" altLang="en-US"/>
                </a:p>
              </p:txBody>
            </p:sp>
            <p:sp>
              <p:nvSpPr>
                <p:cNvPr id="11284" name="Line 20"/>
                <p:cNvSpPr>
                  <a:spLocks noChangeShapeType="1"/>
                </p:cNvSpPr>
                <p:nvPr/>
              </p:nvSpPr>
              <p:spPr bwMode="auto">
                <a:xfrm>
                  <a:off x="3312" y="2592"/>
                  <a:ext cx="0" cy="96"/>
                </a:xfrm>
                <a:prstGeom prst="line">
                  <a:avLst/>
                </a:prstGeom>
                <a:noFill/>
                <a:ln w="9525">
                  <a:solidFill>
                    <a:schemeClr val="accent2"/>
                  </a:solidFill>
                  <a:round/>
                  <a:headEnd/>
                  <a:tailEnd/>
                </a:ln>
                <a:effectLst/>
              </p:spPr>
              <p:txBody>
                <a:bodyPr wrap="none" anchor="ctr"/>
                <a:lstStyle/>
                <a:p>
                  <a:endParaRPr lang="zh-CN" altLang="en-US"/>
                </a:p>
              </p:txBody>
            </p:sp>
            <p:sp>
              <p:nvSpPr>
                <p:cNvPr id="11285" name="Line 21"/>
                <p:cNvSpPr>
                  <a:spLocks noChangeShapeType="1"/>
                </p:cNvSpPr>
                <p:nvPr/>
              </p:nvSpPr>
              <p:spPr bwMode="auto">
                <a:xfrm>
                  <a:off x="3312" y="2400"/>
                  <a:ext cx="57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1286" name="Rectangle 22"/>
                <p:cNvSpPr>
                  <a:spLocks noChangeArrowheads="1"/>
                </p:cNvSpPr>
                <p:nvPr/>
              </p:nvSpPr>
              <p:spPr bwMode="auto">
                <a:xfrm>
                  <a:off x="3044" y="2516"/>
                  <a:ext cx="276" cy="212"/>
                </a:xfrm>
                <a:prstGeom prst="rect">
                  <a:avLst/>
                </a:prstGeom>
                <a:noFill/>
                <a:ln w="9525">
                  <a:noFill/>
                  <a:miter lim="800000"/>
                  <a:headEnd/>
                  <a:tailEnd/>
                </a:ln>
                <a:effectLst/>
              </p:spPr>
              <p:txBody>
                <a:bodyPr wrap="none">
                  <a:spAutoFit/>
                </a:bodyPr>
                <a:lstStyle/>
                <a:p>
                  <a:pPr algn="l"/>
                  <a:r>
                    <a:rPr lang="en-US" altLang="zh-CN" sz="1600">
                      <a:solidFill>
                        <a:schemeClr val="tx1"/>
                      </a:solidFill>
                    </a:rPr>
                    <a:t>0.1</a:t>
                  </a:r>
                  <a:endParaRPr lang="en-US" altLang="zh-CN">
                    <a:solidFill>
                      <a:schemeClr val="tx1"/>
                    </a:solidFill>
                  </a:endParaRPr>
                </a:p>
              </p:txBody>
            </p:sp>
            <p:sp>
              <p:nvSpPr>
                <p:cNvPr id="11287" name="Rectangle 23"/>
                <p:cNvSpPr>
                  <a:spLocks noChangeArrowheads="1"/>
                </p:cNvSpPr>
                <p:nvPr/>
              </p:nvSpPr>
              <p:spPr bwMode="auto">
                <a:xfrm>
                  <a:off x="3036" y="2284"/>
                  <a:ext cx="276" cy="212"/>
                </a:xfrm>
                <a:prstGeom prst="rect">
                  <a:avLst/>
                </a:prstGeom>
                <a:noFill/>
                <a:ln w="9525">
                  <a:noFill/>
                  <a:miter lim="800000"/>
                  <a:headEnd/>
                  <a:tailEnd/>
                </a:ln>
                <a:effectLst/>
              </p:spPr>
              <p:txBody>
                <a:bodyPr wrap="none">
                  <a:spAutoFit/>
                </a:bodyPr>
                <a:lstStyle/>
                <a:p>
                  <a:pPr algn="l"/>
                  <a:r>
                    <a:rPr lang="en-US" altLang="zh-CN" sz="1600">
                      <a:solidFill>
                        <a:schemeClr val="tx1"/>
                      </a:solidFill>
                    </a:rPr>
                    <a:t>0.3</a:t>
                  </a:r>
                  <a:endParaRPr lang="en-US" altLang="zh-CN">
                    <a:solidFill>
                      <a:schemeClr val="tx1"/>
                    </a:solidFill>
                  </a:endParaRPr>
                </a:p>
              </p:txBody>
            </p:sp>
            <p:sp>
              <p:nvSpPr>
                <p:cNvPr id="11288" name="Rectangle 24"/>
                <p:cNvSpPr>
                  <a:spLocks noChangeArrowheads="1"/>
                </p:cNvSpPr>
                <p:nvPr/>
              </p:nvSpPr>
              <p:spPr bwMode="auto">
                <a:xfrm>
                  <a:off x="3036" y="2092"/>
                  <a:ext cx="276" cy="212"/>
                </a:xfrm>
                <a:prstGeom prst="rect">
                  <a:avLst/>
                </a:prstGeom>
                <a:noFill/>
                <a:ln w="9525">
                  <a:noFill/>
                  <a:miter lim="800000"/>
                  <a:headEnd/>
                  <a:tailEnd/>
                </a:ln>
                <a:effectLst/>
              </p:spPr>
              <p:txBody>
                <a:bodyPr wrap="none">
                  <a:spAutoFit/>
                </a:bodyPr>
                <a:lstStyle/>
                <a:p>
                  <a:pPr algn="l"/>
                  <a:r>
                    <a:rPr lang="en-US" altLang="zh-CN" sz="1600">
                      <a:solidFill>
                        <a:schemeClr val="tx1"/>
                      </a:solidFill>
                    </a:rPr>
                    <a:t>0.6</a:t>
                  </a:r>
                  <a:endParaRPr lang="en-US" altLang="zh-CN">
                    <a:solidFill>
                      <a:schemeClr val="tx1"/>
                    </a:solidFill>
                  </a:endParaRPr>
                </a:p>
              </p:txBody>
            </p:sp>
            <p:sp>
              <p:nvSpPr>
                <p:cNvPr id="11289" name="Line 25"/>
                <p:cNvSpPr>
                  <a:spLocks noChangeShapeType="1"/>
                </p:cNvSpPr>
                <p:nvPr/>
              </p:nvSpPr>
              <p:spPr bwMode="auto">
                <a:xfrm>
                  <a:off x="3312" y="2208"/>
                  <a:ext cx="288" cy="0"/>
                </a:xfrm>
                <a:prstGeom prst="line">
                  <a:avLst/>
                </a:prstGeom>
                <a:noFill/>
                <a:ln w="9525">
                  <a:solidFill>
                    <a:schemeClr val="tx1"/>
                  </a:solidFill>
                  <a:prstDash val="dash"/>
                  <a:round/>
                  <a:headEnd/>
                  <a:tailEnd/>
                </a:ln>
                <a:effectLst/>
              </p:spPr>
              <p:txBody>
                <a:bodyPr wrap="none" anchor="ctr"/>
                <a:lstStyle/>
                <a:p>
                  <a:endParaRPr lang="zh-CN" altLang="en-US"/>
                </a:p>
              </p:txBody>
            </p:sp>
          </p:grpSp>
          <p:sp>
            <p:nvSpPr>
              <p:cNvPr id="11290" name="Rectangle 26"/>
              <p:cNvSpPr>
                <a:spLocks noChangeArrowheads="1"/>
              </p:cNvSpPr>
              <p:nvPr/>
            </p:nvSpPr>
            <p:spPr bwMode="auto">
              <a:xfrm>
                <a:off x="3504" y="2463"/>
                <a:ext cx="212" cy="288"/>
              </a:xfrm>
              <a:prstGeom prst="rect">
                <a:avLst/>
              </a:prstGeom>
              <a:noFill/>
              <a:ln w="9525">
                <a:noFill/>
                <a:miter lim="800000"/>
                <a:headEnd/>
                <a:tailEnd/>
              </a:ln>
              <a:effectLst/>
            </p:spPr>
            <p:txBody>
              <a:bodyPr wrap="none">
                <a:spAutoFit/>
              </a:bodyPr>
              <a:lstStyle/>
              <a:p>
                <a:pPr algn="l"/>
                <a:r>
                  <a:rPr lang="en-US" altLang="zh-CN" sz="2400" i="1">
                    <a:solidFill>
                      <a:schemeClr val="tx1"/>
                    </a:solidFill>
                  </a:rPr>
                  <a:t>k</a:t>
                </a:r>
                <a:endParaRPr lang="en-US" altLang="zh-CN" sz="1600" i="1">
                  <a:solidFill>
                    <a:schemeClr val="tx1"/>
                  </a:solidFill>
                </a:endParaRPr>
              </a:p>
            </p:txBody>
          </p:sp>
          <p:sp>
            <p:nvSpPr>
              <p:cNvPr id="11291" name="Rectangle 27"/>
              <p:cNvSpPr>
                <a:spLocks noChangeArrowheads="1"/>
              </p:cNvSpPr>
              <p:nvPr/>
            </p:nvSpPr>
            <p:spPr bwMode="auto">
              <a:xfrm>
                <a:off x="2256" y="1440"/>
                <a:ext cx="318" cy="288"/>
              </a:xfrm>
              <a:prstGeom prst="rect">
                <a:avLst/>
              </a:prstGeom>
              <a:noFill/>
              <a:ln w="9525">
                <a:noFill/>
                <a:miter lim="800000"/>
                <a:headEnd/>
                <a:tailEnd/>
              </a:ln>
              <a:effectLst/>
            </p:spPr>
            <p:txBody>
              <a:bodyPr wrap="none">
                <a:spAutoFit/>
              </a:bodyPr>
              <a:lstStyle/>
              <a:p>
                <a:pPr algn="l"/>
                <a:r>
                  <a:rPr lang="en-US" altLang="zh-CN" sz="2400" i="1">
                    <a:solidFill>
                      <a:schemeClr val="tx1"/>
                    </a:solidFill>
                  </a:rPr>
                  <a:t>P</a:t>
                </a:r>
                <a:r>
                  <a:rPr lang="en-US" altLang="zh-CN" sz="2400" i="1" baseline="-25000">
                    <a:solidFill>
                      <a:schemeClr val="tx1"/>
                    </a:solidFill>
                  </a:rPr>
                  <a:t>K</a:t>
                </a:r>
                <a:endParaRPr lang="en-US" altLang="zh-CN" sz="1600">
                  <a:solidFill>
                    <a:schemeClr val="tx1"/>
                  </a:solidFill>
                </a:endParaRPr>
              </a:p>
            </p:txBody>
          </p:sp>
        </p:grpSp>
        <p:sp>
          <p:nvSpPr>
            <p:cNvPr id="11292" name="Rectangle 28"/>
            <p:cNvSpPr>
              <a:spLocks noChangeArrowheads="1"/>
            </p:cNvSpPr>
            <p:nvPr/>
          </p:nvSpPr>
          <p:spPr bwMode="auto">
            <a:xfrm>
              <a:off x="2156" y="2496"/>
              <a:ext cx="196" cy="250"/>
            </a:xfrm>
            <a:prstGeom prst="rect">
              <a:avLst/>
            </a:prstGeom>
            <a:noFill/>
            <a:ln w="9525">
              <a:noFill/>
              <a:miter lim="800000"/>
              <a:headEnd/>
              <a:tailEnd/>
            </a:ln>
            <a:effectLst/>
          </p:spPr>
          <p:txBody>
            <a:bodyPr wrap="none">
              <a:spAutoFit/>
            </a:bodyPr>
            <a:lstStyle/>
            <a:p>
              <a:pPr algn="l"/>
              <a:r>
                <a:rPr lang="en-US" altLang="zh-CN" sz="2000">
                  <a:solidFill>
                    <a:schemeClr val="tx1"/>
                  </a:solidFill>
                </a:rPr>
                <a:t>0</a:t>
              </a:r>
              <a:endParaRPr lang="en-US" altLang="zh-CN" sz="2400">
                <a:solidFill>
                  <a:schemeClr val="tx1"/>
                </a:solidFill>
              </a:endParaRPr>
            </a:p>
          </p:txBody>
        </p:sp>
        <p:sp>
          <p:nvSpPr>
            <p:cNvPr id="11293" name="Rectangle 29"/>
            <p:cNvSpPr>
              <a:spLocks noChangeArrowheads="1"/>
            </p:cNvSpPr>
            <p:nvPr/>
          </p:nvSpPr>
          <p:spPr bwMode="auto">
            <a:xfrm>
              <a:off x="2492" y="2496"/>
              <a:ext cx="196" cy="250"/>
            </a:xfrm>
            <a:prstGeom prst="rect">
              <a:avLst/>
            </a:prstGeom>
            <a:noFill/>
            <a:ln w="9525">
              <a:noFill/>
              <a:miter lim="800000"/>
              <a:headEnd/>
              <a:tailEnd/>
            </a:ln>
            <a:effectLst/>
          </p:spPr>
          <p:txBody>
            <a:bodyPr wrap="none">
              <a:spAutoFit/>
            </a:bodyPr>
            <a:lstStyle/>
            <a:p>
              <a:pPr algn="l"/>
              <a:r>
                <a:rPr lang="en-US" altLang="zh-CN" sz="2000">
                  <a:solidFill>
                    <a:schemeClr val="tx1"/>
                  </a:solidFill>
                </a:rPr>
                <a:t>1</a:t>
              </a:r>
              <a:endParaRPr lang="en-US" altLang="zh-CN" sz="2400">
                <a:solidFill>
                  <a:schemeClr val="tx1"/>
                </a:solidFill>
              </a:endParaRPr>
            </a:p>
          </p:txBody>
        </p:sp>
        <p:sp>
          <p:nvSpPr>
            <p:cNvPr id="11294" name="Rectangle 30"/>
            <p:cNvSpPr>
              <a:spLocks noChangeArrowheads="1"/>
            </p:cNvSpPr>
            <p:nvPr/>
          </p:nvSpPr>
          <p:spPr bwMode="auto">
            <a:xfrm>
              <a:off x="2784" y="2496"/>
              <a:ext cx="196" cy="250"/>
            </a:xfrm>
            <a:prstGeom prst="rect">
              <a:avLst/>
            </a:prstGeom>
            <a:noFill/>
            <a:ln w="9525">
              <a:noFill/>
              <a:miter lim="800000"/>
              <a:headEnd/>
              <a:tailEnd/>
            </a:ln>
            <a:effectLst/>
          </p:spPr>
          <p:txBody>
            <a:bodyPr wrap="none">
              <a:spAutoFit/>
            </a:bodyPr>
            <a:lstStyle/>
            <a:p>
              <a:pPr algn="l"/>
              <a:r>
                <a:rPr lang="en-US" altLang="zh-CN" sz="2000">
                  <a:solidFill>
                    <a:schemeClr val="tx1"/>
                  </a:solidFill>
                </a:rPr>
                <a:t>2</a:t>
              </a:r>
              <a:endParaRPr lang="en-US" altLang="zh-CN" sz="2400">
                <a:solidFill>
                  <a:schemeClr val="tx1"/>
                </a:solidFill>
              </a:endParaRPr>
            </a:p>
          </p:txBody>
        </p:sp>
      </p:grpSp>
      <p:grpSp>
        <p:nvGrpSpPr>
          <p:cNvPr id="11296" name="Group 32"/>
          <p:cNvGrpSpPr>
            <a:grpSpLocks/>
          </p:cNvGrpSpPr>
          <p:nvPr/>
        </p:nvGrpSpPr>
        <p:grpSpPr bwMode="auto">
          <a:xfrm>
            <a:off x="4267200" y="1143000"/>
            <a:ext cx="4324350" cy="2255838"/>
            <a:chOff x="2688" y="2160"/>
            <a:chExt cx="2724" cy="1421"/>
          </a:xfrm>
        </p:grpSpPr>
        <p:grpSp>
          <p:nvGrpSpPr>
            <p:cNvPr id="11268" name="Group 4"/>
            <p:cNvGrpSpPr>
              <a:grpSpLocks/>
            </p:cNvGrpSpPr>
            <p:nvPr/>
          </p:nvGrpSpPr>
          <p:grpSpPr bwMode="auto">
            <a:xfrm>
              <a:off x="2688" y="2160"/>
              <a:ext cx="2724" cy="1421"/>
              <a:chOff x="1296" y="1296"/>
              <a:chExt cx="2724" cy="1421"/>
            </a:xfrm>
          </p:grpSpPr>
          <p:sp>
            <p:nvSpPr>
              <p:cNvPr id="11269" name="Rectangle 5"/>
              <p:cNvSpPr>
                <a:spLocks noChangeArrowheads="1"/>
              </p:cNvSpPr>
              <p:nvPr/>
            </p:nvSpPr>
            <p:spPr bwMode="auto">
              <a:xfrm>
                <a:off x="2064" y="1296"/>
                <a:ext cx="500" cy="288"/>
              </a:xfrm>
              <a:prstGeom prst="rect">
                <a:avLst/>
              </a:prstGeom>
              <a:noFill/>
              <a:ln w="9525">
                <a:noFill/>
                <a:miter lim="800000"/>
                <a:headEnd/>
                <a:tailEnd/>
              </a:ln>
              <a:effectLst/>
            </p:spPr>
            <p:txBody>
              <a:bodyPr wrap="none">
                <a:spAutoFit/>
              </a:bodyPr>
              <a:lstStyle/>
              <a:p>
                <a:pPr algn="l"/>
                <a:r>
                  <a:rPr kumimoji="0" lang="en-US" altLang="zh-CN" sz="2400" i="1">
                    <a:solidFill>
                      <a:srgbClr val="FFFF00"/>
                    </a:solidFill>
                  </a:rPr>
                  <a:t> </a:t>
                </a:r>
                <a:r>
                  <a:rPr kumimoji="0" lang="en-US" altLang="zh-CN" sz="2400" i="1">
                    <a:solidFill>
                      <a:srgbClr val="FF3300"/>
                    </a:solidFill>
                  </a:rPr>
                  <a:t>f </a:t>
                </a:r>
                <a:r>
                  <a:rPr kumimoji="0" lang="en-US" altLang="zh-CN" sz="2400">
                    <a:solidFill>
                      <a:srgbClr val="FF3300"/>
                    </a:solidFill>
                  </a:rPr>
                  <a:t>(</a:t>
                </a:r>
                <a:r>
                  <a:rPr kumimoji="0" lang="en-US" altLang="zh-CN" sz="2400" i="1">
                    <a:solidFill>
                      <a:srgbClr val="FF3300"/>
                    </a:solidFill>
                  </a:rPr>
                  <a:t>x</a:t>
                </a:r>
                <a:r>
                  <a:rPr kumimoji="0" lang="en-US" altLang="zh-CN" sz="2400">
                    <a:solidFill>
                      <a:srgbClr val="FF3300"/>
                    </a:solidFill>
                  </a:rPr>
                  <a:t>)</a:t>
                </a:r>
                <a:endParaRPr kumimoji="0" lang="en-US" altLang="zh-CN" sz="2400" i="1">
                  <a:solidFill>
                    <a:srgbClr val="FF3300"/>
                  </a:solidFill>
                </a:endParaRPr>
              </a:p>
            </p:txBody>
          </p:sp>
          <p:grpSp>
            <p:nvGrpSpPr>
              <p:cNvPr id="11270" name="Group 6"/>
              <p:cNvGrpSpPr>
                <a:grpSpLocks/>
              </p:cNvGrpSpPr>
              <p:nvPr/>
            </p:nvGrpSpPr>
            <p:grpSpPr bwMode="auto">
              <a:xfrm>
                <a:off x="1296" y="1392"/>
                <a:ext cx="2724" cy="1325"/>
                <a:chOff x="1296" y="1392"/>
                <a:chExt cx="2724" cy="1325"/>
              </a:xfrm>
            </p:grpSpPr>
            <p:sp>
              <p:nvSpPr>
                <p:cNvPr id="11271" name="Text Box 7"/>
                <p:cNvSpPr txBox="1">
                  <a:spLocks noChangeArrowheads="1"/>
                </p:cNvSpPr>
                <p:nvPr/>
              </p:nvSpPr>
              <p:spPr bwMode="auto">
                <a:xfrm>
                  <a:off x="3792" y="2265"/>
                  <a:ext cx="228" cy="327"/>
                </a:xfrm>
                <a:prstGeom prst="rect">
                  <a:avLst/>
                </a:prstGeom>
                <a:noFill/>
                <a:ln w="9525">
                  <a:noFill/>
                  <a:miter lim="800000"/>
                  <a:headEnd/>
                  <a:tailEnd/>
                </a:ln>
                <a:effectLst/>
              </p:spPr>
              <p:txBody>
                <a:bodyPr wrap="none">
                  <a:spAutoFit/>
                </a:bodyPr>
                <a:lstStyle/>
                <a:p>
                  <a:pPr algn="l"/>
                  <a:r>
                    <a:rPr kumimoji="0" lang="en-US" altLang="zh-CN" sz="2800" i="1"/>
                    <a:t>x</a:t>
                  </a:r>
                  <a:endParaRPr kumimoji="0" lang="en-US" altLang="zh-CN"/>
                </a:p>
              </p:txBody>
            </p:sp>
            <p:sp>
              <p:nvSpPr>
                <p:cNvPr id="11272" name="Line 8"/>
                <p:cNvSpPr>
                  <a:spLocks noChangeShapeType="1"/>
                </p:cNvSpPr>
                <p:nvPr/>
              </p:nvSpPr>
              <p:spPr bwMode="auto">
                <a:xfrm>
                  <a:off x="1296" y="2448"/>
                  <a:ext cx="2448" cy="0"/>
                </a:xfrm>
                <a:prstGeom prst="line">
                  <a:avLst/>
                </a:prstGeom>
                <a:noFill/>
                <a:ln w="19050">
                  <a:solidFill>
                    <a:schemeClr val="folHlink"/>
                  </a:solidFill>
                  <a:round/>
                  <a:headEnd/>
                  <a:tailEnd type="triangle" w="med" len="med"/>
                </a:ln>
                <a:effectLst/>
              </p:spPr>
              <p:txBody>
                <a:bodyPr wrap="none" anchor="ctr"/>
                <a:lstStyle/>
                <a:p>
                  <a:endParaRPr lang="zh-CN" altLang="en-US"/>
                </a:p>
              </p:txBody>
            </p:sp>
            <p:sp>
              <p:nvSpPr>
                <p:cNvPr id="11273" name="Text Box 9"/>
                <p:cNvSpPr txBox="1">
                  <a:spLocks noChangeArrowheads="1"/>
                </p:cNvSpPr>
                <p:nvPr/>
              </p:nvSpPr>
              <p:spPr bwMode="auto">
                <a:xfrm>
                  <a:off x="1872" y="2352"/>
                  <a:ext cx="240" cy="365"/>
                </a:xfrm>
                <a:prstGeom prst="rect">
                  <a:avLst/>
                </a:prstGeom>
                <a:noFill/>
                <a:ln w="9525">
                  <a:noFill/>
                  <a:miter lim="800000"/>
                  <a:headEnd/>
                  <a:tailEnd/>
                </a:ln>
                <a:effectLst/>
              </p:spPr>
              <p:txBody>
                <a:bodyPr>
                  <a:spAutoFit/>
                </a:bodyPr>
                <a:lstStyle/>
                <a:p>
                  <a:pPr algn="l">
                    <a:spcBef>
                      <a:spcPct val="50000"/>
                    </a:spcBef>
                  </a:pPr>
                  <a:r>
                    <a:rPr kumimoji="0" lang="en-US" altLang="zh-CN"/>
                    <a:t>o</a:t>
                  </a:r>
                </a:p>
              </p:txBody>
            </p:sp>
            <p:sp>
              <p:nvSpPr>
                <p:cNvPr id="11274" name="Freeform 10"/>
                <p:cNvSpPr>
                  <a:spLocks/>
                </p:cNvSpPr>
                <p:nvPr/>
              </p:nvSpPr>
              <p:spPr bwMode="auto">
                <a:xfrm>
                  <a:off x="1364" y="2450"/>
                  <a:ext cx="38" cy="13"/>
                </a:xfrm>
                <a:custGeom>
                  <a:avLst/>
                  <a:gdLst/>
                  <a:ahLst/>
                  <a:cxnLst>
                    <a:cxn ang="0">
                      <a:pos x="0" y="0"/>
                    </a:cxn>
                    <a:cxn ang="0">
                      <a:pos x="38" y="13"/>
                    </a:cxn>
                    <a:cxn ang="0">
                      <a:pos x="0" y="0"/>
                    </a:cxn>
                  </a:cxnLst>
                  <a:rect l="0" t="0" r="r" b="b"/>
                  <a:pathLst>
                    <a:path w="38" h="13">
                      <a:moveTo>
                        <a:pt x="0" y="0"/>
                      </a:moveTo>
                      <a:cubicBezTo>
                        <a:pt x="13" y="4"/>
                        <a:pt x="38" y="13"/>
                        <a:pt x="38" y="13"/>
                      </a:cubicBezTo>
                      <a:cubicBezTo>
                        <a:pt x="38" y="13"/>
                        <a:pt x="13" y="4"/>
                        <a:pt x="0" y="0"/>
                      </a:cubicBezTo>
                      <a:close/>
                    </a:path>
                  </a:pathLst>
                </a:custGeom>
                <a:noFill/>
                <a:ln w="9525" cap="flat" cmpd="sng">
                  <a:noFill/>
                  <a:prstDash val="solid"/>
                  <a:round/>
                  <a:headEnd/>
                  <a:tailEnd/>
                </a:ln>
                <a:effectLst/>
              </p:spPr>
              <p:txBody>
                <a:bodyPr wrap="none" anchor="ctr"/>
                <a:lstStyle/>
                <a:p>
                  <a:endParaRPr lang="zh-CN" altLang="en-US"/>
                </a:p>
              </p:txBody>
            </p:sp>
            <p:sp>
              <p:nvSpPr>
                <p:cNvPr id="11275" name="Line 11"/>
                <p:cNvSpPr>
                  <a:spLocks noChangeShapeType="1"/>
                </p:cNvSpPr>
                <p:nvPr/>
              </p:nvSpPr>
              <p:spPr bwMode="auto">
                <a:xfrm flipV="1">
                  <a:off x="2112" y="1392"/>
                  <a:ext cx="0" cy="1248"/>
                </a:xfrm>
                <a:prstGeom prst="line">
                  <a:avLst/>
                </a:prstGeom>
                <a:noFill/>
                <a:ln w="19050">
                  <a:solidFill>
                    <a:schemeClr val="folHlink"/>
                  </a:solidFill>
                  <a:round/>
                  <a:headEnd/>
                  <a:tailEnd type="triangle" w="sm" len="med"/>
                </a:ln>
              </p:spPr>
              <p:txBody>
                <a:bodyPr/>
                <a:lstStyle/>
                <a:p>
                  <a:endParaRPr lang="zh-CN" altLang="en-US"/>
                </a:p>
              </p:txBody>
            </p:sp>
            <p:sp>
              <p:nvSpPr>
                <p:cNvPr id="11276" name="Freeform 12"/>
                <p:cNvSpPr>
                  <a:spLocks/>
                </p:cNvSpPr>
                <p:nvPr/>
              </p:nvSpPr>
              <p:spPr bwMode="auto">
                <a:xfrm>
                  <a:off x="1680" y="1728"/>
                  <a:ext cx="1248" cy="728"/>
                </a:xfrm>
                <a:custGeom>
                  <a:avLst/>
                  <a:gdLst/>
                  <a:ahLst/>
                  <a:cxnLst>
                    <a:cxn ang="0">
                      <a:pos x="0" y="704"/>
                    </a:cxn>
                    <a:cxn ang="0">
                      <a:pos x="336" y="656"/>
                    </a:cxn>
                    <a:cxn ang="0">
                      <a:pos x="528" y="272"/>
                    </a:cxn>
                    <a:cxn ang="0">
                      <a:pos x="672" y="32"/>
                    </a:cxn>
                    <a:cxn ang="0">
                      <a:pos x="768" y="80"/>
                    </a:cxn>
                    <a:cxn ang="0">
                      <a:pos x="864" y="272"/>
                    </a:cxn>
                    <a:cxn ang="0">
                      <a:pos x="912" y="416"/>
                    </a:cxn>
                    <a:cxn ang="0">
                      <a:pos x="1056" y="656"/>
                    </a:cxn>
                    <a:cxn ang="0">
                      <a:pos x="1248" y="704"/>
                    </a:cxn>
                  </a:cxnLst>
                  <a:rect l="0" t="0" r="r" b="b"/>
                  <a:pathLst>
                    <a:path w="1248" h="728">
                      <a:moveTo>
                        <a:pt x="0" y="704"/>
                      </a:moveTo>
                      <a:cubicBezTo>
                        <a:pt x="124" y="716"/>
                        <a:pt x="248" y="728"/>
                        <a:pt x="336" y="656"/>
                      </a:cubicBezTo>
                      <a:cubicBezTo>
                        <a:pt x="424" y="584"/>
                        <a:pt x="472" y="376"/>
                        <a:pt x="528" y="272"/>
                      </a:cubicBezTo>
                      <a:cubicBezTo>
                        <a:pt x="584" y="168"/>
                        <a:pt x="632" y="64"/>
                        <a:pt x="672" y="32"/>
                      </a:cubicBezTo>
                      <a:cubicBezTo>
                        <a:pt x="712" y="0"/>
                        <a:pt x="736" y="40"/>
                        <a:pt x="768" y="80"/>
                      </a:cubicBezTo>
                      <a:cubicBezTo>
                        <a:pt x="800" y="120"/>
                        <a:pt x="840" y="216"/>
                        <a:pt x="864" y="272"/>
                      </a:cubicBezTo>
                      <a:cubicBezTo>
                        <a:pt x="888" y="328"/>
                        <a:pt x="880" y="352"/>
                        <a:pt x="912" y="416"/>
                      </a:cubicBezTo>
                      <a:cubicBezTo>
                        <a:pt x="944" y="480"/>
                        <a:pt x="1000" y="608"/>
                        <a:pt x="1056" y="656"/>
                      </a:cubicBezTo>
                      <a:cubicBezTo>
                        <a:pt x="1112" y="704"/>
                        <a:pt x="1216" y="696"/>
                        <a:pt x="1248" y="704"/>
                      </a:cubicBezTo>
                    </a:path>
                  </a:pathLst>
                </a:custGeom>
                <a:solidFill>
                  <a:srgbClr val="3366FF"/>
                </a:solidFill>
                <a:ln w="9525" cap="flat" cmpd="sng">
                  <a:solidFill>
                    <a:srgbClr val="FF3300"/>
                  </a:solidFill>
                  <a:prstDash val="solid"/>
                  <a:round/>
                  <a:headEnd/>
                  <a:tailEnd/>
                </a:ln>
                <a:effectLst/>
              </p:spPr>
              <p:txBody>
                <a:bodyPr wrap="none" anchor="ctr"/>
                <a:lstStyle/>
                <a:p>
                  <a:endParaRPr lang="zh-CN" altLang="en-US"/>
                </a:p>
              </p:txBody>
            </p:sp>
          </p:grpSp>
        </p:grpSp>
        <p:sp>
          <p:nvSpPr>
            <p:cNvPr id="11295" name="Line 31"/>
            <p:cNvSpPr>
              <a:spLocks noChangeShapeType="1"/>
            </p:cNvSpPr>
            <p:nvPr/>
          </p:nvSpPr>
          <p:spPr bwMode="auto">
            <a:xfrm>
              <a:off x="3312" y="3312"/>
              <a:ext cx="864" cy="0"/>
            </a:xfrm>
            <a:prstGeom prst="line">
              <a:avLst/>
            </a:prstGeom>
            <a:noFill/>
            <a:ln w="57150">
              <a:solidFill>
                <a:schemeClr val="tx1"/>
              </a:solidFill>
              <a:miter lim="800000"/>
              <a:headEnd/>
              <a:tailEnd/>
            </a:ln>
            <a:effectLst/>
          </p:spPr>
          <p:txBody>
            <a:bodyPr wrap="none"/>
            <a:lstStyle/>
            <a:p>
              <a:endParaRPr lang="zh-CN" altLang="en-US"/>
            </a:p>
          </p:txBody>
        </p:sp>
      </p:grpSp>
      <p:sp>
        <p:nvSpPr>
          <p:cNvPr id="11297" name="Rectangle 33"/>
          <p:cNvSpPr>
            <a:spLocks noChangeArrowheads="1"/>
          </p:cNvSpPr>
          <p:nvPr/>
        </p:nvSpPr>
        <p:spPr bwMode="auto">
          <a:xfrm>
            <a:off x="685800" y="4038600"/>
            <a:ext cx="6913563" cy="1700213"/>
          </a:xfrm>
          <a:prstGeom prst="rect">
            <a:avLst/>
          </a:prstGeom>
          <a:noFill/>
          <a:ln w="9525">
            <a:noFill/>
            <a:miter lim="800000"/>
            <a:headEnd/>
            <a:tailEnd/>
          </a:ln>
          <a:effectLst/>
        </p:spPr>
        <p:txBody>
          <a:bodyPr>
            <a:spAutoFit/>
          </a:bodyPr>
          <a:lstStyle/>
          <a:p>
            <a:pPr algn="l"/>
            <a:r>
              <a:rPr kumimoji="0" lang="zh-CN" altLang="en-US">
                <a:solidFill>
                  <a:srgbClr val="04060C"/>
                </a:solidFill>
              </a:rPr>
              <a:t>共同的</a:t>
            </a:r>
            <a:r>
              <a:rPr lang="zh-CN" altLang="en-US">
                <a:solidFill>
                  <a:srgbClr val="04060C"/>
                </a:solidFill>
                <a:latin typeface="宋体" pitchFamily="2" charset="-122"/>
              </a:rPr>
              <a:t>研究方法</a:t>
            </a:r>
            <a:r>
              <a:rPr kumimoji="0" lang="en-US" altLang="zh-CN">
                <a:solidFill>
                  <a:srgbClr val="04060C"/>
                </a:solidFill>
              </a:rPr>
              <a:t>——</a:t>
            </a:r>
            <a:r>
              <a:rPr kumimoji="0" lang="zh-CN" altLang="en-US">
                <a:solidFill>
                  <a:srgbClr val="04060C"/>
                </a:solidFill>
              </a:rPr>
              <a:t>分布函数</a:t>
            </a:r>
            <a:endParaRPr kumimoji="0" lang="zh-CN" altLang="en-US">
              <a:solidFill>
                <a:srgbClr val="04060C"/>
              </a:solidFill>
              <a:latin typeface="宋体" pitchFamily="2" charset="-122"/>
            </a:endParaRPr>
          </a:p>
          <a:p>
            <a:pPr algn="l">
              <a:lnSpc>
                <a:spcPct val="115000"/>
              </a:lnSpc>
            </a:pPr>
            <a:r>
              <a:rPr kumimoji="0" lang="zh-CN" altLang="en-US">
                <a:solidFill>
                  <a:srgbClr val="04060C"/>
                </a:solidFill>
                <a:latin typeface="宋体" pitchFamily="2" charset="-122"/>
              </a:rPr>
              <a:t>各自：离散</a:t>
            </a:r>
            <a:r>
              <a:rPr kumimoji="0" lang="en-US" altLang="zh-CN">
                <a:solidFill>
                  <a:srgbClr val="04060C"/>
                </a:solidFill>
                <a:latin typeface="宋体" pitchFamily="2" charset="-122"/>
              </a:rPr>
              <a:t>——</a:t>
            </a:r>
            <a:r>
              <a:rPr kumimoji="0" lang="zh-CN" altLang="en-US">
                <a:solidFill>
                  <a:srgbClr val="04060C"/>
                </a:solidFill>
                <a:latin typeface="宋体" pitchFamily="2" charset="-122"/>
              </a:rPr>
              <a:t>分布律</a:t>
            </a:r>
          </a:p>
          <a:p>
            <a:pPr algn="l">
              <a:lnSpc>
                <a:spcPct val="115000"/>
              </a:lnSpc>
            </a:pPr>
            <a:r>
              <a:rPr kumimoji="0" lang="zh-CN" altLang="en-US">
                <a:solidFill>
                  <a:srgbClr val="04060C"/>
                </a:solidFill>
                <a:latin typeface="宋体" pitchFamily="2" charset="-122"/>
              </a:rPr>
              <a:t>      连续</a:t>
            </a:r>
            <a:r>
              <a:rPr kumimoji="0" lang="en-US" altLang="zh-CN">
                <a:solidFill>
                  <a:srgbClr val="04060C"/>
                </a:solidFill>
                <a:latin typeface="宋体" pitchFamily="2" charset="-122"/>
              </a:rPr>
              <a:t>——</a:t>
            </a:r>
            <a:r>
              <a:rPr kumimoji="0" lang="zh-CN" altLang="en-US">
                <a:solidFill>
                  <a:srgbClr val="04060C"/>
                </a:solidFill>
                <a:latin typeface="宋体" pitchFamily="2" charset="-122"/>
              </a:rPr>
              <a:t>概率密度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277"/>
                                        </p:tgtEl>
                                        <p:attrNameLst>
                                          <p:attrName>style.visibility</p:attrName>
                                        </p:attrNameLst>
                                      </p:cBhvr>
                                      <p:to>
                                        <p:strVal val="visible"/>
                                      </p:to>
                                    </p:set>
                                    <p:animEffect transition="in" filter="wipe(right)">
                                      <p:cBhvr>
                                        <p:cTn id="7" dur="500"/>
                                        <p:tgtEl>
                                          <p:spTgt spid="112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296"/>
                                        </p:tgtEl>
                                        <p:attrNameLst>
                                          <p:attrName>style.visibility</p:attrName>
                                        </p:attrNameLst>
                                      </p:cBhvr>
                                      <p:to>
                                        <p:strVal val="visible"/>
                                      </p:to>
                                    </p:set>
                                    <p:animEffect transition="in" filter="wipe(down)">
                                      <p:cBhvr>
                                        <p:cTn id="12" dur="500"/>
                                        <p:tgtEl>
                                          <p:spTgt spid="112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97"/>
                                        </p:tgtEl>
                                        <p:attrNameLst>
                                          <p:attrName>style.visibility</p:attrName>
                                        </p:attrNameLst>
                                      </p:cBhvr>
                                      <p:to>
                                        <p:strVal val="visible"/>
                                      </p:to>
                                    </p:set>
                                    <p:animEffect transition="in" filter="wipe(left)">
                                      <p:cBhvr>
                                        <p:cTn id="17" dur="500"/>
                                        <p:tgtEl>
                                          <p:spTgt spid="11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116013" y="765175"/>
            <a:ext cx="5695950" cy="579438"/>
          </a:xfrm>
          <a:prstGeom prst="rect">
            <a:avLst/>
          </a:prstGeom>
          <a:noFill/>
          <a:ln w="9525">
            <a:noFill/>
            <a:miter lim="800000"/>
            <a:headEnd/>
            <a:tailEnd/>
          </a:ln>
          <a:effectLst/>
        </p:spPr>
        <p:txBody>
          <a:bodyPr wrap="none">
            <a:spAutoFit/>
          </a:bodyPr>
          <a:lstStyle/>
          <a:p>
            <a:pPr algn="l"/>
            <a:r>
              <a:rPr lang="en-US" altLang="zh-CN">
                <a:latin typeface="宋体" pitchFamily="2" charset="-122"/>
              </a:rPr>
              <a:t>§2.1  </a:t>
            </a:r>
            <a:r>
              <a:rPr lang="zh-CN" altLang="en-US">
                <a:latin typeface="宋体" pitchFamily="2" charset="-122"/>
              </a:rPr>
              <a:t>随机变量及其分布函数</a:t>
            </a:r>
          </a:p>
        </p:txBody>
      </p:sp>
      <p:sp>
        <p:nvSpPr>
          <p:cNvPr id="47107" name="Rectangle 3"/>
          <p:cNvSpPr>
            <a:spLocks noChangeArrowheads="1"/>
          </p:cNvSpPr>
          <p:nvPr/>
        </p:nvSpPr>
        <p:spPr bwMode="auto">
          <a:xfrm>
            <a:off x="658813" y="2286000"/>
            <a:ext cx="8305800" cy="1189038"/>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a:solidFill>
                  <a:schemeClr val="tx1"/>
                </a:solidFill>
              </a:rPr>
              <a:t>       </a:t>
            </a:r>
            <a:r>
              <a:rPr lang="zh-CN" altLang="en-US" sz="2800">
                <a:solidFill>
                  <a:schemeClr val="tx1"/>
                </a:solidFill>
                <a:latin typeface="宋体" pitchFamily="2" charset="-122"/>
              </a:rPr>
              <a:t>在实际问题中，随机试验的结果可以用数量来表示，由此就产生了随机变量的概念</a:t>
            </a:r>
            <a:r>
              <a:rPr lang="en-US" altLang="zh-CN" sz="2800">
                <a:solidFill>
                  <a:schemeClr val="tx1"/>
                </a:solidFill>
                <a:latin typeface="宋体" pitchFamily="2" charset="-122"/>
              </a:rPr>
              <a:t>.</a:t>
            </a:r>
          </a:p>
        </p:txBody>
      </p:sp>
      <p:sp>
        <p:nvSpPr>
          <p:cNvPr id="47109" name="Rectangle 5"/>
          <p:cNvSpPr>
            <a:spLocks noChangeArrowheads="1"/>
          </p:cNvSpPr>
          <p:nvPr/>
        </p:nvSpPr>
        <p:spPr bwMode="auto">
          <a:xfrm>
            <a:off x="730250" y="3657600"/>
            <a:ext cx="8064500" cy="1203325"/>
          </a:xfrm>
          <a:prstGeom prst="rect">
            <a:avLst/>
          </a:prstGeom>
          <a:noFill/>
          <a:ln w="9525">
            <a:noFill/>
            <a:miter lim="800000"/>
            <a:headEnd/>
            <a:tailEnd/>
          </a:ln>
          <a:effectLst/>
        </p:spPr>
        <p:txBody>
          <a:bodyPr>
            <a:spAutoFit/>
          </a:bodyPr>
          <a:lstStyle/>
          <a:p>
            <a:pPr algn="l">
              <a:lnSpc>
                <a:spcPct val="130000"/>
              </a:lnSpc>
              <a:spcBef>
                <a:spcPct val="50000"/>
              </a:spcBef>
            </a:pPr>
            <a:r>
              <a:rPr lang="en-US" altLang="zh-CN" sz="2800"/>
              <a:t>(1) </a:t>
            </a:r>
            <a:r>
              <a:rPr lang="zh-CN" altLang="en-US" sz="2800"/>
              <a:t>有些试验结果本身就是数，随机事件与实数之间存在着客观联系</a:t>
            </a:r>
            <a:r>
              <a:rPr lang="en-US" altLang="zh-CN" sz="2800"/>
              <a:t>.</a:t>
            </a:r>
          </a:p>
        </p:txBody>
      </p:sp>
      <p:sp>
        <p:nvSpPr>
          <p:cNvPr id="47112" name="Text Box 8"/>
          <p:cNvSpPr txBox="1">
            <a:spLocks noChangeArrowheads="1"/>
          </p:cNvSpPr>
          <p:nvPr/>
        </p:nvSpPr>
        <p:spPr bwMode="auto">
          <a:xfrm>
            <a:off x="457200" y="1524000"/>
            <a:ext cx="7696200" cy="641350"/>
          </a:xfrm>
          <a:prstGeom prst="rect">
            <a:avLst/>
          </a:prstGeom>
          <a:noFill/>
          <a:ln w="9525">
            <a:noFill/>
            <a:miter lim="800000"/>
            <a:headEnd/>
            <a:tailEnd/>
          </a:ln>
          <a:effectLst/>
        </p:spPr>
        <p:txBody>
          <a:bodyPr>
            <a:spAutoFit/>
          </a:bodyPr>
          <a:lstStyle/>
          <a:p>
            <a:pPr algn="l">
              <a:spcBef>
                <a:spcPct val="50000"/>
              </a:spcBef>
            </a:pPr>
            <a:r>
              <a:rPr lang="en-US" altLang="zh-CN" sz="3600" b="0" dirty="0" smtClean="0">
                <a:solidFill>
                  <a:schemeClr val="tx2"/>
                </a:solidFill>
                <a:latin typeface="Tahoma" pitchFamily="34" charset="0"/>
                <a:ea typeface="华文行楷" pitchFamily="2" charset="-122"/>
              </a:rPr>
              <a:t>2.1.1 </a:t>
            </a:r>
            <a:r>
              <a:rPr lang="zh-CN" altLang="en-US" sz="3600" b="0" dirty="0" smtClean="0">
                <a:solidFill>
                  <a:schemeClr val="tx2"/>
                </a:solidFill>
                <a:latin typeface="Tahoma" pitchFamily="34" charset="0"/>
                <a:ea typeface="华文行楷" pitchFamily="2" charset="-122"/>
              </a:rPr>
              <a:t>随机变量</a:t>
            </a:r>
            <a:r>
              <a:rPr lang="zh-CN" altLang="en-US" sz="3600" b="0" dirty="0">
                <a:solidFill>
                  <a:schemeClr val="tx2"/>
                </a:solidFill>
                <a:latin typeface="Tahoma" pitchFamily="34" charset="0"/>
                <a:ea typeface="华文行楷" pitchFamily="2" charset="-122"/>
              </a:rPr>
              <a:t>的引入和</a:t>
            </a:r>
            <a:r>
              <a:rPr lang="zh-CN" altLang="en-US" sz="3600" b="0" dirty="0" smtClean="0">
                <a:solidFill>
                  <a:schemeClr val="tx2"/>
                </a:solidFill>
                <a:latin typeface="Tahoma" pitchFamily="34" charset="0"/>
                <a:ea typeface="华文行楷" pitchFamily="2" charset="-122"/>
              </a:rPr>
              <a:t>定义</a:t>
            </a:r>
            <a:endParaRPr lang="zh-CN" altLang="en-US" sz="3600" b="0" dirty="0">
              <a:solidFill>
                <a:schemeClr val="tx2"/>
              </a:solidFill>
              <a:latin typeface="Tahoma" pitchFamily="34" charset="0"/>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2"/>
                                        </p:tgtEl>
                                        <p:attrNameLst>
                                          <p:attrName>style.visibility</p:attrName>
                                        </p:attrNameLst>
                                      </p:cBhvr>
                                      <p:to>
                                        <p:strVal val="visible"/>
                                      </p:to>
                                    </p:set>
                                    <p:animEffect transition="in" filter="wipe(left)">
                                      <p:cBhvr>
                                        <p:cTn id="7" dur="500"/>
                                        <p:tgtEl>
                                          <p:spTgt spid="471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left)">
                                      <p:cBhvr>
                                        <p:cTn id="12" dur="500"/>
                                        <p:tgtEl>
                                          <p:spTgt spid="47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9"/>
                                        </p:tgtEl>
                                        <p:attrNameLst>
                                          <p:attrName>style.visibility</p:attrName>
                                        </p:attrNameLst>
                                      </p:cBhvr>
                                      <p:to>
                                        <p:strVal val="visible"/>
                                      </p:to>
                                    </p:set>
                                    <p:animEffect transition="in" filter="wipe(left)">
                                      <p:cBhvr>
                                        <p:cTn id="17"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9" grpId="0"/>
      <p:bldP spid="4711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09600" y="762000"/>
            <a:ext cx="8229600" cy="2438400"/>
          </a:xfrm>
        </p:spPr>
        <p:txBody>
          <a:bodyPr/>
          <a:lstStyle/>
          <a:p>
            <a:pPr marL="193675" indent="-193675">
              <a:lnSpc>
                <a:spcPct val="110000"/>
              </a:lnSpc>
              <a:buFontTx/>
              <a:buNone/>
            </a:pPr>
            <a:r>
              <a:rPr lang="en-US" altLang="zh-CN">
                <a:solidFill>
                  <a:schemeClr val="tx2"/>
                </a:solidFill>
                <a:latin typeface="华文行楷" pitchFamily="2" charset="-122"/>
                <a:ea typeface="华文行楷" pitchFamily="2" charset="-122"/>
              </a:rPr>
              <a:t/>
            </a:r>
            <a:br>
              <a:rPr lang="en-US" altLang="zh-CN">
                <a:solidFill>
                  <a:schemeClr val="tx2"/>
                </a:solidFill>
                <a:latin typeface="华文行楷" pitchFamily="2" charset="-122"/>
                <a:ea typeface="华文行楷" pitchFamily="2" charset="-122"/>
              </a:rPr>
            </a:br>
            <a:r>
              <a:rPr lang="en-US" altLang="zh-CN">
                <a:solidFill>
                  <a:schemeClr val="tx2"/>
                </a:solidFill>
                <a:latin typeface="华文行楷" pitchFamily="2" charset="-122"/>
                <a:ea typeface="华文行楷" pitchFamily="2" charset="-122"/>
              </a:rPr>
              <a:t>   </a:t>
            </a:r>
            <a:r>
              <a:rPr lang="zh-CN" altLang="en-US" sz="2400">
                <a:solidFill>
                  <a:srgbClr val="04060C"/>
                </a:solidFill>
                <a:latin typeface="黑体" pitchFamily="2" charset="-122"/>
                <a:ea typeface="黑体" pitchFamily="2" charset="-122"/>
              </a:rPr>
              <a:t>通常我们称一个</a:t>
            </a:r>
            <a:r>
              <a:rPr lang="en-US" altLang="zh-CN" sz="2400">
                <a:solidFill>
                  <a:srgbClr val="04060C"/>
                </a:solidFill>
                <a:latin typeface="Times New Roman" pitchFamily="18" charset="0"/>
                <a:ea typeface="黑体" pitchFamily="2" charset="-122"/>
              </a:rPr>
              <a:t>r.v.X</a:t>
            </a:r>
            <a:r>
              <a:rPr lang="zh-CN" altLang="en-US" sz="2400">
                <a:solidFill>
                  <a:srgbClr val="04060C"/>
                </a:solidFill>
                <a:latin typeface="黑体" pitchFamily="2" charset="-122"/>
                <a:ea typeface="黑体" pitchFamily="2" charset="-122"/>
              </a:rPr>
              <a:t>取值的概率规律，为</a:t>
            </a:r>
            <a:r>
              <a:rPr lang="en-US" altLang="zh-CN" sz="2400">
                <a:solidFill>
                  <a:srgbClr val="04060C"/>
                </a:solidFill>
                <a:latin typeface="Times New Roman" pitchFamily="18" charset="0"/>
                <a:ea typeface="Gungsuh" pitchFamily="18" charset="-127"/>
              </a:rPr>
              <a:t>X</a:t>
            </a:r>
            <a:r>
              <a:rPr lang="zh-CN" altLang="en-US" sz="2400">
                <a:solidFill>
                  <a:srgbClr val="04060C"/>
                </a:solidFill>
                <a:latin typeface="黑体" pitchFamily="2" charset="-122"/>
                <a:ea typeface="黑体" pitchFamily="2" charset="-122"/>
              </a:rPr>
              <a:t>的分布，下面就来介绍描述</a:t>
            </a:r>
            <a:r>
              <a:rPr lang="en-US" altLang="zh-CN" sz="2400">
                <a:solidFill>
                  <a:srgbClr val="04060C"/>
                </a:solidFill>
                <a:latin typeface="Times New Roman" pitchFamily="18" charset="0"/>
                <a:ea typeface="黑体" pitchFamily="2" charset="-122"/>
              </a:rPr>
              <a:t>r.v.</a:t>
            </a:r>
            <a:r>
              <a:rPr lang="zh-CN" altLang="en-US" sz="2400">
                <a:solidFill>
                  <a:srgbClr val="04060C"/>
                </a:solidFill>
                <a:latin typeface="黑体" pitchFamily="2" charset="-122"/>
                <a:ea typeface="黑体" pitchFamily="2" charset="-122"/>
              </a:rPr>
              <a:t>分布的一种方法 </a:t>
            </a:r>
            <a:r>
              <a:rPr lang="en-US" altLang="zh-CN" sz="2400">
                <a:solidFill>
                  <a:srgbClr val="04060C"/>
                </a:solidFill>
                <a:latin typeface="Times New Roman"/>
                <a:ea typeface="黑体" pitchFamily="2" charset="-122"/>
              </a:rPr>
              <a:t>—</a:t>
            </a:r>
            <a:r>
              <a:rPr lang="en-US" altLang="zh-CN" sz="2400">
                <a:solidFill>
                  <a:srgbClr val="04060C"/>
                </a:solidFill>
                <a:latin typeface="黑体" pitchFamily="2" charset="-122"/>
                <a:ea typeface="黑体" pitchFamily="2" charset="-122"/>
              </a:rPr>
              <a:t> </a:t>
            </a:r>
            <a:r>
              <a:rPr lang="en-US" altLang="zh-CN" sz="2400">
                <a:solidFill>
                  <a:srgbClr val="04060C"/>
                </a:solidFill>
                <a:latin typeface="Times New Roman" pitchFamily="18" charset="0"/>
                <a:ea typeface="黑体" pitchFamily="2" charset="-122"/>
              </a:rPr>
              <a:t>r.v.</a:t>
            </a:r>
            <a:r>
              <a:rPr lang="zh-CN" altLang="en-US" sz="2400">
                <a:solidFill>
                  <a:srgbClr val="04060C"/>
                </a:solidFill>
                <a:latin typeface="黑体" pitchFamily="2" charset="-122"/>
                <a:ea typeface="黑体" pitchFamily="2" charset="-122"/>
              </a:rPr>
              <a:t>的分布函数。</a:t>
            </a:r>
          </a:p>
          <a:p>
            <a:pPr marL="193675" indent="-193675">
              <a:lnSpc>
                <a:spcPct val="110000"/>
              </a:lnSpc>
              <a:buFontTx/>
              <a:buNone/>
            </a:pPr>
            <a:r>
              <a:rPr lang="zh-CN" altLang="en-US" sz="2400">
                <a:solidFill>
                  <a:srgbClr val="04060C"/>
                </a:solidFill>
                <a:latin typeface="黑体" pitchFamily="2" charset="-122"/>
                <a:ea typeface="黑体" pitchFamily="2" charset="-122"/>
              </a:rPr>
              <a:t>   </a:t>
            </a:r>
          </a:p>
        </p:txBody>
      </p:sp>
      <p:sp>
        <p:nvSpPr>
          <p:cNvPr id="12291" name="Rectangle 3"/>
          <p:cNvSpPr>
            <a:spLocks noChangeArrowheads="1"/>
          </p:cNvSpPr>
          <p:nvPr/>
        </p:nvSpPr>
        <p:spPr bwMode="auto">
          <a:xfrm>
            <a:off x="533400" y="2286000"/>
            <a:ext cx="8077200" cy="1295400"/>
          </a:xfrm>
          <a:prstGeom prst="rect">
            <a:avLst/>
          </a:prstGeom>
          <a:noFill/>
          <a:ln w="9525">
            <a:noFill/>
            <a:miter lim="800000"/>
            <a:headEnd/>
            <a:tailEnd/>
          </a:ln>
          <a:effectLst/>
        </p:spPr>
        <p:txBody>
          <a:bodyPr/>
          <a:lstStyle/>
          <a:p>
            <a:pPr marL="609600" indent="-609600" algn="l">
              <a:lnSpc>
                <a:spcPct val="140000"/>
              </a:lnSpc>
              <a:spcBef>
                <a:spcPct val="20000"/>
              </a:spcBef>
              <a:buSzPct val="90000"/>
            </a:pPr>
            <a:r>
              <a:rPr lang="en-US" altLang="zh-CN" sz="2400" b="0">
                <a:solidFill>
                  <a:srgbClr val="04060C"/>
                </a:solidFill>
                <a:latin typeface="Tahoma" pitchFamily="34" charset="0"/>
                <a:ea typeface="黑体" pitchFamily="2" charset="-122"/>
              </a:rPr>
              <a:t>1.</a:t>
            </a:r>
            <a:r>
              <a:rPr lang="zh-CN" altLang="en-US" sz="2400" b="0">
                <a:solidFill>
                  <a:srgbClr val="04060C"/>
                </a:solidFill>
                <a:latin typeface="Tahoma" pitchFamily="34" charset="0"/>
                <a:ea typeface="黑体" pitchFamily="2" charset="-122"/>
              </a:rPr>
              <a:t>定义：设</a:t>
            </a:r>
            <a:r>
              <a:rPr lang="en-US" altLang="zh-CN" sz="2400" b="0">
                <a:solidFill>
                  <a:srgbClr val="04060C"/>
                </a:solidFill>
                <a:ea typeface="黑体" pitchFamily="2" charset="-122"/>
              </a:rPr>
              <a:t>X</a:t>
            </a:r>
            <a:r>
              <a:rPr lang="zh-CN" altLang="en-US" sz="2400" b="0">
                <a:solidFill>
                  <a:srgbClr val="04060C"/>
                </a:solidFill>
                <a:latin typeface="Tahoma" pitchFamily="34" charset="0"/>
                <a:ea typeface="黑体" pitchFamily="2" charset="-122"/>
              </a:rPr>
              <a:t>为</a:t>
            </a:r>
            <a:r>
              <a:rPr lang="en-US" altLang="zh-CN" sz="2400" b="0">
                <a:solidFill>
                  <a:srgbClr val="04060C"/>
                </a:solidFill>
                <a:ea typeface="黑体" pitchFamily="2" charset="-122"/>
              </a:rPr>
              <a:t>r.v.</a:t>
            </a:r>
            <a:r>
              <a:rPr lang="zh-CN" altLang="en-US" sz="2400" b="0">
                <a:solidFill>
                  <a:srgbClr val="04060C"/>
                </a:solidFill>
                <a:latin typeface="Tahoma" pitchFamily="34" charset="0"/>
                <a:ea typeface="黑体" pitchFamily="2" charset="-122"/>
              </a:rPr>
              <a:t>，</a:t>
            </a:r>
            <a:r>
              <a:rPr lang="zh-CN" altLang="en-US" sz="2400" b="0">
                <a:solidFill>
                  <a:srgbClr val="04060C"/>
                </a:solidFill>
                <a:latin typeface="Tahoma" pitchFamily="34" charset="0"/>
                <a:sym typeface="Symbol" pitchFamily="18" charset="2"/>
              </a:rPr>
              <a:t></a:t>
            </a:r>
            <a:r>
              <a:rPr lang="en-US" altLang="zh-CN" sz="2400" i="1">
                <a:solidFill>
                  <a:srgbClr val="04060C"/>
                </a:solidFill>
                <a:ea typeface="黑体" pitchFamily="2" charset="-122"/>
              </a:rPr>
              <a:t>x</a:t>
            </a:r>
            <a:r>
              <a:rPr lang="en-US" altLang="zh-CN" sz="2400" b="0">
                <a:solidFill>
                  <a:srgbClr val="04060C"/>
                </a:solidFill>
                <a:latin typeface="Tahoma" pitchFamily="34" charset="0"/>
                <a:sym typeface="Symbol" pitchFamily="18" charset="2"/>
              </a:rPr>
              <a:t>(</a:t>
            </a:r>
            <a:r>
              <a:rPr lang="en-US" altLang="zh-CN" sz="2400" b="0">
                <a:solidFill>
                  <a:srgbClr val="04060C"/>
                </a:solidFill>
                <a:latin typeface="Tahoma" pitchFamily="34" charset="0"/>
                <a:cs typeface="Tahoma" pitchFamily="34" charset="0"/>
                <a:sym typeface="Symbol" pitchFamily="18" charset="2"/>
              </a:rPr>
              <a:t>–</a:t>
            </a:r>
            <a:r>
              <a:rPr lang="en-US" altLang="zh-CN" sz="2400" b="0">
                <a:solidFill>
                  <a:srgbClr val="04060C"/>
                </a:solidFill>
                <a:latin typeface="宋体" pitchFamily="2" charset="-122"/>
                <a:sym typeface="Symbol" pitchFamily="18" charset="2"/>
              </a:rPr>
              <a:t>∞,+∞</a:t>
            </a:r>
            <a:r>
              <a:rPr lang="en-US" altLang="zh-CN" sz="2400" b="0">
                <a:solidFill>
                  <a:srgbClr val="04060C"/>
                </a:solidFill>
                <a:latin typeface="Tahoma" pitchFamily="34" charset="0"/>
                <a:sym typeface="Symbol" pitchFamily="18" charset="2"/>
              </a:rPr>
              <a:t>),</a:t>
            </a:r>
            <a:r>
              <a:rPr lang="zh-CN" altLang="en-US" sz="2400" b="0">
                <a:solidFill>
                  <a:srgbClr val="04060C"/>
                </a:solidFill>
                <a:latin typeface="Tahoma" pitchFamily="34" charset="0"/>
                <a:ea typeface="黑体" pitchFamily="2" charset="-122"/>
                <a:sym typeface="Symbol" pitchFamily="18" charset="2"/>
              </a:rPr>
              <a:t>称函数</a:t>
            </a:r>
            <a:r>
              <a:rPr lang="zh-CN" altLang="en-US" sz="2400" b="0">
                <a:solidFill>
                  <a:srgbClr val="04060C"/>
                </a:solidFill>
                <a:latin typeface="Tahoma" pitchFamily="34" charset="0"/>
                <a:ea typeface="黑体" pitchFamily="2" charset="-122"/>
              </a:rPr>
              <a:t> </a:t>
            </a:r>
            <a:br>
              <a:rPr lang="zh-CN" altLang="en-US" sz="2400" b="0">
                <a:solidFill>
                  <a:srgbClr val="04060C"/>
                </a:solidFill>
                <a:latin typeface="Tahoma" pitchFamily="34" charset="0"/>
                <a:ea typeface="黑体" pitchFamily="2" charset="-122"/>
              </a:rPr>
            </a:br>
            <a:r>
              <a:rPr lang="en-US" altLang="zh-CN" sz="2400" b="0">
                <a:solidFill>
                  <a:srgbClr val="04060C"/>
                </a:solidFill>
                <a:ea typeface="黑体" pitchFamily="2" charset="-122"/>
              </a:rPr>
              <a:t>F(</a:t>
            </a:r>
            <a:r>
              <a:rPr lang="en-US" altLang="zh-CN" sz="2400" i="1">
                <a:solidFill>
                  <a:srgbClr val="04060C"/>
                </a:solidFill>
                <a:ea typeface="黑体" pitchFamily="2" charset="-122"/>
              </a:rPr>
              <a:t>x</a:t>
            </a:r>
            <a:r>
              <a:rPr lang="en-US" altLang="zh-CN" sz="2400" b="0">
                <a:solidFill>
                  <a:srgbClr val="04060C"/>
                </a:solidFill>
                <a:ea typeface="黑体" pitchFamily="2" charset="-122"/>
              </a:rPr>
              <a:t>)=P{X</a:t>
            </a:r>
            <a:r>
              <a:rPr lang="en-US" altLang="zh-CN" sz="2400" b="0">
                <a:solidFill>
                  <a:srgbClr val="04060C"/>
                </a:solidFill>
                <a:latin typeface="宋体" pitchFamily="2" charset="-122"/>
              </a:rPr>
              <a:t>≤</a:t>
            </a:r>
            <a:r>
              <a:rPr lang="en-US" altLang="zh-CN" sz="2400" i="1">
                <a:solidFill>
                  <a:srgbClr val="04060C"/>
                </a:solidFill>
                <a:ea typeface="黑体" pitchFamily="2" charset="-122"/>
              </a:rPr>
              <a:t>x</a:t>
            </a:r>
            <a:r>
              <a:rPr lang="en-US" altLang="zh-CN" sz="2400" b="0">
                <a:solidFill>
                  <a:srgbClr val="04060C"/>
                </a:solidFill>
                <a:latin typeface="Tahoma" pitchFamily="34" charset="0"/>
                <a:ea typeface="黑体" pitchFamily="2" charset="-122"/>
              </a:rPr>
              <a:t>}</a:t>
            </a:r>
            <a:r>
              <a:rPr lang="zh-CN" altLang="en-US" sz="2400" b="0">
                <a:solidFill>
                  <a:srgbClr val="04060C"/>
                </a:solidFill>
                <a:latin typeface="Tahoma" pitchFamily="34" charset="0"/>
                <a:ea typeface="黑体" pitchFamily="2" charset="-122"/>
              </a:rPr>
              <a:t>为</a:t>
            </a:r>
            <a:r>
              <a:rPr lang="en-US" altLang="zh-CN" sz="2400" b="0">
                <a:solidFill>
                  <a:srgbClr val="04060C"/>
                </a:solidFill>
                <a:ea typeface="黑体" pitchFamily="2" charset="-122"/>
              </a:rPr>
              <a:t>X</a:t>
            </a:r>
            <a:r>
              <a:rPr lang="zh-CN" altLang="en-US" sz="2400" b="0">
                <a:solidFill>
                  <a:srgbClr val="04060C"/>
                </a:solidFill>
                <a:latin typeface="Tahoma" pitchFamily="34" charset="0"/>
                <a:ea typeface="黑体" pitchFamily="2" charset="-122"/>
              </a:rPr>
              <a:t>的</a:t>
            </a:r>
            <a:r>
              <a:rPr lang="zh-CN" altLang="en-US" sz="2400" b="0">
                <a:solidFill>
                  <a:srgbClr val="FF0000"/>
                </a:solidFill>
                <a:latin typeface="Tahoma" pitchFamily="34" charset="0"/>
                <a:ea typeface="黑体" pitchFamily="2" charset="-122"/>
              </a:rPr>
              <a:t>分布函数</a:t>
            </a:r>
            <a:r>
              <a:rPr lang="zh-CN" altLang="en-US" sz="2400" b="0">
                <a:solidFill>
                  <a:srgbClr val="04060C"/>
                </a:solidFill>
                <a:latin typeface="Tahoma" pitchFamily="34" charset="0"/>
                <a:ea typeface="黑体" pitchFamily="2" charset="-122"/>
              </a:rPr>
              <a:t>，可简记为</a:t>
            </a:r>
            <a:r>
              <a:rPr lang="en-US" altLang="zh-CN" sz="2400" b="0">
                <a:solidFill>
                  <a:srgbClr val="04060C"/>
                </a:solidFill>
                <a:ea typeface="黑体" pitchFamily="2" charset="-122"/>
              </a:rPr>
              <a:t>d.f.</a:t>
            </a:r>
          </a:p>
        </p:txBody>
      </p:sp>
      <p:sp>
        <p:nvSpPr>
          <p:cNvPr id="12292" name="Text Box 4"/>
          <p:cNvSpPr txBox="1">
            <a:spLocks noChangeArrowheads="1"/>
          </p:cNvSpPr>
          <p:nvPr/>
        </p:nvSpPr>
        <p:spPr bwMode="auto">
          <a:xfrm>
            <a:off x="381000" y="762000"/>
            <a:ext cx="8382000" cy="579438"/>
          </a:xfrm>
          <a:prstGeom prst="rect">
            <a:avLst/>
          </a:prstGeom>
          <a:noFill/>
          <a:ln w="9525">
            <a:noFill/>
            <a:miter lim="800000"/>
            <a:headEnd/>
            <a:tailEnd/>
          </a:ln>
          <a:effectLst/>
        </p:spPr>
        <p:txBody>
          <a:bodyPr>
            <a:spAutoFit/>
          </a:bodyPr>
          <a:lstStyle/>
          <a:p>
            <a:pPr algn="l">
              <a:spcBef>
                <a:spcPct val="50000"/>
              </a:spcBef>
            </a:pPr>
            <a:r>
              <a:rPr lang="en-US" altLang="zh-CN" b="0" dirty="0" smtClean="0">
                <a:solidFill>
                  <a:schemeClr val="tx2"/>
                </a:solidFill>
                <a:latin typeface="华文行楷" pitchFamily="2" charset="-122"/>
                <a:ea typeface="华文行楷" pitchFamily="2" charset="-122"/>
              </a:rPr>
              <a:t>2.1.2  </a:t>
            </a:r>
            <a:r>
              <a:rPr lang="en-US" altLang="zh-CN" b="0" dirty="0" err="1" smtClean="0">
                <a:solidFill>
                  <a:schemeClr val="tx2"/>
                </a:solidFill>
                <a:latin typeface="Tahoma" pitchFamily="34" charset="0"/>
                <a:ea typeface="华文行楷" pitchFamily="2" charset="-122"/>
              </a:rPr>
              <a:t>r.v</a:t>
            </a:r>
            <a:r>
              <a:rPr lang="en-US" altLang="zh-CN" b="0" dirty="0">
                <a:solidFill>
                  <a:schemeClr val="tx2"/>
                </a:solidFill>
                <a:latin typeface="Tahoma" pitchFamily="34" charset="0"/>
                <a:ea typeface="华文行楷" pitchFamily="2" charset="-122"/>
              </a:rPr>
              <a:t>.</a:t>
            </a:r>
            <a:r>
              <a:rPr lang="zh-CN" altLang="en-US" b="0" dirty="0">
                <a:solidFill>
                  <a:schemeClr val="tx2"/>
                </a:solidFill>
                <a:latin typeface="华文行楷" pitchFamily="2" charset="-122"/>
                <a:ea typeface="华文行楷" pitchFamily="2" charset="-122"/>
              </a:rPr>
              <a:t>的分布函数</a:t>
            </a:r>
            <a:r>
              <a:rPr lang="zh-CN" altLang="en-US" b="0" dirty="0" smtClean="0">
                <a:solidFill>
                  <a:schemeClr val="tx2"/>
                </a:solidFill>
                <a:latin typeface="华文行楷" pitchFamily="2" charset="-122"/>
                <a:ea typeface="华文行楷" pitchFamily="2" charset="-122"/>
              </a:rPr>
              <a:t>及其性质</a:t>
            </a:r>
            <a:endParaRPr lang="zh-CN" altLang="en-US" b="0" dirty="0">
              <a:solidFill>
                <a:schemeClr val="tx2"/>
              </a:solidFill>
              <a:latin typeface="华文行楷" pitchFamily="2" charset="-122"/>
              <a:ea typeface="华文行楷" pitchFamily="2" charset="-122"/>
            </a:endParaRPr>
          </a:p>
        </p:txBody>
      </p:sp>
      <p:sp>
        <p:nvSpPr>
          <p:cNvPr id="12311" name="Text Box 23"/>
          <p:cNvSpPr txBox="1">
            <a:spLocks noChangeArrowheads="1"/>
          </p:cNvSpPr>
          <p:nvPr/>
        </p:nvSpPr>
        <p:spPr bwMode="auto">
          <a:xfrm>
            <a:off x="533400" y="3527425"/>
            <a:ext cx="8153400" cy="968375"/>
          </a:xfrm>
          <a:prstGeom prst="rect">
            <a:avLst/>
          </a:prstGeom>
          <a:noFill/>
          <a:ln w="9525">
            <a:noFill/>
            <a:miter lim="800000"/>
            <a:headEnd/>
            <a:tailEnd/>
          </a:ln>
          <a:effectLst/>
        </p:spPr>
        <p:txBody>
          <a:bodyPr>
            <a:spAutoFit/>
          </a:bodyPr>
          <a:lstStyle/>
          <a:p>
            <a:pPr algn="l">
              <a:lnSpc>
                <a:spcPct val="120000"/>
              </a:lnSpc>
            </a:pPr>
            <a:r>
              <a:rPr lang="en-US" altLang="zh-CN" sz="2400">
                <a:solidFill>
                  <a:srgbClr val="080808"/>
                </a:solidFill>
              </a:rPr>
              <a:t>        </a:t>
            </a:r>
            <a:r>
              <a:rPr lang="zh-CN" altLang="en-US" sz="2400">
                <a:solidFill>
                  <a:srgbClr val="080808"/>
                </a:solidFill>
              </a:rPr>
              <a:t>由定义，对任意实数 </a:t>
            </a:r>
            <a:r>
              <a:rPr lang="en-US" altLang="zh-CN" sz="2400" i="1">
                <a:solidFill>
                  <a:srgbClr val="080808"/>
                </a:solidFill>
              </a:rPr>
              <a:t>x</a:t>
            </a:r>
            <a:r>
              <a:rPr lang="en-US" altLang="zh-CN" sz="2400" i="1" baseline="-25000">
                <a:solidFill>
                  <a:srgbClr val="080808"/>
                </a:solidFill>
              </a:rPr>
              <a:t>1</a:t>
            </a:r>
            <a:r>
              <a:rPr lang="en-US" altLang="zh-CN" sz="2400" i="1">
                <a:solidFill>
                  <a:srgbClr val="080808"/>
                </a:solidFill>
              </a:rPr>
              <a:t>&lt;x</a:t>
            </a:r>
            <a:r>
              <a:rPr lang="en-US" altLang="zh-CN" sz="2400" i="1" baseline="-25000">
                <a:solidFill>
                  <a:srgbClr val="080808"/>
                </a:solidFill>
              </a:rPr>
              <a:t>2</a:t>
            </a:r>
            <a:r>
              <a:rPr lang="zh-CN" altLang="en-US" sz="2400">
                <a:solidFill>
                  <a:srgbClr val="080808"/>
                </a:solidFill>
              </a:rPr>
              <a:t>，随机点落在区间（ </a:t>
            </a:r>
            <a:r>
              <a:rPr lang="en-US" altLang="zh-CN" sz="2400" i="1">
                <a:solidFill>
                  <a:srgbClr val="080808"/>
                </a:solidFill>
              </a:rPr>
              <a:t>x</a:t>
            </a:r>
            <a:r>
              <a:rPr lang="en-US" altLang="zh-CN" sz="2400" i="1" baseline="-25000">
                <a:solidFill>
                  <a:srgbClr val="080808"/>
                </a:solidFill>
              </a:rPr>
              <a:t>1</a:t>
            </a:r>
            <a:r>
              <a:rPr lang="en-US" altLang="zh-CN" sz="2400">
                <a:solidFill>
                  <a:srgbClr val="080808"/>
                </a:solidFill>
              </a:rPr>
              <a:t> ,  </a:t>
            </a:r>
            <a:r>
              <a:rPr lang="en-US" altLang="zh-CN" sz="2400" i="1">
                <a:solidFill>
                  <a:srgbClr val="080808"/>
                </a:solidFill>
              </a:rPr>
              <a:t>x</a:t>
            </a:r>
            <a:r>
              <a:rPr lang="en-US" altLang="zh-CN" sz="2400" i="1" baseline="-25000">
                <a:solidFill>
                  <a:srgbClr val="080808"/>
                </a:solidFill>
              </a:rPr>
              <a:t>2 </a:t>
            </a:r>
            <a:r>
              <a:rPr lang="en-US" altLang="zh-CN" sz="2400">
                <a:solidFill>
                  <a:srgbClr val="080808"/>
                </a:solidFill>
              </a:rPr>
              <a:t>] </a:t>
            </a:r>
            <a:r>
              <a:rPr lang="zh-CN" altLang="en-US" sz="2400">
                <a:solidFill>
                  <a:srgbClr val="080808"/>
                </a:solidFill>
              </a:rPr>
              <a:t>的概率为：</a:t>
            </a:r>
          </a:p>
        </p:txBody>
      </p:sp>
      <p:graphicFrame>
        <p:nvGraphicFramePr>
          <p:cNvPr id="12313" name="Object 25"/>
          <p:cNvGraphicFramePr>
            <a:graphicFrameLocks noChangeAspect="1"/>
          </p:cNvGraphicFramePr>
          <p:nvPr/>
        </p:nvGraphicFramePr>
        <p:xfrm>
          <a:off x="4699000" y="5241925"/>
          <a:ext cx="112713" cy="214313"/>
        </p:xfrm>
        <a:graphic>
          <a:graphicData uri="http://schemas.openxmlformats.org/presentationml/2006/ole">
            <p:oleObj spid="_x0000_s12313" name="Equation" r:id="rId4" imgW="114120" imgH="215640" progId="Equation.3">
              <p:embed/>
            </p:oleObj>
          </a:graphicData>
        </a:graphic>
      </p:graphicFrame>
      <p:graphicFrame>
        <p:nvGraphicFramePr>
          <p:cNvPr id="12314" name="Object 26"/>
          <p:cNvGraphicFramePr>
            <a:graphicFrameLocks noChangeAspect="1"/>
          </p:cNvGraphicFramePr>
          <p:nvPr/>
        </p:nvGraphicFramePr>
        <p:xfrm>
          <a:off x="4699000" y="5241925"/>
          <a:ext cx="112713" cy="214313"/>
        </p:xfrm>
        <a:graphic>
          <a:graphicData uri="http://schemas.openxmlformats.org/presentationml/2006/ole">
            <p:oleObj spid="_x0000_s12314" name="Equation" r:id="rId5" imgW="114120" imgH="215640" progId="Equation.3">
              <p:embed/>
            </p:oleObj>
          </a:graphicData>
        </a:graphic>
      </p:graphicFrame>
      <p:graphicFrame>
        <p:nvGraphicFramePr>
          <p:cNvPr id="12315" name="Object 27"/>
          <p:cNvGraphicFramePr>
            <a:graphicFrameLocks noChangeAspect="1"/>
          </p:cNvGraphicFramePr>
          <p:nvPr/>
        </p:nvGraphicFramePr>
        <p:xfrm>
          <a:off x="4699000" y="5241925"/>
          <a:ext cx="112713" cy="214313"/>
        </p:xfrm>
        <a:graphic>
          <a:graphicData uri="http://schemas.openxmlformats.org/presentationml/2006/ole">
            <p:oleObj spid="_x0000_s12315" name="Equation" r:id="rId6" imgW="114120" imgH="215640" progId="Equation.3">
              <p:embed/>
            </p:oleObj>
          </a:graphicData>
        </a:graphic>
      </p:graphicFrame>
      <p:graphicFrame>
        <p:nvGraphicFramePr>
          <p:cNvPr id="12316" name="Object 28"/>
          <p:cNvGraphicFramePr>
            <a:graphicFrameLocks noChangeAspect="1"/>
          </p:cNvGraphicFramePr>
          <p:nvPr/>
        </p:nvGraphicFramePr>
        <p:xfrm>
          <a:off x="4699000" y="5241925"/>
          <a:ext cx="112713" cy="214313"/>
        </p:xfrm>
        <a:graphic>
          <a:graphicData uri="http://schemas.openxmlformats.org/presentationml/2006/ole">
            <p:oleObj spid="_x0000_s12316" name="Equation" r:id="rId7" imgW="114120" imgH="215640" progId="Equation.3">
              <p:embed/>
            </p:oleObj>
          </a:graphicData>
        </a:graphic>
      </p:graphicFrame>
      <p:sp>
        <p:nvSpPr>
          <p:cNvPr id="12317" name="Text Box 29"/>
          <p:cNvSpPr txBox="1">
            <a:spLocks noChangeArrowheads="1"/>
          </p:cNvSpPr>
          <p:nvPr/>
        </p:nvSpPr>
        <p:spPr bwMode="auto">
          <a:xfrm>
            <a:off x="946150" y="4659313"/>
            <a:ext cx="6472238" cy="1066800"/>
          </a:xfrm>
          <a:prstGeom prst="rect">
            <a:avLst/>
          </a:prstGeom>
          <a:noFill/>
          <a:ln w="9525">
            <a:noFill/>
            <a:miter lim="800000"/>
            <a:headEnd/>
            <a:tailEnd/>
          </a:ln>
          <a:effectLst/>
        </p:spPr>
        <p:txBody>
          <a:bodyPr wrap="none">
            <a:spAutoFit/>
          </a:bodyPr>
          <a:lstStyle/>
          <a:p>
            <a:pPr algn="l"/>
            <a:r>
              <a:rPr lang="en-US" altLang="zh-CN" sz="2800" i="1"/>
              <a:t>P</a:t>
            </a:r>
            <a:r>
              <a:rPr lang="en-US" altLang="zh-CN" sz="2800"/>
              <a:t>{</a:t>
            </a:r>
            <a:r>
              <a:rPr lang="en-US" altLang="zh-CN" sz="2800" i="1"/>
              <a:t> x</a:t>
            </a:r>
            <a:r>
              <a:rPr lang="en-US" altLang="zh-CN" sz="2800" i="1" baseline="-25000"/>
              <a:t>1</a:t>
            </a:r>
            <a:r>
              <a:rPr lang="en-US" altLang="zh-CN" sz="2800" i="1"/>
              <a:t>&lt; X </a:t>
            </a:r>
            <a:r>
              <a:rPr lang="en-US" altLang="zh-CN" sz="2400">
                <a:solidFill>
                  <a:srgbClr val="FF0000"/>
                </a:solidFill>
              </a:rPr>
              <a:t>≤</a:t>
            </a:r>
            <a:r>
              <a:rPr lang="en-US" altLang="zh-CN" sz="2800" i="1"/>
              <a:t>x</a:t>
            </a:r>
            <a:r>
              <a:rPr lang="en-US" altLang="zh-CN" sz="2800" i="1" baseline="-25000"/>
              <a:t>2</a:t>
            </a:r>
            <a:r>
              <a:rPr lang="en-US" altLang="zh-CN" sz="2800" i="1"/>
              <a:t> </a:t>
            </a:r>
            <a:r>
              <a:rPr lang="en-US" altLang="zh-CN" sz="2800"/>
              <a:t>}</a:t>
            </a:r>
            <a:r>
              <a:rPr lang="en-US" altLang="zh-CN" sz="2800" i="1"/>
              <a:t> = P</a:t>
            </a:r>
            <a:r>
              <a:rPr lang="en-US" altLang="zh-CN" sz="2800"/>
              <a:t>{ </a:t>
            </a:r>
            <a:r>
              <a:rPr lang="en-US" altLang="zh-CN" sz="2800" i="1"/>
              <a:t>X </a:t>
            </a:r>
            <a:r>
              <a:rPr lang="en-US" altLang="zh-CN" sz="2400">
                <a:solidFill>
                  <a:srgbClr val="FF0000"/>
                </a:solidFill>
              </a:rPr>
              <a:t>≤</a:t>
            </a:r>
            <a:r>
              <a:rPr lang="en-US" altLang="zh-CN" sz="2800" i="1"/>
              <a:t> x</a:t>
            </a:r>
            <a:r>
              <a:rPr lang="en-US" altLang="zh-CN" sz="2800" i="1" baseline="-25000"/>
              <a:t>2 </a:t>
            </a:r>
            <a:r>
              <a:rPr lang="en-US" altLang="zh-CN" sz="2800"/>
              <a:t>} </a:t>
            </a:r>
            <a:r>
              <a:rPr lang="en-US" altLang="zh-CN" b="0">
                <a:solidFill>
                  <a:srgbClr val="04060C"/>
                </a:solidFill>
                <a:sym typeface="Symbol" pitchFamily="18" charset="2"/>
              </a:rPr>
              <a:t>–</a:t>
            </a:r>
            <a:r>
              <a:rPr lang="en-US" altLang="zh-CN" sz="2800"/>
              <a:t> </a:t>
            </a:r>
            <a:r>
              <a:rPr lang="en-US" altLang="zh-CN" sz="2800" i="1"/>
              <a:t>P</a:t>
            </a:r>
            <a:r>
              <a:rPr lang="en-US" altLang="zh-CN" sz="2800"/>
              <a:t>{ </a:t>
            </a:r>
            <a:r>
              <a:rPr lang="en-US" altLang="zh-CN" sz="2800" i="1"/>
              <a:t>X </a:t>
            </a:r>
            <a:r>
              <a:rPr lang="en-US" altLang="zh-CN" sz="2400">
                <a:solidFill>
                  <a:srgbClr val="FF0000"/>
                </a:solidFill>
              </a:rPr>
              <a:t>≤</a:t>
            </a:r>
            <a:r>
              <a:rPr lang="en-US" altLang="zh-CN" sz="2800" i="1"/>
              <a:t> x</a:t>
            </a:r>
            <a:r>
              <a:rPr lang="en-US" altLang="zh-CN" sz="2800" i="1" baseline="-25000"/>
              <a:t>1 </a:t>
            </a:r>
            <a:r>
              <a:rPr lang="en-US" altLang="zh-CN" sz="2800"/>
              <a:t>}</a:t>
            </a:r>
          </a:p>
          <a:p>
            <a:pPr algn="l"/>
            <a:r>
              <a:rPr lang="en-US" altLang="zh-CN" sz="2800"/>
              <a:t>                         = </a:t>
            </a:r>
            <a:r>
              <a:rPr lang="en-US" altLang="zh-CN" sz="2800" i="1"/>
              <a:t>F</a:t>
            </a:r>
            <a:r>
              <a:rPr lang="en-US" altLang="zh-CN" sz="2800"/>
              <a:t>(</a:t>
            </a:r>
            <a:r>
              <a:rPr lang="en-US" altLang="zh-CN" sz="2800" i="1"/>
              <a:t>x</a:t>
            </a:r>
            <a:r>
              <a:rPr lang="en-US" altLang="zh-CN" sz="2800" i="1" baseline="-25000"/>
              <a:t>2</a:t>
            </a:r>
            <a:r>
              <a:rPr lang="en-US" altLang="zh-CN" sz="2800"/>
              <a:t>) </a:t>
            </a:r>
            <a:r>
              <a:rPr lang="en-US" altLang="zh-CN" b="0">
                <a:solidFill>
                  <a:srgbClr val="04060C"/>
                </a:solidFill>
                <a:sym typeface="Symbol" pitchFamily="18" charset="2"/>
              </a:rPr>
              <a:t>– </a:t>
            </a:r>
            <a:r>
              <a:rPr lang="en-US" altLang="zh-CN" sz="2800" i="1"/>
              <a:t>F</a:t>
            </a:r>
            <a:r>
              <a:rPr lang="en-US" altLang="zh-CN" sz="2800"/>
              <a:t>(</a:t>
            </a:r>
            <a:r>
              <a:rPr lang="en-US" altLang="zh-CN" sz="2800" i="1"/>
              <a:t>x</a:t>
            </a:r>
            <a:r>
              <a:rPr lang="en-US" altLang="zh-CN" sz="2800" i="1" baseline="-25000"/>
              <a:t>1</a:t>
            </a:r>
            <a:r>
              <a:rPr lang="en-US" altLang="zh-CN" sz="280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dissolve">
                                      <p:cBhvr>
                                        <p:cTn id="7" dur="75"/>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dissolve">
                                      <p:cBhvr>
                                        <p:cTn id="12" dur="75"/>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2291"/>
                                        </p:tgtEl>
                                        <p:attrNameLst>
                                          <p:attrName>style.visibility</p:attrName>
                                        </p:attrNameLst>
                                      </p:cBhvr>
                                      <p:to>
                                        <p:strVal val="visible"/>
                                      </p:to>
                                    </p:set>
                                    <p:animEffect transition="in" filter="wipe(left)">
                                      <p:cBhvr>
                                        <p:cTn id="17" dur="75"/>
                                        <p:tgtEl>
                                          <p:spTgt spid="122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11"/>
                                        </p:tgtEl>
                                        <p:attrNameLst>
                                          <p:attrName>style.visibility</p:attrName>
                                        </p:attrNameLst>
                                      </p:cBhvr>
                                      <p:to>
                                        <p:strVal val="visible"/>
                                      </p:to>
                                    </p:set>
                                    <p:animEffect transition="in" filter="wipe(left)">
                                      <p:cBhvr>
                                        <p:cTn id="22" dur="500"/>
                                        <p:tgtEl>
                                          <p:spTgt spid="123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17"/>
                                        </p:tgtEl>
                                        <p:attrNameLst>
                                          <p:attrName>style.visibility</p:attrName>
                                        </p:attrNameLst>
                                      </p:cBhvr>
                                      <p:to>
                                        <p:strVal val="visible"/>
                                      </p:to>
                                    </p:set>
                                    <p:animEffect transition="in" filter="wipe(left)">
                                      <p:cBhvr>
                                        <p:cTn id="27" dur="500"/>
                                        <p:tgtEl>
                                          <p:spTgt spid="12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P spid="12291" grpId="0" autoUpdateAnimBg="0"/>
      <p:bldP spid="12311" grpId="0" autoUpdateAnimBg="0"/>
      <p:bldP spid="12317"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152400" y="533400"/>
            <a:ext cx="8610600" cy="3733800"/>
          </a:xfrm>
        </p:spPr>
        <p:txBody>
          <a:bodyPr/>
          <a:lstStyle/>
          <a:p>
            <a:pPr marL="457200" indent="-457200">
              <a:lnSpc>
                <a:spcPct val="130000"/>
              </a:lnSpc>
              <a:buFontTx/>
              <a:buNone/>
            </a:pPr>
            <a:endParaRPr lang="en-US" altLang="zh-CN" sz="2400">
              <a:solidFill>
                <a:srgbClr val="04060C"/>
              </a:solidFill>
              <a:ea typeface="黑体" pitchFamily="2" charset="-122"/>
            </a:endParaRPr>
          </a:p>
          <a:p>
            <a:pPr marL="457200" indent="-457200">
              <a:lnSpc>
                <a:spcPct val="130000"/>
              </a:lnSpc>
              <a:buFontTx/>
              <a:buNone/>
            </a:pPr>
            <a:r>
              <a:rPr lang="zh-CN" altLang="en-US" sz="2400">
                <a:solidFill>
                  <a:srgbClr val="04060C"/>
                </a:solidFill>
                <a:ea typeface="黑体" pitchFamily="2" charset="-122"/>
              </a:rPr>
              <a:t>例如</a:t>
            </a:r>
            <a:r>
              <a:rPr lang="zh-CN" altLang="en-US" sz="2400">
                <a:solidFill>
                  <a:srgbClr val="04060C"/>
                </a:solidFill>
                <a:ea typeface="黑体" pitchFamily="2" charset="-122"/>
                <a:sym typeface="Wingdings" pitchFamily="2" charset="2"/>
              </a:rPr>
              <a:t>（</a:t>
            </a:r>
            <a:r>
              <a:rPr lang="en-US" altLang="zh-CN" sz="2400">
                <a:solidFill>
                  <a:srgbClr val="04060C"/>
                </a:solidFill>
                <a:ea typeface="黑体" pitchFamily="2" charset="-122"/>
                <a:sym typeface="Wingdings" pitchFamily="2" charset="2"/>
              </a:rPr>
              <a:t>1</a:t>
            </a:r>
            <a:r>
              <a:rPr lang="zh-CN" altLang="en-US" sz="2400">
                <a:solidFill>
                  <a:srgbClr val="04060C"/>
                </a:solidFill>
                <a:ea typeface="黑体" pitchFamily="2" charset="-122"/>
                <a:sym typeface="Wingdings" pitchFamily="2" charset="2"/>
              </a:rPr>
              <a:t>）</a:t>
            </a:r>
            <a:r>
              <a:rPr lang="en-US" altLang="zh-CN" sz="2400">
                <a:solidFill>
                  <a:srgbClr val="04060C"/>
                </a:solidFill>
                <a:latin typeface="Times New Roman" pitchFamily="18" charset="0"/>
                <a:ea typeface="黑体" pitchFamily="2" charset="-122"/>
                <a:sym typeface="Wingdings" pitchFamily="2" charset="2"/>
              </a:rPr>
              <a:t>P{</a:t>
            </a:r>
            <a:r>
              <a:rPr lang="en-US" altLang="zh-CN" sz="2400" i="1">
                <a:solidFill>
                  <a:srgbClr val="04060C"/>
                </a:solidFill>
                <a:latin typeface="Times New Roman" pitchFamily="18" charset="0"/>
                <a:ea typeface="黑体" pitchFamily="2" charset="-122"/>
                <a:sym typeface="Wingdings" pitchFamily="2" charset="2"/>
              </a:rPr>
              <a:t>a</a:t>
            </a:r>
            <a:r>
              <a:rPr lang="en-US" altLang="zh-CN" sz="2400">
                <a:solidFill>
                  <a:srgbClr val="04060C"/>
                </a:solidFill>
                <a:latin typeface="Times New Roman" pitchFamily="18" charset="0"/>
                <a:cs typeface="Times New Roman" pitchFamily="18" charset="0"/>
                <a:sym typeface="Wingdings" pitchFamily="2" charset="2"/>
              </a:rPr>
              <a:t>&lt;</a:t>
            </a:r>
            <a:r>
              <a:rPr lang="en-US" altLang="zh-CN" sz="2400" i="1">
                <a:solidFill>
                  <a:srgbClr val="04060C"/>
                </a:solidFill>
                <a:latin typeface="Times New Roman" pitchFamily="18" charset="0"/>
                <a:cs typeface="Times New Roman" pitchFamily="18" charset="0"/>
                <a:sym typeface="Wingdings" pitchFamily="2" charset="2"/>
              </a:rPr>
              <a:t>X</a:t>
            </a:r>
            <a:r>
              <a:rPr lang="en-US" altLang="zh-CN" sz="2400">
                <a:solidFill>
                  <a:srgbClr val="04060C"/>
                </a:solidFill>
                <a:latin typeface="Times New Roman" pitchFamily="18" charset="0"/>
                <a:sym typeface="Wingdings" pitchFamily="2" charset="2"/>
              </a:rPr>
              <a:t>≤</a:t>
            </a:r>
            <a:r>
              <a:rPr lang="en-US" altLang="zh-CN" sz="2400" i="1">
                <a:solidFill>
                  <a:srgbClr val="04060C"/>
                </a:solidFill>
                <a:latin typeface="Times New Roman" pitchFamily="18" charset="0"/>
                <a:sym typeface="Wingdings" pitchFamily="2" charset="2"/>
              </a:rPr>
              <a:t>b</a:t>
            </a:r>
            <a:r>
              <a:rPr lang="en-US" altLang="zh-CN" sz="2400">
                <a:solidFill>
                  <a:srgbClr val="04060C"/>
                </a:solidFill>
                <a:latin typeface="Times New Roman" pitchFamily="18" charset="0"/>
                <a:sym typeface="Wingdings" pitchFamily="2" charset="2"/>
              </a:rPr>
              <a:t>}</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F</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 </a:t>
            </a:r>
            <a:r>
              <a:rPr lang="en-US" altLang="zh-CN" sz="2400">
                <a:solidFill>
                  <a:srgbClr val="04060C"/>
                </a:solidFill>
                <a:latin typeface="Times New Roman"/>
                <a:sym typeface="Symbol" pitchFamily="18" charset="2"/>
              </a:rPr>
              <a:t>–</a:t>
            </a:r>
            <a:r>
              <a:rPr lang="en-US" altLang="zh-CN" sz="2400" i="1">
                <a:solidFill>
                  <a:srgbClr val="04060C"/>
                </a:solidFill>
                <a:latin typeface="Times New Roman" pitchFamily="18" charset="0"/>
                <a:ea typeface="黑体" pitchFamily="2" charset="-122"/>
                <a:sym typeface="Wingdings" pitchFamily="2" charset="2"/>
              </a:rPr>
              <a:t>F</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a</a:t>
            </a:r>
            <a:r>
              <a:rPr lang="en-US" altLang="zh-CN" sz="2400">
                <a:solidFill>
                  <a:srgbClr val="04060C"/>
                </a:solidFill>
                <a:latin typeface="Times New Roman" pitchFamily="18" charset="0"/>
                <a:ea typeface="黑体" pitchFamily="2" charset="-122"/>
                <a:sym typeface="Wingdings" pitchFamily="2" charset="2"/>
              </a:rPr>
              <a:t>).</a:t>
            </a:r>
            <a:r>
              <a:rPr lang="en-US" altLang="zh-CN" sz="2400">
                <a:solidFill>
                  <a:srgbClr val="04060C"/>
                </a:solidFill>
                <a:ea typeface="黑体" pitchFamily="2" charset="-122"/>
                <a:sym typeface="Wingdings" pitchFamily="2" charset="2"/>
              </a:rPr>
              <a:t/>
            </a:r>
            <a:br>
              <a:rPr lang="en-US" altLang="zh-CN" sz="2400">
                <a:solidFill>
                  <a:srgbClr val="04060C"/>
                </a:solidFill>
                <a:ea typeface="黑体" pitchFamily="2" charset="-122"/>
                <a:sym typeface="Wingdings" pitchFamily="2" charset="2"/>
              </a:rPr>
            </a:br>
            <a:r>
              <a:rPr lang="en-US" altLang="zh-CN" sz="2400">
                <a:solidFill>
                  <a:srgbClr val="04060C"/>
                </a:solidFill>
                <a:ea typeface="黑体" pitchFamily="2" charset="-122"/>
                <a:sym typeface="Wingdings" pitchFamily="2" charset="2"/>
              </a:rPr>
              <a:t>        (</a:t>
            </a:r>
            <a:r>
              <a:rPr lang="zh-CN" altLang="en-US" sz="2400">
                <a:solidFill>
                  <a:srgbClr val="04060C"/>
                </a:solidFill>
                <a:ea typeface="黑体" pitchFamily="2" charset="-122"/>
                <a:sym typeface="Wingdings" pitchFamily="2" charset="2"/>
              </a:rPr>
              <a:t>因为</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a</a:t>
            </a:r>
            <a:r>
              <a:rPr lang="en-US" altLang="zh-CN" sz="2400">
                <a:solidFill>
                  <a:srgbClr val="04060C"/>
                </a:solidFill>
                <a:latin typeface="Times New Roman" pitchFamily="18" charset="0"/>
                <a:cs typeface="Times New Roman" pitchFamily="18" charset="0"/>
                <a:sym typeface="Wingdings" pitchFamily="2" charset="2"/>
              </a:rPr>
              <a:t>&lt;</a:t>
            </a:r>
            <a:r>
              <a:rPr lang="en-US" altLang="zh-CN" sz="2400" i="1">
                <a:solidFill>
                  <a:srgbClr val="04060C"/>
                </a:solidFill>
                <a:latin typeface="Times New Roman" pitchFamily="18" charset="0"/>
                <a:cs typeface="Times New Roman" pitchFamily="18" charset="0"/>
                <a:sym typeface="Wingdings" pitchFamily="2" charset="2"/>
              </a:rPr>
              <a:t>X</a:t>
            </a:r>
            <a:r>
              <a:rPr lang="en-US" altLang="zh-CN" sz="2400">
                <a:solidFill>
                  <a:srgbClr val="04060C"/>
                </a:solidFill>
                <a:latin typeface="Times New Roman" pitchFamily="18" charset="0"/>
                <a:sym typeface="Wingdings" pitchFamily="2" charset="2"/>
              </a:rPr>
              <a:t>≤</a:t>
            </a:r>
            <a:r>
              <a:rPr lang="en-US" altLang="zh-CN" sz="2400" i="1">
                <a:solidFill>
                  <a:srgbClr val="04060C"/>
                </a:solidFill>
                <a:latin typeface="Times New Roman" pitchFamily="18" charset="0"/>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cs typeface="Times New Roman" pitchFamily="18" charset="0"/>
                <a:sym typeface="Wingdings" pitchFamily="2" charset="2"/>
              </a:rPr>
              <a:t>X</a:t>
            </a:r>
            <a:r>
              <a:rPr lang="en-US" altLang="zh-CN" sz="2400">
                <a:solidFill>
                  <a:srgbClr val="04060C"/>
                </a:solidFill>
                <a:latin typeface="Times New Roman" pitchFamily="18" charset="0"/>
                <a:sym typeface="Wingdings" pitchFamily="2" charset="2"/>
              </a:rPr>
              <a:t>≤</a:t>
            </a:r>
            <a:r>
              <a:rPr lang="en-US" altLang="zh-CN" sz="2400" i="1">
                <a:solidFill>
                  <a:srgbClr val="04060C"/>
                </a:solidFill>
                <a:latin typeface="Times New Roman" pitchFamily="18" charset="0"/>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 </a:t>
            </a:r>
            <a:r>
              <a:rPr lang="en-US" altLang="zh-CN" sz="2400">
                <a:solidFill>
                  <a:srgbClr val="04060C"/>
                </a:solidFill>
                <a:latin typeface="Times New Roman"/>
                <a:sym typeface="Symbol" pitchFamily="18" charset="2"/>
              </a:rPr>
              <a:t>–</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X</a:t>
            </a:r>
            <a:r>
              <a:rPr lang="en-US" altLang="zh-CN" sz="2400">
                <a:solidFill>
                  <a:srgbClr val="04060C"/>
                </a:solidFill>
                <a:latin typeface="Times New Roman" pitchFamily="18" charset="0"/>
                <a:sym typeface="Wingdings" pitchFamily="2" charset="2"/>
              </a:rPr>
              <a:t>≤</a:t>
            </a:r>
            <a:r>
              <a:rPr lang="en-US" altLang="zh-CN" sz="2400" i="1">
                <a:solidFill>
                  <a:srgbClr val="04060C"/>
                </a:solidFill>
                <a:latin typeface="Times New Roman" pitchFamily="18" charset="0"/>
                <a:sym typeface="Wingdings" pitchFamily="2" charset="2"/>
              </a:rPr>
              <a:t>a</a:t>
            </a:r>
            <a:r>
              <a:rPr lang="en-US" altLang="zh-CN" sz="2400">
                <a:solidFill>
                  <a:srgbClr val="04060C"/>
                </a:solidFill>
                <a:latin typeface="Times New Roman" pitchFamily="18" charset="0"/>
                <a:ea typeface="黑体" pitchFamily="2" charset="-122"/>
                <a:sym typeface="Wingdings" pitchFamily="2" charset="2"/>
              </a:rPr>
              <a:t>}</a:t>
            </a:r>
            <a:r>
              <a:rPr lang="en-US" altLang="zh-CN" sz="2400">
                <a:solidFill>
                  <a:srgbClr val="04060C"/>
                </a:solidFill>
                <a:ea typeface="黑体" pitchFamily="2" charset="-122"/>
                <a:sym typeface="Wingdings" pitchFamily="2" charset="2"/>
              </a:rPr>
              <a:t>,</a:t>
            </a:r>
            <a:r>
              <a:rPr lang="zh-CN" altLang="en-US" sz="2400">
                <a:solidFill>
                  <a:srgbClr val="04060C"/>
                </a:solidFill>
                <a:ea typeface="黑体" pitchFamily="2" charset="-122"/>
                <a:sym typeface="Wingdings" pitchFamily="2" charset="2"/>
              </a:rPr>
              <a:t>且</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cs typeface="Times New Roman" pitchFamily="18" charset="0"/>
                <a:sym typeface="Wingdings" pitchFamily="2" charset="2"/>
              </a:rPr>
              <a:t>X</a:t>
            </a:r>
            <a:r>
              <a:rPr lang="en-US" altLang="zh-CN" sz="2400">
                <a:solidFill>
                  <a:srgbClr val="04060C"/>
                </a:solidFill>
                <a:latin typeface="Times New Roman" pitchFamily="18" charset="0"/>
                <a:sym typeface="Wingdings" pitchFamily="2" charset="2"/>
              </a:rPr>
              <a:t>≤</a:t>
            </a:r>
            <a:r>
              <a:rPr lang="en-US" altLang="zh-CN" sz="2400" i="1">
                <a:solidFill>
                  <a:srgbClr val="04060C"/>
                </a:solidFill>
                <a:latin typeface="Times New Roman" pitchFamily="18" charset="0"/>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a:t>
            </a:r>
            <a:r>
              <a:rPr lang="en-US" altLang="zh-CN" sz="2400">
                <a:solidFill>
                  <a:srgbClr val="04060C"/>
                </a:solidFill>
                <a:latin typeface="Times New Roman" pitchFamily="18" charset="0"/>
                <a:sym typeface="Symbol" pitchFamily="18" charset="2"/>
              </a:rPr>
              <a:t></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X</a:t>
            </a:r>
            <a:r>
              <a:rPr lang="en-US" altLang="zh-CN" sz="2400">
                <a:solidFill>
                  <a:srgbClr val="04060C"/>
                </a:solidFill>
                <a:latin typeface="Times New Roman" pitchFamily="18" charset="0"/>
                <a:sym typeface="Wingdings" pitchFamily="2" charset="2"/>
              </a:rPr>
              <a:t>≤</a:t>
            </a:r>
            <a:r>
              <a:rPr lang="en-US" altLang="zh-CN" sz="2400" i="1">
                <a:solidFill>
                  <a:srgbClr val="04060C"/>
                </a:solidFill>
                <a:latin typeface="Times New Roman" pitchFamily="18" charset="0"/>
                <a:sym typeface="Wingdings" pitchFamily="2" charset="2"/>
              </a:rPr>
              <a:t>a</a:t>
            </a:r>
            <a:r>
              <a:rPr lang="en-US" altLang="zh-CN" sz="2400">
                <a:solidFill>
                  <a:srgbClr val="04060C"/>
                </a:solidFill>
                <a:latin typeface="Times New Roman" pitchFamily="18" charset="0"/>
                <a:ea typeface="黑体" pitchFamily="2" charset="-122"/>
                <a:sym typeface="Wingdings" pitchFamily="2" charset="2"/>
              </a:rPr>
              <a:t>})</a:t>
            </a:r>
          </a:p>
          <a:p>
            <a:pPr marL="457200" indent="-457200">
              <a:lnSpc>
                <a:spcPct val="130000"/>
              </a:lnSpc>
              <a:buFontTx/>
              <a:buNone/>
            </a:pPr>
            <a:r>
              <a:rPr lang="en-US" altLang="zh-CN" sz="2400">
                <a:solidFill>
                  <a:srgbClr val="04060C"/>
                </a:solidFill>
                <a:ea typeface="黑体" pitchFamily="2" charset="-122"/>
                <a:sym typeface="Wingdings" pitchFamily="2" charset="2"/>
              </a:rPr>
              <a:t>       </a:t>
            </a:r>
            <a:r>
              <a:rPr lang="zh-CN" altLang="en-US" sz="2400">
                <a:solidFill>
                  <a:srgbClr val="04060C"/>
                </a:solidFill>
                <a:ea typeface="黑体" pitchFamily="2" charset="-122"/>
                <a:sym typeface="Wingdings" pitchFamily="2" charset="2"/>
              </a:rPr>
              <a:t>（</a:t>
            </a:r>
            <a:r>
              <a:rPr lang="en-US" altLang="zh-CN" sz="2400">
                <a:solidFill>
                  <a:srgbClr val="04060C"/>
                </a:solidFill>
                <a:ea typeface="黑体" pitchFamily="2" charset="-122"/>
                <a:sym typeface="Wingdings" pitchFamily="2" charset="2"/>
              </a:rPr>
              <a:t>2</a:t>
            </a:r>
            <a:r>
              <a:rPr lang="zh-CN" altLang="en-US" sz="2400">
                <a:solidFill>
                  <a:srgbClr val="04060C"/>
                </a:solidFill>
                <a:ea typeface="黑体" pitchFamily="2" charset="-122"/>
                <a:sym typeface="Wingdings" pitchFamily="2" charset="2"/>
              </a:rPr>
              <a:t>）</a:t>
            </a:r>
            <a:r>
              <a:rPr lang="en-US" altLang="zh-CN" sz="2400">
                <a:solidFill>
                  <a:srgbClr val="04060C"/>
                </a:solidFill>
                <a:latin typeface="Times New Roman" pitchFamily="18" charset="0"/>
                <a:ea typeface="黑体" pitchFamily="2" charset="-122"/>
                <a:sym typeface="Wingdings" pitchFamily="2" charset="2"/>
              </a:rPr>
              <a:t>P{</a:t>
            </a:r>
            <a:r>
              <a:rPr lang="en-US" altLang="zh-CN" sz="2400" i="1">
                <a:solidFill>
                  <a:srgbClr val="04060C"/>
                </a:solidFill>
                <a:latin typeface="Times New Roman" pitchFamily="18" charset="0"/>
                <a:ea typeface="黑体" pitchFamily="2" charset="-122"/>
                <a:sym typeface="Wingdings" pitchFamily="2" charset="2"/>
              </a:rPr>
              <a:t>X</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F</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 </a:t>
            </a:r>
            <a:r>
              <a:rPr lang="en-US" altLang="zh-CN" sz="2400">
                <a:solidFill>
                  <a:srgbClr val="04060C"/>
                </a:solidFill>
                <a:latin typeface="Times New Roman"/>
                <a:sym typeface="Symbol" pitchFamily="18" charset="2"/>
              </a:rPr>
              <a:t>–</a:t>
            </a:r>
            <a:r>
              <a:rPr lang="en-US" altLang="zh-CN" sz="2400" i="1">
                <a:solidFill>
                  <a:srgbClr val="04060C"/>
                </a:solidFill>
                <a:latin typeface="Times New Roman" pitchFamily="18" charset="0"/>
                <a:ea typeface="黑体" pitchFamily="2" charset="-122"/>
                <a:sym typeface="Wingdings" pitchFamily="2" charset="2"/>
              </a:rPr>
              <a:t>F</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-0).</a:t>
            </a:r>
            <a:r>
              <a:rPr lang="en-US" altLang="zh-CN" sz="2400">
                <a:solidFill>
                  <a:srgbClr val="04060C"/>
                </a:solidFill>
                <a:ea typeface="黑体" pitchFamily="2" charset="-122"/>
                <a:sym typeface="Wingdings" pitchFamily="2" charset="2"/>
              </a:rPr>
              <a:t> (</a:t>
            </a:r>
            <a:r>
              <a:rPr lang="zh-CN" altLang="en-US" sz="2400">
                <a:solidFill>
                  <a:srgbClr val="04060C"/>
                </a:solidFill>
                <a:ea typeface="黑体" pitchFamily="2" charset="-122"/>
                <a:sym typeface="Wingdings" pitchFamily="2" charset="2"/>
              </a:rPr>
              <a:t>由（</a:t>
            </a:r>
            <a:r>
              <a:rPr lang="en-US" altLang="zh-CN" sz="2400">
                <a:solidFill>
                  <a:srgbClr val="04060C"/>
                </a:solidFill>
                <a:ea typeface="黑体" pitchFamily="2" charset="-122"/>
                <a:sym typeface="Wingdings" pitchFamily="2" charset="2"/>
              </a:rPr>
              <a:t>1</a:t>
            </a:r>
            <a:r>
              <a:rPr lang="zh-CN" altLang="en-US" sz="2400">
                <a:solidFill>
                  <a:srgbClr val="04060C"/>
                </a:solidFill>
                <a:ea typeface="黑体" pitchFamily="2" charset="-122"/>
                <a:sym typeface="Wingdings" pitchFamily="2" charset="2"/>
              </a:rPr>
              <a:t>）连续性证明</a:t>
            </a:r>
            <a:r>
              <a:rPr lang="en-US" altLang="zh-CN" sz="2400">
                <a:solidFill>
                  <a:srgbClr val="04060C"/>
                </a:solidFill>
                <a:ea typeface="黑体" pitchFamily="2" charset="-122"/>
                <a:sym typeface="Wingdings" pitchFamily="2" charset="2"/>
              </a:rPr>
              <a:t>)</a:t>
            </a:r>
          </a:p>
          <a:p>
            <a:pPr marL="457200" indent="-457200">
              <a:lnSpc>
                <a:spcPct val="130000"/>
              </a:lnSpc>
              <a:buFontTx/>
              <a:buNone/>
            </a:pPr>
            <a:r>
              <a:rPr lang="en-US" altLang="zh-CN" sz="2400">
                <a:solidFill>
                  <a:srgbClr val="04060C"/>
                </a:solidFill>
                <a:ea typeface="黑体" pitchFamily="2" charset="-122"/>
                <a:sym typeface="Wingdings" pitchFamily="2" charset="2"/>
              </a:rPr>
              <a:t>       </a:t>
            </a:r>
            <a:r>
              <a:rPr lang="zh-CN" altLang="en-US" sz="2400">
                <a:solidFill>
                  <a:srgbClr val="04060C"/>
                </a:solidFill>
                <a:ea typeface="黑体" pitchFamily="2" charset="-122"/>
                <a:sym typeface="Wingdings" pitchFamily="2" charset="2"/>
              </a:rPr>
              <a:t>（</a:t>
            </a:r>
            <a:r>
              <a:rPr lang="en-US" altLang="zh-CN" sz="2400">
                <a:solidFill>
                  <a:srgbClr val="04060C"/>
                </a:solidFill>
                <a:ea typeface="黑体" pitchFamily="2" charset="-122"/>
                <a:sym typeface="Wingdings" pitchFamily="2" charset="2"/>
              </a:rPr>
              <a:t>3</a:t>
            </a:r>
            <a:r>
              <a:rPr lang="zh-CN" altLang="en-US" sz="2400">
                <a:solidFill>
                  <a:srgbClr val="04060C"/>
                </a:solidFill>
                <a:ea typeface="黑体" pitchFamily="2" charset="-122"/>
                <a:sym typeface="Wingdings" pitchFamily="2" charset="2"/>
              </a:rPr>
              <a:t>）</a:t>
            </a:r>
            <a:r>
              <a:rPr lang="en-US" altLang="zh-CN" sz="2400">
                <a:solidFill>
                  <a:srgbClr val="04060C"/>
                </a:solidFill>
                <a:latin typeface="Times New Roman" pitchFamily="18" charset="0"/>
                <a:ea typeface="黑体" pitchFamily="2" charset="-122"/>
                <a:sym typeface="Wingdings" pitchFamily="2" charset="2"/>
              </a:rPr>
              <a:t>P{</a:t>
            </a:r>
            <a:r>
              <a:rPr lang="en-US" altLang="zh-CN" sz="2400" i="1">
                <a:solidFill>
                  <a:srgbClr val="04060C"/>
                </a:solidFill>
                <a:latin typeface="Times New Roman" pitchFamily="18" charset="0"/>
                <a:ea typeface="黑体" pitchFamily="2" charset="-122"/>
                <a:sym typeface="Wingdings" pitchFamily="2" charset="2"/>
              </a:rPr>
              <a:t>X</a:t>
            </a:r>
            <a:r>
              <a:rPr lang="en-US" altLang="zh-CN" sz="2400">
                <a:solidFill>
                  <a:srgbClr val="04060C"/>
                </a:solidFill>
                <a:latin typeface="Times New Roman" pitchFamily="18" charset="0"/>
                <a:ea typeface="黑体" pitchFamily="2" charset="-122"/>
                <a:sym typeface="Wingdings" pitchFamily="2" charset="2"/>
              </a:rPr>
              <a:t>&lt;</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F</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-0)</a:t>
            </a:r>
            <a:r>
              <a:rPr lang="en-US" altLang="zh-CN" sz="2400">
                <a:solidFill>
                  <a:srgbClr val="04060C"/>
                </a:solidFill>
                <a:ea typeface="黑体" pitchFamily="2" charset="-122"/>
                <a:sym typeface="Wingdings" pitchFamily="2" charset="2"/>
              </a:rPr>
              <a:t>.</a:t>
            </a:r>
            <a:br>
              <a:rPr lang="en-US" altLang="zh-CN" sz="2400">
                <a:solidFill>
                  <a:srgbClr val="04060C"/>
                </a:solidFill>
                <a:ea typeface="黑体" pitchFamily="2" charset="-122"/>
                <a:sym typeface="Wingdings" pitchFamily="2" charset="2"/>
              </a:rPr>
            </a:br>
            <a:r>
              <a:rPr lang="en-US" altLang="zh-CN" sz="2400">
                <a:solidFill>
                  <a:srgbClr val="04060C"/>
                </a:solidFill>
                <a:ea typeface="黑体" pitchFamily="2" charset="-122"/>
                <a:sym typeface="Wingdings" pitchFamily="2" charset="2"/>
              </a:rPr>
              <a:t>         (</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X</a:t>
            </a:r>
            <a:r>
              <a:rPr lang="en-US" altLang="zh-CN" sz="2400">
                <a:solidFill>
                  <a:srgbClr val="04060C"/>
                </a:solidFill>
                <a:latin typeface="Times New Roman" pitchFamily="18" charset="0"/>
                <a:ea typeface="黑体" pitchFamily="2" charset="-122"/>
                <a:sym typeface="Wingdings" pitchFamily="2" charset="2"/>
              </a:rPr>
              <a:t>&lt;</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X</a:t>
            </a:r>
            <a:r>
              <a:rPr lang="en-US" altLang="zh-CN" sz="2400">
                <a:solidFill>
                  <a:srgbClr val="04060C"/>
                </a:solidFill>
                <a:latin typeface="Times New Roman" pitchFamily="18" charset="0"/>
                <a:sym typeface="Wingdings" pitchFamily="2" charset="2"/>
              </a:rPr>
              <a:t>≤</a:t>
            </a:r>
            <a:r>
              <a:rPr lang="en-US" altLang="zh-CN" sz="2400" i="1">
                <a:solidFill>
                  <a:srgbClr val="04060C"/>
                </a:solidFill>
                <a:latin typeface="Times New Roman" pitchFamily="18" charset="0"/>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 </a:t>
            </a:r>
            <a:r>
              <a:rPr lang="en-US" altLang="zh-CN" sz="2400">
                <a:solidFill>
                  <a:srgbClr val="04060C"/>
                </a:solidFill>
                <a:latin typeface="Times New Roman"/>
                <a:sym typeface="Symbol" pitchFamily="18" charset="2"/>
              </a:rPr>
              <a:t>–</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X</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X</a:t>
            </a:r>
            <a:r>
              <a:rPr lang="en-US" altLang="zh-CN" sz="2400">
                <a:solidFill>
                  <a:srgbClr val="04060C"/>
                </a:solidFill>
                <a:latin typeface="Times New Roman" pitchFamily="18" charset="0"/>
                <a:sym typeface="Wingdings" pitchFamily="2" charset="2"/>
              </a:rPr>
              <a:t>≤</a:t>
            </a:r>
            <a:r>
              <a:rPr lang="en-US" altLang="zh-CN" sz="2400" i="1">
                <a:solidFill>
                  <a:srgbClr val="04060C"/>
                </a:solidFill>
                <a:latin typeface="Times New Roman" pitchFamily="18" charset="0"/>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a:t>
            </a:r>
            <a:r>
              <a:rPr lang="en-US" altLang="zh-CN" sz="2400">
                <a:solidFill>
                  <a:srgbClr val="04060C"/>
                </a:solidFill>
                <a:latin typeface="Times New Roman" pitchFamily="18" charset="0"/>
                <a:sym typeface="Symbol" pitchFamily="18" charset="2"/>
              </a:rPr>
              <a:t></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X</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a:t>
            </a:r>
            <a:r>
              <a:rPr lang="zh-CN" altLang="en-US" sz="2400">
                <a:solidFill>
                  <a:srgbClr val="04060C"/>
                </a:solidFill>
                <a:ea typeface="黑体" pitchFamily="2" charset="-122"/>
                <a:sym typeface="Wingdings" pitchFamily="2" charset="2"/>
              </a:rPr>
              <a:t>再由（</a:t>
            </a:r>
            <a:r>
              <a:rPr lang="en-US" altLang="zh-CN" sz="2400">
                <a:solidFill>
                  <a:srgbClr val="04060C"/>
                </a:solidFill>
                <a:ea typeface="黑体" pitchFamily="2" charset="-122"/>
                <a:sym typeface="Wingdings" pitchFamily="2" charset="2"/>
              </a:rPr>
              <a:t>2</a:t>
            </a:r>
            <a:r>
              <a:rPr lang="zh-CN" altLang="en-US" sz="2400">
                <a:solidFill>
                  <a:srgbClr val="04060C"/>
                </a:solidFill>
                <a:ea typeface="黑体" pitchFamily="2" charset="-122"/>
                <a:sym typeface="Wingdings" pitchFamily="2" charset="2"/>
              </a:rPr>
              <a:t>）</a:t>
            </a:r>
            <a:r>
              <a:rPr lang="zh-CN" altLang="en-US" sz="2400">
                <a:solidFill>
                  <a:srgbClr val="04060C"/>
                </a:solidFill>
                <a:latin typeface="Times New Roman" pitchFamily="18" charset="0"/>
                <a:ea typeface="黑体" pitchFamily="2" charset="-122"/>
                <a:sym typeface="Wingdings" pitchFamily="2" charset="2"/>
              </a:rPr>
              <a:t> </a:t>
            </a:r>
            <a:r>
              <a:rPr lang="en-US" altLang="zh-CN" sz="2400">
                <a:solidFill>
                  <a:srgbClr val="04060C"/>
                </a:solidFill>
                <a:latin typeface="Times New Roman" pitchFamily="18" charset="0"/>
                <a:ea typeface="黑体" pitchFamily="2" charset="-122"/>
                <a:sym typeface="Wingdings" pitchFamily="2" charset="2"/>
              </a:rPr>
              <a:t>)</a:t>
            </a:r>
          </a:p>
          <a:p>
            <a:pPr marL="457200" indent="-457200">
              <a:lnSpc>
                <a:spcPct val="130000"/>
              </a:lnSpc>
              <a:buFontTx/>
              <a:buNone/>
            </a:pPr>
            <a:r>
              <a:rPr lang="en-US" altLang="zh-CN" sz="2400">
                <a:solidFill>
                  <a:srgbClr val="04060C"/>
                </a:solidFill>
                <a:ea typeface="黑体" pitchFamily="2" charset="-122"/>
                <a:sym typeface="Wingdings" pitchFamily="2" charset="2"/>
              </a:rPr>
              <a:t>       </a:t>
            </a:r>
            <a:r>
              <a:rPr lang="zh-CN" altLang="en-US" sz="2400">
                <a:solidFill>
                  <a:srgbClr val="04060C"/>
                </a:solidFill>
                <a:ea typeface="黑体" pitchFamily="2" charset="-122"/>
                <a:sym typeface="Wingdings" pitchFamily="2" charset="2"/>
              </a:rPr>
              <a:t>（</a:t>
            </a:r>
            <a:r>
              <a:rPr lang="en-US" altLang="zh-CN" sz="2400">
                <a:solidFill>
                  <a:srgbClr val="04060C"/>
                </a:solidFill>
                <a:ea typeface="黑体" pitchFamily="2" charset="-122"/>
                <a:sym typeface="Wingdings" pitchFamily="2" charset="2"/>
              </a:rPr>
              <a:t>4</a:t>
            </a:r>
            <a:r>
              <a:rPr lang="zh-CN" altLang="en-US" sz="2400">
                <a:solidFill>
                  <a:srgbClr val="04060C"/>
                </a:solidFill>
                <a:ea typeface="黑体" pitchFamily="2" charset="-122"/>
                <a:sym typeface="Wingdings" pitchFamily="2" charset="2"/>
              </a:rPr>
              <a:t>）</a:t>
            </a:r>
            <a:r>
              <a:rPr lang="en-US" altLang="zh-CN" sz="2400">
                <a:solidFill>
                  <a:srgbClr val="04060C"/>
                </a:solidFill>
                <a:latin typeface="Times New Roman" pitchFamily="18" charset="0"/>
                <a:ea typeface="黑体" pitchFamily="2" charset="-122"/>
                <a:sym typeface="Wingdings" pitchFamily="2" charset="2"/>
              </a:rPr>
              <a:t>P{</a:t>
            </a:r>
            <a:r>
              <a:rPr lang="en-US" altLang="zh-CN" sz="2400" i="1">
                <a:solidFill>
                  <a:srgbClr val="04060C"/>
                </a:solidFill>
                <a:latin typeface="Times New Roman" pitchFamily="18" charset="0"/>
                <a:ea typeface="黑体" pitchFamily="2" charset="-122"/>
                <a:sym typeface="Wingdings" pitchFamily="2" charset="2"/>
              </a:rPr>
              <a:t>X</a:t>
            </a:r>
            <a:r>
              <a:rPr lang="en-US" altLang="zh-CN" sz="2400">
                <a:solidFill>
                  <a:srgbClr val="04060C"/>
                </a:solidFill>
                <a:latin typeface="Times New Roman" pitchFamily="18" charset="0"/>
                <a:ea typeface="黑体" pitchFamily="2" charset="-122"/>
                <a:sym typeface="Wingdings" pitchFamily="2" charset="2"/>
              </a:rPr>
              <a:t>&gt;</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}=1</a:t>
            </a:r>
            <a:r>
              <a:rPr lang="en-US" altLang="zh-CN" sz="2400">
                <a:solidFill>
                  <a:srgbClr val="04060C"/>
                </a:solidFill>
                <a:latin typeface="Times New Roman"/>
                <a:sym typeface="Symbol" pitchFamily="18" charset="2"/>
              </a:rPr>
              <a:t>–</a:t>
            </a:r>
            <a:r>
              <a:rPr lang="en-US" altLang="zh-CN" sz="2400" i="1">
                <a:solidFill>
                  <a:srgbClr val="04060C"/>
                </a:solidFill>
                <a:latin typeface="Times New Roman" pitchFamily="18" charset="0"/>
                <a:ea typeface="黑体" pitchFamily="2" charset="-122"/>
                <a:sym typeface="Wingdings" pitchFamily="2" charset="2"/>
              </a:rPr>
              <a:t>F</a:t>
            </a:r>
            <a:r>
              <a:rPr lang="en-US" altLang="zh-CN" sz="2400">
                <a:solidFill>
                  <a:srgbClr val="04060C"/>
                </a:solidFill>
                <a:latin typeface="Times New Roman" pitchFamily="18" charset="0"/>
                <a:ea typeface="黑体" pitchFamily="2" charset="-122"/>
                <a:sym typeface="Wingdings" pitchFamily="2" charset="2"/>
              </a:rPr>
              <a:t>(</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  ({</a:t>
            </a:r>
            <a:r>
              <a:rPr lang="en-US" altLang="zh-CN" sz="2400" i="1">
                <a:solidFill>
                  <a:srgbClr val="04060C"/>
                </a:solidFill>
                <a:latin typeface="Times New Roman" pitchFamily="18" charset="0"/>
                <a:ea typeface="黑体" pitchFamily="2" charset="-122"/>
                <a:sym typeface="Wingdings" pitchFamily="2" charset="2"/>
              </a:rPr>
              <a:t>X </a:t>
            </a:r>
            <a:r>
              <a:rPr lang="en-US" altLang="zh-CN" sz="2400">
                <a:solidFill>
                  <a:srgbClr val="04060C"/>
                </a:solidFill>
                <a:latin typeface="Times New Roman" pitchFamily="18" charset="0"/>
                <a:ea typeface="黑体" pitchFamily="2" charset="-122"/>
                <a:sym typeface="Wingdings" pitchFamily="2" charset="2"/>
              </a:rPr>
              <a:t>&gt; </a:t>
            </a:r>
            <a:r>
              <a:rPr lang="en-US" altLang="zh-CN" sz="2400" i="1">
                <a:solidFill>
                  <a:srgbClr val="04060C"/>
                </a:solidFill>
                <a:latin typeface="Times New Roman" pitchFamily="18" charset="0"/>
                <a:ea typeface="黑体" pitchFamily="2" charset="-122"/>
                <a:sym typeface="Wingdings" pitchFamily="2" charset="2"/>
              </a:rPr>
              <a:t>b</a:t>
            </a:r>
            <a:r>
              <a:rPr lang="en-US" altLang="zh-CN" sz="2400">
                <a:solidFill>
                  <a:srgbClr val="04060C"/>
                </a:solidFill>
                <a:latin typeface="Times New Roman" pitchFamily="18" charset="0"/>
                <a:ea typeface="黑体" pitchFamily="2" charset="-122"/>
                <a:sym typeface="Wingdings" pitchFamily="2" charset="2"/>
              </a:rPr>
              <a:t>}</a:t>
            </a:r>
            <a:r>
              <a:rPr lang="en-US" altLang="zh-CN" sz="2400">
                <a:solidFill>
                  <a:srgbClr val="04060C"/>
                </a:solidFill>
                <a:ea typeface="黑体" pitchFamily="2" charset="-122"/>
                <a:sym typeface="Wingdings" pitchFamily="2" charset="2"/>
              </a:rPr>
              <a:t>=             </a:t>
            </a:r>
            <a:r>
              <a:rPr lang="en-US" altLang="zh-CN" sz="2400">
                <a:solidFill>
                  <a:srgbClr val="04060C"/>
                </a:solidFill>
                <a:latin typeface="Times New Roman" pitchFamily="18" charset="0"/>
                <a:ea typeface="黑体" pitchFamily="2" charset="-122"/>
                <a:sym typeface="Wingdings" pitchFamily="2" charset="2"/>
              </a:rPr>
              <a:t>)</a:t>
            </a:r>
          </a:p>
        </p:txBody>
      </p:sp>
      <p:graphicFrame>
        <p:nvGraphicFramePr>
          <p:cNvPr id="64515" name="Object 3"/>
          <p:cNvGraphicFramePr>
            <a:graphicFrameLocks noChangeAspect="1"/>
          </p:cNvGraphicFramePr>
          <p:nvPr/>
        </p:nvGraphicFramePr>
        <p:xfrm>
          <a:off x="5197475" y="3722688"/>
          <a:ext cx="1143000" cy="509587"/>
        </p:xfrm>
        <a:graphic>
          <a:graphicData uri="http://schemas.openxmlformats.org/presentationml/2006/ole">
            <p:oleObj spid="_x0000_s64515" r:id="rId4" imgW="533169" imgH="241195" progId="Equation.3">
              <p:embed/>
            </p:oleObj>
          </a:graphicData>
        </a:graphic>
      </p:graphicFrame>
      <p:sp>
        <p:nvSpPr>
          <p:cNvPr id="64516" name="Text Box 4"/>
          <p:cNvSpPr txBox="1">
            <a:spLocks noChangeArrowheads="1"/>
          </p:cNvSpPr>
          <p:nvPr/>
        </p:nvSpPr>
        <p:spPr bwMode="auto">
          <a:xfrm>
            <a:off x="762000" y="4310063"/>
            <a:ext cx="3965575" cy="579437"/>
          </a:xfrm>
          <a:prstGeom prst="rect">
            <a:avLst/>
          </a:prstGeom>
          <a:noFill/>
          <a:ln w="9525">
            <a:noFill/>
            <a:miter lim="800000"/>
            <a:headEnd/>
            <a:tailEnd/>
          </a:ln>
          <a:effectLst/>
        </p:spPr>
        <p:txBody>
          <a:bodyPr wrap="none">
            <a:spAutoFit/>
          </a:bodyPr>
          <a:lstStyle/>
          <a:p>
            <a:pPr algn="l"/>
            <a:r>
              <a:rPr lang="zh-CN" altLang="en-US" sz="2800" b="0">
                <a:solidFill>
                  <a:srgbClr val="04060C"/>
                </a:solidFill>
                <a:latin typeface="黑体" pitchFamily="2" charset="-122"/>
                <a:ea typeface="黑体" pitchFamily="2" charset="-122"/>
              </a:rPr>
              <a:t>（</a:t>
            </a:r>
            <a:r>
              <a:rPr lang="en-US" altLang="zh-CN" sz="2800" b="0">
                <a:solidFill>
                  <a:srgbClr val="04060C"/>
                </a:solidFill>
                <a:latin typeface="黑体" pitchFamily="2" charset="-122"/>
                <a:ea typeface="黑体" pitchFamily="2" charset="-122"/>
              </a:rPr>
              <a:t>5</a:t>
            </a:r>
            <a:r>
              <a:rPr lang="zh-CN" altLang="en-US" sz="2800" b="0">
                <a:solidFill>
                  <a:srgbClr val="04060C"/>
                </a:solidFill>
                <a:latin typeface="黑体" pitchFamily="2" charset="-122"/>
                <a:ea typeface="黑体" pitchFamily="2" charset="-122"/>
              </a:rPr>
              <a:t>）</a:t>
            </a:r>
            <a:r>
              <a:rPr lang="en-US" altLang="zh-CN" sz="2800" b="0">
                <a:solidFill>
                  <a:srgbClr val="04060C"/>
                </a:solidFill>
                <a:ea typeface="黑体" pitchFamily="2" charset="-122"/>
              </a:rPr>
              <a:t>P{</a:t>
            </a:r>
            <a:r>
              <a:rPr lang="en-US" altLang="zh-CN" sz="2800" b="0" i="1">
                <a:solidFill>
                  <a:srgbClr val="04060C"/>
                </a:solidFill>
                <a:ea typeface="黑体" pitchFamily="2" charset="-122"/>
              </a:rPr>
              <a:t>X</a:t>
            </a:r>
            <a:r>
              <a:rPr lang="en-US" altLang="zh-CN" sz="2800" b="0">
                <a:solidFill>
                  <a:srgbClr val="04060C"/>
                </a:solidFill>
                <a:ea typeface="黑体" pitchFamily="2" charset="-122"/>
              </a:rPr>
              <a:t>≥</a:t>
            </a:r>
            <a:r>
              <a:rPr lang="en-US" altLang="zh-CN" sz="2800" b="0" i="1">
                <a:solidFill>
                  <a:srgbClr val="04060C"/>
                </a:solidFill>
                <a:ea typeface="黑体" pitchFamily="2" charset="-122"/>
              </a:rPr>
              <a:t>b</a:t>
            </a:r>
            <a:r>
              <a:rPr lang="en-US" altLang="zh-CN" sz="2800" b="0">
                <a:solidFill>
                  <a:srgbClr val="04060C"/>
                </a:solidFill>
                <a:ea typeface="黑体" pitchFamily="2" charset="-122"/>
              </a:rPr>
              <a:t>}=1</a:t>
            </a:r>
            <a:r>
              <a:rPr lang="en-US" altLang="zh-CN" b="0">
                <a:solidFill>
                  <a:srgbClr val="04060C"/>
                </a:solidFill>
                <a:sym typeface="Symbol" pitchFamily="18" charset="2"/>
              </a:rPr>
              <a:t>–</a:t>
            </a:r>
            <a:r>
              <a:rPr lang="en-US" altLang="zh-CN" sz="2800" b="0" i="1">
                <a:solidFill>
                  <a:srgbClr val="04060C"/>
                </a:solidFill>
                <a:ea typeface="黑体" pitchFamily="2" charset="-122"/>
              </a:rPr>
              <a:t>F</a:t>
            </a:r>
            <a:r>
              <a:rPr lang="en-US" altLang="zh-CN" sz="2800" b="0">
                <a:solidFill>
                  <a:srgbClr val="04060C"/>
                </a:solidFill>
                <a:ea typeface="黑体" pitchFamily="2" charset="-122"/>
              </a:rPr>
              <a:t>(</a:t>
            </a:r>
            <a:r>
              <a:rPr lang="en-US" altLang="zh-CN" sz="2800" b="0" i="1">
                <a:solidFill>
                  <a:srgbClr val="04060C"/>
                </a:solidFill>
                <a:ea typeface="黑体" pitchFamily="2" charset="-122"/>
              </a:rPr>
              <a:t>b</a:t>
            </a:r>
            <a:r>
              <a:rPr lang="en-US" altLang="zh-CN" sz="2800" b="0">
                <a:solidFill>
                  <a:srgbClr val="04060C"/>
                </a:solidFill>
                <a:ea typeface="黑体" pitchFamily="2" charset="-122"/>
              </a:rPr>
              <a:t>-0).</a:t>
            </a:r>
          </a:p>
        </p:txBody>
      </p:sp>
      <p:graphicFrame>
        <p:nvGraphicFramePr>
          <p:cNvPr id="64517" name="Object 5"/>
          <p:cNvGraphicFramePr>
            <a:graphicFrameLocks noChangeAspect="1"/>
          </p:cNvGraphicFramePr>
          <p:nvPr/>
        </p:nvGraphicFramePr>
        <p:xfrm>
          <a:off x="4724400" y="4343400"/>
          <a:ext cx="3581400" cy="520700"/>
        </p:xfrm>
        <a:graphic>
          <a:graphicData uri="http://schemas.openxmlformats.org/presentationml/2006/ole">
            <p:oleObj spid="_x0000_s64517" r:id="rId5" imgW="1638300" imgH="241300" progId="Equation.3">
              <p:embed/>
            </p:oleObj>
          </a:graphicData>
        </a:graphic>
      </p:graphicFrame>
      <p:sp>
        <p:nvSpPr>
          <p:cNvPr id="64518" name="Text Box 6"/>
          <p:cNvSpPr txBox="1">
            <a:spLocks noChangeArrowheads="1"/>
          </p:cNvSpPr>
          <p:nvPr/>
        </p:nvSpPr>
        <p:spPr bwMode="auto">
          <a:xfrm>
            <a:off x="762000" y="4949825"/>
            <a:ext cx="4732338" cy="1006475"/>
          </a:xfrm>
          <a:prstGeom prst="rect">
            <a:avLst/>
          </a:prstGeom>
          <a:noFill/>
          <a:ln w="9525">
            <a:noFill/>
            <a:miter lim="800000"/>
            <a:headEnd/>
            <a:tailEnd/>
          </a:ln>
          <a:effectLst/>
        </p:spPr>
        <p:txBody>
          <a:bodyPr wrap="none">
            <a:spAutoFit/>
          </a:bodyPr>
          <a:lstStyle/>
          <a:p>
            <a:pPr algn="l"/>
            <a:r>
              <a:rPr lang="zh-CN" altLang="en-US" sz="2800" b="0">
                <a:solidFill>
                  <a:srgbClr val="04060C"/>
                </a:solidFill>
                <a:latin typeface="黑体" pitchFamily="2" charset="-122"/>
                <a:ea typeface="黑体" pitchFamily="2" charset="-122"/>
              </a:rPr>
              <a:t>（</a:t>
            </a:r>
            <a:r>
              <a:rPr lang="en-US" altLang="zh-CN" sz="2800" b="0">
                <a:solidFill>
                  <a:srgbClr val="04060C"/>
                </a:solidFill>
                <a:latin typeface="黑体" pitchFamily="2" charset="-122"/>
                <a:ea typeface="黑体" pitchFamily="2" charset="-122"/>
              </a:rPr>
              <a:t>6</a:t>
            </a:r>
            <a:r>
              <a:rPr lang="zh-CN" altLang="en-US" sz="2800" b="0">
                <a:solidFill>
                  <a:srgbClr val="04060C"/>
                </a:solidFill>
                <a:latin typeface="黑体" pitchFamily="2" charset="-122"/>
                <a:ea typeface="黑体" pitchFamily="2" charset="-122"/>
              </a:rPr>
              <a:t>）</a:t>
            </a:r>
            <a:r>
              <a:rPr lang="en-US" altLang="zh-CN" sz="2800" b="0">
                <a:solidFill>
                  <a:srgbClr val="04060C"/>
                </a:solidFill>
                <a:ea typeface="黑体" pitchFamily="2" charset="-122"/>
              </a:rPr>
              <a:t>P{</a:t>
            </a:r>
            <a:r>
              <a:rPr lang="en-US" altLang="zh-CN" sz="2800" b="0" i="1">
                <a:solidFill>
                  <a:srgbClr val="04060C"/>
                </a:solidFill>
                <a:ea typeface="黑体" pitchFamily="2" charset="-122"/>
              </a:rPr>
              <a:t>a</a:t>
            </a:r>
            <a:r>
              <a:rPr lang="en-US" altLang="zh-CN" sz="2800" b="0">
                <a:solidFill>
                  <a:srgbClr val="04060C"/>
                </a:solidFill>
                <a:ea typeface="黑体" pitchFamily="2" charset="-122"/>
              </a:rPr>
              <a:t>&lt;</a:t>
            </a:r>
            <a:r>
              <a:rPr lang="en-US" altLang="zh-CN" sz="2800" b="0" i="1">
                <a:solidFill>
                  <a:srgbClr val="04060C"/>
                </a:solidFill>
                <a:ea typeface="黑体" pitchFamily="2" charset="-122"/>
              </a:rPr>
              <a:t>X</a:t>
            </a:r>
            <a:r>
              <a:rPr lang="en-US" altLang="zh-CN" sz="2800" b="0">
                <a:solidFill>
                  <a:srgbClr val="04060C"/>
                </a:solidFill>
                <a:ea typeface="黑体" pitchFamily="2" charset="-122"/>
              </a:rPr>
              <a:t>&lt;</a:t>
            </a:r>
            <a:r>
              <a:rPr lang="en-US" altLang="zh-CN" sz="2800" b="0" i="1">
                <a:solidFill>
                  <a:srgbClr val="04060C"/>
                </a:solidFill>
                <a:ea typeface="黑体" pitchFamily="2" charset="-122"/>
              </a:rPr>
              <a:t>b</a:t>
            </a:r>
            <a:r>
              <a:rPr lang="en-US" altLang="zh-CN" sz="2800" b="0">
                <a:solidFill>
                  <a:srgbClr val="04060C"/>
                </a:solidFill>
                <a:ea typeface="黑体" pitchFamily="2" charset="-122"/>
              </a:rPr>
              <a:t>}=</a:t>
            </a:r>
            <a:r>
              <a:rPr lang="en-US" altLang="zh-CN" sz="2800" b="0" i="1">
                <a:solidFill>
                  <a:srgbClr val="04060C"/>
                </a:solidFill>
                <a:ea typeface="黑体" pitchFamily="2" charset="-122"/>
              </a:rPr>
              <a:t>F</a:t>
            </a:r>
            <a:r>
              <a:rPr lang="en-US" altLang="zh-CN" sz="2800" b="0">
                <a:solidFill>
                  <a:srgbClr val="04060C"/>
                </a:solidFill>
                <a:ea typeface="黑体" pitchFamily="2" charset="-122"/>
              </a:rPr>
              <a:t>(</a:t>
            </a:r>
            <a:r>
              <a:rPr lang="en-US" altLang="zh-CN" sz="2800" b="0" i="1">
                <a:solidFill>
                  <a:srgbClr val="04060C"/>
                </a:solidFill>
                <a:ea typeface="黑体" pitchFamily="2" charset="-122"/>
              </a:rPr>
              <a:t>b</a:t>
            </a:r>
            <a:r>
              <a:rPr lang="en-US" altLang="zh-CN" sz="2800" b="0">
                <a:solidFill>
                  <a:srgbClr val="04060C"/>
                </a:solidFill>
                <a:ea typeface="黑体" pitchFamily="2" charset="-122"/>
              </a:rPr>
              <a:t>-0) </a:t>
            </a:r>
            <a:r>
              <a:rPr lang="en-US" altLang="zh-CN" b="0">
                <a:solidFill>
                  <a:srgbClr val="04060C"/>
                </a:solidFill>
                <a:sym typeface="Symbol" pitchFamily="18" charset="2"/>
              </a:rPr>
              <a:t>–</a:t>
            </a:r>
            <a:r>
              <a:rPr lang="en-US" altLang="zh-CN" sz="2800" b="0" i="1">
                <a:solidFill>
                  <a:srgbClr val="04060C"/>
                </a:solidFill>
                <a:ea typeface="黑体" pitchFamily="2" charset="-122"/>
              </a:rPr>
              <a:t>F</a:t>
            </a:r>
            <a:r>
              <a:rPr lang="en-US" altLang="zh-CN" sz="2800" b="0">
                <a:solidFill>
                  <a:srgbClr val="04060C"/>
                </a:solidFill>
                <a:ea typeface="黑体" pitchFamily="2" charset="-122"/>
              </a:rPr>
              <a:t>(</a:t>
            </a:r>
            <a:r>
              <a:rPr lang="en-US" altLang="zh-CN" sz="2800" b="0" i="1">
                <a:solidFill>
                  <a:srgbClr val="04060C"/>
                </a:solidFill>
                <a:ea typeface="黑体" pitchFamily="2" charset="-122"/>
              </a:rPr>
              <a:t>a</a:t>
            </a:r>
            <a:r>
              <a:rPr lang="en-US" altLang="zh-CN" sz="2800" b="0">
                <a:solidFill>
                  <a:srgbClr val="04060C"/>
                </a:solidFill>
                <a:ea typeface="黑体" pitchFamily="2" charset="-122"/>
              </a:rPr>
              <a:t>).</a:t>
            </a:r>
          </a:p>
          <a:p>
            <a:pPr algn="l"/>
            <a:endParaRPr lang="en-US" altLang="zh-CN" sz="2800" b="0">
              <a:solidFill>
                <a:schemeClr val="tx1"/>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64514">
                                            <p:txEl>
                                              <p:pRg st="1" end="1"/>
                                            </p:txEl>
                                          </p:spTgt>
                                        </p:tgtEl>
                                        <p:attrNameLst>
                                          <p:attrName>style.visibility</p:attrName>
                                        </p:attrNameLst>
                                      </p:cBhvr>
                                      <p:to>
                                        <p:strVal val="visible"/>
                                      </p:to>
                                    </p:set>
                                    <p:animEffect transition="in" filter="dissolve">
                                      <p:cBhvr>
                                        <p:cTn id="7" dur="75"/>
                                        <p:tgtEl>
                                          <p:spTgt spid="645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64514">
                                            <p:txEl>
                                              <p:pRg st="2" end="2"/>
                                            </p:txEl>
                                          </p:spTgt>
                                        </p:tgtEl>
                                        <p:attrNameLst>
                                          <p:attrName>style.visibility</p:attrName>
                                        </p:attrNameLst>
                                      </p:cBhvr>
                                      <p:to>
                                        <p:strVal val="visible"/>
                                      </p:to>
                                    </p:set>
                                    <p:animEffect transition="in" filter="dissolve">
                                      <p:cBhvr>
                                        <p:cTn id="12" dur="75"/>
                                        <p:tgtEl>
                                          <p:spTgt spid="645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64514">
                                            <p:txEl>
                                              <p:pRg st="3" end="3"/>
                                            </p:txEl>
                                          </p:spTgt>
                                        </p:tgtEl>
                                        <p:attrNameLst>
                                          <p:attrName>style.visibility</p:attrName>
                                        </p:attrNameLst>
                                      </p:cBhvr>
                                      <p:to>
                                        <p:strVal val="visible"/>
                                      </p:to>
                                    </p:set>
                                    <p:animEffect transition="in" filter="dissolve">
                                      <p:cBhvr>
                                        <p:cTn id="17" dur="75"/>
                                        <p:tgtEl>
                                          <p:spTgt spid="645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64514">
                                            <p:txEl>
                                              <p:pRg st="4" end="4"/>
                                            </p:txEl>
                                          </p:spTgt>
                                        </p:tgtEl>
                                        <p:attrNameLst>
                                          <p:attrName>style.visibility</p:attrName>
                                        </p:attrNameLst>
                                      </p:cBhvr>
                                      <p:to>
                                        <p:strVal val="visible"/>
                                      </p:to>
                                    </p:set>
                                    <p:animEffect transition="in" filter="dissolve">
                                      <p:cBhvr>
                                        <p:cTn id="22" dur="75"/>
                                        <p:tgtEl>
                                          <p:spTgt spid="64514">
                                            <p:txEl>
                                              <p:pRg st="4" end="4"/>
                                            </p:txEl>
                                          </p:spTgt>
                                        </p:tgtEl>
                                      </p:cBhvr>
                                    </p:animEffect>
                                  </p:childTnLst>
                                </p:cTn>
                              </p:par>
                            </p:childTnLst>
                          </p:cTn>
                        </p:par>
                        <p:par>
                          <p:cTn id="23" fill="hold">
                            <p:stCondLst>
                              <p:cond delay="1875"/>
                            </p:stCondLst>
                            <p:childTnLst>
                              <p:par>
                                <p:cTn id="24" presetID="9" presetClass="entr" presetSubtype="0" fill="hold" nodeType="afterEffect">
                                  <p:stCondLst>
                                    <p:cond delay="0"/>
                                  </p:stCondLst>
                                  <p:childTnLst>
                                    <p:set>
                                      <p:cBhvr>
                                        <p:cTn id="25" dur="1" fill="hold">
                                          <p:stCondLst>
                                            <p:cond delay="0"/>
                                          </p:stCondLst>
                                        </p:cTn>
                                        <p:tgtEl>
                                          <p:spTgt spid="64515"/>
                                        </p:tgtEl>
                                        <p:attrNameLst>
                                          <p:attrName>style.visibility</p:attrName>
                                        </p:attrNameLst>
                                      </p:cBhvr>
                                      <p:to>
                                        <p:strVal val="visible"/>
                                      </p:to>
                                    </p:set>
                                    <p:animEffect transition="in" filter="dissolve">
                                      <p:cBhvr>
                                        <p:cTn id="26" dur="500"/>
                                        <p:tgtEl>
                                          <p:spTgt spid="645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4516"/>
                                        </p:tgtEl>
                                        <p:attrNameLst>
                                          <p:attrName>style.visibility</p:attrName>
                                        </p:attrNameLst>
                                      </p:cBhvr>
                                      <p:to>
                                        <p:strVal val="visible"/>
                                      </p:to>
                                    </p:set>
                                    <p:animEffect transition="in" filter="dissolve">
                                      <p:cBhvr>
                                        <p:cTn id="31" dur="500"/>
                                        <p:tgtEl>
                                          <p:spTgt spid="64516"/>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64517"/>
                                        </p:tgtEl>
                                        <p:attrNameLst>
                                          <p:attrName>style.visibility</p:attrName>
                                        </p:attrNameLst>
                                      </p:cBhvr>
                                      <p:to>
                                        <p:strVal val="visible"/>
                                      </p:to>
                                    </p:set>
                                    <p:animEffect transition="in" filter="dissolve">
                                      <p:cBhvr>
                                        <p:cTn id="35" dur="500"/>
                                        <p:tgtEl>
                                          <p:spTgt spid="645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iterate type="lt">
                                    <p:tmPct val="100000"/>
                                  </p:iterate>
                                  <p:childTnLst>
                                    <p:set>
                                      <p:cBhvr>
                                        <p:cTn id="39" dur="1" fill="hold">
                                          <p:stCondLst>
                                            <p:cond delay="0"/>
                                          </p:stCondLst>
                                        </p:cTn>
                                        <p:tgtEl>
                                          <p:spTgt spid="64518"/>
                                        </p:tgtEl>
                                        <p:attrNameLst>
                                          <p:attrName>style.visibility</p:attrName>
                                        </p:attrNameLst>
                                      </p:cBhvr>
                                      <p:to>
                                        <p:strVal val="visible"/>
                                      </p:to>
                                    </p:set>
                                    <p:animEffect transition="in" filter="dissolve">
                                      <p:cBhvr>
                                        <p:cTn id="40" dur="75"/>
                                        <p:tgtEl>
                                          <p:spTgt spid="6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autoUpdateAnimBg="0"/>
      <p:bldP spid="64516" grpId="0" autoUpdateAnimBg="0"/>
      <p:bldP spid="6451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ChangeArrowheads="1"/>
          </p:cNvSpPr>
          <p:nvPr/>
        </p:nvSpPr>
        <p:spPr bwMode="auto">
          <a:xfrm>
            <a:off x="685800" y="1965325"/>
            <a:ext cx="7924800" cy="1844675"/>
          </a:xfrm>
          <a:prstGeom prst="rect">
            <a:avLst/>
          </a:prstGeom>
          <a:solidFill>
            <a:schemeClr val="accent2"/>
          </a:solidFill>
          <a:ln w="9525">
            <a:noFill/>
            <a:miter lim="800000"/>
            <a:headEnd/>
            <a:tailEnd/>
          </a:ln>
          <a:effectLst/>
        </p:spPr>
        <p:txBody>
          <a:bodyPr>
            <a:spAutoFit/>
          </a:bodyPr>
          <a:lstStyle/>
          <a:p>
            <a:pPr algn="just">
              <a:lnSpc>
                <a:spcPct val="120000"/>
              </a:lnSpc>
            </a:pPr>
            <a:r>
              <a:rPr lang="zh-CN" altLang="en-US">
                <a:solidFill>
                  <a:schemeClr val="tx1"/>
                </a:solidFill>
              </a:rPr>
              <a:t>实际上，分布函数完整地描述了</a:t>
            </a:r>
            <a:r>
              <a:rPr lang="en-US" altLang="zh-CN">
                <a:solidFill>
                  <a:schemeClr val="tx1"/>
                </a:solidFill>
              </a:rPr>
              <a:t>r.v.</a:t>
            </a:r>
            <a:r>
              <a:rPr lang="zh-CN" altLang="en-US">
                <a:solidFill>
                  <a:schemeClr val="tx1"/>
                </a:solidFill>
              </a:rPr>
              <a:t>的统计规律。也就是说，只要知道了随机变量</a:t>
            </a:r>
            <a:r>
              <a:rPr lang="en-US" altLang="zh-CN" i="1">
                <a:solidFill>
                  <a:schemeClr val="tx1"/>
                </a:solidFill>
              </a:rPr>
              <a:t>X</a:t>
            </a:r>
            <a:r>
              <a:rPr lang="zh-CN" altLang="en-US">
                <a:solidFill>
                  <a:schemeClr val="tx1"/>
                </a:solidFill>
              </a:rPr>
              <a:t>的分布函数， 就可以计算它取任何值的概率</a:t>
            </a:r>
            <a:r>
              <a:rPr lang="en-US" altLang="zh-CN">
                <a:solidFill>
                  <a:schemeClr val="tx1"/>
                </a:solidFill>
              </a:rPr>
              <a:t>.</a:t>
            </a:r>
          </a:p>
        </p:txBody>
      </p:sp>
      <p:sp>
        <p:nvSpPr>
          <p:cNvPr id="66565" name="Rectangle 5"/>
          <p:cNvSpPr>
            <a:spLocks noChangeArrowheads="1"/>
          </p:cNvSpPr>
          <p:nvPr/>
        </p:nvSpPr>
        <p:spPr bwMode="auto">
          <a:xfrm>
            <a:off x="1066800" y="3962400"/>
            <a:ext cx="7162800" cy="2057400"/>
          </a:xfrm>
          <a:prstGeom prst="rect">
            <a:avLst/>
          </a:prstGeom>
          <a:noFill/>
          <a:ln w="9525">
            <a:solidFill>
              <a:schemeClr val="tx1"/>
            </a:solidFill>
            <a:miter lim="800000"/>
            <a:headEnd/>
            <a:tailEnd/>
          </a:ln>
          <a:effectLst/>
        </p:spPr>
        <p:txBody>
          <a:bodyPr wrap="none" anchor="ctr"/>
          <a:lstStyle/>
          <a:p>
            <a:pPr algn="l">
              <a:lnSpc>
                <a:spcPct val="120000"/>
              </a:lnSpc>
            </a:pPr>
            <a:r>
              <a:rPr lang="zh-CN" altLang="en-US">
                <a:solidFill>
                  <a:schemeClr val="tx1"/>
                </a:solidFill>
              </a:rPr>
              <a:t>分布函数是一个普通的函数，正是通过</a:t>
            </a:r>
          </a:p>
          <a:p>
            <a:pPr algn="l">
              <a:lnSpc>
                <a:spcPct val="120000"/>
              </a:lnSpc>
            </a:pPr>
            <a:r>
              <a:rPr lang="zh-CN" altLang="en-US">
                <a:solidFill>
                  <a:schemeClr val="tx1"/>
                </a:solidFill>
              </a:rPr>
              <a:t>它，我们可以用数学分析的工具来研究 </a:t>
            </a:r>
          </a:p>
          <a:p>
            <a:pPr algn="l">
              <a:lnSpc>
                <a:spcPct val="120000"/>
              </a:lnSpc>
            </a:pPr>
            <a:r>
              <a:rPr lang="zh-CN" altLang="en-US">
                <a:solidFill>
                  <a:schemeClr val="tx1"/>
                </a:solidFill>
              </a:rPr>
              <a:t>随机变量</a:t>
            </a:r>
            <a:r>
              <a:rPr lang="en-US" altLang="zh-CN">
                <a:solidFill>
                  <a:schemeClr val="tx1"/>
                </a:solidFill>
              </a:rPr>
              <a:t>.</a:t>
            </a:r>
          </a:p>
        </p:txBody>
      </p:sp>
      <p:graphicFrame>
        <p:nvGraphicFramePr>
          <p:cNvPr id="66566" name="Object 6"/>
          <p:cNvGraphicFramePr>
            <a:graphicFrameLocks noChangeAspect="1"/>
          </p:cNvGraphicFramePr>
          <p:nvPr/>
        </p:nvGraphicFramePr>
        <p:xfrm>
          <a:off x="1554163" y="1050925"/>
          <a:ext cx="5837237" cy="592138"/>
        </p:xfrm>
        <a:graphic>
          <a:graphicData uri="http://schemas.openxmlformats.org/presentationml/2006/ole">
            <p:oleObj spid="_x0000_s66566" name="公式" r:id="rId4" imgW="1993680" imgH="2030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ppt_x"/>
                                          </p:val>
                                        </p:tav>
                                        <p:tav tm="100000">
                                          <p:val>
                                            <p:strVal val="#ppt_x"/>
                                          </p:val>
                                        </p:tav>
                                      </p:tavLst>
                                    </p:anim>
                                    <p:anim calcmode="lin" valueType="num">
                                      <p:cBhvr additive="base">
                                        <p:cTn id="8" dur="500" fill="hold"/>
                                        <p:tgtEl>
                                          <p:spTgt spid="6656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6565"/>
                                        </p:tgtEl>
                                        <p:attrNameLst>
                                          <p:attrName>style.visibility</p:attrName>
                                        </p:attrNameLst>
                                      </p:cBhvr>
                                      <p:to>
                                        <p:strVal val="visible"/>
                                      </p:to>
                                    </p:set>
                                    <p:animEffect transition="in" filter="wipe(left)">
                                      <p:cBhvr>
                                        <p:cTn id="12" dur="500"/>
                                        <p:tgtEl>
                                          <p:spTgt spid="66565"/>
                                        </p:tgtEl>
                                      </p:cBhvr>
                                    </p:animEffect>
                                  </p:childTnLst>
                                  <p:subTnLst>
                                    <p:audio>
                                      <p:cMediaNode>
                                        <p:cTn display="0" masterRel="sameClick">
                                          <p:stCondLst>
                                            <p:cond evt="begin" delay="0">
                                              <p:tn val="10"/>
                                            </p:cond>
                                          </p:stCondLst>
                                          <p:endCondLst>
                                            <p:cond evt="onStopAudio" delay="0">
                                              <p:tgtEl>
                                                <p:sldTgt/>
                                              </p:tgtEl>
                                            </p:cond>
                                          </p:endCondLst>
                                        </p:cTn>
                                        <p:tgtEl>
                                          <p:sndTgt r:embed="rId3" name="d13-1.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nimBg="1" autoUpdateAnimBg="0"/>
      <p:bldP spid="6656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09600" y="533400"/>
            <a:ext cx="7772400" cy="3105150"/>
          </a:xfrm>
        </p:spPr>
        <p:txBody>
          <a:bodyPr/>
          <a:lstStyle/>
          <a:p>
            <a:pPr marL="193675" indent="-193675">
              <a:lnSpc>
                <a:spcPct val="125000"/>
              </a:lnSpc>
              <a:buFontTx/>
              <a:buNone/>
            </a:pPr>
            <a:r>
              <a:rPr lang="zh-CN" altLang="en-US" sz="2800">
                <a:solidFill>
                  <a:schemeClr val="hlink"/>
                </a:solidFill>
                <a:ea typeface="黑体" pitchFamily="2" charset="-122"/>
              </a:rPr>
              <a:t>注释：</a:t>
            </a:r>
          </a:p>
          <a:p>
            <a:pPr marL="193675" indent="-193675">
              <a:lnSpc>
                <a:spcPct val="125000"/>
              </a:lnSpc>
              <a:buFontTx/>
              <a:buNone/>
            </a:pPr>
            <a:r>
              <a:rPr lang="zh-CN" altLang="en-US" sz="2400">
                <a:solidFill>
                  <a:srgbClr val="04060C"/>
                </a:solidFill>
                <a:ea typeface="黑体" pitchFamily="2" charset="-122"/>
              </a:rPr>
              <a:t>（</a:t>
            </a:r>
            <a:r>
              <a:rPr lang="en-US" altLang="zh-CN" sz="2400">
                <a:solidFill>
                  <a:srgbClr val="04060C"/>
                </a:solidFill>
                <a:ea typeface="黑体" pitchFamily="2" charset="-122"/>
              </a:rPr>
              <a:t>1</a:t>
            </a:r>
            <a:r>
              <a:rPr lang="zh-CN" altLang="en-US" sz="2400">
                <a:solidFill>
                  <a:srgbClr val="04060C"/>
                </a:solidFill>
                <a:ea typeface="黑体" pitchFamily="2" charset="-122"/>
              </a:rPr>
              <a:t>）由分布函数的定义知，分布函数</a:t>
            </a:r>
            <a:r>
              <a:rPr lang="en-US" altLang="zh-CN" sz="2400">
                <a:solidFill>
                  <a:srgbClr val="04060C"/>
                </a:solidFill>
                <a:ea typeface="黑体" pitchFamily="2" charset="-122"/>
              </a:rPr>
              <a:t>F(</a:t>
            </a:r>
            <a:r>
              <a:rPr lang="en-US" altLang="zh-CN" sz="2400" b="1" i="1">
                <a:solidFill>
                  <a:srgbClr val="04060C"/>
                </a:solidFill>
                <a:latin typeface="Times New Roman" pitchFamily="18" charset="0"/>
                <a:ea typeface="黑体" pitchFamily="2" charset="-122"/>
              </a:rPr>
              <a:t>x</a:t>
            </a:r>
            <a:r>
              <a:rPr lang="en-US" altLang="zh-CN" sz="2400">
                <a:solidFill>
                  <a:srgbClr val="04060C"/>
                </a:solidFill>
                <a:ea typeface="黑体" pitchFamily="2" charset="-122"/>
              </a:rPr>
              <a:t>)</a:t>
            </a:r>
            <a:r>
              <a:rPr lang="zh-CN" altLang="en-US" sz="2400">
                <a:solidFill>
                  <a:srgbClr val="04060C"/>
                </a:solidFill>
                <a:ea typeface="黑体" pitchFamily="2" charset="-122"/>
              </a:rPr>
              <a:t>在</a:t>
            </a:r>
            <a:r>
              <a:rPr lang="en-US" altLang="zh-CN" sz="2400" b="1" i="1">
                <a:solidFill>
                  <a:srgbClr val="04060C"/>
                </a:solidFill>
                <a:latin typeface="Times New Roman" pitchFamily="18" charset="0"/>
                <a:ea typeface="黑体" pitchFamily="2" charset="-122"/>
              </a:rPr>
              <a:t>x</a:t>
            </a:r>
            <a:r>
              <a:rPr lang="zh-CN" altLang="en-US" sz="2400">
                <a:solidFill>
                  <a:srgbClr val="04060C"/>
                </a:solidFill>
                <a:ea typeface="黑体" pitchFamily="2" charset="-122"/>
              </a:rPr>
              <a:t>处的函数值是事件</a:t>
            </a:r>
            <a:r>
              <a:rPr lang="en-US" altLang="zh-CN" sz="2400">
                <a:solidFill>
                  <a:srgbClr val="04060C"/>
                </a:solidFill>
                <a:latin typeface="Times New Roman" pitchFamily="18" charset="0"/>
                <a:ea typeface="黑体" pitchFamily="2" charset="-122"/>
              </a:rPr>
              <a:t>F(</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)=P{X</a:t>
            </a:r>
            <a:r>
              <a:rPr lang="en-US" altLang="zh-CN" sz="2400">
                <a:solidFill>
                  <a:srgbClr val="04060C"/>
                </a:solidFill>
                <a:latin typeface="Times New Roman" pitchFamily="18" charset="0"/>
              </a:rPr>
              <a:t>≤</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}=P({</a:t>
            </a:r>
            <a:r>
              <a:rPr lang="en-US" altLang="zh-CN" sz="2400">
                <a:solidFill>
                  <a:srgbClr val="04060C"/>
                </a:solidFill>
                <a:latin typeface="Times New Roman" pitchFamily="18" charset="0"/>
                <a:ea typeface="黑体" pitchFamily="2" charset="-122"/>
                <a:sym typeface="Symbol" pitchFamily="18" charset="2"/>
              </a:rPr>
              <a:t></a:t>
            </a:r>
            <a:r>
              <a:rPr lang="en-US" altLang="zh-CN" sz="2400">
                <a:solidFill>
                  <a:srgbClr val="04060C"/>
                </a:solidFill>
                <a:latin typeface="Times New Roman" pitchFamily="18" charset="0"/>
                <a:ea typeface="黑体" pitchFamily="2" charset="-122"/>
              </a:rPr>
              <a:t> |X(</a:t>
            </a:r>
            <a:r>
              <a:rPr lang="en-US" altLang="zh-CN" sz="2400">
                <a:solidFill>
                  <a:srgbClr val="04060C"/>
                </a:solidFill>
                <a:latin typeface="Times New Roman" pitchFamily="18" charset="0"/>
                <a:ea typeface="黑体" pitchFamily="2" charset="-122"/>
                <a:sym typeface="Symbol" pitchFamily="18" charset="2"/>
              </a:rPr>
              <a:t></a:t>
            </a:r>
            <a:r>
              <a:rPr lang="en-US" altLang="zh-CN" sz="2400">
                <a:solidFill>
                  <a:srgbClr val="04060C"/>
                </a:solidFill>
                <a:latin typeface="Times New Roman" pitchFamily="18" charset="0"/>
                <a:ea typeface="黑体" pitchFamily="2" charset="-122"/>
              </a:rPr>
              <a:t>)</a:t>
            </a:r>
            <a:r>
              <a:rPr lang="en-US" altLang="zh-CN" sz="2400">
                <a:solidFill>
                  <a:srgbClr val="04060C"/>
                </a:solidFill>
                <a:latin typeface="Times New Roman" pitchFamily="18" charset="0"/>
              </a:rPr>
              <a:t>≤</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a:t>
            </a:r>
            <a:r>
              <a:rPr lang="zh-CN" altLang="en-US" sz="2400">
                <a:solidFill>
                  <a:srgbClr val="04060C"/>
                </a:solidFill>
                <a:ea typeface="黑体" pitchFamily="2" charset="-122"/>
              </a:rPr>
              <a:t>的概率。</a:t>
            </a:r>
            <a:br>
              <a:rPr lang="zh-CN" altLang="en-US" sz="2400">
                <a:solidFill>
                  <a:srgbClr val="04060C"/>
                </a:solidFill>
                <a:ea typeface="黑体" pitchFamily="2" charset="-122"/>
              </a:rPr>
            </a:br>
            <a:r>
              <a:rPr lang="zh-CN" altLang="en-US" sz="2400">
                <a:solidFill>
                  <a:srgbClr val="04060C"/>
                </a:solidFill>
                <a:ea typeface="黑体" pitchFamily="2" charset="-122"/>
              </a:rPr>
              <a:t>      若把</a:t>
            </a:r>
            <a:r>
              <a:rPr lang="en-US" altLang="zh-CN" sz="2400">
                <a:solidFill>
                  <a:srgbClr val="04060C"/>
                </a:solidFill>
                <a:latin typeface="Times New Roman" pitchFamily="18" charset="0"/>
                <a:ea typeface="黑体" pitchFamily="2" charset="-122"/>
              </a:rPr>
              <a:t>X</a:t>
            </a:r>
            <a:r>
              <a:rPr lang="zh-CN" altLang="en-US" sz="2400">
                <a:solidFill>
                  <a:srgbClr val="04060C"/>
                </a:solidFill>
                <a:ea typeface="黑体" pitchFamily="2" charset="-122"/>
              </a:rPr>
              <a:t>看成数轴上的随机点的坐标，那么分布函数</a:t>
            </a:r>
            <a:r>
              <a:rPr lang="en-US" altLang="zh-CN" sz="2400">
                <a:solidFill>
                  <a:srgbClr val="04060C"/>
                </a:solidFill>
                <a:ea typeface="黑体" pitchFamily="2" charset="-122"/>
              </a:rPr>
              <a:t>F(</a:t>
            </a:r>
            <a:r>
              <a:rPr lang="en-US" altLang="zh-CN" sz="2400" b="1" i="1">
                <a:solidFill>
                  <a:srgbClr val="04060C"/>
                </a:solidFill>
                <a:latin typeface="Times New Roman" pitchFamily="18" charset="0"/>
                <a:ea typeface="黑体" pitchFamily="2" charset="-122"/>
              </a:rPr>
              <a:t>x</a:t>
            </a:r>
            <a:r>
              <a:rPr lang="en-US" altLang="zh-CN" sz="2400">
                <a:solidFill>
                  <a:srgbClr val="04060C"/>
                </a:solidFill>
                <a:ea typeface="黑体" pitchFamily="2" charset="-122"/>
              </a:rPr>
              <a:t>)</a:t>
            </a:r>
            <a:r>
              <a:rPr lang="zh-CN" altLang="en-US" sz="2400">
                <a:solidFill>
                  <a:srgbClr val="04060C"/>
                </a:solidFill>
                <a:ea typeface="黑体" pitchFamily="2" charset="-122"/>
              </a:rPr>
              <a:t>在</a:t>
            </a:r>
            <a:r>
              <a:rPr lang="en-US" altLang="zh-CN" sz="2400" b="1" i="1">
                <a:solidFill>
                  <a:srgbClr val="04060C"/>
                </a:solidFill>
                <a:latin typeface="Times New Roman" pitchFamily="18" charset="0"/>
                <a:ea typeface="黑体" pitchFamily="2" charset="-122"/>
              </a:rPr>
              <a:t>x</a:t>
            </a:r>
            <a:r>
              <a:rPr lang="zh-CN" altLang="en-US" sz="2400">
                <a:solidFill>
                  <a:srgbClr val="04060C"/>
                </a:solidFill>
                <a:ea typeface="黑体" pitchFamily="2" charset="-122"/>
              </a:rPr>
              <a:t>处的函数值，就是表示</a:t>
            </a:r>
            <a:r>
              <a:rPr lang="en-US" altLang="zh-CN" sz="2400">
                <a:solidFill>
                  <a:srgbClr val="04060C"/>
                </a:solidFill>
                <a:latin typeface="Times New Roman" pitchFamily="18" charset="0"/>
                <a:ea typeface="黑体" pitchFamily="2" charset="-122"/>
              </a:rPr>
              <a:t>X</a:t>
            </a:r>
            <a:r>
              <a:rPr lang="zh-CN" altLang="en-US" sz="2400">
                <a:solidFill>
                  <a:srgbClr val="04060C"/>
                </a:solidFill>
                <a:ea typeface="黑体" pitchFamily="2" charset="-122"/>
              </a:rPr>
              <a:t>落在区间</a:t>
            </a:r>
            <a:r>
              <a:rPr lang="en-US" altLang="zh-CN" sz="2400">
                <a:solidFill>
                  <a:srgbClr val="04060C"/>
                </a:solidFill>
                <a:ea typeface="黑体" pitchFamily="2" charset="-122"/>
              </a:rPr>
              <a:t>(</a:t>
            </a:r>
            <a:r>
              <a:rPr lang="en-US" altLang="zh-CN" sz="2400">
                <a:solidFill>
                  <a:srgbClr val="04060C"/>
                </a:solidFill>
                <a:latin typeface="Times New Roman"/>
                <a:sym typeface="Symbol" pitchFamily="18" charset="2"/>
              </a:rPr>
              <a:t>–</a:t>
            </a:r>
            <a:r>
              <a:rPr lang="en-US" altLang="zh-CN" sz="2400">
                <a:solidFill>
                  <a:srgbClr val="04060C"/>
                </a:solidFill>
                <a:latin typeface="宋体" pitchFamily="2" charset="-122"/>
              </a:rPr>
              <a:t>∞,</a:t>
            </a:r>
            <a:r>
              <a:rPr lang="en-US" altLang="zh-CN" sz="2400" b="1" i="1">
                <a:solidFill>
                  <a:srgbClr val="04060C"/>
                </a:solidFill>
                <a:latin typeface="Times New Roman" pitchFamily="18" charset="0"/>
                <a:ea typeface="黑体" pitchFamily="2" charset="-122"/>
              </a:rPr>
              <a:t>x</a:t>
            </a:r>
            <a:r>
              <a:rPr lang="en-US" altLang="zh-CN" sz="2400">
                <a:solidFill>
                  <a:srgbClr val="04060C"/>
                </a:solidFill>
                <a:ea typeface="黑体" pitchFamily="2" charset="-122"/>
              </a:rPr>
              <a:t>]</a:t>
            </a:r>
            <a:r>
              <a:rPr lang="zh-CN" altLang="en-US" sz="2400">
                <a:solidFill>
                  <a:srgbClr val="04060C"/>
                </a:solidFill>
                <a:ea typeface="黑体" pitchFamily="2" charset="-122"/>
              </a:rPr>
              <a:t>上的概率。     </a:t>
            </a:r>
          </a:p>
        </p:txBody>
      </p:sp>
      <p:grpSp>
        <p:nvGrpSpPr>
          <p:cNvPr id="15364" name="Group 4"/>
          <p:cNvGrpSpPr>
            <a:grpSpLocks/>
          </p:cNvGrpSpPr>
          <p:nvPr/>
        </p:nvGrpSpPr>
        <p:grpSpPr bwMode="auto">
          <a:xfrm>
            <a:off x="2286000" y="3097213"/>
            <a:ext cx="3886200" cy="1322387"/>
            <a:chOff x="3408" y="2064"/>
            <a:chExt cx="2448" cy="833"/>
          </a:xfrm>
        </p:grpSpPr>
        <p:sp>
          <p:nvSpPr>
            <p:cNvPr id="15365" name="Rectangle 5"/>
            <p:cNvSpPr>
              <a:spLocks noChangeArrowheads="1"/>
            </p:cNvSpPr>
            <p:nvPr/>
          </p:nvSpPr>
          <p:spPr bwMode="auto">
            <a:xfrm>
              <a:off x="3408" y="2160"/>
              <a:ext cx="2448" cy="480"/>
            </a:xfrm>
            <a:prstGeom prst="rect">
              <a:avLst/>
            </a:prstGeom>
            <a:noFill/>
            <a:ln w="38100">
              <a:noFill/>
              <a:miter lim="800000"/>
              <a:headEnd/>
              <a:tailEnd/>
            </a:ln>
            <a:effectLst/>
          </p:spPr>
          <p:txBody>
            <a:bodyPr>
              <a:spAutoFit/>
            </a:bodyPr>
            <a:lstStyle/>
            <a:p>
              <a:pPr algn="l"/>
              <a:r>
                <a:rPr lang="en-US" altLang="zh-CN" sz="4400" b="0">
                  <a:solidFill>
                    <a:srgbClr val="FFFF00"/>
                  </a:solidFill>
                </a:rPr>
                <a:t> </a:t>
              </a:r>
              <a:r>
                <a:rPr lang="en-US" altLang="zh-CN" sz="4400" b="0">
                  <a:solidFill>
                    <a:srgbClr val="FF3300"/>
                  </a:solidFill>
                </a:rPr>
                <a:t>———</a:t>
              </a:r>
              <a:r>
                <a:rPr lang="en-US" altLang="zh-CN" sz="4400" b="0">
                  <a:solidFill>
                    <a:srgbClr val="FFFF00"/>
                  </a:solidFill>
                </a:rPr>
                <a:t>|</a:t>
              </a:r>
              <a:r>
                <a:rPr lang="en-US" altLang="zh-CN" sz="4400" b="0">
                  <a:solidFill>
                    <a:srgbClr val="0000CC"/>
                  </a:solidFill>
                </a:rPr>
                <a:t>——</a:t>
              </a:r>
            </a:p>
          </p:txBody>
        </p:sp>
        <p:graphicFrame>
          <p:nvGraphicFramePr>
            <p:cNvPr id="75780" name="Object 4"/>
            <p:cNvGraphicFramePr>
              <a:graphicFrameLocks noChangeAspect="1"/>
            </p:cNvGraphicFramePr>
            <p:nvPr/>
          </p:nvGraphicFramePr>
          <p:xfrm>
            <a:off x="3824" y="2064"/>
            <a:ext cx="704" cy="306"/>
          </p:xfrm>
          <a:graphic>
            <a:graphicData uri="http://schemas.openxmlformats.org/presentationml/2006/ole">
              <p:oleObj spid="_x0000_s75780" name="Equation" r:id="rId3" imgW="406080" imgH="177480" progId="Equation.3">
                <p:embed/>
              </p:oleObj>
            </a:graphicData>
          </a:graphic>
        </p:graphicFrame>
        <p:sp>
          <p:nvSpPr>
            <p:cNvPr id="15367" name="Text Box 7"/>
            <p:cNvSpPr txBox="1">
              <a:spLocks noChangeArrowheads="1"/>
            </p:cNvSpPr>
            <p:nvPr/>
          </p:nvSpPr>
          <p:spPr bwMode="auto">
            <a:xfrm>
              <a:off x="4508" y="2532"/>
              <a:ext cx="244" cy="365"/>
            </a:xfrm>
            <a:prstGeom prst="rect">
              <a:avLst/>
            </a:prstGeom>
            <a:noFill/>
            <a:ln w="9525">
              <a:noFill/>
              <a:miter lim="800000"/>
              <a:headEnd/>
              <a:tailEnd/>
            </a:ln>
            <a:effectLst/>
          </p:spPr>
          <p:txBody>
            <a:bodyPr wrap="none">
              <a:spAutoFit/>
            </a:bodyPr>
            <a:lstStyle/>
            <a:p>
              <a:pPr algn="l"/>
              <a:r>
                <a:rPr lang="en-US" altLang="zh-CN" i="1">
                  <a:solidFill>
                    <a:srgbClr val="0000CC"/>
                  </a:solidFill>
                </a:rPr>
                <a:t>x</a:t>
              </a:r>
            </a:p>
          </p:txBody>
        </p:sp>
        <p:graphicFrame>
          <p:nvGraphicFramePr>
            <p:cNvPr id="75781" name="Object 5"/>
            <p:cNvGraphicFramePr>
              <a:graphicFrameLocks noChangeAspect="1"/>
            </p:cNvGraphicFramePr>
            <p:nvPr/>
          </p:nvGraphicFramePr>
          <p:xfrm>
            <a:off x="4368" y="2160"/>
            <a:ext cx="352" cy="500"/>
          </p:xfrm>
          <a:graphic>
            <a:graphicData uri="http://schemas.openxmlformats.org/presentationml/2006/ole">
              <p:oleObj spid="_x0000_s75781" name="Equation" r:id="rId4" imgW="152280" imgH="215640" progId="Equation.3">
                <p:embed/>
              </p:oleObj>
            </a:graphicData>
          </a:graphic>
        </p:graphicFrame>
        <p:sp>
          <p:nvSpPr>
            <p:cNvPr id="15369" name="Line 9"/>
            <p:cNvSpPr>
              <a:spLocks noChangeShapeType="1"/>
            </p:cNvSpPr>
            <p:nvPr/>
          </p:nvSpPr>
          <p:spPr bwMode="auto">
            <a:xfrm>
              <a:off x="5280" y="2448"/>
              <a:ext cx="144" cy="0"/>
            </a:xfrm>
            <a:prstGeom prst="line">
              <a:avLst/>
            </a:prstGeom>
            <a:noFill/>
            <a:ln w="19050">
              <a:solidFill>
                <a:srgbClr val="0000CC"/>
              </a:solidFill>
              <a:miter lim="800000"/>
              <a:headEnd/>
              <a:tailEnd type="arrow" w="med" len="med"/>
            </a:ln>
            <a:effectLst/>
          </p:spPr>
          <p:txBody>
            <a:bodyPr wrap="none"/>
            <a:lstStyle/>
            <a:p>
              <a:endParaRPr lang="zh-CN" altLang="en-US"/>
            </a:p>
          </p:txBody>
        </p:sp>
      </p:grpSp>
      <p:sp>
        <p:nvSpPr>
          <p:cNvPr id="15370" name="Text Box 10"/>
          <p:cNvSpPr txBox="1">
            <a:spLocks noChangeArrowheads="1"/>
          </p:cNvSpPr>
          <p:nvPr/>
        </p:nvSpPr>
        <p:spPr bwMode="auto">
          <a:xfrm>
            <a:off x="762000" y="4437063"/>
            <a:ext cx="7772400" cy="2011362"/>
          </a:xfrm>
          <a:prstGeom prst="rect">
            <a:avLst/>
          </a:prstGeom>
          <a:noFill/>
          <a:ln w="9525">
            <a:noFill/>
            <a:miter lim="800000"/>
            <a:headEnd/>
            <a:tailEnd/>
          </a:ln>
          <a:effectLst/>
        </p:spPr>
        <p:txBody>
          <a:bodyPr>
            <a:spAutoFit/>
          </a:bodyPr>
          <a:lstStyle/>
          <a:p>
            <a:pPr algn="l">
              <a:lnSpc>
                <a:spcPct val="125000"/>
              </a:lnSpc>
              <a:spcBef>
                <a:spcPct val="20000"/>
              </a:spcBef>
              <a:buSzPct val="90000"/>
            </a:pPr>
            <a:r>
              <a:rPr lang="zh-CN" altLang="en-US" sz="2400" b="0">
                <a:solidFill>
                  <a:srgbClr val="04060C"/>
                </a:solidFill>
                <a:ea typeface="黑体" pitchFamily="2" charset="-122"/>
              </a:rPr>
              <a:t>（</a:t>
            </a:r>
            <a:r>
              <a:rPr lang="en-US" altLang="zh-CN" sz="2400" b="0">
                <a:solidFill>
                  <a:srgbClr val="04060C"/>
                </a:solidFill>
                <a:ea typeface="黑体" pitchFamily="2" charset="-122"/>
              </a:rPr>
              <a:t>2</a:t>
            </a:r>
            <a:r>
              <a:rPr lang="zh-CN" altLang="en-US" sz="2400" b="0">
                <a:solidFill>
                  <a:srgbClr val="04060C"/>
                </a:solidFill>
                <a:ea typeface="黑体" pitchFamily="2" charset="-122"/>
              </a:rPr>
              <a:t>）若已知</a:t>
            </a:r>
            <a:r>
              <a:rPr lang="en-US" altLang="zh-CN" sz="2400" i="1">
                <a:solidFill>
                  <a:srgbClr val="04060C"/>
                </a:solidFill>
                <a:ea typeface="黑体" pitchFamily="2" charset="-122"/>
              </a:rPr>
              <a:t>x</a:t>
            </a:r>
            <a:r>
              <a:rPr lang="zh-CN" altLang="en-US" sz="2400" b="0">
                <a:solidFill>
                  <a:srgbClr val="04060C"/>
                </a:solidFill>
                <a:ea typeface="黑体" pitchFamily="2" charset="-122"/>
              </a:rPr>
              <a:t>的分布函数</a:t>
            </a:r>
            <a:r>
              <a:rPr lang="en-US" altLang="zh-CN" sz="2400" b="0">
                <a:solidFill>
                  <a:srgbClr val="04060C"/>
                </a:solidFill>
                <a:ea typeface="黑体" pitchFamily="2" charset="-122"/>
              </a:rPr>
              <a:t>F(</a:t>
            </a:r>
            <a:r>
              <a:rPr lang="en-US" altLang="zh-CN" sz="2400" i="1">
                <a:solidFill>
                  <a:srgbClr val="04060C"/>
                </a:solidFill>
                <a:ea typeface="黑体" pitchFamily="2" charset="-122"/>
              </a:rPr>
              <a:t>x</a:t>
            </a:r>
            <a:r>
              <a:rPr lang="en-US" altLang="zh-CN" sz="2400" b="0">
                <a:solidFill>
                  <a:srgbClr val="04060C"/>
                </a:solidFill>
                <a:ea typeface="黑体" pitchFamily="2" charset="-122"/>
              </a:rPr>
              <a:t>)</a:t>
            </a:r>
            <a:r>
              <a:rPr lang="zh-CN" altLang="en-US" sz="2400" b="0">
                <a:solidFill>
                  <a:srgbClr val="04060C"/>
                </a:solidFill>
                <a:ea typeface="黑体" pitchFamily="2" charset="-122"/>
              </a:rPr>
              <a:t>，我们就知道了</a:t>
            </a:r>
            <a:r>
              <a:rPr lang="en-US" altLang="zh-CN" sz="2400" b="0">
                <a:solidFill>
                  <a:srgbClr val="04060C"/>
                </a:solidFill>
                <a:ea typeface="黑体" pitchFamily="2" charset="-122"/>
              </a:rPr>
              <a:t>X</a:t>
            </a:r>
            <a:r>
              <a:rPr lang="zh-CN" altLang="en-US" sz="2400" b="0">
                <a:solidFill>
                  <a:srgbClr val="04060C"/>
                </a:solidFill>
                <a:ea typeface="黑体" pitchFamily="2" charset="-122"/>
              </a:rPr>
              <a:t>落在任一区间的概率，从这个意义上讲，分布函数完整地描述了随机变量的统计规律。</a:t>
            </a:r>
          </a:p>
          <a:p>
            <a:pPr algn="l">
              <a:spcBef>
                <a:spcPct val="50000"/>
              </a:spcBef>
            </a:pPr>
            <a:endParaRPr lang="en-US" altLang="zh-CN" sz="2400" b="0">
              <a:solidFill>
                <a:schemeClr val="tx1"/>
              </a:solidFill>
              <a:ea typeface="黑体" pitchFamily="2" charset="-122"/>
            </a:endParaRPr>
          </a:p>
        </p:txBody>
      </p:sp>
      <p:graphicFrame>
        <p:nvGraphicFramePr>
          <p:cNvPr id="75776" name="Object 0"/>
          <p:cNvGraphicFramePr>
            <a:graphicFrameLocks noChangeAspect="1"/>
          </p:cNvGraphicFramePr>
          <p:nvPr/>
        </p:nvGraphicFramePr>
        <p:xfrm>
          <a:off x="4514850" y="3092450"/>
          <a:ext cx="112713" cy="214313"/>
        </p:xfrm>
        <a:graphic>
          <a:graphicData uri="http://schemas.openxmlformats.org/presentationml/2006/ole">
            <p:oleObj spid="_x0000_s75776" name="Equation" r:id="rId5" imgW="114120" imgH="215640" progId="Equation.3">
              <p:embed/>
            </p:oleObj>
          </a:graphicData>
        </a:graphic>
      </p:graphicFrame>
      <p:graphicFrame>
        <p:nvGraphicFramePr>
          <p:cNvPr id="75777" name="Object 1"/>
          <p:cNvGraphicFramePr>
            <a:graphicFrameLocks noChangeAspect="1"/>
          </p:cNvGraphicFramePr>
          <p:nvPr/>
        </p:nvGraphicFramePr>
        <p:xfrm>
          <a:off x="4514850" y="3092450"/>
          <a:ext cx="112713" cy="214313"/>
        </p:xfrm>
        <a:graphic>
          <a:graphicData uri="http://schemas.openxmlformats.org/presentationml/2006/ole">
            <p:oleObj spid="_x0000_s75777" name="Equation" r:id="rId6" imgW="114120" imgH="215640" progId="Equation.3">
              <p:embed/>
            </p:oleObj>
          </a:graphicData>
        </a:graphic>
      </p:graphicFrame>
      <p:graphicFrame>
        <p:nvGraphicFramePr>
          <p:cNvPr id="75778" name="Object 2"/>
          <p:cNvGraphicFramePr>
            <a:graphicFrameLocks noChangeAspect="1"/>
          </p:cNvGraphicFramePr>
          <p:nvPr/>
        </p:nvGraphicFramePr>
        <p:xfrm>
          <a:off x="4514850" y="3092450"/>
          <a:ext cx="112713" cy="214313"/>
        </p:xfrm>
        <a:graphic>
          <a:graphicData uri="http://schemas.openxmlformats.org/presentationml/2006/ole">
            <p:oleObj spid="_x0000_s75778" name="Equation" r:id="rId7" imgW="114120" imgH="215640" progId="Equation.3">
              <p:embed/>
            </p:oleObj>
          </a:graphicData>
        </a:graphic>
      </p:graphicFrame>
      <p:graphicFrame>
        <p:nvGraphicFramePr>
          <p:cNvPr id="75779" name="Object 3"/>
          <p:cNvGraphicFramePr>
            <a:graphicFrameLocks noChangeAspect="1"/>
          </p:cNvGraphicFramePr>
          <p:nvPr/>
        </p:nvGraphicFramePr>
        <p:xfrm>
          <a:off x="4514850" y="3092450"/>
          <a:ext cx="112713" cy="214313"/>
        </p:xfrm>
        <a:graphic>
          <a:graphicData uri="http://schemas.openxmlformats.org/presentationml/2006/ole">
            <p:oleObj spid="_x0000_s75779" name="Equation" r:id="rId8" imgW="114120" imgH="2156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wipe(left)">
                                      <p:cBhvr>
                                        <p:cTn id="7" dur="500"/>
                                        <p:tgtEl>
                                          <p:spTgt spid="15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wipe(left)">
                                      <p:cBhvr>
                                        <p:cTn id="12" dur="500"/>
                                        <p:tgtEl>
                                          <p:spTgt spid="153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364"/>
                                        </p:tgtEl>
                                        <p:attrNameLst>
                                          <p:attrName>style.visibility</p:attrName>
                                        </p:attrNameLst>
                                      </p:cBhvr>
                                      <p:to>
                                        <p:strVal val="visible"/>
                                      </p:to>
                                    </p:set>
                                    <p:animEffect transition="in" filter="wipe(left)">
                                      <p:cBhvr>
                                        <p:cTn id="17" dur="500"/>
                                        <p:tgtEl>
                                          <p:spTgt spid="153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70"/>
                                        </p:tgtEl>
                                        <p:attrNameLst>
                                          <p:attrName>style.visibility</p:attrName>
                                        </p:attrNameLst>
                                      </p:cBhvr>
                                      <p:to>
                                        <p:strVal val="visible"/>
                                      </p:to>
                                    </p:set>
                                    <p:animEffect transition="in" filter="wipe(left)">
                                      <p:cBhvr>
                                        <p:cTn id="22"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autoUpdateAnimBg="0"/>
      <p:bldP spid="153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533400" y="990600"/>
            <a:ext cx="7772400" cy="3048000"/>
          </a:xfrm>
          <a:prstGeom prst="rect">
            <a:avLst/>
          </a:prstGeom>
          <a:noFill/>
          <a:ln w="9525">
            <a:noFill/>
            <a:miter lim="800000"/>
            <a:headEnd/>
            <a:tailEnd/>
          </a:ln>
          <a:effectLst/>
        </p:spPr>
        <p:txBody>
          <a:bodyPr/>
          <a:lstStyle/>
          <a:p>
            <a:pPr marL="88900" indent="-88900" algn="l">
              <a:lnSpc>
                <a:spcPct val="140000"/>
              </a:lnSpc>
              <a:spcBef>
                <a:spcPct val="20000"/>
              </a:spcBef>
              <a:buSzPct val="90000"/>
            </a:pPr>
            <a:r>
              <a:rPr lang="zh-CN" altLang="en-US" sz="2400" b="0">
                <a:solidFill>
                  <a:srgbClr val="04060C"/>
                </a:solidFill>
                <a:latin typeface="Tahoma" pitchFamily="34" charset="0"/>
                <a:ea typeface="黑体" pitchFamily="2" charset="-122"/>
              </a:rPr>
              <a:t>（</a:t>
            </a:r>
            <a:r>
              <a:rPr lang="en-US" altLang="zh-CN" sz="2400" b="0">
                <a:solidFill>
                  <a:srgbClr val="04060C"/>
                </a:solidFill>
                <a:latin typeface="Tahoma" pitchFamily="34" charset="0"/>
                <a:ea typeface="黑体" pitchFamily="2" charset="-122"/>
              </a:rPr>
              <a:t>3</a:t>
            </a:r>
            <a:r>
              <a:rPr lang="zh-CN" altLang="en-US" sz="2400" b="0">
                <a:solidFill>
                  <a:srgbClr val="04060C"/>
                </a:solidFill>
                <a:latin typeface="Tahoma" pitchFamily="34" charset="0"/>
                <a:ea typeface="黑体" pitchFamily="2" charset="-122"/>
              </a:rPr>
              <a:t>）</a:t>
            </a:r>
            <a:r>
              <a:rPr lang="en-US" altLang="zh-CN" sz="2400" b="0">
                <a:solidFill>
                  <a:srgbClr val="04060C"/>
                </a:solidFill>
                <a:ea typeface="黑体" pitchFamily="2" charset="-122"/>
              </a:rPr>
              <a:t>d.f.</a:t>
            </a:r>
            <a:r>
              <a:rPr lang="zh-CN" altLang="en-US" sz="2400" b="0">
                <a:solidFill>
                  <a:srgbClr val="04060C"/>
                </a:solidFill>
                <a:latin typeface="Tahoma" pitchFamily="34" charset="0"/>
                <a:ea typeface="黑体" pitchFamily="2" charset="-122"/>
              </a:rPr>
              <a:t>是在</a:t>
            </a:r>
            <a:r>
              <a:rPr lang="en-US" altLang="zh-CN" sz="2400" b="0">
                <a:solidFill>
                  <a:srgbClr val="04060C"/>
                </a:solidFill>
                <a:latin typeface="Tahoma" pitchFamily="34" charset="0"/>
                <a:ea typeface="黑体" pitchFamily="2" charset="-122"/>
              </a:rPr>
              <a:t>(</a:t>
            </a:r>
            <a:r>
              <a:rPr lang="en-US" altLang="zh-CN" b="0">
                <a:solidFill>
                  <a:srgbClr val="04060C"/>
                </a:solidFill>
                <a:sym typeface="Symbol" pitchFamily="18" charset="2"/>
              </a:rPr>
              <a:t>–</a:t>
            </a:r>
            <a:r>
              <a:rPr lang="en-US" altLang="zh-CN" sz="2400" b="0">
                <a:solidFill>
                  <a:srgbClr val="04060C"/>
                </a:solidFill>
                <a:latin typeface="宋体" pitchFamily="2" charset="-122"/>
              </a:rPr>
              <a:t>∞,+∞</a:t>
            </a:r>
            <a:r>
              <a:rPr lang="en-US" altLang="zh-CN" sz="2400" b="0">
                <a:solidFill>
                  <a:srgbClr val="04060C"/>
                </a:solidFill>
                <a:latin typeface="Tahoma" pitchFamily="34" charset="0"/>
                <a:ea typeface="黑体" pitchFamily="2" charset="-122"/>
              </a:rPr>
              <a:t>)</a:t>
            </a:r>
            <a:r>
              <a:rPr lang="zh-CN" altLang="en-US" sz="2400" b="0">
                <a:solidFill>
                  <a:srgbClr val="04060C"/>
                </a:solidFill>
                <a:latin typeface="Tahoma" pitchFamily="34" charset="0"/>
                <a:ea typeface="黑体" pitchFamily="2" charset="-122"/>
              </a:rPr>
              <a:t>上值域为 </a:t>
            </a:r>
            <a:r>
              <a:rPr lang="en-US" altLang="zh-CN" sz="2400" b="0">
                <a:solidFill>
                  <a:srgbClr val="04060C"/>
                </a:solidFill>
                <a:ea typeface="黑体" pitchFamily="2" charset="-122"/>
              </a:rPr>
              <a:t>[0</a:t>
            </a:r>
            <a:r>
              <a:rPr lang="zh-CN" altLang="en-US" sz="2400" b="0">
                <a:solidFill>
                  <a:srgbClr val="04060C"/>
                </a:solidFill>
                <a:ea typeface="黑体" pitchFamily="2" charset="-122"/>
              </a:rPr>
              <a:t>，</a:t>
            </a:r>
            <a:r>
              <a:rPr lang="en-US" altLang="zh-CN" sz="2400" b="0">
                <a:solidFill>
                  <a:srgbClr val="04060C"/>
                </a:solidFill>
                <a:ea typeface="黑体" pitchFamily="2" charset="-122"/>
              </a:rPr>
              <a:t>1]</a:t>
            </a:r>
            <a:r>
              <a:rPr lang="zh-CN" altLang="en-US" sz="2400" b="0">
                <a:solidFill>
                  <a:srgbClr val="04060C"/>
                </a:solidFill>
                <a:latin typeface="Tahoma" pitchFamily="34" charset="0"/>
                <a:ea typeface="黑体" pitchFamily="2" charset="-122"/>
              </a:rPr>
              <a:t>的普通函数，它具有良好的分析性质，许多概率论的问题归结为函数的运算从而利用数字分析出许多结果，这是引入分布函数的好处之一，再加上</a:t>
            </a:r>
            <a:r>
              <a:rPr lang="en-US" altLang="zh-CN" sz="2400" b="0">
                <a:solidFill>
                  <a:srgbClr val="04060C"/>
                </a:solidFill>
                <a:latin typeface="Tahoma" pitchFamily="34" charset="0"/>
                <a:ea typeface="黑体" pitchFamily="2" charset="-122"/>
              </a:rPr>
              <a:t>d.f.</a:t>
            </a:r>
            <a:r>
              <a:rPr lang="zh-CN" altLang="en-US" sz="2400" b="0">
                <a:solidFill>
                  <a:srgbClr val="04060C"/>
                </a:solidFill>
                <a:latin typeface="Tahoma" pitchFamily="34" charset="0"/>
                <a:ea typeface="黑体" pitchFamily="2" charset="-122"/>
              </a:rPr>
              <a:t>对任意随机变量都有定义，因此</a:t>
            </a:r>
            <a:r>
              <a:rPr lang="en-US" altLang="zh-CN" sz="2400" b="0">
                <a:solidFill>
                  <a:srgbClr val="04060C"/>
                </a:solidFill>
                <a:latin typeface="Tahoma" pitchFamily="34" charset="0"/>
                <a:ea typeface="黑体" pitchFamily="2" charset="-122"/>
              </a:rPr>
              <a:t>d.f.</a:t>
            </a:r>
            <a:r>
              <a:rPr lang="zh-CN" altLang="en-US" sz="2400" b="0">
                <a:solidFill>
                  <a:srgbClr val="04060C"/>
                </a:solidFill>
                <a:latin typeface="Tahoma" pitchFamily="34" charset="0"/>
                <a:ea typeface="黑体" pitchFamily="2" charset="-122"/>
              </a:rPr>
              <a:t>在理论上有极重要的地位。</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49250" y="1539875"/>
            <a:ext cx="2590800" cy="603250"/>
          </a:xfrm>
          <a:prstGeom prst="rect">
            <a:avLst/>
          </a:prstGeom>
          <a:noFill/>
          <a:ln w="9525">
            <a:noFill/>
            <a:miter lim="800000"/>
            <a:headEnd/>
            <a:tailEnd/>
          </a:ln>
          <a:effectLst/>
        </p:spPr>
        <p:txBody>
          <a:bodyPr>
            <a:spAutoFit/>
          </a:bodyPr>
          <a:lstStyle/>
          <a:p>
            <a:pPr algn="l">
              <a:lnSpc>
                <a:spcPct val="140000"/>
              </a:lnSpc>
              <a:spcBef>
                <a:spcPct val="50000"/>
              </a:spcBef>
              <a:buSzPct val="90000"/>
            </a:pPr>
            <a:r>
              <a:rPr lang="zh-CN" altLang="en-US" sz="2400" b="0">
                <a:solidFill>
                  <a:srgbClr val="04060C"/>
                </a:solidFill>
                <a:latin typeface="黑体" pitchFamily="2" charset="-122"/>
                <a:ea typeface="黑体" pitchFamily="2" charset="-122"/>
              </a:rPr>
              <a:t>足球队的</a:t>
            </a:r>
            <a:r>
              <a:rPr lang="zh-CN" altLang="en-US" sz="2400" b="0">
                <a:solidFill>
                  <a:srgbClr val="04060C"/>
                </a:solidFill>
                <a:latin typeface="Tahoma" pitchFamily="34" charset="0"/>
                <a:ea typeface="黑体" pitchFamily="2" charset="-122"/>
              </a:rPr>
              <a:t>例子：</a:t>
            </a:r>
          </a:p>
        </p:txBody>
      </p:sp>
      <p:sp>
        <p:nvSpPr>
          <p:cNvPr id="67587" name="Rectangle 3"/>
          <p:cNvSpPr>
            <a:spLocks noChangeArrowheads="1"/>
          </p:cNvSpPr>
          <p:nvPr/>
        </p:nvSpPr>
        <p:spPr bwMode="auto">
          <a:xfrm>
            <a:off x="1219200" y="2301875"/>
            <a:ext cx="4625975" cy="457200"/>
          </a:xfrm>
          <a:prstGeom prst="rect">
            <a:avLst/>
          </a:prstGeom>
          <a:noFill/>
          <a:ln w="9525">
            <a:noFill/>
            <a:miter lim="800000"/>
            <a:headEnd/>
            <a:tailEnd/>
          </a:ln>
          <a:effectLst/>
        </p:spPr>
        <p:txBody>
          <a:bodyPr wrap="none">
            <a:spAutoFit/>
          </a:bodyPr>
          <a:lstStyle/>
          <a:p>
            <a:pPr algn="l">
              <a:spcBef>
                <a:spcPct val="50000"/>
              </a:spcBef>
              <a:buSzPct val="90000"/>
            </a:pPr>
            <a:r>
              <a:rPr lang="zh-CN" altLang="en-US" sz="2400" b="0">
                <a:solidFill>
                  <a:srgbClr val="04060C"/>
                </a:solidFill>
                <a:latin typeface="Tahoma" pitchFamily="34" charset="0"/>
                <a:ea typeface="黑体" pitchFamily="2" charset="-122"/>
              </a:rPr>
              <a:t>当</a:t>
            </a:r>
            <a:r>
              <a:rPr lang="en-US" altLang="zh-CN" sz="2400" i="1">
                <a:solidFill>
                  <a:srgbClr val="04060C"/>
                </a:solidFill>
                <a:ea typeface="黑体" pitchFamily="2" charset="-122"/>
              </a:rPr>
              <a:t>x</a:t>
            </a:r>
            <a:r>
              <a:rPr lang="en-US" altLang="zh-CN" sz="2400" b="0">
                <a:solidFill>
                  <a:srgbClr val="04060C"/>
                </a:solidFill>
                <a:latin typeface="Tahoma" pitchFamily="34" charset="0"/>
                <a:cs typeface="Times New Roman" pitchFamily="18" charset="0"/>
              </a:rPr>
              <a:t>&lt;</a:t>
            </a:r>
            <a:r>
              <a:rPr lang="en-US" altLang="zh-CN" sz="2400" b="0">
                <a:solidFill>
                  <a:srgbClr val="04060C"/>
                </a:solidFill>
                <a:cs typeface="Times New Roman" pitchFamily="18" charset="0"/>
              </a:rPr>
              <a:t>0</a:t>
            </a:r>
            <a:r>
              <a:rPr lang="zh-CN" altLang="en-US" sz="2400" b="0">
                <a:solidFill>
                  <a:srgbClr val="04060C"/>
                </a:solidFill>
                <a:latin typeface="Tahoma" pitchFamily="34" charset="0"/>
                <a:ea typeface="黑体" pitchFamily="2" charset="-122"/>
              </a:rPr>
              <a:t>时</a:t>
            </a:r>
            <a:r>
              <a:rPr lang="en-US" altLang="zh-CN" sz="2400" b="0">
                <a:solidFill>
                  <a:srgbClr val="04060C"/>
                </a:solidFill>
                <a:latin typeface="Tahoma" pitchFamily="34" charset="0"/>
                <a:ea typeface="黑体" pitchFamily="2" charset="-122"/>
              </a:rPr>
              <a:t>,  </a:t>
            </a:r>
            <a:r>
              <a:rPr lang="en-US" altLang="zh-CN" sz="2400" b="0">
                <a:solidFill>
                  <a:srgbClr val="04060C"/>
                </a:solidFill>
                <a:ea typeface="黑体" pitchFamily="2" charset="-122"/>
              </a:rPr>
              <a:t>F(</a:t>
            </a:r>
            <a:r>
              <a:rPr lang="en-US" altLang="zh-CN" sz="2400" i="1">
                <a:solidFill>
                  <a:srgbClr val="04060C"/>
                </a:solidFill>
                <a:ea typeface="黑体" pitchFamily="2" charset="-122"/>
              </a:rPr>
              <a:t>x</a:t>
            </a:r>
            <a:r>
              <a:rPr lang="en-US" altLang="zh-CN" sz="2400" b="0">
                <a:solidFill>
                  <a:srgbClr val="04060C"/>
                </a:solidFill>
                <a:ea typeface="黑体" pitchFamily="2" charset="-122"/>
              </a:rPr>
              <a:t>)=P{X</a:t>
            </a:r>
            <a:r>
              <a:rPr lang="en-US" altLang="zh-CN" sz="2400" b="0">
                <a:solidFill>
                  <a:srgbClr val="04060C"/>
                </a:solidFill>
              </a:rPr>
              <a:t>≤</a:t>
            </a:r>
            <a:r>
              <a:rPr lang="en-US" altLang="zh-CN" sz="2400" i="1">
                <a:solidFill>
                  <a:srgbClr val="04060C"/>
                </a:solidFill>
                <a:ea typeface="黑体" pitchFamily="2" charset="-122"/>
              </a:rPr>
              <a:t>x</a:t>
            </a:r>
            <a:r>
              <a:rPr lang="en-US" altLang="zh-CN" sz="2400" b="0">
                <a:solidFill>
                  <a:srgbClr val="04060C"/>
                </a:solidFill>
                <a:ea typeface="黑体" pitchFamily="2" charset="-122"/>
              </a:rPr>
              <a:t>}=P(</a:t>
            </a:r>
            <a:r>
              <a:rPr lang="en-US" altLang="zh-CN" sz="2400" b="0">
                <a:solidFill>
                  <a:srgbClr val="04060C"/>
                </a:solidFill>
                <a:sym typeface="Symbol" pitchFamily="18" charset="2"/>
              </a:rPr>
              <a:t></a:t>
            </a:r>
            <a:r>
              <a:rPr lang="en-US" altLang="zh-CN" sz="2400" b="0">
                <a:solidFill>
                  <a:srgbClr val="04060C"/>
                </a:solidFill>
                <a:ea typeface="黑体" pitchFamily="2" charset="-122"/>
              </a:rPr>
              <a:t>)=0;</a:t>
            </a:r>
            <a:endParaRPr lang="en-US" altLang="zh-CN" sz="2400" b="0">
              <a:solidFill>
                <a:srgbClr val="04060C"/>
              </a:solidFill>
              <a:latin typeface="Tahoma" pitchFamily="34" charset="0"/>
              <a:ea typeface="黑体" pitchFamily="2" charset="-122"/>
            </a:endParaRPr>
          </a:p>
        </p:txBody>
      </p:sp>
      <p:sp>
        <p:nvSpPr>
          <p:cNvPr id="67588" name="Rectangle 4"/>
          <p:cNvSpPr>
            <a:spLocks noChangeArrowheads="1"/>
          </p:cNvSpPr>
          <p:nvPr/>
        </p:nvSpPr>
        <p:spPr bwMode="auto">
          <a:xfrm>
            <a:off x="1219200" y="2835275"/>
            <a:ext cx="5864225" cy="457200"/>
          </a:xfrm>
          <a:prstGeom prst="rect">
            <a:avLst/>
          </a:prstGeom>
          <a:noFill/>
          <a:ln w="9525">
            <a:noFill/>
            <a:miter lim="800000"/>
            <a:headEnd/>
            <a:tailEnd/>
          </a:ln>
          <a:effectLst/>
        </p:spPr>
        <p:txBody>
          <a:bodyPr wrap="none">
            <a:spAutoFit/>
          </a:bodyPr>
          <a:lstStyle/>
          <a:p>
            <a:pPr algn="l">
              <a:spcBef>
                <a:spcPct val="50000"/>
              </a:spcBef>
              <a:buSzPct val="90000"/>
            </a:pPr>
            <a:r>
              <a:rPr lang="zh-CN" altLang="en-US" sz="2400" b="0">
                <a:solidFill>
                  <a:srgbClr val="04060C"/>
                </a:solidFill>
                <a:latin typeface="Tahoma" pitchFamily="34" charset="0"/>
                <a:ea typeface="黑体" pitchFamily="2" charset="-122"/>
              </a:rPr>
              <a:t>当</a:t>
            </a:r>
            <a:r>
              <a:rPr lang="en-US" altLang="zh-CN" sz="2400" b="0">
                <a:solidFill>
                  <a:srgbClr val="04060C"/>
                </a:solidFill>
                <a:ea typeface="黑体" pitchFamily="2" charset="-122"/>
              </a:rPr>
              <a:t>0</a:t>
            </a:r>
            <a:r>
              <a:rPr lang="en-US" altLang="zh-CN" sz="2400" b="0">
                <a:solidFill>
                  <a:srgbClr val="04060C"/>
                </a:solidFill>
              </a:rPr>
              <a:t>≤</a:t>
            </a:r>
            <a:r>
              <a:rPr lang="en-US" altLang="zh-CN" sz="2400" i="1">
                <a:solidFill>
                  <a:srgbClr val="04060C"/>
                </a:solidFill>
                <a:ea typeface="黑体" pitchFamily="2" charset="-122"/>
              </a:rPr>
              <a:t>x</a:t>
            </a:r>
            <a:r>
              <a:rPr lang="en-US" altLang="zh-CN" sz="2400" b="0">
                <a:solidFill>
                  <a:srgbClr val="04060C"/>
                </a:solidFill>
                <a:cs typeface="Times New Roman" pitchFamily="18" charset="0"/>
              </a:rPr>
              <a:t>&lt;1</a:t>
            </a:r>
            <a:r>
              <a:rPr lang="zh-CN" altLang="en-US" sz="2400" b="0">
                <a:solidFill>
                  <a:srgbClr val="04060C"/>
                </a:solidFill>
                <a:latin typeface="Tahoma" pitchFamily="34" charset="0"/>
                <a:ea typeface="黑体" pitchFamily="2" charset="-122"/>
              </a:rPr>
              <a:t>时</a:t>
            </a:r>
            <a:r>
              <a:rPr lang="en-US" altLang="zh-CN" sz="2400" b="0">
                <a:solidFill>
                  <a:srgbClr val="04060C"/>
                </a:solidFill>
                <a:latin typeface="Tahoma" pitchFamily="34" charset="0"/>
                <a:ea typeface="黑体" pitchFamily="2" charset="-122"/>
              </a:rPr>
              <a:t>,  </a:t>
            </a:r>
            <a:r>
              <a:rPr lang="en-US" altLang="zh-CN" sz="2400" b="0">
                <a:solidFill>
                  <a:srgbClr val="04060C"/>
                </a:solidFill>
                <a:ea typeface="黑体" pitchFamily="2" charset="-122"/>
              </a:rPr>
              <a:t>F(x)= P{X</a:t>
            </a:r>
            <a:r>
              <a:rPr lang="en-US" altLang="zh-CN" sz="2400" b="0">
                <a:solidFill>
                  <a:srgbClr val="04060C"/>
                </a:solidFill>
              </a:rPr>
              <a:t>≤</a:t>
            </a:r>
            <a:r>
              <a:rPr lang="en-US" altLang="zh-CN" sz="2400" i="1">
                <a:solidFill>
                  <a:srgbClr val="04060C"/>
                </a:solidFill>
                <a:ea typeface="黑体" pitchFamily="2" charset="-122"/>
              </a:rPr>
              <a:t>x</a:t>
            </a:r>
            <a:r>
              <a:rPr lang="en-US" altLang="zh-CN" sz="2400" b="0">
                <a:solidFill>
                  <a:srgbClr val="04060C"/>
                </a:solidFill>
                <a:ea typeface="黑体" pitchFamily="2" charset="-122"/>
              </a:rPr>
              <a:t>}=P{X=0}=1/4</a:t>
            </a:r>
            <a:r>
              <a:rPr lang="en-US" altLang="zh-CN" sz="2400" b="0">
                <a:solidFill>
                  <a:srgbClr val="04060C"/>
                </a:solidFill>
                <a:latin typeface="Tahoma" pitchFamily="34" charset="0"/>
                <a:ea typeface="黑体" pitchFamily="2" charset="-122"/>
              </a:rPr>
              <a:t> ;</a:t>
            </a:r>
          </a:p>
        </p:txBody>
      </p:sp>
      <p:sp>
        <p:nvSpPr>
          <p:cNvPr id="67589" name="Rectangle 5"/>
          <p:cNvSpPr>
            <a:spLocks noChangeArrowheads="1"/>
          </p:cNvSpPr>
          <p:nvPr/>
        </p:nvSpPr>
        <p:spPr bwMode="auto">
          <a:xfrm>
            <a:off x="1219200" y="3521075"/>
            <a:ext cx="6430963" cy="822325"/>
          </a:xfrm>
          <a:prstGeom prst="rect">
            <a:avLst/>
          </a:prstGeom>
          <a:noFill/>
          <a:ln w="9525">
            <a:noFill/>
            <a:miter lim="800000"/>
            <a:headEnd/>
            <a:tailEnd/>
          </a:ln>
          <a:effectLst/>
        </p:spPr>
        <p:txBody>
          <a:bodyPr wrap="none">
            <a:spAutoFit/>
          </a:bodyPr>
          <a:lstStyle/>
          <a:p>
            <a:pPr algn="l">
              <a:spcBef>
                <a:spcPct val="50000"/>
              </a:spcBef>
              <a:buSzPct val="90000"/>
            </a:pPr>
            <a:r>
              <a:rPr lang="zh-CN" altLang="en-US" sz="2400" b="0">
                <a:solidFill>
                  <a:srgbClr val="04060C"/>
                </a:solidFill>
                <a:latin typeface="Tahoma" pitchFamily="34" charset="0"/>
                <a:ea typeface="黑体" pitchFamily="2" charset="-122"/>
              </a:rPr>
              <a:t>当</a:t>
            </a:r>
            <a:r>
              <a:rPr lang="en-US" altLang="zh-CN" sz="2400" b="0">
                <a:solidFill>
                  <a:srgbClr val="04060C"/>
                </a:solidFill>
                <a:ea typeface="黑体" pitchFamily="2" charset="-122"/>
              </a:rPr>
              <a:t>1</a:t>
            </a:r>
            <a:r>
              <a:rPr lang="en-US" altLang="zh-CN" sz="2400" b="0">
                <a:solidFill>
                  <a:srgbClr val="04060C"/>
                </a:solidFill>
              </a:rPr>
              <a:t>≤</a:t>
            </a:r>
            <a:r>
              <a:rPr lang="en-US" altLang="zh-CN" sz="2400" i="1">
                <a:solidFill>
                  <a:srgbClr val="04060C"/>
                </a:solidFill>
                <a:ea typeface="黑体" pitchFamily="2" charset="-122"/>
              </a:rPr>
              <a:t>x</a:t>
            </a:r>
            <a:r>
              <a:rPr lang="en-US" altLang="zh-CN" sz="2400" b="0">
                <a:solidFill>
                  <a:srgbClr val="04060C"/>
                </a:solidFill>
                <a:cs typeface="Times New Roman" pitchFamily="18" charset="0"/>
              </a:rPr>
              <a:t>&lt;2</a:t>
            </a:r>
            <a:r>
              <a:rPr lang="zh-CN" altLang="en-US" sz="2400" b="0">
                <a:solidFill>
                  <a:srgbClr val="04060C"/>
                </a:solidFill>
                <a:latin typeface="Tahoma" pitchFamily="34" charset="0"/>
                <a:ea typeface="黑体" pitchFamily="2" charset="-122"/>
              </a:rPr>
              <a:t>时</a:t>
            </a:r>
            <a:r>
              <a:rPr lang="en-US" altLang="zh-CN" sz="2400" b="0">
                <a:solidFill>
                  <a:srgbClr val="04060C"/>
                </a:solidFill>
                <a:latin typeface="Tahoma" pitchFamily="34" charset="0"/>
                <a:ea typeface="黑体" pitchFamily="2" charset="-122"/>
              </a:rPr>
              <a:t>,</a:t>
            </a:r>
            <a:br>
              <a:rPr lang="en-US" altLang="zh-CN" sz="2400" b="0">
                <a:solidFill>
                  <a:srgbClr val="04060C"/>
                </a:solidFill>
                <a:latin typeface="Tahoma" pitchFamily="34" charset="0"/>
                <a:ea typeface="黑体" pitchFamily="2" charset="-122"/>
              </a:rPr>
            </a:br>
            <a:r>
              <a:rPr lang="en-US" altLang="zh-CN" sz="2400" b="0">
                <a:solidFill>
                  <a:srgbClr val="04060C"/>
                </a:solidFill>
                <a:latin typeface="Tahoma" pitchFamily="34" charset="0"/>
                <a:ea typeface="黑体" pitchFamily="2" charset="-122"/>
              </a:rPr>
              <a:t>              </a:t>
            </a:r>
            <a:r>
              <a:rPr lang="en-US" altLang="zh-CN" sz="2400" b="0">
                <a:solidFill>
                  <a:srgbClr val="04060C"/>
                </a:solidFill>
                <a:ea typeface="黑体" pitchFamily="2" charset="-122"/>
              </a:rPr>
              <a:t>F(</a:t>
            </a:r>
            <a:r>
              <a:rPr lang="en-US" altLang="zh-CN" sz="2400" i="1">
                <a:solidFill>
                  <a:srgbClr val="04060C"/>
                </a:solidFill>
                <a:ea typeface="黑体" pitchFamily="2" charset="-122"/>
              </a:rPr>
              <a:t>x</a:t>
            </a:r>
            <a:r>
              <a:rPr lang="en-US" altLang="zh-CN" sz="2400" b="0">
                <a:solidFill>
                  <a:srgbClr val="04060C"/>
                </a:solidFill>
                <a:ea typeface="黑体" pitchFamily="2" charset="-122"/>
              </a:rPr>
              <a:t>)= P{X</a:t>
            </a:r>
            <a:r>
              <a:rPr lang="en-US" altLang="zh-CN" sz="2400" b="0">
                <a:solidFill>
                  <a:srgbClr val="04060C"/>
                </a:solidFill>
              </a:rPr>
              <a:t>≤</a:t>
            </a:r>
            <a:r>
              <a:rPr lang="en-US" altLang="zh-CN" sz="2400" i="1">
                <a:solidFill>
                  <a:srgbClr val="04060C"/>
                </a:solidFill>
                <a:ea typeface="黑体" pitchFamily="2" charset="-122"/>
              </a:rPr>
              <a:t>x</a:t>
            </a:r>
            <a:r>
              <a:rPr lang="en-US" altLang="zh-CN" sz="2400" b="0">
                <a:solidFill>
                  <a:srgbClr val="04060C"/>
                </a:solidFill>
                <a:ea typeface="黑体" pitchFamily="2" charset="-122"/>
              </a:rPr>
              <a:t>}=P{X=0}+P{X=1}=1/2;</a:t>
            </a:r>
            <a:endParaRPr lang="en-US" altLang="zh-CN" sz="2400" b="0">
              <a:solidFill>
                <a:srgbClr val="04060C"/>
              </a:solidFill>
              <a:latin typeface="Tahoma" pitchFamily="34" charset="0"/>
              <a:ea typeface="黑体" pitchFamily="2" charset="-122"/>
            </a:endParaRPr>
          </a:p>
        </p:txBody>
      </p:sp>
      <p:sp>
        <p:nvSpPr>
          <p:cNvPr id="67590" name="Rectangle 6"/>
          <p:cNvSpPr>
            <a:spLocks noChangeArrowheads="1"/>
          </p:cNvSpPr>
          <p:nvPr/>
        </p:nvSpPr>
        <p:spPr bwMode="auto">
          <a:xfrm>
            <a:off x="1219200" y="4130675"/>
            <a:ext cx="6808788" cy="822325"/>
          </a:xfrm>
          <a:prstGeom prst="rect">
            <a:avLst/>
          </a:prstGeom>
          <a:noFill/>
          <a:ln w="9525">
            <a:noFill/>
            <a:miter lim="800000"/>
            <a:headEnd/>
            <a:tailEnd/>
          </a:ln>
          <a:effectLst/>
        </p:spPr>
        <p:txBody>
          <a:bodyPr wrap="none">
            <a:spAutoFit/>
          </a:bodyPr>
          <a:lstStyle/>
          <a:p>
            <a:pPr algn="l"/>
            <a:r>
              <a:rPr lang="zh-CN" altLang="en-US" sz="2400" b="0">
                <a:solidFill>
                  <a:srgbClr val="04060C"/>
                </a:solidFill>
                <a:latin typeface="Tahoma" pitchFamily="34" charset="0"/>
                <a:ea typeface="黑体" pitchFamily="2" charset="-122"/>
              </a:rPr>
              <a:t>当</a:t>
            </a:r>
            <a:r>
              <a:rPr lang="en-US" altLang="zh-CN" sz="2400" i="1">
                <a:solidFill>
                  <a:srgbClr val="04060C"/>
                </a:solidFill>
                <a:ea typeface="黑体" pitchFamily="2" charset="-122"/>
              </a:rPr>
              <a:t>x</a:t>
            </a:r>
            <a:r>
              <a:rPr lang="en-US" altLang="zh-CN" sz="2400" b="0">
                <a:solidFill>
                  <a:srgbClr val="04060C"/>
                </a:solidFill>
                <a:latin typeface="宋体" pitchFamily="2" charset="-122"/>
              </a:rPr>
              <a:t>≥2</a:t>
            </a:r>
            <a:r>
              <a:rPr lang="zh-CN" altLang="en-US" sz="2400" b="0">
                <a:solidFill>
                  <a:srgbClr val="04060C"/>
                </a:solidFill>
                <a:latin typeface="Tahoma" pitchFamily="34" charset="0"/>
                <a:ea typeface="黑体" pitchFamily="2" charset="-122"/>
              </a:rPr>
              <a:t>时</a:t>
            </a:r>
            <a:r>
              <a:rPr lang="en-US" altLang="zh-CN" sz="2400" b="0">
                <a:solidFill>
                  <a:srgbClr val="04060C"/>
                </a:solidFill>
                <a:latin typeface="Tahoma" pitchFamily="34" charset="0"/>
                <a:ea typeface="黑体" pitchFamily="2" charset="-122"/>
              </a:rPr>
              <a:t>,</a:t>
            </a:r>
            <a:br>
              <a:rPr lang="en-US" altLang="zh-CN" sz="2400" b="0">
                <a:solidFill>
                  <a:srgbClr val="04060C"/>
                </a:solidFill>
                <a:latin typeface="Tahoma" pitchFamily="34" charset="0"/>
                <a:ea typeface="黑体" pitchFamily="2" charset="-122"/>
              </a:rPr>
            </a:br>
            <a:r>
              <a:rPr lang="en-US" altLang="zh-CN" sz="2400" b="0">
                <a:solidFill>
                  <a:srgbClr val="04060C"/>
                </a:solidFill>
                <a:latin typeface="Tahoma" pitchFamily="34" charset="0"/>
                <a:ea typeface="黑体" pitchFamily="2" charset="-122"/>
              </a:rPr>
              <a:t>        </a:t>
            </a:r>
            <a:r>
              <a:rPr lang="en-US" altLang="zh-CN" sz="2400" b="0">
                <a:solidFill>
                  <a:srgbClr val="04060C"/>
                </a:solidFill>
                <a:ea typeface="黑体" pitchFamily="2" charset="-122"/>
              </a:rPr>
              <a:t>F(</a:t>
            </a:r>
            <a:r>
              <a:rPr lang="en-US" altLang="zh-CN" sz="2400" i="1">
                <a:solidFill>
                  <a:srgbClr val="04060C"/>
                </a:solidFill>
                <a:ea typeface="黑体" pitchFamily="2" charset="-122"/>
              </a:rPr>
              <a:t>x</a:t>
            </a:r>
            <a:r>
              <a:rPr lang="en-US" altLang="zh-CN" sz="2400" b="0">
                <a:solidFill>
                  <a:srgbClr val="04060C"/>
                </a:solidFill>
                <a:ea typeface="黑体" pitchFamily="2" charset="-122"/>
              </a:rPr>
              <a:t>)=P{X</a:t>
            </a:r>
            <a:r>
              <a:rPr lang="en-US" altLang="zh-CN" sz="2400" b="0">
                <a:solidFill>
                  <a:srgbClr val="04060C"/>
                </a:solidFill>
              </a:rPr>
              <a:t>≤</a:t>
            </a:r>
            <a:r>
              <a:rPr lang="en-US" altLang="zh-CN" sz="2400" i="1">
                <a:solidFill>
                  <a:srgbClr val="04060C"/>
                </a:solidFill>
                <a:ea typeface="黑体" pitchFamily="2" charset="-122"/>
              </a:rPr>
              <a:t>x</a:t>
            </a:r>
            <a:r>
              <a:rPr lang="en-US" altLang="zh-CN" sz="2400" b="0">
                <a:solidFill>
                  <a:srgbClr val="04060C"/>
                </a:solidFill>
                <a:ea typeface="黑体" pitchFamily="2" charset="-122"/>
              </a:rPr>
              <a:t>}= P{X=0}+P{X=1}+P{X=2}=1</a:t>
            </a:r>
            <a:r>
              <a:rPr lang="en-US" altLang="zh-CN" sz="2400" b="0">
                <a:solidFill>
                  <a:srgbClr val="04060C"/>
                </a:solidFill>
                <a:latin typeface="Tahoma" pitchFamily="34" charset="0"/>
                <a:ea typeface="黑体" pitchFamily="2" charset="-122"/>
              </a:rPr>
              <a:t>.</a:t>
            </a:r>
          </a:p>
        </p:txBody>
      </p:sp>
      <p:sp>
        <p:nvSpPr>
          <p:cNvPr id="67591" name="Text Box 7"/>
          <p:cNvSpPr txBox="1">
            <a:spLocks noChangeArrowheads="1"/>
          </p:cNvSpPr>
          <p:nvPr/>
        </p:nvSpPr>
        <p:spPr bwMode="auto">
          <a:xfrm>
            <a:off x="323850" y="792163"/>
            <a:ext cx="7632700" cy="579437"/>
          </a:xfrm>
          <a:prstGeom prst="rect">
            <a:avLst/>
          </a:prstGeom>
          <a:noFill/>
          <a:ln w="9525">
            <a:noFill/>
            <a:miter lim="800000"/>
            <a:headEnd/>
            <a:tailEnd/>
          </a:ln>
          <a:effectLst/>
        </p:spPr>
        <p:txBody>
          <a:bodyPr>
            <a:spAutoFit/>
          </a:bodyPr>
          <a:lstStyle/>
          <a:p>
            <a:pPr algn="l"/>
            <a:r>
              <a:rPr lang="zh-CN" altLang="en-US">
                <a:solidFill>
                  <a:schemeClr val="tx1"/>
                </a:solidFill>
              </a:rPr>
              <a:t>离散型随机变量分布函数的计算举例</a:t>
            </a:r>
            <a:endParaRPr lang="zh-CN" altLang="en-US">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left)">
                                      <p:cBhvr>
                                        <p:cTn id="7" dur="500"/>
                                        <p:tgtEl>
                                          <p:spTgt spid="67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wipe(left)">
                                      <p:cBhvr>
                                        <p:cTn id="12" dur="500"/>
                                        <p:tgtEl>
                                          <p:spTgt spid="67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8"/>
                                        </p:tgtEl>
                                        <p:attrNameLst>
                                          <p:attrName>style.visibility</p:attrName>
                                        </p:attrNameLst>
                                      </p:cBhvr>
                                      <p:to>
                                        <p:strVal val="visible"/>
                                      </p:to>
                                    </p:set>
                                    <p:animEffect transition="in" filter="wipe(left)">
                                      <p:cBhvr>
                                        <p:cTn id="17" dur="500"/>
                                        <p:tgtEl>
                                          <p:spTgt spid="675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9"/>
                                        </p:tgtEl>
                                        <p:attrNameLst>
                                          <p:attrName>style.visibility</p:attrName>
                                        </p:attrNameLst>
                                      </p:cBhvr>
                                      <p:to>
                                        <p:strVal val="visible"/>
                                      </p:to>
                                    </p:set>
                                    <p:animEffect transition="in" filter="wipe(left)">
                                      <p:cBhvr>
                                        <p:cTn id="22" dur="500"/>
                                        <p:tgtEl>
                                          <p:spTgt spid="675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90"/>
                                        </p:tgtEl>
                                        <p:attrNameLst>
                                          <p:attrName>style.visibility</p:attrName>
                                        </p:attrNameLst>
                                      </p:cBhvr>
                                      <p:to>
                                        <p:strVal val="visible"/>
                                      </p:to>
                                    </p:set>
                                    <p:animEffect transition="in" filter="wipe(left)">
                                      <p:cBhvr>
                                        <p:cTn id="27" dur="500"/>
                                        <p:tgtEl>
                                          <p:spTgt spid="67590"/>
                                        </p:tgtEl>
                                      </p:cBhvr>
                                    </p:animEffect>
                                  </p:childTnLst>
                                </p:cTn>
                              </p:par>
                            </p:childTnLst>
                          </p:cTn>
                        </p:par>
                        <p:par>
                          <p:cTn id="28" fill="hold">
                            <p:stCondLst>
                              <p:cond delay="500"/>
                            </p:stCondLst>
                            <p:childTnLst>
                              <p:par>
                                <p:cTn id="29" presetID="17" presetClass="entr" presetSubtype="10" fill="hold" grpId="0" nodeType="afterEffect">
                                  <p:stCondLst>
                                    <p:cond delay="0"/>
                                  </p:stCondLst>
                                  <p:childTnLst>
                                    <p:set>
                                      <p:cBhvr>
                                        <p:cTn id="30" dur="1" fill="hold">
                                          <p:stCondLst>
                                            <p:cond delay="0"/>
                                          </p:stCondLst>
                                        </p:cTn>
                                        <p:tgtEl>
                                          <p:spTgt spid="67591"/>
                                        </p:tgtEl>
                                        <p:attrNameLst>
                                          <p:attrName>style.visibility</p:attrName>
                                        </p:attrNameLst>
                                      </p:cBhvr>
                                      <p:to>
                                        <p:strVal val="visible"/>
                                      </p:to>
                                    </p:set>
                                    <p:anim calcmode="lin" valueType="num">
                                      <p:cBhvr>
                                        <p:cTn id="31" dur="500" fill="hold"/>
                                        <p:tgtEl>
                                          <p:spTgt spid="67591"/>
                                        </p:tgtEl>
                                        <p:attrNameLst>
                                          <p:attrName>ppt_w</p:attrName>
                                        </p:attrNameLst>
                                      </p:cBhvr>
                                      <p:tavLst>
                                        <p:tav tm="0">
                                          <p:val>
                                            <p:fltVal val="0"/>
                                          </p:val>
                                        </p:tav>
                                        <p:tav tm="100000">
                                          <p:val>
                                            <p:strVal val="#ppt_w"/>
                                          </p:val>
                                        </p:tav>
                                      </p:tavLst>
                                    </p:anim>
                                    <p:anim calcmode="lin" valueType="num">
                                      <p:cBhvr>
                                        <p:cTn id="32" dur="500" fill="hold"/>
                                        <p:tgtEl>
                                          <p:spTgt spid="675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autoUpdateAnimBg="0"/>
      <p:bldP spid="67588" grpId="0" autoUpdateAnimBg="0"/>
      <p:bldP spid="67589" grpId="0" autoUpdateAnimBg="0"/>
      <p:bldP spid="67590" grpId="0" autoUpdateAnimBg="0"/>
      <p:bldP spid="6759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8610" name="Object 2"/>
          <p:cNvGraphicFramePr>
            <a:graphicFrameLocks noChangeAspect="1"/>
          </p:cNvGraphicFramePr>
          <p:nvPr/>
        </p:nvGraphicFramePr>
        <p:xfrm>
          <a:off x="609600" y="609600"/>
          <a:ext cx="3916363" cy="2133600"/>
        </p:xfrm>
        <a:graphic>
          <a:graphicData uri="http://schemas.openxmlformats.org/presentationml/2006/ole">
            <p:oleObj spid="_x0000_s68610" name="Equation" r:id="rId3" imgW="1562040" imgH="1295280" progId="Equation.3">
              <p:embed/>
            </p:oleObj>
          </a:graphicData>
        </a:graphic>
      </p:graphicFrame>
      <p:sp>
        <p:nvSpPr>
          <p:cNvPr id="68611" name="Rectangle 3"/>
          <p:cNvSpPr>
            <a:spLocks noGrp="1" noChangeArrowheads="1"/>
          </p:cNvSpPr>
          <p:nvPr>
            <p:ph type="body" idx="1"/>
          </p:nvPr>
        </p:nvSpPr>
        <p:spPr>
          <a:xfrm>
            <a:off x="0" y="3048000"/>
            <a:ext cx="7772400" cy="1981200"/>
          </a:xfrm>
          <a:noFill/>
          <a:ln/>
        </p:spPr>
        <p:txBody>
          <a:bodyPr/>
          <a:lstStyle/>
          <a:p>
            <a:pPr marL="457200" indent="-457200">
              <a:lnSpc>
                <a:spcPct val="110000"/>
              </a:lnSpc>
              <a:buFontTx/>
              <a:buNone/>
            </a:pPr>
            <a:r>
              <a:rPr lang="en-US" altLang="zh-CN" sz="2800">
                <a:solidFill>
                  <a:srgbClr val="04060C"/>
                </a:solidFill>
                <a:ea typeface="黑体" pitchFamily="2" charset="-122"/>
              </a:rPr>
              <a:t>    </a:t>
            </a:r>
            <a:r>
              <a:rPr lang="zh-CN" altLang="en-US" sz="2400">
                <a:solidFill>
                  <a:srgbClr val="04060C"/>
                </a:solidFill>
                <a:ea typeface="黑体" pitchFamily="2" charset="-122"/>
              </a:rPr>
              <a:t>又如在</a:t>
            </a:r>
            <a:r>
              <a:rPr lang="en-US" altLang="zh-CN" sz="2400">
                <a:solidFill>
                  <a:srgbClr val="04060C"/>
                </a:solidFill>
                <a:latin typeface="Times New Roman" pitchFamily="18" charset="0"/>
                <a:ea typeface="黑体" pitchFamily="2" charset="-122"/>
              </a:rPr>
              <a:t>[0,1]</a:t>
            </a:r>
            <a:r>
              <a:rPr lang="zh-CN" altLang="en-US" sz="2400">
                <a:solidFill>
                  <a:srgbClr val="04060C"/>
                </a:solidFill>
                <a:ea typeface="黑体" pitchFamily="2" charset="-122"/>
              </a:rPr>
              <a:t>取点的例：</a:t>
            </a:r>
          </a:p>
          <a:p>
            <a:pPr marL="457200" indent="-457200">
              <a:lnSpc>
                <a:spcPct val="110000"/>
              </a:lnSpc>
              <a:buFontTx/>
              <a:buNone/>
            </a:pPr>
            <a:r>
              <a:rPr lang="zh-CN" altLang="en-US" sz="2400">
                <a:solidFill>
                  <a:srgbClr val="04060C"/>
                </a:solidFill>
                <a:ea typeface="黑体" pitchFamily="2" charset="-122"/>
              </a:rPr>
              <a:t>     当</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&lt;0</a:t>
            </a:r>
            <a:r>
              <a:rPr lang="zh-CN" altLang="en-US" sz="2400">
                <a:solidFill>
                  <a:srgbClr val="04060C"/>
                </a:solidFill>
                <a:ea typeface="黑体" pitchFamily="2" charset="-122"/>
              </a:rPr>
              <a:t>时</a:t>
            </a:r>
            <a:r>
              <a:rPr lang="en-US" altLang="zh-CN" sz="2400">
                <a:solidFill>
                  <a:srgbClr val="04060C"/>
                </a:solidFill>
                <a:ea typeface="黑体" pitchFamily="2" charset="-122"/>
              </a:rPr>
              <a:t>, </a:t>
            </a:r>
            <a:r>
              <a:rPr lang="en-US" altLang="zh-CN" sz="2400">
                <a:solidFill>
                  <a:srgbClr val="04060C"/>
                </a:solidFill>
                <a:latin typeface="Times New Roman" pitchFamily="18" charset="0"/>
                <a:ea typeface="黑体" pitchFamily="2" charset="-122"/>
              </a:rPr>
              <a:t>F(</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)=0</a:t>
            </a:r>
            <a:r>
              <a:rPr lang="en-US" altLang="zh-CN" sz="2400">
                <a:solidFill>
                  <a:srgbClr val="04060C"/>
                </a:solidFill>
                <a:ea typeface="黑体" pitchFamily="2" charset="-122"/>
              </a:rPr>
              <a:t>;</a:t>
            </a:r>
          </a:p>
          <a:p>
            <a:pPr marL="457200" indent="-457200">
              <a:lnSpc>
                <a:spcPct val="110000"/>
              </a:lnSpc>
              <a:buFontTx/>
              <a:buNone/>
            </a:pPr>
            <a:r>
              <a:rPr lang="en-US" altLang="zh-CN" sz="2400">
                <a:solidFill>
                  <a:srgbClr val="04060C"/>
                </a:solidFill>
                <a:ea typeface="黑体" pitchFamily="2" charset="-122"/>
              </a:rPr>
              <a:t>     </a:t>
            </a:r>
            <a:r>
              <a:rPr lang="zh-CN" altLang="en-US" sz="2400">
                <a:solidFill>
                  <a:srgbClr val="04060C"/>
                </a:solidFill>
                <a:ea typeface="黑体" pitchFamily="2" charset="-122"/>
              </a:rPr>
              <a:t>当</a:t>
            </a:r>
            <a:r>
              <a:rPr lang="en-US" altLang="zh-CN" sz="2400">
                <a:solidFill>
                  <a:srgbClr val="04060C"/>
                </a:solidFill>
                <a:latin typeface="Times New Roman" pitchFamily="18" charset="0"/>
                <a:ea typeface="黑体" pitchFamily="2" charset="-122"/>
              </a:rPr>
              <a:t>0</a:t>
            </a:r>
            <a:r>
              <a:rPr lang="en-US" altLang="zh-CN" sz="2400">
                <a:solidFill>
                  <a:srgbClr val="04060C"/>
                </a:solidFill>
                <a:latin typeface="Times New Roman" pitchFamily="18" charset="0"/>
              </a:rPr>
              <a:t>≤</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&lt;1</a:t>
            </a:r>
            <a:r>
              <a:rPr lang="zh-CN" altLang="en-US" sz="2400">
                <a:solidFill>
                  <a:srgbClr val="04060C"/>
                </a:solidFill>
                <a:ea typeface="黑体" pitchFamily="2" charset="-122"/>
              </a:rPr>
              <a:t>时</a:t>
            </a:r>
            <a:r>
              <a:rPr lang="en-US" altLang="zh-CN" sz="2400">
                <a:solidFill>
                  <a:srgbClr val="04060C"/>
                </a:solidFill>
                <a:ea typeface="黑体" pitchFamily="2" charset="-122"/>
              </a:rPr>
              <a:t>,</a:t>
            </a:r>
          </a:p>
          <a:p>
            <a:pPr marL="457200" indent="-457200">
              <a:lnSpc>
                <a:spcPct val="110000"/>
              </a:lnSpc>
              <a:buFontTx/>
              <a:buNone/>
            </a:pPr>
            <a:r>
              <a:rPr lang="en-US" altLang="zh-CN" sz="2400">
                <a:solidFill>
                  <a:srgbClr val="04060C"/>
                </a:solidFill>
                <a:ea typeface="黑体" pitchFamily="2" charset="-122"/>
              </a:rPr>
              <a:t>          </a:t>
            </a:r>
            <a:r>
              <a:rPr lang="en-US" altLang="zh-CN" sz="2400">
                <a:solidFill>
                  <a:srgbClr val="04060C"/>
                </a:solidFill>
                <a:latin typeface="Times New Roman" pitchFamily="18" charset="0"/>
                <a:ea typeface="黑体" pitchFamily="2" charset="-122"/>
              </a:rPr>
              <a:t>F(</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)=P{X</a:t>
            </a:r>
            <a:r>
              <a:rPr lang="en-US" altLang="zh-CN" sz="2400">
                <a:solidFill>
                  <a:srgbClr val="04060C"/>
                </a:solidFill>
                <a:latin typeface="Times New Roman" pitchFamily="18" charset="0"/>
              </a:rPr>
              <a:t>≤</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}=P{0</a:t>
            </a:r>
            <a:r>
              <a:rPr lang="en-US" altLang="zh-CN" sz="2400">
                <a:solidFill>
                  <a:srgbClr val="04060C"/>
                </a:solidFill>
                <a:latin typeface="Times New Roman" pitchFamily="18" charset="0"/>
              </a:rPr>
              <a:t>≤</a:t>
            </a:r>
            <a:r>
              <a:rPr lang="en-US" altLang="zh-CN" sz="2400">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rPr>
              <a:t>≤</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a:t>
            </a:r>
            <a:r>
              <a:rPr lang="en-US" altLang="zh-CN" sz="2400" b="1" i="1">
                <a:solidFill>
                  <a:srgbClr val="04060C"/>
                </a:solidFill>
                <a:latin typeface="Times New Roman" pitchFamily="18" charset="0"/>
                <a:ea typeface="黑体" pitchFamily="2" charset="-122"/>
              </a:rPr>
              <a:t>x</a:t>
            </a:r>
            <a:r>
              <a:rPr lang="en-US" altLang="zh-CN" sz="2400">
                <a:solidFill>
                  <a:srgbClr val="04060C"/>
                </a:solidFill>
                <a:ea typeface="黑体" pitchFamily="2" charset="-122"/>
              </a:rPr>
              <a:t>;</a:t>
            </a:r>
          </a:p>
          <a:p>
            <a:pPr marL="457200" indent="-457200">
              <a:lnSpc>
                <a:spcPct val="110000"/>
              </a:lnSpc>
              <a:buFontTx/>
              <a:buNone/>
            </a:pPr>
            <a:r>
              <a:rPr lang="en-US" altLang="zh-CN" sz="2400">
                <a:solidFill>
                  <a:srgbClr val="04060C"/>
                </a:solidFill>
                <a:ea typeface="黑体" pitchFamily="2" charset="-122"/>
              </a:rPr>
              <a:t>     </a:t>
            </a:r>
            <a:r>
              <a:rPr lang="zh-CN" altLang="en-US" sz="2400">
                <a:solidFill>
                  <a:srgbClr val="04060C"/>
                </a:solidFill>
                <a:ea typeface="黑体" pitchFamily="2" charset="-122"/>
              </a:rPr>
              <a:t>当</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宋体" pitchFamily="2" charset="-122"/>
              </a:rPr>
              <a:t>≥1</a:t>
            </a:r>
            <a:r>
              <a:rPr lang="zh-CN" altLang="en-US" sz="2400">
                <a:solidFill>
                  <a:srgbClr val="04060C"/>
                </a:solidFill>
                <a:ea typeface="黑体" pitchFamily="2" charset="-122"/>
              </a:rPr>
              <a:t>时</a:t>
            </a:r>
            <a:r>
              <a:rPr lang="en-US" altLang="zh-CN" sz="2400">
                <a:solidFill>
                  <a:srgbClr val="04060C"/>
                </a:solidFill>
                <a:ea typeface="黑体" pitchFamily="2" charset="-122"/>
              </a:rPr>
              <a:t>,</a:t>
            </a:r>
          </a:p>
          <a:p>
            <a:pPr marL="457200" indent="-457200">
              <a:lnSpc>
                <a:spcPct val="110000"/>
              </a:lnSpc>
              <a:buFontTx/>
              <a:buNone/>
            </a:pPr>
            <a:r>
              <a:rPr lang="en-US" altLang="zh-CN" sz="2400">
                <a:solidFill>
                  <a:srgbClr val="04060C"/>
                </a:solidFill>
                <a:ea typeface="黑体" pitchFamily="2" charset="-122"/>
              </a:rPr>
              <a:t>          </a:t>
            </a:r>
            <a:r>
              <a:rPr lang="en-US" altLang="zh-CN" sz="2400">
                <a:solidFill>
                  <a:srgbClr val="04060C"/>
                </a:solidFill>
                <a:latin typeface="Times New Roman" pitchFamily="18" charset="0"/>
                <a:ea typeface="黑体" pitchFamily="2" charset="-122"/>
              </a:rPr>
              <a:t>F(</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 P{X</a:t>
            </a:r>
            <a:r>
              <a:rPr lang="en-US" altLang="zh-CN" sz="2400">
                <a:solidFill>
                  <a:srgbClr val="04060C"/>
                </a:solidFill>
                <a:latin typeface="Times New Roman" pitchFamily="18" charset="0"/>
              </a:rPr>
              <a:t>≤</a:t>
            </a:r>
            <a:r>
              <a:rPr lang="en-US" altLang="zh-CN" sz="2400" b="1"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 P{0</a:t>
            </a:r>
            <a:r>
              <a:rPr lang="en-US" altLang="zh-CN" sz="2400">
                <a:solidFill>
                  <a:srgbClr val="04060C"/>
                </a:solidFill>
                <a:latin typeface="Times New Roman" pitchFamily="18" charset="0"/>
              </a:rPr>
              <a:t>≤</a:t>
            </a:r>
            <a:r>
              <a:rPr lang="en-US" altLang="zh-CN" sz="2400">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rPr>
              <a:t>≤1</a:t>
            </a:r>
            <a:r>
              <a:rPr lang="en-US" altLang="zh-CN" sz="2400">
                <a:solidFill>
                  <a:srgbClr val="04060C"/>
                </a:solidFill>
                <a:latin typeface="Times New Roman" pitchFamily="18" charset="0"/>
                <a:ea typeface="黑体" pitchFamily="2" charset="-122"/>
              </a:rPr>
              <a:t>}=1.</a:t>
            </a:r>
          </a:p>
        </p:txBody>
      </p:sp>
      <p:graphicFrame>
        <p:nvGraphicFramePr>
          <p:cNvPr id="68612" name="Object 4"/>
          <p:cNvGraphicFramePr>
            <a:graphicFrameLocks noChangeAspect="1"/>
          </p:cNvGraphicFramePr>
          <p:nvPr/>
        </p:nvGraphicFramePr>
        <p:xfrm>
          <a:off x="5410200" y="4540250"/>
          <a:ext cx="3124200" cy="1403350"/>
        </p:xfrm>
        <a:graphic>
          <a:graphicData uri="http://schemas.openxmlformats.org/presentationml/2006/ole">
            <p:oleObj spid="_x0000_s68612" r:id="rId4" imgW="1587500" imgH="711200" progId="Equation.3">
              <p:embed/>
            </p:oleObj>
          </a:graphicData>
        </a:graphic>
      </p:graphicFrame>
      <p:grpSp>
        <p:nvGrpSpPr>
          <p:cNvPr id="68613" name="Group 5"/>
          <p:cNvGrpSpPr>
            <a:grpSpLocks/>
          </p:cNvGrpSpPr>
          <p:nvPr/>
        </p:nvGrpSpPr>
        <p:grpSpPr bwMode="auto">
          <a:xfrm>
            <a:off x="4953000" y="685800"/>
            <a:ext cx="4114800" cy="1828800"/>
            <a:chOff x="3120" y="720"/>
            <a:chExt cx="2592" cy="1152"/>
          </a:xfrm>
        </p:grpSpPr>
        <p:sp>
          <p:nvSpPr>
            <p:cNvPr id="68614" name="Line 6"/>
            <p:cNvSpPr>
              <a:spLocks noChangeShapeType="1"/>
            </p:cNvSpPr>
            <p:nvPr/>
          </p:nvSpPr>
          <p:spPr bwMode="auto">
            <a:xfrm flipV="1">
              <a:off x="3699" y="822"/>
              <a:ext cx="0" cy="1050"/>
            </a:xfrm>
            <a:prstGeom prst="line">
              <a:avLst/>
            </a:prstGeom>
            <a:noFill/>
            <a:ln w="12700">
              <a:solidFill>
                <a:srgbClr val="0000CC"/>
              </a:solidFill>
              <a:round/>
              <a:headEnd/>
              <a:tailEnd type="triangle" w="med" len="med"/>
            </a:ln>
            <a:effectLst/>
          </p:spPr>
          <p:txBody>
            <a:bodyPr wrap="none" anchor="ctr"/>
            <a:lstStyle/>
            <a:p>
              <a:endParaRPr lang="zh-CN" altLang="en-US"/>
            </a:p>
          </p:txBody>
        </p:sp>
        <p:graphicFrame>
          <p:nvGraphicFramePr>
            <p:cNvPr id="68615" name="Object 7"/>
            <p:cNvGraphicFramePr>
              <a:graphicFrameLocks noChangeAspect="1"/>
            </p:cNvGraphicFramePr>
            <p:nvPr/>
          </p:nvGraphicFramePr>
          <p:xfrm>
            <a:off x="4347" y="786"/>
            <a:ext cx="45" cy="72"/>
          </p:xfrm>
          <a:graphic>
            <a:graphicData uri="http://schemas.openxmlformats.org/presentationml/2006/ole">
              <p:oleObj spid="_x0000_s68615" name="Equation" r:id="rId5" imgW="114120" imgH="215640" progId="Equation.3">
                <p:embed/>
              </p:oleObj>
            </a:graphicData>
          </a:graphic>
        </p:graphicFrame>
        <p:graphicFrame>
          <p:nvGraphicFramePr>
            <p:cNvPr id="68616" name="Object 8"/>
            <p:cNvGraphicFramePr>
              <a:graphicFrameLocks noChangeAspect="1"/>
            </p:cNvGraphicFramePr>
            <p:nvPr/>
          </p:nvGraphicFramePr>
          <p:xfrm>
            <a:off x="4347" y="786"/>
            <a:ext cx="45" cy="72"/>
          </p:xfrm>
          <a:graphic>
            <a:graphicData uri="http://schemas.openxmlformats.org/presentationml/2006/ole">
              <p:oleObj spid="_x0000_s68616" name="Equation" r:id="rId6" imgW="114120" imgH="215640" progId="Equation.3">
                <p:embed/>
              </p:oleObj>
            </a:graphicData>
          </a:graphic>
        </p:graphicFrame>
        <p:graphicFrame>
          <p:nvGraphicFramePr>
            <p:cNvPr id="68617" name="Object 9"/>
            <p:cNvGraphicFramePr>
              <a:graphicFrameLocks noChangeAspect="1"/>
            </p:cNvGraphicFramePr>
            <p:nvPr/>
          </p:nvGraphicFramePr>
          <p:xfrm>
            <a:off x="4347" y="786"/>
            <a:ext cx="45" cy="72"/>
          </p:xfrm>
          <a:graphic>
            <a:graphicData uri="http://schemas.openxmlformats.org/presentationml/2006/ole">
              <p:oleObj spid="_x0000_s68617" name="Equation" r:id="rId7" imgW="114120" imgH="215640" progId="Equation.3">
                <p:embed/>
              </p:oleObj>
            </a:graphicData>
          </a:graphic>
        </p:graphicFrame>
        <p:sp>
          <p:nvSpPr>
            <p:cNvPr id="68618" name="Line 10"/>
            <p:cNvSpPr>
              <a:spLocks noChangeShapeType="1"/>
            </p:cNvSpPr>
            <p:nvPr/>
          </p:nvSpPr>
          <p:spPr bwMode="auto">
            <a:xfrm>
              <a:off x="3120" y="1642"/>
              <a:ext cx="2501" cy="0"/>
            </a:xfrm>
            <a:prstGeom prst="line">
              <a:avLst/>
            </a:prstGeom>
            <a:noFill/>
            <a:ln w="12700">
              <a:solidFill>
                <a:srgbClr val="0000CC"/>
              </a:solidFill>
              <a:round/>
              <a:headEnd/>
              <a:tailEnd type="triangle" w="med" len="med"/>
            </a:ln>
            <a:effectLst/>
          </p:spPr>
          <p:txBody>
            <a:bodyPr wrap="none" anchor="ctr"/>
            <a:lstStyle/>
            <a:p>
              <a:endParaRPr lang="zh-CN" altLang="en-US"/>
            </a:p>
          </p:txBody>
        </p:sp>
        <p:sp>
          <p:nvSpPr>
            <p:cNvPr id="68619" name="Line 11"/>
            <p:cNvSpPr>
              <a:spLocks noChangeShapeType="1"/>
            </p:cNvSpPr>
            <p:nvPr/>
          </p:nvSpPr>
          <p:spPr bwMode="auto">
            <a:xfrm flipV="1">
              <a:off x="4584" y="1334"/>
              <a:ext cx="0" cy="308"/>
            </a:xfrm>
            <a:prstGeom prst="line">
              <a:avLst/>
            </a:prstGeom>
            <a:noFill/>
            <a:ln w="9525">
              <a:solidFill>
                <a:srgbClr val="99FF33"/>
              </a:solidFill>
              <a:round/>
              <a:headEnd/>
              <a:tailEnd/>
            </a:ln>
            <a:effectLst/>
          </p:spPr>
          <p:txBody>
            <a:bodyPr wrap="none" anchor="ctr"/>
            <a:lstStyle/>
            <a:p>
              <a:endParaRPr lang="zh-CN" altLang="en-US"/>
            </a:p>
          </p:txBody>
        </p:sp>
        <p:sp>
          <p:nvSpPr>
            <p:cNvPr id="68620" name="Line 12"/>
            <p:cNvSpPr>
              <a:spLocks noChangeShapeType="1"/>
            </p:cNvSpPr>
            <p:nvPr/>
          </p:nvSpPr>
          <p:spPr bwMode="auto">
            <a:xfrm flipV="1">
              <a:off x="4157" y="1514"/>
              <a:ext cx="0" cy="128"/>
            </a:xfrm>
            <a:prstGeom prst="line">
              <a:avLst/>
            </a:prstGeom>
            <a:noFill/>
            <a:ln w="9525">
              <a:solidFill>
                <a:srgbClr val="99FF33"/>
              </a:solidFill>
              <a:round/>
              <a:headEnd/>
              <a:tailEnd/>
            </a:ln>
            <a:effectLst/>
          </p:spPr>
          <p:txBody>
            <a:bodyPr wrap="none" anchor="ctr"/>
            <a:lstStyle/>
            <a:p>
              <a:endParaRPr lang="zh-CN" altLang="en-US"/>
            </a:p>
          </p:txBody>
        </p:sp>
        <p:sp>
          <p:nvSpPr>
            <p:cNvPr id="68621" name="Line 13"/>
            <p:cNvSpPr>
              <a:spLocks noChangeShapeType="1"/>
            </p:cNvSpPr>
            <p:nvPr/>
          </p:nvSpPr>
          <p:spPr bwMode="auto">
            <a:xfrm flipV="1">
              <a:off x="3699" y="1411"/>
              <a:ext cx="0" cy="231"/>
            </a:xfrm>
            <a:prstGeom prst="line">
              <a:avLst/>
            </a:prstGeom>
            <a:noFill/>
            <a:ln w="9525">
              <a:solidFill>
                <a:srgbClr val="99FF33"/>
              </a:solidFill>
              <a:round/>
              <a:headEnd/>
              <a:tailEnd/>
            </a:ln>
            <a:effectLst/>
          </p:spPr>
          <p:txBody>
            <a:bodyPr wrap="none" anchor="ctr"/>
            <a:lstStyle/>
            <a:p>
              <a:endParaRPr lang="zh-CN" altLang="en-US"/>
            </a:p>
          </p:txBody>
        </p:sp>
        <p:graphicFrame>
          <p:nvGraphicFramePr>
            <p:cNvPr id="68622" name="Object 14"/>
            <p:cNvGraphicFramePr>
              <a:graphicFrameLocks noChangeAspect="1"/>
            </p:cNvGraphicFramePr>
            <p:nvPr/>
          </p:nvGraphicFramePr>
          <p:xfrm>
            <a:off x="4347" y="786"/>
            <a:ext cx="45" cy="72"/>
          </p:xfrm>
          <a:graphic>
            <a:graphicData uri="http://schemas.openxmlformats.org/presentationml/2006/ole">
              <p:oleObj spid="_x0000_s68622" name="公式" r:id="rId8" imgW="114120" imgH="215640" progId="Equation.3">
                <p:embed/>
              </p:oleObj>
            </a:graphicData>
          </a:graphic>
        </p:graphicFrame>
        <p:graphicFrame>
          <p:nvGraphicFramePr>
            <p:cNvPr id="68623" name="Object 15"/>
            <p:cNvGraphicFramePr>
              <a:graphicFrameLocks noChangeAspect="1"/>
            </p:cNvGraphicFramePr>
            <p:nvPr/>
          </p:nvGraphicFramePr>
          <p:xfrm>
            <a:off x="3516" y="1461"/>
            <a:ext cx="156" cy="123"/>
          </p:xfrm>
          <a:graphic>
            <a:graphicData uri="http://schemas.openxmlformats.org/presentationml/2006/ole">
              <p:oleObj spid="_x0000_s68623" name="公式" r:id="rId9" imgW="228600" imgH="215640" progId="Equation.3">
                <p:embed/>
              </p:oleObj>
            </a:graphicData>
          </a:graphic>
        </p:graphicFrame>
        <p:sp>
          <p:nvSpPr>
            <p:cNvPr id="68624" name="Line 16"/>
            <p:cNvSpPr>
              <a:spLocks noChangeShapeType="1"/>
            </p:cNvSpPr>
            <p:nvPr/>
          </p:nvSpPr>
          <p:spPr bwMode="auto">
            <a:xfrm>
              <a:off x="4401" y="874"/>
              <a:ext cx="61" cy="25"/>
            </a:xfrm>
            <a:prstGeom prst="line">
              <a:avLst/>
            </a:prstGeom>
            <a:noFill/>
            <a:ln w="9525">
              <a:noFill/>
              <a:round/>
              <a:headEnd/>
              <a:tailEnd/>
            </a:ln>
            <a:effectLst/>
          </p:spPr>
          <p:txBody>
            <a:bodyPr wrap="none" anchor="ctr"/>
            <a:lstStyle/>
            <a:p>
              <a:endParaRPr lang="zh-CN" altLang="en-US"/>
            </a:p>
          </p:txBody>
        </p:sp>
        <p:sp>
          <p:nvSpPr>
            <p:cNvPr id="68625" name="AutoShape 17"/>
            <p:cNvSpPr>
              <a:spLocks/>
            </p:cNvSpPr>
            <p:nvPr/>
          </p:nvSpPr>
          <p:spPr bwMode="auto">
            <a:xfrm>
              <a:off x="4523" y="1386"/>
              <a:ext cx="61" cy="76"/>
            </a:xfrm>
            <a:prstGeom prst="leftBrace">
              <a:avLst>
                <a:gd name="adj1" fmla="val 10383"/>
                <a:gd name="adj2" fmla="val 50000"/>
              </a:avLst>
            </a:prstGeom>
            <a:noFill/>
            <a:ln w="9525">
              <a:noFill/>
              <a:round/>
              <a:headEnd/>
              <a:tailEnd/>
            </a:ln>
            <a:effectLst/>
          </p:spPr>
          <p:txBody>
            <a:bodyPr wrap="none" anchor="ctr"/>
            <a:lstStyle/>
            <a:p>
              <a:endParaRPr lang="zh-CN" altLang="en-US"/>
            </a:p>
          </p:txBody>
        </p:sp>
        <p:sp>
          <p:nvSpPr>
            <p:cNvPr id="68626" name="AutoShape 18"/>
            <p:cNvSpPr>
              <a:spLocks/>
            </p:cNvSpPr>
            <p:nvPr/>
          </p:nvSpPr>
          <p:spPr bwMode="auto">
            <a:xfrm>
              <a:off x="4523" y="1027"/>
              <a:ext cx="61" cy="307"/>
            </a:xfrm>
            <a:prstGeom prst="leftBrace">
              <a:avLst>
                <a:gd name="adj1" fmla="val 41940"/>
                <a:gd name="adj2" fmla="val 50000"/>
              </a:avLst>
            </a:prstGeom>
            <a:noFill/>
            <a:ln w="9525">
              <a:solidFill>
                <a:srgbClr val="FFFF00"/>
              </a:solidFill>
              <a:round/>
              <a:headEnd/>
              <a:tailEnd/>
            </a:ln>
            <a:effectLst/>
          </p:spPr>
          <p:txBody>
            <a:bodyPr wrap="none" anchor="ctr"/>
            <a:lstStyle/>
            <a:p>
              <a:endParaRPr lang="zh-CN" altLang="en-US"/>
            </a:p>
          </p:txBody>
        </p:sp>
        <p:graphicFrame>
          <p:nvGraphicFramePr>
            <p:cNvPr id="68627" name="Object 19"/>
            <p:cNvGraphicFramePr>
              <a:graphicFrameLocks noChangeAspect="1"/>
            </p:cNvGraphicFramePr>
            <p:nvPr/>
          </p:nvGraphicFramePr>
          <p:xfrm>
            <a:off x="4126" y="1665"/>
            <a:ext cx="58" cy="79"/>
          </p:xfrm>
          <a:graphic>
            <a:graphicData uri="http://schemas.openxmlformats.org/presentationml/2006/ole">
              <p:oleObj spid="_x0000_s68627" name="公式" r:id="rId10" imgW="101520" imgH="164880" progId="Equation.3">
                <p:embed/>
              </p:oleObj>
            </a:graphicData>
          </a:graphic>
        </p:graphicFrame>
        <p:graphicFrame>
          <p:nvGraphicFramePr>
            <p:cNvPr id="68628" name="Object 20"/>
            <p:cNvGraphicFramePr>
              <a:graphicFrameLocks noChangeAspect="1"/>
            </p:cNvGraphicFramePr>
            <p:nvPr/>
          </p:nvGraphicFramePr>
          <p:xfrm>
            <a:off x="4542" y="1667"/>
            <a:ext cx="72" cy="79"/>
          </p:xfrm>
          <a:graphic>
            <a:graphicData uri="http://schemas.openxmlformats.org/presentationml/2006/ole">
              <p:oleObj spid="_x0000_s68628" name="公式" r:id="rId11" imgW="126720" imgH="164880" progId="Equation.3">
                <p:embed/>
              </p:oleObj>
            </a:graphicData>
          </a:graphic>
        </p:graphicFrame>
        <p:graphicFrame>
          <p:nvGraphicFramePr>
            <p:cNvPr id="68629" name="Object 21"/>
            <p:cNvGraphicFramePr>
              <a:graphicFrameLocks noChangeAspect="1"/>
            </p:cNvGraphicFramePr>
            <p:nvPr/>
          </p:nvGraphicFramePr>
          <p:xfrm>
            <a:off x="3634" y="1690"/>
            <a:ext cx="65" cy="86"/>
          </p:xfrm>
          <a:graphic>
            <a:graphicData uri="http://schemas.openxmlformats.org/presentationml/2006/ole">
              <p:oleObj spid="_x0000_s68629" name="公式" r:id="rId12" imgW="114120" imgH="177480" progId="Equation.3">
                <p:embed/>
              </p:oleObj>
            </a:graphicData>
          </a:graphic>
        </p:graphicFrame>
        <p:graphicFrame>
          <p:nvGraphicFramePr>
            <p:cNvPr id="68630" name="Object 22"/>
            <p:cNvGraphicFramePr>
              <a:graphicFrameLocks noChangeAspect="1"/>
            </p:cNvGraphicFramePr>
            <p:nvPr/>
          </p:nvGraphicFramePr>
          <p:xfrm>
            <a:off x="5579" y="1667"/>
            <a:ext cx="133" cy="112"/>
          </p:xfrm>
          <a:graphic>
            <a:graphicData uri="http://schemas.openxmlformats.org/presentationml/2006/ole">
              <p:oleObj spid="_x0000_s68630" name="公式" r:id="rId13" imgW="126720" imgH="126720" progId="Equation.3">
                <p:embed/>
              </p:oleObj>
            </a:graphicData>
          </a:graphic>
        </p:graphicFrame>
        <p:sp>
          <p:nvSpPr>
            <p:cNvPr id="68631" name="AutoShape 23"/>
            <p:cNvSpPr>
              <a:spLocks/>
            </p:cNvSpPr>
            <p:nvPr/>
          </p:nvSpPr>
          <p:spPr bwMode="auto">
            <a:xfrm>
              <a:off x="4096" y="1488"/>
              <a:ext cx="30" cy="128"/>
            </a:xfrm>
            <a:prstGeom prst="leftBrace">
              <a:avLst>
                <a:gd name="adj1" fmla="val 35556"/>
                <a:gd name="adj2" fmla="val 50000"/>
              </a:avLst>
            </a:prstGeom>
            <a:noFill/>
            <a:ln w="9525">
              <a:noFill/>
              <a:round/>
              <a:headEnd/>
              <a:tailEnd/>
            </a:ln>
            <a:effectLst/>
          </p:spPr>
          <p:txBody>
            <a:bodyPr wrap="none" anchor="ctr"/>
            <a:lstStyle/>
            <a:p>
              <a:endParaRPr lang="zh-CN" altLang="en-US"/>
            </a:p>
          </p:txBody>
        </p:sp>
        <p:sp>
          <p:nvSpPr>
            <p:cNvPr id="68632" name="AutoShape 24"/>
            <p:cNvSpPr>
              <a:spLocks/>
            </p:cNvSpPr>
            <p:nvPr/>
          </p:nvSpPr>
          <p:spPr bwMode="auto">
            <a:xfrm>
              <a:off x="4065" y="1334"/>
              <a:ext cx="92" cy="103"/>
            </a:xfrm>
            <a:prstGeom prst="leftBrace">
              <a:avLst>
                <a:gd name="adj1" fmla="val 9330"/>
                <a:gd name="adj2" fmla="val 50000"/>
              </a:avLst>
            </a:prstGeom>
            <a:noFill/>
            <a:ln w="9525">
              <a:solidFill>
                <a:srgbClr val="FFFF00"/>
              </a:solidFill>
              <a:round/>
              <a:headEnd/>
              <a:tailEnd/>
            </a:ln>
            <a:effectLst/>
          </p:spPr>
          <p:txBody>
            <a:bodyPr wrap="none" anchor="ctr"/>
            <a:lstStyle/>
            <a:p>
              <a:endParaRPr lang="zh-CN" altLang="en-US"/>
            </a:p>
          </p:txBody>
        </p:sp>
        <p:sp>
          <p:nvSpPr>
            <p:cNvPr id="68633" name="Line 25"/>
            <p:cNvSpPr>
              <a:spLocks noChangeShapeType="1"/>
            </p:cNvSpPr>
            <p:nvPr/>
          </p:nvSpPr>
          <p:spPr bwMode="auto">
            <a:xfrm>
              <a:off x="3120" y="1642"/>
              <a:ext cx="579" cy="0"/>
            </a:xfrm>
            <a:prstGeom prst="line">
              <a:avLst/>
            </a:prstGeom>
            <a:noFill/>
            <a:ln w="38100">
              <a:solidFill>
                <a:srgbClr val="FF3300"/>
              </a:solidFill>
              <a:round/>
              <a:headEnd/>
              <a:tailEnd/>
            </a:ln>
            <a:effectLst/>
          </p:spPr>
          <p:txBody>
            <a:bodyPr wrap="none" anchor="ctr"/>
            <a:lstStyle/>
            <a:p>
              <a:endParaRPr lang="zh-CN" altLang="en-US"/>
            </a:p>
          </p:txBody>
        </p:sp>
        <p:sp>
          <p:nvSpPr>
            <p:cNvPr id="68634" name="Line 26"/>
            <p:cNvSpPr>
              <a:spLocks noChangeShapeType="1"/>
            </p:cNvSpPr>
            <p:nvPr/>
          </p:nvSpPr>
          <p:spPr bwMode="auto">
            <a:xfrm>
              <a:off x="3699" y="1488"/>
              <a:ext cx="458" cy="0"/>
            </a:xfrm>
            <a:prstGeom prst="line">
              <a:avLst/>
            </a:prstGeom>
            <a:noFill/>
            <a:ln w="38100">
              <a:solidFill>
                <a:srgbClr val="FF3300"/>
              </a:solidFill>
              <a:round/>
              <a:headEnd/>
              <a:tailEnd/>
            </a:ln>
            <a:effectLst/>
          </p:spPr>
          <p:txBody>
            <a:bodyPr wrap="none" anchor="ctr"/>
            <a:lstStyle/>
            <a:p>
              <a:endParaRPr lang="zh-CN" altLang="en-US"/>
            </a:p>
          </p:txBody>
        </p:sp>
        <p:sp>
          <p:nvSpPr>
            <p:cNvPr id="68635" name="Line 27"/>
            <p:cNvSpPr>
              <a:spLocks noChangeShapeType="1"/>
            </p:cNvSpPr>
            <p:nvPr/>
          </p:nvSpPr>
          <p:spPr bwMode="auto">
            <a:xfrm>
              <a:off x="4157" y="1334"/>
              <a:ext cx="0" cy="103"/>
            </a:xfrm>
            <a:prstGeom prst="line">
              <a:avLst/>
            </a:prstGeom>
            <a:noFill/>
            <a:ln w="9525" cap="rnd">
              <a:solidFill>
                <a:srgbClr val="FFFF00"/>
              </a:solidFill>
              <a:prstDash val="sysDot"/>
              <a:round/>
              <a:headEnd/>
              <a:tailEnd/>
            </a:ln>
            <a:effectLst/>
          </p:spPr>
          <p:txBody>
            <a:bodyPr wrap="none" anchor="ctr"/>
            <a:lstStyle/>
            <a:p>
              <a:endParaRPr lang="zh-CN" altLang="en-US"/>
            </a:p>
          </p:txBody>
        </p:sp>
        <p:sp>
          <p:nvSpPr>
            <p:cNvPr id="68636" name="Line 28"/>
            <p:cNvSpPr>
              <a:spLocks noChangeShapeType="1"/>
            </p:cNvSpPr>
            <p:nvPr/>
          </p:nvSpPr>
          <p:spPr bwMode="auto">
            <a:xfrm>
              <a:off x="4157" y="1334"/>
              <a:ext cx="427" cy="0"/>
            </a:xfrm>
            <a:prstGeom prst="line">
              <a:avLst/>
            </a:prstGeom>
            <a:noFill/>
            <a:ln w="38100">
              <a:solidFill>
                <a:srgbClr val="FF3300"/>
              </a:solidFill>
              <a:round/>
              <a:headEnd/>
              <a:tailEnd/>
            </a:ln>
            <a:effectLst/>
          </p:spPr>
          <p:txBody>
            <a:bodyPr wrap="none" anchor="ctr"/>
            <a:lstStyle/>
            <a:p>
              <a:endParaRPr lang="zh-CN" altLang="en-US"/>
            </a:p>
          </p:txBody>
        </p:sp>
        <p:sp>
          <p:nvSpPr>
            <p:cNvPr id="68637" name="Line 29"/>
            <p:cNvSpPr>
              <a:spLocks noChangeShapeType="1"/>
            </p:cNvSpPr>
            <p:nvPr/>
          </p:nvSpPr>
          <p:spPr bwMode="auto">
            <a:xfrm>
              <a:off x="4584" y="1027"/>
              <a:ext cx="0" cy="307"/>
            </a:xfrm>
            <a:prstGeom prst="line">
              <a:avLst/>
            </a:prstGeom>
            <a:noFill/>
            <a:ln w="9525">
              <a:solidFill>
                <a:srgbClr val="FFFF00"/>
              </a:solidFill>
              <a:prstDash val="sysDot"/>
              <a:round/>
              <a:headEnd/>
              <a:tailEnd/>
            </a:ln>
            <a:effectLst/>
          </p:spPr>
          <p:txBody>
            <a:bodyPr wrap="none" anchor="ctr"/>
            <a:lstStyle/>
            <a:p>
              <a:endParaRPr lang="zh-CN" altLang="en-US"/>
            </a:p>
          </p:txBody>
        </p:sp>
        <p:sp>
          <p:nvSpPr>
            <p:cNvPr id="68638" name="Line 30"/>
            <p:cNvSpPr>
              <a:spLocks noChangeShapeType="1"/>
            </p:cNvSpPr>
            <p:nvPr/>
          </p:nvSpPr>
          <p:spPr bwMode="auto">
            <a:xfrm>
              <a:off x="4584" y="1027"/>
              <a:ext cx="1037" cy="0"/>
            </a:xfrm>
            <a:prstGeom prst="line">
              <a:avLst/>
            </a:prstGeom>
            <a:noFill/>
            <a:ln w="38100">
              <a:solidFill>
                <a:srgbClr val="FF3300"/>
              </a:solidFill>
              <a:round/>
              <a:headEnd/>
              <a:tailEnd/>
            </a:ln>
            <a:effectLst/>
          </p:spPr>
          <p:txBody>
            <a:bodyPr wrap="none" anchor="ctr"/>
            <a:lstStyle/>
            <a:p>
              <a:endParaRPr lang="zh-CN" altLang="en-US"/>
            </a:p>
          </p:txBody>
        </p:sp>
        <p:sp>
          <p:nvSpPr>
            <p:cNvPr id="68639" name="Line 31"/>
            <p:cNvSpPr>
              <a:spLocks noChangeShapeType="1"/>
            </p:cNvSpPr>
            <p:nvPr/>
          </p:nvSpPr>
          <p:spPr bwMode="auto">
            <a:xfrm flipV="1">
              <a:off x="3699" y="1437"/>
              <a:ext cx="0" cy="230"/>
            </a:xfrm>
            <a:prstGeom prst="line">
              <a:avLst/>
            </a:prstGeom>
            <a:noFill/>
            <a:ln w="9525">
              <a:solidFill>
                <a:schemeClr val="hlink"/>
              </a:solidFill>
              <a:round/>
              <a:headEnd/>
              <a:tailEnd/>
            </a:ln>
            <a:effectLst/>
          </p:spPr>
          <p:txBody>
            <a:bodyPr wrap="none" anchor="ctr"/>
            <a:lstStyle/>
            <a:p>
              <a:endParaRPr lang="zh-CN" altLang="en-US"/>
            </a:p>
          </p:txBody>
        </p:sp>
        <p:graphicFrame>
          <p:nvGraphicFramePr>
            <p:cNvPr id="68640" name="Object 32"/>
            <p:cNvGraphicFramePr>
              <a:graphicFrameLocks noChangeAspect="1"/>
            </p:cNvGraphicFramePr>
            <p:nvPr/>
          </p:nvGraphicFramePr>
          <p:xfrm>
            <a:off x="3504" y="1270"/>
            <a:ext cx="156" cy="122"/>
          </p:xfrm>
          <a:graphic>
            <a:graphicData uri="http://schemas.openxmlformats.org/presentationml/2006/ole">
              <p:oleObj spid="_x0000_s68640" name="公式" r:id="rId14" imgW="228600" imgH="215640" progId="Equation.3">
                <p:embed/>
              </p:oleObj>
            </a:graphicData>
          </a:graphic>
        </p:graphicFrame>
        <p:sp>
          <p:nvSpPr>
            <p:cNvPr id="68641" name="Line 33"/>
            <p:cNvSpPr>
              <a:spLocks noChangeShapeType="1"/>
            </p:cNvSpPr>
            <p:nvPr/>
          </p:nvSpPr>
          <p:spPr bwMode="auto">
            <a:xfrm>
              <a:off x="3669" y="1437"/>
              <a:ext cx="30" cy="0"/>
            </a:xfrm>
            <a:prstGeom prst="line">
              <a:avLst/>
            </a:prstGeom>
            <a:noFill/>
            <a:ln w="9525">
              <a:solidFill>
                <a:srgbClr val="FFFF00"/>
              </a:solidFill>
              <a:round/>
              <a:headEnd/>
              <a:tailEnd/>
            </a:ln>
            <a:effectLst/>
          </p:spPr>
          <p:txBody>
            <a:bodyPr wrap="none" anchor="ctr"/>
            <a:lstStyle/>
            <a:p>
              <a:endParaRPr lang="zh-CN" altLang="en-US"/>
            </a:p>
          </p:txBody>
        </p:sp>
        <p:sp>
          <p:nvSpPr>
            <p:cNvPr id="68642" name="Line 34"/>
            <p:cNvSpPr>
              <a:spLocks noChangeShapeType="1"/>
            </p:cNvSpPr>
            <p:nvPr/>
          </p:nvSpPr>
          <p:spPr bwMode="auto">
            <a:xfrm>
              <a:off x="3669" y="1309"/>
              <a:ext cx="30" cy="0"/>
            </a:xfrm>
            <a:prstGeom prst="line">
              <a:avLst/>
            </a:prstGeom>
            <a:noFill/>
            <a:ln w="9525">
              <a:solidFill>
                <a:srgbClr val="FFFF00"/>
              </a:solidFill>
              <a:round/>
              <a:headEnd/>
              <a:tailEnd/>
            </a:ln>
            <a:effectLst/>
          </p:spPr>
          <p:txBody>
            <a:bodyPr wrap="none" anchor="ctr"/>
            <a:lstStyle/>
            <a:p>
              <a:endParaRPr lang="zh-CN" altLang="en-US"/>
            </a:p>
          </p:txBody>
        </p:sp>
        <p:sp>
          <p:nvSpPr>
            <p:cNvPr id="68643" name="Line 35"/>
            <p:cNvSpPr>
              <a:spLocks noChangeShapeType="1"/>
            </p:cNvSpPr>
            <p:nvPr/>
          </p:nvSpPr>
          <p:spPr bwMode="auto">
            <a:xfrm>
              <a:off x="3669" y="1539"/>
              <a:ext cx="30" cy="0"/>
            </a:xfrm>
            <a:prstGeom prst="line">
              <a:avLst/>
            </a:prstGeom>
            <a:noFill/>
            <a:ln w="9525">
              <a:solidFill>
                <a:srgbClr val="FFFF00"/>
              </a:solidFill>
              <a:round/>
              <a:headEnd/>
              <a:tailEnd/>
            </a:ln>
            <a:effectLst/>
          </p:spPr>
          <p:txBody>
            <a:bodyPr wrap="none" anchor="ctr"/>
            <a:lstStyle/>
            <a:p>
              <a:endParaRPr lang="zh-CN" altLang="en-US"/>
            </a:p>
          </p:txBody>
        </p:sp>
        <p:graphicFrame>
          <p:nvGraphicFramePr>
            <p:cNvPr id="68644" name="Object 36"/>
            <p:cNvGraphicFramePr>
              <a:graphicFrameLocks noChangeAspect="1"/>
            </p:cNvGraphicFramePr>
            <p:nvPr/>
          </p:nvGraphicFramePr>
          <p:xfrm>
            <a:off x="4111" y="1461"/>
            <a:ext cx="76" cy="75"/>
          </p:xfrm>
          <a:graphic>
            <a:graphicData uri="http://schemas.openxmlformats.org/presentationml/2006/ole">
              <p:oleObj spid="_x0000_s68644" name="公式" r:id="rId15" imgW="152280" imgH="177480" progId="Equation.3">
                <p:embed/>
              </p:oleObj>
            </a:graphicData>
          </a:graphic>
        </p:graphicFrame>
        <p:graphicFrame>
          <p:nvGraphicFramePr>
            <p:cNvPr id="68645" name="Object 37"/>
            <p:cNvGraphicFramePr>
              <a:graphicFrameLocks noChangeAspect="1"/>
            </p:cNvGraphicFramePr>
            <p:nvPr/>
          </p:nvGraphicFramePr>
          <p:xfrm>
            <a:off x="4538" y="1309"/>
            <a:ext cx="76" cy="75"/>
          </p:xfrm>
          <a:graphic>
            <a:graphicData uri="http://schemas.openxmlformats.org/presentationml/2006/ole">
              <p:oleObj spid="_x0000_s68645" name="公式" r:id="rId16" imgW="152280" imgH="177480" progId="Equation.3">
                <p:embed/>
              </p:oleObj>
            </a:graphicData>
          </a:graphic>
        </p:graphicFrame>
        <p:graphicFrame>
          <p:nvGraphicFramePr>
            <p:cNvPr id="68646" name="Object 38"/>
            <p:cNvGraphicFramePr>
              <a:graphicFrameLocks noChangeAspect="1"/>
            </p:cNvGraphicFramePr>
            <p:nvPr/>
          </p:nvGraphicFramePr>
          <p:xfrm>
            <a:off x="3601" y="934"/>
            <a:ext cx="68" cy="93"/>
          </p:xfrm>
          <a:graphic>
            <a:graphicData uri="http://schemas.openxmlformats.org/presentationml/2006/ole">
              <p:oleObj spid="_x0000_s68646" name="公式" r:id="rId17" imgW="101520" imgH="164880" progId="Equation.3">
                <p:embed/>
              </p:oleObj>
            </a:graphicData>
          </a:graphic>
        </p:graphicFrame>
        <p:sp>
          <p:nvSpPr>
            <p:cNvPr id="68647" name="Line 39"/>
            <p:cNvSpPr>
              <a:spLocks noChangeShapeType="1"/>
            </p:cNvSpPr>
            <p:nvPr/>
          </p:nvSpPr>
          <p:spPr bwMode="auto">
            <a:xfrm>
              <a:off x="3669" y="976"/>
              <a:ext cx="30" cy="0"/>
            </a:xfrm>
            <a:prstGeom prst="line">
              <a:avLst/>
            </a:prstGeom>
            <a:noFill/>
            <a:ln w="9525">
              <a:solidFill>
                <a:srgbClr val="FFFF00"/>
              </a:solidFill>
              <a:round/>
              <a:headEnd/>
              <a:tailEnd/>
            </a:ln>
            <a:effectLst/>
          </p:spPr>
          <p:txBody>
            <a:bodyPr wrap="none" anchor="ctr"/>
            <a:lstStyle/>
            <a:p>
              <a:endParaRPr lang="zh-CN" altLang="en-US"/>
            </a:p>
          </p:txBody>
        </p:sp>
        <p:graphicFrame>
          <p:nvGraphicFramePr>
            <p:cNvPr id="68648" name="Object 40"/>
            <p:cNvGraphicFramePr>
              <a:graphicFrameLocks noChangeAspect="1"/>
            </p:cNvGraphicFramePr>
            <p:nvPr/>
          </p:nvGraphicFramePr>
          <p:xfrm>
            <a:off x="3720" y="720"/>
            <a:ext cx="376" cy="180"/>
          </p:xfrm>
          <a:graphic>
            <a:graphicData uri="http://schemas.openxmlformats.org/presentationml/2006/ole">
              <p:oleObj spid="_x0000_s68648" name="公式" r:id="rId18" imgW="355320" imgH="203040" progId="Equation.3">
                <p:embed/>
              </p:oleObj>
            </a:graphicData>
          </a:graphic>
        </p:graphicFrame>
        <p:sp>
          <p:nvSpPr>
            <p:cNvPr id="68649" name="Oval 41"/>
            <p:cNvSpPr>
              <a:spLocks noChangeArrowheads="1"/>
            </p:cNvSpPr>
            <p:nvPr/>
          </p:nvSpPr>
          <p:spPr bwMode="auto">
            <a:xfrm>
              <a:off x="3648" y="1632"/>
              <a:ext cx="48" cy="48"/>
            </a:xfrm>
            <a:prstGeom prst="ellipse">
              <a:avLst/>
            </a:prstGeom>
            <a:solidFill>
              <a:schemeClr val="bg1"/>
            </a:solidFill>
            <a:ln w="28575">
              <a:solidFill>
                <a:srgbClr val="FF0000"/>
              </a:solidFill>
              <a:miter lim="800000"/>
              <a:headEnd/>
              <a:tailEnd/>
            </a:ln>
            <a:effectLst/>
          </p:spPr>
          <p:txBody>
            <a:bodyPr wrap="none" anchor="ctr"/>
            <a:lstStyle/>
            <a:p>
              <a:endParaRPr lang="zh-CN" altLang="en-US"/>
            </a:p>
          </p:txBody>
        </p:sp>
        <p:sp>
          <p:nvSpPr>
            <p:cNvPr id="68650" name="Oval 42"/>
            <p:cNvSpPr>
              <a:spLocks noChangeArrowheads="1"/>
            </p:cNvSpPr>
            <p:nvPr/>
          </p:nvSpPr>
          <p:spPr bwMode="auto">
            <a:xfrm>
              <a:off x="4560" y="1296"/>
              <a:ext cx="48" cy="48"/>
            </a:xfrm>
            <a:prstGeom prst="ellipse">
              <a:avLst/>
            </a:prstGeom>
            <a:solidFill>
              <a:schemeClr val="bg1"/>
            </a:solidFill>
            <a:ln w="28575">
              <a:solidFill>
                <a:srgbClr val="FF0000"/>
              </a:solidFill>
              <a:miter lim="800000"/>
              <a:headEnd/>
              <a:tailEnd/>
            </a:ln>
            <a:effectLst/>
          </p:spPr>
          <p:txBody>
            <a:bodyPr wrap="none" anchor="ctr"/>
            <a:lstStyle/>
            <a:p>
              <a:endParaRPr lang="zh-CN" altLang="en-US"/>
            </a:p>
          </p:txBody>
        </p:sp>
        <p:sp>
          <p:nvSpPr>
            <p:cNvPr id="68651" name="Oval 43"/>
            <p:cNvSpPr>
              <a:spLocks noChangeArrowheads="1"/>
            </p:cNvSpPr>
            <p:nvPr/>
          </p:nvSpPr>
          <p:spPr bwMode="auto">
            <a:xfrm>
              <a:off x="4128" y="1488"/>
              <a:ext cx="48" cy="48"/>
            </a:xfrm>
            <a:prstGeom prst="ellipse">
              <a:avLst/>
            </a:prstGeom>
            <a:solidFill>
              <a:schemeClr val="bg1"/>
            </a:solidFill>
            <a:ln w="28575">
              <a:solidFill>
                <a:srgbClr val="FF0000"/>
              </a:solidFill>
              <a:miter lim="800000"/>
              <a:headEnd/>
              <a:tailEnd/>
            </a:ln>
            <a:effectLst/>
          </p:spPr>
          <p:txBody>
            <a:bodyPr wrap="none" anchor="ctr"/>
            <a:lstStyle/>
            <a:p>
              <a:endParaRPr lang="zh-CN" altLang="en-US"/>
            </a:p>
          </p:txBody>
        </p:sp>
      </p:grpSp>
      <p:grpSp>
        <p:nvGrpSpPr>
          <p:cNvPr id="68652" name="Group 44"/>
          <p:cNvGrpSpPr>
            <a:grpSpLocks/>
          </p:cNvGrpSpPr>
          <p:nvPr/>
        </p:nvGrpSpPr>
        <p:grpSpPr bwMode="auto">
          <a:xfrm>
            <a:off x="3962400" y="2819400"/>
            <a:ext cx="4114800" cy="1219200"/>
            <a:chOff x="2352" y="1824"/>
            <a:chExt cx="2640" cy="672"/>
          </a:xfrm>
        </p:grpSpPr>
        <p:sp>
          <p:nvSpPr>
            <p:cNvPr id="68653" name="AutoShape 45"/>
            <p:cNvSpPr>
              <a:spLocks noChangeArrowheads="1"/>
            </p:cNvSpPr>
            <p:nvPr/>
          </p:nvSpPr>
          <p:spPr bwMode="auto">
            <a:xfrm>
              <a:off x="2352" y="1824"/>
              <a:ext cx="2640" cy="672"/>
            </a:xfrm>
            <a:prstGeom prst="cloudCallout">
              <a:avLst>
                <a:gd name="adj1" fmla="val -61477"/>
                <a:gd name="adj2" fmla="val -54764"/>
              </a:avLst>
            </a:prstGeom>
            <a:solidFill>
              <a:srgbClr val="99CC00"/>
            </a:solidFill>
            <a:ln w="9525">
              <a:solidFill>
                <a:schemeClr val="tx1"/>
              </a:solidFill>
              <a:miter lim="800000"/>
              <a:headEnd/>
              <a:tailEnd/>
            </a:ln>
            <a:effectLst/>
          </p:spPr>
          <p:txBody>
            <a:bodyPr/>
            <a:lstStyle/>
            <a:p>
              <a:endParaRPr lang="zh-CN" altLang="zh-CN" sz="2400" b="0">
                <a:solidFill>
                  <a:schemeClr val="tx2"/>
                </a:solidFill>
                <a:ea typeface="黑体" pitchFamily="2" charset="-122"/>
              </a:endParaRPr>
            </a:p>
          </p:txBody>
        </p:sp>
        <p:sp>
          <p:nvSpPr>
            <p:cNvPr id="68654" name="Rectangle 46"/>
            <p:cNvSpPr>
              <a:spLocks noChangeArrowheads="1"/>
            </p:cNvSpPr>
            <p:nvPr/>
          </p:nvSpPr>
          <p:spPr bwMode="auto">
            <a:xfrm>
              <a:off x="2545" y="1920"/>
              <a:ext cx="2259" cy="202"/>
            </a:xfrm>
            <a:prstGeom prst="rect">
              <a:avLst/>
            </a:prstGeom>
            <a:noFill/>
            <a:ln w="9525">
              <a:noFill/>
              <a:miter lim="800000"/>
              <a:headEnd/>
              <a:tailEnd/>
            </a:ln>
            <a:effectLst/>
          </p:spPr>
          <p:txBody>
            <a:bodyPr>
              <a:spAutoFit/>
            </a:bodyPr>
            <a:lstStyle/>
            <a:p>
              <a:pPr algn="l"/>
              <a:r>
                <a:rPr lang="en-US" altLang="zh-CN" sz="1800" i="1"/>
                <a:t>X</a:t>
              </a:r>
              <a:r>
                <a:rPr lang="zh-CN" altLang="en-US" sz="1800"/>
                <a:t>是随机变量</a:t>
              </a:r>
              <a:r>
                <a:rPr lang="en-US" altLang="zh-CN" sz="1800" i="1"/>
                <a:t>, x</a:t>
              </a:r>
              <a:r>
                <a:rPr lang="zh-CN" altLang="en-US" sz="1800"/>
                <a:t>是自变量</a:t>
              </a:r>
              <a:r>
                <a:rPr lang="en-US" altLang="zh-CN" sz="1800"/>
                <a:t>.</a:t>
              </a:r>
            </a:p>
          </p:txBody>
        </p:sp>
        <p:sp>
          <p:nvSpPr>
            <p:cNvPr id="68655" name="Rectangle 47"/>
            <p:cNvSpPr>
              <a:spLocks noChangeArrowheads="1"/>
            </p:cNvSpPr>
            <p:nvPr/>
          </p:nvSpPr>
          <p:spPr bwMode="auto">
            <a:xfrm>
              <a:off x="2545" y="2112"/>
              <a:ext cx="2229" cy="202"/>
            </a:xfrm>
            <a:prstGeom prst="rect">
              <a:avLst/>
            </a:prstGeom>
            <a:noFill/>
            <a:ln w="9525">
              <a:noFill/>
              <a:miter lim="800000"/>
              <a:headEnd/>
              <a:tailEnd/>
            </a:ln>
            <a:effectLst/>
          </p:spPr>
          <p:txBody>
            <a:bodyPr wrap="none">
              <a:spAutoFit/>
            </a:bodyPr>
            <a:lstStyle/>
            <a:p>
              <a:pPr algn="l"/>
              <a:r>
                <a:rPr lang="en-US" altLang="zh-CN" sz="1800" i="1"/>
                <a:t>F(x)</a:t>
              </a:r>
              <a:r>
                <a:rPr lang="en-US" altLang="zh-CN" sz="1800"/>
                <a:t> </a:t>
              </a:r>
              <a:r>
                <a:rPr lang="zh-CN" altLang="en-US" sz="1800"/>
                <a:t>是</a:t>
              </a:r>
              <a:r>
                <a:rPr lang="en-US" altLang="zh-CN" sz="1800" i="1"/>
                <a:t>r.v X</a:t>
              </a:r>
              <a:r>
                <a:rPr lang="zh-CN" altLang="zh-CN" sz="1800"/>
                <a:t>取值不大于</a:t>
              </a:r>
              <a:r>
                <a:rPr lang="zh-CN" altLang="zh-CN" sz="1800" i="1"/>
                <a:t> </a:t>
              </a:r>
              <a:r>
                <a:rPr lang="en-US" altLang="zh-CN" sz="1800" i="1"/>
                <a:t>x</a:t>
              </a:r>
              <a:r>
                <a:rPr lang="en-US" altLang="zh-CN" sz="1800"/>
                <a:t> </a:t>
              </a:r>
              <a:r>
                <a:rPr lang="zh-CN" altLang="en-US" sz="1800"/>
                <a:t>的概率</a:t>
              </a:r>
              <a:r>
                <a:rPr lang="en-US" altLang="zh-CN" sz="1800"/>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652"/>
                                        </p:tgtEl>
                                        <p:attrNameLst>
                                          <p:attrName>style.visibility</p:attrName>
                                        </p:attrNameLst>
                                      </p:cBhvr>
                                      <p:to>
                                        <p:strVal val="visible"/>
                                      </p:to>
                                    </p:set>
                                    <p:animEffect transition="in" filter="wipe(left)">
                                      <p:cBhvr>
                                        <p:cTn id="7" dur="500"/>
                                        <p:tgtEl>
                                          <p:spTgt spid="686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68611">
                                            <p:txEl>
                                              <p:pRg st="0" end="0"/>
                                            </p:txEl>
                                          </p:spTgt>
                                        </p:tgtEl>
                                        <p:attrNameLst>
                                          <p:attrName>style.visibility</p:attrName>
                                        </p:attrNameLst>
                                      </p:cBhvr>
                                      <p:to>
                                        <p:strVal val="visible"/>
                                      </p:to>
                                    </p:set>
                                    <p:animEffect transition="in" filter="dissolve">
                                      <p:cBhvr>
                                        <p:cTn id="12" dur="75"/>
                                        <p:tgtEl>
                                          <p:spTgt spid="686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68611">
                                            <p:txEl>
                                              <p:pRg st="1" end="1"/>
                                            </p:txEl>
                                          </p:spTgt>
                                        </p:tgtEl>
                                        <p:attrNameLst>
                                          <p:attrName>style.visibility</p:attrName>
                                        </p:attrNameLst>
                                      </p:cBhvr>
                                      <p:to>
                                        <p:strVal val="visible"/>
                                      </p:to>
                                    </p:set>
                                    <p:animEffect transition="in" filter="dissolve">
                                      <p:cBhvr>
                                        <p:cTn id="17" dur="75"/>
                                        <p:tgtEl>
                                          <p:spTgt spid="686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68611">
                                            <p:txEl>
                                              <p:pRg st="2" end="2"/>
                                            </p:txEl>
                                          </p:spTgt>
                                        </p:tgtEl>
                                        <p:attrNameLst>
                                          <p:attrName>style.visibility</p:attrName>
                                        </p:attrNameLst>
                                      </p:cBhvr>
                                      <p:to>
                                        <p:strVal val="visible"/>
                                      </p:to>
                                    </p:set>
                                    <p:animEffect transition="in" filter="dissolve">
                                      <p:cBhvr>
                                        <p:cTn id="22" dur="75"/>
                                        <p:tgtEl>
                                          <p:spTgt spid="686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lt">
                                    <p:tmPct val="100000"/>
                                  </p:iterate>
                                  <p:childTnLst>
                                    <p:set>
                                      <p:cBhvr>
                                        <p:cTn id="26" dur="1" fill="hold">
                                          <p:stCondLst>
                                            <p:cond delay="0"/>
                                          </p:stCondLst>
                                        </p:cTn>
                                        <p:tgtEl>
                                          <p:spTgt spid="68611">
                                            <p:txEl>
                                              <p:pRg st="3" end="3"/>
                                            </p:txEl>
                                          </p:spTgt>
                                        </p:tgtEl>
                                        <p:attrNameLst>
                                          <p:attrName>style.visibility</p:attrName>
                                        </p:attrNameLst>
                                      </p:cBhvr>
                                      <p:to>
                                        <p:strVal val="visible"/>
                                      </p:to>
                                    </p:set>
                                    <p:animEffect transition="in" filter="dissolve">
                                      <p:cBhvr>
                                        <p:cTn id="27" dur="75"/>
                                        <p:tgtEl>
                                          <p:spTgt spid="686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lt">
                                    <p:tmPct val="100000"/>
                                  </p:iterate>
                                  <p:childTnLst>
                                    <p:set>
                                      <p:cBhvr>
                                        <p:cTn id="31" dur="1" fill="hold">
                                          <p:stCondLst>
                                            <p:cond delay="0"/>
                                          </p:stCondLst>
                                        </p:cTn>
                                        <p:tgtEl>
                                          <p:spTgt spid="68611">
                                            <p:txEl>
                                              <p:pRg st="4" end="4"/>
                                            </p:txEl>
                                          </p:spTgt>
                                        </p:tgtEl>
                                        <p:attrNameLst>
                                          <p:attrName>style.visibility</p:attrName>
                                        </p:attrNameLst>
                                      </p:cBhvr>
                                      <p:to>
                                        <p:strVal val="visible"/>
                                      </p:to>
                                    </p:set>
                                    <p:animEffect transition="in" filter="dissolve">
                                      <p:cBhvr>
                                        <p:cTn id="32" dur="75"/>
                                        <p:tgtEl>
                                          <p:spTgt spid="686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iterate type="lt">
                                    <p:tmPct val="100000"/>
                                  </p:iterate>
                                  <p:childTnLst>
                                    <p:set>
                                      <p:cBhvr>
                                        <p:cTn id="36" dur="1" fill="hold">
                                          <p:stCondLst>
                                            <p:cond delay="0"/>
                                          </p:stCondLst>
                                        </p:cTn>
                                        <p:tgtEl>
                                          <p:spTgt spid="68611">
                                            <p:txEl>
                                              <p:pRg st="5" end="5"/>
                                            </p:txEl>
                                          </p:spTgt>
                                        </p:tgtEl>
                                        <p:attrNameLst>
                                          <p:attrName>style.visibility</p:attrName>
                                        </p:attrNameLst>
                                      </p:cBhvr>
                                      <p:to>
                                        <p:strVal val="visible"/>
                                      </p:to>
                                    </p:set>
                                    <p:animEffect transition="in" filter="dissolve">
                                      <p:cBhvr>
                                        <p:cTn id="37" dur="75"/>
                                        <p:tgtEl>
                                          <p:spTgt spid="686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8612"/>
                                        </p:tgtEl>
                                        <p:attrNameLst>
                                          <p:attrName>style.visibility</p:attrName>
                                        </p:attrNameLst>
                                      </p:cBhvr>
                                      <p:to>
                                        <p:strVal val="visible"/>
                                      </p:to>
                                    </p:set>
                                    <p:animEffect transition="in" filter="dissolve">
                                      <p:cBhvr>
                                        <p:cTn id="42"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33375" y="1590675"/>
            <a:ext cx="8229600" cy="2143125"/>
          </a:xfrm>
          <a:prstGeom prst="rect">
            <a:avLst/>
          </a:prstGeom>
          <a:noFill/>
          <a:ln w="9525">
            <a:noFill/>
            <a:miter lim="800000"/>
            <a:headEnd/>
            <a:tailEnd/>
          </a:ln>
          <a:effectLst/>
        </p:spPr>
        <p:txBody>
          <a:bodyPr>
            <a:spAutoFit/>
          </a:bodyPr>
          <a:lstStyle/>
          <a:p>
            <a:pPr algn="l">
              <a:lnSpc>
                <a:spcPct val="120000"/>
              </a:lnSpc>
            </a:pPr>
            <a:r>
              <a:rPr lang="en-US" altLang="zh-CN" sz="2800">
                <a:solidFill>
                  <a:srgbClr val="080808"/>
                </a:solidFill>
              </a:rPr>
              <a:t>      </a:t>
            </a:r>
            <a:r>
              <a:rPr lang="zh-CN" altLang="en-US" sz="2800">
                <a:solidFill>
                  <a:srgbClr val="080808"/>
                </a:solidFill>
              </a:rPr>
              <a:t>例</a:t>
            </a:r>
            <a:r>
              <a:rPr lang="en-US" altLang="zh-CN" sz="2800">
                <a:solidFill>
                  <a:srgbClr val="080808"/>
                </a:solidFill>
              </a:rPr>
              <a:t>13    </a:t>
            </a:r>
            <a:r>
              <a:rPr lang="zh-CN" altLang="en-US" sz="2800">
                <a:solidFill>
                  <a:srgbClr val="080808"/>
                </a:solidFill>
              </a:rPr>
              <a:t>在区间 </a:t>
            </a:r>
            <a:r>
              <a:rPr lang="en-US" altLang="zh-CN" sz="2800">
                <a:solidFill>
                  <a:srgbClr val="080808"/>
                </a:solidFill>
              </a:rPr>
              <a:t>[0</a:t>
            </a:r>
            <a:r>
              <a:rPr lang="zh-CN" altLang="en-US" sz="2800">
                <a:solidFill>
                  <a:srgbClr val="080808"/>
                </a:solidFill>
              </a:rPr>
              <a:t>，</a:t>
            </a:r>
            <a:r>
              <a:rPr lang="en-US" altLang="zh-CN" sz="2800" i="1">
                <a:solidFill>
                  <a:srgbClr val="080808"/>
                </a:solidFill>
              </a:rPr>
              <a:t>a</a:t>
            </a:r>
            <a:r>
              <a:rPr lang="en-US" altLang="zh-CN" sz="2800">
                <a:solidFill>
                  <a:srgbClr val="080808"/>
                </a:solidFill>
              </a:rPr>
              <a:t>] </a:t>
            </a:r>
            <a:r>
              <a:rPr lang="zh-CN" altLang="en-US" sz="2800">
                <a:solidFill>
                  <a:srgbClr val="080808"/>
                </a:solidFill>
              </a:rPr>
              <a:t>上任意投掷一个质点，以 </a:t>
            </a:r>
            <a:r>
              <a:rPr lang="en-US" altLang="zh-CN" sz="2800" i="1">
                <a:solidFill>
                  <a:srgbClr val="080808"/>
                </a:solidFill>
              </a:rPr>
              <a:t>X</a:t>
            </a:r>
            <a:r>
              <a:rPr lang="en-US" altLang="zh-CN" sz="2800">
                <a:solidFill>
                  <a:srgbClr val="080808"/>
                </a:solidFill>
              </a:rPr>
              <a:t> </a:t>
            </a:r>
            <a:r>
              <a:rPr lang="zh-CN" altLang="en-US" sz="2800">
                <a:solidFill>
                  <a:srgbClr val="080808"/>
                </a:solidFill>
              </a:rPr>
              <a:t>表示这个质点的坐标</a:t>
            </a:r>
            <a:r>
              <a:rPr lang="en-US" altLang="zh-CN" sz="2800">
                <a:solidFill>
                  <a:srgbClr val="080808"/>
                </a:solidFill>
              </a:rPr>
              <a:t>.   </a:t>
            </a:r>
            <a:r>
              <a:rPr lang="zh-CN" altLang="en-US" sz="2800">
                <a:solidFill>
                  <a:srgbClr val="080808"/>
                </a:solidFill>
              </a:rPr>
              <a:t>设这个质点落在 </a:t>
            </a:r>
            <a:r>
              <a:rPr lang="en-US" altLang="zh-CN" sz="2800">
                <a:solidFill>
                  <a:srgbClr val="080808"/>
                </a:solidFill>
              </a:rPr>
              <a:t>[0, </a:t>
            </a:r>
            <a:r>
              <a:rPr lang="en-US" altLang="zh-CN" sz="2800" i="1">
                <a:solidFill>
                  <a:srgbClr val="080808"/>
                </a:solidFill>
              </a:rPr>
              <a:t>a</a:t>
            </a:r>
            <a:r>
              <a:rPr lang="en-US" altLang="zh-CN" sz="2800">
                <a:solidFill>
                  <a:srgbClr val="080808"/>
                </a:solidFill>
              </a:rPr>
              <a:t>]</a:t>
            </a:r>
            <a:r>
              <a:rPr lang="zh-CN" altLang="en-US" sz="2800">
                <a:solidFill>
                  <a:srgbClr val="080808"/>
                </a:solidFill>
              </a:rPr>
              <a:t>中任意小区间内的概率与这个小区间的长度成正比，试求 </a:t>
            </a:r>
            <a:r>
              <a:rPr lang="en-US" altLang="zh-CN" sz="2800" i="1">
                <a:solidFill>
                  <a:srgbClr val="080808"/>
                </a:solidFill>
              </a:rPr>
              <a:t>X</a:t>
            </a:r>
            <a:r>
              <a:rPr lang="en-US" altLang="zh-CN" sz="2800">
                <a:solidFill>
                  <a:srgbClr val="080808"/>
                </a:solidFill>
              </a:rPr>
              <a:t> </a:t>
            </a:r>
            <a:r>
              <a:rPr lang="zh-CN" altLang="zh-CN" sz="2800">
                <a:solidFill>
                  <a:srgbClr val="080808"/>
                </a:solidFill>
              </a:rPr>
              <a:t>的分布函数.</a:t>
            </a:r>
            <a:endParaRPr lang="en-US" altLang="zh-CN" sz="2800">
              <a:solidFill>
                <a:srgbClr val="080808"/>
              </a:solidFill>
            </a:endParaRPr>
          </a:p>
        </p:txBody>
      </p:sp>
      <p:sp>
        <p:nvSpPr>
          <p:cNvPr id="69635" name="Text Box 3"/>
          <p:cNvSpPr txBox="1">
            <a:spLocks noChangeArrowheads="1"/>
          </p:cNvSpPr>
          <p:nvPr/>
        </p:nvSpPr>
        <p:spPr bwMode="auto">
          <a:xfrm>
            <a:off x="590550" y="3944938"/>
            <a:ext cx="5356225" cy="519112"/>
          </a:xfrm>
          <a:prstGeom prst="rect">
            <a:avLst/>
          </a:prstGeom>
          <a:noFill/>
          <a:ln w="9525">
            <a:noFill/>
            <a:miter lim="800000"/>
            <a:headEnd/>
            <a:tailEnd/>
          </a:ln>
          <a:effectLst/>
        </p:spPr>
        <p:txBody>
          <a:bodyPr wrap="none">
            <a:spAutoFit/>
          </a:bodyPr>
          <a:lstStyle/>
          <a:p>
            <a:pPr algn="l"/>
            <a:r>
              <a:rPr lang="en-US" altLang="zh-CN" sz="2800">
                <a:solidFill>
                  <a:srgbClr val="080808"/>
                </a:solidFill>
              </a:rPr>
              <a:t> </a:t>
            </a:r>
            <a:r>
              <a:rPr lang="zh-CN" altLang="en-US" sz="2800">
                <a:solidFill>
                  <a:srgbClr val="080808"/>
                </a:solidFill>
              </a:rPr>
              <a:t>解：   设 </a:t>
            </a:r>
            <a:r>
              <a:rPr lang="en-US" altLang="zh-CN" sz="2800" i="1">
                <a:solidFill>
                  <a:srgbClr val="080808"/>
                </a:solidFill>
              </a:rPr>
              <a:t>F(x)</a:t>
            </a:r>
            <a:r>
              <a:rPr lang="en-US" altLang="zh-CN" sz="2800">
                <a:solidFill>
                  <a:srgbClr val="080808"/>
                </a:solidFill>
              </a:rPr>
              <a:t> </a:t>
            </a:r>
            <a:r>
              <a:rPr lang="zh-CN" altLang="en-US" sz="2800">
                <a:solidFill>
                  <a:srgbClr val="080808"/>
                </a:solidFill>
              </a:rPr>
              <a:t>为 </a:t>
            </a:r>
            <a:r>
              <a:rPr lang="en-US" altLang="zh-CN" sz="2800" i="1">
                <a:solidFill>
                  <a:srgbClr val="080808"/>
                </a:solidFill>
              </a:rPr>
              <a:t>X</a:t>
            </a:r>
            <a:r>
              <a:rPr lang="en-US" altLang="zh-CN" sz="2800">
                <a:solidFill>
                  <a:srgbClr val="080808"/>
                </a:solidFill>
              </a:rPr>
              <a:t> </a:t>
            </a:r>
            <a:r>
              <a:rPr lang="zh-CN" altLang="zh-CN" sz="2800">
                <a:solidFill>
                  <a:srgbClr val="080808"/>
                </a:solidFill>
              </a:rPr>
              <a:t>的分布函数，</a:t>
            </a:r>
            <a:endParaRPr lang="zh-CN" altLang="en-US" sz="2800">
              <a:solidFill>
                <a:srgbClr val="080808"/>
              </a:solidFill>
            </a:endParaRPr>
          </a:p>
        </p:txBody>
      </p:sp>
      <p:grpSp>
        <p:nvGrpSpPr>
          <p:cNvPr id="69645" name="Group 13"/>
          <p:cNvGrpSpPr>
            <a:grpSpLocks/>
          </p:cNvGrpSpPr>
          <p:nvPr/>
        </p:nvGrpSpPr>
        <p:grpSpPr bwMode="auto">
          <a:xfrm>
            <a:off x="1247775" y="4533900"/>
            <a:ext cx="5076825" cy="541338"/>
            <a:chOff x="624" y="3038"/>
            <a:chExt cx="3198" cy="341"/>
          </a:xfrm>
        </p:grpSpPr>
        <p:sp>
          <p:nvSpPr>
            <p:cNvPr id="69637" name="Text Box 5"/>
            <p:cNvSpPr txBox="1">
              <a:spLocks noChangeArrowheads="1"/>
            </p:cNvSpPr>
            <p:nvPr/>
          </p:nvSpPr>
          <p:spPr bwMode="auto">
            <a:xfrm>
              <a:off x="624" y="3052"/>
              <a:ext cx="3198" cy="327"/>
            </a:xfrm>
            <a:prstGeom prst="rect">
              <a:avLst/>
            </a:prstGeom>
            <a:noFill/>
            <a:ln w="9525">
              <a:noFill/>
              <a:miter lim="800000"/>
              <a:headEnd/>
              <a:tailEnd/>
            </a:ln>
            <a:effectLst/>
          </p:spPr>
          <p:txBody>
            <a:bodyPr wrap="none">
              <a:spAutoFit/>
            </a:bodyPr>
            <a:lstStyle/>
            <a:p>
              <a:pPr algn="l"/>
              <a:r>
                <a:rPr lang="zh-CN" altLang="en-US" sz="2800">
                  <a:solidFill>
                    <a:srgbClr val="080808"/>
                  </a:solidFill>
                </a:rPr>
                <a:t>当  </a:t>
              </a:r>
              <a:r>
                <a:rPr lang="en-US" altLang="zh-CN" sz="2800" i="1">
                  <a:solidFill>
                    <a:srgbClr val="080808"/>
                  </a:solidFill>
                </a:rPr>
                <a:t>x</a:t>
              </a:r>
              <a:r>
                <a:rPr lang="en-US" altLang="zh-CN" sz="2800">
                  <a:solidFill>
                    <a:srgbClr val="080808"/>
                  </a:solidFill>
                </a:rPr>
                <a:t> &lt;0  </a:t>
              </a:r>
              <a:r>
                <a:rPr lang="zh-CN" altLang="en-US" sz="2800">
                  <a:solidFill>
                    <a:srgbClr val="080808"/>
                  </a:solidFill>
                </a:rPr>
                <a:t>时，</a:t>
              </a:r>
              <a:r>
                <a:rPr lang="en-US" altLang="zh-CN" sz="2800" i="1">
                  <a:solidFill>
                    <a:srgbClr val="080808"/>
                  </a:solidFill>
                </a:rPr>
                <a:t>F(x) = P</a:t>
              </a:r>
              <a:r>
                <a:rPr lang="en-US" altLang="zh-CN" sz="2800">
                  <a:solidFill>
                    <a:srgbClr val="080808"/>
                  </a:solidFill>
                </a:rPr>
                <a:t>(</a:t>
              </a:r>
              <a:r>
                <a:rPr lang="en-US" altLang="zh-CN" sz="2800" i="1">
                  <a:solidFill>
                    <a:srgbClr val="080808"/>
                  </a:solidFill>
                </a:rPr>
                <a:t>X    x</a:t>
              </a:r>
              <a:r>
                <a:rPr lang="en-US" altLang="zh-CN" sz="2800">
                  <a:solidFill>
                    <a:srgbClr val="080808"/>
                  </a:solidFill>
                </a:rPr>
                <a:t>) = 0</a:t>
              </a:r>
            </a:p>
          </p:txBody>
        </p:sp>
        <p:graphicFrame>
          <p:nvGraphicFramePr>
            <p:cNvPr id="69638" name="Object 6"/>
            <p:cNvGraphicFramePr>
              <a:graphicFrameLocks noChangeAspect="1"/>
            </p:cNvGraphicFramePr>
            <p:nvPr/>
          </p:nvGraphicFramePr>
          <p:xfrm>
            <a:off x="2996" y="3070"/>
            <a:ext cx="240" cy="288"/>
          </p:xfrm>
          <a:graphic>
            <a:graphicData uri="http://schemas.openxmlformats.org/presentationml/2006/ole">
              <p:oleObj spid="_x0000_s69638" name="Microsoft 公式 3.0" r:id="rId4" imgW="126720" imgH="152280" progId="Equation.3">
                <p:embed/>
              </p:oleObj>
            </a:graphicData>
          </a:graphic>
        </p:graphicFrame>
        <p:graphicFrame>
          <p:nvGraphicFramePr>
            <p:cNvPr id="69639" name="Object 7"/>
            <p:cNvGraphicFramePr>
              <a:graphicFrameLocks noChangeAspect="1"/>
            </p:cNvGraphicFramePr>
            <p:nvPr/>
          </p:nvGraphicFramePr>
          <p:xfrm>
            <a:off x="3141" y="3038"/>
            <a:ext cx="71" cy="135"/>
          </p:xfrm>
          <a:graphic>
            <a:graphicData uri="http://schemas.openxmlformats.org/presentationml/2006/ole">
              <p:oleObj spid="_x0000_s69639" name="Equation" r:id="rId5" imgW="114120" imgH="215640" progId="Equation.3">
                <p:embed/>
              </p:oleObj>
            </a:graphicData>
          </a:graphic>
        </p:graphicFrame>
        <p:graphicFrame>
          <p:nvGraphicFramePr>
            <p:cNvPr id="69640" name="Object 8"/>
            <p:cNvGraphicFramePr>
              <a:graphicFrameLocks noChangeAspect="1"/>
            </p:cNvGraphicFramePr>
            <p:nvPr/>
          </p:nvGraphicFramePr>
          <p:xfrm>
            <a:off x="3141" y="3038"/>
            <a:ext cx="71" cy="135"/>
          </p:xfrm>
          <a:graphic>
            <a:graphicData uri="http://schemas.openxmlformats.org/presentationml/2006/ole">
              <p:oleObj spid="_x0000_s69640" name="Equation" r:id="rId6" imgW="114120" imgH="215640" progId="Equation.3">
                <p:embed/>
              </p:oleObj>
            </a:graphicData>
          </a:graphic>
        </p:graphicFrame>
        <p:graphicFrame>
          <p:nvGraphicFramePr>
            <p:cNvPr id="69641" name="Object 9"/>
            <p:cNvGraphicFramePr>
              <a:graphicFrameLocks noChangeAspect="1"/>
            </p:cNvGraphicFramePr>
            <p:nvPr/>
          </p:nvGraphicFramePr>
          <p:xfrm>
            <a:off x="3141" y="3242"/>
            <a:ext cx="71" cy="135"/>
          </p:xfrm>
          <a:graphic>
            <a:graphicData uri="http://schemas.openxmlformats.org/presentationml/2006/ole">
              <p:oleObj spid="_x0000_s69641" name="Equation" r:id="rId7" imgW="114120" imgH="215640" progId="Equation.3">
                <p:embed/>
              </p:oleObj>
            </a:graphicData>
          </a:graphic>
        </p:graphicFrame>
        <p:graphicFrame>
          <p:nvGraphicFramePr>
            <p:cNvPr id="69642" name="Object 10"/>
            <p:cNvGraphicFramePr>
              <a:graphicFrameLocks noChangeAspect="1"/>
            </p:cNvGraphicFramePr>
            <p:nvPr/>
          </p:nvGraphicFramePr>
          <p:xfrm>
            <a:off x="3141" y="3242"/>
            <a:ext cx="71" cy="135"/>
          </p:xfrm>
          <a:graphic>
            <a:graphicData uri="http://schemas.openxmlformats.org/presentationml/2006/ole">
              <p:oleObj spid="_x0000_s69642" name="Equation" r:id="rId8" imgW="114120" imgH="215640" progId="Equation.3">
                <p:embed/>
              </p:oleObj>
            </a:graphicData>
          </a:graphic>
        </p:graphicFrame>
      </p:grpSp>
      <p:sp>
        <p:nvSpPr>
          <p:cNvPr id="69643" name="Text Box 11"/>
          <p:cNvSpPr txBox="1">
            <a:spLocks noChangeArrowheads="1"/>
          </p:cNvSpPr>
          <p:nvPr/>
        </p:nvSpPr>
        <p:spPr bwMode="auto">
          <a:xfrm>
            <a:off x="1257300" y="5195888"/>
            <a:ext cx="3648075" cy="519112"/>
          </a:xfrm>
          <a:prstGeom prst="rect">
            <a:avLst/>
          </a:prstGeom>
          <a:noFill/>
          <a:ln w="9525">
            <a:noFill/>
            <a:miter lim="800000"/>
            <a:headEnd/>
            <a:tailEnd/>
          </a:ln>
          <a:effectLst/>
        </p:spPr>
        <p:txBody>
          <a:bodyPr wrap="none">
            <a:spAutoFit/>
          </a:bodyPr>
          <a:lstStyle/>
          <a:p>
            <a:pPr algn="l"/>
            <a:r>
              <a:rPr lang="zh-CN" altLang="en-US" sz="2800">
                <a:solidFill>
                  <a:srgbClr val="080808"/>
                </a:solidFill>
              </a:rPr>
              <a:t>当    </a:t>
            </a:r>
            <a:r>
              <a:rPr lang="en-US" altLang="zh-CN" sz="2800" i="1">
                <a:solidFill>
                  <a:srgbClr val="080808"/>
                </a:solidFill>
              </a:rPr>
              <a:t>x &gt; a</a:t>
            </a:r>
            <a:r>
              <a:rPr lang="en-US" altLang="zh-CN" sz="2800">
                <a:solidFill>
                  <a:srgbClr val="080808"/>
                </a:solidFill>
              </a:rPr>
              <a:t>  </a:t>
            </a:r>
            <a:r>
              <a:rPr lang="zh-CN" altLang="en-US" sz="2800">
                <a:solidFill>
                  <a:srgbClr val="080808"/>
                </a:solidFill>
              </a:rPr>
              <a:t>时，</a:t>
            </a:r>
            <a:r>
              <a:rPr lang="en-US" altLang="zh-CN" sz="2800" i="1">
                <a:solidFill>
                  <a:srgbClr val="080808"/>
                </a:solidFill>
              </a:rPr>
              <a:t>F(x)</a:t>
            </a:r>
            <a:r>
              <a:rPr lang="en-US" altLang="zh-CN" sz="2800">
                <a:solidFill>
                  <a:srgbClr val="080808"/>
                </a:solidFill>
              </a:rPr>
              <a:t> =1</a:t>
            </a:r>
          </a:p>
        </p:txBody>
      </p:sp>
      <p:sp>
        <p:nvSpPr>
          <p:cNvPr id="69644" name="Text Box 12"/>
          <p:cNvSpPr txBox="1">
            <a:spLocks noChangeArrowheads="1"/>
          </p:cNvSpPr>
          <p:nvPr/>
        </p:nvSpPr>
        <p:spPr bwMode="auto">
          <a:xfrm>
            <a:off x="304800" y="868363"/>
            <a:ext cx="5880100" cy="579437"/>
          </a:xfrm>
          <a:prstGeom prst="rect">
            <a:avLst/>
          </a:prstGeom>
          <a:noFill/>
          <a:ln w="9525">
            <a:noFill/>
            <a:miter lim="800000"/>
            <a:headEnd/>
            <a:tailEnd/>
          </a:ln>
          <a:effectLst/>
        </p:spPr>
        <p:txBody>
          <a:bodyPr>
            <a:spAutoFit/>
          </a:bodyPr>
          <a:lstStyle/>
          <a:p>
            <a:pPr algn="l"/>
            <a:r>
              <a:rPr lang="zh-CN" altLang="zh-CN">
                <a:solidFill>
                  <a:schemeClr val="tx1"/>
                </a:solidFill>
              </a:rPr>
              <a:t>连续型 </a:t>
            </a:r>
            <a:r>
              <a:rPr lang="en-US" altLang="zh-CN" i="1">
                <a:solidFill>
                  <a:schemeClr val="tx1"/>
                </a:solidFill>
              </a:rPr>
              <a:t>r.v.</a:t>
            </a:r>
            <a:r>
              <a:rPr lang="en-US" altLang="zh-CN">
                <a:solidFill>
                  <a:schemeClr val="tx1"/>
                </a:solidFill>
              </a:rPr>
              <a:t> </a:t>
            </a:r>
            <a:r>
              <a:rPr lang="zh-CN" altLang="en-US">
                <a:solidFill>
                  <a:schemeClr val="tx1"/>
                </a:solidFill>
              </a:rPr>
              <a:t>的分布函数举例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blinds(horizontal)">
                                      <p:cBhvr>
                                        <p:cTn id="7" dur="500"/>
                                        <p:tgtEl>
                                          <p:spTgt spid="69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wipe(left)">
                                      <p:cBhvr>
                                        <p:cTn id="12" dur="500"/>
                                        <p:tgtEl>
                                          <p:spTgt spid="696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645"/>
                                        </p:tgtEl>
                                        <p:attrNameLst>
                                          <p:attrName>style.visibility</p:attrName>
                                        </p:attrNameLst>
                                      </p:cBhvr>
                                      <p:to>
                                        <p:strVal val="visible"/>
                                      </p:to>
                                    </p:set>
                                    <p:animEffect transition="in" filter="wipe(left)">
                                      <p:cBhvr>
                                        <p:cTn id="17" dur="500"/>
                                        <p:tgtEl>
                                          <p:spTgt spid="696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43"/>
                                        </p:tgtEl>
                                        <p:attrNameLst>
                                          <p:attrName>style.visibility</p:attrName>
                                        </p:attrNameLst>
                                      </p:cBhvr>
                                      <p:to>
                                        <p:strVal val="visible"/>
                                      </p:to>
                                    </p:set>
                                    <p:animEffect transition="in" filter="wipe(left)">
                                      <p:cBhvr>
                                        <p:cTn id="22" dur="500"/>
                                        <p:tgtEl>
                                          <p:spTgt spid="69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p:bldP spid="696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684213" y="852488"/>
            <a:ext cx="7962900" cy="519112"/>
          </a:xfrm>
          <a:prstGeom prst="rect">
            <a:avLst/>
          </a:prstGeom>
          <a:noFill/>
          <a:ln w="9525">
            <a:noFill/>
            <a:miter lim="800000"/>
            <a:headEnd/>
            <a:tailEnd/>
          </a:ln>
          <a:effectLst/>
        </p:spPr>
        <p:txBody>
          <a:bodyPr wrap="none">
            <a:spAutoFit/>
          </a:bodyPr>
          <a:lstStyle/>
          <a:p>
            <a:pPr algn="l"/>
            <a:r>
              <a:rPr lang="zh-CN" altLang="en-US" sz="2800"/>
              <a:t>当  </a:t>
            </a:r>
            <a:r>
              <a:rPr lang="en-US" altLang="zh-CN" sz="2800"/>
              <a:t>0 </a:t>
            </a:r>
            <a:r>
              <a:rPr lang="en-US" altLang="zh-CN" sz="2400"/>
              <a:t>≤</a:t>
            </a:r>
            <a:r>
              <a:rPr lang="en-US" altLang="zh-CN" sz="2800"/>
              <a:t> </a:t>
            </a:r>
            <a:r>
              <a:rPr lang="en-US" altLang="zh-CN" sz="2800" i="1"/>
              <a:t>x </a:t>
            </a:r>
            <a:r>
              <a:rPr lang="en-US" altLang="zh-CN" sz="2400"/>
              <a:t>≤</a:t>
            </a:r>
            <a:r>
              <a:rPr lang="en-US" altLang="zh-CN" sz="2400" i="1"/>
              <a:t> </a:t>
            </a:r>
            <a:r>
              <a:rPr lang="en-US" altLang="zh-CN" sz="2800" i="1"/>
              <a:t>a</a:t>
            </a:r>
            <a:r>
              <a:rPr lang="en-US" altLang="zh-CN" sz="2800"/>
              <a:t>  </a:t>
            </a:r>
            <a:r>
              <a:rPr lang="zh-CN" altLang="en-US" sz="2800"/>
              <a:t>时， </a:t>
            </a:r>
            <a:r>
              <a:rPr lang="en-US" altLang="zh-CN" sz="2800" i="1"/>
              <a:t>P</a:t>
            </a:r>
            <a:r>
              <a:rPr lang="en-US" altLang="zh-CN" sz="2800"/>
              <a:t>(0 </a:t>
            </a:r>
            <a:r>
              <a:rPr lang="en-US" altLang="zh-CN" sz="2400"/>
              <a:t>≤</a:t>
            </a:r>
            <a:r>
              <a:rPr lang="en-US" altLang="zh-CN" sz="2800"/>
              <a:t> </a:t>
            </a:r>
            <a:r>
              <a:rPr lang="en-US" altLang="zh-CN" sz="2800" i="1"/>
              <a:t>X </a:t>
            </a:r>
            <a:r>
              <a:rPr lang="en-US" altLang="zh-CN" sz="2400"/>
              <a:t>≤</a:t>
            </a:r>
            <a:r>
              <a:rPr lang="en-US" altLang="zh-CN" sz="2800" i="1"/>
              <a:t> x</a:t>
            </a:r>
            <a:r>
              <a:rPr lang="en-US" altLang="zh-CN" sz="2800"/>
              <a:t>) =</a:t>
            </a:r>
            <a:r>
              <a:rPr lang="en-US" altLang="zh-CN" sz="2800" i="1"/>
              <a:t> kx</a:t>
            </a:r>
            <a:r>
              <a:rPr lang="en-US" altLang="zh-CN" sz="2800"/>
              <a:t>     (</a:t>
            </a:r>
            <a:r>
              <a:rPr lang="en-US" altLang="zh-CN" sz="2800" i="1"/>
              <a:t>k</a:t>
            </a:r>
            <a:r>
              <a:rPr lang="zh-CN" altLang="en-US" sz="2800"/>
              <a:t>为常数</a:t>
            </a:r>
            <a:r>
              <a:rPr lang="en-US" altLang="en-US" sz="2800"/>
              <a:t> )</a:t>
            </a:r>
            <a:endParaRPr lang="en-US" altLang="zh-CN" sz="2800"/>
          </a:p>
        </p:txBody>
      </p:sp>
      <p:sp>
        <p:nvSpPr>
          <p:cNvPr id="71689" name="Text Box 9"/>
          <p:cNvSpPr txBox="1">
            <a:spLocks noChangeArrowheads="1"/>
          </p:cNvSpPr>
          <p:nvPr/>
        </p:nvSpPr>
        <p:spPr bwMode="auto">
          <a:xfrm>
            <a:off x="684213" y="1371600"/>
            <a:ext cx="6707187" cy="579438"/>
          </a:xfrm>
          <a:prstGeom prst="rect">
            <a:avLst/>
          </a:prstGeom>
          <a:noFill/>
          <a:ln w="9525">
            <a:noFill/>
            <a:miter lim="800000"/>
            <a:headEnd/>
            <a:tailEnd/>
          </a:ln>
          <a:effectLst/>
        </p:spPr>
        <p:txBody>
          <a:bodyPr>
            <a:spAutoFit/>
          </a:bodyPr>
          <a:lstStyle/>
          <a:p>
            <a:pPr algn="l"/>
            <a:r>
              <a:rPr lang="zh-CN" altLang="zh-CN" sz="2800"/>
              <a:t>由于 </a:t>
            </a:r>
            <a:r>
              <a:rPr lang="en-US" altLang="zh-CN" sz="2800" i="1"/>
              <a:t>P</a:t>
            </a:r>
            <a:r>
              <a:rPr lang="en-US" altLang="zh-CN" sz="2800"/>
              <a:t>(0 </a:t>
            </a:r>
            <a:r>
              <a:rPr lang="en-US" altLang="zh-CN" sz="2400"/>
              <a:t>≤</a:t>
            </a:r>
            <a:r>
              <a:rPr lang="en-US" altLang="zh-CN" sz="2800"/>
              <a:t> </a:t>
            </a:r>
            <a:r>
              <a:rPr lang="en-US" altLang="zh-CN" sz="2800" i="1"/>
              <a:t>X </a:t>
            </a:r>
            <a:r>
              <a:rPr lang="en-US" altLang="zh-CN" sz="2400"/>
              <a:t>≤</a:t>
            </a:r>
            <a:r>
              <a:rPr lang="en-US" altLang="zh-CN" sz="2800" i="1"/>
              <a:t> a</a:t>
            </a:r>
            <a:r>
              <a:rPr lang="en-US" altLang="zh-CN" sz="2800"/>
              <a:t>) = 1       </a:t>
            </a:r>
            <a:r>
              <a:rPr lang="en-US" altLang="zh-CN" sz="2800" i="1"/>
              <a:t> ka</a:t>
            </a:r>
            <a:r>
              <a:rPr lang="en-US" altLang="zh-CN" sz="2800"/>
              <a:t>=1</a:t>
            </a:r>
            <a:r>
              <a:rPr lang="zh-CN" altLang="en-US" sz="2800"/>
              <a:t>，</a:t>
            </a:r>
            <a:r>
              <a:rPr lang="en-US" altLang="zh-CN" sz="2800" i="1"/>
              <a:t>k </a:t>
            </a:r>
            <a:r>
              <a:rPr lang="en-US" altLang="zh-CN" sz="2800"/>
              <a:t>=1/ </a:t>
            </a:r>
            <a:r>
              <a:rPr lang="en-US" altLang="zh-CN" i="1"/>
              <a:t>a</a:t>
            </a:r>
          </a:p>
        </p:txBody>
      </p:sp>
      <p:sp>
        <p:nvSpPr>
          <p:cNvPr id="71697" name="Text Box 17"/>
          <p:cNvSpPr txBox="1">
            <a:spLocks noChangeArrowheads="1"/>
          </p:cNvSpPr>
          <p:nvPr/>
        </p:nvSpPr>
        <p:spPr bwMode="auto">
          <a:xfrm>
            <a:off x="152400" y="1993900"/>
            <a:ext cx="8229600" cy="579438"/>
          </a:xfrm>
          <a:prstGeom prst="rect">
            <a:avLst/>
          </a:prstGeom>
          <a:noFill/>
          <a:ln w="9525">
            <a:noFill/>
            <a:miter lim="800000"/>
            <a:headEnd/>
            <a:tailEnd/>
          </a:ln>
          <a:effectLst/>
        </p:spPr>
        <p:txBody>
          <a:bodyPr>
            <a:spAutoFit/>
          </a:bodyPr>
          <a:lstStyle/>
          <a:p>
            <a:pPr algn="l"/>
            <a:r>
              <a:rPr lang="en-US" altLang="zh-CN" sz="2800"/>
              <a:t>      </a:t>
            </a:r>
            <a:r>
              <a:rPr lang="en-US" altLang="zh-CN" sz="2800" i="1"/>
              <a:t>F(x) = P</a:t>
            </a:r>
            <a:r>
              <a:rPr lang="en-US" altLang="zh-CN" sz="2800"/>
              <a:t>(</a:t>
            </a:r>
            <a:r>
              <a:rPr lang="en-US" altLang="zh-CN" sz="2800" i="1"/>
              <a:t>X </a:t>
            </a:r>
            <a:r>
              <a:rPr lang="en-US" altLang="zh-CN" sz="2400"/>
              <a:t>≤</a:t>
            </a:r>
            <a:r>
              <a:rPr lang="en-US" altLang="zh-CN"/>
              <a:t> </a:t>
            </a:r>
            <a:r>
              <a:rPr lang="en-US" altLang="zh-CN" sz="2800" i="1"/>
              <a:t>x</a:t>
            </a:r>
            <a:r>
              <a:rPr lang="en-US" altLang="zh-CN" sz="2800"/>
              <a:t>) = </a:t>
            </a:r>
            <a:r>
              <a:rPr lang="en-US" altLang="zh-CN" sz="2800" i="1"/>
              <a:t>P</a:t>
            </a:r>
            <a:r>
              <a:rPr lang="en-US" altLang="zh-CN" sz="2800"/>
              <a:t>(</a:t>
            </a:r>
            <a:r>
              <a:rPr lang="en-US" altLang="zh-CN" sz="2800" i="1"/>
              <a:t>X</a:t>
            </a:r>
            <a:r>
              <a:rPr lang="en-US" altLang="zh-CN" sz="2800"/>
              <a:t>&lt;0) + </a:t>
            </a:r>
            <a:r>
              <a:rPr lang="en-US" altLang="zh-CN" sz="2800" i="1"/>
              <a:t>P</a:t>
            </a:r>
            <a:r>
              <a:rPr lang="en-US" altLang="zh-CN" sz="2800"/>
              <a:t>(0 </a:t>
            </a:r>
            <a:r>
              <a:rPr lang="en-US" altLang="zh-CN" sz="2400"/>
              <a:t>≤</a:t>
            </a:r>
            <a:r>
              <a:rPr lang="en-US" altLang="zh-CN" sz="2800"/>
              <a:t> </a:t>
            </a:r>
            <a:r>
              <a:rPr lang="en-US" altLang="zh-CN" sz="2800" i="1"/>
              <a:t>X </a:t>
            </a:r>
            <a:r>
              <a:rPr lang="en-US" altLang="zh-CN" sz="2400"/>
              <a:t>≤</a:t>
            </a:r>
            <a:r>
              <a:rPr lang="en-US" altLang="zh-CN" sz="2800" i="1"/>
              <a:t> x</a:t>
            </a:r>
            <a:r>
              <a:rPr lang="en-US" altLang="zh-CN" sz="2800"/>
              <a:t>) = </a:t>
            </a:r>
            <a:r>
              <a:rPr lang="en-US" altLang="zh-CN" i="1"/>
              <a:t>x </a:t>
            </a:r>
            <a:r>
              <a:rPr lang="en-US" altLang="zh-CN"/>
              <a:t>/ </a:t>
            </a:r>
            <a:r>
              <a:rPr lang="en-US" altLang="zh-CN" i="1"/>
              <a:t>a</a:t>
            </a:r>
          </a:p>
        </p:txBody>
      </p:sp>
      <p:sp>
        <p:nvSpPr>
          <p:cNvPr id="71700" name="Text Box 20"/>
          <p:cNvSpPr txBox="1">
            <a:spLocks noChangeArrowheads="1"/>
          </p:cNvSpPr>
          <p:nvPr/>
        </p:nvSpPr>
        <p:spPr bwMode="auto">
          <a:xfrm>
            <a:off x="688975" y="3897313"/>
            <a:ext cx="838200" cy="519112"/>
          </a:xfrm>
          <a:prstGeom prst="rect">
            <a:avLst/>
          </a:prstGeom>
          <a:noFill/>
          <a:ln w="9525">
            <a:noFill/>
            <a:miter lim="800000"/>
            <a:headEnd/>
            <a:tailEnd/>
          </a:ln>
          <a:effectLst/>
        </p:spPr>
        <p:txBody>
          <a:bodyPr>
            <a:spAutoFit/>
          </a:bodyPr>
          <a:lstStyle/>
          <a:p>
            <a:pPr algn="l">
              <a:spcBef>
                <a:spcPct val="50000"/>
              </a:spcBef>
            </a:pPr>
            <a:endParaRPr kumimoji="0" lang="zh-CN" altLang="zh-CN" sz="2800"/>
          </a:p>
        </p:txBody>
      </p:sp>
      <p:sp>
        <p:nvSpPr>
          <p:cNvPr id="71702" name="Rectangle 22"/>
          <p:cNvSpPr>
            <a:spLocks noChangeArrowheads="1"/>
          </p:cNvSpPr>
          <p:nvPr/>
        </p:nvSpPr>
        <p:spPr bwMode="auto">
          <a:xfrm>
            <a:off x="468313" y="4876800"/>
            <a:ext cx="8142287" cy="1158875"/>
          </a:xfrm>
          <a:prstGeom prst="rect">
            <a:avLst/>
          </a:prstGeom>
          <a:noFill/>
          <a:ln w="9525">
            <a:noFill/>
            <a:miter lim="800000"/>
            <a:headEnd/>
            <a:tailEnd/>
          </a:ln>
          <a:effectLst/>
        </p:spPr>
        <p:txBody>
          <a:bodyPr>
            <a:spAutoFit/>
          </a:bodyPr>
          <a:lstStyle/>
          <a:p>
            <a:pPr algn="l">
              <a:lnSpc>
                <a:spcPct val="125000"/>
              </a:lnSpc>
            </a:pPr>
            <a:r>
              <a:rPr lang="en-US" altLang="zh-CN" sz="2800"/>
              <a:t>       </a:t>
            </a:r>
            <a:r>
              <a:rPr lang="zh-CN" altLang="en-US" sz="2800"/>
              <a:t>这就是在区间 </a:t>
            </a:r>
            <a:r>
              <a:rPr lang="en-US" altLang="zh-CN" sz="2800"/>
              <a:t>[0</a:t>
            </a:r>
            <a:r>
              <a:rPr lang="zh-CN" altLang="en-US" sz="2800"/>
              <a:t>，</a:t>
            </a:r>
            <a:r>
              <a:rPr lang="en-US" altLang="zh-CN" sz="2800" i="1"/>
              <a:t>a</a:t>
            </a:r>
            <a:r>
              <a:rPr lang="en-US" altLang="zh-CN" sz="2800"/>
              <a:t>]</a:t>
            </a:r>
            <a:r>
              <a:rPr lang="zh-CN" altLang="en-US" sz="2800"/>
              <a:t>上服从</a:t>
            </a:r>
            <a:r>
              <a:rPr lang="zh-CN" altLang="en-US" sz="2800">
                <a:solidFill>
                  <a:srgbClr val="FF0000"/>
                </a:solidFill>
              </a:rPr>
              <a:t>均匀分布</a:t>
            </a:r>
            <a:r>
              <a:rPr lang="zh-CN" altLang="en-US" sz="2800"/>
              <a:t>的随机变量的分布函数</a:t>
            </a:r>
            <a:r>
              <a:rPr lang="en-US" altLang="zh-CN" sz="2800"/>
              <a:t>.</a:t>
            </a:r>
          </a:p>
        </p:txBody>
      </p:sp>
      <p:graphicFrame>
        <p:nvGraphicFramePr>
          <p:cNvPr id="71703" name="Object 23"/>
          <p:cNvGraphicFramePr>
            <a:graphicFrameLocks noChangeAspect="1"/>
          </p:cNvGraphicFramePr>
          <p:nvPr/>
        </p:nvGraphicFramePr>
        <p:xfrm>
          <a:off x="1143000" y="2667000"/>
          <a:ext cx="4495800" cy="2133600"/>
        </p:xfrm>
        <a:graphic>
          <a:graphicData uri="http://schemas.openxmlformats.org/presentationml/2006/ole">
            <p:oleObj spid="_x0000_s71703" name="Equation" r:id="rId4" imgW="1841400" imgH="939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685800" y="914400"/>
            <a:ext cx="8229600" cy="1219200"/>
          </a:xfrm>
        </p:spPr>
        <p:txBody>
          <a:bodyPr/>
          <a:lstStyle/>
          <a:p>
            <a:pPr marL="457200" indent="-457200">
              <a:buFontTx/>
              <a:buNone/>
            </a:pPr>
            <a:endParaRPr lang="en-US" altLang="zh-CN" sz="2400">
              <a:solidFill>
                <a:srgbClr val="04060C"/>
              </a:solidFill>
              <a:ea typeface="黑体" pitchFamily="2" charset="-122"/>
            </a:endParaRPr>
          </a:p>
          <a:p>
            <a:pPr marL="457200" indent="-457200">
              <a:buFontTx/>
              <a:buNone/>
            </a:pPr>
            <a:r>
              <a:rPr lang="zh-CN" altLang="en-US" sz="2400">
                <a:solidFill>
                  <a:srgbClr val="04060C"/>
                </a:solidFill>
                <a:ea typeface="黑体" pitchFamily="2" charset="-122"/>
              </a:rPr>
              <a:t>（</a:t>
            </a:r>
            <a:r>
              <a:rPr lang="en-US" altLang="zh-CN" sz="2400">
                <a:solidFill>
                  <a:srgbClr val="04060C"/>
                </a:solidFill>
                <a:ea typeface="黑体" pitchFamily="2" charset="-122"/>
              </a:rPr>
              <a:t>1</a:t>
            </a:r>
            <a:r>
              <a:rPr lang="zh-CN" altLang="en-US" sz="2400">
                <a:solidFill>
                  <a:srgbClr val="04060C"/>
                </a:solidFill>
                <a:ea typeface="黑体" pitchFamily="2" charset="-122"/>
              </a:rPr>
              <a:t>） </a:t>
            </a:r>
            <a:r>
              <a:rPr lang="en-US" altLang="zh-CN" sz="2400" b="1" i="1">
                <a:solidFill>
                  <a:srgbClr val="04060C"/>
                </a:solidFill>
                <a:latin typeface="Times New Roman" pitchFamily="18" charset="0"/>
              </a:rPr>
              <a:t>F</a:t>
            </a:r>
            <a:r>
              <a:rPr lang="en-US" altLang="zh-CN" sz="2400" b="1">
                <a:latin typeface="Times New Roman" pitchFamily="18" charset="0"/>
              </a:rPr>
              <a:t> </a:t>
            </a:r>
            <a:r>
              <a:rPr lang="en-US" altLang="zh-CN" sz="2400">
                <a:solidFill>
                  <a:srgbClr val="04060C"/>
                </a:solidFill>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a:solidFill>
                  <a:srgbClr val="04060C"/>
                </a:solidFill>
                <a:ea typeface="黑体" pitchFamily="2" charset="-122"/>
              </a:rPr>
              <a:t>)</a:t>
            </a:r>
            <a:r>
              <a:rPr lang="zh-CN" altLang="en-US" sz="2400">
                <a:solidFill>
                  <a:srgbClr val="04060C"/>
                </a:solidFill>
                <a:ea typeface="黑体" pitchFamily="2" charset="-122"/>
              </a:rPr>
              <a:t>为不减函数：当</a:t>
            </a:r>
            <a:r>
              <a:rPr lang="en-US" altLang="zh-CN" sz="2400" i="1">
                <a:solidFill>
                  <a:srgbClr val="04060C"/>
                </a:solidFill>
                <a:latin typeface="Times New Roman" pitchFamily="18" charset="0"/>
                <a:ea typeface="黑体" pitchFamily="2" charset="-122"/>
              </a:rPr>
              <a:t>x</a:t>
            </a:r>
            <a:r>
              <a:rPr lang="en-US" altLang="zh-CN" sz="2400" baseline="-25000">
                <a:solidFill>
                  <a:srgbClr val="04060C"/>
                </a:solidFill>
                <a:ea typeface="黑体" pitchFamily="2" charset="-122"/>
              </a:rPr>
              <a:t>1</a:t>
            </a:r>
            <a:r>
              <a:rPr lang="en-US" altLang="zh-CN" sz="2400">
                <a:solidFill>
                  <a:srgbClr val="04060C"/>
                </a:solidFill>
                <a:ea typeface="黑体" pitchFamily="2" charset="-122"/>
              </a:rPr>
              <a:t>&lt; </a:t>
            </a:r>
            <a:r>
              <a:rPr lang="en-US" altLang="zh-CN" sz="2400" i="1">
                <a:solidFill>
                  <a:srgbClr val="04060C"/>
                </a:solidFill>
                <a:latin typeface="Times New Roman" pitchFamily="18" charset="0"/>
                <a:ea typeface="黑体" pitchFamily="2" charset="-122"/>
              </a:rPr>
              <a:t>x</a:t>
            </a:r>
            <a:r>
              <a:rPr lang="en-US" altLang="zh-CN" sz="2400" baseline="-25000">
                <a:solidFill>
                  <a:srgbClr val="04060C"/>
                </a:solidFill>
                <a:ea typeface="黑体" pitchFamily="2" charset="-122"/>
              </a:rPr>
              <a:t>2</a:t>
            </a:r>
            <a:r>
              <a:rPr lang="zh-CN" altLang="en-US" sz="2400">
                <a:solidFill>
                  <a:srgbClr val="04060C"/>
                </a:solidFill>
                <a:ea typeface="黑体" pitchFamily="2" charset="-122"/>
              </a:rPr>
              <a:t>时，有</a:t>
            </a:r>
            <a:r>
              <a:rPr lang="en-US" altLang="zh-CN" sz="2400" b="1" i="1">
                <a:solidFill>
                  <a:srgbClr val="04060C"/>
                </a:solidFill>
                <a:latin typeface="Times New Roman" pitchFamily="18" charset="0"/>
              </a:rPr>
              <a:t>F</a:t>
            </a:r>
            <a:r>
              <a:rPr lang="en-US" altLang="zh-CN" sz="2400"/>
              <a:t> </a:t>
            </a:r>
            <a:r>
              <a:rPr lang="en-US" altLang="zh-CN" sz="2400">
                <a:solidFill>
                  <a:srgbClr val="04060C"/>
                </a:solidFill>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baseline="-25000">
                <a:solidFill>
                  <a:srgbClr val="04060C"/>
                </a:solidFill>
                <a:ea typeface="黑体" pitchFamily="2" charset="-122"/>
              </a:rPr>
              <a:t>1</a:t>
            </a:r>
            <a:r>
              <a:rPr lang="en-US" altLang="zh-CN" sz="2400">
                <a:solidFill>
                  <a:srgbClr val="04060C"/>
                </a:solidFill>
                <a:ea typeface="黑体" pitchFamily="2" charset="-122"/>
              </a:rPr>
              <a:t>)</a:t>
            </a:r>
            <a:r>
              <a:rPr lang="en-US" altLang="zh-CN" sz="2400" b="1">
                <a:solidFill>
                  <a:srgbClr val="04060C"/>
                </a:solidFill>
                <a:latin typeface="宋体" pitchFamily="2" charset="-122"/>
              </a:rPr>
              <a:t>≤</a:t>
            </a:r>
            <a:r>
              <a:rPr lang="en-US" altLang="zh-CN" sz="2400" b="1" i="1">
                <a:solidFill>
                  <a:srgbClr val="04060C"/>
                </a:solidFill>
                <a:latin typeface="Times New Roman" pitchFamily="18" charset="0"/>
              </a:rPr>
              <a:t>F</a:t>
            </a:r>
            <a:r>
              <a:rPr lang="en-US" altLang="zh-CN" sz="2400" b="1">
                <a:latin typeface="Times New Roman" pitchFamily="18" charset="0"/>
              </a:rPr>
              <a:t> </a:t>
            </a:r>
            <a:r>
              <a:rPr lang="en-US" altLang="zh-CN" sz="2400" b="1">
                <a:solidFill>
                  <a:srgbClr val="04060C"/>
                </a:solidFill>
                <a:latin typeface="宋体" pitchFamily="2" charset="-122"/>
              </a:rPr>
              <a:t>(</a:t>
            </a:r>
            <a:r>
              <a:rPr lang="en-US" altLang="zh-CN" sz="2400" i="1">
                <a:solidFill>
                  <a:srgbClr val="04060C"/>
                </a:solidFill>
                <a:latin typeface="Times New Roman" pitchFamily="18" charset="0"/>
                <a:ea typeface="黑体" pitchFamily="2" charset="-122"/>
              </a:rPr>
              <a:t>x</a:t>
            </a:r>
            <a:r>
              <a:rPr lang="en-US" altLang="zh-CN" sz="2400" b="1" baseline="-25000">
                <a:solidFill>
                  <a:srgbClr val="04060C"/>
                </a:solidFill>
                <a:ea typeface="黑体" pitchFamily="2" charset="-122"/>
              </a:rPr>
              <a:t>2</a:t>
            </a:r>
            <a:r>
              <a:rPr lang="en-US" altLang="zh-CN" sz="2400" b="1">
                <a:solidFill>
                  <a:srgbClr val="04060C"/>
                </a:solidFill>
                <a:latin typeface="宋体" pitchFamily="2" charset="-122"/>
              </a:rPr>
              <a:t>)</a:t>
            </a:r>
            <a:r>
              <a:rPr lang="zh-CN" altLang="en-US" sz="2400">
                <a:solidFill>
                  <a:srgbClr val="04060C"/>
                </a:solidFill>
                <a:latin typeface="宋体" pitchFamily="2" charset="-122"/>
              </a:rPr>
              <a:t>。   </a:t>
            </a:r>
          </a:p>
        </p:txBody>
      </p:sp>
      <p:graphicFrame>
        <p:nvGraphicFramePr>
          <p:cNvPr id="23555" name="Object 3"/>
          <p:cNvGraphicFramePr>
            <a:graphicFrameLocks noChangeAspect="1"/>
          </p:cNvGraphicFramePr>
          <p:nvPr/>
        </p:nvGraphicFramePr>
        <p:xfrm>
          <a:off x="762000" y="3276600"/>
          <a:ext cx="6400800" cy="950913"/>
        </p:xfrm>
        <a:graphic>
          <a:graphicData uri="http://schemas.openxmlformats.org/presentationml/2006/ole">
            <p:oleObj spid="_x0000_s23555" name="Equation" r:id="rId3" imgW="3073320" imgH="457200" progId="Equation.3">
              <p:embed/>
            </p:oleObj>
          </a:graphicData>
        </a:graphic>
      </p:graphicFrame>
      <p:sp>
        <p:nvSpPr>
          <p:cNvPr id="23556" name="Text Box 4"/>
          <p:cNvSpPr txBox="1">
            <a:spLocks noChangeArrowheads="1"/>
          </p:cNvSpPr>
          <p:nvPr/>
        </p:nvSpPr>
        <p:spPr bwMode="auto">
          <a:xfrm>
            <a:off x="1143000" y="4267200"/>
            <a:ext cx="7543800" cy="1406525"/>
          </a:xfrm>
          <a:prstGeom prst="rect">
            <a:avLst/>
          </a:prstGeom>
          <a:noFill/>
          <a:ln w="9525">
            <a:noFill/>
            <a:miter lim="800000"/>
            <a:headEnd/>
            <a:tailEnd/>
          </a:ln>
          <a:effectLst/>
        </p:spPr>
        <p:txBody>
          <a:bodyPr>
            <a:spAutoFit/>
          </a:bodyPr>
          <a:lstStyle/>
          <a:p>
            <a:pPr algn="l">
              <a:lnSpc>
                <a:spcPct val="120000"/>
              </a:lnSpc>
            </a:pPr>
            <a:r>
              <a:rPr lang="en-US" altLang="zh-CN" sz="2400" b="0">
                <a:solidFill>
                  <a:srgbClr val="04060C"/>
                </a:solidFill>
                <a:ea typeface="黑体" pitchFamily="2" charset="-122"/>
              </a:rPr>
              <a:t>(2) </a:t>
            </a:r>
            <a:r>
              <a:rPr lang="en-US" altLang="zh-CN" sz="2400" b="0">
                <a:solidFill>
                  <a:schemeClr val="folHlink"/>
                </a:solidFill>
                <a:ea typeface="黑体" pitchFamily="2" charset="-122"/>
              </a:rPr>
              <a:t>*</a:t>
            </a:r>
            <a:r>
              <a:rPr lang="zh-CN" altLang="en-US" sz="2400" b="0">
                <a:solidFill>
                  <a:srgbClr val="04060C"/>
                </a:solidFill>
                <a:ea typeface="黑体" pitchFamily="2" charset="-122"/>
              </a:rPr>
              <a:t>由定义可知：</a:t>
            </a:r>
            <a:r>
              <a:rPr lang="en-US" altLang="zh-CN" sz="2400" b="0">
                <a:solidFill>
                  <a:srgbClr val="04060C"/>
                </a:solidFill>
                <a:latin typeface="黑体" pitchFamily="2" charset="-122"/>
                <a:ea typeface="黑体" pitchFamily="2" charset="-122"/>
              </a:rPr>
              <a:t>0≤ </a:t>
            </a:r>
            <a:r>
              <a:rPr lang="en-US" altLang="zh-CN" sz="2400" i="1">
                <a:solidFill>
                  <a:srgbClr val="04060C"/>
                </a:solidFill>
                <a:ea typeface="黑体" pitchFamily="2" charset="-122"/>
              </a:rPr>
              <a:t>F</a:t>
            </a:r>
            <a:r>
              <a:rPr lang="en-US" altLang="zh-CN" sz="2400" b="0">
                <a:solidFill>
                  <a:schemeClr val="tx1"/>
                </a:solidFill>
                <a:ea typeface="黑体" pitchFamily="2" charset="-122"/>
              </a:rPr>
              <a:t> </a:t>
            </a:r>
            <a:r>
              <a:rPr lang="en-US" altLang="zh-CN" sz="2400" b="0">
                <a:solidFill>
                  <a:srgbClr val="04060C"/>
                </a:solidFill>
                <a:latin typeface="黑体" pitchFamily="2" charset="-122"/>
                <a:ea typeface="黑体" pitchFamily="2" charset="-122"/>
              </a:rPr>
              <a:t>(x)≤1</a:t>
            </a:r>
            <a:r>
              <a:rPr lang="en-US" altLang="zh-CN" sz="2400" b="0">
                <a:solidFill>
                  <a:srgbClr val="04060C"/>
                </a:solidFill>
                <a:latin typeface="宋体" pitchFamily="2" charset="-122"/>
              </a:rPr>
              <a:t>,</a:t>
            </a:r>
            <a:r>
              <a:rPr lang="zh-CN" altLang="en-US" sz="2400" b="0">
                <a:solidFill>
                  <a:srgbClr val="04060C"/>
                </a:solidFill>
                <a:latin typeface="黑体" pitchFamily="2" charset="-122"/>
                <a:ea typeface="黑体" pitchFamily="2" charset="-122"/>
              </a:rPr>
              <a:t>后两式与性质</a:t>
            </a:r>
            <a:r>
              <a:rPr lang="en-US" altLang="zh-CN" sz="2400" b="0">
                <a:solidFill>
                  <a:srgbClr val="04060C"/>
                </a:solidFill>
                <a:latin typeface="黑体" pitchFamily="2" charset="-122"/>
                <a:ea typeface="黑体" pitchFamily="2" charset="-122"/>
              </a:rPr>
              <a:t>(3)</a:t>
            </a:r>
            <a:r>
              <a:rPr lang="zh-CN" altLang="en-US" sz="2400" b="0">
                <a:solidFill>
                  <a:srgbClr val="04060C"/>
                </a:solidFill>
                <a:latin typeface="黑体" pitchFamily="2" charset="-122"/>
                <a:ea typeface="黑体" pitchFamily="2" charset="-122"/>
              </a:rPr>
              <a:t>都可用概率连续性证明。只证</a:t>
            </a:r>
            <a:r>
              <a:rPr lang="en-US" altLang="zh-CN" sz="2400" b="0">
                <a:solidFill>
                  <a:srgbClr val="04060C"/>
                </a:solidFill>
                <a:latin typeface="黑体" pitchFamily="2" charset="-122"/>
                <a:ea typeface="黑体" pitchFamily="2" charset="-122"/>
              </a:rPr>
              <a:t>(3):</a:t>
            </a:r>
            <a:r>
              <a:rPr lang="zh-CN" altLang="en-US" sz="2400" b="0">
                <a:solidFill>
                  <a:srgbClr val="04060C"/>
                </a:solidFill>
                <a:latin typeface="黑体" pitchFamily="2" charset="-122"/>
                <a:ea typeface="黑体" pitchFamily="2" charset="-122"/>
              </a:rPr>
              <a:t>即</a:t>
            </a:r>
            <a:r>
              <a:rPr lang="zh-CN" altLang="en-US" sz="2400" b="0">
                <a:solidFill>
                  <a:srgbClr val="04060C"/>
                </a:solidFill>
                <a:latin typeface="Tahoma" pitchFamily="34" charset="0"/>
                <a:ea typeface="黑体" pitchFamily="2" charset="-122"/>
              </a:rPr>
              <a:t>要证</a:t>
            </a:r>
            <a:r>
              <a:rPr lang="zh-CN" altLang="en-US" sz="2400">
                <a:solidFill>
                  <a:srgbClr val="04060C"/>
                </a:solidFill>
                <a:sym typeface="Symbol" pitchFamily="18" charset="2"/>
              </a:rPr>
              <a:t></a:t>
            </a:r>
            <a:r>
              <a:rPr lang="en-US" altLang="zh-CN" sz="2400" i="1">
                <a:solidFill>
                  <a:srgbClr val="04060C"/>
                </a:solidFill>
                <a:ea typeface="黑体" pitchFamily="2" charset="-122"/>
              </a:rPr>
              <a:t>x</a:t>
            </a:r>
            <a:r>
              <a:rPr lang="en-US" altLang="zh-CN" sz="2400" baseline="-25000">
                <a:solidFill>
                  <a:srgbClr val="04060C"/>
                </a:solidFill>
                <a:ea typeface="黑体" pitchFamily="2" charset="-122"/>
              </a:rPr>
              <a:t>0</a:t>
            </a:r>
            <a:r>
              <a:rPr lang="en-US" altLang="zh-CN" sz="2400">
                <a:solidFill>
                  <a:srgbClr val="04060C"/>
                </a:solidFill>
                <a:ea typeface="黑体" pitchFamily="2" charset="-122"/>
              </a:rPr>
              <a:t>, F(</a:t>
            </a:r>
            <a:r>
              <a:rPr lang="en-US" altLang="zh-CN" sz="2400" i="1">
                <a:solidFill>
                  <a:srgbClr val="04060C"/>
                </a:solidFill>
                <a:ea typeface="黑体" pitchFamily="2" charset="-122"/>
              </a:rPr>
              <a:t>x</a:t>
            </a:r>
            <a:r>
              <a:rPr lang="en-US" altLang="zh-CN" sz="2400" baseline="-25000">
                <a:solidFill>
                  <a:srgbClr val="04060C"/>
                </a:solidFill>
                <a:ea typeface="黑体" pitchFamily="2" charset="-122"/>
              </a:rPr>
              <a:t>0</a:t>
            </a:r>
            <a:r>
              <a:rPr lang="en-US" altLang="zh-CN" sz="2400">
                <a:solidFill>
                  <a:srgbClr val="04060C"/>
                </a:solidFill>
                <a:ea typeface="黑体" pitchFamily="2" charset="-122"/>
              </a:rPr>
              <a:t>+0)=F(</a:t>
            </a:r>
            <a:r>
              <a:rPr lang="en-US" altLang="zh-CN" sz="2400" i="1">
                <a:solidFill>
                  <a:srgbClr val="04060C"/>
                </a:solidFill>
                <a:ea typeface="黑体" pitchFamily="2" charset="-122"/>
              </a:rPr>
              <a:t>x</a:t>
            </a:r>
            <a:r>
              <a:rPr lang="en-US" altLang="zh-CN" sz="2400" baseline="-25000">
                <a:solidFill>
                  <a:srgbClr val="04060C"/>
                </a:solidFill>
                <a:ea typeface="黑体" pitchFamily="2" charset="-122"/>
              </a:rPr>
              <a:t>0</a:t>
            </a:r>
            <a:r>
              <a:rPr lang="en-US" altLang="zh-CN" sz="2400">
                <a:solidFill>
                  <a:srgbClr val="04060C"/>
                </a:solidFill>
                <a:ea typeface="黑体" pitchFamily="2" charset="-122"/>
              </a:rPr>
              <a:t>),</a:t>
            </a:r>
            <a:endParaRPr lang="en-US" altLang="zh-CN" sz="2400" baseline="-25000">
              <a:solidFill>
                <a:srgbClr val="04060C"/>
              </a:solidFill>
              <a:ea typeface="黑体" pitchFamily="2" charset="-122"/>
            </a:endParaRPr>
          </a:p>
          <a:p>
            <a:pPr algn="l">
              <a:lnSpc>
                <a:spcPct val="120000"/>
              </a:lnSpc>
            </a:pPr>
            <a:r>
              <a:rPr lang="en-US" altLang="zh-CN" sz="2400" b="0">
                <a:solidFill>
                  <a:srgbClr val="04060C"/>
                </a:solidFill>
                <a:latin typeface="宋体" pitchFamily="2" charset="-122"/>
              </a:rPr>
              <a:t> </a:t>
            </a:r>
            <a:r>
              <a:rPr lang="en-US" altLang="zh-CN" sz="2400" b="0">
                <a:solidFill>
                  <a:srgbClr val="04060C"/>
                </a:solidFill>
                <a:ea typeface="黑体" pitchFamily="2" charset="-122"/>
              </a:rPr>
              <a:t> </a:t>
            </a:r>
          </a:p>
        </p:txBody>
      </p:sp>
      <p:graphicFrame>
        <p:nvGraphicFramePr>
          <p:cNvPr id="23557" name="Object 5"/>
          <p:cNvGraphicFramePr>
            <a:graphicFrameLocks noChangeAspect="1"/>
          </p:cNvGraphicFramePr>
          <p:nvPr/>
        </p:nvGraphicFramePr>
        <p:xfrm>
          <a:off x="914400" y="1981200"/>
          <a:ext cx="6704013" cy="581025"/>
        </p:xfrm>
        <a:graphic>
          <a:graphicData uri="http://schemas.openxmlformats.org/presentationml/2006/ole">
            <p:oleObj spid="_x0000_s23557" name="Equation" r:id="rId4" imgW="3187440" imgH="279360" progId="Equation.3">
              <p:embed/>
            </p:oleObj>
          </a:graphicData>
        </a:graphic>
      </p:graphicFrame>
      <p:sp>
        <p:nvSpPr>
          <p:cNvPr id="23558" name="Rectangle 6"/>
          <p:cNvSpPr>
            <a:spLocks noChangeArrowheads="1"/>
          </p:cNvSpPr>
          <p:nvPr/>
        </p:nvSpPr>
        <p:spPr bwMode="auto">
          <a:xfrm>
            <a:off x="685800" y="2590800"/>
            <a:ext cx="5872163" cy="457200"/>
          </a:xfrm>
          <a:prstGeom prst="rect">
            <a:avLst/>
          </a:prstGeom>
          <a:noFill/>
          <a:ln w="9525">
            <a:noFill/>
            <a:miter lim="800000"/>
            <a:headEnd/>
            <a:tailEnd/>
          </a:ln>
          <a:effectLst/>
        </p:spPr>
        <p:txBody>
          <a:bodyPr wrap="none">
            <a:spAutoFit/>
          </a:bodyPr>
          <a:lstStyle/>
          <a:p>
            <a:pPr algn="l">
              <a:spcBef>
                <a:spcPct val="20000"/>
              </a:spcBef>
              <a:buSzPct val="90000"/>
            </a:pPr>
            <a:r>
              <a:rPr lang="zh-CN" altLang="en-US" sz="2400" b="0">
                <a:solidFill>
                  <a:srgbClr val="04060C"/>
                </a:solidFill>
                <a:latin typeface="黑体" pitchFamily="2" charset="-122"/>
                <a:ea typeface="黑体" pitchFamily="2" charset="-122"/>
              </a:rPr>
              <a:t>（</a:t>
            </a:r>
            <a:r>
              <a:rPr lang="en-US" altLang="zh-CN" sz="2400" b="0">
                <a:solidFill>
                  <a:srgbClr val="04060C"/>
                </a:solidFill>
                <a:latin typeface="黑体" pitchFamily="2" charset="-122"/>
                <a:ea typeface="黑体" pitchFamily="2" charset="-122"/>
              </a:rPr>
              <a:t>3</a:t>
            </a:r>
            <a:r>
              <a:rPr lang="zh-CN" altLang="en-US" sz="2400" b="0">
                <a:solidFill>
                  <a:srgbClr val="04060C"/>
                </a:solidFill>
                <a:latin typeface="黑体" pitchFamily="2" charset="-122"/>
                <a:ea typeface="黑体" pitchFamily="2" charset="-122"/>
              </a:rPr>
              <a:t>）</a:t>
            </a:r>
            <a:r>
              <a:rPr lang="en-US" altLang="zh-CN" sz="2400" i="1">
                <a:solidFill>
                  <a:srgbClr val="04060C"/>
                </a:solidFill>
                <a:ea typeface="黑体" pitchFamily="2" charset="-122"/>
              </a:rPr>
              <a:t>F</a:t>
            </a:r>
            <a:r>
              <a:rPr lang="en-US" altLang="zh-CN" sz="2400" b="0">
                <a:solidFill>
                  <a:schemeClr val="tx1"/>
                </a:solidFill>
                <a:ea typeface="黑体" pitchFamily="2" charset="-122"/>
              </a:rPr>
              <a:t> </a:t>
            </a:r>
            <a:r>
              <a:rPr lang="en-US" altLang="zh-CN" sz="2400" b="0">
                <a:solidFill>
                  <a:srgbClr val="04060C"/>
                </a:solidFill>
                <a:latin typeface="Tahoma" pitchFamily="34" charset="0"/>
                <a:ea typeface="黑体" pitchFamily="2" charset="-122"/>
              </a:rPr>
              <a:t>(</a:t>
            </a:r>
            <a:r>
              <a:rPr lang="en-US" altLang="zh-CN" sz="2400" b="0" i="1">
                <a:solidFill>
                  <a:srgbClr val="04060C"/>
                </a:solidFill>
                <a:ea typeface="黑体" pitchFamily="2" charset="-122"/>
              </a:rPr>
              <a:t>x</a:t>
            </a:r>
            <a:r>
              <a:rPr lang="en-US" altLang="zh-CN" sz="2400" b="0">
                <a:solidFill>
                  <a:srgbClr val="04060C"/>
                </a:solidFill>
                <a:latin typeface="Tahoma" pitchFamily="34" charset="0"/>
                <a:ea typeface="黑体" pitchFamily="2" charset="-122"/>
              </a:rPr>
              <a:t>)</a:t>
            </a:r>
            <a:r>
              <a:rPr lang="zh-CN" altLang="en-US" sz="2400" b="0">
                <a:solidFill>
                  <a:srgbClr val="04060C"/>
                </a:solidFill>
                <a:latin typeface="Tahoma" pitchFamily="34" charset="0"/>
                <a:ea typeface="黑体" pitchFamily="2" charset="-122"/>
              </a:rPr>
              <a:t>右连续，即对</a:t>
            </a:r>
            <a:r>
              <a:rPr lang="zh-CN" altLang="en-US" sz="2400" b="0">
                <a:solidFill>
                  <a:srgbClr val="04060C"/>
                </a:solidFill>
                <a:latin typeface="Tahoma" pitchFamily="34" charset="0"/>
                <a:sym typeface="Symbol" pitchFamily="18" charset="2"/>
              </a:rPr>
              <a:t></a:t>
            </a:r>
            <a:r>
              <a:rPr lang="en-US" altLang="zh-CN" sz="2400" b="0" i="1">
                <a:solidFill>
                  <a:srgbClr val="04060C"/>
                </a:solidFill>
                <a:ea typeface="黑体" pitchFamily="2" charset="-122"/>
              </a:rPr>
              <a:t>x</a:t>
            </a:r>
            <a:r>
              <a:rPr lang="en-US" altLang="zh-CN" sz="2400" b="0">
                <a:solidFill>
                  <a:srgbClr val="04060C"/>
                </a:solidFill>
                <a:latin typeface="Tahoma" pitchFamily="34" charset="0"/>
                <a:ea typeface="黑体" pitchFamily="2" charset="-122"/>
              </a:rPr>
              <a:t>:</a:t>
            </a:r>
            <a:r>
              <a:rPr lang="en-US" altLang="zh-CN" sz="2400" i="1">
                <a:solidFill>
                  <a:srgbClr val="04060C"/>
                </a:solidFill>
                <a:ea typeface="黑体" pitchFamily="2" charset="-122"/>
              </a:rPr>
              <a:t>F </a:t>
            </a:r>
            <a:r>
              <a:rPr lang="en-US" altLang="zh-CN" sz="2400" b="0">
                <a:solidFill>
                  <a:srgbClr val="04060C"/>
                </a:solidFill>
                <a:latin typeface="Tahoma" pitchFamily="34" charset="0"/>
                <a:ea typeface="黑体" pitchFamily="2" charset="-122"/>
              </a:rPr>
              <a:t>(</a:t>
            </a:r>
            <a:r>
              <a:rPr lang="en-US" altLang="zh-CN" sz="2400" b="0" i="1">
                <a:solidFill>
                  <a:srgbClr val="04060C"/>
                </a:solidFill>
                <a:ea typeface="黑体" pitchFamily="2" charset="-122"/>
              </a:rPr>
              <a:t>x</a:t>
            </a:r>
            <a:r>
              <a:rPr lang="en-US" altLang="zh-CN" sz="2400" b="0">
                <a:solidFill>
                  <a:srgbClr val="04060C"/>
                </a:solidFill>
                <a:latin typeface="Tahoma" pitchFamily="34" charset="0"/>
                <a:ea typeface="黑体" pitchFamily="2" charset="-122"/>
              </a:rPr>
              <a:t>)=</a:t>
            </a:r>
            <a:r>
              <a:rPr lang="en-US" altLang="zh-CN" sz="2400" i="1">
                <a:solidFill>
                  <a:srgbClr val="04060C"/>
                </a:solidFill>
                <a:ea typeface="黑体" pitchFamily="2" charset="-122"/>
              </a:rPr>
              <a:t>F</a:t>
            </a:r>
            <a:r>
              <a:rPr lang="en-US" altLang="zh-CN" sz="2400" b="0">
                <a:solidFill>
                  <a:schemeClr val="tx1"/>
                </a:solidFill>
                <a:ea typeface="黑体" pitchFamily="2" charset="-122"/>
              </a:rPr>
              <a:t> </a:t>
            </a:r>
            <a:r>
              <a:rPr lang="en-US" altLang="zh-CN" sz="2400" b="0">
                <a:solidFill>
                  <a:srgbClr val="04060C"/>
                </a:solidFill>
                <a:latin typeface="Tahoma" pitchFamily="34" charset="0"/>
                <a:ea typeface="黑体" pitchFamily="2" charset="-122"/>
              </a:rPr>
              <a:t>(</a:t>
            </a:r>
            <a:r>
              <a:rPr lang="en-US" altLang="zh-CN" sz="2400" b="0" i="1">
                <a:solidFill>
                  <a:srgbClr val="04060C"/>
                </a:solidFill>
                <a:ea typeface="黑体" pitchFamily="2" charset="-122"/>
              </a:rPr>
              <a:t>x</a:t>
            </a:r>
            <a:r>
              <a:rPr lang="en-US" altLang="zh-CN" sz="2400" b="0">
                <a:solidFill>
                  <a:srgbClr val="04060C"/>
                </a:solidFill>
                <a:latin typeface="Tahoma" pitchFamily="34" charset="0"/>
                <a:ea typeface="黑体" pitchFamily="2" charset="-122"/>
              </a:rPr>
              <a:t>+</a:t>
            </a:r>
            <a:r>
              <a:rPr lang="en-US" altLang="zh-CN" sz="2400" b="0">
                <a:solidFill>
                  <a:srgbClr val="04060C"/>
                </a:solidFill>
                <a:ea typeface="黑体" pitchFamily="2" charset="-122"/>
              </a:rPr>
              <a:t>0</a:t>
            </a:r>
            <a:r>
              <a:rPr lang="en-US" altLang="zh-CN" sz="2400" b="0">
                <a:solidFill>
                  <a:srgbClr val="04060C"/>
                </a:solidFill>
                <a:latin typeface="Tahoma" pitchFamily="34" charset="0"/>
                <a:ea typeface="黑体" pitchFamily="2" charset="-122"/>
              </a:rPr>
              <a:t>).</a:t>
            </a:r>
          </a:p>
        </p:txBody>
      </p:sp>
      <p:graphicFrame>
        <p:nvGraphicFramePr>
          <p:cNvPr id="23559" name="Object 7"/>
          <p:cNvGraphicFramePr>
            <a:graphicFrameLocks noChangeAspect="1"/>
          </p:cNvGraphicFramePr>
          <p:nvPr/>
        </p:nvGraphicFramePr>
        <p:xfrm>
          <a:off x="1295400" y="5329238"/>
          <a:ext cx="5334000" cy="614362"/>
        </p:xfrm>
        <a:graphic>
          <a:graphicData uri="http://schemas.openxmlformats.org/presentationml/2006/ole">
            <p:oleObj spid="_x0000_s23559" r:id="rId5" imgW="2565400" imgH="292100" progId="Equation.3">
              <p:embed/>
            </p:oleObj>
          </a:graphicData>
        </a:graphic>
      </p:graphicFrame>
      <p:sp>
        <p:nvSpPr>
          <p:cNvPr id="23560" name="Text Box 8"/>
          <p:cNvSpPr txBox="1">
            <a:spLocks noChangeArrowheads="1"/>
          </p:cNvSpPr>
          <p:nvPr/>
        </p:nvSpPr>
        <p:spPr bwMode="auto">
          <a:xfrm>
            <a:off x="609600" y="838200"/>
            <a:ext cx="4648200" cy="457200"/>
          </a:xfrm>
          <a:prstGeom prst="rect">
            <a:avLst/>
          </a:prstGeom>
          <a:noFill/>
          <a:ln w="9525">
            <a:noFill/>
            <a:miter lim="800000"/>
            <a:headEnd/>
            <a:tailEnd/>
          </a:ln>
          <a:effectLst/>
        </p:spPr>
        <p:txBody>
          <a:bodyPr>
            <a:spAutoFit/>
          </a:bodyPr>
          <a:lstStyle/>
          <a:p>
            <a:pPr algn="l">
              <a:spcBef>
                <a:spcPct val="50000"/>
              </a:spcBef>
            </a:pPr>
            <a:r>
              <a:rPr lang="en-US" altLang="zh-CN" sz="2400" b="0">
                <a:solidFill>
                  <a:srgbClr val="04060C"/>
                </a:solidFill>
                <a:latin typeface="Tahoma" pitchFamily="34" charset="0"/>
              </a:rPr>
              <a:t>2. </a:t>
            </a:r>
            <a:r>
              <a:rPr lang="zh-CN" altLang="en-US" sz="2400" b="0">
                <a:solidFill>
                  <a:srgbClr val="04060C"/>
                </a:solidFill>
                <a:latin typeface="Tahoma" pitchFamily="34" charset="0"/>
                <a:ea typeface="黑体" pitchFamily="2" charset="-122"/>
              </a:rPr>
              <a:t>分布函数的性质：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23554">
                                            <p:txEl>
                                              <p:pRg st="1" end="1"/>
                                            </p:txEl>
                                          </p:spTgt>
                                        </p:tgtEl>
                                        <p:attrNameLst>
                                          <p:attrName>style.visibility</p:attrName>
                                        </p:attrNameLst>
                                      </p:cBhvr>
                                      <p:to>
                                        <p:strVal val="visible"/>
                                      </p:to>
                                    </p:set>
                                    <p:animEffect transition="in" filter="dissolve">
                                      <p:cBhvr>
                                        <p:cTn id="7" dur="300"/>
                                        <p:tgtEl>
                                          <p:spTgt spid="235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dissolve">
                                      <p:cBhvr>
                                        <p:cTn id="12" dur="500"/>
                                        <p:tgtEl>
                                          <p:spTgt spid="235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23558"/>
                                        </p:tgtEl>
                                        <p:attrNameLst>
                                          <p:attrName>style.visibility</p:attrName>
                                        </p:attrNameLst>
                                      </p:cBhvr>
                                      <p:to>
                                        <p:strVal val="visible"/>
                                      </p:to>
                                    </p:set>
                                    <p:animEffect transition="in" filter="dissolve">
                                      <p:cBhvr>
                                        <p:cTn id="17" dur="300"/>
                                        <p:tgtEl>
                                          <p:spTgt spid="2355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555"/>
                                        </p:tgtEl>
                                        <p:attrNameLst>
                                          <p:attrName>style.visibility</p:attrName>
                                        </p:attrNameLst>
                                      </p:cBhvr>
                                      <p:to>
                                        <p:strVal val="visible"/>
                                      </p:to>
                                    </p:set>
                                    <p:animEffect transition="in" filter="dissolve">
                                      <p:cBhvr>
                                        <p:cTn id="22" dur="500"/>
                                        <p:tgtEl>
                                          <p:spTgt spid="2355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wd">
                                    <p:tmPct val="100000"/>
                                  </p:iterate>
                                  <p:childTnLst>
                                    <p:set>
                                      <p:cBhvr>
                                        <p:cTn id="26" dur="1" fill="hold">
                                          <p:stCondLst>
                                            <p:cond delay="0"/>
                                          </p:stCondLst>
                                        </p:cTn>
                                        <p:tgtEl>
                                          <p:spTgt spid="23556"/>
                                        </p:tgtEl>
                                        <p:attrNameLst>
                                          <p:attrName>style.visibility</p:attrName>
                                        </p:attrNameLst>
                                      </p:cBhvr>
                                      <p:to>
                                        <p:strVal val="visible"/>
                                      </p:to>
                                    </p:set>
                                    <p:animEffect transition="in" filter="dissolve">
                                      <p:cBhvr>
                                        <p:cTn id="27" dur="300"/>
                                        <p:tgtEl>
                                          <p:spTgt spid="2355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559"/>
                                        </p:tgtEl>
                                        <p:attrNameLst>
                                          <p:attrName>style.visibility</p:attrName>
                                        </p:attrNameLst>
                                      </p:cBhvr>
                                      <p:to>
                                        <p:strVal val="visible"/>
                                      </p:to>
                                    </p:set>
                                    <p:animEffect transition="in" filter="dissolve">
                                      <p:cBhvr>
                                        <p:cTn id="32"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autoUpdateAnimBg="0"/>
      <p:bldP spid="23556" grpId="0" autoUpdateAnimBg="0"/>
      <p:bldP spid="2355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39750" y="1476375"/>
            <a:ext cx="8077200" cy="4238625"/>
          </a:xfrm>
          <a:prstGeom prst="rect">
            <a:avLst/>
          </a:prstGeom>
          <a:noFill/>
          <a:ln w="9525">
            <a:noFill/>
            <a:miter lim="800000"/>
            <a:headEnd/>
            <a:tailEnd/>
          </a:ln>
          <a:effectLst/>
        </p:spPr>
        <p:txBody>
          <a:bodyPr>
            <a:spAutoFit/>
          </a:bodyPr>
          <a:lstStyle/>
          <a:p>
            <a:pPr algn="just">
              <a:lnSpc>
                <a:spcPct val="115000"/>
              </a:lnSpc>
              <a:spcBef>
                <a:spcPct val="50000"/>
              </a:spcBef>
            </a:pPr>
            <a:r>
              <a:rPr lang="zh-CN" altLang="en-US" sz="2800" dirty="0"/>
              <a:t>如：掷骰子试验。</a:t>
            </a:r>
          </a:p>
          <a:p>
            <a:pPr algn="just">
              <a:lnSpc>
                <a:spcPct val="115000"/>
              </a:lnSpc>
              <a:spcBef>
                <a:spcPct val="50000"/>
              </a:spcBef>
            </a:pPr>
            <a:r>
              <a:rPr lang="zh-CN" altLang="en-US" sz="2800" dirty="0"/>
              <a:t>此时，若令</a:t>
            </a:r>
            <a:r>
              <a:rPr lang="en-US" altLang="zh-CN" sz="2800" dirty="0"/>
              <a:t>Z=</a:t>
            </a:r>
            <a:r>
              <a:rPr lang="zh-CN" altLang="en-US" sz="2800" dirty="0"/>
              <a:t>掷一次骰子得到的点数，则“掷得</a:t>
            </a:r>
            <a:r>
              <a:rPr lang="en-US" altLang="zh-CN" sz="2800" dirty="0" err="1"/>
              <a:t>i</a:t>
            </a:r>
            <a:r>
              <a:rPr lang="zh-CN" altLang="en-US" sz="2800" dirty="0"/>
              <a:t>点”可记作“</a:t>
            </a:r>
            <a:r>
              <a:rPr lang="en-US" altLang="zh-CN" sz="2800" dirty="0"/>
              <a:t>Z=</a:t>
            </a:r>
            <a:r>
              <a:rPr lang="en-US" altLang="zh-CN" sz="2800" dirty="0" err="1"/>
              <a:t>i</a:t>
            </a:r>
            <a:r>
              <a:rPr lang="en-US" altLang="zh-CN" sz="2800" dirty="0" smtClean="0"/>
              <a:t>”, </a:t>
            </a:r>
            <a:r>
              <a:rPr lang="zh-CN" altLang="en-US" sz="2800" dirty="0" smtClean="0"/>
              <a:t>并有 </a:t>
            </a:r>
            <a:r>
              <a:rPr lang="en-US" altLang="zh-CN" sz="2800" dirty="0" smtClean="0"/>
              <a:t>P(X=</a:t>
            </a:r>
            <a:r>
              <a:rPr lang="en-US" altLang="zh-CN" sz="2800" dirty="0" err="1" smtClean="0"/>
              <a:t>i</a:t>
            </a:r>
            <a:r>
              <a:rPr lang="en-US" altLang="zh-CN" sz="2800" dirty="0"/>
              <a:t>)=1/6.</a:t>
            </a:r>
          </a:p>
          <a:p>
            <a:pPr algn="just">
              <a:lnSpc>
                <a:spcPct val="115000"/>
              </a:lnSpc>
              <a:spcBef>
                <a:spcPct val="50000"/>
              </a:spcBef>
            </a:pPr>
            <a:r>
              <a:rPr lang="zh-CN" altLang="en-US" sz="2800" dirty="0"/>
              <a:t>这表明：</a:t>
            </a:r>
            <a:r>
              <a:rPr lang="en-US" altLang="zh-CN" sz="2800" dirty="0"/>
              <a:t>Z</a:t>
            </a:r>
            <a:r>
              <a:rPr lang="zh-CN" altLang="en-US" sz="2800" dirty="0"/>
              <a:t>实际上是样本点的一个函数，所以</a:t>
            </a:r>
            <a:r>
              <a:rPr lang="zh-CN" altLang="en-US" sz="2800" dirty="0" smtClean="0"/>
              <a:t>取值具有</a:t>
            </a:r>
            <a:r>
              <a:rPr lang="zh-CN" altLang="en-US" sz="2800" dirty="0"/>
              <a:t>随机性。</a:t>
            </a:r>
          </a:p>
          <a:p>
            <a:pPr algn="just">
              <a:lnSpc>
                <a:spcPct val="115000"/>
              </a:lnSpc>
              <a:spcBef>
                <a:spcPct val="50000"/>
              </a:spcBef>
            </a:pPr>
            <a:r>
              <a:rPr lang="zh-CN" altLang="en-US" sz="2800" dirty="0"/>
              <a:t>易见，对于任意</a:t>
            </a:r>
            <a:r>
              <a:rPr lang="zh-CN" altLang="en-US" sz="2800" dirty="0" smtClean="0"/>
              <a:t>实数 </a:t>
            </a:r>
            <a:r>
              <a:rPr lang="en-US" altLang="zh-CN" sz="2800" dirty="0" smtClean="0"/>
              <a:t>x</a:t>
            </a:r>
            <a:r>
              <a:rPr lang="zh-CN" altLang="en-US" sz="2800" dirty="0"/>
              <a:t>，</a:t>
            </a:r>
            <a:r>
              <a:rPr lang="en-US" altLang="zh-CN" sz="2800" dirty="0" smtClean="0"/>
              <a:t>P( Z </a:t>
            </a:r>
            <a:r>
              <a:rPr lang="en-US" altLang="zh-CN" sz="2400" dirty="0" smtClean="0">
                <a:solidFill>
                  <a:schemeClr val="tx1"/>
                </a:solidFill>
                <a:ea typeface="黑体" pitchFamily="2" charset="-122"/>
              </a:rPr>
              <a:t>≤ </a:t>
            </a:r>
            <a:r>
              <a:rPr lang="en-US" altLang="zh-CN" sz="2400" i="1" dirty="0" smtClean="0">
                <a:solidFill>
                  <a:schemeClr val="tx1"/>
                </a:solidFill>
                <a:ea typeface="黑体" pitchFamily="2" charset="-122"/>
              </a:rPr>
              <a:t>x </a:t>
            </a:r>
            <a:r>
              <a:rPr lang="en-US" altLang="zh-CN" sz="2800" dirty="0" smtClean="0"/>
              <a:t>)</a:t>
            </a:r>
            <a:r>
              <a:rPr lang="zh-CN" altLang="en-US" sz="2800" dirty="0"/>
              <a:t>都是随机事件，而且我们可以算出它的概率。</a:t>
            </a:r>
            <a:r>
              <a:rPr lang="zh-CN" altLang="en-US" dirty="0">
                <a:solidFill>
                  <a:schemeClr val="accent2"/>
                </a:solidFill>
              </a:rPr>
              <a:t>   </a:t>
            </a:r>
          </a:p>
        </p:txBody>
      </p:sp>
      <p:pic>
        <p:nvPicPr>
          <p:cNvPr id="48131" name="Picture 3" descr="689076"/>
          <p:cNvPicPr>
            <a:picLocks noChangeAspect="1" noChangeArrowheads="1"/>
          </p:cNvPicPr>
          <p:nvPr/>
        </p:nvPicPr>
        <p:blipFill>
          <a:blip r:embed="rId2" cstate="print"/>
          <a:srcRect/>
          <a:stretch>
            <a:fillRect/>
          </a:stretch>
        </p:blipFill>
        <p:spPr bwMode="auto">
          <a:xfrm>
            <a:off x="6591300" y="700088"/>
            <a:ext cx="1943100" cy="1509712"/>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additive="base">
                                        <p:cTn id="7" dur="500" fill="hold"/>
                                        <p:tgtEl>
                                          <p:spTgt spid="48131"/>
                                        </p:tgtEl>
                                        <p:attrNameLst>
                                          <p:attrName>ppt_x</p:attrName>
                                        </p:attrNameLst>
                                      </p:cBhvr>
                                      <p:tavLst>
                                        <p:tav tm="0">
                                          <p:val>
                                            <p:strVal val="1+#ppt_w/2"/>
                                          </p:val>
                                        </p:tav>
                                        <p:tav tm="100000">
                                          <p:val>
                                            <p:strVal val="#ppt_x"/>
                                          </p:val>
                                        </p:tav>
                                      </p:tavLst>
                                    </p:anim>
                                    <p:anim calcmode="lin" valueType="num">
                                      <p:cBhvr additive="base">
                                        <p:cTn id="8"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8130"/>
                                        </p:tgtEl>
                                        <p:attrNameLst>
                                          <p:attrName>style.visibility</p:attrName>
                                        </p:attrNameLst>
                                      </p:cBhvr>
                                      <p:to>
                                        <p:strVal val="visible"/>
                                      </p:to>
                                    </p:set>
                                    <p:animEffect transition="in" filter="blinds(horizontal)">
                                      <p:cBhvr>
                                        <p:cTn id="13"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1066800" y="838200"/>
            <a:ext cx="7086600" cy="822325"/>
          </a:xfrm>
          <a:prstGeom prst="rect">
            <a:avLst/>
          </a:prstGeom>
          <a:noFill/>
          <a:ln w="9525">
            <a:noFill/>
            <a:miter lim="800000"/>
            <a:headEnd/>
            <a:tailEnd/>
          </a:ln>
          <a:effectLst/>
        </p:spPr>
        <p:txBody>
          <a:bodyPr>
            <a:spAutoFit/>
          </a:bodyPr>
          <a:lstStyle/>
          <a:p>
            <a:pPr algn="l"/>
            <a:r>
              <a:rPr lang="zh-CN" altLang="en-US" sz="2400" b="0">
                <a:solidFill>
                  <a:srgbClr val="04060C"/>
                </a:solidFill>
                <a:ea typeface="黑体" pitchFamily="2" charset="-122"/>
              </a:rPr>
              <a:t>因为</a:t>
            </a:r>
            <a:r>
              <a:rPr lang="en-US" altLang="zh-CN" sz="2400" b="0">
                <a:solidFill>
                  <a:srgbClr val="04060C"/>
                </a:solidFill>
                <a:ea typeface="黑体" pitchFamily="2" charset="-122"/>
              </a:rPr>
              <a:t>F(</a:t>
            </a:r>
            <a:r>
              <a:rPr lang="en-US" altLang="zh-CN" sz="2400" b="0" i="1">
                <a:solidFill>
                  <a:srgbClr val="04060C"/>
                </a:solidFill>
                <a:ea typeface="黑体" pitchFamily="2" charset="-122"/>
              </a:rPr>
              <a:t>x</a:t>
            </a:r>
            <a:r>
              <a:rPr lang="en-US" altLang="zh-CN" sz="2400" b="0">
                <a:solidFill>
                  <a:srgbClr val="04060C"/>
                </a:solidFill>
                <a:ea typeface="黑体" pitchFamily="2" charset="-122"/>
              </a:rPr>
              <a:t>)</a:t>
            </a:r>
            <a:r>
              <a:rPr lang="zh-CN" altLang="en-US" sz="2400" b="0">
                <a:solidFill>
                  <a:srgbClr val="04060C"/>
                </a:solidFill>
                <a:ea typeface="黑体" pitchFamily="2" charset="-122"/>
              </a:rPr>
              <a:t>不减，取定一数列</a:t>
            </a:r>
            <a:r>
              <a:rPr lang="en-US" altLang="zh-CN" sz="2400" b="0" i="1">
                <a:solidFill>
                  <a:srgbClr val="04060C"/>
                </a:solidFill>
                <a:ea typeface="黑体" pitchFamily="2" charset="-122"/>
              </a:rPr>
              <a:t>x</a:t>
            </a:r>
            <a:r>
              <a:rPr lang="en-US" altLang="zh-CN" sz="2400" b="0" i="1" baseline="-25000">
                <a:solidFill>
                  <a:srgbClr val="04060C"/>
                </a:solidFill>
                <a:ea typeface="黑体" pitchFamily="2" charset="-122"/>
              </a:rPr>
              <a:t>n</a:t>
            </a:r>
            <a:r>
              <a:rPr lang="en-US" altLang="zh-CN" sz="2400" b="0">
                <a:solidFill>
                  <a:srgbClr val="04060C"/>
                </a:solidFill>
                <a:sym typeface="Symbol" pitchFamily="18" charset="2"/>
              </a:rPr>
              <a:t></a:t>
            </a:r>
            <a:r>
              <a:rPr lang="en-US" altLang="zh-CN" sz="2400" b="0">
                <a:solidFill>
                  <a:srgbClr val="04060C"/>
                </a:solidFill>
                <a:ea typeface="黑体" pitchFamily="2" charset="-122"/>
              </a:rPr>
              <a:t> </a:t>
            </a:r>
            <a:r>
              <a:rPr lang="en-US" altLang="zh-CN" sz="2400" b="0" i="1">
                <a:solidFill>
                  <a:srgbClr val="04060C"/>
                </a:solidFill>
                <a:ea typeface="黑体" pitchFamily="2" charset="-122"/>
              </a:rPr>
              <a:t>x</a:t>
            </a:r>
            <a:r>
              <a:rPr lang="en-US" altLang="zh-CN" sz="2400" b="0" baseline="-25000">
                <a:solidFill>
                  <a:srgbClr val="04060C"/>
                </a:solidFill>
                <a:ea typeface="黑体" pitchFamily="2" charset="-122"/>
              </a:rPr>
              <a:t>0</a:t>
            </a:r>
            <a:r>
              <a:rPr lang="en-US" altLang="zh-CN" sz="2400" b="0">
                <a:solidFill>
                  <a:srgbClr val="04060C"/>
                </a:solidFill>
                <a:ea typeface="黑体" pitchFamily="2" charset="-122"/>
              </a:rPr>
              <a:t>, (</a:t>
            </a:r>
            <a:r>
              <a:rPr lang="zh-CN" altLang="en-US" sz="2400" b="0">
                <a:solidFill>
                  <a:srgbClr val="04060C"/>
                </a:solidFill>
                <a:ea typeface="黑体" pitchFamily="2" charset="-122"/>
              </a:rPr>
              <a:t>例如</a:t>
            </a:r>
            <a:r>
              <a:rPr lang="en-US" altLang="zh-CN" sz="2400" b="0" i="1">
                <a:solidFill>
                  <a:srgbClr val="04060C"/>
                </a:solidFill>
                <a:ea typeface="黑体" pitchFamily="2" charset="-122"/>
              </a:rPr>
              <a:t>x</a:t>
            </a:r>
            <a:r>
              <a:rPr lang="en-US" altLang="zh-CN" sz="2400" b="0" baseline="-25000">
                <a:solidFill>
                  <a:srgbClr val="04060C"/>
                </a:solidFill>
                <a:ea typeface="黑体" pitchFamily="2" charset="-122"/>
              </a:rPr>
              <a:t>0</a:t>
            </a:r>
            <a:r>
              <a:rPr lang="en-US" altLang="zh-CN" sz="2400" b="0">
                <a:solidFill>
                  <a:srgbClr val="04060C"/>
                </a:solidFill>
                <a:ea typeface="黑体" pitchFamily="2" charset="-122"/>
              </a:rPr>
              <a:t>+ 1/n </a:t>
            </a:r>
            <a:r>
              <a:rPr lang="en-US" altLang="zh-CN" sz="2400" b="0">
                <a:solidFill>
                  <a:srgbClr val="04060C"/>
                </a:solidFill>
                <a:sym typeface="Symbol" pitchFamily="18" charset="2"/>
              </a:rPr>
              <a:t></a:t>
            </a:r>
            <a:r>
              <a:rPr lang="en-US" altLang="zh-CN" sz="2400" b="0">
                <a:solidFill>
                  <a:srgbClr val="04060C"/>
                </a:solidFill>
                <a:ea typeface="黑体" pitchFamily="2" charset="-122"/>
              </a:rPr>
              <a:t> </a:t>
            </a:r>
            <a:r>
              <a:rPr lang="en-US" altLang="zh-CN" sz="2400" b="0" i="1">
                <a:solidFill>
                  <a:srgbClr val="04060C"/>
                </a:solidFill>
                <a:ea typeface="黑体" pitchFamily="2" charset="-122"/>
              </a:rPr>
              <a:t>x</a:t>
            </a:r>
            <a:r>
              <a:rPr lang="en-US" altLang="zh-CN" sz="2400" b="0" baseline="-25000">
                <a:solidFill>
                  <a:srgbClr val="04060C"/>
                </a:solidFill>
                <a:ea typeface="黑体" pitchFamily="2" charset="-122"/>
              </a:rPr>
              <a:t>0</a:t>
            </a:r>
            <a:r>
              <a:rPr lang="en-US" altLang="zh-CN" sz="2400" b="0">
                <a:solidFill>
                  <a:srgbClr val="04060C"/>
                </a:solidFill>
                <a:ea typeface="黑体" pitchFamily="2" charset="-122"/>
              </a:rPr>
              <a:t>)</a:t>
            </a:r>
            <a:r>
              <a:rPr lang="zh-CN" altLang="en-US" sz="2400" b="0">
                <a:solidFill>
                  <a:srgbClr val="04060C"/>
                </a:solidFill>
                <a:ea typeface="黑体" pitchFamily="2" charset="-122"/>
              </a:rPr>
              <a:t>则有：</a:t>
            </a:r>
          </a:p>
        </p:txBody>
      </p:sp>
      <p:graphicFrame>
        <p:nvGraphicFramePr>
          <p:cNvPr id="24581" name="Object 5"/>
          <p:cNvGraphicFramePr>
            <a:graphicFrameLocks noChangeAspect="1"/>
          </p:cNvGraphicFramePr>
          <p:nvPr/>
        </p:nvGraphicFramePr>
        <p:xfrm>
          <a:off x="1981200" y="1574800"/>
          <a:ext cx="4038600" cy="558800"/>
        </p:xfrm>
        <a:graphic>
          <a:graphicData uri="http://schemas.openxmlformats.org/presentationml/2006/ole">
            <p:oleObj spid="_x0000_s24581" name="Equation" r:id="rId3" imgW="1587240" imgH="291960" progId="Equation.3">
              <p:embed/>
            </p:oleObj>
          </a:graphicData>
        </a:graphic>
      </p:graphicFrame>
      <p:sp>
        <p:nvSpPr>
          <p:cNvPr id="24583" name="Rectangle 7"/>
          <p:cNvSpPr>
            <a:spLocks noGrp="1" noChangeArrowheads="1"/>
          </p:cNvSpPr>
          <p:nvPr>
            <p:ph type="body" idx="1"/>
          </p:nvPr>
        </p:nvSpPr>
        <p:spPr>
          <a:xfrm>
            <a:off x="914400" y="2209800"/>
            <a:ext cx="7772400" cy="990600"/>
          </a:xfrm>
          <a:noFill/>
          <a:ln/>
        </p:spPr>
        <p:txBody>
          <a:bodyPr/>
          <a:lstStyle/>
          <a:p>
            <a:pPr>
              <a:lnSpc>
                <a:spcPct val="120000"/>
              </a:lnSpc>
              <a:buFontTx/>
              <a:buNone/>
            </a:pPr>
            <a:r>
              <a:rPr lang="zh-CN" altLang="en-US" sz="2400">
                <a:solidFill>
                  <a:srgbClr val="04060C"/>
                </a:solidFill>
                <a:ea typeface="黑体" pitchFamily="2" charset="-122"/>
              </a:rPr>
              <a:t>记：</a:t>
            </a:r>
            <a:r>
              <a:rPr lang="en-US" altLang="zh-CN" sz="2400">
                <a:solidFill>
                  <a:srgbClr val="04060C"/>
                </a:solidFill>
                <a:latin typeface="Times New Roman" pitchFamily="18" charset="0"/>
                <a:ea typeface="黑体" pitchFamily="2" charset="-122"/>
              </a:rPr>
              <a:t>A={X</a:t>
            </a:r>
            <a:r>
              <a:rPr lang="en-US" altLang="zh-CN" sz="2400">
                <a:solidFill>
                  <a:srgbClr val="04060C"/>
                </a:solidFill>
                <a:latin typeface="Times New Roman" pitchFamily="18" charset="0"/>
              </a:rPr>
              <a:t>≤</a:t>
            </a:r>
            <a:r>
              <a:rPr lang="en-US" altLang="zh-CN" sz="2400" i="1">
                <a:solidFill>
                  <a:srgbClr val="04060C"/>
                </a:solidFill>
                <a:latin typeface="Times New Roman" pitchFamily="18" charset="0"/>
                <a:ea typeface="黑体" pitchFamily="2" charset="-122"/>
              </a:rPr>
              <a:t>x</a:t>
            </a:r>
            <a:r>
              <a:rPr lang="en-US" altLang="zh-CN" sz="2400" baseline="-25000">
                <a:solidFill>
                  <a:srgbClr val="04060C"/>
                </a:solidFill>
                <a:latin typeface="Times New Roman" pitchFamily="18" charset="0"/>
                <a:ea typeface="黑体" pitchFamily="2" charset="-122"/>
              </a:rPr>
              <a:t>0</a:t>
            </a:r>
            <a:r>
              <a:rPr lang="en-US" altLang="zh-CN" sz="2400">
                <a:solidFill>
                  <a:srgbClr val="04060C"/>
                </a:solidFill>
                <a:latin typeface="Times New Roman" pitchFamily="18" charset="0"/>
                <a:ea typeface="黑体" pitchFamily="2" charset="-122"/>
              </a:rPr>
              <a:t>},A</a:t>
            </a:r>
            <a:r>
              <a:rPr lang="en-US" altLang="zh-CN" sz="2400" baseline="-25000">
                <a:solidFill>
                  <a:srgbClr val="04060C"/>
                </a:solidFill>
                <a:latin typeface="Times New Roman" pitchFamily="18" charset="0"/>
                <a:ea typeface="黑体" pitchFamily="2" charset="-122"/>
              </a:rPr>
              <a:t>n</a:t>
            </a:r>
            <a:r>
              <a:rPr lang="en-US" altLang="zh-CN" sz="2400">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rPr>
              <a:t>≤</a:t>
            </a:r>
            <a:r>
              <a:rPr lang="en-US" altLang="zh-CN" sz="2400" i="1">
                <a:solidFill>
                  <a:srgbClr val="04060C"/>
                </a:solidFill>
                <a:latin typeface="Times New Roman" pitchFamily="18" charset="0"/>
                <a:ea typeface="黑体" pitchFamily="2" charset="-122"/>
              </a:rPr>
              <a:t>x</a:t>
            </a:r>
            <a:r>
              <a:rPr lang="en-US" altLang="zh-CN" sz="2400" i="1" baseline="-25000">
                <a:solidFill>
                  <a:srgbClr val="04060C"/>
                </a:solidFill>
                <a:latin typeface="Times New Roman" pitchFamily="18" charset="0"/>
                <a:ea typeface="黑体" pitchFamily="2" charset="-122"/>
              </a:rPr>
              <a:t>n</a:t>
            </a:r>
            <a:r>
              <a:rPr lang="en-US" altLang="zh-CN" sz="2400">
                <a:solidFill>
                  <a:srgbClr val="04060C"/>
                </a:solidFill>
                <a:latin typeface="Times New Roman" pitchFamily="18" charset="0"/>
                <a:ea typeface="黑体" pitchFamily="2" charset="-122"/>
              </a:rPr>
              <a:t>},n=1,2,……</a:t>
            </a:r>
            <a:br>
              <a:rPr lang="en-US" altLang="zh-CN" sz="2400">
                <a:solidFill>
                  <a:srgbClr val="04060C"/>
                </a:solidFill>
                <a:latin typeface="Times New Roman" pitchFamily="18" charset="0"/>
                <a:ea typeface="黑体" pitchFamily="2" charset="-122"/>
              </a:rPr>
            </a:br>
            <a:r>
              <a:rPr lang="zh-CN" altLang="en-US" sz="2400">
                <a:solidFill>
                  <a:srgbClr val="04060C"/>
                </a:solidFill>
                <a:ea typeface="黑体" pitchFamily="2" charset="-122"/>
              </a:rPr>
              <a:t>则：</a:t>
            </a:r>
            <a:r>
              <a:rPr lang="en-US" altLang="zh-CN" sz="2400">
                <a:solidFill>
                  <a:srgbClr val="04060C"/>
                </a:solidFill>
                <a:latin typeface="Times New Roman" pitchFamily="18" charset="0"/>
                <a:ea typeface="黑体" pitchFamily="2" charset="-122"/>
              </a:rPr>
              <a:t>A</a:t>
            </a:r>
            <a:r>
              <a:rPr lang="en-US" altLang="zh-CN" sz="2400" baseline="-25000">
                <a:solidFill>
                  <a:srgbClr val="04060C"/>
                </a:solidFill>
                <a:latin typeface="Times New Roman" pitchFamily="18" charset="0"/>
                <a:ea typeface="黑体" pitchFamily="2" charset="-122"/>
              </a:rPr>
              <a:t>1</a:t>
            </a:r>
            <a:r>
              <a:rPr lang="en-US" altLang="zh-CN" sz="2400">
                <a:solidFill>
                  <a:srgbClr val="04060C"/>
                </a:solidFill>
                <a:latin typeface="Times New Roman" pitchFamily="18" charset="0"/>
                <a:sym typeface="Symbol" pitchFamily="18" charset="2"/>
              </a:rPr>
              <a:t></a:t>
            </a:r>
            <a:r>
              <a:rPr lang="en-US" altLang="zh-CN" sz="2400">
                <a:solidFill>
                  <a:srgbClr val="04060C"/>
                </a:solidFill>
                <a:latin typeface="Times New Roman" pitchFamily="18" charset="0"/>
                <a:ea typeface="黑体" pitchFamily="2" charset="-122"/>
              </a:rPr>
              <a:t> A</a:t>
            </a:r>
            <a:r>
              <a:rPr lang="en-US" altLang="zh-CN" sz="2400" baseline="-25000">
                <a:solidFill>
                  <a:srgbClr val="04060C"/>
                </a:solidFill>
                <a:latin typeface="Times New Roman" pitchFamily="18" charset="0"/>
                <a:ea typeface="黑体" pitchFamily="2" charset="-122"/>
              </a:rPr>
              <a:t>2 </a:t>
            </a:r>
            <a:r>
              <a:rPr lang="en-US" altLang="zh-CN" sz="2400">
                <a:solidFill>
                  <a:srgbClr val="04060C"/>
                </a:solidFill>
                <a:latin typeface="Times New Roman" pitchFamily="18" charset="0"/>
                <a:sym typeface="Symbol" pitchFamily="18" charset="2"/>
              </a:rPr>
              <a:t></a:t>
            </a:r>
            <a:r>
              <a:rPr lang="en-US" altLang="zh-CN" sz="2400">
                <a:solidFill>
                  <a:srgbClr val="04060C"/>
                </a:solidFill>
                <a:latin typeface="Times New Roman" pitchFamily="18" charset="0"/>
                <a:ea typeface="黑体" pitchFamily="2" charset="-122"/>
              </a:rPr>
              <a:t> … </a:t>
            </a:r>
            <a:r>
              <a:rPr lang="en-US" altLang="zh-CN" sz="2400">
                <a:solidFill>
                  <a:srgbClr val="04060C"/>
                </a:solidFill>
                <a:latin typeface="Times New Roman" pitchFamily="18" charset="0"/>
                <a:sym typeface="Symbol" pitchFamily="18" charset="2"/>
              </a:rPr>
              <a:t></a:t>
            </a:r>
            <a:r>
              <a:rPr lang="en-US" altLang="zh-CN" sz="2400">
                <a:solidFill>
                  <a:srgbClr val="04060C"/>
                </a:solidFill>
                <a:latin typeface="Times New Roman" pitchFamily="18" charset="0"/>
                <a:ea typeface="黑体" pitchFamily="2" charset="-122"/>
              </a:rPr>
              <a:t> A</a:t>
            </a:r>
            <a:r>
              <a:rPr lang="en-US" altLang="zh-CN" sz="2400" baseline="-25000">
                <a:solidFill>
                  <a:srgbClr val="04060C"/>
                </a:solidFill>
                <a:latin typeface="Times New Roman" pitchFamily="18" charset="0"/>
                <a:ea typeface="黑体" pitchFamily="2" charset="-122"/>
              </a:rPr>
              <a:t>n</a:t>
            </a:r>
            <a:r>
              <a:rPr lang="en-US" altLang="zh-CN" sz="2400">
                <a:solidFill>
                  <a:srgbClr val="04060C"/>
                </a:solidFill>
                <a:latin typeface="Times New Roman" pitchFamily="18" charset="0"/>
                <a:sym typeface="Symbol" pitchFamily="18" charset="2"/>
              </a:rPr>
              <a:t></a:t>
            </a:r>
            <a:r>
              <a:rPr lang="en-US" altLang="zh-CN" sz="2400">
                <a:solidFill>
                  <a:srgbClr val="04060C"/>
                </a:solidFill>
                <a:latin typeface="Times New Roman" pitchFamily="18" charset="0"/>
                <a:ea typeface="黑体" pitchFamily="2" charset="-122"/>
              </a:rPr>
              <a:t> …</a:t>
            </a:r>
            <a:r>
              <a:rPr lang="en-US" altLang="zh-CN" sz="2400">
                <a:solidFill>
                  <a:srgbClr val="04060C"/>
                </a:solidFill>
                <a:latin typeface="Times New Roman"/>
                <a:ea typeface="黑体" pitchFamily="2" charset="-122"/>
              </a:rPr>
              <a:t>…</a:t>
            </a:r>
            <a:r>
              <a:rPr lang="zh-CN" altLang="en-US" sz="2400">
                <a:solidFill>
                  <a:srgbClr val="04060C"/>
                </a:solidFill>
                <a:ea typeface="黑体" pitchFamily="2" charset="-122"/>
              </a:rPr>
              <a:t>且</a:t>
            </a:r>
          </a:p>
        </p:txBody>
      </p:sp>
      <p:graphicFrame>
        <p:nvGraphicFramePr>
          <p:cNvPr id="24584" name="Object 8"/>
          <p:cNvGraphicFramePr>
            <a:graphicFrameLocks noChangeAspect="1"/>
          </p:cNvGraphicFramePr>
          <p:nvPr/>
        </p:nvGraphicFramePr>
        <p:xfrm>
          <a:off x="5562600" y="2590800"/>
          <a:ext cx="1219200" cy="801688"/>
        </p:xfrm>
        <a:graphic>
          <a:graphicData uri="http://schemas.openxmlformats.org/presentationml/2006/ole">
            <p:oleObj spid="_x0000_s24584" name="Equation" r:id="rId4" imgW="647640" imgH="431640" progId="Equation.3">
              <p:embed/>
            </p:oleObj>
          </a:graphicData>
        </a:graphic>
      </p:graphicFrame>
      <p:graphicFrame>
        <p:nvGraphicFramePr>
          <p:cNvPr id="24585" name="Object 9"/>
          <p:cNvGraphicFramePr>
            <a:graphicFrameLocks noChangeAspect="1"/>
          </p:cNvGraphicFramePr>
          <p:nvPr/>
        </p:nvGraphicFramePr>
        <p:xfrm>
          <a:off x="1143000" y="3424238"/>
          <a:ext cx="6386513" cy="1376362"/>
        </p:xfrm>
        <a:graphic>
          <a:graphicData uri="http://schemas.openxmlformats.org/presentationml/2006/ole">
            <p:oleObj spid="_x0000_s24585" name="Equation" r:id="rId5" imgW="3301920" imgH="711000" progId="Equation.3">
              <p:embed/>
            </p:oleObj>
          </a:graphicData>
        </a:graphic>
      </p:graphicFrame>
      <p:sp>
        <p:nvSpPr>
          <p:cNvPr id="24586" name="Text Box 10"/>
          <p:cNvSpPr txBox="1">
            <a:spLocks noChangeArrowheads="1"/>
          </p:cNvSpPr>
          <p:nvPr/>
        </p:nvSpPr>
        <p:spPr bwMode="auto">
          <a:xfrm>
            <a:off x="1219200" y="4953000"/>
            <a:ext cx="4649788" cy="457200"/>
          </a:xfrm>
          <a:prstGeom prst="rect">
            <a:avLst/>
          </a:prstGeom>
          <a:noFill/>
          <a:ln w="9525">
            <a:noFill/>
            <a:miter lim="800000"/>
            <a:headEnd/>
            <a:tailEnd/>
          </a:ln>
          <a:effectLst/>
        </p:spPr>
        <p:txBody>
          <a:bodyPr wrap="none">
            <a:spAutoFit/>
          </a:bodyPr>
          <a:lstStyle/>
          <a:p>
            <a:pPr algn="l"/>
            <a:r>
              <a:rPr lang="zh-CN" altLang="en-US" sz="2400" b="0">
                <a:solidFill>
                  <a:srgbClr val="04060C"/>
                </a:solidFill>
                <a:ea typeface="黑体" pitchFamily="2" charset="-122"/>
              </a:rPr>
              <a:t>即：</a:t>
            </a:r>
            <a:r>
              <a:rPr lang="en-US" altLang="zh-CN" sz="2400" b="0">
                <a:solidFill>
                  <a:srgbClr val="04060C"/>
                </a:solidFill>
                <a:ea typeface="黑体" pitchFamily="2" charset="-122"/>
              </a:rPr>
              <a:t>F(</a:t>
            </a:r>
            <a:r>
              <a:rPr lang="en-US" altLang="zh-CN" sz="2400" b="0" i="1">
                <a:solidFill>
                  <a:srgbClr val="04060C"/>
                </a:solidFill>
                <a:ea typeface="黑体" pitchFamily="2" charset="-122"/>
              </a:rPr>
              <a:t>x</a:t>
            </a:r>
            <a:r>
              <a:rPr lang="en-US" altLang="zh-CN" sz="2400" b="0" baseline="-25000">
                <a:solidFill>
                  <a:srgbClr val="04060C"/>
                </a:solidFill>
                <a:ea typeface="黑体" pitchFamily="2" charset="-122"/>
              </a:rPr>
              <a:t>0</a:t>
            </a:r>
            <a:r>
              <a:rPr lang="en-US" altLang="zh-CN" sz="2400" b="0">
                <a:solidFill>
                  <a:srgbClr val="04060C"/>
                </a:solidFill>
                <a:ea typeface="黑体" pitchFamily="2" charset="-122"/>
              </a:rPr>
              <a:t>)=F(</a:t>
            </a:r>
            <a:r>
              <a:rPr lang="en-US" altLang="zh-CN" sz="2400" b="0" i="1">
                <a:solidFill>
                  <a:srgbClr val="04060C"/>
                </a:solidFill>
                <a:ea typeface="黑体" pitchFamily="2" charset="-122"/>
              </a:rPr>
              <a:t>x</a:t>
            </a:r>
            <a:r>
              <a:rPr lang="en-US" altLang="zh-CN" sz="2400" b="0" baseline="-25000">
                <a:solidFill>
                  <a:srgbClr val="04060C"/>
                </a:solidFill>
                <a:ea typeface="黑体" pitchFamily="2" charset="-122"/>
              </a:rPr>
              <a:t>0</a:t>
            </a:r>
            <a:r>
              <a:rPr lang="en-US" altLang="zh-CN" sz="2400" b="0">
                <a:solidFill>
                  <a:srgbClr val="04060C"/>
                </a:solidFill>
                <a:ea typeface="黑体" pitchFamily="2" charset="-122"/>
              </a:rPr>
              <a:t>+0),</a:t>
            </a:r>
            <a:r>
              <a:rPr lang="zh-CN" altLang="en-US" sz="2400" b="0">
                <a:solidFill>
                  <a:srgbClr val="04060C"/>
                </a:solidFill>
                <a:ea typeface="黑体" pitchFamily="2" charset="-122"/>
              </a:rPr>
              <a:t>而</a:t>
            </a:r>
            <a:r>
              <a:rPr lang="en-US" altLang="zh-CN" sz="2400" b="0" i="1">
                <a:solidFill>
                  <a:srgbClr val="04060C"/>
                </a:solidFill>
                <a:ea typeface="黑体" pitchFamily="2" charset="-122"/>
              </a:rPr>
              <a:t>x</a:t>
            </a:r>
            <a:r>
              <a:rPr lang="en-US" altLang="zh-CN" sz="2400" b="0" baseline="-25000">
                <a:solidFill>
                  <a:srgbClr val="04060C"/>
                </a:solidFill>
                <a:ea typeface="黑体" pitchFamily="2" charset="-122"/>
              </a:rPr>
              <a:t>0</a:t>
            </a:r>
            <a:r>
              <a:rPr lang="zh-CN" altLang="en-US" sz="2400" b="0">
                <a:solidFill>
                  <a:srgbClr val="04060C"/>
                </a:solidFill>
                <a:ea typeface="黑体" pitchFamily="2" charset="-122"/>
              </a:rPr>
              <a:t>是任意的。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24580"/>
                                        </p:tgtEl>
                                        <p:attrNameLst>
                                          <p:attrName>style.visibility</p:attrName>
                                        </p:attrNameLst>
                                      </p:cBhvr>
                                      <p:to>
                                        <p:strVal val="visible"/>
                                      </p:to>
                                    </p:set>
                                    <p:animEffect transition="in" filter="dissolve">
                                      <p:cBhvr>
                                        <p:cTn id="7" dur="3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dissolve">
                                      <p:cBhvr>
                                        <p:cTn id="12" dur="500"/>
                                        <p:tgtEl>
                                          <p:spTgt spid="245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24583">
                                            <p:txEl>
                                              <p:pRg st="0" end="0"/>
                                            </p:txEl>
                                          </p:spTgt>
                                        </p:tgtEl>
                                        <p:attrNameLst>
                                          <p:attrName>style.visibility</p:attrName>
                                        </p:attrNameLst>
                                      </p:cBhvr>
                                      <p:to>
                                        <p:strVal val="visible"/>
                                      </p:to>
                                    </p:set>
                                    <p:animEffect transition="in" filter="dissolve">
                                      <p:cBhvr>
                                        <p:cTn id="17" dur="75"/>
                                        <p:tgtEl>
                                          <p:spTgt spid="2458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584"/>
                                        </p:tgtEl>
                                        <p:attrNameLst>
                                          <p:attrName>style.visibility</p:attrName>
                                        </p:attrNameLst>
                                      </p:cBhvr>
                                      <p:to>
                                        <p:strVal val="visible"/>
                                      </p:to>
                                    </p:set>
                                    <p:animEffect transition="in" filter="dissolve">
                                      <p:cBhvr>
                                        <p:cTn id="22" dur="500"/>
                                        <p:tgtEl>
                                          <p:spTgt spid="2458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585"/>
                                        </p:tgtEl>
                                        <p:attrNameLst>
                                          <p:attrName>style.visibility</p:attrName>
                                        </p:attrNameLst>
                                      </p:cBhvr>
                                      <p:to>
                                        <p:strVal val="visible"/>
                                      </p:to>
                                    </p:set>
                                    <p:animEffect transition="in" filter="dissolve">
                                      <p:cBhvr>
                                        <p:cTn id="27" dur="500"/>
                                        <p:tgtEl>
                                          <p:spTgt spid="2458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lt">
                                    <p:tmPct val="100000"/>
                                  </p:iterate>
                                  <p:childTnLst>
                                    <p:set>
                                      <p:cBhvr>
                                        <p:cTn id="31" dur="1" fill="hold">
                                          <p:stCondLst>
                                            <p:cond delay="0"/>
                                          </p:stCondLst>
                                        </p:cTn>
                                        <p:tgtEl>
                                          <p:spTgt spid="24586"/>
                                        </p:tgtEl>
                                        <p:attrNameLst>
                                          <p:attrName>style.visibility</p:attrName>
                                        </p:attrNameLst>
                                      </p:cBhvr>
                                      <p:to>
                                        <p:strVal val="visible"/>
                                      </p:to>
                                    </p:set>
                                    <p:animEffect transition="in" filter="dissolve">
                                      <p:cBhvr>
                                        <p:cTn id="32" dur="75"/>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P spid="24583" grpId="0" build="p" autoUpdateAnimBg="0"/>
      <p:bldP spid="2458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533400" y="1143000"/>
            <a:ext cx="8321675" cy="1516063"/>
          </a:xfrm>
          <a:prstGeom prst="rect">
            <a:avLst/>
          </a:prstGeom>
          <a:solidFill>
            <a:srgbClr val="660033"/>
          </a:solidFill>
          <a:ln w="9525">
            <a:noFill/>
            <a:miter lim="800000"/>
            <a:headEnd/>
            <a:tailEnd/>
          </a:ln>
          <a:effectLst/>
        </p:spPr>
        <p:txBody>
          <a:bodyPr>
            <a:spAutoFit/>
          </a:bodyPr>
          <a:lstStyle/>
          <a:p>
            <a:pPr algn="l">
              <a:lnSpc>
                <a:spcPct val="130000"/>
              </a:lnSpc>
            </a:pPr>
            <a:r>
              <a:rPr lang="en-US" altLang="zh-CN" sz="2400">
                <a:solidFill>
                  <a:srgbClr val="FFFF00"/>
                </a:solidFill>
              </a:rPr>
              <a:t>       </a:t>
            </a:r>
            <a:r>
              <a:rPr lang="zh-CN" altLang="en-US" sz="2400">
                <a:solidFill>
                  <a:srgbClr val="FFFF00"/>
                </a:solidFill>
              </a:rPr>
              <a:t>如果一个函数具有上述性质，则一定是某个</a:t>
            </a:r>
            <a:r>
              <a:rPr lang="en-US" altLang="zh-CN" sz="2400" i="1">
                <a:solidFill>
                  <a:srgbClr val="FFFF00"/>
                </a:solidFill>
              </a:rPr>
              <a:t>r.v X</a:t>
            </a:r>
            <a:r>
              <a:rPr lang="en-US" altLang="zh-CN" sz="2400">
                <a:solidFill>
                  <a:srgbClr val="FFFF00"/>
                </a:solidFill>
              </a:rPr>
              <a:t> </a:t>
            </a:r>
            <a:r>
              <a:rPr lang="zh-CN" altLang="en-US" sz="2400">
                <a:solidFill>
                  <a:srgbClr val="FFFF00"/>
                </a:solidFill>
              </a:rPr>
              <a:t>的分布函数</a:t>
            </a:r>
            <a:r>
              <a:rPr lang="en-US" altLang="zh-CN" sz="2400">
                <a:solidFill>
                  <a:srgbClr val="FFFF00"/>
                </a:solidFill>
              </a:rPr>
              <a:t>. </a:t>
            </a:r>
            <a:r>
              <a:rPr lang="zh-CN" altLang="en-US" sz="2400">
                <a:solidFill>
                  <a:srgbClr val="FFFF00"/>
                </a:solidFill>
              </a:rPr>
              <a:t>也就是说，性质</a:t>
            </a:r>
            <a:r>
              <a:rPr lang="en-US" altLang="zh-CN" sz="2400">
                <a:solidFill>
                  <a:srgbClr val="FFFF00"/>
                </a:solidFill>
              </a:rPr>
              <a:t>(1)--(3)</a:t>
            </a:r>
            <a:r>
              <a:rPr lang="zh-CN" altLang="en-US" sz="2400">
                <a:solidFill>
                  <a:srgbClr val="FFFF00"/>
                </a:solidFill>
              </a:rPr>
              <a:t>是鉴别一个函数是否是某</a:t>
            </a:r>
            <a:r>
              <a:rPr lang="en-US" altLang="zh-CN" sz="2400" i="1">
                <a:solidFill>
                  <a:srgbClr val="FFFF00"/>
                </a:solidFill>
              </a:rPr>
              <a:t>r.v</a:t>
            </a:r>
            <a:r>
              <a:rPr lang="zh-CN" altLang="en-US" sz="2400">
                <a:solidFill>
                  <a:srgbClr val="FFFF00"/>
                </a:solidFill>
              </a:rPr>
              <a:t>的分布函数的充分必要条件</a:t>
            </a:r>
            <a:r>
              <a:rPr lang="en-US" altLang="zh-CN" sz="2400">
                <a:solidFill>
                  <a:srgbClr val="FFFF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p:cTn id="7" dur="500" fill="hold"/>
                                        <p:tgtEl>
                                          <p:spTgt spid="46084"/>
                                        </p:tgtEl>
                                        <p:attrNameLst>
                                          <p:attrName>ppt_w</p:attrName>
                                        </p:attrNameLst>
                                      </p:cBhvr>
                                      <p:tavLst>
                                        <p:tav tm="0">
                                          <p:val>
                                            <p:fltVal val="0"/>
                                          </p:val>
                                        </p:tav>
                                        <p:tav tm="100000">
                                          <p:val>
                                            <p:strVal val="#ppt_w"/>
                                          </p:val>
                                        </p:tav>
                                      </p:tavLst>
                                    </p:anim>
                                    <p:anim calcmode="lin" valueType="num">
                                      <p:cBhvr>
                                        <p:cTn id="8" dur="500" fill="hold"/>
                                        <p:tgtEl>
                                          <p:spTgt spid="46084"/>
                                        </p:tgtEl>
                                        <p:attrNameLst>
                                          <p:attrName>ppt_h</p:attrName>
                                        </p:attrNameLst>
                                      </p:cBhvr>
                                      <p:tavLst>
                                        <p:tav tm="0">
                                          <p:val>
                                            <p:fltVal val="0"/>
                                          </p:val>
                                        </p:tav>
                                        <p:tav tm="100000">
                                          <p:val>
                                            <p:strVal val="#ppt_h"/>
                                          </p:val>
                                        </p:tav>
                                      </p:tavLst>
                                    </p:anim>
                                    <p:anim calcmode="lin" valueType="num">
                                      <p:cBhvr>
                                        <p:cTn id="9" dur="500" fill="hold"/>
                                        <p:tgtEl>
                                          <p:spTgt spid="46084"/>
                                        </p:tgtEl>
                                        <p:attrNameLst>
                                          <p:attrName>ppt_x</p:attrName>
                                        </p:attrNameLst>
                                      </p:cBhvr>
                                      <p:tavLst>
                                        <p:tav tm="0">
                                          <p:val>
                                            <p:fltVal val="0.5"/>
                                          </p:val>
                                        </p:tav>
                                        <p:tav tm="100000">
                                          <p:val>
                                            <p:strVal val="#ppt_x"/>
                                          </p:val>
                                        </p:tav>
                                      </p:tavLst>
                                    </p:anim>
                                    <p:anim calcmode="lin" valueType="num">
                                      <p:cBhvr>
                                        <p:cTn id="10" dur="500" fill="hold"/>
                                        <p:tgtEl>
                                          <p:spTgt spid="4608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762000" y="533400"/>
            <a:ext cx="7772400" cy="5410200"/>
          </a:xfrm>
        </p:spPr>
        <p:txBody>
          <a:bodyPr/>
          <a:lstStyle/>
          <a:p>
            <a:pPr marL="193675" indent="-193675">
              <a:lnSpc>
                <a:spcPct val="130000"/>
              </a:lnSpc>
              <a:buFontTx/>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1</a:t>
            </a:r>
            <a:r>
              <a:rPr lang="zh-CN" altLang="en-US" sz="2400">
                <a:solidFill>
                  <a:srgbClr val="04060C"/>
                </a:solidFill>
                <a:latin typeface="黑体" pitchFamily="2" charset="-122"/>
                <a:ea typeface="黑体" pitchFamily="2" charset="-122"/>
              </a:rPr>
              <a:t>． 一个靶子是半径为</a:t>
            </a:r>
            <a:r>
              <a:rPr lang="en-US" altLang="zh-CN" sz="2400">
                <a:solidFill>
                  <a:srgbClr val="04060C"/>
                </a:solidFill>
                <a:latin typeface="黑体" pitchFamily="2" charset="-122"/>
                <a:ea typeface="黑体" pitchFamily="2" charset="-122"/>
              </a:rPr>
              <a:t>2</a:t>
            </a:r>
            <a:r>
              <a:rPr lang="zh-CN" altLang="en-US" sz="2400">
                <a:solidFill>
                  <a:srgbClr val="04060C"/>
                </a:solidFill>
                <a:latin typeface="黑体" pitchFamily="2" charset="-122"/>
                <a:ea typeface="黑体" pitchFamily="2" charset="-122"/>
              </a:rPr>
              <a:t>米的圆盘，设击中靶上任一同心圆盘上的点的概率与该圆盘的面积成正比，并设击中都能中靶，以</a:t>
            </a:r>
            <a:r>
              <a:rPr lang="en-US" altLang="zh-CN" sz="2400" i="1">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表示弹着点与圆心的距离。试求随机变量</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的分布函数。 </a:t>
            </a:r>
          </a:p>
          <a:p>
            <a:pPr marL="193675" indent="-193675">
              <a:lnSpc>
                <a:spcPct val="130000"/>
              </a:lnSpc>
              <a:buFontTx/>
              <a:buNone/>
            </a:pPr>
            <a:r>
              <a:rPr lang="zh-CN" altLang="en-US" sz="2400">
                <a:solidFill>
                  <a:srgbClr val="04060C"/>
                </a:solidFill>
                <a:latin typeface="黑体" pitchFamily="2" charset="-122"/>
                <a:ea typeface="黑体" pitchFamily="2" charset="-122"/>
              </a:rPr>
              <a:t>解</a:t>
            </a:r>
            <a:r>
              <a:rPr lang="en-US" altLang="zh-CN" sz="2400">
                <a:solidFill>
                  <a:srgbClr val="04060C"/>
                </a:solidFill>
                <a:latin typeface="黑体" pitchFamily="2" charset="-122"/>
                <a:ea typeface="黑体" pitchFamily="2" charset="-122"/>
              </a:rPr>
              <a:t>: </a:t>
            </a:r>
            <a:r>
              <a:rPr lang="zh-CN" altLang="en-US" sz="2400">
                <a:solidFill>
                  <a:srgbClr val="04060C"/>
                </a:solidFill>
                <a:latin typeface="黑体" pitchFamily="2" charset="-122"/>
                <a:ea typeface="黑体" pitchFamily="2" charset="-122"/>
              </a:rPr>
              <a:t>若 </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黑体" pitchFamily="2" charset="-122"/>
                <a:ea typeface="黑体" pitchFamily="2" charset="-122"/>
              </a:rPr>
              <a:t>&lt;0,</a:t>
            </a:r>
            <a:r>
              <a:rPr lang="zh-CN" altLang="en-US" sz="2400">
                <a:solidFill>
                  <a:srgbClr val="04060C"/>
                </a:solidFill>
                <a:latin typeface="黑体" pitchFamily="2" charset="-122"/>
                <a:ea typeface="黑体" pitchFamily="2" charset="-122"/>
              </a:rPr>
              <a:t>则</a:t>
            </a:r>
            <a:r>
              <a:rPr lang="en-US" altLang="zh-CN" sz="2400">
                <a:solidFill>
                  <a:srgbClr val="04060C"/>
                </a:solidFill>
                <a:latin typeface="黑体" pitchFamily="2" charset="-122"/>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黑体" pitchFamily="2" charset="-122"/>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黑体" pitchFamily="2" charset="-122"/>
                <a:ea typeface="黑体" pitchFamily="2" charset="-122"/>
              </a:rPr>
              <a:t>}</a:t>
            </a:r>
            <a:r>
              <a:rPr lang="zh-CN" altLang="en-US" sz="2400">
                <a:solidFill>
                  <a:srgbClr val="04060C"/>
                </a:solidFill>
                <a:latin typeface="黑体" pitchFamily="2" charset="-122"/>
                <a:ea typeface="黑体" pitchFamily="2" charset="-122"/>
              </a:rPr>
              <a:t>是不可能事件，于是</a:t>
            </a:r>
            <a:br>
              <a:rPr lang="zh-CN" altLang="en-US" sz="2400">
                <a:solidFill>
                  <a:srgbClr val="04060C"/>
                </a:solidFill>
                <a:latin typeface="黑体" pitchFamily="2" charset="-122"/>
                <a:ea typeface="黑体" pitchFamily="2" charset="-122"/>
              </a:rPr>
            </a:br>
            <a:r>
              <a:rPr lang="zh-CN" altLang="en-US" sz="2400">
                <a:solidFill>
                  <a:srgbClr val="04060C"/>
                </a:solidFill>
                <a:latin typeface="黑体" pitchFamily="2" charset="-122"/>
                <a:ea typeface="黑体" pitchFamily="2" charset="-122"/>
              </a:rPr>
              <a:t>       </a:t>
            </a:r>
            <a:r>
              <a:rPr lang="en-US" altLang="zh-CN" sz="2400">
                <a:solidFill>
                  <a:srgbClr val="04060C"/>
                </a:solidFill>
                <a:latin typeface="Times New Roman" pitchFamily="18" charset="0"/>
                <a:ea typeface="黑体" pitchFamily="2" charset="-122"/>
              </a:rPr>
              <a:t>F(</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)=P{</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}=0</a:t>
            </a:r>
          </a:p>
          <a:p>
            <a:pPr marL="193675" indent="-193675">
              <a:lnSpc>
                <a:spcPct val="130000"/>
              </a:lnSpc>
              <a:buFontTx/>
              <a:buNone/>
            </a:pPr>
            <a:r>
              <a:rPr lang="en-US" altLang="zh-CN" sz="2400">
                <a:solidFill>
                  <a:srgbClr val="04060C"/>
                </a:solidFill>
                <a:latin typeface="Times New Roman" pitchFamily="18" charset="0"/>
                <a:ea typeface="黑体" pitchFamily="2" charset="-122"/>
              </a:rPr>
              <a:t>     </a:t>
            </a:r>
            <a:r>
              <a:rPr lang="en-US" altLang="zh-CN" sz="2400">
                <a:solidFill>
                  <a:srgbClr val="04060C"/>
                </a:solidFill>
                <a:latin typeface="黑体" pitchFamily="2" charset="-122"/>
                <a:ea typeface="黑体" pitchFamily="2" charset="-122"/>
              </a:rPr>
              <a:t> </a:t>
            </a:r>
            <a:r>
              <a:rPr lang="zh-CN" altLang="en-US" sz="2400">
                <a:solidFill>
                  <a:srgbClr val="04060C"/>
                </a:solidFill>
                <a:latin typeface="黑体" pitchFamily="2" charset="-122"/>
                <a:ea typeface="黑体" pitchFamily="2" charset="-122"/>
              </a:rPr>
              <a:t>若</a:t>
            </a:r>
            <a:r>
              <a:rPr lang="en-US" altLang="zh-CN" sz="2400">
                <a:solidFill>
                  <a:srgbClr val="04060C"/>
                </a:solidFill>
                <a:latin typeface="Times New Roman" pitchFamily="18" charset="0"/>
                <a:ea typeface="黑体" pitchFamily="2" charset="-122"/>
              </a:rPr>
              <a:t>0≤</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≤2</a:t>
            </a:r>
            <a:r>
              <a:rPr lang="zh-CN" altLang="en-US" sz="2400">
                <a:solidFill>
                  <a:srgbClr val="04060C"/>
                </a:solidFill>
                <a:latin typeface="黑体" pitchFamily="2" charset="-122"/>
                <a:ea typeface="黑体" pitchFamily="2" charset="-122"/>
              </a:rPr>
              <a:t>，由题意，</a:t>
            </a:r>
            <a:r>
              <a:rPr lang="en-US" altLang="zh-CN" sz="2400">
                <a:solidFill>
                  <a:srgbClr val="04060C"/>
                </a:solidFill>
                <a:latin typeface="Times New Roman" pitchFamily="18" charset="0"/>
                <a:ea typeface="黑体" pitchFamily="2" charset="-122"/>
              </a:rPr>
              <a:t>P{0≤</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a:t>
            </a:r>
            <a:r>
              <a:rPr lang="en-US" altLang="zh-CN" sz="2400" i="1">
                <a:solidFill>
                  <a:srgbClr val="04060C"/>
                </a:solidFill>
                <a:latin typeface="Times New Roman" pitchFamily="18" charset="0"/>
                <a:ea typeface="黑体" pitchFamily="2" charset="-122"/>
              </a:rPr>
              <a:t>kx</a:t>
            </a:r>
            <a:r>
              <a:rPr lang="en-US" altLang="zh-CN" sz="2400" baseline="30000">
                <a:solidFill>
                  <a:srgbClr val="04060C"/>
                </a:solidFill>
                <a:latin typeface="Times New Roman" pitchFamily="18" charset="0"/>
                <a:ea typeface="黑体" pitchFamily="2" charset="-122"/>
              </a:rPr>
              <a:t>2</a:t>
            </a:r>
            <a:r>
              <a:rPr lang="en-US" altLang="zh-CN" sz="2400">
                <a:solidFill>
                  <a:srgbClr val="04060C"/>
                </a:solidFill>
                <a:latin typeface="Times New Roman" pitchFamily="18" charset="0"/>
                <a:ea typeface="黑体" pitchFamily="2" charset="-122"/>
              </a:rPr>
              <a:t>, </a:t>
            </a:r>
            <a:r>
              <a:rPr lang="en-US" altLang="zh-CN" sz="2400" i="1">
                <a:solidFill>
                  <a:srgbClr val="04060C"/>
                </a:solidFill>
                <a:latin typeface="Times New Roman" pitchFamily="18" charset="0"/>
                <a:ea typeface="黑体" pitchFamily="2" charset="-122"/>
              </a:rPr>
              <a:t>k</a:t>
            </a:r>
            <a:r>
              <a:rPr lang="zh-CN" altLang="en-US" sz="2400">
                <a:solidFill>
                  <a:srgbClr val="04060C"/>
                </a:solidFill>
                <a:latin typeface="黑体" pitchFamily="2" charset="-122"/>
                <a:ea typeface="黑体" pitchFamily="2" charset="-122"/>
              </a:rPr>
              <a:t>是某一常数，为了确定</a:t>
            </a:r>
            <a:r>
              <a:rPr lang="en-US" altLang="zh-CN" sz="2400" i="1">
                <a:solidFill>
                  <a:srgbClr val="04060C"/>
                </a:solidFill>
                <a:latin typeface="Times New Roman" pitchFamily="18" charset="0"/>
                <a:ea typeface="黑体" pitchFamily="2" charset="-122"/>
              </a:rPr>
              <a:t>k</a:t>
            </a:r>
            <a:r>
              <a:rPr lang="zh-CN" altLang="en-US" sz="2400">
                <a:solidFill>
                  <a:srgbClr val="04060C"/>
                </a:solidFill>
                <a:latin typeface="黑体" pitchFamily="2" charset="-122"/>
                <a:ea typeface="黑体" pitchFamily="2" charset="-122"/>
              </a:rPr>
              <a:t>的值，取</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黑体" pitchFamily="2" charset="-122"/>
                <a:ea typeface="黑体" pitchFamily="2" charset="-122"/>
              </a:rPr>
              <a:t>=2</a:t>
            </a:r>
            <a:r>
              <a:rPr lang="zh-CN" altLang="en-US" sz="2400">
                <a:solidFill>
                  <a:srgbClr val="04060C"/>
                </a:solidFill>
                <a:latin typeface="黑体" pitchFamily="2" charset="-122"/>
                <a:ea typeface="黑体" pitchFamily="2" charset="-122"/>
              </a:rPr>
              <a:t>，有 </a:t>
            </a:r>
          </a:p>
          <a:p>
            <a:pPr marL="193675" indent="-193675">
              <a:lnSpc>
                <a:spcPct val="130000"/>
              </a:lnSpc>
              <a:buFontTx/>
              <a:buNone/>
            </a:pPr>
            <a:r>
              <a:rPr lang="zh-CN" altLang="en-US" sz="2400">
                <a:solidFill>
                  <a:srgbClr val="04060C"/>
                </a:solidFill>
                <a:latin typeface="黑体" pitchFamily="2" charset="-122"/>
                <a:ea typeface="黑体" pitchFamily="2" charset="-122"/>
              </a:rPr>
              <a:t>    </a:t>
            </a:r>
            <a:r>
              <a:rPr lang="en-US" altLang="zh-CN" sz="2400">
                <a:solidFill>
                  <a:srgbClr val="04060C"/>
                </a:solidFill>
                <a:latin typeface="Times New Roman" pitchFamily="18" charset="0"/>
                <a:ea typeface="黑体" pitchFamily="2" charset="-122"/>
              </a:rPr>
              <a:t>P{0≤</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≤2}=2</a:t>
            </a:r>
            <a:r>
              <a:rPr lang="en-US" altLang="zh-CN" sz="2400" baseline="30000">
                <a:solidFill>
                  <a:srgbClr val="04060C"/>
                </a:solidFill>
                <a:latin typeface="Times New Roman" pitchFamily="18" charset="0"/>
                <a:ea typeface="黑体" pitchFamily="2" charset="-122"/>
              </a:rPr>
              <a:t>2</a:t>
            </a:r>
            <a:r>
              <a:rPr lang="en-US" altLang="zh-CN" sz="2400" i="1">
                <a:solidFill>
                  <a:srgbClr val="04060C"/>
                </a:solidFill>
                <a:latin typeface="Times New Roman" pitchFamily="18" charset="0"/>
                <a:ea typeface="黑体" pitchFamily="2" charset="-122"/>
              </a:rPr>
              <a:t>k</a:t>
            </a:r>
            <a:r>
              <a:rPr lang="zh-CN" altLang="en-US" sz="2400">
                <a:solidFill>
                  <a:srgbClr val="04060C"/>
                </a:solidFill>
                <a:latin typeface="黑体" pitchFamily="2" charset="-122"/>
                <a:ea typeface="黑体" pitchFamily="2" charset="-122"/>
              </a:rPr>
              <a:t>，但已知</a:t>
            </a:r>
            <a:r>
              <a:rPr lang="en-US" altLang="zh-CN" sz="2400">
                <a:solidFill>
                  <a:srgbClr val="04060C"/>
                </a:solidFill>
                <a:latin typeface="Times New Roman" pitchFamily="18" charset="0"/>
                <a:ea typeface="黑体" pitchFamily="2" charset="-122"/>
              </a:rPr>
              <a:t>P{0≤</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≤2}=1</a:t>
            </a:r>
            <a:r>
              <a:rPr lang="zh-CN" altLang="en-US" sz="2400">
                <a:solidFill>
                  <a:srgbClr val="04060C"/>
                </a:solidFill>
                <a:latin typeface="黑体" pitchFamily="2" charset="-122"/>
                <a:ea typeface="黑体" pitchFamily="2" charset="-122"/>
              </a:rPr>
              <a:t>，故得</a:t>
            </a:r>
            <a:r>
              <a:rPr lang="en-US" altLang="zh-CN" sz="2400" i="1">
                <a:solidFill>
                  <a:srgbClr val="04060C"/>
                </a:solidFill>
                <a:latin typeface="Times New Roman" pitchFamily="18" charset="0"/>
                <a:ea typeface="黑体" pitchFamily="2" charset="-122"/>
              </a:rPr>
              <a:t>k</a:t>
            </a:r>
            <a:r>
              <a:rPr lang="en-US" altLang="zh-CN" sz="2400">
                <a:solidFill>
                  <a:srgbClr val="04060C"/>
                </a:solidFill>
                <a:latin typeface="黑体" pitchFamily="2" charset="-122"/>
                <a:ea typeface="黑体" pitchFamily="2" charset="-122"/>
              </a:rPr>
              <a:t>=1/4 </a:t>
            </a:r>
            <a:r>
              <a:rPr lang="zh-CN" altLang="en-US" sz="2400">
                <a:solidFill>
                  <a:srgbClr val="04060C"/>
                </a:solidFill>
                <a:latin typeface="黑体" pitchFamily="2" charset="-122"/>
                <a:ea typeface="黑体" pitchFamily="2" charset="-122"/>
              </a:rPr>
              <a:t>，即</a:t>
            </a:r>
            <a:r>
              <a:rPr lang="en-US" altLang="zh-CN" sz="2400">
                <a:solidFill>
                  <a:srgbClr val="04060C"/>
                </a:solidFill>
                <a:latin typeface="Times New Roman" pitchFamily="18" charset="0"/>
                <a:ea typeface="黑体" pitchFamily="2" charset="-122"/>
              </a:rPr>
              <a:t>P{0≤</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baseline="30000">
                <a:solidFill>
                  <a:srgbClr val="04060C"/>
                </a:solidFill>
                <a:latin typeface="Times New Roman" pitchFamily="18" charset="0"/>
                <a:ea typeface="黑体" pitchFamily="2" charset="-122"/>
              </a:rPr>
              <a:t>2</a:t>
            </a:r>
            <a:r>
              <a:rPr lang="en-US" altLang="zh-CN" sz="2400">
                <a:solidFill>
                  <a:srgbClr val="04060C"/>
                </a:solidFill>
                <a:latin typeface="Times New Roman" pitchFamily="18" charset="0"/>
                <a:ea typeface="黑体" pitchFamily="2" charset="-122"/>
              </a:rPr>
              <a:t>/4</a:t>
            </a:r>
            <a:r>
              <a:rPr lang="zh-CN" altLang="en-US" sz="2400">
                <a:solidFill>
                  <a:srgbClr val="04060C"/>
                </a:solidFill>
                <a:latin typeface="Times New Roman" pitchFamily="18" charset="0"/>
                <a:ea typeface="黑体" pitchFamily="2" charset="-122"/>
              </a:rPr>
              <a:t>，</a:t>
            </a:r>
            <a:r>
              <a:rPr lang="zh-CN" altLang="en-US" sz="2400">
                <a:solidFill>
                  <a:srgbClr val="04060C"/>
                </a:solidFill>
                <a:latin typeface="黑体" pitchFamily="2" charset="-122"/>
                <a:ea typeface="黑体" pitchFamily="2" charset="-122"/>
              </a:rPr>
              <a:t>于是</a:t>
            </a:r>
          </a:p>
          <a:p>
            <a:pPr marL="193675" indent="-193675">
              <a:lnSpc>
                <a:spcPct val="130000"/>
              </a:lnSpc>
              <a:buFontTx/>
              <a:buNone/>
            </a:pPr>
            <a:r>
              <a:rPr lang="zh-CN" altLang="en-US" sz="2400">
                <a:solidFill>
                  <a:srgbClr val="04060C"/>
                </a:solidFill>
                <a:latin typeface="黑体" pitchFamily="2" charset="-122"/>
                <a:ea typeface="黑体" pitchFamily="2" charset="-122"/>
              </a:rPr>
              <a:t>        </a:t>
            </a:r>
            <a:r>
              <a:rPr lang="en-US" altLang="zh-CN" sz="2400">
                <a:solidFill>
                  <a:srgbClr val="04060C"/>
                </a:solidFill>
                <a:latin typeface="Times New Roman" pitchFamily="18" charset="0"/>
                <a:ea typeface="黑体" pitchFamily="2" charset="-122"/>
              </a:rPr>
              <a:t>F(</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)=P{</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}=P{</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&lt;0}+P{0≤</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baseline="30000">
                <a:solidFill>
                  <a:srgbClr val="04060C"/>
                </a:solidFill>
                <a:latin typeface="Times New Roman" pitchFamily="18" charset="0"/>
                <a:ea typeface="黑体" pitchFamily="2" charset="-122"/>
              </a:rPr>
              <a:t>2</a:t>
            </a:r>
            <a:r>
              <a:rPr lang="en-US" altLang="zh-CN" sz="2400">
                <a:solidFill>
                  <a:srgbClr val="04060C"/>
                </a:solidFill>
                <a:latin typeface="Times New Roman" pitchFamily="18" charset="0"/>
                <a:ea typeface="黑体" pitchFamily="2" charset="-122"/>
              </a:rPr>
              <a:t>/4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dissolve">
                                      <p:cBhvr>
                                        <p:cTn id="7" dur="75"/>
                                        <p:tgtEl>
                                          <p:spTgt spid="27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27650">
                                            <p:txEl>
                                              <p:pRg st="1" end="1"/>
                                            </p:txEl>
                                          </p:spTgt>
                                        </p:tgtEl>
                                        <p:attrNameLst>
                                          <p:attrName>style.visibility</p:attrName>
                                        </p:attrNameLst>
                                      </p:cBhvr>
                                      <p:to>
                                        <p:strVal val="visible"/>
                                      </p:to>
                                    </p:set>
                                    <p:animEffect transition="in" filter="dissolve">
                                      <p:cBhvr>
                                        <p:cTn id="12" dur="75"/>
                                        <p:tgtEl>
                                          <p:spTgt spid="276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27650">
                                            <p:txEl>
                                              <p:pRg st="2" end="2"/>
                                            </p:txEl>
                                          </p:spTgt>
                                        </p:tgtEl>
                                        <p:attrNameLst>
                                          <p:attrName>style.visibility</p:attrName>
                                        </p:attrNameLst>
                                      </p:cBhvr>
                                      <p:to>
                                        <p:strVal val="visible"/>
                                      </p:to>
                                    </p:set>
                                    <p:animEffect transition="in" filter="dissolve">
                                      <p:cBhvr>
                                        <p:cTn id="17" dur="75"/>
                                        <p:tgtEl>
                                          <p:spTgt spid="276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27650">
                                            <p:txEl>
                                              <p:pRg st="3" end="3"/>
                                            </p:txEl>
                                          </p:spTgt>
                                        </p:tgtEl>
                                        <p:attrNameLst>
                                          <p:attrName>style.visibility</p:attrName>
                                        </p:attrNameLst>
                                      </p:cBhvr>
                                      <p:to>
                                        <p:strVal val="visible"/>
                                      </p:to>
                                    </p:set>
                                    <p:animEffect transition="in" filter="dissolve">
                                      <p:cBhvr>
                                        <p:cTn id="22" dur="75"/>
                                        <p:tgtEl>
                                          <p:spTgt spid="276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lt">
                                    <p:tmPct val="100000"/>
                                  </p:iterate>
                                  <p:childTnLst>
                                    <p:set>
                                      <p:cBhvr>
                                        <p:cTn id="26" dur="1" fill="hold">
                                          <p:stCondLst>
                                            <p:cond delay="0"/>
                                          </p:stCondLst>
                                        </p:cTn>
                                        <p:tgtEl>
                                          <p:spTgt spid="27650">
                                            <p:txEl>
                                              <p:pRg st="4" end="4"/>
                                            </p:txEl>
                                          </p:spTgt>
                                        </p:tgtEl>
                                        <p:attrNameLst>
                                          <p:attrName>style.visibility</p:attrName>
                                        </p:attrNameLst>
                                      </p:cBhvr>
                                      <p:to>
                                        <p:strVal val="visible"/>
                                      </p:to>
                                    </p:set>
                                    <p:animEffect transition="in" filter="dissolve">
                                      <p:cBhvr>
                                        <p:cTn id="27" dur="75"/>
                                        <p:tgtEl>
                                          <p:spTgt spid="276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762000" y="685800"/>
            <a:ext cx="7772400" cy="1524000"/>
          </a:xfrm>
        </p:spPr>
        <p:txBody>
          <a:bodyPr/>
          <a:lstStyle/>
          <a:p>
            <a:pPr>
              <a:lnSpc>
                <a:spcPct val="130000"/>
              </a:lnSpc>
              <a:buFontTx/>
              <a:buNone/>
            </a:pPr>
            <a:r>
              <a:rPr lang="en-US" altLang="zh-CN" sz="2400">
                <a:solidFill>
                  <a:srgbClr val="04060C"/>
                </a:solidFill>
                <a:latin typeface="黑体" pitchFamily="2" charset="-122"/>
                <a:ea typeface="黑体" pitchFamily="2" charset="-122"/>
              </a:rPr>
              <a:t>  </a:t>
            </a:r>
            <a:r>
              <a:rPr lang="zh-CN" altLang="en-US" sz="2400">
                <a:solidFill>
                  <a:srgbClr val="04060C"/>
                </a:solidFill>
                <a:latin typeface="黑体" pitchFamily="2" charset="-122"/>
                <a:ea typeface="黑体" pitchFamily="2" charset="-122"/>
              </a:rPr>
              <a:t>若</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黑体" pitchFamily="2" charset="-122"/>
                <a:ea typeface="黑体" pitchFamily="2" charset="-122"/>
              </a:rPr>
              <a:t>&gt;2</a:t>
            </a:r>
            <a:r>
              <a:rPr lang="zh-CN" altLang="en-US" sz="2400">
                <a:solidFill>
                  <a:srgbClr val="04060C"/>
                </a:solidFill>
                <a:latin typeface="黑体" pitchFamily="2" charset="-122"/>
                <a:ea typeface="黑体" pitchFamily="2" charset="-122"/>
              </a:rPr>
              <a:t>，由题意</a:t>
            </a:r>
            <a:r>
              <a:rPr lang="en-US" altLang="zh-CN" sz="2400">
                <a:solidFill>
                  <a:srgbClr val="04060C"/>
                </a:solidFill>
                <a:latin typeface="黑体" pitchFamily="2" charset="-122"/>
                <a:ea typeface="黑体" pitchFamily="2" charset="-122"/>
              </a:rPr>
              <a:t>{</a:t>
            </a:r>
            <a:r>
              <a:rPr lang="en-US" altLang="zh-CN" sz="2400">
                <a:solidFill>
                  <a:srgbClr val="04060C"/>
                </a:solidFill>
                <a:latin typeface="Times New Roman" pitchFamily="18" charset="0"/>
                <a:ea typeface="黑体" pitchFamily="2" charset="-122"/>
              </a:rPr>
              <a:t>X</a:t>
            </a:r>
            <a:r>
              <a:rPr lang="en-US" altLang="zh-CN" sz="2400">
                <a:solidFill>
                  <a:srgbClr val="04060C"/>
                </a:solidFill>
                <a:latin typeface="黑体" pitchFamily="2" charset="-122"/>
                <a:ea typeface="黑体" pitchFamily="2" charset="-122"/>
              </a:rPr>
              <a:t>≤</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黑体" pitchFamily="2" charset="-122"/>
                <a:ea typeface="黑体" pitchFamily="2" charset="-122"/>
              </a:rPr>
              <a:t>}</a:t>
            </a:r>
            <a:r>
              <a:rPr lang="zh-CN" altLang="en-US" sz="2400">
                <a:solidFill>
                  <a:srgbClr val="04060C"/>
                </a:solidFill>
                <a:latin typeface="黑体" pitchFamily="2" charset="-122"/>
                <a:ea typeface="黑体" pitchFamily="2" charset="-122"/>
              </a:rPr>
              <a:t>是必然事件，于是 </a:t>
            </a:r>
            <a:r>
              <a:rPr lang="en-US" altLang="zh-CN" sz="2400">
                <a:solidFill>
                  <a:srgbClr val="04060C"/>
                </a:solidFill>
                <a:latin typeface="Times New Roman" pitchFamily="18" charset="0"/>
                <a:ea typeface="黑体" pitchFamily="2" charset="-122"/>
              </a:rPr>
              <a:t>F(</a:t>
            </a:r>
            <a:r>
              <a:rPr lang="en-US" altLang="zh-CN" sz="2400" i="1">
                <a:solidFill>
                  <a:srgbClr val="04060C"/>
                </a:solidFill>
                <a:latin typeface="Times New Roman" pitchFamily="18" charset="0"/>
                <a:ea typeface="黑体" pitchFamily="2" charset="-122"/>
              </a:rPr>
              <a:t>x</a:t>
            </a:r>
            <a:r>
              <a:rPr lang="en-US" altLang="zh-CN" sz="2400">
                <a:solidFill>
                  <a:srgbClr val="04060C"/>
                </a:solidFill>
                <a:latin typeface="Times New Roman" pitchFamily="18" charset="0"/>
                <a:ea typeface="黑体" pitchFamily="2" charset="-122"/>
              </a:rPr>
              <a:t>)=1</a:t>
            </a:r>
            <a:r>
              <a:rPr lang="en-US" altLang="zh-CN" sz="2400">
                <a:solidFill>
                  <a:srgbClr val="04060C"/>
                </a:solidFill>
                <a:latin typeface="黑体" pitchFamily="2" charset="-122"/>
                <a:ea typeface="黑体" pitchFamily="2" charset="-122"/>
              </a:rPr>
              <a:t>  </a:t>
            </a:r>
            <a:br>
              <a:rPr lang="en-US" altLang="zh-CN" sz="2400">
                <a:solidFill>
                  <a:srgbClr val="04060C"/>
                </a:solidFill>
                <a:latin typeface="黑体" pitchFamily="2" charset="-122"/>
                <a:ea typeface="黑体" pitchFamily="2" charset="-122"/>
              </a:rPr>
            </a:br>
            <a:r>
              <a:rPr lang="zh-CN" altLang="en-US" sz="2400">
                <a:solidFill>
                  <a:srgbClr val="04060C"/>
                </a:solidFill>
                <a:latin typeface="黑体" pitchFamily="2" charset="-122"/>
                <a:ea typeface="黑体" pitchFamily="2" charset="-122"/>
              </a:rPr>
              <a:t>综合上述，即得</a:t>
            </a:r>
            <a:r>
              <a:rPr lang="en-US" altLang="zh-CN" sz="2400">
                <a:solidFill>
                  <a:srgbClr val="04060C"/>
                </a:solidFill>
                <a:latin typeface="Times New Roman" pitchFamily="18" charset="0"/>
                <a:ea typeface="黑体" pitchFamily="2" charset="-122"/>
              </a:rPr>
              <a:t>X</a:t>
            </a:r>
            <a:r>
              <a:rPr lang="zh-CN" altLang="en-US" sz="2400">
                <a:solidFill>
                  <a:srgbClr val="04060C"/>
                </a:solidFill>
                <a:latin typeface="黑体" pitchFamily="2" charset="-122"/>
                <a:ea typeface="黑体" pitchFamily="2" charset="-122"/>
              </a:rPr>
              <a:t>的分布函数为</a:t>
            </a:r>
          </a:p>
        </p:txBody>
      </p:sp>
      <p:graphicFrame>
        <p:nvGraphicFramePr>
          <p:cNvPr id="28675" name="Object 3"/>
          <p:cNvGraphicFramePr>
            <a:graphicFrameLocks noChangeAspect="1"/>
          </p:cNvGraphicFramePr>
          <p:nvPr/>
        </p:nvGraphicFramePr>
        <p:xfrm>
          <a:off x="2286000" y="1676400"/>
          <a:ext cx="3124200" cy="1873250"/>
        </p:xfrm>
        <a:graphic>
          <a:graphicData uri="http://schemas.openxmlformats.org/presentationml/2006/ole">
            <p:oleObj spid="_x0000_s28675" r:id="rId3" imgW="1574800" imgH="939800" progId="Equation.3">
              <p:embed/>
            </p:oleObj>
          </a:graphicData>
        </a:graphic>
      </p:graphicFrame>
      <p:sp>
        <p:nvSpPr>
          <p:cNvPr id="28676" name="Rectangle 4"/>
          <p:cNvSpPr>
            <a:spLocks noChangeArrowheads="1"/>
          </p:cNvSpPr>
          <p:nvPr/>
        </p:nvSpPr>
        <p:spPr bwMode="auto">
          <a:xfrm>
            <a:off x="838200" y="3505200"/>
            <a:ext cx="7772400" cy="685800"/>
          </a:xfrm>
          <a:prstGeom prst="rect">
            <a:avLst/>
          </a:prstGeom>
          <a:noFill/>
          <a:ln w="9525">
            <a:noFill/>
            <a:miter lim="800000"/>
            <a:headEnd/>
            <a:tailEnd/>
          </a:ln>
          <a:effectLst/>
        </p:spPr>
        <p:txBody>
          <a:bodyPr/>
          <a:lstStyle/>
          <a:p>
            <a:pPr marL="342900" indent="-342900" algn="l">
              <a:spcBef>
                <a:spcPct val="20000"/>
              </a:spcBef>
              <a:buSzPct val="90000"/>
            </a:pPr>
            <a:r>
              <a:rPr lang="zh-CN" altLang="en-US" sz="2400" b="0">
                <a:solidFill>
                  <a:srgbClr val="04060C"/>
                </a:solidFill>
                <a:latin typeface="黑体" pitchFamily="2" charset="-122"/>
                <a:ea typeface="黑体" pitchFamily="2" charset="-122"/>
              </a:rPr>
              <a:t>它的图形是一条连续的曲线，如图 </a:t>
            </a:r>
            <a:endParaRPr lang="zh-CN" altLang="en-US" sz="2400" b="0">
              <a:solidFill>
                <a:srgbClr val="04060C"/>
              </a:solidFill>
              <a:latin typeface="Tahoma" pitchFamily="34" charset="0"/>
              <a:ea typeface="黑体" pitchFamily="2" charset="-122"/>
            </a:endParaRPr>
          </a:p>
        </p:txBody>
      </p:sp>
      <p:pic>
        <p:nvPicPr>
          <p:cNvPr id="28677" name="Picture 5"/>
          <p:cNvPicPr>
            <a:picLocks noChangeAspect="1" noChangeArrowheads="1"/>
          </p:cNvPicPr>
          <p:nvPr/>
        </p:nvPicPr>
        <p:blipFill>
          <a:blip r:embed="rId4">
            <a:clrChange>
              <a:clrFrom>
                <a:srgbClr val="FFFFFF"/>
              </a:clrFrom>
              <a:clrTo>
                <a:srgbClr val="FFFFFF">
                  <a:alpha val="0"/>
                </a:srgbClr>
              </a:clrTo>
            </a:clrChange>
            <a:lum contrast="100000"/>
          </a:blip>
          <a:srcRect/>
          <a:stretch>
            <a:fillRect/>
          </a:stretch>
        </p:blipFill>
        <p:spPr bwMode="auto">
          <a:xfrm>
            <a:off x="2362200" y="4191000"/>
            <a:ext cx="3581400" cy="17240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dissolve">
                                      <p:cBhvr>
                                        <p:cTn id="7" dur="75"/>
                                        <p:tgtEl>
                                          <p:spTgt spid="28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dissolve">
                                      <p:cBhvr>
                                        <p:cTn id="12" dur="500"/>
                                        <p:tgtEl>
                                          <p:spTgt spid="286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28676">
                                            <p:txEl>
                                              <p:pRg st="0" end="0"/>
                                            </p:txEl>
                                          </p:spTgt>
                                        </p:tgtEl>
                                        <p:attrNameLst>
                                          <p:attrName>style.visibility</p:attrName>
                                        </p:attrNameLst>
                                      </p:cBhvr>
                                      <p:to>
                                        <p:strVal val="visible"/>
                                      </p:to>
                                    </p:set>
                                    <p:animEffect transition="in" filter="dissolve">
                                      <p:cBhvr>
                                        <p:cTn id="17" dur="75"/>
                                        <p:tgtEl>
                                          <p:spTgt spid="2867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677"/>
                                        </p:tgtEl>
                                        <p:attrNameLst>
                                          <p:attrName>style.visibility</p:attrName>
                                        </p:attrNameLst>
                                      </p:cBhvr>
                                      <p:to>
                                        <p:strVal val="visible"/>
                                      </p:to>
                                    </p:set>
                                    <p:animEffect transition="in" filter="dissolve">
                                      <p:cBhvr>
                                        <p:cTn id="22"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P spid="2867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ext Box 4"/>
          <p:cNvSpPr txBox="1">
            <a:spLocks noChangeArrowheads="1"/>
          </p:cNvSpPr>
          <p:nvPr/>
        </p:nvSpPr>
        <p:spPr bwMode="auto">
          <a:xfrm>
            <a:off x="1066800" y="1143000"/>
            <a:ext cx="7315200" cy="4108450"/>
          </a:xfrm>
          <a:prstGeom prst="rect">
            <a:avLst/>
          </a:prstGeom>
          <a:noFill/>
          <a:ln w="9525">
            <a:noFill/>
            <a:miter lim="800000"/>
            <a:headEnd/>
            <a:tailEnd/>
          </a:ln>
          <a:effectLst/>
        </p:spPr>
        <p:txBody>
          <a:bodyPr>
            <a:spAutoFit/>
          </a:bodyPr>
          <a:lstStyle/>
          <a:p>
            <a:pPr algn="l">
              <a:spcBef>
                <a:spcPct val="50000"/>
              </a:spcBef>
            </a:pPr>
            <a:r>
              <a:rPr lang="zh-CN" altLang="en-US" sz="2400" b="0">
                <a:ea typeface="黑体" pitchFamily="2" charset="-122"/>
              </a:rPr>
              <a:t>小结：</a:t>
            </a:r>
          </a:p>
          <a:p>
            <a:pPr algn="l">
              <a:spcBef>
                <a:spcPct val="50000"/>
              </a:spcBef>
            </a:pPr>
            <a:r>
              <a:rPr lang="en-US" altLang="zh-CN" sz="2400" b="0">
                <a:ea typeface="黑体" pitchFamily="2" charset="-122"/>
              </a:rPr>
              <a:t>1.</a:t>
            </a:r>
            <a:r>
              <a:rPr lang="zh-CN" altLang="en-US" sz="2400" b="0">
                <a:latin typeface="Tahoma" pitchFamily="34" charset="0"/>
                <a:ea typeface="黑体" pitchFamily="2" charset="-122"/>
              </a:rPr>
              <a:t>随机变量是概率论中最重要的概念之一，用随机变量描述随机现象是近代概率中最重要的方法。</a:t>
            </a:r>
          </a:p>
          <a:p>
            <a:pPr algn="l">
              <a:spcBef>
                <a:spcPct val="50000"/>
              </a:spcBef>
            </a:pPr>
            <a:r>
              <a:rPr lang="en-US" altLang="zh-CN" sz="2400" b="0">
                <a:latin typeface="Tahoma" pitchFamily="34" charset="0"/>
                <a:ea typeface="黑体" pitchFamily="2" charset="-122"/>
              </a:rPr>
              <a:t>2. </a:t>
            </a:r>
            <a:r>
              <a:rPr lang="zh-CN" altLang="en-US" sz="2400" b="0">
                <a:latin typeface="Tahoma" pitchFamily="34" charset="0"/>
                <a:ea typeface="黑体" pitchFamily="2" charset="-122"/>
              </a:rPr>
              <a:t>分布函数完整的描述了随机变量。</a:t>
            </a:r>
          </a:p>
          <a:p>
            <a:pPr algn="l">
              <a:spcBef>
                <a:spcPct val="50000"/>
              </a:spcBef>
            </a:pPr>
            <a:r>
              <a:rPr lang="zh-CN" altLang="en-US" sz="2400" b="0">
                <a:solidFill>
                  <a:srgbClr val="04060C"/>
                </a:solidFill>
                <a:ea typeface="黑体" pitchFamily="2" charset="-122"/>
              </a:rPr>
              <a:t>分布函数是在</a:t>
            </a:r>
            <a:r>
              <a:rPr lang="en-US" altLang="zh-CN" sz="2400" b="0">
                <a:solidFill>
                  <a:srgbClr val="04060C"/>
                </a:solidFill>
                <a:ea typeface="黑体" pitchFamily="2" charset="-122"/>
              </a:rPr>
              <a:t>(-∞,+∞)</a:t>
            </a:r>
            <a:r>
              <a:rPr lang="zh-CN" altLang="en-US" sz="2400" b="0">
                <a:solidFill>
                  <a:srgbClr val="04060C"/>
                </a:solidFill>
                <a:ea typeface="黑体" pitchFamily="2" charset="-122"/>
              </a:rPr>
              <a:t>上值域为 </a:t>
            </a:r>
            <a:r>
              <a:rPr lang="en-US" altLang="zh-CN" sz="2400" b="0">
                <a:solidFill>
                  <a:srgbClr val="04060C"/>
                </a:solidFill>
                <a:ea typeface="黑体" pitchFamily="2" charset="-122"/>
              </a:rPr>
              <a:t>[0</a:t>
            </a:r>
            <a:r>
              <a:rPr lang="zh-CN" altLang="en-US" sz="2400" b="0">
                <a:solidFill>
                  <a:srgbClr val="04060C"/>
                </a:solidFill>
                <a:ea typeface="黑体" pitchFamily="2" charset="-122"/>
              </a:rPr>
              <a:t>，</a:t>
            </a:r>
            <a:r>
              <a:rPr lang="en-US" altLang="zh-CN" sz="2400" b="0">
                <a:solidFill>
                  <a:srgbClr val="04060C"/>
                </a:solidFill>
                <a:ea typeface="黑体" pitchFamily="2" charset="-122"/>
              </a:rPr>
              <a:t>1]</a:t>
            </a:r>
            <a:r>
              <a:rPr lang="zh-CN" altLang="en-US" sz="2400" b="0">
                <a:solidFill>
                  <a:srgbClr val="04060C"/>
                </a:solidFill>
                <a:ea typeface="黑体" pitchFamily="2" charset="-122"/>
              </a:rPr>
              <a:t>的普通函数，它</a:t>
            </a:r>
            <a:r>
              <a:rPr lang="zh-CN" altLang="en-US" sz="2400" b="0">
                <a:latin typeface="Tahoma" pitchFamily="34" charset="0"/>
                <a:ea typeface="黑体" pitchFamily="2" charset="-122"/>
              </a:rPr>
              <a:t>具有良好的分析性质</a:t>
            </a:r>
            <a:r>
              <a:rPr lang="en-US" altLang="zh-CN" sz="2400" b="0">
                <a:latin typeface="Tahoma" pitchFamily="34" charset="0"/>
                <a:ea typeface="黑体" pitchFamily="2" charset="-122"/>
              </a:rPr>
              <a:t>(</a:t>
            </a:r>
            <a:r>
              <a:rPr lang="zh-CN" altLang="en-US" sz="2400" b="0">
                <a:latin typeface="Tahoma" pitchFamily="34" charset="0"/>
                <a:ea typeface="黑体" pitchFamily="2" charset="-122"/>
              </a:rPr>
              <a:t>四条</a:t>
            </a:r>
            <a:r>
              <a:rPr lang="en-US" altLang="zh-CN" sz="2400" b="0">
                <a:latin typeface="Tahoma" pitchFamily="34" charset="0"/>
                <a:ea typeface="黑体" pitchFamily="2" charset="-122"/>
              </a:rPr>
              <a:t>)</a:t>
            </a:r>
            <a:r>
              <a:rPr lang="zh-CN" altLang="en-US" sz="2400" b="0">
                <a:latin typeface="Tahoma" pitchFamily="34" charset="0"/>
                <a:ea typeface="黑体" pitchFamily="2" charset="-122"/>
              </a:rPr>
              <a:t>，反之，若任意一个实值函数满足以上四条性质，则该函数一定是一个分布函数。</a:t>
            </a:r>
          </a:p>
          <a:p>
            <a:pPr algn="l">
              <a:spcBef>
                <a:spcPct val="50000"/>
              </a:spcBef>
            </a:pPr>
            <a:r>
              <a:rPr lang="zh-CN" altLang="en-US" sz="2400" b="0">
                <a:latin typeface="Tahoma" pitchFamily="34" charset="0"/>
                <a:ea typeface="黑体" pitchFamily="2" charset="-122"/>
              </a:rPr>
              <a:t>    分布函数是研究随机变量的重要工具。</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685800" y="533400"/>
            <a:ext cx="7772400" cy="4495800"/>
          </a:xfrm>
        </p:spPr>
        <p:txBody>
          <a:bodyPr/>
          <a:lstStyle/>
          <a:p>
            <a:pPr marL="193675" indent="-193675">
              <a:lnSpc>
                <a:spcPct val="90000"/>
              </a:lnSpc>
              <a:buFontTx/>
              <a:buNone/>
            </a:pPr>
            <a:endParaRPr lang="en-US" altLang="zh-CN">
              <a:solidFill>
                <a:schemeClr val="tx2"/>
              </a:solidFill>
              <a:ea typeface="华文行楷" pitchFamily="2" charset="-122"/>
            </a:endParaRPr>
          </a:p>
          <a:p>
            <a:pPr marL="193675" indent="-193675">
              <a:lnSpc>
                <a:spcPct val="120000"/>
              </a:lnSpc>
              <a:buFontTx/>
              <a:buNone/>
            </a:pPr>
            <a:r>
              <a:rPr lang="zh-CN" altLang="en-US" sz="2400">
                <a:solidFill>
                  <a:srgbClr val="04060C"/>
                </a:solidFill>
                <a:ea typeface="黑体" pitchFamily="2" charset="-122"/>
              </a:rPr>
              <a:t>例</a:t>
            </a:r>
            <a:r>
              <a:rPr lang="en-US" altLang="zh-CN" sz="2400">
                <a:solidFill>
                  <a:srgbClr val="04060C"/>
                </a:solidFill>
                <a:ea typeface="黑体" pitchFamily="2" charset="-122"/>
              </a:rPr>
              <a:t>1</a:t>
            </a:r>
            <a:r>
              <a:rPr lang="zh-CN" altLang="en-US" sz="2400">
                <a:solidFill>
                  <a:srgbClr val="04060C"/>
                </a:solidFill>
                <a:ea typeface="黑体" pitchFamily="2" charset="-122"/>
              </a:rPr>
              <a:t>：考虑下面的试验</a:t>
            </a:r>
            <a:r>
              <a:rPr lang="en-US" altLang="zh-CN" sz="2400">
                <a:solidFill>
                  <a:srgbClr val="04060C"/>
                </a:solidFill>
                <a:ea typeface="黑体" pitchFamily="2" charset="-122"/>
              </a:rPr>
              <a:t>E</a:t>
            </a:r>
            <a:r>
              <a:rPr lang="zh-CN" altLang="en-US" sz="2400">
                <a:solidFill>
                  <a:srgbClr val="04060C"/>
                </a:solidFill>
                <a:ea typeface="黑体" pitchFamily="2" charset="-122"/>
              </a:rPr>
              <a:t>：在区间</a:t>
            </a:r>
            <a:r>
              <a:rPr lang="en-US" altLang="zh-CN" sz="2400">
                <a:solidFill>
                  <a:srgbClr val="04060C"/>
                </a:solidFill>
                <a:latin typeface="Times New Roman" pitchFamily="18" charset="0"/>
                <a:ea typeface="黑体" pitchFamily="2" charset="-122"/>
              </a:rPr>
              <a:t>[0,1]</a:t>
            </a:r>
            <a:r>
              <a:rPr lang="zh-CN" altLang="en-US" sz="2400">
                <a:solidFill>
                  <a:srgbClr val="04060C"/>
                </a:solidFill>
                <a:ea typeface="黑体" pitchFamily="2" charset="-122"/>
              </a:rPr>
              <a:t>上任取一点，记录该点的坐标，试验</a:t>
            </a:r>
            <a:r>
              <a:rPr lang="en-US" altLang="zh-CN" sz="2400">
                <a:solidFill>
                  <a:srgbClr val="04060C"/>
                </a:solidFill>
                <a:ea typeface="黑体" pitchFamily="2" charset="-122"/>
              </a:rPr>
              <a:t>E</a:t>
            </a:r>
            <a:r>
              <a:rPr lang="zh-CN" altLang="en-US" sz="2400">
                <a:solidFill>
                  <a:srgbClr val="04060C"/>
                </a:solidFill>
                <a:ea typeface="黑体" pitchFamily="2" charset="-122"/>
              </a:rPr>
              <a:t>的样本空间</a:t>
            </a:r>
            <a:r>
              <a:rPr lang="zh-CN" altLang="en-US" sz="2400">
                <a:solidFill>
                  <a:srgbClr val="1A1714"/>
                </a:solidFill>
                <a:cs typeface="Times New Roman" pitchFamily="18" charset="0"/>
                <a:sym typeface="Symbol" pitchFamily="18" charset="2"/>
              </a:rPr>
              <a:t></a:t>
            </a:r>
            <a:r>
              <a:rPr lang="en-US" altLang="zh-CN" sz="2400">
                <a:solidFill>
                  <a:srgbClr val="1A1714"/>
                </a:solidFill>
                <a:cs typeface="Times New Roman" pitchFamily="18" charset="0"/>
                <a:sym typeface="Symbol" pitchFamily="18" charset="2"/>
              </a:rPr>
              <a:t>={|</a:t>
            </a:r>
            <a:r>
              <a:rPr lang="en-US" altLang="zh-CN" sz="2400">
                <a:solidFill>
                  <a:srgbClr val="1A1714"/>
                </a:solidFill>
                <a:latin typeface="Times New Roman" pitchFamily="18" charset="0"/>
                <a:cs typeface="Times New Roman" pitchFamily="18" charset="0"/>
                <a:sym typeface="Symbol" pitchFamily="18" charset="2"/>
              </a:rPr>
              <a:t>0≤≤1</a:t>
            </a:r>
            <a:r>
              <a:rPr lang="en-US" altLang="zh-CN" sz="2400">
                <a:solidFill>
                  <a:srgbClr val="1A1714"/>
                </a:solidFill>
                <a:cs typeface="Times New Roman" pitchFamily="18" charset="0"/>
                <a:sym typeface="Symbol" pitchFamily="18" charset="2"/>
              </a:rPr>
              <a:t>}</a:t>
            </a:r>
            <a:r>
              <a:rPr lang="en-US" altLang="zh-CN" sz="2400">
                <a:solidFill>
                  <a:srgbClr val="04060C"/>
                </a:solidFill>
                <a:ea typeface="黑体" pitchFamily="2" charset="-122"/>
              </a:rPr>
              <a:t> ,</a:t>
            </a:r>
            <a:r>
              <a:rPr lang="zh-CN" altLang="en-US" sz="2400">
                <a:solidFill>
                  <a:srgbClr val="04060C"/>
                </a:solidFill>
                <a:ea typeface="黑体" pitchFamily="2" charset="-122"/>
              </a:rPr>
              <a:t>每个样本点</a:t>
            </a:r>
            <a:r>
              <a:rPr lang="zh-CN" altLang="en-US" sz="2400">
                <a:solidFill>
                  <a:srgbClr val="1A1714"/>
                </a:solidFill>
                <a:cs typeface="Times New Roman" pitchFamily="18" charset="0"/>
                <a:sym typeface="Symbol" pitchFamily="18" charset="2"/>
              </a:rPr>
              <a:t></a:t>
            </a:r>
            <a:r>
              <a:rPr lang="zh-CN" altLang="en-US" sz="2400">
                <a:solidFill>
                  <a:srgbClr val="04060C"/>
                </a:solidFill>
                <a:ea typeface="黑体" pitchFamily="2" charset="-122"/>
              </a:rPr>
              <a:t>是</a:t>
            </a:r>
            <a:r>
              <a:rPr lang="en-US" altLang="zh-CN" sz="2400">
                <a:solidFill>
                  <a:srgbClr val="04060C"/>
                </a:solidFill>
                <a:latin typeface="Times New Roman" pitchFamily="18" charset="0"/>
                <a:ea typeface="黑体" pitchFamily="2" charset="-122"/>
              </a:rPr>
              <a:t>[0,1]</a:t>
            </a:r>
            <a:r>
              <a:rPr lang="zh-CN" altLang="en-US" sz="2400">
                <a:solidFill>
                  <a:srgbClr val="04060C"/>
                </a:solidFill>
                <a:ea typeface="黑体" pitchFamily="2" charset="-122"/>
              </a:rPr>
              <a:t>上的一个数字。</a:t>
            </a:r>
          </a:p>
          <a:p>
            <a:pPr marL="193675" indent="-193675">
              <a:lnSpc>
                <a:spcPct val="120000"/>
              </a:lnSpc>
              <a:spcBef>
                <a:spcPct val="60000"/>
              </a:spcBef>
              <a:buFontTx/>
              <a:buNone/>
            </a:pPr>
            <a:r>
              <a:rPr lang="zh-CN" altLang="en-US" sz="2400">
                <a:solidFill>
                  <a:srgbClr val="04060C"/>
                </a:solidFill>
                <a:ea typeface="黑体" pitchFamily="2" charset="-122"/>
              </a:rPr>
              <a:t>         若令：</a:t>
            </a:r>
            <a:r>
              <a:rPr lang="en-US" altLang="zh-CN" sz="2400">
                <a:solidFill>
                  <a:srgbClr val="04060C"/>
                </a:solidFill>
                <a:latin typeface="Times New Roman" pitchFamily="18" charset="0"/>
                <a:ea typeface="黑体" pitchFamily="2" charset="-122"/>
              </a:rPr>
              <a:t>X</a:t>
            </a:r>
            <a:r>
              <a:rPr lang="zh-CN" altLang="en-US" sz="2400">
                <a:solidFill>
                  <a:srgbClr val="04060C"/>
                </a:solidFill>
                <a:ea typeface="黑体" pitchFamily="2" charset="-122"/>
              </a:rPr>
              <a:t>表示</a:t>
            </a:r>
            <a:r>
              <a:rPr lang="zh-CN" altLang="en-US" sz="2400">
                <a:solidFill>
                  <a:srgbClr val="04060C"/>
                </a:solidFill>
                <a:latin typeface="Times New Roman"/>
                <a:ea typeface="黑体" pitchFamily="2" charset="-122"/>
              </a:rPr>
              <a:t>“</a:t>
            </a:r>
            <a:r>
              <a:rPr lang="zh-CN" altLang="en-US" sz="2400">
                <a:solidFill>
                  <a:srgbClr val="04060C"/>
                </a:solidFill>
                <a:ea typeface="黑体" pitchFamily="2" charset="-122"/>
              </a:rPr>
              <a:t>在</a:t>
            </a:r>
            <a:r>
              <a:rPr lang="en-US" altLang="zh-CN" sz="2400">
                <a:solidFill>
                  <a:srgbClr val="04060C"/>
                </a:solidFill>
                <a:latin typeface="Times New Roman" pitchFamily="18" charset="0"/>
                <a:ea typeface="黑体" pitchFamily="2" charset="-122"/>
              </a:rPr>
              <a:t>[0,1]</a:t>
            </a:r>
            <a:r>
              <a:rPr lang="zh-CN" altLang="en-US" sz="2400">
                <a:solidFill>
                  <a:srgbClr val="04060C"/>
                </a:solidFill>
                <a:ea typeface="黑体" pitchFamily="2" charset="-122"/>
              </a:rPr>
              <a:t>上任取一点的坐标</a:t>
            </a:r>
            <a:r>
              <a:rPr lang="zh-CN" altLang="en-US" sz="2400">
                <a:solidFill>
                  <a:srgbClr val="04060C"/>
                </a:solidFill>
                <a:latin typeface="Times New Roman"/>
                <a:ea typeface="黑体" pitchFamily="2" charset="-122"/>
              </a:rPr>
              <a:t>”</a:t>
            </a:r>
            <a:r>
              <a:rPr lang="en-US" altLang="zh-CN" sz="2400">
                <a:solidFill>
                  <a:srgbClr val="04060C"/>
                </a:solidFill>
                <a:ea typeface="黑体" pitchFamily="2" charset="-122"/>
              </a:rPr>
              <a:t>,</a:t>
            </a:r>
            <a:r>
              <a:rPr lang="zh-CN" altLang="en-US" sz="2400">
                <a:solidFill>
                  <a:srgbClr val="04060C"/>
                </a:solidFill>
                <a:ea typeface="黑体" pitchFamily="2" charset="-122"/>
              </a:rPr>
              <a:t>则</a:t>
            </a:r>
          </a:p>
          <a:p>
            <a:pPr marL="193675" indent="-193675">
              <a:lnSpc>
                <a:spcPct val="120000"/>
              </a:lnSpc>
              <a:spcBef>
                <a:spcPct val="60000"/>
              </a:spcBef>
              <a:buFontTx/>
              <a:buNone/>
            </a:pPr>
            <a:r>
              <a:rPr lang="en-US" altLang="zh-CN" sz="2400">
                <a:solidFill>
                  <a:srgbClr val="1A1714"/>
                </a:solidFill>
              </a:rPr>
              <a:t>I</a:t>
            </a:r>
            <a:r>
              <a:rPr lang="zh-CN" altLang="en-US" sz="2400">
                <a:solidFill>
                  <a:srgbClr val="1A1714"/>
                </a:solidFill>
                <a:latin typeface="黑体" pitchFamily="2" charset="-122"/>
                <a:ea typeface="黑体" pitchFamily="2" charset="-122"/>
              </a:rPr>
              <a:t>：它是在</a:t>
            </a:r>
            <a:r>
              <a:rPr lang="en-US" altLang="zh-CN" sz="2400">
                <a:solidFill>
                  <a:srgbClr val="04060C"/>
                </a:solidFill>
                <a:latin typeface="Times New Roman" pitchFamily="18" charset="0"/>
                <a:ea typeface="黑体" pitchFamily="2" charset="-122"/>
              </a:rPr>
              <a:t>[0,1]</a:t>
            </a:r>
            <a:r>
              <a:rPr lang="zh-CN" altLang="en-US" sz="2400">
                <a:solidFill>
                  <a:srgbClr val="04060C"/>
                </a:solidFill>
                <a:ea typeface="黑体" pitchFamily="2" charset="-122"/>
              </a:rPr>
              <a:t>上取值的一个变量，而且它的取值依赖于试验结果</a:t>
            </a:r>
            <a:r>
              <a:rPr lang="zh-CN" altLang="en-US" sz="2400">
                <a:solidFill>
                  <a:srgbClr val="1A1714"/>
                </a:solidFill>
                <a:cs typeface="Times New Roman" pitchFamily="18" charset="0"/>
                <a:sym typeface="Symbol" pitchFamily="18" charset="2"/>
              </a:rPr>
              <a:t></a:t>
            </a:r>
            <a:r>
              <a:rPr lang="zh-CN" altLang="en-US" sz="2400">
                <a:solidFill>
                  <a:srgbClr val="04060C"/>
                </a:solidFill>
                <a:ea typeface="黑体" pitchFamily="2" charset="-122"/>
              </a:rPr>
              <a:t>，这种依赖关系可用一个样本点</a:t>
            </a:r>
            <a:r>
              <a:rPr lang="zh-CN" altLang="en-US" sz="2400">
                <a:solidFill>
                  <a:srgbClr val="1A1714"/>
                </a:solidFill>
                <a:cs typeface="Times New Roman" pitchFamily="18" charset="0"/>
                <a:sym typeface="Symbol" pitchFamily="18" charset="2"/>
              </a:rPr>
              <a:t></a:t>
            </a:r>
            <a:r>
              <a:rPr lang="zh-CN" altLang="en-US" sz="2400">
                <a:solidFill>
                  <a:srgbClr val="04060C"/>
                </a:solidFill>
                <a:ea typeface="黑体" pitchFamily="2" charset="-122"/>
              </a:rPr>
              <a:t>的函数来表达</a:t>
            </a:r>
            <a:r>
              <a:rPr lang="en-US" altLang="zh-CN" sz="2400">
                <a:solidFill>
                  <a:srgbClr val="04060C"/>
                </a:solidFill>
                <a:latin typeface="Times New Roman" pitchFamily="18" charset="0"/>
                <a:ea typeface="黑体" pitchFamily="2" charset="-122"/>
              </a:rPr>
              <a:t>:X=X(</a:t>
            </a:r>
            <a:r>
              <a:rPr lang="en-US" altLang="zh-CN" sz="2400">
                <a:solidFill>
                  <a:srgbClr val="1A1714"/>
                </a:solidFill>
                <a:latin typeface="Times New Roman" pitchFamily="18" charset="0"/>
                <a:cs typeface="Times New Roman" pitchFamily="18" charset="0"/>
                <a:sym typeface="Symbol" pitchFamily="18" charset="2"/>
              </a:rPr>
              <a:t></a:t>
            </a:r>
            <a:r>
              <a:rPr lang="en-US" altLang="zh-CN" sz="2400">
                <a:solidFill>
                  <a:srgbClr val="04060C"/>
                </a:solidFill>
                <a:latin typeface="Times New Roman" pitchFamily="18" charset="0"/>
                <a:ea typeface="黑体" pitchFamily="2" charset="-122"/>
              </a:rPr>
              <a:t>), </a:t>
            </a:r>
            <a:r>
              <a:rPr lang="en-US" altLang="zh-CN" sz="2400">
                <a:solidFill>
                  <a:srgbClr val="1A1714"/>
                </a:solidFill>
                <a:latin typeface="Times New Roman" pitchFamily="18" charset="0"/>
                <a:cs typeface="Times New Roman" pitchFamily="18" charset="0"/>
                <a:sym typeface="Symbol" pitchFamily="18" charset="2"/>
              </a:rPr>
              <a:t></a:t>
            </a:r>
            <a:r>
              <a:rPr lang="en-US" altLang="zh-CN" sz="2400" b="1">
                <a:solidFill>
                  <a:srgbClr val="1A1714"/>
                </a:solidFill>
                <a:latin typeface="Times New Roman" pitchFamily="18" charset="0"/>
                <a:cs typeface="Times New Roman" pitchFamily="18" charset="0"/>
                <a:sym typeface="Symbol" pitchFamily="18" charset="2"/>
              </a:rPr>
              <a:t></a:t>
            </a:r>
            <a:r>
              <a:rPr lang="en-US" altLang="zh-CN" sz="2400">
                <a:solidFill>
                  <a:srgbClr val="1A1714"/>
                </a:solidFill>
                <a:latin typeface="Times New Roman" pitchFamily="18" charset="0"/>
                <a:cs typeface="Times New Roman" pitchFamily="18" charset="0"/>
                <a:sym typeface="Symbol" pitchFamily="18" charset="2"/>
              </a:rPr>
              <a:t></a:t>
            </a:r>
            <a:r>
              <a:rPr lang="en-US" altLang="zh-CN" sz="2400">
                <a:solidFill>
                  <a:srgbClr val="04060C"/>
                </a:solidFill>
                <a:ea typeface="黑体" pitchFamily="2" charset="-122"/>
              </a:rPr>
              <a:t> .</a:t>
            </a:r>
          </a:p>
          <a:p>
            <a:pPr marL="193675" indent="-193675">
              <a:lnSpc>
                <a:spcPct val="120000"/>
              </a:lnSpc>
              <a:spcBef>
                <a:spcPct val="60000"/>
              </a:spcBef>
              <a:buFontTx/>
              <a:buNone/>
            </a:pPr>
            <a:r>
              <a:rPr lang="en-US" altLang="zh-CN" sz="2400">
                <a:solidFill>
                  <a:srgbClr val="04060C"/>
                </a:solidFill>
                <a:ea typeface="黑体" pitchFamily="2" charset="-122"/>
              </a:rPr>
              <a:t>    </a:t>
            </a:r>
            <a:r>
              <a:rPr lang="zh-CN" altLang="en-US" sz="2400">
                <a:solidFill>
                  <a:srgbClr val="04060C"/>
                </a:solidFill>
                <a:ea typeface="黑体" pitchFamily="2" charset="-122"/>
              </a:rPr>
              <a:t>如：当</a:t>
            </a:r>
            <a:r>
              <a:rPr lang="zh-CN" altLang="en-US" sz="2400">
                <a:solidFill>
                  <a:srgbClr val="1A1714"/>
                </a:solidFill>
                <a:latin typeface="Times New Roman" pitchFamily="18" charset="0"/>
                <a:cs typeface="Times New Roman" pitchFamily="18" charset="0"/>
                <a:sym typeface="Symbol" pitchFamily="18" charset="2"/>
              </a:rPr>
              <a:t></a:t>
            </a:r>
            <a:r>
              <a:rPr lang="en-US" altLang="zh-CN" sz="2400">
                <a:solidFill>
                  <a:srgbClr val="04060C"/>
                </a:solidFill>
                <a:latin typeface="Times New Roman" pitchFamily="18" charset="0"/>
                <a:ea typeface="黑体" pitchFamily="2" charset="-122"/>
              </a:rPr>
              <a:t>=1/2</a:t>
            </a:r>
            <a:r>
              <a:rPr lang="zh-CN" altLang="en-US" sz="2400">
                <a:solidFill>
                  <a:srgbClr val="04060C"/>
                </a:solidFill>
                <a:latin typeface="Times New Roman" pitchFamily="18" charset="0"/>
                <a:ea typeface="黑体" pitchFamily="2" charset="-122"/>
              </a:rPr>
              <a:t>时</a:t>
            </a:r>
            <a:r>
              <a:rPr lang="en-US" altLang="zh-CN" sz="2400">
                <a:solidFill>
                  <a:srgbClr val="04060C"/>
                </a:solidFill>
                <a:latin typeface="Times New Roman" pitchFamily="18" charset="0"/>
                <a:ea typeface="黑体" pitchFamily="2" charset="-122"/>
              </a:rPr>
              <a:t>,  X=X(1/2)=1/2</a:t>
            </a:r>
            <a:r>
              <a:rPr lang="en-US" altLang="zh-CN" sz="2400">
                <a:solidFill>
                  <a:srgbClr val="04060C"/>
                </a:solidFill>
                <a:ea typeface="黑体" pitchFamily="2" charset="-122"/>
              </a:rPr>
              <a:t>.</a:t>
            </a:r>
          </a:p>
          <a:p>
            <a:pPr marL="193675" indent="-193675">
              <a:lnSpc>
                <a:spcPct val="90000"/>
              </a:lnSpc>
              <a:buFontTx/>
              <a:buNone/>
            </a:pPr>
            <a:r>
              <a:rPr lang="en-US" altLang="zh-CN" sz="2800">
                <a:solidFill>
                  <a:srgbClr val="04060C"/>
                </a:solidFill>
                <a:ea typeface="黑体" pitchFamily="2" charset="-122"/>
              </a:rPr>
              <a:t/>
            </a:r>
            <a:br>
              <a:rPr lang="en-US" altLang="zh-CN" sz="2800">
                <a:solidFill>
                  <a:srgbClr val="04060C"/>
                </a:solidFill>
                <a:ea typeface="黑体" pitchFamily="2" charset="-122"/>
              </a:rPr>
            </a:br>
            <a:r>
              <a:rPr lang="en-US" altLang="zh-CN" sz="2800">
                <a:solidFill>
                  <a:srgbClr val="04060C"/>
                </a:solidFill>
                <a:ea typeface="黑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wipe(left)">
                                      <p:cBhvr>
                                        <p:cTn id="7" dur="500"/>
                                        <p:tgtEl>
                                          <p:spTgt spid="51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2">
                                            <p:txEl>
                                              <p:pRg st="2" end="2"/>
                                            </p:txEl>
                                          </p:spTgt>
                                        </p:tgtEl>
                                        <p:attrNameLst>
                                          <p:attrName>style.visibility</p:attrName>
                                        </p:attrNameLst>
                                      </p:cBhvr>
                                      <p:to>
                                        <p:strVal val="visible"/>
                                      </p:to>
                                    </p:set>
                                    <p:animEffect transition="in" filter="wipe(left)">
                                      <p:cBhvr>
                                        <p:cTn id="12" dur="500"/>
                                        <p:tgtEl>
                                          <p:spTgt spid="51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2">
                                            <p:txEl>
                                              <p:pRg st="3" end="3"/>
                                            </p:txEl>
                                          </p:spTgt>
                                        </p:tgtEl>
                                        <p:attrNameLst>
                                          <p:attrName>style.visibility</p:attrName>
                                        </p:attrNameLst>
                                      </p:cBhvr>
                                      <p:to>
                                        <p:strVal val="visible"/>
                                      </p:to>
                                    </p:set>
                                    <p:animEffect transition="in" filter="wipe(left)">
                                      <p:cBhvr>
                                        <p:cTn id="17" dur="500"/>
                                        <p:tgtEl>
                                          <p:spTgt spid="51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5122">
                                            <p:txEl>
                                              <p:pRg st="4" end="4"/>
                                            </p:txEl>
                                          </p:spTgt>
                                        </p:tgtEl>
                                        <p:attrNameLst>
                                          <p:attrName>style.visibility</p:attrName>
                                        </p:attrNameLst>
                                      </p:cBhvr>
                                      <p:to>
                                        <p:strVal val="visible"/>
                                      </p:to>
                                    </p:set>
                                    <p:animEffect transition="in" filter="dissolve">
                                      <p:cBhvr>
                                        <p:cTn id="22" dur="75"/>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914400" y="2971800"/>
            <a:ext cx="7772400" cy="1828800"/>
          </a:xfrm>
        </p:spPr>
        <p:txBody>
          <a:bodyPr/>
          <a:lstStyle/>
          <a:p>
            <a:pPr marL="193675" indent="-193675">
              <a:lnSpc>
                <a:spcPct val="130000"/>
              </a:lnSpc>
              <a:buFontTx/>
              <a:buNone/>
            </a:pPr>
            <a:r>
              <a:rPr lang="en-US" altLang="zh-CN" sz="2400">
                <a:solidFill>
                  <a:srgbClr val="1A1714"/>
                </a:solidFill>
              </a:rPr>
              <a:t>II</a:t>
            </a:r>
            <a:r>
              <a:rPr lang="zh-CN" altLang="en-US" sz="2400">
                <a:solidFill>
                  <a:srgbClr val="1A1714"/>
                </a:solidFill>
              </a:rPr>
              <a:t>：</a:t>
            </a:r>
            <a:r>
              <a:rPr lang="zh-CN" altLang="en-US" sz="2400" b="1">
                <a:solidFill>
                  <a:srgbClr val="1A1714"/>
                </a:solidFill>
                <a:cs typeface="Times New Roman" pitchFamily="18" charset="0"/>
                <a:sym typeface="Symbol" pitchFamily="18" charset="2"/>
              </a:rPr>
              <a:t></a:t>
            </a:r>
            <a:r>
              <a:rPr lang="zh-CN" altLang="en-US" sz="2400">
                <a:solidFill>
                  <a:srgbClr val="04060C"/>
                </a:solidFill>
                <a:ea typeface="黑体" pitchFamily="2" charset="-122"/>
              </a:rPr>
              <a:t> </a:t>
            </a:r>
            <a:r>
              <a:rPr lang="en-US" altLang="zh-CN" sz="2400" b="1" i="1">
                <a:solidFill>
                  <a:srgbClr val="04060C"/>
                </a:solidFill>
                <a:latin typeface="Times New Roman" pitchFamily="18" charset="0"/>
                <a:ea typeface="黑体" pitchFamily="2" charset="-122"/>
              </a:rPr>
              <a:t>x</a:t>
            </a:r>
            <a:r>
              <a:rPr lang="en-US" altLang="zh-CN" sz="2400">
                <a:solidFill>
                  <a:srgbClr val="1A1714"/>
                </a:solidFill>
                <a:cs typeface="Times New Roman" pitchFamily="18" charset="0"/>
                <a:sym typeface="Symbol" pitchFamily="18" charset="2"/>
              </a:rPr>
              <a:t>(-</a:t>
            </a:r>
            <a:r>
              <a:rPr lang="en-US" altLang="zh-CN" sz="2400" b="1">
                <a:solidFill>
                  <a:srgbClr val="1A1714"/>
                </a:solidFill>
                <a:cs typeface="Times New Roman" pitchFamily="18" charset="0"/>
                <a:sym typeface="Symbol" pitchFamily="18" charset="2"/>
              </a:rPr>
              <a:t>∞</a:t>
            </a:r>
            <a:r>
              <a:rPr lang="en-US" altLang="zh-CN" sz="2400">
                <a:solidFill>
                  <a:srgbClr val="1A1714"/>
                </a:solidFill>
                <a:cs typeface="Times New Roman" pitchFamily="18" charset="0"/>
                <a:sym typeface="Symbol" pitchFamily="18" charset="2"/>
              </a:rPr>
              <a:t> ,+</a:t>
            </a:r>
            <a:r>
              <a:rPr lang="en-US" altLang="zh-CN" sz="2400" b="1">
                <a:solidFill>
                  <a:srgbClr val="1A1714"/>
                </a:solidFill>
                <a:cs typeface="Times New Roman" pitchFamily="18" charset="0"/>
                <a:sym typeface="Symbol" pitchFamily="18" charset="2"/>
              </a:rPr>
              <a:t>∞</a:t>
            </a:r>
            <a:r>
              <a:rPr lang="en-US" altLang="zh-CN" sz="2400">
                <a:solidFill>
                  <a:srgbClr val="1A1714"/>
                </a:solidFill>
                <a:cs typeface="Times New Roman" pitchFamily="18" charset="0"/>
                <a:sym typeface="Symbol" pitchFamily="18" charset="2"/>
              </a:rPr>
              <a:t> ),  {</a:t>
            </a:r>
            <a:r>
              <a:rPr lang="en-US" altLang="zh-CN" sz="2400">
                <a:solidFill>
                  <a:srgbClr val="1A1714"/>
                </a:solidFill>
                <a:latin typeface="Times New Roman" pitchFamily="18" charset="0"/>
                <a:ea typeface="黑体" pitchFamily="2" charset="-122"/>
                <a:sym typeface="Symbol" pitchFamily="18" charset="2"/>
              </a:rPr>
              <a:t>X</a:t>
            </a:r>
            <a:r>
              <a:rPr lang="en-US" altLang="zh-CN" sz="2400">
                <a:solidFill>
                  <a:srgbClr val="1A1714"/>
                </a:solidFill>
                <a:cs typeface="Times New Roman" pitchFamily="18" charset="0"/>
                <a:sym typeface="Symbol" pitchFamily="18" charset="2"/>
              </a:rPr>
              <a:t>≤ </a:t>
            </a:r>
            <a:r>
              <a:rPr lang="en-US" altLang="zh-CN" sz="2400" b="1" i="1">
                <a:solidFill>
                  <a:srgbClr val="1A1714"/>
                </a:solidFill>
                <a:latin typeface="Times New Roman" pitchFamily="18" charset="0"/>
                <a:cs typeface="Times New Roman" pitchFamily="18" charset="0"/>
                <a:sym typeface="Symbol" pitchFamily="18" charset="2"/>
              </a:rPr>
              <a:t>x</a:t>
            </a:r>
            <a:r>
              <a:rPr lang="en-US" altLang="zh-CN" sz="2400">
                <a:solidFill>
                  <a:srgbClr val="1A1714"/>
                </a:solidFill>
                <a:cs typeface="Times New Roman" pitchFamily="18" charset="0"/>
                <a:sym typeface="Symbol" pitchFamily="18" charset="2"/>
              </a:rPr>
              <a:t>}={|</a:t>
            </a:r>
            <a:r>
              <a:rPr lang="en-US" altLang="zh-CN" sz="2400">
                <a:solidFill>
                  <a:srgbClr val="1A1714"/>
                </a:solidFill>
                <a:latin typeface="Times New Roman" pitchFamily="18" charset="0"/>
                <a:cs typeface="Times New Roman" pitchFamily="18" charset="0"/>
                <a:sym typeface="Symbol" pitchFamily="18" charset="2"/>
              </a:rPr>
              <a:t>X</a:t>
            </a:r>
            <a:r>
              <a:rPr lang="en-US" altLang="zh-CN" sz="2400">
                <a:solidFill>
                  <a:srgbClr val="1A1714"/>
                </a:solidFill>
                <a:cs typeface="Times New Roman" pitchFamily="18" charset="0"/>
                <a:sym typeface="Symbol" pitchFamily="18" charset="2"/>
              </a:rPr>
              <a:t>()≤ </a:t>
            </a:r>
            <a:r>
              <a:rPr lang="en-US" altLang="zh-CN" sz="2400" b="1" i="1">
                <a:solidFill>
                  <a:srgbClr val="1A1714"/>
                </a:solidFill>
                <a:latin typeface="Times New Roman" pitchFamily="18" charset="0"/>
                <a:cs typeface="Times New Roman" pitchFamily="18" charset="0"/>
                <a:sym typeface="Symbol" pitchFamily="18" charset="2"/>
              </a:rPr>
              <a:t>x</a:t>
            </a:r>
            <a:r>
              <a:rPr lang="en-US" altLang="zh-CN" sz="2400">
                <a:solidFill>
                  <a:srgbClr val="1A1714"/>
                </a:solidFill>
                <a:cs typeface="Times New Roman" pitchFamily="18" charset="0"/>
                <a:sym typeface="Symbol" pitchFamily="18" charset="2"/>
              </a:rPr>
              <a:t>}</a:t>
            </a:r>
            <a:r>
              <a:rPr lang="zh-CN" altLang="en-US" sz="2400">
                <a:solidFill>
                  <a:srgbClr val="1A1714"/>
                </a:solidFill>
                <a:ea typeface="黑体" pitchFamily="2" charset="-122"/>
                <a:sym typeface="Symbol" pitchFamily="18" charset="2"/>
              </a:rPr>
              <a:t>是一个事件，因而可求出其概率</a:t>
            </a:r>
            <a:r>
              <a:rPr lang="zh-CN" altLang="en-US" sz="2400">
                <a:solidFill>
                  <a:srgbClr val="04060C"/>
                </a:solidFill>
                <a:ea typeface="黑体" pitchFamily="2" charset="-122"/>
              </a:rPr>
              <a:t> 。</a:t>
            </a:r>
          </a:p>
          <a:p>
            <a:pPr marL="193675" indent="-193675">
              <a:lnSpc>
                <a:spcPct val="130000"/>
              </a:lnSpc>
              <a:buFontTx/>
              <a:buNone/>
            </a:pPr>
            <a:r>
              <a:rPr lang="zh-CN" altLang="en-US" sz="2400">
                <a:solidFill>
                  <a:srgbClr val="04060C"/>
                </a:solidFill>
                <a:ea typeface="黑体" pitchFamily="2" charset="-122"/>
              </a:rPr>
              <a:t>   如 </a:t>
            </a:r>
            <a:r>
              <a:rPr lang="en-US" altLang="zh-CN" sz="2400" b="1" i="1">
                <a:solidFill>
                  <a:srgbClr val="04060C"/>
                </a:solidFill>
                <a:latin typeface="Times New Roman" pitchFamily="18" charset="0"/>
                <a:ea typeface="黑体" pitchFamily="2" charset="-122"/>
              </a:rPr>
              <a:t>x</a:t>
            </a:r>
            <a:r>
              <a:rPr lang="en-US" altLang="zh-CN" sz="2400">
                <a:solidFill>
                  <a:srgbClr val="04060C"/>
                </a:solidFill>
                <a:ea typeface="黑体" pitchFamily="2" charset="-122"/>
              </a:rPr>
              <a:t>= -1, P{</a:t>
            </a:r>
            <a:r>
              <a:rPr lang="en-US" altLang="zh-CN" sz="2400">
                <a:solidFill>
                  <a:srgbClr val="1A1714"/>
                </a:solidFill>
                <a:latin typeface="Times New Roman" pitchFamily="18" charset="0"/>
                <a:cs typeface="Times New Roman" pitchFamily="18" charset="0"/>
                <a:sym typeface="Symbol" pitchFamily="18" charset="2"/>
              </a:rPr>
              <a:t>X</a:t>
            </a:r>
            <a:r>
              <a:rPr lang="en-US" altLang="zh-CN" sz="2400">
                <a:solidFill>
                  <a:srgbClr val="1A1714"/>
                </a:solidFill>
                <a:cs typeface="Times New Roman" pitchFamily="18" charset="0"/>
                <a:sym typeface="Symbol" pitchFamily="18" charset="2"/>
              </a:rPr>
              <a:t>≤-1</a:t>
            </a:r>
            <a:r>
              <a:rPr lang="en-US" altLang="zh-CN" sz="2400">
                <a:solidFill>
                  <a:srgbClr val="04060C"/>
                </a:solidFill>
                <a:ea typeface="黑体" pitchFamily="2" charset="-122"/>
              </a:rPr>
              <a:t>}=P{</a:t>
            </a:r>
            <a:r>
              <a:rPr lang="en-US" altLang="zh-CN" sz="2400">
                <a:solidFill>
                  <a:srgbClr val="1A1714"/>
                </a:solidFill>
                <a:cs typeface="Times New Roman" pitchFamily="18" charset="0"/>
                <a:sym typeface="Symbol" pitchFamily="18" charset="2"/>
              </a:rPr>
              <a:t></a:t>
            </a:r>
            <a:r>
              <a:rPr lang="en-US" altLang="zh-CN" sz="2400">
                <a:solidFill>
                  <a:srgbClr val="04060C"/>
                </a:solidFill>
                <a:ea typeface="黑体" pitchFamily="2" charset="-122"/>
              </a:rPr>
              <a:t>|</a:t>
            </a:r>
            <a:r>
              <a:rPr lang="en-US" altLang="zh-CN" sz="2400">
                <a:solidFill>
                  <a:srgbClr val="1A1714"/>
                </a:solidFill>
                <a:latin typeface="Times New Roman" pitchFamily="18" charset="0"/>
                <a:cs typeface="Times New Roman" pitchFamily="18" charset="0"/>
                <a:sym typeface="Symbol" pitchFamily="18" charset="2"/>
              </a:rPr>
              <a:t>X</a:t>
            </a:r>
            <a:r>
              <a:rPr lang="en-US" altLang="zh-CN" sz="2400">
                <a:solidFill>
                  <a:srgbClr val="04060C"/>
                </a:solidFill>
                <a:ea typeface="黑体" pitchFamily="2" charset="-122"/>
              </a:rPr>
              <a:t>(</a:t>
            </a:r>
            <a:r>
              <a:rPr lang="en-US" altLang="zh-CN" sz="2400">
                <a:solidFill>
                  <a:srgbClr val="1A1714"/>
                </a:solidFill>
                <a:cs typeface="Times New Roman" pitchFamily="18" charset="0"/>
                <a:sym typeface="Symbol" pitchFamily="18" charset="2"/>
              </a:rPr>
              <a:t></a:t>
            </a:r>
            <a:r>
              <a:rPr lang="en-US" altLang="zh-CN" sz="2400">
                <a:solidFill>
                  <a:srgbClr val="04060C"/>
                </a:solidFill>
                <a:ea typeface="黑体" pitchFamily="2" charset="-122"/>
              </a:rPr>
              <a:t>)</a:t>
            </a:r>
            <a:r>
              <a:rPr lang="en-US" altLang="zh-CN" sz="2400">
                <a:solidFill>
                  <a:srgbClr val="1A1714"/>
                </a:solidFill>
                <a:cs typeface="Times New Roman" pitchFamily="18" charset="0"/>
                <a:sym typeface="Symbol" pitchFamily="18" charset="2"/>
              </a:rPr>
              <a:t>≤-1</a:t>
            </a:r>
            <a:r>
              <a:rPr lang="en-US" altLang="zh-CN" sz="2400">
                <a:solidFill>
                  <a:srgbClr val="04060C"/>
                </a:solidFill>
                <a:ea typeface="黑体" pitchFamily="2" charset="-122"/>
              </a:rPr>
              <a:t>}=P(</a:t>
            </a:r>
            <a:r>
              <a:rPr lang="en-US" altLang="zh-CN" sz="2400">
                <a:solidFill>
                  <a:srgbClr val="04060C"/>
                </a:solidFill>
                <a:sym typeface="Symbol" pitchFamily="18" charset="2"/>
              </a:rPr>
              <a:t></a:t>
            </a:r>
            <a:r>
              <a:rPr lang="en-US" altLang="zh-CN" sz="2400">
                <a:solidFill>
                  <a:srgbClr val="04060C"/>
                </a:solidFill>
                <a:ea typeface="黑体" pitchFamily="2" charset="-122"/>
              </a:rPr>
              <a:t>)=0.</a:t>
            </a:r>
            <a:br>
              <a:rPr lang="en-US" altLang="zh-CN" sz="2400">
                <a:solidFill>
                  <a:srgbClr val="04060C"/>
                </a:solidFill>
                <a:ea typeface="黑体" pitchFamily="2" charset="-122"/>
              </a:rPr>
            </a:br>
            <a:r>
              <a:rPr lang="en-US" altLang="zh-CN" sz="2400">
                <a:solidFill>
                  <a:srgbClr val="04060C"/>
                </a:solidFill>
                <a:ea typeface="黑体" pitchFamily="2" charset="-122"/>
              </a:rPr>
              <a:t>     </a:t>
            </a:r>
            <a:r>
              <a:rPr lang="en-US" altLang="zh-CN" sz="2400" b="1" i="1">
                <a:solidFill>
                  <a:srgbClr val="04060C"/>
                </a:solidFill>
                <a:latin typeface="Times New Roman" pitchFamily="18" charset="0"/>
                <a:ea typeface="黑体" pitchFamily="2" charset="-122"/>
              </a:rPr>
              <a:t>x</a:t>
            </a:r>
            <a:r>
              <a:rPr lang="en-US" altLang="zh-CN" sz="2400">
                <a:solidFill>
                  <a:srgbClr val="04060C"/>
                </a:solidFill>
                <a:ea typeface="黑体" pitchFamily="2" charset="-122"/>
              </a:rPr>
              <a:t>=2/3, P{</a:t>
            </a:r>
            <a:r>
              <a:rPr lang="en-US" altLang="zh-CN" sz="2400">
                <a:solidFill>
                  <a:srgbClr val="1A1714"/>
                </a:solidFill>
                <a:latin typeface="Times New Roman" pitchFamily="18" charset="0"/>
                <a:cs typeface="Times New Roman" pitchFamily="18" charset="0"/>
                <a:sym typeface="Symbol" pitchFamily="18" charset="2"/>
              </a:rPr>
              <a:t>X</a:t>
            </a:r>
            <a:r>
              <a:rPr lang="en-US" altLang="zh-CN" sz="2400">
                <a:solidFill>
                  <a:srgbClr val="1A1714"/>
                </a:solidFill>
                <a:cs typeface="Times New Roman" pitchFamily="18" charset="0"/>
                <a:sym typeface="Symbol" pitchFamily="18" charset="2"/>
              </a:rPr>
              <a:t>≤2/3</a:t>
            </a:r>
            <a:r>
              <a:rPr lang="en-US" altLang="zh-CN" sz="2400">
                <a:solidFill>
                  <a:srgbClr val="04060C"/>
                </a:solidFill>
                <a:ea typeface="黑体" pitchFamily="2" charset="-122"/>
              </a:rPr>
              <a:t>}=P{</a:t>
            </a:r>
            <a:r>
              <a:rPr lang="en-US" altLang="zh-CN" sz="2400">
                <a:solidFill>
                  <a:srgbClr val="1A1714"/>
                </a:solidFill>
                <a:cs typeface="Times New Roman" pitchFamily="18" charset="0"/>
                <a:sym typeface="Symbol" pitchFamily="18" charset="2"/>
              </a:rPr>
              <a:t></a:t>
            </a:r>
            <a:r>
              <a:rPr lang="en-US" altLang="zh-CN" sz="2400">
                <a:solidFill>
                  <a:srgbClr val="04060C"/>
                </a:solidFill>
                <a:ea typeface="黑体" pitchFamily="2" charset="-122"/>
              </a:rPr>
              <a:t>|</a:t>
            </a:r>
            <a:r>
              <a:rPr lang="en-US" altLang="zh-CN" sz="2400">
                <a:solidFill>
                  <a:srgbClr val="1A1714"/>
                </a:solidFill>
                <a:latin typeface="Times New Roman" pitchFamily="18" charset="0"/>
                <a:cs typeface="Times New Roman" pitchFamily="18" charset="0"/>
                <a:sym typeface="Symbol" pitchFamily="18" charset="2"/>
              </a:rPr>
              <a:t>X</a:t>
            </a:r>
            <a:r>
              <a:rPr lang="en-US" altLang="zh-CN" sz="2400">
                <a:solidFill>
                  <a:srgbClr val="04060C"/>
                </a:solidFill>
                <a:ea typeface="黑体" pitchFamily="2" charset="-122"/>
              </a:rPr>
              <a:t>(</a:t>
            </a:r>
            <a:r>
              <a:rPr lang="en-US" altLang="zh-CN" sz="2400">
                <a:solidFill>
                  <a:srgbClr val="1A1714"/>
                </a:solidFill>
                <a:cs typeface="Times New Roman" pitchFamily="18" charset="0"/>
                <a:sym typeface="Symbol" pitchFamily="18" charset="2"/>
              </a:rPr>
              <a:t></a:t>
            </a:r>
            <a:r>
              <a:rPr lang="en-US" altLang="zh-CN" sz="2400">
                <a:solidFill>
                  <a:srgbClr val="04060C"/>
                </a:solidFill>
                <a:ea typeface="黑体" pitchFamily="2" charset="-122"/>
              </a:rPr>
              <a:t>)</a:t>
            </a:r>
            <a:r>
              <a:rPr lang="en-US" altLang="zh-CN" sz="2400">
                <a:solidFill>
                  <a:srgbClr val="1A1714"/>
                </a:solidFill>
                <a:cs typeface="Times New Roman" pitchFamily="18" charset="0"/>
                <a:sym typeface="Symbol" pitchFamily="18" charset="2"/>
              </a:rPr>
              <a:t>≤2/3</a:t>
            </a:r>
            <a:r>
              <a:rPr lang="en-US" altLang="zh-CN" sz="2400">
                <a:solidFill>
                  <a:srgbClr val="04060C"/>
                </a:solidFill>
                <a:ea typeface="黑体" pitchFamily="2" charset="-122"/>
              </a:rPr>
              <a:t>}=2/3.</a:t>
            </a:r>
          </a:p>
        </p:txBody>
      </p:sp>
      <p:sp>
        <p:nvSpPr>
          <p:cNvPr id="6147" name="Oval 3"/>
          <p:cNvSpPr>
            <a:spLocks noChangeArrowheads="1"/>
          </p:cNvSpPr>
          <p:nvPr/>
        </p:nvSpPr>
        <p:spPr bwMode="auto">
          <a:xfrm>
            <a:off x="1752600" y="1524000"/>
            <a:ext cx="1828800" cy="914400"/>
          </a:xfrm>
          <a:prstGeom prst="ellipse">
            <a:avLst/>
          </a:prstGeom>
          <a:solidFill>
            <a:schemeClr val="accent1"/>
          </a:solidFill>
          <a:ln w="9525">
            <a:solidFill>
              <a:schemeClr val="tx1"/>
            </a:solidFill>
            <a:miter lim="800000"/>
            <a:headEnd/>
            <a:tailEnd/>
          </a:ln>
          <a:effectLst/>
        </p:spPr>
        <p:txBody>
          <a:bodyPr wrap="none" anchor="ctr"/>
          <a:lstStyle/>
          <a:p>
            <a:endParaRPr lang="zh-CN" altLang="zh-CN" sz="2400" b="0">
              <a:solidFill>
                <a:schemeClr val="tx1"/>
              </a:solidFill>
            </a:endParaRPr>
          </a:p>
        </p:txBody>
      </p:sp>
      <p:sp>
        <p:nvSpPr>
          <p:cNvPr id="6148" name="Oval 4"/>
          <p:cNvSpPr>
            <a:spLocks noChangeArrowheads="1"/>
          </p:cNvSpPr>
          <p:nvPr/>
        </p:nvSpPr>
        <p:spPr bwMode="auto">
          <a:xfrm>
            <a:off x="4724400" y="1524000"/>
            <a:ext cx="1828800" cy="914400"/>
          </a:xfrm>
          <a:prstGeom prst="ellipse">
            <a:avLst/>
          </a:prstGeom>
          <a:solidFill>
            <a:schemeClr val="accent1"/>
          </a:solidFill>
          <a:ln w="9525">
            <a:solidFill>
              <a:schemeClr val="tx1"/>
            </a:solidFill>
            <a:miter lim="800000"/>
            <a:headEnd/>
            <a:tailEnd/>
          </a:ln>
          <a:effectLst/>
        </p:spPr>
        <p:txBody>
          <a:bodyPr wrap="none" anchor="ctr"/>
          <a:lstStyle/>
          <a:p>
            <a:endParaRPr lang="zh-CN" altLang="zh-CN" sz="2400" b="0">
              <a:solidFill>
                <a:schemeClr val="tx1"/>
              </a:solidFill>
            </a:endParaRPr>
          </a:p>
        </p:txBody>
      </p:sp>
      <p:sp>
        <p:nvSpPr>
          <p:cNvPr id="6149" name="Oval 5"/>
          <p:cNvSpPr>
            <a:spLocks noChangeArrowheads="1"/>
          </p:cNvSpPr>
          <p:nvPr/>
        </p:nvSpPr>
        <p:spPr bwMode="auto">
          <a:xfrm>
            <a:off x="2819400" y="18288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6150" name="Oval 6"/>
          <p:cNvSpPr>
            <a:spLocks noChangeArrowheads="1"/>
          </p:cNvSpPr>
          <p:nvPr/>
        </p:nvSpPr>
        <p:spPr bwMode="auto">
          <a:xfrm>
            <a:off x="5486400" y="18288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zh-CN" altLang="en-US"/>
          </a:p>
        </p:txBody>
      </p:sp>
      <p:cxnSp>
        <p:nvCxnSpPr>
          <p:cNvPr id="6151" name="AutoShape 7"/>
          <p:cNvCxnSpPr>
            <a:cxnSpLocks noChangeShapeType="1"/>
            <a:stCxn id="6149" idx="1"/>
            <a:endCxn id="6150" idx="0"/>
          </p:cNvCxnSpPr>
          <p:nvPr/>
        </p:nvCxnSpPr>
        <p:spPr bwMode="auto">
          <a:xfrm rot="16200000">
            <a:off x="4171950" y="487363"/>
            <a:ext cx="11113" cy="2693987"/>
          </a:xfrm>
          <a:prstGeom prst="curvedConnector3">
            <a:avLst>
              <a:gd name="adj1" fmla="val 4671426"/>
            </a:avLst>
          </a:prstGeom>
          <a:noFill/>
          <a:ln w="28575">
            <a:solidFill>
              <a:srgbClr val="0000CC"/>
            </a:solidFill>
            <a:miter lim="800000"/>
            <a:headEnd/>
            <a:tailEnd type="triangle" w="med" len="med"/>
          </a:ln>
          <a:effectLst/>
        </p:spPr>
      </p:cxnSp>
      <p:sp>
        <p:nvSpPr>
          <p:cNvPr id="6152" name="Text Box 8"/>
          <p:cNvSpPr txBox="1">
            <a:spLocks noChangeArrowheads="1"/>
          </p:cNvSpPr>
          <p:nvPr/>
        </p:nvSpPr>
        <p:spPr bwMode="auto">
          <a:xfrm>
            <a:off x="3886200" y="1295400"/>
            <a:ext cx="404813" cy="457200"/>
          </a:xfrm>
          <a:prstGeom prst="rect">
            <a:avLst/>
          </a:prstGeom>
          <a:noFill/>
          <a:ln w="9525">
            <a:noFill/>
            <a:miter lim="800000"/>
            <a:headEnd/>
            <a:tailEnd/>
          </a:ln>
          <a:effectLst/>
        </p:spPr>
        <p:txBody>
          <a:bodyPr wrap="none">
            <a:spAutoFit/>
          </a:bodyPr>
          <a:lstStyle/>
          <a:p>
            <a:pPr algn="l"/>
            <a:r>
              <a:rPr lang="en-US" altLang="zh-CN" sz="2400" b="0">
                <a:solidFill>
                  <a:srgbClr val="04060C"/>
                </a:solidFill>
              </a:rPr>
              <a:t>X</a:t>
            </a:r>
          </a:p>
        </p:txBody>
      </p:sp>
      <p:sp>
        <p:nvSpPr>
          <p:cNvPr id="6153" name="Text Box 9"/>
          <p:cNvSpPr txBox="1">
            <a:spLocks noChangeArrowheads="1"/>
          </p:cNvSpPr>
          <p:nvPr/>
        </p:nvSpPr>
        <p:spPr bwMode="auto">
          <a:xfrm>
            <a:off x="2362200" y="2438400"/>
            <a:ext cx="565150" cy="457200"/>
          </a:xfrm>
          <a:prstGeom prst="rect">
            <a:avLst/>
          </a:prstGeom>
          <a:noFill/>
          <a:ln w="9525">
            <a:noFill/>
            <a:miter lim="800000"/>
            <a:headEnd/>
            <a:tailEnd/>
          </a:ln>
          <a:effectLst/>
        </p:spPr>
        <p:txBody>
          <a:bodyPr wrap="none">
            <a:spAutoFit/>
          </a:bodyPr>
          <a:lstStyle/>
          <a:p>
            <a:pPr algn="l"/>
            <a:r>
              <a:rPr lang="en-US" altLang="zh-CN" sz="2400" b="0">
                <a:solidFill>
                  <a:srgbClr val="04060C"/>
                </a:solidFill>
              </a:rPr>
              <a:t>Ω </a:t>
            </a:r>
          </a:p>
        </p:txBody>
      </p:sp>
      <p:sp>
        <p:nvSpPr>
          <p:cNvPr id="6154" name="Text Box 10"/>
          <p:cNvSpPr txBox="1">
            <a:spLocks noChangeArrowheads="1"/>
          </p:cNvSpPr>
          <p:nvPr/>
        </p:nvSpPr>
        <p:spPr bwMode="auto">
          <a:xfrm>
            <a:off x="5486400" y="2362200"/>
            <a:ext cx="533400" cy="457200"/>
          </a:xfrm>
          <a:prstGeom prst="rect">
            <a:avLst/>
          </a:prstGeom>
          <a:noFill/>
          <a:ln w="9525">
            <a:noFill/>
            <a:miter lim="800000"/>
            <a:headEnd/>
            <a:tailEnd/>
          </a:ln>
          <a:effectLst/>
        </p:spPr>
        <p:txBody>
          <a:bodyPr wrap="none">
            <a:spAutoFit/>
          </a:bodyPr>
          <a:lstStyle/>
          <a:p>
            <a:pPr algn="l"/>
            <a:r>
              <a:rPr lang="en-US" altLang="zh-CN" sz="2400" b="0">
                <a:solidFill>
                  <a:srgbClr val="04060C"/>
                </a:solidFill>
              </a:rPr>
              <a:t>R</a:t>
            </a:r>
            <a:r>
              <a:rPr lang="en-US" altLang="zh-CN" sz="2400" b="0" baseline="-25000">
                <a:solidFill>
                  <a:srgbClr val="04060C"/>
                </a:solidFill>
              </a:rPr>
              <a:t>X</a:t>
            </a:r>
          </a:p>
        </p:txBody>
      </p:sp>
      <p:sp>
        <p:nvSpPr>
          <p:cNvPr id="6155" name="Text Box 11"/>
          <p:cNvSpPr txBox="1">
            <a:spLocks noChangeArrowheads="1"/>
          </p:cNvSpPr>
          <p:nvPr/>
        </p:nvSpPr>
        <p:spPr bwMode="auto">
          <a:xfrm>
            <a:off x="5454650" y="1793875"/>
            <a:ext cx="336550" cy="457200"/>
          </a:xfrm>
          <a:prstGeom prst="rect">
            <a:avLst/>
          </a:prstGeom>
          <a:noFill/>
          <a:ln w="9525">
            <a:noFill/>
            <a:miter lim="800000"/>
            <a:headEnd/>
            <a:tailEnd/>
          </a:ln>
          <a:effectLst/>
        </p:spPr>
        <p:txBody>
          <a:bodyPr wrap="none">
            <a:spAutoFit/>
          </a:bodyPr>
          <a:lstStyle/>
          <a:p>
            <a:pPr algn="l"/>
            <a:r>
              <a:rPr lang="en-US" altLang="zh-CN" sz="2400" b="0">
                <a:solidFill>
                  <a:srgbClr val="04060C"/>
                </a:solidFill>
              </a:rPr>
              <a:t>x</a:t>
            </a:r>
          </a:p>
        </p:txBody>
      </p:sp>
      <p:sp>
        <p:nvSpPr>
          <p:cNvPr id="6156" name="Text Box 12"/>
          <p:cNvSpPr txBox="1">
            <a:spLocks noChangeArrowheads="1"/>
          </p:cNvSpPr>
          <p:nvPr/>
        </p:nvSpPr>
        <p:spPr bwMode="auto">
          <a:xfrm>
            <a:off x="2652713" y="1787525"/>
            <a:ext cx="393700" cy="457200"/>
          </a:xfrm>
          <a:prstGeom prst="rect">
            <a:avLst/>
          </a:prstGeom>
          <a:noFill/>
          <a:ln w="9525">
            <a:noFill/>
            <a:miter lim="800000"/>
            <a:headEnd/>
            <a:tailEnd/>
          </a:ln>
          <a:effectLst/>
        </p:spPr>
        <p:txBody>
          <a:bodyPr wrap="none">
            <a:spAutoFit/>
          </a:bodyPr>
          <a:lstStyle/>
          <a:p>
            <a:pPr algn="l"/>
            <a:r>
              <a:rPr lang="en-US" altLang="zh-CN" sz="2400" b="0">
                <a:solidFill>
                  <a:srgbClr val="1A1714"/>
                </a:solidFill>
                <a:latin typeface="Tahoma" pitchFamily="34" charset="0"/>
                <a:cs typeface="Times New Roman" pitchFamily="18" charset="0"/>
                <a:sym typeface="Symbol" pitchFamily="18" charset="2"/>
              </a:rPr>
              <a:t></a:t>
            </a:r>
          </a:p>
        </p:txBody>
      </p:sp>
      <p:sp>
        <p:nvSpPr>
          <p:cNvPr id="6158" name="Rectangle 14"/>
          <p:cNvSpPr>
            <a:spLocks noChangeArrowheads="1"/>
          </p:cNvSpPr>
          <p:nvPr/>
        </p:nvSpPr>
        <p:spPr bwMode="auto">
          <a:xfrm>
            <a:off x="1600200" y="5029200"/>
            <a:ext cx="5645150" cy="457200"/>
          </a:xfrm>
          <a:prstGeom prst="rect">
            <a:avLst/>
          </a:prstGeom>
          <a:noFill/>
          <a:ln w="9525">
            <a:noFill/>
            <a:miter lim="800000"/>
            <a:headEnd/>
            <a:tailEnd/>
          </a:ln>
          <a:effectLst/>
        </p:spPr>
        <p:txBody>
          <a:bodyPr wrap="none">
            <a:spAutoFit/>
          </a:bodyPr>
          <a:lstStyle/>
          <a:p>
            <a:pPr algn="l"/>
            <a:r>
              <a:rPr lang="en-US" altLang="zh-CN" sz="2400" i="1">
                <a:solidFill>
                  <a:srgbClr val="04060C"/>
                </a:solidFill>
                <a:ea typeface="黑体" pitchFamily="2" charset="-122"/>
              </a:rPr>
              <a:t>x</a:t>
            </a:r>
            <a:r>
              <a:rPr lang="en-US" altLang="zh-CN" sz="2400" b="0">
                <a:solidFill>
                  <a:srgbClr val="04060C"/>
                </a:solidFill>
                <a:latin typeface="Tahoma" pitchFamily="34" charset="0"/>
                <a:ea typeface="黑体" pitchFamily="2" charset="-122"/>
              </a:rPr>
              <a:t>= 1, P{</a:t>
            </a:r>
            <a:r>
              <a:rPr lang="en-US" altLang="zh-CN" sz="2400" b="0">
                <a:solidFill>
                  <a:srgbClr val="1A1714"/>
                </a:solidFill>
                <a:cs typeface="Times New Roman" pitchFamily="18" charset="0"/>
                <a:sym typeface="Symbol" pitchFamily="18" charset="2"/>
              </a:rPr>
              <a:t>X</a:t>
            </a:r>
            <a:r>
              <a:rPr lang="en-US" altLang="zh-CN" sz="2400" b="0">
                <a:solidFill>
                  <a:srgbClr val="1A1714"/>
                </a:solidFill>
                <a:latin typeface="Tahoma" pitchFamily="34" charset="0"/>
                <a:cs typeface="Times New Roman" pitchFamily="18" charset="0"/>
                <a:sym typeface="Symbol" pitchFamily="18" charset="2"/>
              </a:rPr>
              <a:t>≤1</a:t>
            </a:r>
            <a:r>
              <a:rPr lang="en-US" altLang="zh-CN" sz="2400" b="0">
                <a:solidFill>
                  <a:srgbClr val="04060C"/>
                </a:solidFill>
                <a:latin typeface="Tahoma" pitchFamily="34" charset="0"/>
                <a:ea typeface="黑体" pitchFamily="2" charset="-122"/>
              </a:rPr>
              <a:t>}=P{</a:t>
            </a:r>
            <a:r>
              <a:rPr lang="en-US" altLang="zh-CN" sz="2400" b="0">
                <a:solidFill>
                  <a:srgbClr val="1A1714"/>
                </a:solidFill>
                <a:latin typeface="Tahoma" pitchFamily="34" charset="0"/>
                <a:cs typeface="Times New Roman" pitchFamily="18" charset="0"/>
                <a:sym typeface="Symbol" pitchFamily="18" charset="2"/>
              </a:rPr>
              <a:t></a:t>
            </a:r>
            <a:r>
              <a:rPr lang="en-US" altLang="zh-CN" sz="2400" b="0">
                <a:solidFill>
                  <a:srgbClr val="04060C"/>
                </a:solidFill>
                <a:latin typeface="Tahoma" pitchFamily="34" charset="0"/>
                <a:ea typeface="黑体" pitchFamily="2" charset="-122"/>
              </a:rPr>
              <a:t>|</a:t>
            </a:r>
            <a:r>
              <a:rPr lang="en-US" altLang="zh-CN" sz="2400" b="0">
                <a:solidFill>
                  <a:srgbClr val="1A1714"/>
                </a:solidFill>
                <a:cs typeface="Times New Roman" pitchFamily="18" charset="0"/>
                <a:sym typeface="Symbol" pitchFamily="18" charset="2"/>
              </a:rPr>
              <a:t>X</a:t>
            </a:r>
            <a:r>
              <a:rPr lang="en-US" altLang="zh-CN" sz="2400" b="0">
                <a:solidFill>
                  <a:srgbClr val="04060C"/>
                </a:solidFill>
                <a:latin typeface="Tahoma" pitchFamily="34" charset="0"/>
                <a:ea typeface="黑体" pitchFamily="2" charset="-122"/>
              </a:rPr>
              <a:t>(</a:t>
            </a:r>
            <a:r>
              <a:rPr lang="en-US" altLang="zh-CN" sz="2400" b="0">
                <a:solidFill>
                  <a:srgbClr val="1A1714"/>
                </a:solidFill>
                <a:latin typeface="Tahoma" pitchFamily="34" charset="0"/>
                <a:cs typeface="Times New Roman" pitchFamily="18" charset="0"/>
                <a:sym typeface="Symbol" pitchFamily="18" charset="2"/>
              </a:rPr>
              <a:t></a:t>
            </a:r>
            <a:r>
              <a:rPr lang="en-US" altLang="zh-CN" sz="2400" b="0">
                <a:solidFill>
                  <a:srgbClr val="04060C"/>
                </a:solidFill>
                <a:latin typeface="Tahoma" pitchFamily="34" charset="0"/>
                <a:ea typeface="黑体" pitchFamily="2" charset="-122"/>
              </a:rPr>
              <a:t>)</a:t>
            </a:r>
            <a:r>
              <a:rPr lang="en-US" altLang="zh-CN" sz="2400" b="0">
                <a:solidFill>
                  <a:srgbClr val="1A1714"/>
                </a:solidFill>
                <a:latin typeface="Tahoma" pitchFamily="34" charset="0"/>
                <a:cs typeface="Times New Roman" pitchFamily="18" charset="0"/>
                <a:sym typeface="Symbol" pitchFamily="18" charset="2"/>
              </a:rPr>
              <a:t>≤1</a:t>
            </a:r>
            <a:r>
              <a:rPr lang="en-US" altLang="zh-CN" sz="2400" b="0">
                <a:solidFill>
                  <a:srgbClr val="04060C"/>
                </a:solidFill>
                <a:latin typeface="Tahoma" pitchFamily="34" charset="0"/>
                <a:ea typeface="黑体" pitchFamily="2" charset="-122"/>
              </a:rPr>
              <a:t>}=P(</a:t>
            </a:r>
            <a:r>
              <a:rPr lang="en-US" altLang="zh-CN" sz="2400" b="0">
                <a:solidFill>
                  <a:srgbClr val="1A1714"/>
                </a:solidFill>
                <a:latin typeface="Tahoma" pitchFamily="34" charset="0"/>
                <a:cs typeface="Times New Roman" pitchFamily="18" charset="0"/>
                <a:sym typeface="Symbol" pitchFamily="18" charset="2"/>
              </a:rPr>
              <a:t></a:t>
            </a:r>
            <a:r>
              <a:rPr lang="en-US" altLang="zh-CN" sz="2400" b="0">
                <a:solidFill>
                  <a:srgbClr val="04060C"/>
                </a:solidFill>
                <a:latin typeface="Tahoma" pitchFamily="34" charset="0"/>
                <a:ea typeface="黑体" pitchFamily="2"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dissolve">
                                      <p:cBhvr>
                                        <p:cTn id="7" dur="500"/>
                                        <p:tgtEl>
                                          <p:spTgt spid="614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148"/>
                                        </p:tgtEl>
                                        <p:attrNameLst>
                                          <p:attrName>style.visibility</p:attrName>
                                        </p:attrNameLst>
                                      </p:cBhvr>
                                      <p:to>
                                        <p:strVal val="visible"/>
                                      </p:to>
                                    </p:set>
                                    <p:animEffect transition="in" filter="dissolve">
                                      <p:cBhvr>
                                        <p:cTn id="11" dur="500"/>
                                        <p:tgtEl>
                                          <p:spTgt spid="6148"/>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153"/>
                                        </p:tgtEl>
                                        <p:attrNameLst>
                                          <p:attrName>style.visibility</p:attrName>
                                        </p:attrNameLst>
                                      </p:cBhvr>
                                      <p:to>
                                        <p:strVal val="visible"/>
                                      </p:to>
                                    </p:set>
                                    <p:animEffect transition="in" filter="dissolve">
                                      <p:cBhvr>
                                        <p:cTn id="15" dur="500"/>
                                        <p:tgtEl>
                                          <p:spTgt spid="615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154"/>
                                        </p:tgtEl>
                                        <p:attrNameLst>
                                          <p:attrName>style.visibility</p:attrName>
                                        </p:attrNameLst>
                                      </p:cBhvr>
                                      <p:to>
                                        <p:strVal val="visible"/>
                                      </p:to>
                                    </p:set>
                                    <p:animEffect transition="in" filter="dissolve">
                                      <p:cBhvr>
                                        <p:cTn id="19" dur="500"/>
                                        <p:tgtEl>
                                          <p:spTgt spid="615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149"/>
                                        </p:tgtEl>
                                        <p:attrNameLst>
                                          <p:attrName>style.visibility</p:attrName>
                                        </p:attrNameLst>
                                      </p:cBhvr>
                                      <p:to>
                                        <p:strVal val="visible"/>
                                      </p:to>
                                    </p:set>
                                    <p:animEffect transition="in" filter="dissolve">
                                      <p:cBhvr>
                                        <p:cTn id="24" dur="500"/>
                                        <p:tgtEl>
                                          <p:spTgt spid="6149"/>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6156"/>
                                        </p:tgtEl>
                                        <p:attrNameLst>
                                          <p:attrName>style.visibility</p:attrName>
                                        </p:attrNameLst>
                                      </p:cBhvr>
                                      <p:to>
                                        <p:strVal val="visible"/>
                                      </p:to>
                                    </p:set>
                                    <p:animEffect transition="in" filter="dissolve">
                                      <p:cBhvr>
                                        <p:cTn id="28" dur="500"/>
                                        <p:tgtEl>
                                          <p:spTgt spid="615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151"/>
                                        </p:tgtEl>
                                        <p:attrNameLst>
                                          <p:attrName>style.visibility</p:attrName>
                                        </p:attrNameLst>
                                      </p:cBhvr>
                                      <p:to>
                                        <p:strVal val="visible"/>
                                      </p:to>
                                    </p:set>
                                    <p:animEffect transition="in" filter="wipe(left)">
                                      <p:cBhvr>
                                        <p:cTn id="33" dur="500"/>
                                        <p:tgtEl>
                                          <p:spTgt spid="6151"/>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6152"/>
                                        </p:tgtEl>
                                        <p:attrNameLst>
                                          <p:attrName>style.visibility</p:attrName>
                                        </p:attrNameLst>
                                      </p:cBhvr>
                                      <p:to>
                                        <p:strVal val="visible"/>
                                      </p:to>
                                    </p:set>
                                    <p:animEffect transition="in" filter="dissolve">
                                      <p:cBhvr>
                                        <p:cTn id="37" dur="500"/>
                                        <p:tgtEl>
                                          <p:spTgt spid="6152"/>
                                        </p:tgtEl>
                                      </p:cBhvr>
                                    </p:animEffect>
                                  </p:childTnLst>
                                </p:cTn>
                              </p:par>
                            </p:childTnLst>
                          </p:cTn>
                        </p:par>
                        <p:par>
                          <p:cTn id="38" fill="hold">
                            <p:stCondLst>
                              <p:cond delay="1000"/>
                            </p:stCondLst>
                            <p:childTnLst>
                              <p:par>
                                <p:cTn id="39" presetID="9" presetClass="entr" presetSubtype="0" fill="hold" grpId="0" nodeType="afterEffect">
                                  <p:stCondLst>
                                    <p:cond delay="0"/>
                                  </p:stCondLst>
                                  <p:childTnLst>
                                    <p:set>
                                      <p:cBhvr>
                                        <p:cTn id="40" dur="1" fill="hold">
                                          <p:stCondLst>
                                            <p:cond delay="0"/>
                                          </p:stCondLst>
                                        </p:cTn>
                                        <p:tgtEl>
                                          <p:spTgt spid="6150"/>
                                        </p:tgtEl>
                                        <p:attrNameLst>
                                          <p:attrName>style.visibility</p:attrName>
                                        </p:attrNameLst>
                                      </p:cBhvr>
                                      <p:to>
                                        <p:strVal val="visible"/>
                                      </p:to>
                                    </p:set>
                                    <p:animEffect transition="in" filter="dissolve">
                                      <p:cBhvr>
                                        <p:cTn id="41" dur="500"/>
                                        <p:tgtEl>
                                          <p:spTgt spid="6150"/>
                                        </p:tgtEl>
                                      </p:cBhvr>
                                    </p:animEffect>
                                  </p:childTnLst>
                                </p:cTn>
                              </p:par>
                            </p:childTnLst>
                          </p:cTn>
                        </p:par>
                        <p:par>
                          <p:cTn id="42" fill="hold">
                            <p:stCondLst>
                              <p:cond delay="1500"/>
                            </p:stCondLst>
                            <p:childTnLst>
                              <p:par>
                                <p:cTn id="43" presetID="9" presetClass="entr" presetSubtype="0" fill="hold" grpId="0" nodeType="afterEffect">
                                  <p:stCondLst>
                                    <p:cond delay="0"/>
                                  </p:stCondLst>
                                  <p:childTnLst>
                                    <p:set>
                                      <p:cBhvr>
                                        <p:cTn id="44" dur="1" fill="hold">
                                          <p:stCondLst>
                                            <p:cond delay="0"/>
                                          </p:stCondLst>
                                        </p:cTn>
                                        <p:tgtEl>
                                          <p:spTgt spid="6155"/>
                                        </p:tgtEl>
                                        <p:attrNameLst>
                                          <p:attrName>style.visibility</p:attrName>
                                        </p:attrNameLst>
                                      </p:cBhvr>
                                      <p:to>
                                        <p:strVal val="visible"/>
                                      </p:to>
                                    </p:set>
                                    <p:animEffect transition="in" filter="dissolve">
                                      <p:cBhvr>
                                        <p:cTn id="45" dur="500"/>
                                        <p:tgtEl>
                                          <p:spTgt spid="615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iterate type="lt">
                                    <p:tmPct val="100000"/>
                                  </p:iterate>
                                  <p:childTnLst>
                                    <p:set>
                                      <p:cBhvr>
                                        <p:cTn id="49" dur="1" fill="hold">
                                          <p:stCondLst>
                                            <p:cond delay="0"/>
                                          </p:stCondLst>
                                        </p:cTn>
                                        <p:tgtEl>
                                          <p:spTgt spid="6146">
                                            <p:txEl>
                                              <p:pRg st="0" end="0"/>
                                            </p:txEl>
                                          </p:spTgt>
                                        </p:tgtEl>
                                        <p:attrNameLst>
                                          <p:attrName>style.visibility</p:attrName>
                                        </p:attrNameLst>
                                      </p:cBhvr>
                                      <p:to>
                                        <p:strVal val="visible"/>
                                      </p:to>
                                    </p:set>
                                    <p:animEffect transition="in" filter="dissolve">
                                      <p:cBhvr>
                                        <p:cTn id="50" dur="75"/>
                                        <p:tgtEl>
                                          <p:spTgt spid="6146">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iterate type="lt">
                                    <p:tmPct val="100000"/>
                                  </p:iterate>
                                  <p:childTnLst>
                                    <p:set>
                                      <p:cBhvr>
                                        <p:cTn id="54" dur="1" fill="hold">
                                          <p:stCondLst>
                                            <p:cond delay="0"/>
                                          </p:stCondLst>
                                        </p:cTn>
                                        <p:tgtEl>
                                          <p:spTgt spid="6146">
                                            <p:txEl>
                                              <p:pRg st="1" end="1"/>
                                            </p:txEl>
                                          </p:spTgt>
                                        </p:tgtEl>
                                        <p:attrNameLst>
                                          <p:attrName>style.visibility</p:attrName>
                                        </p:attrNameLst>
                                      </p:cBhvr>
                                      <p:to>
                                        <p:strVal val="visible"/>
                                      </p:to>
                                    </p:set>
                                    <p:animEffect transition="in" filter="dissolve">
                                      <p:cBhvr>
                                        <p:cTn id="55" dur="75"/>
                                        <p:tgtEl>
                                          <p:spTgt spid="6146">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158"/>
                                        </p:tgtEl>
                                        <p:attrNameLst>
                                          <p:attrName>style.visibility</p:attrName>
                                        </p:attrNameLst>
                                      </p:cBhvr>
                                      <p:to>
                                        <p:strVal val="visible"/>
                                      </p:to>
                                    </p:set>
                                    <p:animEffect transition="in" filter="wipe(left)">
                                      <p:cBhvr>
                                        <p:cTn id="60" dur="500"/>
                                        <p:tgtEl>
                                          <p:spTgt spid="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autoUpdateAnimBg="0"/>
      <p:bldP spid="6147" grpId="0" animBg="1" autoUpdateAnimBg="0"/>
      <p:bldP spid="6148" grpId="0" animBg="1" autoUpdateAnimBg="0"/>
      <p:bldP spid="6149" grpId="0" animBg="1"/>
      <p:bldP spid="6150" grpId="0" animBg="1"/>
      <p:bldP spid="6152" grpId="0" autoUpdateAnimBg="0"/>
      <p:bldP spid="6153" grpId="0" autoUpdateAnimBg="0"/>
      <p:bldP spid="6154" grpId="0" autoUpdateAnimBg="0"/>
      <p:bldP spid="6155" grpId="0" autoUpdateAnimBg="0"/>
      <p:bldP spid="6156" grpId="0" autoUpdateAnimBg="0"/>
      <p:bldP spid="615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468313" y="1052513"/>
            <a:ext cx="7913687" cy="2747962"/>
          </a:xfrm>
          <a:prstGeom prst="rect">
            <a:avLst/>
          </a:prstGeom>
          <a:noFill/>
          <a:ln w="9525">
            <a:noFill/>
            <a:miter lim="800000"/>
            <a:headEnd/>
            <a:tailEnd/>
          </a:ln>
          <a:effectLst/>
        </p:spPr>
        <p:txBody>
          <a:bodyPr>
            <a:spAutoFit/>
          </a:bodyPr>
          <a:lstStyle/>
          <a:p>
            <a:pPr algn="just">
              <a:lnSpc>
                <a:spcPct val="150000"/>
              </a:lnSpc>
              <a:spcBef>
                <a:spcPct val="50000"/>
              </a:spcBef>
            </a:pPr>
            <a:r>
              <a:rPr lang="zh-CN" altLang="en-US" sz="2800"/>
              <a:t>（</a:t>
            </a:r>
            <a:r>
              <a:rPr lang="en-US" altLang="zh-CN" sz="2800"/>
              <a:t>2</a:t>
            </a:r>
            <a:r>
              <a:rPr lang="zh-CN" altLang="en-US" sz="2800"/>
              <a:t>）有些试验中，试验结果看来与数值无关，随          机事件与实数之间没有客观联系，但是我们可以引进一个变量来表示它的各种结果</a:t>
            </a:r>
            <a:r>
              <a:rPr lang="en-US" altLang="zh-CN" sz="2800"/>
              <a:t>.</a:t>
            </a:r>
            <a:r>
              <a:rPr lang="zh-CN" altLang="en-US" sz="2800"/>
              <a:t>也就是说，把试验结果数值化</a:t>
            </a:r>
            <a:r>
              <a:rPr lang="en-US" altLang="zh-CN" sz="2800"/>
              <a:t>.</a:t>
            </a:r>
            <a:r>
              <a:rPr lang="en-US" altLang="zh-CN">
                <a:solidFill>
                  <a:schemeClr val="accent2"/>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1+#ppt_w/2"/>
                                          </p:val>
                                        </p:tav>
                                        <p:tav tm="100000">
                                          <p:val>
                                            <p:strVal val="#ppt_x"/>
                                          </p:val>
                                        </p:tav>
                                      </p:tavLst>
                                    </p:anim>
                                    <p:anim calcmode="lin" valueType="num">
                                      <p:cBhvr additive="base">
                                        <p:cTn id="8" dur="500" fill="hold"/>
                                        <p:tgtEl>
                                          <p:spTgt spid="50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685800" y="838200"/>
            <a:ext cx="8077200" cy="1828800"/>
          </a:xfrm>
        </p:spPr>
        <p:txBody>
          <a:bodyPr/>
          <a:lstStyle/>
          <a:p>
            <a:pPr algn="just">
              <a:lnSpc>
                <a:spcPct val="120000"/>
              </a:lnSpc>
              <a:spcBef>
                <a:spcPct val="40000"/>
              </a:spcBef>
              <a:buFontTx/>
              <a:buNone/>
            </a:pPr>
            <a:r>
              <a:rPr lang="zh-CN" altLang="en-US" sz="2400">
                <a:solidFill>
                  <a:srgbClr val="04060C"/>
                </a:solidFill>
                <a:ea typeface="黑体" pitchFamily="2" charset="-122"/>
              </a:rPr>
              <a:t>例</a:t>
            </a:r>
            <a:r>
              <a:rPr lang="en-US" altLang="zh-CN" sz="2400">
                <a:solidFill>
                  <a:srgbClr val="04060C"/>
                </a:solidFill>
                <a:ea typeface="黑体" pitchFamily="2" charset="-122"/>
              </a:rPr>
              <a:t>2</a:t>
            </a:r>
            <a:r>
              <a:rPr lang="zh-CN" altLang="en-US" sz="2400">
                <a:solidFill>
                  <a:srgbClr val="04060C"/>
                </a:solidFill>
                <a:ea typeface="黑体" pitchFamily="2" charset="-122"/>
              </a:rPr>
              <a:t>：系球队参加学校比赛， 实验</a:t>
            </a:r>
            <a:r>
              <a:rPr lang="en-US" altLang="zh-CN" sz="2400">
                <a:solidFill>
                  <a:srgbClr val="04060C"/>
                </a:solidFill>
                <a:ea typeface="黑体" pitchFamily="2" charset="-122"/>
              </a:rPr>
              <a:t>E</a:t>
            </a:r>
            <a:r>
              <a:rPr lang="zh-CN" altLang="en-US" sz="2400">
                <a:solidFill>
                  <a:srgbClr val="04060C"/>
                </a:solidFill>
                <a:ea typeface="黑体" pitchFamily="2" charset="-122"/>
              </a:rPr>
              <a:t>为：记录一场比赛结果。试验</a:t>
            </a:r>
            <a:r>
              <a:rPr lang="en-US" altLang="zh-CN" sz="2400">
                <a:solidFill>
                  <a:srgbClr val="04060C"/>
                </a:solidFill>
                <a:ea typeface="黑体" pitchFamily="2" charset="-122"/>
              </a:rPr>
              <a:t>E</a:t>
            </a:r>
            <a:r>
              <a:rPr lang="zh-CN" altLang="en-US" sz="2400">
                <a:solidFill>
                  <a:srgbClr val="04060C"/>
                </a:solidFill>
                <a:ea typeface="黑体" pitchFamily="2" charset="-122"/>
              </a:rPr>
              <a:t>的样本空间</a:t>
            </a:r>
            <a:r>
              <a:rPr lang="zh-CN" altLang="en-US" sz="2400">
                <a:solidFill>
                  <a:srgbClr val="04060C"/>
                </a:solidFill>
                <a:sym typeface="Symbol" pitchFamily="18" charset="2"/>
              </a:rPr>
              <a:t></a:t>
            </a:r>
            <a:r>
              <a:rPr lang="en-US" altLang="zh-CN" sz="2400">
                <a:solidFill>
                  <a:srgbClr val="04060C"/>
                </a:solidFill>
                <a:sym typeface="Symbol" pitchFamily="18" charset="2"/>
              </a:rPr>
              <a:t>={</a:t>
            </a:r>
            <a:r>
              <a:rPr lang="en-US" altLang="zh-CN" sz="2400">
                <a:solidFill>
                  <a:srgbClr val="04060C"/>
                </a:solidFill>
                <a:latin typeface="Times New Roman"/>
                <a:ea typeface="黑体" pitchFamily="2" charset="-122"/>
              </a:rPr>
              <a:t>“</a:t>
            </a:r>
            <a:r>
              <a:rPr lang="zh-CN" altLang="en-US" sz="2400">
                <a:solidFill>
                  <a:srgbClr val="04060C"/>
                </a:solidFill>
                <a:ea typeface="黑体" pitchFamily="2" charset="-122"/>
              </a:rPr>
              <a:t>胜</a:t>
            </a:r>
            <a:r>
              <a:rPr lang="zh-CN" altLang="en-US" sz="2400">
                <a:solidFill>
                  <a:srgbClr val="04060C"/>
                </a:solidFill>
                <a:latin typeface="Times New Roman"/>
                <a:ea typeface="黑体" pitchFamily="2" charset="-122"/>
              </a:rPr>
              <a:t>”“</a:t>
            </a:r>
            <a:r>
              <a:rPr lang="zh-CN" altLang="en-US" sz="2400">
                <a:solidFill>
                  <a:srgbClr val="04060C"/>
                </a:solidFill>
                <a:ea typeface="黑体" pitchFamily="2" charset="-122"/>
              </a:rPr>
              <a:t>平</a:t>
            </a:r>
            <a:r>
              <a:rPr lang="zh-CN" altLang="en-US" sz="2400">
                <a:solidFill>
                  <a:srgbClr val="04060C"/>
                </a:solidFill>
                <a:latin typeface="Times New Roman"/>
                <a:ea typeface="黑体" pitchFamily="2" charset="-122"/>
              </a:rPr>
              <a:t>”“</a:t>
            </a:r>
            <a:r>
              <a:rPr lang="zh-CN" altLang="en-US" sz="2400">
                <a:solidFill>
                  <a:srgbClr val="04060C"/>
                </a:solidFill>
                <a:ea typeface="黑体" pitchFamily="2" charset="-122"/>
              </a:rPr>
              <a:t>负</a:t>
            </a:r>
            <a:r>
              <a:rPr lang="zh-CN" altLang="en-US" sz="2400">
                <a:solidFill>
                  <a:srgbClr val="04060C"/>
                </a:solidFill>
                <a:latin typeface="Times New Roman"/>
                <a:ea typeface="黑体" pitchFamily="2" charset="-122"/>
              </a:rPr>
              <a:t>”</a:t>
            </a:r>
            <a:r>
              <a:rPr lang="en-US" altLang="zh-CN" sz="2400">
                <a:solidFill>
                  <a:srgbClr val="04060C"/>
                </a:solidFill>
                <a:sym typeface="Symbol" pitchFamily="18" charset="2"/>
              </a:rPr>
              <a:t>}</a:t>
            </a:r>
            <a:r>
              <a:rPr lang="en-US" altLang="zh-CN" sz="2400">
                <a:solidFill>
                  <a:srgbClr val="04060C"/>
                </a:solidFill>
                <a:ea typeface="黑体" pitchFamily="2" charset="-122"/>
              </a:rPr>
              <a:t> </a:t>
            </a:r>
            <a:r>
              <a:rPr lang="zh-CN" altLang="en-US" sz="2400">
                <a:solidFill>
                  <a:srgbClr val="04060C"/>
                </a:solidFill>
                <a:ea typeface="黑体" pitchFamily="2" charset="-122"/>
              </a:rPr>
              <a:t>，若设各结果对应的分数为</a:t>
            </a:r>
            <a:r>
              <a:rPr lang="zh-CN" altLang="en-US" sz="2400">
                <a:solidFill>
                  <a:srgbClr val="04060C"/>
                </a:solidFill>
                <a:sym typeface="Symbol" pitchFamily="18" charset="2"/>
              </a:rPr>
              <a:t></a:t>
            </a:r>
            <a:r>
              <a:rPr lang="en-US" altLang="zh-CN" sz="2400">
                <a:solidFill>
                  <a:srgbClr val="04060C"/>
                </a:solidFill>
                <a:sym typeface="Symbol" pitchFamily="18" charset="2"/>
              </a:rPr>
              <a:t>={</a:t>
            </a:r>
            <a:r>
              <a:rPr lang="en-US" altLang="zh-CN" sz="2400">
                <a:solidFill>
                  <a:srgbClr val="04060C"/>
                </a:solidFill>
                <a:latin typeface="Times New Roman"/>
                <a:ea typeface="黑体" pitchFamily="2" charset="-122"/>
              </a:rPr>
              <a:t>“</a:t>
            </a:r>
            <a:r>
              <a:rPr lang="zh-CN" altLang="en-US" sz="2400">
                <a:solidFill>
                  <a:srgbClr val="04060C"/>
                </a:solidFill>
                <a:ea typeface="黑体" pitchFamily="2" charset="-122"/>
              </a:rPr>
              <a:t>胜</a:t>
            </a:r>
            <a:r>
              <a:rPr lang="zh-CN" altLang="en-US" sz="2400">
                <a:solidFill>
                  <a:srgbClr val="04060C"/>
                </a:solidFill>
                <a:latin typeface="Times New Roman"/>
                <a:ea typeface="黑体" pitchFamily="2" charset="-122"/>
              </a:rPr>
              <a:t>”“</a:t>
            </a:r>
            <a:r>
              <a:rPr lang="zh-CN" altLang="en-US" sz="2400">
                <a:solidFill>
                  <a:srgbClr val="04060C"/>
                </a:solidFill>
                <a:ea typeface="黑体" pitchFamily="2" charset="-122"/>
              </a:rPr>
              <a:t>平</a:t>
            </a:r>
            <a:r>
              <a:rPr lang="zh-CN" altLang="en-US" sz="2400">
                <a:solidFill>
                  <a:srgbClr val="04060C"/>
                </a:solidFill>
                <a:latin typeface="Times New Roman"/>
                <a:ea typeface="黑体" pitchFamily="2" charset="-122"/>
              </a:rPr>
              <a:t>”“</a:t>
            </a:r>
            <a:r>
              <a:rPr lang="zh-CN" altLang="en-US" sz="2400">
                <a:solidFill>
                  <a:srgbClr val="04060C"/>
                </a:solidFill>
                <a:ea typeface="黑体" pitchFamily="2" charset="-122"/>
              </a:rPr>
              <a:t>负</a:t>
            </a:r>
            <a:r>
              <a:rPr lang="zh-CN" altLang="en-US" sz="2400">
                <a:solidFill>
                  <a:srgbClr val="04060C"/>
                </a:solidFill>
                <a:latin typeface="Times New Roman"/>
                <a:ea typeface="黑体" pitchFamily="2" charset="-122"/>
              </a:rPr>
              <a:t>”</a:t>
            </a:r>
            <a:r>
              <a:rPr lang="en-US" altLang="zh-CN" sz="2400">
                <a:solidFill>
                  <a:srgbClr val="04060C"/>
                </a:solidFill>
                <a:sym typeface="Symbol" pitchFamily="18" charset="2"/>
              </a:rPr>
              <a:t>}</a:t>
            </a:r>
            <a:r>
              <a:rPr lang="en-US" altLang="zh-CN" sz="2400">
                <a:solidFill>
                  <a:srgbClr val="04060C"/>
                </a:solidFill>
                <a:ea typeface="黑体" pitchFamily="2" charset="-122"/>
              </a:rPr>
              <a:t>={2</a:t>
            </a:r>
            <a:r>
              <a:rPr lang="zh-CN" altLang="en-US" sz="2400">
                <a:solidFill>
                  <a:srgbClr val="04060C"/>
                </a:solidFill>
                <a:ea typeface="黑体" pitchFamily="2" charset="-122"/>
              </a:rPr>
              <a:t>分，</a:t>
            </a:r>
            <a:r>
              <a:rPr lang="en-US" altLang="zh-CN" sz="2400">
                <a:solidFill>
                  <a:srgbClr val="04060C"/>
                </a:solidFill>
                <a:ea typeface="黑体" pitchFamily="2" charset="-122"/>
              </a:rPr>
              <a:t>1</a:t>
            </a:r>
            <a:r>
              <a:rPr lang="zh-CN" altLang="en-US" sz="2400">
                <a:solidFill>
                  <a:srgbClr val="04060C"/>
                </a:solidFill>
                <a:ea typeface="黑体" pitchFamily="2" charset="-122"/>
              </a:rPr>
              <a:t>分，</a:t>
            </a:r>
            <a:r>
              <a:rPr lang="en-US" altLang="zh-CN" sz="2400">
                <a:solidFill>
                  <a:srgbClr val="04060C"/>
                </a:solidFill>
                <a:ea typeface="黑体" pitchFamily="2" charset="-122"/>
              </a:rPr>
              <a:t>0</a:t>
            </a:r>
            <a:r>
              <a:rPr lang="zh-CN" altLang="en-US" sz="2400">
                <a:solidFill>
                  <a:srgbClr val="04060C"/>
                </a:solidFill>
                <a:ea typeface="黑体" pitchFamily="2" charset="-122"/>
              </a:rPr>
              <a:t>分</a:t>
            </a:r>
            <a:r>
              <a:rPr lang="en-US" altLang="zh-CN" sz="2400">
                <a:solidFill>
                  <a:srgbClr val="04060C"/>
                </a:solidFill>
                <a:ea typeface="黑体" pitchFamily="2" charset="-122"/>
              </a:rPr>
              <a:t>}</a:t>
            </a:r>
            <a:r>
              <a:rPr lang="zh-CN" altLang="en-US" sz="2400">
                <a:solidFill>
                  <a:srgbClr val="04060C"/>
                </a:solidFill>
                <a:ea typeface="黑体" pitchFamily="2" charset="-122"/>
              </a:rPr>
              <a:t>，令</a:t>
            </a:r>
            <a:endParaRPr lang="zh-CN" altLang="en-US" sz="2800">
              <a:solidFill>
                <a:srgbClr val="04060C"/>
              </a:solidFill>
              <a:latin typeface="黑体" pitchFamily="2" charset="-122"/>
              <a:ea typeface="黑体" pitchFamily="2" charset="-122"/>
              <a:sym typeface="Symbol" pitchFamily="18" charset="2"/>
            </a:endParaRPr>
          </a:p>
        </p:txBody>
      </p:sp>
      <p:sp>
        <p:nvSpPr>
          <p:cNvPr id="7171" name="Rectangle 3"/>
          <p:cNvSpPr>
            <a:spLocks noChangeArrowheads="1"/>
          </p:cNvSpPr>
          <p:nvPr/>
        </p:nvSpPr>
        <p:spPr bwMode="auto">
          <a:xfrm>
            <a:off x="762000" y="3241675"/>
            <a:ext cx="7772400" cy="609600"/>
          </a:xfrm>
          <a:prstGeom prst="rect">
            <a:avLst/>
          </a:prstGeom>
          <a:noFill/>
          <a:ln w="9525">
            <a:noFill/>
            <a:miter lim="800000"/>
            <a:headEnd/>
            <a:tailEnd/>
          </a:ln>
          <a:effectLst/>
        </p:spPr>
        <p:txBody>
          <a:bodyPr/>
          <a:lstStyle/>
          <a:p>
            <a:pPr marL="342900" indent="-342900" algn="l">
              <a:spcBef>
                <a:spcPct val="20000"/>
              </a:spcBef>
              <a:buSzPct val="90000"/>
            </a:pPr>
            <a:r>
              <a:rPr lang="en-US" altLang="zh-CN" sz="2400" b="0">
                <a:solidFill>
                  <a:srgbClr val="04060C"/>
                </a:solidFill>
                <a:latin typeface="Tahoma" pitchFamily="34" charset="0"/>
              </a:rPr>
              <a:t>I</a:t>
            </a:r>
            <a:r>
              <a:rPr lang="en-US" altLang="zh-CN" sz="2400" b="0">
                <a:solidFill>
                  <a:srgbClr val="04060C"/>
                </a:solidFill>
                <a:latin typeface="Tahoma" pitchFamily="34" charset="0"/>
                <a:ea typeface="黑体" pitchFamily="2" charset="-122"/>
              </a:rPr>
              <a:t> . </a:t>
            </a:r>
            <a:r>
              <a:rPr lang="en-US" altLang="zh-CN" sz="2400" b="0">
                <a:solidFill>
                  <a:srgbClr val="04060C"/>
                </a:solidFill>
                <a:ea typeface="黑体" pitchFamily="2" charset="-122"/>
              </a:rPr>
              <a:t>X</a:t>
            </a:r>
            <a:r>
              <a:rPr lang="zh-CN" altLang="en-US" sz="2400" b="0">
                <a:solidFill>
                  <a:srgbClr val="04060C"/>
                </a:solidFill>
                <a:latin typeface="Tahoma" pitchFamily="34" charset="0"/>
                <a:ea typeface="黑体" pitchFamily="2" charset="-122"/>
              </a:rPr>
              <a:t>是变量</a:t>
            </a:r>
            <a:r>
              <a:rPr lang="zh-CN" altLang="en-US" sz="2800" b="0">
                <a:solidFill>
                  <a:srgbClr val="04060C"/>
                </a:solidFill>
                <a:latin typeface="Tahoma" pitchFamily="34" charset="0"/>
                <a:ea typeface="黑体" pitchFamily="2" charset="-122"/>
              </a:rPr>
              <a:t>      </a:t>
            </a:r>
          </a:p>
        </p:txBody>
      </p:sp>
      <p:graphicFrame>
        <p:nvGraphicFramePr>
          <p:cNvPr id="7172" name="Object 4"/>
          <p:cNvGraphicFramePr>
            <a:graphicFrameLocks noChangeAspect="1"/>
          </p:cNvGraphicFramePr>
          <p:nvPr/>
        </p:nvGraphicFramePr>
        <p:xfrm>
          <a:off x="1843088" y="3535363"/>
          <a:ext cx="4381500" cy="1341437"/>
        </p:xfrm>
        <a:graphic>
          <a:graphicData uri="http://schemas.openxmlformats.org/presentationml/2006/ole">
            <p:oleObj spid="_x0000_s7172" name="Equation" r:id="rId3" imgW="2336760" imgH="711000" progId="Equation.3">
              <p:embed/>
            </p:oleObj>
          </a:graphicData>
        </a:graphic>
      </p:graphicFrame>
      <p:sp>
        <p:nvSpPr>
          <p:cNvPr id="7173" name="Text Box 5"/>
          <p:cNvSpPr txBox="1">
            <a:spLocks noChangeArrowheads="1"/>
          </p:cNvSpPr>
          <p:nvPr/>
        </p:nvSpPr>
        <p:spPr bwMode="auto">
          <a:xfrm>
            <a:off x="838200" y="4765675"/>
            <a:ext cx="7620000" cy="1406525"/>
          </a:xfrm>
          <a:prstGeom prst="rect">
            <a:avLst/>
          </a:prstGeom>
          <a:noFill/>
          <a:ln w="9525">
            <a:noFill/>
            <a:miter lim="800000"/>
            <a:headEnd/>
            <a:tailEnd/>
          </a:ln>
          <a:effectLst/>
        </p:spPr>
        <p:txBody>
          <a:bodyPr>
            <a:spAutoFit/>
          </a:bodyPr>
          <a:lstStyle/>
          <a:p>
            <a:pPr algn="l">
              <a:lnSpc>
                <a:spcPct val="120000"/>
              </a:lnSpc>
            </a:pPr>
            <a:r>
              <a:rPr lang="zh-CN" altLang="en-US" sz="2400" b="0">
                <a:solidFill>
                  <a:srgbClr val="04060C"/>
                </a:solidFill>
                <a:ea typeface="黑体" pitchFamily="2" charset="-122"/>
              </a:rPr>
              <a:t>若根据以往的记录，该队参加一场比赛赢球的概率</a:t>
            </a:r>
            <a:r>
              <a:rPr lang="en-US" altLang="zh-CN" sz="2400" b="0">
                <a:solidFill>
                  <a:srgbClr val="04060C"/>
                </a:solidFill>
                <a:ea typeface="黑体" pitchFamily="2" charset="-122"/>
              </a:rPr>
              <a:t>1/2</a:t>
            </a:r>
            <a:r>
              <a:rPr lang="zh-CN" altLang="en-US" sz="2400" b="0">
                <a:solidFill>
                  <a:srgbClr val="04060C"/>
                </a:solidFill>
                <a:ea typeface="黑体" pitchFamily="2" charset="-122"/>
              </a:rPr>
              <a:t>，输及平的概率</a:t>
            </a:r>
            <a:r>
              <a:rPr lang="en-US" altLang="zh-CN" sz="2400" b="0">
                <a:solidFill>
                  <a:srgbClr val="04060C"/>
                </a:solidFill>
                <a:ea typeface="黑体" pitchFamily="2" charset="-122"/>
              </a:rPr>
              <a:t>1/4</a:t>
            </a:r>
            <a:r>
              <a:rPr lang="zh-CN" altLang="en-US" sz="2400" b="0">
                <a:solidFill>
                  <a:srgbClr val="04060C"/>
                </a:solidFill>
                <a:ea typeface="黑体" pitchFamily="2" charset="-122"/>
              </a:rPr>
              <a:t>，于是</a:t>
            </a:r>
            <a:r>
              <a:rPr lang="en-US" altLang="zh-CN" sz="2400" b="0">
                <a:solidFill>
                  <a:srgbClr val="04060C"/>
                </a:solidFill>
                <a:ea typeface="黑体" pitchFamily="2" charset="-122"/>
              </a:rPr>
              <a:t>X</a:t>
            </a:r>
            <a:r>
              <a:rPr lang="zh-CN" altLang="en-US" sz="2400" b="0">
                <a:solidFill>
                  <a:srgbClr val="04060C"/>
                </a:solidFill>
                <a:ea typeface="黑体" pitchFamily="2" charset="-122"/>
              </a:rPr>
              <a:t>的取值有概率规律。</a:t>
            </a:r>
          </a:p>
          <a:p>
            <a:pPr algn="l">
              <a:lnSpc>
                <a:spcPct val="120000"/>
              </a:lnSpc>
            </a:pPr>
            <a:r>
              <a:rPr lang="zh-CN" altLang="en-US" sz="2400" b="0">
                <a:solidFill>
                  <a:srgbClr val="04060C"/>
                </a:solidFill>
                <a:ea typeface="黑体" pitchFamily="2" charset="-122"/>
              </a:rPr>
              <a:t>          </a:t>
            </a:r>
            <a:r>
              <a:rPr lang="en-US" altLang="zh-CN" sz="2400" b="0">
                <a:solidFill>
                  <a:srgbClr val="04060C"/>
                </a:solidFill>
                <a:ea typeface="黑体" pitchFamily="2" charset="-122"/>
              </a:rPr>
              <a:t>P {X=2}=1/2 , P{X=1}=P{X=0}=1/4.</a:t>
            </a:r>
          </a:p>
        </p:txBody>
      </p:sp>
      <p:sp>
        <p:nvSpPr>
          <p:cNvPr id="7174" name="Rectangle 6"/>
          <p:cNvSpPr>
            <a:spLocks noChangeArrowheads="1"/>
          </p:cNvSpPr>
          <p:nvPr/>
        </p:nvSpPr>
        <p:spPr bwMode="auto">
          <a:xfrm>
            <a:off x="2286000" y="2209800"/>
            <a:ext cx="3489325" cy="457200"/>
          </a:xfrm>
          <a:prstGeom prst="rect">
            <a:avLst/>
          </a:prstGeom>
          <a:noFill/>
          <a:ln w="9525" algn="ctr">
            <a:noFill/>
            <a:miter lim="800000"/>
            <a:headEnd/>
            <a:tailEnd/>
          </a:ln>
          <a:effectLst/>
        </p:spPr>
        <p:txBody>
          <a:bodyPr wrap="none">
            <a:spAutoFit/>
          </a:bodyPr>
          <a:lstStyle/>
          <a:p>
            <a:r>
              <a:rPr lang="en-US" altLang="zh-CN" sz="2400" dirty="0">
                <a:solidFill>
                  <a:srgbClr val="04060C"/>
                </a:solidFill>
              </a:rPr>
              <a:t>X: </a:t>
            </a:r>
            <a:r>
              <a:rPr lang="en-US" altLang="zh-CN" sz="2400" dirty="0">
                <a:solidFill>
                  <a:srgbClr val="04060C"/>
                </a:solidFill>
                <a:sym typeface="Symbol" pitchFamily="18" charset="2"/>
              </a:rPr>
              <a:t>12,21,30</a:t>
            </a:r>
            <a:r>
              <a:rPr lang="zh-CN" altLang="en-US" sz="2400" dirty="0">
                <a:solidFill>
                  <a:srgbClr val="04060C"/>
                </a:solidFill>
                <a:sym typeface="Symbol" pitchFamily="18" charset="2"/>
              </a:rPr>
              <a:t>，</a:t>
            </a:r>
          </a:p>
        </p:txBody>
      </p:sp>
      <p:sp>
        <p:nvSpPr>
          <p:cNvPr id="7175" name="Rectangle 7"/>
          <p:cNvSpPr>
            <a:spLocks noChangeArrowheads="1"/>
          </p:cNvSpPr>
          <p:nvPr/>
        </p:nvSpPr>
        <p:spPr bwMode="auto">
          <a:xfrm>
            <a:off x="1371600" y="2636838"/>
            <a:ext cx="5026025" cy="530225"/>
          </a:xfrm>
          <a:prstGeom prst="rect">
            <a:avLst/>
          </a:prstGeom>
          <a:noFill/>
          <a:ln w="9525" algn="ctr">
            <a:noFill/>
            <a:miter lim="800000"/>
            <a:headEnd/>
            <a:tailEnd/>
          </a:ln>
          <a:effectLst/>
        </p:spPr>
        <p:txBody>
          <a:bodyPr wrap="none">
            <a:spAutoFit/>
          </a:bodyPr>
          <a:lstStyle/>
          <a:p>
            <a:pPr>
              <a:lnSpc>
                <a:spcPct val="120000"/>
              </a:lnSpc>
              <a:spcBef>
                <a:spcPct val="40000"/>
              </a:spcBef>
              <a:buSzPct val="90000"/>
            </a:pPr>
            <a:r>
              <a:rPr lang="en-US" altLang="zh-CN" sz="2400" b="0">
                <a:latin typeface="黑体" pitchFamily="2" charset="-122"/>
                <a:ea typeface="黑体" pitchFamily="2" charset="-122"/>
                <a:sym typeface="Symbol" pitchFamily="18" charset="2"/>
              </a:rPr>
              <a:t> </a:t>
            </a:r>
            <a:r>
              <a:rPr lang="zh-CN" altLang="en-US" sz="2400" b="0">
                <a:solidFill>
                  <a:srgbClr val="04060C"/>
                </a:solidFill>
                <a:latin typeface="黑体" pitchFamily="2" charset="-122"/>
                <a:ea typeface="黑体" pitchFamily="2" charset="-122"/>
                <a:sym typeface="Symbol" pitchFamily="18" charset="2"/>
              </a:rPr>
              <a:t>即</a:t>
            </a:r>
            <a:r>
              <a:rPr lang="en-US" altLang="zh-CN" sz="2400" b="0">
                <a:solidFill>
                  <a:srgbClr val="04060C"/>
                </a:solidFill>
                <a:latin typeface="黑体" pitchFamily="2" charset="-122"/>
                <a:ea typeface="黑体" pitchFamily="2" charset="-122"/>
              </a:rPr>
              <a:t>X</a:t>
            </a:r>
            <a:r>
              <a:rPr lang="zh-CN" altLang="en-US" sz="2400" b="0">
                <a:solidFill>
                  <a:srgbClr val="04060C"/>
                </a:solidFill>
                <a:latin typeface="黑体" pitchFamily="2" charset="-122"/>
                <a:ea typeface="黑体" pitchFamily="2" charset="-122"/>
                <a:sym typeface="Symbol" pitchFamily="18" charset="2"/>
              </a:rPr>
              <a:t>表示</a:t>
            </a:r>
            <a:r>
              <a:rPr lang="zh-CN" altLang="en-US" sz="2400" b="0">
                <a:solidFill>
                  <a:srgbClr val="04060C"/>
                </a:solidFill>
                <a:latin typeface="Times New Roman"/>
                <a:ea typeface="黑体" pitchFamily="2" charset="-122"/>
                <a:sym typeface="Symbol" pitchFamily="18" charset="2"/>
              </a:rPr>
              <a:t>“</a:t>
            </a:r>
            <a:r>
              <a:rPr lang="zh-CN" altLang="en-US" sz="2400" b="0">
                <a:solidFill>
                  <a:srgbClr val="04060C"/>
                </a:solidFill>
                <a:latin typeface="黑体" pitchFamily="2" charset="-122"/>
                <a:ea typeface="黑体" pitchFamily="2" charset="-122"/>
                <a:sym typeface="Symbol" pitchFamily="18" charset="2"/>
              </a:rPr>
              <a:t>该队参加一场比赛的分数</a:t>
            </a:r>
            <a:r>
              <a:rPr lang="zh-CN" altLang="en-US" sz="2400" b="0">
                <a:solidFill>
                  <a:srgbClr val="04060C"/>
                </a:solidFill>
                <a:latin typeface="Times New Roman"/>
                <a:ea typeface="黑体" pitchFamily="2" charset="-122"/>
                <a:sym typeface="Symbol" pitchFamily="18" charset="2"/>
              </a:rPr>
              <a:t>”</a:t>
            </a:r>
            <a:endParaRPr lang="zh-CN" altLang="en-US" sz="2400" b="0">
              <a:solidFill>
                <a:srgbClr val="04060C"/>
              </a:solidFill>
              <a:latin typeface="黑体" pitchFamily="2" charset="-122"/>
              <a:ea typeface="黑体" pitchFamily="2"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dissolve">
                                      <p:cBhvr>
                                        <p:cTn id="7" dur="75"/>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4"/>
                                        </p:tgtEl>
                                        <p:attrNameLst>
                                          <p:attrName>style.visibility</p:attrName>
                                        </p:attrNameLst>
                                      </p:cBhvr>
                                      <p:to>
                                        <p:strVal val="visible"/>
                                      </p:to>
                                    </p:set>
                                    <p:animEffect transition="in" filter="wipe(left)">
                                      <p:cBhvr>
                                        <p:cTn id="12" dur="500"/>
                                        <p:tgtEl>
                                          <p:spTgt spid="71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wipe(left)">
                                      <p:cBhvr>
                                        <p:cTn id="17" dur="500"/>
                                        <p:tgtEl>
                                          <p:spTgt spid="7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7171"/>
                                        </p:tgtEl>
                                        <p:attrNameLst>
                                          <p:attrName>style.visibility</p:attrName>
                                        </p:attrNameLst>
                                      </p:cBhvr>
                                      <p:to>
                                        <p:strVal val="visible"/>
                                      </p:to>
                                    </p:set>
                                    <p:animEffect transition="in" filter="wipe(left)">
                                      <p:cBhvr>
                                        <p:cTn id="22" dur="75"/>
                                        <p:tgtEl>
                                          <p:spTgt spid="717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172"/>
                                        </p:tgtEl>
                                        <p:attrNameLst>
                                          <p:attrName>style.visibility</p:attrName>
                                        </p:attrNameLst>
                                      </p:cBhvr>
                                      <p:to>
                                        <p:strVal val="visible"/>
                                      </p:to>
                                    </p:set>
                                    <p:animEffect transition="in" filter="dissolve">
                                      <p:cBhvr>
                                        <p:cTn id="27" dur="500"/>
                                        <p:tgtEl>
                                          <p:spTgt spid="717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lt">
                                    <p:tmPct val="100000"/>
                                  </p:iterate>
                                  <p:childTnLst>
                                    <p:set>
                                      <p:cBhvr>
                                        <p:cTn id="31" dur="1" fill="hold">
                                          <p:stCondLst>
                                            <p:cond delay="0"/>
                                          </p:stCondLst>
                                        </p:cTn>
                                        <p:tgtEl>
                                          <p:spTgt spid="7173"/>
                                        </p:tgtEl>
                                        <p:attrNameLst>
                                          <p:attrName>style.visibility</p:attrName>
                                        </p:attrNameLst>
                                      </p:cBhvr>
                                      <p:to>
                                        <p:strVal val="visible"/>
                                      </p:to>
                                    </p:set>
                                    <p:animEffect transition="in" filter="dissolve">
                                      <p:cBhvr>
                                        <p:cTn id="32" dur="75"/>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P spid="7171" grpId="0" autoUpdateAnimBg="0"/>
      <p:bldP spid="7173" grpId="0" autoUpdateAnimBg="0"/>
      <p:bldP spid="7174" grpId="0"/>
      <p:bldP spid="717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09600" y="1600200"/>
            <a:ext cx="8001000" cy="2819400"/>
          </a:xfrm>
        </p:spPr>
        <p:txBody>
          <a:bodyPr/>
          <a:lstStyle/>
          <a:p>
            <a:pPr marL="0" indent="0">
              <a:lnSpc>
                <a:spcPct val="160000"/>
              </a:lnSpc>
              <a:buFontTx/>
              <a:buNone/>
            </a:pPr>
            <a:r>
              <a:rPr lang="en-US" altLang="zh-CN" sz="2400">
                <a:solidFill>
                  <a:srgbClr val="04060C"/>
                </a:solidFill>
              </a:rPr>
              <a:t>II</a:t>
            </a:r>
            <a:r>
              <a:rPr lang="en-US" altLang="zh-CN" sz="2400">
                <a:solidFill>
                  <a:srgbClr val="04060C"/>
                </a:solidFill>
                <a:ea typeface="黑体" pitchFamily="2" charset="-122"/>
              </a:rPr>
              <a:t> .  </a:t>
            </a:r>
            <a:r>
              <a:rPr lang="en-US" altLang="zh-CN" sz="2400">
                <a:solidFill>
                  <a:srgbClr val="04060C"/>
                </a:solidFill>
                <a:sym typeface="Symbol" pitchFamily="18" charset="2"/>
              </a:rPr>
              <a:t></a:t>
            </a:r>
            <a:r>
              <a:rPr lang="en-US" altLang="zh-CN" sz="2400" b="1" i="1">
                <a:solidFill>
                  <a:srgbClr val="04060C"/>
                </a:solidFill>
                <a:latin typeface="Times New Roman" pitchFamily="18" charset="0"/>
                <a:sym typeface="Symbol" pitchFamily="18" charset="2"/>
              </a:rPr>
              <a:t>x</a:t>
            </a:r>
            <a:r>
              <a:rPr lang="en-US" altLang="zh-CN" sz="2400">
                <a:solidFill>
                  <a:srgbClr val="04060C"/>
                </a:solidFill>
                <a:sym typeface="Symbol" pitchFamily="18" charset="2"/>
              </a:rPr>
              <a:t>(-</a:t>
            </a:r>
            <a:r>
              <a:rPr lang="en-US" altLang="zh-CN" sz="2400">
                <a:solidFill>
                  <a:srgbClr val="04060C"/>
                </a:solidFill>
                <a:latin typeface="宋体" pitchFamily="2" charset="-122"/>
                <a:sym typeface="Symbol" pitchFamily="18" charset="2"/>
              </a:rPr>
              <a:t>∞,+∞</a:t>
            </a:r>
            <a:r>
              <a:rPr lang="en-US" altLang="zh-CN" sz="2400">
                <a:solidFill>
                  <a:srgbClr val="04060C"/>
                </a:solidFill>
                <a:sym typeface="Symbol" pitchFamily="18" charset="2"/>
              </a:rPr>
              <a:t>),{</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1A1714"/>
                </a:solidFill>
                <a:cs typeface="Times New Roman" pitchFamily="18" charset="0"/>
                <a:sym typeface="Symbol" pitchFamily="18" charset="2"/>
              </a:rPr>
              <a:t>≤ </a:t>
            </a:r>
            <a:r>
              <a:rPr lang="en-US" altLang="zh-CN" sz="2400" b="1" i="1">
                <a:solidFill>
                  <a:srgbClr val="04060C"/>
                </a:solidFill>
                <a:latin typeface="Times New Roman" pitchFamily="18" charset="0"/>
                <a:sym typeface="Symbol" pitchFamily="18" charset="2"/>
              </a:rPr>
              <a:t>x</a:t>
            </a:r>
            <a:r>
              <a:rPr lang="en-US" altLang="zh-CN" sz="2400">
                <a:solidFill>
                  <a:srgbClr val="04060C"/>
                </a:solidFill>
                <a:sym typeface="Symbol" pitchFamily="18" charset="2"/>
              </a:rPr>
              <a:t>}={|</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04060C"/>
                </a:solidFill>
                <a:sym typeface="Symbol" pitchFamily="18" charset="2"/>
              </a:rPr>
              <a:t>()</a:t>
            </a:r>
            <a:r>
              <a:rPr lang="en-US" altLang="zh-CN" sz="2400">
                <a:solidFill>
                  <a:srgbClr val="04060C"/>
                </a:solidFill>
                <a:ea typeface="黑体" pitchFamily="2" charset="-122"/>
              </a:rPr>
              <a:t> </a:t>
            </a:r>
            <a:r>
              <a:rPr lang="en-US" altLang="zh-CN" sz="2400">
                <a:solidFill>
                  <a:srgbClr val="1A1714"/>
                </a:solidFill>
                <a:cs typeface="Times New Roman" pitchFamily="18" charset="0"/>
                <a:sym typeface="Symbol" pitchFamily="18" charset="2"/>
              </a:rPr>
              <a:t>≤ </a:t>
            </a:r>
            <a:r>
              <a:rPr lang="en-US" altLang="zh-CN" sz="2400" b="1" i="1">
                <a:solidFill>
                  <a:srgbClr val="04060C"/>
                </a:solidFill>
                <a:latin typeface="Times New Roman" pitchFamily="18" charset="0"/>
                <a:sym typeface="Symbol" pitchFamily="18" charset="2"/>
              </a:rPr>
              <a:t>x</a:t>
            </a:r>
            <a:r>
              <a:rPr lang="en-US" altLang="zh-CN" sz="2400">
                <a:solidFill>
                  <a:srgbClr val="04060C"/>
                </a:solidFill>
                <a:sym typeface="Symbol" pitchFamily="18" charset="2"/>
              </a:rPr>
              <a:t>}</a:t>
            </a:r>
            <a:r>
              <a:rPr lang="zh-CN" altLang="en-US" sz="2400">
                <a:solidFill>
                  <a:srgbClr val="04060C"/>
                </a:solidFill>
                <a:ea typeface="黑体" pitchFamily="2" charset="-122"/>
                <a:sym typeface="Symbol" pitchFamily="18" charset="2"/>
              </a:rPr>
              <a:t>是一个事件</a:t>
            </a:r>
            <a:r>
              <a:rPr lang="zh-CN" altLang="en-US" sz="2400">
                <a:solidFill>
                  <a:srgbClr val="04060C"/>
                </a:solidFill>
                <a:sym typeface="Symbol" pitchFamily="18" charset="2"/>
              </a:rPr>
              <a:t>。</a:t>
            </a:r>
            <a:r>
              <a:rPr lang="zh-CN" altLang="en-US" sz="2400">
                <a:solidFill>
                  <a:srgbClr val="04060C"/>
                </a:solidFill>
                <a:latin typeface="黑体" pitchFamily="2" charset="-122"/>
                <a:ea typeface="黑体" pitchFamily="2" charset="-122"/>
                <a:sym typeface="Symbol" pitchFamily="18" charset="2"/>
              </a:rPr>
              <a:t/>
            </a:r>
            <a:br>
              <a:rPr lang="zh-CN" altLang="en-US" sz="2400">
                <a:solidFill>
                  <a:srgbClr val="04060C"/>
                </a:solidFill>
                <a:latin typeface="黑体" pitchFamily="2" charset="-122"/>
                <a:ea typeface="黑体" pitchFamily="2" charset="-122"/>
                <a:sym typeface="Symbol" pitchFamily="18" charset="2"/>
              </a:rPr>
            </a:br>
            <a:r>
              <a:rPr lang="zh-CN" altLang="en-US" sz="2400">
                <a:solidFill>
                  <a:srgbClr val="04060C"/>
                </a:solidFill>
                <a:latin typeface="黑体" pitchFamily="2" charset="-122"/>
                <a:ea typeface="黑体" pitchFamily="2" charset="-122"/>
                <a:sym typeface="Symbol" pitchFamily="18" charset="2"/>
              </a:rPr>
              <a:t>  如：</a:t>
            </a:r>
          </a:p>
          <a:p>
            <a:pPr marL="0" indent="0">
              <a:lnSpc>
                <a:spcPct val="160000"/>
              </a:lnSpc>
              <a:buFontTx/>
              <a:buNone/>
            </a:pPr>
            <a:r>
              <a:rPr lang="zh-CN" altLang="en-US" sz="2400">
                <a:solidFill>
                  <a:srgbClr val="04060C"/>
                </a:solidFill>
                <a:latin typeface="黑体" pitchFamily="2" charset="-122"/>
                <a:ea typeface="黑体" pitchFamily="2" charset="-122"/>
                <a:sym typeface="Symbol" pitchFamily="18" charset="2"/>
              </a:rPr>
              <a:t>   当</a:t>
            </a:r>
            <a:r>
              <a:rPr lang="en-US" altLang="zh-CN" sz="2400" b="1" i="1">
                <a:solidFill>
                  <a:srgbClr val="04060C"/>
                </a:solidFill>
                <a:latin typeface="Times New Roman" pitchFamily="18" charset="0"/>
                <a:sym typeface="Symbol" pitchFamily="18" charset="2"/>
              </a:rPr>
              <a:t>x</a:t>
            </a:r>
            <a:r>
              <a:rPr lang="en-US" altLang="zh-CN" sz="2400">
                <a:solidFill>
                  <a:srgbClr val="04060C"/>
                </a:solidFill>
                <a:sym typeface="Symbol" pitchFamily="18" charset="2"/>
              </a:rPr>
              <a:t>=0.3</a:t>
            </a:r>
            <a:r>
              <a:rPr lang="zh-CN" altLang="en-US" sz="2400">
                <a:solidFill>
                  <a:srgbClr val="04060C"/>
                </a:solidFill>
                <a:ea typeface="黑体" pitchFamily="2" charset="-122"/>
                <a:sym typeface="Symbol" pitchFamily="18" charset="2"/>
              </a:rPr>
              <a:t>时</a:t>
            </a:r>
            <a:r>
              <a:rPr lang="zh-CN" altLang="en-US" sz="2400">
                <a:solidFill>
                  <a:srgbClr val="04060C"/>
                </a:solidFill>
                <a:sym typeface="Symbol" pitchFamily="18" charset="2"/>
              </a:rPr>
              <a:t>，</a:t>
            </a:r>
            <a:r>
              <a:rPr lang="en-US" altLang="zh-CN" sz="2400">
                <a:solidFill>
                  <a:srgbClr val="04060C"/>
                </a:solidFill>
                <a:sym typeface="Symbol" pitchFamily="18" charset="2"/>
              </a:rPr>
              <a:t>P{</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1A1714"/>
                </a:solidFill>
                <a:cs typeface="Times New Roman" pitchFamily="18" charset="0"/>
                <a:sym typeface="Symbol" pitchFamily="18" charset="2"/>
              </a:rPr>
              <a:t>≤ 0.3</a:t>
            </a:r>
            <a:r>
              <a:rPr lang="en-US" altLang="zh-CN" sz="2400">
                <a:solidFill>
                  <a:srgbClr val="04060C"/>
                </a:solidFill>
                <a:sym typeface="Symbol" pitchFamily="18" charset="2"/>
              </a:rPr>
              <a:t>}=P{|</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04060C"/>
                </a:solidFill>
                <a:sym typeface="Symbol" pitchFamily="18" charset="2"/>
              </a:rPr>
              <a:t>() </a:t>
            </a:r>
            <a:r>
              <a:rPr lang="en-US" altLang="zh-CN" sz="2400">
                <a:solidFill>
                  <a:srgbClr val="1A1714"/>
                </a:solidFill>
                <a:cs typeface="Times New Roman" pitchFamily="18" charset="0"/>
                <a:sym typeface="Symbol" pitchFamily="18" charset="2"/>
              </a:rPr>
              <a:t>≤0.3</a:t>
            </a:r>
            <a:r>
              <a:rPr lang="en-US" altLang="zh-CN" sz="2400">
                <a:solidFill>
                  <a:srgbClr val="04060C"/>
                </a:solidFill>
                <a:sym typeface="Symbol" pitchFamily="18" charset="2"/>
              </a:rPr>
              <a:t>}</a:t>
            </a:r>
            <a:br>
              <a:rPr lang="en-US" altLang="zh-CN" sz="2400">
                <a:solidFill>
                  <a:srgbClr val="04060C"/>
                </a:solidFill>
                <a:sym typeface="Symbol" pitchFamily="18" charset="2"/>
              </a:rPr>
            </a:br>
            <a:r>
              <a:rPr lang="en-US" altLang="zh-CN" sz="2400">
                <a:solidFill>
                  <a:srgbClr val="04060C"/>
                </a:solidFill>
                <a:sym typeface="Symbol" pitchFamily="18" charset="2"/>
              </a:rPr>
              <a:t>                                  =P</a:t>
            </a:r>
            <a:r>
              <a:rPr lang="en-US" altLang="zh-CN" sz="2400">
                <a:solidFill>
                  <a:srgbClr val="04060C"/>
                </a:solidFill>
                <a:ea typeface="黑体" pitchFamily="2" charset="-122"/>
              </a:rPr>
              <a:t> ({</a:t>
            </a:r>
            <a:r>
              <a:rPr lang="en-US" altLang="zh-CN" sz="2400">
                <a:solidFill>
                  <a:srgbClr val="04060C"/>
                </a:solidFill>
                <a:sym typeface="Symbol" pitchFamily="18" charset="2"/>
              </a:rPr>
              <a:t></a:t>
            </a:r>
            <a:r>
              <a:rPr lang="en-US" altLang="zh-CN" sz="2400" baseline="-25000">
                <a:solidFill>
                  <a:srgbClr val="04060C"/>
                </a:solidFill>
                <a:ea typeface="黑体" pitchFamily="2" charset="-122"/>
              </a:rPr>
              <a:t>3</a:t>
            </a:r>
            <a:r>
              <a:rPr lang="en-US" altLang="zh-CN" sz="2400">
                <a:solidFill>
                  <a:srgbClr val="04060C"/>
                </a:solidFill>
                <a:ea typeface="黑体" pitchFamily="2" charset="-122"/>
              </a:rPr>
              <a:t>})=1/4.</a:t>
            </a:r>
            <a:br>
              <a:rPr lang="en-US" altLang="zh-CN" sz="2400">
                <a:solidFill>
                  <a:srgbClr val="04060C"/>
                </a:solidFill>
                <a:ea typeface="黑体" pitchFamily="2" charset="-122"/>
              </a:rPr>
            </a:br>
            <a:r>
              <a:rPr lang="en-US" altLang="zh-CN" sz="2400">
                <a:solidFill>
                  <a:srgbClr val="04060C"/>
                </a:solidFill>
                <a:ea typeface="黑体" pitchFamily="2" charset="-122"/>
              </a:rPr>
              <a:t>     </a:t>
            </a:r>
            <a:r>
              <a:rPr lang="zh-CN" altLang="en-US" sz="2400">
                <a:solidFill>
                  <a:srgbClr val="04060C"/>
                </a:solidFill>
                <a:ea typeface="黑体" pitchFamily="2" charset="-122"/>
              </a:rPr>
              <a:t>当</a:t>
            </a:r>
            <a:r>
              <a:rPr lang="en-US" altLang="zh-CN" sz="2400" b="1" i="1">
                <a:solidFill>
                  <a:srgbClr val="04060C"/>
                </a:solidFill>
                <a:latin typeface="Times New Roman" pitchFamily="18" charset="0"/>
                <a:sym typeface="Symbol" pitchFamily="18" charset="2"/>
              </a:rPr>
              <a:t>x</a:t>
            </a:r>
            <a:r>
              <a:rPr lang="en-US" altLang="zh-CN" sz="2400">
                <a:solidFill>
                  <a:srgbClr val="04060C"/>
                </a:solidFill>
                <a:ea typeface="黑体" pitchFamily="2" charset="-122"/>
              </a:rPr>
              <a:t>=1</a:t>
            </a:r>
            <a:r>
              <a:rPr lang="zh-CN" altLang="en-US" sz="2400">
                <a:solidFill>
                  <a:srgbClr val="04060C"/>
                </a:solidFill>
                <a:ea typeface="黑体" pitchFamily="2" charset="-122"/>
              </a:rPr>
              <a:t>时</a:t>
            </a:r>
            <a:r>
              <a:rPr lang="en-US" altLang="zh-CN" sz="2400">
                <a:solidFill>
                  <a:srgbClr val="04060C"/>
                </a:solidFill>
                <a:ea typeface="黑体" pitchFamily="2" charset="-122"/>
              </a:rPr>
              <a:t>,P{</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1A1714"/>
                </a:solidFill>
                <a:cs typeface="Times New Roman" pitchFamily="18" charset="0"/>
                <a:sym typeface="Symbol" pitchFamily="18" charset="2"/>
              </a:rPr>
              <a:t>≤ 1</a:t>
            </a:r>
            <a:r>
              <a:rPr lang="en-US" altLang="zh-CN" sz="2400">
                <a:solidFill>
                  <a:srgbClr val="04060C"/>
                </a:solidFill>
                <a:ea typeface="黑体" pitchFamily="2" charset="-122"/>
              </a:rPr>
              <a:t>}=P({</a:t>
            </a:r>
            <a:r>
              <a:rPr lang="en-US" altLang="zh-CN" sz="2400">
                <a:solidFill>
                  <a:srgbClr val="04060C"/>
                </a:solidFill>
                <a:sym typeface="Symbol" pitchFamily="18" charset="2"/>
              </a:rPr>
              <a:t></a:t>
            </a:r>
            <a:r>
              <a:rPr lang="en-US" altLang="zh-CN" sz="2400" baseline="-25000">
                <a:solidFill>
                  <a:srgbClr val="04060C"/>
                </a:solidFill>
                <a:ea typeface="黑体" pitchFamily="2" charset="-122"/>
              </a:rPr>
              <a:t>2</a:t>
            </a:r>
            <a:r>
              <a:rPr lang="en-US" altLang="zh-CN" sz="2400">
                <a:solidFill>
                  <a:srgbClr val="04060C"/>
                </a:solidFill>
                <a:ea typeface="黑体" pitchFamily="2" charset="-122"/>
              </a:rPr>
              <a:t>, </a:t>
            </a:r>
            <a:r>
              <a:rPr lang="en-US" altLang="zh-CN" sz="2400">
                <a:solidFill>
                  <a:srgbClr val="04060C"/>
                </a:solidFill>
                <a:sym typeface="Symbol" pitchFamily="18" charset="2"/>
              </a:rPr>
              <a:t></a:t>
            </a:r>
            <a:r>
              <a:rPr lang="en-US" altLang="zh-CN" sz="2400" baseline="-25000">
                <a:solidFill>
                  <a:srgbClr val="04060C"/>
                </a:solidFill>
                <a:ea typeface="黑体" pitchFamily="2" charset="-122"/>
              </a:rPr>
              <a:t>3</a:t>
            </a:r>
            <a:r>
              <a:rPr lang="en-US" altLang="zh-CN" sz="2400">
                <a:solidFill>
                  <a:srgbClr val="04060C"/>
                </a:solidFill>
                <a:ea typeface="黑体" pitchFamily="2" charset="-122"/>
              </a:rPr>
              <a:t>})=1/4 +1/4 =1/2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dissolve">
                                      <p:cBhvr>
                                        <p:cTn id="7" dur="75"/>
                                        <p:tgtEl>
                                          <p:spTgt spid="9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9218">
                                            <p:txEl>
                                              <p:pRg st="1" end="1"/>
                                            </p:txEl>
                                          </p:spTgt>
                                        </p:tgtEl>
                                        <p:attrNameLst>
                                          <p:attrName>style.visibility</p:attrName>
                                        </p:attrNameLst>
                                      </p:cBhvr>
                                      <p:to>
                                        <p:strVal val="visible"/>
                                      </p:to>
                                    </p:set>
                                    <p:animEffect transition="in" filter="dissolve">
                                      <p:cBhvr>
                                        <p:cTn id="12" dur="75"/>
                                        <p:tgtEl>
                                          <p:spTgt spid="92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6"/>
          <p:cNvSpPr>
            <a:spLocks noGrp="1" noChangeArrowheads="1"/>
          </p:cNvSpPr>
          <p:nvPr>
            <p:ph type="body" idx="1"/>
          </p:nvPr>
        </p:nvSpPr>
        <p:spPr>
          <a:xfrm>
            <a:off x="685800" y="1143000"/>
            <a:ext cx="7772400" cy="4114800"/>
          </a:xfrm>
        </p:spPr>
        <p:txBody>
          <a:bodyPr/>
          <a:lstStyle/>
          <a:p>
            <a:pPr>
              <a:lnSpc>
                <a:spcPct val="130000"/>
              </a:lnSpc>
              <a:buFontTx/>
              <a:buNone/>
            </a:pPr>
            <a:r>
              <a:rPr lang="zh-CN" altLang="en-US" sz="2400" b="1">
                <a:solidFill>
                  <a:srgbClr val="006600"/>
                </a:solidFill>
                <a:ea typeface="黑体" pitchFamily="2" charset="-122"/>
              </a:rPr>
              <a:t>定义</a:t>
            </a:r>
            <a:r>
              <a:rPr lang="zh-CN" altLang="en-US" sz="2400">
                <a:solidFill>
                  <a:srgbClr val="04060C"/>
                </a:solidFill>
                <a:ea typeface="黑体" pitchFamily="2" charset="-122"/>
              </a:rPr>
              <a:t>：设</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04060C"/>
                </a:solidFill>
                <a:ea typeface="黑体" pitchFamily="2" charset="-122"/>
              </a:rPr>
              <a:t>(</a:t>
            </a:r>
            <a:r>
              <a:rPr lang="en-US" altLang="zh-CN" sz="2400">
                <a:solidFill>
                  <a:srgbClr val="04060C"/>
                </a:solidFill>
                <a:sym typeface="Symbol" pitchFamily="18" charset="2"/>
              </a:rPr>
              <a:t></a:t>
            </a:r>
            <a:r>
              <a:rPr lang="en-US" altLang="zh-CN" sz="2400">
                <a:solidFill>
                  <a:srgbClr val="04060C"/>
                </a:solidFill>
                <a:ea typeface="黑体" pitchFamily="2" charset="-122"/>
              </a:rPr>
              <a:t>)</a:t>
            </a:r>
            <a:r>
              <a:rPr lang="zh-CN" altLang="en-US" sz="2400">
                <a:solidFill>
                  <a:srgbClr val="04060C"/>
                </a:solidFill>
                <a:ea typeface="黑体" pitchFamily="2" charset="-122"/>
              </a:rPr>
              <a:t>是定义在样本空间</a:t>
            </a:r>
            <a:r>
              <a:rPr lang="zh-CN" altLang="en-US" sz="2400">
                <a:solidFill>
                  <a:srgbClr val="04060C"/>
                </a:solidFill>
                <a:sym typeface="Symbol" pitchFamily="18" charset="2"/>
              </a:rPr>
              <a:t></a:t>
            </a:r>
            <a:r>
              <a:rPr lang="en-US" altLang="zh-CN" sz="2400">
                <a:solidFill>
                  <a:srgbClr val="04060C"/>
                </a:solidFill>
                <a:ea typeface="黑体" pitchFamily="2" charset="-122"/>
              </a:rPr>
              <a:t>={</a:t>
            </a:r>
            <a:r>
              <a:rPr lang="en-US" altLang="zh-CN" sz="2400">
                <a:solidFill>
                  <a:srgbClr val="04060C"/>
                </a:solidFill>
                <a:sym typeface="Symbol" pitchFamily="18" charset="2"/>
              </a:rPr>
              <a:t></a:t>
            </a:r>
            <a:r>
              <a:rPr lang="en-US" altLang="zh-CN" sz="2400">
                <a:solidFill>
                  <a:srgbClr val="04060C"/>
                </a:solidFill>
                <a:ea typeface="黑体" pitchFamily="2" charset="-122"/>
              </a:rPr>
              <a:t>}</a:t>
            </a:r>
            <a:r>
              <a:rPr lang="zh-CN" altLang="en-US" sz="2400">
                <a:solidFill>
                  <a:srgbClr val="04060C"/>
                </a:solidFill>
                <a:ea typeface="黑体" pitchFamily="2" charset="-122"/>
              </a:rPr>
              <a:t>上的单值实函数</a:t>
            </a:r>
            <a:r>
              <a:rPr lang="en-US" altLang="zh-CN" sz="2400">
                <a:solidFill>
                  <a:srgbClr val="04060C"/>
                </a:solidFill>
                <a:latin typeface="Times New Roman" pitchFamily="18" charset="0"/>
                <a:sym typeface="Symbol" pitchFamily="18" charset="2"/>
              </a:rPr>
              <a:t>,</a:t>
            </a:r>
            <a:r>
              <a:rPr lang="zh-CN" altLang="en-US" sz="2400">
                <a:solidFill>
                  <a:srgbClr val="04060C"/>
                </a:solidFill>
                <a:ea typeface="黑体" pitchFamily="2" charset="-122"/>
              </a:rPr>
              <a:t>如果对于每个</a:t>
            </a:r>
            <a:r>
              <a:rPr lang="zh-CN" altLang="en-US" sz="2400">
                <a:solidFill>
                  <a:srgbClr val="04060C"/>
                </a:solidFill>
                <a:sym typeface="Symbol" pitchFamily="18" charset="2"/>
              </a:rPr>
              <a:t></a:t>
            </a:r>
            <a:r>
              <a:rPr lang="en-US" altLang="zh-CN" sz="2400">
                <a:solidFill>
                  <a:srgbClr val="04060C"/>
                </a:solidFill>
                <a:latin typeface="Times New Roman" pitchFamily="18" charset="0"/>
                <a:sym typeface="Symbol" pitchFamily="18" charset="2"/>
              </a:rPr>
              <a:t>,</a:t>
            </a:r>
            <a:r>
              <a:rPr lang="zh-CN" altLang="en-US" sz="2400">
                <a:solidFill>
                  <a:srgbClr val="04060C"/>
                </a:solidFill>
                <a:ea typeface="黑体" pitchFamily="2" charset="-122"/>
                <a:sym typeface="Symbol" pitchFamily="18" charset="2"/>
              </a:rPr>
              <a:t>有一个实数</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04060C"/>
                </a:solidFill>
                <a:ea typeface="黑体" pitchFamily="2" charset="-122"/>
                <a:sym typeface="Symbol" pitchFamily="18" charset="2"/>
              </a:rPr>
              <a:t>(</a:t>
            </a:r>
            <a:r>
              <a:rPr lang="en-US" altLang="zh-CN" sz="2400">
                <a:solidFill>
                  <a:srgbClr val="04060C"/>
                </a:solidFill>
                <a:sym typeface="Symbol" pitchFamily="18" charset="2"/>
              </a:rPr>
              <a:t></a:t>
            </a:r>
            <a:r>
              <a:rPr lang="en-US" altLang="zh-CN" sz="2400">
                <a:solidFill>
                  <a:srgbClr val="04060C"/>
                </a:solidFill>
                <a:ea typeface="黑体" pitchFamily="2" charset="-122"/>
                <a:sym typeface="Symbol" pitchFamily="18" charset="2"/>
              </a:rPr>
              <a:t>)</a:t>
            </a:r>
            <a:r>
              <a:rPr lang="zh-CN" altLang="en-US" sz="2400">
                <a:solidFill>
                  <a:srgbClr val="04060C"/>
                </a:solidFill>
                <a:ea typeface="黑体" pitchFamily="2" charset="-122"/>
              </a:rPr>
              <a:t>与之对应</a:t>
            </a:r>
            <a:r>
              <a:rPr lang="en-US" altLang="zh-CN" sz="2400">
                <a:solidFill>
                  <a:srgbClr val="04060C"/>
                </a:solidFill>
                <a:latin typeface="Times New Roman" pitchFamily="18" charset="0"/>
                <a:sym typeface="Symbol" pitchFamily="18" charset="2"/>
              </a:rPr>
              <a:t>, </a:t>
            </a:r>
            <a:r>
              <a:rPr lang="zh-CN" altLang="en-US" sz="2400">
                <a:solidFill>
                  <a:srgbClr val="04060C"/>
                </a:solidFill>
                <a:ea typeface="黑体" pitchFamily="2" charset="-122"/>
              </a:rPr>
              <a:t>且</a:t>
            </a:r>
            <a:r>
              <a:rPr lang="zh-CN" altLang="en-US" sz="2400">
                <a:solidFill>
                  <a:srgbClr val="04060C"/>
                </a:solidFill>
                <a:sym typeface="Symbol" pitchFamily="18" charset="2"/>
              </a:rPr>
              <a:t></a:t>
            </a:r>
            <a:r>
              <a:rPr lang="en-US" altLang="zh-CN" sz="2400" b="1" i="1">
                <a:solidFill>
                  <a:srgbClr val="04060C"/>
                </a:solidFill>
                <a:latin typeface="Times New Roman" pitchFamily="18" charset="0"/>
                <a:sym typeface="Symbol" pitchFamily="18" charset="2"/>
              </a:rPr>
              <a:t>x</a:t>
            </a:r>
            <a:r>
              <a:rPr lang="en-US" altLang="zh-CN" sz="2400">
                <a:solidFill>
                  <a:srgbClr val="04060C"/>
                </a:solidFill>
                <a:sym typeface="Symbol" pitchFamily="18" charset="2"/>
              </a:rPr>
              <a:t>(-</a:t>
            </a:r>
            <a:r>
              <a:rPr lang="en-US" altLang="zh-CN" sz="2400">
                <a:solidFill>
                  <a:srgbClr val="04060C"/>
                </a:solidFill>
                <a:latin typeface="宋体" pitchFamily="2" charset="-122"/>
                <a:sym typeface="Symbol" pitchFamily="18" charset="2"/>
              </a:rPr>
              <a:t>∞,+∞</a:t>
            </a:r>
            <a:r>
              <a:rPr lang="en-US" altLang="zh-CN" sz="2400">
                <a:solidFill>
                  <a:srgbClr val="04060C"/>
                </a:solidFill>
                <a:sym typeface="Symbol" pitchFamily="18" charset="2"/>
              </a:rPr>
              <a:t>) </a:t>
            </a:r>
            <a:r>
              <a:rPr lang="en-US" altLang="zh-CN" sz="2400">
                <a:solidFill>
                  <a:srgbClr val="04060C"/>
                </a:solidFill>
                <a:latin typeface="Times New Roman" pitchFamily="18" charset="0"/>
                <a:sym typeface="Symbol" pitchFamily="18" charset="2"/>
              </a:rPr>
              <a:t>, </a:t>
            </a:r>
            <a:r>
              <a:rPr lang="en-US" altLang="zh-CN" sz="2400">
                <a:solidFill>
                  <a:srgbClr val="04060C"/>
                </a:solidFill>
                <a:sym typeface="Symbol" pitchFamily="18" charset="2"/>
              </a:rPr>
              <a:t>{|</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04060C"/>
                </a:solidFill>
                <a:ea typeface="黑体" pitchFamily="2" charset="-122"/>
                <a:sym typeface="Symbol" pitchFamily="18" charset="2"/>
              </a:rPr>
              <a:t>(</a:t>
            </a:r>
            <a:r>
              <a:rPr lang="en-US" altLang="zh-CN" sz="2400">
                <a:solidFill>
                  <a:srgbClr val="04060C"/>
                </a:solidFill>
                <a:sym typeface="Symbol" pitchFamily="18" charset="2"/>
              </a:rPr>
              <a:t></a:t>
            </a:r>
            <a:r>
              <a:rPr lang="en-US" altLang="zh-CN" sz="2400">
                <a:solidFill>
                  <a:srgbClr val="04060C"/>
                </a:solidFill>
                <a:ea typeface="黑体" pitchFamily="2" charset="-122"/>
                <a:sym typeface="Symbol" pitchFamily="18" charset="2"/>
              </a:rPr>
              <a:t>)</a:t>
            </a:r>
            <a:r>
              <a:rPr lang="en-US" altLang="zh-CN" sz="2400">
                <a:solidFill>
                  <a:srgbClr val="04060C"/>
                </a:solidFill>
                <a:ea typeface="黑体" pitchFamily="2" charset="-122"/>
              </a:rPr>
              <a:t> </a:t>
            </a:r>
            <a:r>
              <a:rPr lang="en-US" altLang="zh-CN" sz="2400">
                <a:solidFill>
                  <a:srgbClr val="1A1714"/>
                </a:solidFill>
                <a:cs typeface="Times New Roman" pitchFamily="18" charset="0"/>
                <a:sym typeface="Symbol" pitchFamily="18" charset="2"/>
              </a:rPr>
              <a:t>≤ </a:t>
            </a:r>
            <a:r>
              <a:rPr lang="en-US" altLang="zh-CN" sz="2400" b="1" i="1">
                <a:solidFill>
                  <a:srgbClr val="1A1714"/>
                </a:solidFill>
                <a:latin typeface="Times New Roman" pitchFamily="18" charset="0"/>
                <a:cs typeface="Times New Roman" pitchFamily="18" charset="0"/>
                <a:sym typeface="Symbol" pitchFamily="18" charset="2"/>
              </a:rPr>
              <a:t>x</a:t>
            </a:r>
            <a:r>
              <a:rPr lang="en-US" altLang="zh-CN" sz="2400">
                <a:solidFill>
                  <a:srgbClr val="04060C"/>
                </a:solidFill>
                <a:sym typeface="Symbol" pitchFamily="18" charset="2"/>
              </a:rPr>
              <a:t>}</a:t>
            </a:r>
            <a:r>
              <a:rPr lang="zh-CN" altLang="en-US" sz="2400">
                <a:solidFill>
                  <a:srgbClr val="04060C"/>
                </a:solidFill>
                <a:ea typeface="黑体" pitchFamily="2" charset="-122"/>
                <a:sym typeface="Symbol" pitchFamily="18" charset="2"/>
              </a:rPr>
              <a:t>是一个事件</a:t>
            </a:r>
            <a:r>
              <a:rPr lang="en-US" altLang="zh-CN" sz="2400">
                <a:solidFill>
                  <a:srgbClr val="04060C"/>
                </a:solidFill>
                <a:latin typeface="Times New Roman" pitchFamily="18" charset="0"/>
                <a:sym typeface="Symbol" pitchFamily="18" charset="2"/>
              </a:rPr>
              <a:t>,</a:t>
            </a:r>
            <a:r>
              <a:rPr lang="zh-CN" altLang="en-US" sz="2400">
                <a:solidFill>
                  <a:srgbClr val="04060C"/>
                </a:solidFill>
                <a:ea typeface="黑体" pitchFamily="2" charset="-122"/>
                <a:sym typeface="Symbol" pitchFamily="18" charset="2"/>
              </a:rPr>
              <a:t>则称</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04060C"/>
                </a:solidFill>
                <a:ea typeface="黑体" pitchFamily="2" charset="-122"/>
              </a:rPr>
              <a:t>(</a:t>
            </a:r>
            <a:r>
              <a:rPr lang="en-US" altLang="zh-CN" sz="2400">
                <a:solidFill>
                  <a:srgbClr val="04060C"/>
                </a:solidFill>
                <a:sym typeface="Symbol" pitchFamily="18" charset="2"/>
              </a:rPr>
              <a:t></a:t>
            </a:r>
            <a:r>
              <a:rPr lang="en-US" altLang="zh-CN" sz="2400">
                <a:solidFill>
                  <a:srgbClr val="04060C"/>
                </a:solidFill>
                <a:ea typeface="黑体" pitchFamily="2" charset="-122"/>
              </a:rPr>
              <a:t>)</a:t>
            </a:r>
            <a:r>
              <a:rPr lang="zh-CN" altLang="en-US" sz="2400">
                <a:solidFill>
                  <a:srgbClr val="04060C"/>
                </a:solidFill>
                <a:ea typeface="黑体" pitchFamily="2" charset="-122"/>
              </a:rPr>
              <a:t>为</a:t>
            </a:r>
            <a:r>
              <a:rPr lang="zh-CN" altLang="en-US" sz="2400">
                <a:solidFill>
                  <a:srgbClr val="FF0000"/>
                </a:solidFill>
                <a:ea typeface="黑体" pitchFamily="2" charset="-122"/>
              </a:rPr>
              <a:t>随机变量</a:t>
            </a:r>
            <a:r>
              <a:rPr lang="zh-CN" altLang="en-US" sz="2400">
                <a:solidFill>
                  <a:srgbClr val="04060C"/>
                </a:solidFill>
                <a:ea typeface="黑体" pitchFamily="2" charset="-122"/>
              </a:rPr>
              <a:t>。</a:t>
            </a:r>
          </a:p>
          <a:p>
            <a:pPr>
              <a:lnSpc>
                <a:spcPct val="130000"/>
              </a:lnSpc>
              <a:buFontTx/>
              <a:buNone/>
            </a:pPr>
            <a:r>
              <a:rPr lang="zh-CN" altLang="en-US" sz="2400">
                <a:solidFill>
                  <a:srgbClr val="04060C"/>
                </a:solidFill>
                <a:ea typeface="黑体" pitchFamily="2" charset="-122"/>
              </a:rPr>
              <a:t>      一般地，</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04060C"/>
                </a:solidFill>
                <a:ea typeface="黑体" pitchFamily="2" charset="-122"/>
              </a:rPr>
              <a:t>(</a:t>
            </a:r>
            <a:r>
              <a:rPr lang="en-US" altLang="zh-CN" sz="2400">
                <a:solidFill>
                  <a:srgbClr val="04060C"/>
                </a:solidFill>
                <a:sym typeface="Symbol" pitchFamily="18" charset="2"/>
              </a:rPr>
              <a:t></a:t>
            </a:r>
            <a:r>
              <a:rPr lang="en-US" altLang="zh-CN" sz="2400">
                <a:solidFill>
                  <a:srgbClr val="04060C"/>
                </a:solidFill>
                <a:ea typeface="黑体" pitchFamily="2" charset="-122"/>
              </a:rPr>
              <a:t>)</a:t>
            </a:r>
            <a:r>
              <a:rPr lang="zh-CN" altLang="en-US" sz="2400">
                <a:solidFill>
                  <a:srgbClr val="04060C"/>
                </a:solidFill>
                <a:ea typeface="黑体" pitchFamily="2" charset="-122"/>
              </a:rPr>
              <a:t>写为</a:t>
            </a:r>
            <a:r>
              <a:rPr lang="en-US" altLang="zh-CN" sz="2400">
                <a:solidFill>
                  <a:srgbClr val="04060C"/>
                </a:solidFill>
                <a:latin typeface="Times New Roman" pitchFamily="18" charset="0"/>
                <a:ea typeface="黑体" pitchFamily="2" charset="-122"/>
                <a:sym typeface="Symbol" pitchFamily="18" charset="2"/>
              </a:rPr>
              <a:t>X</a:t>
            </a:r>
            <a:r>
              <a:rPr lang="zh-CN" altLang="en-US" sz="2400">
                <a:solidFill>
                  <a:srgbClr val="04060C"/>
                </a:solidFill>
                <a:ea typeface="黑体" pitchFamily="2" charset="-122"/>
              </a:rPr>
              <a:t>，</a:t>
            </a:r>
            <a:r>
              <a:rPr lang="en-US" altLang="zh-CN" sz="2400">
                <a:solidFill>
                  <a:srgbClr val="04060C"/>
                </a:solidFill>
                <a:ea typeface="黑体" pitchFamily="2" charset="-122"/>
              </a:rPr>
              <a:t>{</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1A1714"/>
                </a:solidFill>
                <a:cs typeface="Times New Roman" pitchFamily="18" charset="0"/>
                <a:sym typeface="Symbol" pitchFamily="18" charset="2"/>
              </a:rPr>
              <a:t>≤</a:t>
            </a:r>
            <a:r>
              <a:rPr lang="en-US" altLang="zh-CN" sz="2400" b="1" i="1">
                <a:solidFill>
                  <a:srgbClr val="04060C"/>
                </a:solidFill>
                <a:latin typeface="Times New Roman" pitchFamily="18" charset="0"/>
                <a:sym typeface="Symbol" pitchFamily="18" charset="2"/>
              </a:rPr>
              <a:t>x</a:t>
            </a:r>
            <a:r>
              <a:rPr lang="en-US" altLang="zh-CN" sz="2400">
                <a:solidFill>
                  <a:srgbClr val="04060C"/>
                </a:solidFill>
                <a:ea typeface="黑体" pitchFamily="2" charset="-122"/>
              </a:rPr>
              <a:t>}={</a:t>
            </a:r>
            <a:r>
              <a:rPr lang="en-US" altLang="zh-CN" sz="2400">
                <a:solidFill>
                  <a:srgbClr val="04060C"/>
                </a:solidFill>
                <a:sym typeface="Symbol" pitchFamily="18" charset="2"/>
              </a:rPr>
              <a:t>|</a:t>
            </a:r>
            <a:r>
              <a:rPr lang="en-US" altLang="zh-CN" sz="2400">
                <a:solidFill>
                  <a:srgbClr val="04060C"/>
                </a:solidFill>
                <a:latin typeface="Times New Roman" pitchFamily="18" charset="0"/>
                <a:ea typeface="黑体" pitchFamily="2" charset="-122"/>
                <a:sym typeface="Symbol" pitchFamily="18" charset="2"/>
              </a:rPr>
              <a:t>X</a:t>
            </a:r>
            <a:r>
              <a:rPr lang="en-US" altLang="zh-CN" sz="2400">
                <a:solidFill>
                  <a:srgbClr val="04060C"/>
                </a:solidFill>
                <a:ea typeface="黑体" pitchFamily="2" charset="-122"/>
                <a:sym typeface="Symbol" pitchFamily="18" charset="2"/>
              </a:rPr>
              <a:t>(</a:t>
            </a:r>
            <a:r>
              <a:rPr lang="en-US" altLang="zh-CN" sz="2400">
                <a:solidFill>
                  <a:srgbClr val="04060C"/>
                </a:solidFill>
                <a:sym typeface="Symbol" pitchFamily="18" charset="2"/>
              </a:rPr>
              <a:t></a:t>
            </a:r>
            <a:r>
              <a:rPr lang="en-US" altLang="zh-CN" sz="2400">
                <a:solidFill>
                  <a:srgbClr val="04060C"/>
                </a:solidFill>
                <a:ea typeface="黑体" pitchFamily="2" charset="-122"/>
                <a:sym typeface="Symbol" pitchFamily="18" charset="2"/>
              </a:rPr>
              <a:t>)</a:t>
            </a:r>
            <a:r>
              <a:rPr lang="en-US" altLang="zh-CN" sz="2400">
                <a:solidFill>
                  <a:srgbClr val="04060C"/>
                </a:solidFill>
                <a:ea typeface="黑体" pitchFamily="2" charset="-122"/>
              </a:rPr>
              <a:t> </a:t>
            </a:r>
            <a:r>
              <a:rPr lang="en-US" altLang="zh-CN" sz="2400">
                <a:solidFill>
                  <a:srgbClr val="1A1714"/>
                </a:solidFill>
                <a:cs typeface="Times New Roman" pitchFamily="18" charset="0"/>
                <a:sym typeface="Symbol" pitchFamily="18" charset="2"/>
              </a:rPr>
              <a:t>≤ </a:t>
            </a:r>
            <a:r>
              <a:rPr lang="en-US" altLang="zh-CN" sz="2400" b="1" i="1">
                <a:solidFill>
                  <a:srgbClr val="04060C"/>
                </a:solidFill>
                <a:latin typeface="Times New Roman" pitchFamily="18" charset="0"/>
                <a:sym typeface="Symbol" pitchFamily="18" charset="2"/>
              </a:rPr>
              <a:t>x</a:t>
            </a:r>
            <a:r>
              <a:rPr lang="en-US" altLang="zh-CN" sz="2400">
                <a:solidFill>
                  <a:srgbClr val="04060C"/>
                </a:solidFill>
                <a:ea typeface="黑体" pitchFamily="2" charset="-122"/>
              </a:rPr>
              <a:t>}</a:t>
            </a:r>
            <a:r>
              <a:rPr lang="zh-CN" altLang="en-US" sz="2400">
                <a:solidFill>
                  <a:srgbClr val="04060C"/>
                </a:solidFill>
                <a:ea typeface="黑体" pitchFamily="2" charset="-122"/>
              </a:rPr>
              <a:t>。</a:t>
            </a:r>
          </a:p>
          <a:p>
            <a:pPr>
              <a:lnSpc>
                <a:spcPct val="130000"/>
              </a:lnSpc>
              <a:buFontTx/>
              <a:buNone/>
            </a:pPr>
            <a:r>
              <a:rPr lang="zh-CN" altLang="en-US" sz="2400">
                <a:solidFill>
                  <a:srgbClr val="04060C"/>
                </a:solidFill>
                <a:ea typeface="黑体" pitchFamily="2" charset="-122"/>
              </a:rPr>
              <a:t>      随机变量常用大写字母</a:t>
            </a:r>
            <a:r>
              <a:rPr lang="en-US" altLang="zh-CN" sz="2400">
                <a:solidFill>
                  <a:srgbClr val="04060C"/>
                </a:solidFill>
                <a:latin typeface="Times New Roman" pitchFamily="18" charset="0"/>
                <a:ea typeface="黑体" pitchFamily="2" charset="-122"/>
              </a:rPr>
              <a:t>X,Y,Z,U,V,W……</a:t>
            </a:r>
            <a:r>
              <a:rPr lang="zh-CN" altLang="en-US" sz="2400">
                <a:solidFill>
                  <a:srgbClr val="04060C"/>
                </a:solidFill>
                <a:ea typeface="黑体" pitchFamily="2" charset="-122"/>
              </a:rPr>
              <a:t>表示，或写成</a:t>
            </a:r>
            <a:r>
              <a:rPr lang="en-US" altLang="zh-CN" sz="2400">
                <a:solidFill>
                  <a:srgbClr val="04060C"/>
                </a:solidFill>
                <a:latin typeface="Times New Roman" pitchFamily="18" charset="0"/>
                <a:ea typeface="黑体" pitchFamily="2" charset="-122"/>
              </a:rPr>
              <a:t>r.v.X</a:t>
            </a:r>
            <a:r>
              <a:rPr lang="en-US" altLang="zh-CN" sz="2400">
                <a:solidFill>
                  <a:srgbClr val="04060C"/>
                </a:solidFill>
                <a:ea typeface="黑体" pitchFamily="2" charset="-122"/>
              </a:rPr>
              <a:t> </a:t>
            </a:r>
            <a:r>
              <a:rPr lang="zh-CN" altLang="en-US" sz="2400">
                <a:solidFill>
                  <a:srgbClr val="04060C"/>
                </a:solidFill>
                <a:ea typeface="黑体" pitchFamily="2" charset="-122"/>
              </a:rPr>
              <a:t>。</a:t>
            </a:r>
          </a:p>
          <a:p>
            <a:pPr>
              <a:lnSpc>
                <a:spcPct val="90000"/>
              </a:lnSpc>
            </a:pPr>
            <a:endParaRPr lang="en-US" altLang="zh-CN" sz="2400"/>
          </a:p>
        </p:txBody>
      </p:sp>
      <p:sp>
        <p:nvSpPr>
          <p:cNvPr id="51207" name="Rectangle 7"/>
          <p:cNvSpPr>
            <a:spLocks noChangeArrowheads="1"/>
          </p:cNvSpPr>
          <p:nvPr/>
        </p:nvSpPr>
        <p:spPr bwMode="auto">
          <a:xfrm rot="-1281406">
            <a:off x="3200400" y="4648200"/>
            <a:ext cx="533400" cy="533400"/>
          </a:xfrm>
          <a:prstGeom prst="rect">
            <a:avLst/>
          </a:prstGeom>
          <a:solidFill>
            <a:srgbClr val="0066CC"/>
          </a:solidFill>
          <a:ln w="9525">
            <a:solidFill>
              <a:schemeClr val="tx1"/>
            </a:solidFill>
            <a:miter lim="800000"/>
            <a:headEnd/>
            <a:tailEnd/>
          </a:ln>
          <a:effectLst/>
        </p:spPr>
        <p:txBody>
          <a:bodyPr wrap="none" anchor="ctr"/>
          <a:lstStyle/>
          <a:p>
            <a:r>
              <a:rPr lang="zh-CN" altLang="en-US">
                <a:solidFill>
                  <a:srgbClr val="FFFF00"/>
                </a:solidFill>
              </a:rPr>
              <a:t>随</a:t>
            </a:r>
          </a:p>
        </p:txBody>
      </p:sp>
      <p:sp>
        <p:nvSpPr>
          <p:cNvPr id="51208" name="Rectangle 8"/>
          <p:cNvSpPr>
            <a:spLocks noChangeArrowheads="1"/>
          </p:cNvSpPr>
          <p:nvPr/>
        </p:nvSpPr>
        <p:spPr bwMode="auto">
          <a:xfrm rot="1768964">
            <a:off x="5257800" y="4724400"/>
            <a:ext cx="533400" cy="533400"/>
          </a:xfrm>
          <a:prstGeom prst="rect">
            <a:avLst/>
          </a:prstGeom>
          <a:solidFill>
            <a:srgbClr val="336600"/>
          </a:solidFill>
          <a:ln w="9525">
            <a:solidFill>
              <a:schemeClr val="tx1"/>
            </a:solidFill>
            <a:miter lim="800000"/>
            <a:headEnd/>
            <a:tailEnd/>
          </a:ln>
          <a:effectLst/>
        </p:spPr>
        <p:txBody>
          <a:bodyPr wrap="none" anchor="ctr"/>
          <a:lstStyle/>
          <a:p>
            <a:r>
              <a:rPr lang="zh-CN" altLang="en-US">
                <a:solidFill>
                  <a:srgbClr val="FFFF00"/>
                </a:solidFill>
              </a:rPr>
              <a:t>量</a:t>
            </a:r>
          </a:p>
        </p:txBody>
      </p:sp>
      <p:sp>
        <p:nvSpPr>
          <p:cNvPr id="51209" name="Rectangle 9"/>
          <p:cNvSpPr>
            <a:spLocks noChangeArrowheads="1"/>
          </p:cNvSpPr>
          <p:nvPr/>
        </p:nvSpPr>
        <p:spPr bwMode="auto">
          <a:xfrm rot="13317">
            <a:off x="3886200" y="4724400"/>
            <a:ext cx="533400" cy="533400"/>
          </a:xfrm>
          <a:prstGeom prst="rect">
            <a:avLst/>
          </a:prstGeom>
          <a:solidFill>
            <a:srgbClr val="660033"/>
          </a:solidFill>
          <a:ln w="9525">
            <a:solidFill>
              <a:schemeClr val="tx1"/>
            </a:solidFill>
            <a:miter lim="800000"/>
            <a:headEnd/>
            <a:tailEnd/>
          </a:ln>
          <a:effectLst/>
        </p:spPr>
        <p:txBody>
          <a:bodyPr wrap="none" anchor="ctr"/>
          <a:lstStyle/>
          <a:p>
            <a:r>
              <a:rPr lang="zh-CN" altLang="en-US">
                <a:solidFill>
                  <a:srgbClr val="FFFF00"/>
                </a:solidFill>
              </a:rPr>
              <a:t>机</a:t>
            </a:r>
          </a:p>
        </p:txBody>
      </p:sp>
      <p:sp>
        <p:nvSpPr>
          <p:cNvPr id="51210" name="Rectangle 10"/>
          <p:cNvSpPr>
            <a:spLocks noChangeArrowheads="1"/>
          </p:cNvSpPr>
          <p:nvPr/>
        </p:nvSpPr>
        <p:spPr bwMode="auto">
          <a:xfrm rot="-12715">
            <a:off x="4572000" y="4724400"/>
            <a:ext cx="533400" cy="533400"/>
          </a:xfrm>
          <a:prstGeom prst="rect">
            <a:avLst/>
          </a:prstGeom>
          <a:solidFill>
            <a:srgbClr val="CC0000"/>
          </a:solidFill>
          <a:ln w="9525">
            <a:solidFill>
              <a:schemeClr val="tx1"/>
            </a:solidFill>
            <a:miter lim="800000"/>
            <a:headEnd/>
            <a:tailEnd/>
          </a:ln>
          <a:effectLst/>
        </p:spPr>
        <p:txBody>
          <a:bodyPr wrap="none" anchor="ctr"/>
          <a:lstStyle/>
          <a:p>
            <a:r>
              <a:rPr lang="zh-CN" altLang="en-US">
                <a:solidFill>
                  <a:srgbClr val="FFFF00"/>
                </a:solidFill>
              </a:rPr>
              <a:t>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animEffect transition="in" filter="blinds(horizontal)">
                                      <p:cBhvr>
                                        <p:cTn id="7" dur="500"/>
                                        <p:tgtEl>
                                          <p:spTgt spid="512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6">
                                            <p:txEl>
                                              <p:pRg st="1" end="1"/>
                                            </p:txEl>
                                          </p:spTgt>
                                        </p:tgtEl>
                                        <p:attrNameLst>
                                          <p:attrName>style.visibility</p:attrName>
                                        </p:attrNameLst>
                                      </p:cBhvr>
                                      <p:to>
                                        <p:strVal val="visible"/>
                                      </p:to>
                                    </p:set>
                                    <p:animEffect transition="in" filter="blinds(horizontal)">
                                      <p:cBhvr>
                                        <p:cTn id="12" dur="500"/>
                                        <p:tgtEl>
                                          <p:spTgt spid="512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6">
                                            <p:txEl>
                                              <p:pRg st="2" end="2"/>
                                            </p:txEl>
                                          </p:spTgt>
                                        </p:tgtEl>
                                        <p:attrNameLst>
                                          <p:attrName>style.visibility</p:attrName>
                                        </p:attrNameLst>
                                      </p:cBhvr>
                                      <p:to>
                                        <p:strVal val="visible"/>
                                      </p:to>
                                    </p:set>
                                    <p:animEffect transition="in" filter="blinds(horizontal)">
                                      <p:cBhvr>
                                        <p:cTn id="17" dur="500"/>
                                        <p:tgtEl>
                                          <p:spTgt spid="512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1207"/>
                                        </p:tgtEl>
                                        <p:attrNameLst>
                                          <p:attrName>style.visibility</p:attrName>
                                        </p:attrNameLst>
                                      </p:cBhvr>
                                      <p:to>
                                        <p:strVal val="visible"/>
                                      </p:to>
                                    </p:set>
                                    <p:anim to="" calcmode="lin" valueType="num">
                                      <p:cBhvr>
                                        <p:cTn id="22" dur="1" fill="hold"/>
                                        <p:tgtEl>
                                          <p:spTgt spid="51207"/>
                                        </p:tgtEl>
                                        <p:attrNameLst>
                                          <p:attrName/>
                                        </p:attrNameLst>
                                      </p:cBhvr>
                                    </p:anim>
                                  </p:childTnLst>
                                </p:cTn>
                              </p:par>
                            </p:childTnLst>
                          </p:cTn>
                        </p:par>
                        <p:par>
                          <p:cTn id="23" fill="hold">
                            <p:stCondLst>
                              <p:cond delay="0"/>
                            </p:stCondLst>
                            <p:childTnLst>
                              <p:par>
                                <p:cTn id="24" presetID="24" presetClass="entr" presetSubtype="0" fill="hold" grpId="0" nodeType="afterEffect">
                                  <p:stCondLst>
                                    <p:cond delay="0"/>
                                  </p:stCondLst>
                                  <p:childTnLst>
                                    <p:set>
                                      <p:cBhvr>
                                        <p:cTn id="25" dur="1" fill="hold">
                                          <p:stCondLst>
                                            <p:cond delay="0"/>
                                          </p:stCondLst>
                                        </p:cTn>
                                        <p:tgtEl>
                                          <p:spTgt spid="51209"/>
                                        </p:tgtEl>
                                        <p:attrNameLst>
                                          <p:attrName>style.visibility</p:attrName>
                                        </p:attrNameLst>
                                      </p:cBhvr>
                                      <p:to>
                                        <p:strVal val="visible"/>
                                      </p:to>
                                    </p:set>
                                    <p:anim to="" calcmode="lin" valueType="num">
                                      <p:cBhvr>
                                        <p:cTn id="26" dur="1" fill="hold"/>
                                        <p:tgtEl>
                                          <p:spTgt spid="51209"/>
                                        </p:tgtEl>
                                        <p:attrNameLst>
                                          <p:attrName/>
                                        </p:attrNameLst>
                                      </p:cBhvr>
                                    </p:anim>
                                  </p:childTnLst>
                                </p:cTn>
                              </p:par>
                            </p:childTnLst>
                          </p:cTn>
                        </p:par>
                        <p:par>
                          <p:cTn id="27" fill="hold">
                            <p:stCondLst>
                              <p:cond delay="0"/>
                            </p:stCondLst>
                            <p:childTnLst>
                              <p:par>
                                <p:cTn id="28" presetID="24" presetClass="entr" presetSubtype="0" fill="hold" grpId="0" nodeType="afterEffect">
                                  <p:stCondLst>
                                    <p:cond delay="0"/>
                                  </p:stCondLst>
                                  <p:childTnLst>
                                    <p:set>
                                      <p:cBhvr>
                                        <p:cTn id="29" dur="1" fill="hold">
                                          <p:stCondLst>
                                            <p:cond delay="0"/>
                                          </p:stCondLst>
                                        </p:cTn>
                                        <p:tgtEl>
                                          <p:spTgt spid="51210"/>
                                        </p:tgtEl>
                                        <p:attrNameLst>
                                          <p:attrName>style.visibility</p:attrName>
                                        </p:attrNameLst>
                                      </p:cBhvr>
                                      <p:to>
                                        <p:strVal val="visible"/>
                                      </p:to>
                                    </p:set>
                                    <p:anim to="" calcmode="lin" valueType="num">
                                      <p:cBhvr>
                                        <p:cTn id="30" dur="1" fill="hold"/>
                                        <p:tgtEl>
                                          <p:spTgt spid="51210"/>
                                        </p:tgtEl>
                                        <p:attrNameLst>
                                          <p:attrName/>
                                        </p:attrNameLst>
                                      </p:cBhvr>
                                    </p:anim>
                                  </p:childTnLst>
                                </p:cTn>
                              </p:par>
                            </p:childTnLst>
                          </p:cTn>
                        </p:par>
                        <p:par>
                          <p:cTn id="31" fill="hold">
                            <p:stCondLst>
                              <p:cond delay="0"/>
                            </p:stCondLst>
                            <p:childTnLst>
                              <p:par>
                                <p:cTn id="32" presetID="24" presetClass="entr" presetSubtype="0" fill="hold" grpId="0" nodeType="afterEffect">
                                  <p:stCondLst>
                                    <p:cond delay="0"/>
                                  </p:stCondLst>
                                  <p:childTnLst>
                                    <p:set>
                                      <p:cBhvr>
                                        <p:cTn id="33" dur="1" fill="hold">
                                          <p:stCondLst>
                                            <p:cond delay="0"/>
                                          </p:stCondLst>
                                        </p:cTn>
                                        <p:tgtEl>
                                          <p:spTgt spid="51208"/>
                                        </p:tgtEl>
                                        <p:attrNameLst>
                                          <p:attrName>style.visibility</p:attrName>
                                        </p:attrNameLst>
                                      </p:cBhvr>
                                      <p:to>
                                        <p:strVal val="visible"/>
                                      </p:to>
                                    </p:set>
                                    <p:anim to="" calcmode="lin" valueType="num">
                                      <p:cBhvr>
                                        <p:cTn id="34" dur="1" fill="hold"/>
                                        <p:tgtEl>
                                          <p:spTgt spid="5120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uild="p"/>
      <p:bldP spid="51207" grpId="0" animBg="1" autoUpdateAnimBg="0"/>
      <p:bldP spid="51208" grpId="0" animBg="1" autoUpdateAnimBg="0"/>
      <p:bldP spid="51209" grpId="0" animBg="1" autoUpdateAnimBg="0"/>
      <p:bldP spid="51210" grpId="0" animBg="1" autoUpdateAnimBg="0"/>
    </p:bldLst>
  </p:timing>
</p:sld>
</file>

<file path=ppt/theme/theme1.xml><?xml version="1.0" encoding="utf-8"?>
<a:theme xmlns:a="http://schemas.openxmlformats.org/drawingml/2006/main" name="Sumi Painting">
  <a:themeElements>
    <a:clrScheme name="">
      <a:dk1>
        <a:srgbClr val="3366FF"/>
      </a:dk1>
      <a:lt1>
        <a:srgbClr val="FFFFFF"/>
      </a:lt1>
      <a:dk2>
        <a:srgbClr val="660066"/>
      </a:dk2>
      <a:lt2>
        <a:srgbClr val="66FF33"/>
      </a:lt2>
      <a:accent1>
        <a:srgbClr val="FF99FF"/>
      </a:accent1>
      <a:accent2>
        <a:srgbClr val="C7C7DF"/>
      </a:accent2>
      <a:accent3>
        <a:srgbClr val="FFFFFF"/>
      </a:accent3>
      <a:accent4>
        <a:srgbClr val="2A56DA"/>
      </a:accent4>
      <a:accent5>
        <a:srgbClr val="FFCAFF"/>
      </a:accent5>
      <a:accent6>
        <a:srgbClr val="B4B4CA"/>
      </a:accent6>
      <a:hlink>
        <a:srgbClr val="0000FF"/>
      </a:hlink>
      <a:folHlink>
        <a:srgbClr val="6600FF"/>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200" b="1"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hlink"/>
        </a:solidFill>
        <a:ln w="9525"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200" b="1"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1137</TotalTime>
  <Words>2731</Words>
  <Application>Microsoft PowerPoint</Application>
  <PresentationFormat>全屏显示(4:3)</PresentationFormat>
  <Paragraphs>182</Paragraphs>
  <Slides>34</Slides>
  <Notes>6</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34</vt:i4>
      </vt:variant>
    </vt:vector>
  </HeadingPairs>
  <TitlesOfParts>
    <vt:vector size="47" baseType="lpstr">
      <vt:lpstr>Times New Roman</vt:lpstr>
      <vt:lpstr>宋体</vt:lpstr>
      <vt:lpstr>Tahoma</vt:lpstr>
      <vt:lpstr>华文彩云</vt:lpstr>
      <vt:lpstr>华文行楷</vt:lpstr>
      <vt:lpstr>黑体</vt:lpstr>
      <vt:lpstr>Symbol</vt:lpstr>
      <vt:lpstr>Gungsuh</vt:lpstr>
      <vt:lpstr>Wingdings</vt:lpstr>
      <vt:lpstr>Sumi Painting</vt:lpstr>
      <vt:lpstr>Microsoft 公式 3.0</vt:lpstr>
      <vt:lpstr>Microsoft Equation 3.0</vt:lpstr>
      <vt:lpstr>MathType 5.0 Equation</vt:lpstr>
      <vt:lpstr>第二章 随机变量及其分布</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随机变量及其分布</dc:title>
  <dc:creator>fjin</dc:creator>
  <cp:lastModifiedBy>微软用户</cp:lastModifiedBy>
  <cp:revision>74</cp:revision>
  <dcterms:created xsi:type="dcterms:W3CDTF">2002-06-11T07:55:06Z</dcterms:created>
  <dcterms:modified xsi:type="dcterms:W3CDTF">2012-02-21T14:09:32Z</dcterms:modified>
</cp:coreProperties>
</file>