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theme/themeOverride3.xml" ContentType="application/vnd.openxmlformats-officedocument.themeOverr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theme/themeOverride2.xml" ContentType="application/vnd.openxmlformats-officedocument.themeOverr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7"/>
  </p:notesMasterIdLst>
  <p:handoutMasterIdLst>
    <p:handoutMasterId r:id="rId38"/>
  </p:handoutMasterIdLst>
  <p:sldIdLst>
    <p:sldId id="449" r:id="rId2"/>
    <p:sldId id="461" r:id="rId3"/>
    <p:sldId id="462" r:id="rId4"/>
    <p:sldId id="285" r:id="rId5"/>
    <p:sldId id="287" r:id="rId6"/>
    <p:sldId id="452" r:id="rId7"/>
    <p:sldId id="450" r:id="rId8"/>
    <p:sldId id="288" r:id="rId9"/>
    <p:sldId id="289" r:id="rId10"/>
    <p:sldId id="290" r:id="rId11"/>
    <p:sldId id="291" r:id="rId12"/>
    <p:sldId id="293" r:id="rId13"/>
    <p:sldId id="296" r:id="rId14"/>
    <p:sldId id="299" r:id="rId15"/>
    <p:sldId id="300" r:id="rId16"/>
    <p:sldId id="301" r:id="rId17"/>
    <p:sldId id="306" r:id="rId18"/>
    <p:sldId id="307" r:id="rId19"/>
    <p:sldId id="308" r:id="rId20"/>
    <p:sldId id="309" r:id="rId21"/>
    <p:sldId id="310" r:id="rId22"/>
    <p:sldId id="312" r:id="rId23"/>
    <p:sldId id="457" r:id="rId24"/>
    <p:sldId id="313" r:id="rId25"/>
    <p:sldId id="458" r:id="rId26"/>
    <p:sldId id="459" r:id="rId27"/>
    <p:sldId id="314" r:id="rId28"/>
    <p:sldId id="315" r:id="rId29"/>
    <p:sldId id="316" r:id="rId30"/>
    <p:sldId id="317" r:id="rId31"/>
    <p:sldId id="454" r:id="rId32"/>
    <p:sldId id="455" r:id="rId33"/>
    <p:sldId id="319" r:id="rId34"/>
    <p:sldId id="320" r:id="rId35"/>
    <p:sldId id="464" r:id="rId36"/>
  </p:sldIdLst>
  <p:sldSz cx="9144000" cy="6858000" type="screen4x3"/>
  <p:notesSz cx="6858000" cy="9144000"/>
  <p:defaultTextStyle>
    <a:defPPr>
      <a:defRPr lang="zh-CN"/>
    </a:defPPr>
    <a:lvl1pPr algn="l" rtl="0" fontAlgn="base">
      <a:spcBef>
        <a:spcPct val="0"/>
      </a:spcBef>
      <a:spcAft>
        <a:spcPct val="0"/>
      </a:spcAft>
      <a:defRPr kumimoji="1" sz="2400" kern="1200">
        <a:solidFill>
          <a:srgbClr val="04060C"/>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rgbClr val="04060C"/>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rgbClr val="04060C"/>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rgbClr val="04060C"/>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rgbClr val="04060C"/>
        </a:solidFill>
        <a:latin typeface="Times New Roman" pitchFamily="18" charset="0"/>
        <a:ea typeface="宋体" pitchFamily="2" charset="-122"/>
        <a:cs typeface="+mn-cs"/>
      </a:defRPr>
    </a:lvl5pPr>
    <a:lvl6pPr marL="2286000" algn="l" defTabSz="914400" rtl="0" eaLnBrk="1" latinLnBrk="0" hangingPunct="1">
      <a:defRPr kumimoji="1" sz="2400" kern="1200">
        <a:solidFill>
          <a:srgbClr val="04060C"/>
        </a:solidFill>
        <a:latin typeface="Times New Roman" pitchFamily="18" charset="0"/>
        <a:ea typeface="宋体" pitchFamily="2" charset="-122"/>
        <a:cs typeface="+mn-cs"/>
      </a:defRPr>
    </a:lvl6pPr>
    <a:lvl7pPr marL="2743200" algn="l" defTabSz="914400" rtl="0" eaLnBrk="1" latinLnBrk="0" hangingPunct="1">
      <a:defRPr kumimoji="1" sz="2400" kern="1200">
        <a:solidFill>
          <a:srgbClr val="04060C"/>
        </a:solidFill>
        <a:latin typeface="Times New Roman" pitchFamily="18" charset="0"/>
        <a:ea typeface="宋体" pitchFamily="2" charset="-122"/>
        <a:cs typeface="+mn-cs"/>
      </a:defRPr>
    </a:lvl7pPr>
    <a:lvl8pPr marL="3200400" algn="l" defTabSz="914400" rtl="0" eaLnBrk="1" latinLnBrk="0" hangingPunct="1">
      <a:defRPr kumimoji="1" sz="2400" kern="1200">
        <a:solidFill>
          <a:srgbClr val="04060C"/>
        </a:solidFill>
        <a:latin typeface="Times New Roman" pitchFamily="18" charset="0"/>
        <a:ea typeface="宋体" pitchFamily="2" charset="-122"/>
        <a:cs typeface="+mn-cs"/>
      </a:defRPr>
    </a:lvl8pPr>
    <a:lvl9pPr marL="3657600" algn="l" defTabSz="914400" rtl="0" eaLnBrk="1" latinLnBrk="0" hangingPunct="1">
      <a:defRPr kumimoji="1" sz="2400" kern="1200">
        <a:solidFill>
          <a:srgbClr val="04060C"/>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showPr>
  <p:clrMru>
    <a:srgbClr val="000000"/>
    <a:srgbClr val="006600"/>
    <a:srgbClr val="00CC00"/>
    <a:srgbClr val="5E0AE6"/>
    <a:srgbClr val="0000CC"/>
    <a:srgbClr val="FF0000"/>
    <a:srgbClr val="FD6561"/>
    <a:srgbClr val="FFFF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37" autoAdjust="0"/>
    <p:restoredTop sz="94617" autoAdjust="0"/>
  </p:normalViewPr>
  <p:slideViewPr>
    <p:cSldViewPr>
      <p:cViewPr varScale="1">
        <p:scale>
          <a:sx n="72" d="100"/>
          <a:sy n="72" d="100"/>
        </p:scale>
        <p:origin x="-1104" y="-9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Lst>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_rels/viewProps.xml.rels><?xml version="1.0" encoding="UTF-8" standalone="yes"?>
<Relationships xmlns="http://schemas.openxmlformats.org/package/2006/relationships"><Relationship Id="rId8" Type="http://schemas.openxmlformats.org/officeDocument/2006/relationships/slide" Target="slides/slide12.xml"/><Relationship Id="rId13" Type="http://schemas.openxmlformats.org/officeDocument/2006/relationships/slide" Target="slides/slide18.xml"/><Relationship Id="rId18" Type="http://schemas.openxmlformats.org/officeDocument/2006/relationships/slide" Target="slides/slide27.xml"/><Relationship Id="rId3" Type="http://schemas.openxmlformats.org/officeDocument/2006/relationships/slide" Target="slides/slide5.xml"/><Relationship Id="rId21" Type="http://schemas.openxmlformats.org/officeDocument/2006/relationships/slide" Target="slides/slide31.xml"/><Relationship Id="rId7" Type="http://schemas.openxmlformats.org/officeDocument/2006/relationships/slide" Target="slides/slide11.xml"/><Relationship Id="rId12" Type="http://schemas.openxmlformats.org/officeDocument/2006/relationships/slide" Target="slides/slide17.xml"/><Relationship Id="rId17" Type="http://schemas.openxmlformats.org/officeDocument/2006/relationships/slide" Target="slides/slide22.xml"/><Relationship Id="rId2" Type="http://schemas.openxmlformats.org/officeDocument/2006/relationships/slide" Target="slides/slide4.xml"/><Relationship Id="rId16" Type="http://schemas.openxmlformats.org/officeDocument/2006/relationships/slide" Target="slides/slide21.xml"/><Relationship Id="rId20" Type="http://schemas.openxmlformats.org/officeDocument/2006/relationships/slide" Target="slides/slide30.xml"/><Relationship Id="rId1" Type="http://schemas.openxmlformats.org/officeDocument/2006/relationships/slide" Target="slides/slide1.xml"/><Relationship Id="rId6" Type="http://schemas.openxmlformats.org/officeDocument/2006/relationships/slide" Target="slides/slide10.xml"/><Relationship Id="rId11" Type="http://schemas.openxmlformats.org/officeDocument/2006/relationships/slide" Target="slides/slide16.xml"/><Relationship Id="rId5" Type="http://schemas.openxmlformats.org/officeDocument/2006/relationships/slide" Target="slides/slide9.xml"/><Relationship Id="rId15" Type="http://schemas.openxmlformats.org/officeDocument/2006/relationships/slide" Target="slides/slide20.xml"/><Relationship Id="rId23" Type="http://schemas.openxmlformats.org/officeDocument/2006/relationships/slide" Target="slides/slide34.xml"/><Relationship Id="rId10" Type="http://schemas.openxmlformats.org/officeDocument/2006/relationships/slide" Target="slides/slide15.xml"/><Relationship Id="rId19" Type="http://schemas.openxmlformats.org/officeDocument/2006/relationships/slide" Target="slides/slide28.xml"/><Relationship Id="rId4" Type="http://schemas.openxmlformats.org/officeDocument/2006/relationships/slide" Target="slides/slide8.xml"/><Relationship Id="rId9" Type="http://schemas.openxmlformats.org/officeDocument/2006/relationships/slide" Target="slides/slide14.xml"/><Relationship Id="rId14" Type="http://schemas.openxmlformats.org/officeDocument/2006/relationships/slide" Target="slides/slide19.xml"/><Relationship Id="rId22" Type="http://schemas.openxmlformats.org/officeDocument/2006/relationships/slide" Target="slides/slide33.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 Id="rId4" Type="http://schemas.openxmlformats.org/officeDocument/2006/relationships/image" Target="../media/image43.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59.wmf"/><Relationship Id="rId1" Type="http://schemas.openxmlformats.org/officeDocument/2006/relationships/image" Target="../media/image5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 Id="rId4"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60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21606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21606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21606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F918D69-46AB-4FC9-AEF6-0C717C846656}" type="slidenum">
              <a:rPr lang="en-US" altLang="zh-CN"/>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377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defRPr>
            </a:lvl1pPr>
          </a:lstStyle>
          <a:p>
            <a:endParaRPr lang="en-US" altLang="zh-CN"/>
          </a:p>
        </p:txBody>
      </p:sp>
      <p:sp>
        <p:nvSpPr>
          <p:cNvPr id="20377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defRPr>
            </a:lvl1pPr>
          </a:lstStyle>
          <a:p>
            <a:endParaRPr lang="en-US" altLang="zh-CN"/>
          </a:p>
        </p:txBody>
      </p:sp>
      <p:sp>
        <p:nvSpPr>
          <p:cNvPr id="2037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0378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0378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defRPr>
            </a:lvl1pPr>
          </a:lstStyle>
          <a:p>
            <a:endParaRPr lang="en-US" altLang="zh-CN"/>
          </a:p>
        </p:txBody>
      </p:sp>
      <p:sp>
        <p:nvSpPr>
          <p:cNvPr id="20378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defRPr>
            </a:lvl1pPr>
          </a:lstStyle>
          <a:p>
            <a:fld id="{AEBF29FB-4B22-407B-BFAC-991A7C1ED265}"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C89999-E6AB-459F-8C16-159FB14DD467}" type="slidenum">
              <a:rPr lang="en-US" altLang="zh-CN"/>
              <a:pPr/>
              <a:t>4</a:t>
            </a:fld>
            <a:endParaRPr lang="en-US" altLang="zh-CN"/>
          </a:p>
        </p:txBody>
      </p:sp>
      <p:sp>
        <p:nvSpPr>
          <p:cNvPr id="204802" name="Rectangle 2"/>
          <p:cNvSpPr>
            <a:spLocks noGrp="1" noRot="1" noChangeAspect="1" noChangeArrowheads="1" noTextEdit="1"/>
          </p:cNvSpPr>
          <p:nvPr>
            <p:ph type="sldImg"/>
          </p:nvPr>
        </p:nvSpPr>
        <p:spPr>
          <a:ln/>
        </p:spPr>
      </p:sp>
      <p:sp>
        <p:nvSpPr>
          <p:cNvPr id="204803" name="Rectangle 3"/>
          <p:cNvSpPr>
            <a:spLocks noGrp="1" noChangeArrowheads="1"/>
          </p:cNvSpPr>
          <p:nvPr>
            <p:ph type="body" idx="1"/>
          </p:nvPr>
        </p:nvSpPr>
        <p:spPr/>
        <p:txBody>
          <a:bodyPr/>
          <a:lstStyle/>
          <a:p>
            <a:r>
              <a:rPr lang="zh-CN" altLang="en-US" sz="900">
                <a:solidFill>
                  <a:srgbClr val="04060C"/>
                </a:solidFill>
                <a:latin typeface="黑体" pitchFamily="2" charset="-122"/>
                <a:ea typeface="黑体" pitchFamily="2" charset="-122"/>
              </a:rPr>
              <a:t>要把握一个离散型随机变量就是要知道它的全部可能的取值以及它取每个值的概率，即它的分布律。</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B0898A-5E0B-46D5-A76B-238CFD5F863E}" type="slidenum">
              <a:rPr lang="en-US" altLang="zh-CN"/>
              <a:pPr/>
              <a:t>11</a:t>
            </a:fld>
            <a:endParaRPr lang="en-US" altLang="zh-CN"/>
          </a:p>
        </p:txBody>
      </p:sp>
      <p:sp>
        <p:nvSpPr>
          <p:cNvPr id="205826" name="Rectangle 2"/>
          <p:cNvSpPr>
            <a:spLocks noGrp="1" noRot="1" noChangeAspect="1" noChangeArrowheads="1" noTextEdit="1"/>
          </p:cNvSpPr>
          <p:nvPr>
            <p:ph type="sldImg"/>
          </p:nvPr>
        </p:nvSpPr>
        <p:spPr>
          <a:ln/>
        </p:spPr>
      </p:sp>
      <p:sp>
        <p:nvSpPr>
          <p:cNvPr id="205827" name="Rectangle 3"/>
          <p:cNvSpPr>
            <a:spLocks noGrp="1" noChangeArrowheads="1"/>
          </p:cNvSpPr>
          <p:nvPr>
            <p:ph type="body" idx="1"/>
          </p:nvPr>
        </p:nvSpPr>
        <p:spPr/>
        <p:txBody>
          <a:bodyPr/>
          <a:lstStyle/>
          <a:p>
            <a:r>
              <a:rPr lang="zh-CN" altLang="en-US" sz="2400">
                <a:solidFill>
                  <a:srgbClr val="04060C"/>
                </a:solidFill>
                <a:latin typeface="黑体" pitchFamily="2" charset="-122"/>
                <a:ea typeface="黑体" pitchFamily="2" charset="-122"/>
              </a:rPr>
              <a:t>由此可见对于离散型随机变量</a:t>
            </a:r>
            <a:r>
              <a:rPr lang="en-US" altLang="zh-CN" sz="2400">
                <a:solidFill>
                  <a:srgbClr val="04060C"/>
                </a:solidFill>
                <a:ea typeface="黑体" pitchFamily="2" charset="-122"/>
              </a:rPr>
              <a:t>X</a:t>
            </a:r>
            <a:r>
              <a:rPr lang="zh-CN" altLang="en-US" sz="2400">
                <a:solidFill>
                  <a:srgbClr val="04060C"/>
                </a:solidFill>
                <a:latin typeface="黑体" pitchFamily="2" charset="-122"/>
                <a:ea typeface="黑体" pitchFamily="2" charset="-122"/>
              </a:rPr>
              <a:t>，我们可用分布律描述其分布，亦可用分布函数描述其分布。因为对离散型随机变量</a:t>
            </a:r>
            <a:r>
              <a:rPr lang="en-US" altLang="zh-CN" sz="2400">
                <a:solidFill>
                  <a:srgbClr val="04060C"/>
                </a:solidFill>
                <a:ea typeface="黑体" pitchFamily="2" charset="-122"/>
              </a:rPr>
              <a:t>X</a:t>
            </a:r>
            <a:r>
              <a:rPr lang="zh-CN" altLang="en-US" sz="2400">
                <a:solidFill>
                  <a:srgbClr val="04060C"/>
                </a:solidFill>
                <a:latin typeface="黑体" pitchFamily="2" charset="-122"/>
                <a:ea typeface="黑体" pitchFamily="2" charset="-122"/>
              </a:rPr>
              <a:t>而言，用分布律这种描述方法比分布函数要简单方便、直观，所以在实际使用中，常用分布律描述其分布。</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6C3B80-BB6E-4F76-A2E8-3F0A1B5E03A6}" type="slidenum">
              <a:rPr lang="en-US" altLang="zh-CN"/>
              <a:pPr/>
              <a:t>24</a:t>
            </a:fld>
            <a:endParaRPr lang="en-US" altLang="zh-CN"/>
          </a:p>
        </p:txBody>
      </p:sp>
      <p:sp>
        <p:nvSpPr>
          <p:cNvPr id="206850" name="Rectangle 2"/>
          <p:cNvSpPr>
            <a:spLocks noGrp="1" noRot="1" noChangeAspect="1" noChangeArrowheads="1" noTextEdit="1"/>
          </p:cNvSpPr>
          <p:nvPr>
            <p:ph type="sldImg"/>
          </p:nvPr>
        </p:nvSpPr>
        <p:spPr>
          <a:ln/>
        </p:spPr>
      </p:sp>
      <p:sp>
        <p:nvSpPr>
          <p:cNvPr id="206851" name="Rectangle 3"/>
          <p:cNvSpPr>
            <a:spLocks noGrp="1" noChangeArrowheads="1"/>
          </p:cNvSpPr>
          <p:nvPr>
            <p:ph type="body" idx="1"/>
          </p:nvPr>
        </p:nvSpPr>
        <p:spPr/>
        <p:txBody>
          <a:bodyPr/>
          <a:lstStyle/>
          <a:p>
            <a:pPr>
              <a:spcBef>
                <a:spcPct val="20000"/>
              </a:spcBef>
              <a:buClr>
                <a:srgbClr val="A50021"/>
              </a:buClr>
              <a:buSzPct val="75000"/>
              <a:buFont typeface="Wingdings" pitchFamily="2" charset="2"/>
              <a:buNone/>
            </a:pPr>
            <a:r>
              <a:rPr lang="zh-CN" altLang="en-US" sz="2400">
                <a:solidFill>
                  <a:srgbClr val="04060C"/>
                </a:solidFill>
                <a:latin typeface="黑体" pitchFamily="2" charset="-122"/>
                <a:ea typeface="黑体" pitchFamily="2" charset="-122"/>
              </a:rPr>
              <a:t>注释： 泊松定理指明了以</a:t>
            </a:r>
            <a:r>
              <a:rPr lang="en-US" altLang="zh-CN" sz="2400">
                <a:solidFill>
                  <a:srgbClr val="04060C"/>
                </a:solidFill>
                <a:ea typeface="黑体" pitchFamily="2" charset="-122"/>
              </a:rPr>
              <a:t>n</a:t>
            </a:r>
            <a:r>
              <a:rPr lang="zh-CN" altLang="en-US" sz="2400">
                <a:solidFill>
                  <a:srgbClr val="04060C"/>
                </a:solidFill>
                <a:ea typeface="黑体" pitchFamily="2" charset="-122"/>
              </a:rPr>
              <a:t>，</a:t>
            </a:r>
            <a:r>
              <a:rPr lang="en-US" altLang="zh-CN" sz="2400">
                <a:solidFill>
                  <a:srgbClr val="04060C"/>
                </a:solidFill>
                <a:ea typeface="黑体" pitchFamily="2" charset="-122"/>
              </a:rPr>
              <a:t>p(np=λ)</a:t>
            </a:r>
            <a:r>
              <a:rPr lang="zh-CN" altLang="en-US" sz="2400">
                <a:solidFill>
                  <a:srgbClr val="04060C"/>
                </a:solidFill>
                <a:latin typeface="黑体" pitchFamily="2" charset="-122"/>
                <a:ea typeface="黑体" pitchFamily="2" charset="-122"/>
              </a:rPr>
              <a:t>为参数的二项分布，当</a:t>
            </a:r>
            <a:r>
              <a:rPr lang="en-US" altLang="zh-CN" sz="2400">
                <a:solidFill>
                  <a:srgbClr val="04060C"/>
                </a:solidFill>
                <a:ea typeface="黑体" pitchFamily="2" charset="-122"/>
              </a:rPr>
              <a:t>n→∞</a:t>
            </a:r>
            <a:r>
              <a:rPr lang="zh-CN" altLang="en-US" sz="2400">
                <a:solidFill>
                  <a:srgbClr val="04060C"/>
                </a:solidFill>
                <a:latin typeface="黑体" pitchFamily="2" charset="-122"/>
                <a:ea typeface="黑体" pitchFamily="2" charset="-122"/>
              </a:rPr>
              <a:t>时趋于以</a:t>
            </a:r>
            <a:r>
              <a:rPr lang="en-US" altLang="zh-CN" sz="2400">
                <a:solidFill>
                  <a:srgbClr val="04060C"/>
                </a:solidFill>
                <a:latin typeface="黑体" pitchFamily="2" charset="-122"/>
                <a:ea typeface="黑体" pitchFamily="2" charset="-122"/>
              </a:rPr>
              <a:t>λ</a:t>
            </a:r>
            <a:r>
              <a:rPr lang="zh-CN" altLang="en-US" sz="2400">
                <a:solidFill>
                  <a:srgbClr val="04060C"/>
                </a:solidFill>
                <a:latin typeface="黑体" pitchFamily="2" charset="-122"/>
                <a:ea typeface="黑体" pitchFamily="2" charset="-122"/>
              </a:rPr>
              <a:t>为参数的泊松分布，因此泊松分布可看成二项分布的极限分布。同时，这一事实也显示泊松分布在理论上的重要性。</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114E55-BB48-47F5-AFC1-9185A6656A2A}" type="slidenum">
              <a:rPr lang="en-US" altLang="zh-CN"/>
              <a:pPr/>
              <a:t>27</a:t>
            </a:fld>
            <a:endParaRPr lang="en-US" altLang="zh-CN"/>
          </a:p>
        </p:txBody>
      </p:sp>
      <p:sp>
        <p:nvSpPr>
          <p:cNvPr id="207874" name="Rectangle 2"/>
          <p:cNvSpPr>
            <a:spLocks noGrp="1" noRot="1" noChangeAspect="1" noChangeArrowheads="1" noTextEdit="1"/>
          </p:cNvSpPr>
          <p:nvPr>
            <p:ph type="sldImg"/>
          </p:nvPr>
        </p:nvSpPr>
        <p:spPr>
          <a:ln/>
        </p:spPr>
      </p:sp>
      <p:sp>
        <p:nvSpPr>
          <p:cNvPr id="207875" name="Rectangle 3"/>
          <p:cNvSpPr>
            <a:spLocks noGrp="1" noChangeArrowheads="1"/>
          </p:cNvSpPr>
          <p:nvPr>
            <p:ph type="body" idx="1"/>
          </p:nvPr>
        </p:nvSpPr>
        <p:spPr/>
        <p:txBody>
          <a:bodyPr/>
          <a:lstStyle/>
          <a:p>
            <a:r>
              <a:rPr lang="zh-CN" altLang="en-US" sz="1000">
                <a:solidFill>
                  <a:srgbClr val="04060C"/>
                </a:solidFill>
                <a:ea typeface="黑体" pitchFamily="2" charset="-122"/>
              </a:rPr>
              <a:t>人多浪费，人少影响生产</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7D819C-6CBB-46E8-9263-7F3F05A7AF6A}" type="slidenum">
              <a:rPr lang="en-US" altLang="zh-CN"/>
              <a:pPr/>
              <a:t>28</a:t>
            </a:fld>
            <a:endParaRPr lang="en-US" altLang="zh-CN"/>
          </a:p>
        </p:txBody>
      </p:sp>
      <p:sp>
        <p:nvSpPr>
          <p:cNvPr id="208898" name="Rectangle 2"/>
          <p:cNvSpPr>
            <a:spLocks noGrp="1" noRot="1" noChangeAspect="1" noChangeArrowheads="1" noTextEdit="1"/>
          </p:cNvSpPr>
          <p:nvPr>
            <p:ph type="sldImg"/>
          </p:nvPr>
        </p:nvSpPr>
        <p:spPr>
          <a:ln/>
        </p:spPr>
      </p:sp>
      <p:sp>
        <p:nvSpPr>
          <p:cNvPr id="208899" name="Rectangle 3"/>
          <p:cNvSpPr>
            <a:spLocks noGrp="1" noChangeArrowheads="1"/>
          </p:cNvSpPr>
          <p:nvPr>
            <p:ph type="body" idx="1"/>
          </p:nvPr>
        </p:nvSpPr>
        <p:spPr/>
        <p:txBody>
          <a:bodyPr/>
          <a:lstStyle/>
          <a:p>
            <a:pPr>
              <a:spcBef>
                <a:spcPct val="0"/>
              </a:spcBef>
            </a:pPr>
            <a:r>
              <a:rPr lang="zh-CN" altLang="en-US" sz="2400">
                <a:solidFill>
                  <a:srgbClr val="04060C"/>
                </a:solidFill>
                <a:latin typeface="黑体" pitchFamily="2" charset="-122"/>
                <a:ea typeface="黑体" pitchFamily="2" charset="-122"/>
              </a:rPr>
              <a:t>工作量过大，每人负责</a:t>
            </a:r>
            <a:r>
              <a:rPr lang="en-US" altLang="zh-CN" sz="2400">
                <a:solidFill>
                  <a:srgbClr val="04060C"/>
                </a:solidFill>
                <a:latin typeface="黑体" pitchFamily="2" charset="-122"/>
                <a:ea typeface="黑体" pitchFamily="2" charset="-122"/>
              </a:rPr>
              <a:t>37</a:t>
            </a:r>
            <a:r>
              <a:rPr lang="zh-CN" altLang="en-US" sz="2400">
                <a:solidFill>
                  <a:srgbClr val="04060C"/>
                </a:solidFill>
                <a:latin typeface="黑体" pitchFamily="2" charset="-122"/>
                <a:ea typeface="黑体" pitchFamily="2" charset="-122"/>
              </a:rPr>
              <a:t>台。 </a:t>
            </a:r>
            <a:endParaRPr lang="zh-CN" altLang="en-US" sz="2400">
              <a:solidFill>
                <a:srgbClr val="04060C"/>
              </a:solidFill>
              <a:ea typeface="黑体" pitchFamily="2" charset="-122"/>
            </a:endParaRPr>
          </a:p>
          <a:p>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530F8C-2186-4B34-A5EF-0DCF0E64F127}" type="slidenum">
              <a:rPr lang="en-US" altLang="zh-CN"/>
              <a:pPr/>
              <a:t>29</a:t>
            </a:fld>
            <a:endParaRPr lang="en-US" altLang="zh-CN"/>
          </a:p>
        </p:txBody>
      </p:sp>
      <p:sp>
        <p:nvSpPr>
          <p:cNvPr id="209922" name="Rectangle 2"/>
          <p:cNvSpPr>
            <a:spLocks noGrp="1" noRot="1" noChangeAspect="1" noChangeArrowheads="1" noTextEdit="1"/>
          </p:cNvSpPr>
          <p:nvPr>
            <p:ph type="sldImg"/>
          </p:nvPr>
        </p:nvSpPr>
        <p:spPr>
          <a:ln/>
        </p:spPr>
      </p:sp>
      <p:sp>
        <p:nvSpPr>
          <p:cNvPr id="209923" name="Rectangle 3"/>
          <p:cNvSpPr>
            <a:spLocks noGrp="1" noChangeArrowheads="1"/>
          </p:cNvSpPr>
          <p:nvPr>
            <p:ph type="body" idx="1"/>
          </p:nvPr>
        </p:nvSpPr>
        <p:spPr/>
        <p:txBody>
          <a:bodyPr/>
          <a:lstStyle/>
          <a:p>
            <a:r>
              <a:rPr lang="zh-CN" altLang="en-US"/>
              <a:t>工作量减小了，但</a:t>
            </a:r>
            <a:r>
              <a:rPr lang="zh-CN" altLang="en-US" sz="2400">
                <a:solidFill>
                  <a:srgbClr val="04060C"/>
                </a:solidFill>
                <a:latin typeface="黑体" pitchFamily="2" charset="-122"/>
                <a:ea typeface="黑体" pitchFamily="2" charset="-122"/>
              </a:rPr>
              <a:t>不能及时修理的概率</a:t>
            </a:r>
            <a:r>
              <a:rPr lang="zh-CN" altLang="en-US"/>
              <a:t>比</a:t>
            </a:r>
            <a:r>
              <a:rPr lang="en-US" altLang="zh-CN"/>
              <a:t>0.01</a:t>
            </a:r>
            <a:r>
              <a:rPr lang="zh-CN" altLang="en-US"/>
              <a:t>大，不好，因此按（</a:t>
            </a:r>
            <a:r>
              <a:rPr lang="en-US" altLang="zh-CN"/>
              <a:t>2</a:t>
            </a:r>
            <a:r>
              <a:rPr lang="zh-CN" altLang="en-US"/>
              <a:t>）安排工作。</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C9A56E-79AB-4E11-8EFD-FF606B40E9A5}" type="slidenum">
              <a:rPr lang="en-US" altLang="zh-CN"/>
              <a:pPr/>
              <a:t>30</a:t>
            </a:fld>
            <a:endParaRPr lang="en-US" altLang="zh-CN"/>
          </a:p>
        </p:txBody>
      </p:sp>
      <p:sp>
        <p:nvSpPr>
          <p:cNvPr id="210946" name="Rectangle 2"/>
          <p:cNvSpPr>
            <a:spLocks noGrp="1" noRot="1" noChangeAspect="1" noChangeArrowheads="1" noTextEdit="1"/>
          </p:cNvSpPr>
          <p:nvPr>
            <p:ph type="sldImg"/>
          </p:nvPr>
        </p:nvSpPr>
        <p:spPr>
          <a:ln/>
        </p:spPr>
      </p:sp>
      <p:sp>
        <p:nvSpPr>
          <p:cNvPr id="210947" name="Rectangle 3"/>
          <p:cNvSpPr>
            <a:spLocks noGrp="1" noChangeArrowheads="1"/>
          </p:cNvSpPr>
          <p:nvPr>
            <p:ph type="body" idx="1"/>
          </p:nvPr>
        </p:nvSpPr>
        <p:spPr/>
        <p:txBody>
          <a:bodyPr/>
          <a:lstStyle/>
          <a:p>
            <a:r>
              <a:rPr lang="zh-CN" altLang="en-US"/>
              <a:t>工作量增大了，但工作效率提高了。</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92CAA4-8AB7-40BF-83B2-524AD78FBAFB}" type="slidenum">
              <a:rPr lang="en-US" altLang="zh-CN"/>
              <a:pPr/>
              <a:t>32</a:t>
            </a:fld>
            <a:endParaRPr lang="en-US" altLang="zh-CN"/>
          </a:p>
        </p:txBody>
      </p:sp>
      <p:sp>
        <p:nvSpPr>
          <p:cNvPr id="220162"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016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zh-CN" altLang="en-US" sz="1000">
                <a:solidFill>
                  <a:srgbClr val="04060C"/>
                </a:solidFill>
                <a:ea typeface="黑体" pitchFamily="2" charset="-122"/>
              </a:rPr>
              <a:t>乐于开展某次保险业务。</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098" name="Rectangle 2"/>
          <p:cNvSpPr>
            <a:spLocks noChangeArrowheads="1"/>
          </p:cNvSpPr>
          <p:nvPr/>
        </p:nvSpPr>
        <p:spPr bwMode="hidden">
          <a:xfrm>
            <a:off x="228600" y="3200400"/>
            <a:ext cx="8763000" cy="1341438"/>
          </a:xfrm>
          <a:prstGeom prst="rect">
            <a:avLst/>
          </a:prstGeom>
          <a:gradFill rotWithShape="0">
            <a:gsLst>
              <a:gs pos="0">
                <a:schemeClr val="bg2"/>
              </a:gs>
              <a:gs pos="100000">
                <a:schemeClr val="bg1"/>
              </a:gs>
            </a:gsLst>
            <a:path path="shape">
              <a:fillToRect l="50000" t="50000" r="50000" b="50000"/>
            </a:path>
          </a:gradFill>
          <a:ln w="9525">
            <a:noFill/>
            <a:miter lim="800000"/>
            <a:headEnd/>
            <a:tailEnd/>
          </a:ln>
          <a:effectLst/>
        </p:spPr>
        <p:txBody>
          <a:bodyPr wrap="none" anchor="ctr"/>
          <a:lstStyle/>
          <a:p>
            <a:pPr algn="ctr"/>
            <a:endParaRPr lang="zh-CN" altLang="zh-CN">
              <a:solidFill>
                <a:schemeClr val="tx1"/>
              </a:solidFill>
            </a:endParaRPr>
          </a:p>
        </p:txBody>
      </p:sp>
      <p:pic>
        <p:nvPicPr>
          <p:cNvPr id="4099" name="Picture 3" descr="ANABNR2"/>
          <p:cNvPicPr>
            <a:picLocks noChangeAspect="1" noChangeArrowheads="1"/>
          </p:cNvPicPr>
          <p:nvPr/>
        </p:nvPicPr>
        <p:blipFill>
          <a:blip r:embed="rId2"/>
          <a:srcRect l="-900" t="-1314" r="-2" b="-36961"/>
          <a:stretch>
            <a:fillRect/>
          </a:stretch>
        </p:blipFill>
        <p:spPr bwMode="auto">
          <a:xfrm>
            <a:off x="533400" y="3200400"/>
            <a:ext cx="8458200" cy="1158875"/>
          </a:xfrm>
          <a:prstGeom prst="rect">
            <a:avLst/>
          </a:prstGeom>
          <a:noFill/>
        </p:spPr>
      </p:pic>
      <p:sp>
        <p:nvSpPr>
          <p:cNvPr id="4100" name="Rectangle 4"/>
          <p:cNvSpPr>
            <a:spLocks noChangeArrowheads="1"/>
          </p:cNvSpPr>
          <p:nvPr/>
        </p:nvSpPr>
        <p:spPr bwMode="hidden">
          <a:xfrm>
            <a:off x="795338" y="2895600"/>
            <a:ext cx="304800" cy="990600"/>
          </a:xfrm>
          <a:prstGeom prst="rect">
            <a:avLst/>
          </a:prstGeom>
          <a:solidFill>
            <a:schemeClr val="accent2">
              <a:alpha val="50000"/>
            </a:schemeClr>
          </a:solidFill>
          <a:ln w="9525">
            <a:noFill/>
            <a:miter lim="800000"/>
            <a:headEnd/>
            <a:tailEnd/>
          </a:ln>
          <a:effectLst/>
        </p:spPr>
        <p:txBody>
          <a:bodyPr wrap="none" anchor="ctr"/>
          <a:lstStyle/>
          <a:p>
            <a:pPr algn="ctr"/>
            <a:endParaRPr lang="zh-CN" altLang="zh-CN">
              <a:solidFill>
                <a:schemeClr val="tx1"/>
              </a:solidFill>
            </a:endParaRPr>
          </a:p>
        </p:txBody>
      </p:sp>
      <p:sp>
        <p:nvSpPr>
          <p:cNvPr id="4101" name="Rectangle 5"/>
          <p:cNvSpPr>
            <a:spLocks noGrp="1" noChangeArrowheads="1"/>
          </p:cNvSpPr>
          <p:nvPr>
            <p:ph type="ctrTitle"/>
          </p:nvPr>
        </p:nvSpPr>
        <p:spPr>
          <a:xfrm>
            <a:off x="1143000" y="1981200"/>
            <a:ext cx="7772400" cy="1143000"/>
          </a:xfrm>
        </p:spPr>
        <p:txBody>
          <a:bodyPr/>
          <a:lstStyle>
            <a:lvl1pPr>
              <a:defRPr/>
            </a:lvl1pPr>
          </a:lstStyle>
          <a:p>
            <a:r>
              <a:rPr lang="zh-CN" altLang="en-US"/>
              <a:t>单击此处编辑母版标题样式</a:t>
            </a:r>
          </a:p>
        </p:txBody>
      </p:sp>
      <p:sp>
        <p:nvSpPr>
          <p:cNvPr id="4102" name="Rectangle 6"/>
          <p:cNvSpPr>
            <a:spLocks noGrp="1" noChangeArrowheads="1"/>
          </p:cNvSpPr>
          <p:nvPr>
            <p:ph type="subTitle" idx="1"/>
          </p:nvPr>
        </p:nvSpPr>
        <p:spPr>
          <a:xfrm>
            <a:off x="2038350" y="4351338"/>
            <a:ext cx="6400800" cy="1371600"/>
          </a:xfrm>
        </p:spPr>
        <p:txBody>
          <a:bodyPr/>
          <a:lstStyle>
            <a:lvl1pPr marL="0" indent="0">
              <a:buFont typeface="Wingdings" pitchFamily="2" charset="2"/>
              <a:buNone/>
              <a:defRPr/>
            </a:lvl1pPr>
          </a:lstStyle>
          <a:p>
            <a:r>
              <a:rPr lang="zh-CN" altLang="en-US"/>
              <a:t>单击此处编辑母版副标题样式</a:t>
            </a:r>
          </a:p>
        </p:txBody>
      </p:sp>
      <p:sp>
        <p:nvSpPr>
          <p:cNvPr id="4103" name="Rectangle 7"/>
          <p:cNvSpPr>
            <a:spLocks noGrp="1" noChangeArrowheads="1"/>
          </p:cNvSpPr>
          <p:nvPr>
            <p:ph type="dt" sz="half" idx="2"/>
          </p:nvPr>
        </p:nvSpPr>
        <p:spPr>
          <a:xfrm>
            <a:off x="685800" y="6324600"/>
            <a:ext cx="1905000" cy="457200"/>
          </a:xfrm>
        </p:spPr>
        <p:txBody>
          <a:bodyPr/>
          <a:lstStyle>
            <a:lvl1pPr>
              <a:defRPr/>
            </a:lvl1pPr>
          </a:lstStyle>
          <a:p>
            <a:endParaRPr lang="en-US" altLang="zh-CN"/>
          </a:p>
        </p:txBody>
      </p:sp>
      <p:sp>
        <p:nvSpPr>
          <p:cNvPr id="4104" name="Rectangle 8"/>
          <p:cNvSpPr>
            <a:spLocks noGrp="1" noChangeArrowheads="1"/>
          </p:cNvSpPr>
          <p:nvPr>
            <p:ph type="ftr" sz="quarter" idx="3"/>
          </p:nvPr>
        </p:nvSpPr>
        <p:spPr>
          <a:xfrm>
            <a:off x="3124200" y="6324600"/>
            <a:ext cx="2895600" cy="457200"/>
          </a:xfrm>
        </p:spPr>
        <p:txBody>
          <a:bodyPr/>
          <a:lstStyle>
            <a:lvl1pPr>
              <a:defRPr/>
            </a:lvl1pPr>
          </a:lstStyle>
          <a:p>
            <a:endParaRPr lang="en-US" altLang="zh-CN"/>
          </a:p>
        </p:txBody>
      </p:sp>
      <p:sp>
        <p:nvSpPr>
          <p:cNvPr id="4105" name="Rectangle 9"/>
          <p:cNvSpPr>
            <a:spLocks noGrp="1" noChangeArrowheads="1"/>
          </p:cNvSpPr>
          <p:nvPr>
            <p:ph type="sldNum" sz="quarter" idx="4"/>
          </p:nvPr>
        </p:nvSpPr>
        <p:spPr>
          <a:xfrm>
            <a:off x="6553200" y="6324600"/>
            <a:ext cx="1905000" cy="457200"/>
          </a:xfrm>
        </p:spPr>
        <p:txBody>
          <a:bodyPr/>
          <a:lstStyle>
            <a:lvl1pPr>
              <a:defRPr sz="1400"/>
            </a:lvl1pPr>
          </a:lstStyle>
          <a:p>
            <a:fld id="{F83B7A44-FE51-4815-8E7F-CBFC7BDF0532}" type="slidenum">
              <a:rPr lang="en-US" altLang="zh-CN"/>
              <a:pPr/>
              <a:t>‹#›</a:t>
            </a:fld>
            <a:endParaRPr lang="en-US" altLang="zh-CN"/>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3BD096BF-2904-46AE-A45E-54527A6F6B48}" type="slidenum">
              <a:rPr lang="en-US" altLang="zh-CN"/>
              <a:pPr/>
              <a:t>‹#›</a:t>
            </a:fld>
            <a:endParaRPr lang="en-US" altLang="zh-CN" sz="1400"/>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96100" y="838200"/>
            <a:ext cx="1943100" cy="53784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066800" y="838200"/>
            <a:ext cx="5676900" cy="53784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34BCD120-7F4C-4F4B-AA6E-631C06BD82FC}" type="slidenum">
              <a:rPr lang="en-US" altLang="zh-CN"/>
              <a:pPr/>
              <a:t>‹#›</a:t>
            </a:fld>
            <a:endParaRPr lang="en-US" altLang="zh-CN" sz="140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DDCCE03-C420-419C-A02D-26C299704F26}" type="slidenum">
              <a:rPr lang="en-US" altLang="zh-CN"/>
              <a:pPr/>
              <a:t>‹#›</a:t>
            </a:fld>
            <a:endParaRPr lang="en-US" altLang="zh-CN" sz="140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3C353FA8-7D29-42BE-9A81-526469421FB3}" type="slidenum">
              <a:rPr lang="en-US" altLang="zh-CN"/>
              <a:pPr/>
              <a:t>‹#›</a:t>
            </a:fld>
            <a:endParaRPr lang="en-US" altLang="zh-CN" sz="140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066800" y="210185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29200" y="210185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90B04679-A218-4A1E-8527-BFD284EDCF43}" type="slidenum">
              <a:rPr lang="en-US" altLang="zh-CN"/>
              <a:pPr/>
              <a:t>‹#›</a:t>
            </a:fld>
            <a:endParaRPr lang="en-US" altLang="zh-CN" sz="1400"/>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00451CB5-0E53-4F1C-93AF-7DA1F8072BCA}" type="slidenum">
              <a:rPr lang="en-US" altLang="zh-CN"/>
              <a:pPr/>
              <a:t>‹#›</a:t>
            </a:fld>
            <a:endParaRPr lang="en-US" altLang="zh-CN" sz="1400"/>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1A888436-F17A-489D-86A9-5C75E93A1CC0}" type="slidenum">
              <a:rPr lang="en-US" altLang="zh-CN"/>
              <a:pPr/>
              <a:t>‹#›</a:t>
            </a:fld>
            <a:endParaRPr lang="en-US" altLang="zh-CN" sz="1400"/>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12B7626C-30F6-4FAC-9034-60E213844ED7}" type="slidenum">
              <a:rPr lang="en-US" altLang="zh-CN"/>
              <a:pPr/>
              <a:t>‹#›</a:t>
            </a:fld>
            <a:endParaRPr lang="en-US" altLang="zh-CN" sz="1400"/>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4909556D-F8EC-41D1-BE55-35A13E48DEFD}" type="slidenum">
              <a:rPr lang="en-US" altLang="zh-CN"/>
              <a:pPr/>
              <a:t>‹#›</a:t>
            </a:fld>
            <a:endParaRPr lang="en-US" altLang="zh-CN" sz="1400"/>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96BC5D53-4E10-4760-8B79-1FCF5794B475}" type="slidenum">
              <a:rPr lang="en-US" altLang="zh-CN"/>
              <a:pPr/>
              <a:t>‹#›</a:t>
            </a:fld>
            <a:endParaRPr lang="en-US" altLang="zh-CN" sz="1400"/>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18" Type="http://schemas.openxmlformats.org/officeDocument/2006/relationships/image" Target="../media/image5.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hyperlink" Target="&#31532;&#19968;&#33410;.ppt" TargetMode="Externa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1026"/>
          <p:cNvSpPr>
            <a:spLocks noChangeArrowheads="1"/>
          </p:cNvSpPr>
          <p:nvPr/>
        </p:nvSpPr>
        <p:spPr bwMode="hidden">
          <a:xfrm>
            <a:off x="152400" y="0"/>
            <a:ext cx="1447800" cy="685800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endParaRPr lang="zh-CN" altLang="zh-CN">
              <a:solidFill>
                <a:schemeClr val="tx1"/>
              </a:solidFill>
            </a:endParaRPr>
          </a:p>
        </p:txBody>
      </p:sp>
      <p:sp>
        <p:nvSpPr>
          <p:cNvPr id="3075" name="Rectangle 1027"/>
          <p:cNvSpPr>
            <a:spLocks noChangeArrowheads="1"/>
          </p:cNvSpPr>
          <p:nvPr/>
        </p:nvSpPr>
        <p:spPr bwMode="hidden">
          <a:xfrm>
            <a:off x="1676400" y="0"/>
            <a:ext cx="7467600" cy="1219200"/>
          </a:xfrm>
          <a:prstGeom prst="rect">
            <a:avLst/>
          </a:prstGeom>
          <a:gradFill rotWithShape="0">
            <a:gsLst>
              <a:gs pos="0">
                <a:schemeClr val="bg2"/>
              </a:gs>
              <a:gs pos="100000">
                <a:schemeClr val="bg1"/>
              </a:gs>
            </a:gsLst>
            <a:path path="shape">
              <a:fillToRect l="50000" t="50000" r="50000" b="50000"/>
            </a:path>
          </a:gradFill>
          <a:ln w="9525">
            <a:noFill/>
            <a:miter lim="800000"/>
            <a:headEnd/>
            <a:tailEnd/>
          </a:ln>
          <a:effectLst/>
        </p:spPr>
        <p:txBody>
          <a:bodyPr wrap="none" anchor="ctr"/>
          <a:lstStyle/>
          <a:p>
            <a:pPr algn="ctr"/>
            <a:endParaRPr lang="zh-CN" altLang="zh-CN">
              <a:solidFill>
                <a:schemeClr val="tx1"/>
              </a:solidFill>
            </a:endParaRPr>
          </a:p>
        </p:txBody>
      </p:sp>
      <p:sp>
        <p:nvSpPr>
          <p:cNvPr id="3076" name="Rectangle 1028" descr="Stationery"/>
          <p:cNvSpPr>
            <a:spLocks noChangeArrowheads="1"/>
          </p:cNvSpPr>
          <p:nvPr/>
        </p:nvSpPr>
        <p:spPr bwMode="auto">
          <a:xfrm>
            <a:off x="457200" y="0"/>
            <a:ext cx="1219200" cy="762000"/>
          </a:xfrm>
          <a:prstGeom prst="rect">
            <a:avLst/>
          </a:prstGeom>
          <a:blipFill dpi="0" rotWithShape="0">
            <a:blip r:embed="rId13"/>
            <a:srcRect/>
            <a:tile tx="0" ty="0" sx="100000" sy="100000" flip="none" algn="tl"/>
          </a:blipFill>
          <a:ln w="9525">
            <a:noFill/>
            <a:miter lim="800000"/>
            <a:headEnd/>
            <a:tailEnd/>
          </a:ln>
          <a:effectLst/>
        </p:spPr>
        <p:txBody>
          <a:bodyPr wrap="none" anchor="ctr"/>
          <a:lstStyle/>
          <a:p>
            <a:pPr algn="ctr"/>
            <a:endParaRPr lang="zh-CN" altLang="zh-CN">
              <a:solidFill>
                <a:schemeClr val="tx1"/>
              </a:solidFill>
            </a:endParaRPr>
          </a:p>
        </p:txBody>
      </p:sp>
      <p:sp>
        <p:nvSpPr>
          <p:cNvPr id="3077" name="Rectangle 1029" descr="Stationery"/>
          <p:cNvSpPr>
            <a:spLocks noChangeArrowheads="1"/>
          </p:cNvSpPr>
          <p:nvPr/>
        </p:nvSpPr>
        <p:spPr bwMode="auto">
          <a:xfrm>
            <a:off x="0" y="0"/>
            <a:ext cx="457200" cy="6858000"/>
          </a:xfrm>
          <a:prstGeom prst="rect">
            <a:avLst/>
          </a:prstGeom>
          <a:blipFill dpi="0" rotWithShape="0">
            <a:blip r:embed="rId13"/>
            <a:srcRect/>
            <a:tile tx="0" ty="0" sx="100000" sy="100000" flip="none" algn="tl"/>
          </a:blipFill>
          <a:ln w="9525">
            <a:noFill/>
            <a:miter lim="800000"/>
            <a:headEnd/>
            <a:tailEnd/>
          </a:ln>
          <a:effectLst/>
        </p:spPr>
        <p:txBody>
          <a:bodyPr wrap="none" anchor="ctr"/>
          <a:lstStyle/>
          <a:p>
            <a:pPr algn="ctr"/>
            <a:endParaRPr lang="zh-CN" altLang="zh-CN">
              <a:solidFill>
                <a:schemeClr val="tx1"/>
              </a:solidFill>
            </a:endParaRPr>
          </a:p>
        </p:txBody>
      </p:sp>
      <p:sp>
        <p:nvSpPr>
          <p:cNvPr id="3078" name="Rectangle 1030"/>
          <p:cNvSpPr>
            <a:spLocks noGrp="1" noChangeArrowheads="1"/>
          </p:cNvSpPr>
          <p:nvPr>
            <p:ph type="title"/>
          </p:nvPr>
        </p:nvSpPr>
        <p:spPr bwMode="auto">
          <a:xfrm>
            <a:off x="1066800" y="838200"/>
            <a:ext cx="7772400"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3079" name="Rectangle 1031"/>
          <p:cNvSpPr>
            <a:spLocks noGrp="1" noChangeArrowheads="1"/>
          </p:cNvSpPr>
          <p:nvPr>
            <p:ph type="dt" sz="half" idx="2"/>
          </p:nvPr>
        </p:nvSpPr>
        <p:spPr bwMode="auto">
          <a:xfrm>
            <a:off x="1066800" y="64135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sz="1400">
                <a:solidFill>
                  <a:schemeClr val="tx2"/>
                </a:solidFill>
              </a:defRPr>
            </a:lvl1pPr>
          </a:lstStyle>
          <a:p>
            <a:endParaRPr lang="en-US" altLang="zh-CN"/>
          </a:p>
        </p:txBody>
      </p:sp>
      <p:sp>
        <p:nvSpPr>
          <p:cNvPr id="3080" name="Rectangle 1032"/>
          <p:cNvSpPr>
            <a:spLocks noGrp="1" noChangeArrowheads="1"/>
          </p:cNvSpPr>
          <p:nvPr>
            <p:ph type="ftr" sz="quarter" idx="3"/>
          </p:nvPr>
        </p:nvSpPr>
        <p:spPr bwMode="auto">
          <a:xfrm>
            <a:off x="3429000" y="64135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sz="1400">
                <a:solidFill>
                  <a:schemeClr val="tx2"/>
                </a:solidFill>
              </a:defRPr>
            </a:lvl1pPr>
          </a:lstStyle>
          <a:p>
            <a:endParaRPr lang="en-US" altLang="zh-CN"/>
          </a:p>
        </p:txBody>
      </p:sp>
      <p:pic>
        <p:nvPicPr>
          <p:cNvPr id="3081" name="Picture 1033" descr="anabnr2"/>
          <p:cNvPicPr>
            <a:picLocks noChangeAspect="1" noChangeArrowheads="1"/>
          </p:cNvPicPr>
          <p:nvPr/>
        </p:nvPicPr>
        <p:blipFill>
          <a:blip r:embed="rId14"/>
          <a:srcRect/>
          <a:stretch>
            <a:fillRect/>
          </a:stretch>
        </p:blipFill>
        <p:spPr bwMode="auto">
          <a:xfrm>
            <a:off x="1228725" y="0"/>
            <a:ext cx="7915275" cy="754063"/>
          </a:xfrm>
          <a:prstGeom prst="rect">
            <a:avLst/>
          </a:prstGeom>
          <a:noFill/>
        </p:spPr>
      </p:pic>
      <p:sp>
        <p:nvSpPr>
          <p:cNvPr id="3082" name="Rectangle 1034"/>
          <p:cNvSpPr>
            <a:spLocks noChangeArrowheads="1"/>
          </p:cNvSpPr>
          <p:nvPr/>
        </p:nvSpPr>
        <p:spPr bwMode="auto">
          <a:xfrm>
            <a:off x="304800" y="457200"/>
            <a:ext cx="2514600" cy="304800"/>
          </a:xfrm>
          <a:prstGeom prst="rect">
            <a:avLst/>
          </a:prstGeom>
          <a:solidFill>
            <a:schemeClr val="accent2">
              <a:alpha val="50000"/>
            </a:schemeClr>
          </a:solidFill>
          <a:ln w="9525">
            <a:noFill/>
            <a:miter lim="800000"/>
            <a:headEnd/>
            <a:tailEnd/>
          </a:ln>
          <a:effectLst/>
        </p:spPr>
        <p:txBody>
          <a:bodyPr wrap="none" anchor="ctr"/>
          <a:lstStyle/>
          <a:p>
            <a:pPr algn="ctr"/>
            <a:endParaRPr lang="zh-CN" altLang="zh-CN">
              <a:solidFill>
                <a:schemeClr val="tx1"/>
              </a:solidFill>
            </a:endParaRPr>
          </a:p>
        </p:txBody>
      </p:sp>
      <p:sp>
        <p:nvSpPr>
          <p:cNvPr id="3083" name="Rectangle 1035"/>
          <p:cNvSpPr>
            <a:spLocks noGrp="1" noChangeArrowheads="1"/>
          </p:cNvSpPr>
          <p:nvPr>
            <p:ph type="sldNum" sz="quarter" idx="4"/>
          </p:nvPr>
        </p:nvSpPr>
        <p:spPr bwMode="auto">
          <a:xfrm>
            <a:off x="8229600" y="6413500"/>
            <a:ext cx="914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a:solidFill>
                  <a:schemeClr val="tx2"/>
                </a:solidFill>
              </a:defRPr>
            </a:lvl1pPr>
          </a:lstStyle>
          <a:p>
            <a:fld id="{91D46182-1C21-4D4F-87C4-99906C8DA3DE}" type="slidenum">
              <a:rPr lang="en-US" altLang="zh-CN"/>
              <a:pPr/>
              <a:t>‹#›</a:t>
            </a:fld>
            <a:endParaRPr lang="en-US" altLang="zh-CN" sz="1400"/>
          </a:p>
        </p:txBody>
      </p:sp>
      <p:sp>
        <p:nvSpPr>
          <p:cNvPr id="3084" name="Rectangle 1036"/>
          <p:cNvSpPr>
            <a:spLocks noGrp="1" noChangeArrowheads="1"/>
          </p:cNvSpPr>
          <p:nvPr>
            <p:ph type="body" idx="1"/>
          </p:nvPr>
        </p:nvSpPr>
        <p:spPr bwMode="auto">
          <a:xfrm>
            <a:off x="1066800" y="210185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pic>
        <p:nvPicPr>
          <p:cNvPr id="3085" name="Picture 1037" descr="back3">
            <a:hlinkClick r:id="" action="ppaction://hlinkshowjump?jump=previousslide"/>
          </p:cNvPr>
          <p:cNvPicPr>
            <a:picLocks noChangeAspect="1" noChangeArrowheads="1"/>
          </p:cNvPicPr>
          <p:nvPr userDrawn="1"/>
        </p:nvPicPr>
        <p:blipFill>
          <a:blip r:embed="rId15"/>
          <a:srcRect/>
          <a:stretch>
            <a:fillRect/>
          </a:stretch>
        </p:blipFill>
        <p:spPr bwMode="auto">
          <a:xfrm>
            <a:off x="6781800" y="6221413"/>
            <a:ext cx="1257300" cy="331787"/>
          </a:xfrm>
          <a:prstGeom prst="rect">
            <a:avLst/>
          </a:prstGeom>
          <a:noFill/>
        </p:spPr>
      </p:pic>
      <p:pic>
        <p:nvPicPr>
          <p:cNvPr id="3086" name="Picture 1038" descr="rarrw2">
            <a:hlinkClick r:id="" action="ppaction://hlinkshowjump?jump=nextslide"/>
          </p:cNvPr>
          <p:cNvPicPr>
            <a:picLocks noChangeAspect="1" noChangeArrowheads="1"/>
          </p:cNvPicPr>
          <p:nvPr userDrawn="1"/>
        </p:nvPicPr>
        <p:blipFill>
          <a:blip r:embed="rId16"/>
          <a:srcRect/>
          <a:stretch>
            <a:fillRect/>
          </a:stretch>
        </p:blipFill>
        <p:spPr bwMode="auto">
          <a:xfrm>
            <a:off x="8153400" y="6172200"/>
            <a:ext cx="354013" cy="354013"/>
          </a:xfrm>
          <a:prstGeom prst="rect">
            <a:avLst/>
          </a:prstGeom>
          <a:noFill/>
        </p:spPr>
      </p:pic>
      <p:pic>
        <p:nvPicPr>
          <p:cNvPr id="3087" name="Picture 1039" descr="larrw">
            <a:hlinkClick r:id="rId17" action="ppaction://hlinkpres?slideindex=1&amp;slidetitle="/>
          </p:cNvPr>
          <p:cNvPicPr>
            <a:picLocks noChangeAspect="1" noChangeArrowheads="1"/>
          </p:cNvPicPr>
          <p:nvPr userDrawn="1"/>
        </p:nvPicPr>
        <p:blipFill>
          <a:blip r:embed="rId18"/>
          <a:srcRect/>
          <a:stretch>
            <a:fillRect/>
          </a:stretch>
        </p:blipFill>
        <p:spPr bwMode="auto">
          <a:xfrm>
            <a:off x="6324600" y="6172200"/>
            <a:ext cx="354013" cy="354013"/>
          </a:xfrm>
          <a:prstGeom prst="rect">
            <a:avLst/>
          </a:prstGeom>
          <a:noFill/>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p:txStyles>
    <p:titleStyle>
      <a:lvl1pPr algn="l" rtl="0" fontAlgn="base">
        <a:spcBef>
          <a:spcPct val="0"/>
        </a:spcBef>
        <a:spcAft>
          <a:spcPct val="0"/>
        </a:spcAft>
        <a:defRPr kumimoji="1" sz="4400">
          <a:solidFill>
            <a:schemeClr val="tx2"/>
          </a:solidFill>
          <a:latin typeface="+mj-lt"/>
          <a:ea typeface="+mj-ea"/>
          <a:cs typeface="+mj-cs"/>
        </a:defRPr>
      </a:lvl1pPr>
      <a:lvl2pPr algn="l" rtl="0" fontAlgn="base">
        <a:spcBef>
          <a:spcPct val="0"/>
        </a:spcBef>
        <a:spcAft>
          <a:spcPct val="0"/>
        </a:spcAft>
        <a:defRPr kumimoji="1" sz="4400">
          <a:solidFill>
            <a:schemeClr val="tx2"/>
          </a:solidFill>
          <a:latin typeface="Times New Roman" pitchFamily="18" charset="0"/>
          <a:ea typeface="宋体" pitchFamily="2" charset="-122"/>
        </a:defRPr>
      </a:lvl2pPr>
      <a:lvl3pPr algn="l" rtl="0" fontAlgn="base">
        <a:spcBef>
          <a:spcPct val="0"/>
        </a:spcBef>
        <a:spcAft>
          <a:spcPct val="0"/>
        </a:spcAft>
        <a:defRPr kumimoji="1" sz="4400">
          <a:solidFill>
            <a:schemeClr val="tx2"/>
          </a:solidFill>
          <a:latin typeface="Times New Roman" pitchFamily="18" charset="0"/>
          <a:ea typeface="宋体" pitchFamily="2" charset="-122"/>
        </a:defRPr>
      </a:lvl3pPr>
      <a:lvl4pPr algn="l" rtl="0" fontAlgn="base">
        <a:spcBef>
          <a:spcPct val="0"/>
        </a:spcBef>
        <a:spcAft>
          <a:spcPct val="0"/>
        </a:spcAft>
        <a:defRPr kumimoji="1" sz="4400">
          <a:solidFill>
            <a:schemeClr val="tx2"/>
          </a:solidFill>
          <a:latin typeface="Times New Roman" pitchFamily="18" charset="0"/>
          <a:ea typeface="宋体" pitchFamily="2" charset="-122"/>
        </a:defRPr>
      </a:lvl4pPr>
      <a:lvl5pPr algn="l" rtl="0" fontAlgn="base">
        <a:spcBef>
          <a:spcPct val="0"/>
        </a:spcBef>
        <a:spcAft>
          <a:spcPct val="0"/>
        </a:spcAft>
        <a:defRPr kumimoji="1" sz="4400">
          <a:solidFill>
            <a:schemeClr val="tx2"/>
          </a:solidFill>
          <a:latin typeface="Times New Roman" pitchFamily="18" charset="0"/>
          <a:ea typeface="宋体" pitchFamily="2" charset="-122"/>
        </a:defRPr>
      </a:lvl5pPr>
      <a:lvl6pPr marL="457200" algn="l"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l"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l"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l"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457200" indent="-457200" algn="l" rtl="0" fontAlgn="base">
        <a:spcBef>
          <a:spcPct val="20000"/>
        </a:spcBef>
        <a:spcAft>
          <a:spcPct val="0"/>
        </a:spcAft>
        <a:buClr>
          <a:srgbClr val="A50021"/>
        </a:buClr>
        <a:buSzPct val="75000"/>
        <a:buFont typeface="Wingdings" pitchFamily="2" charset="2"/>
        <a:buChar char="n"/>
        <a:defRPr kumimoji="1" sz="3200">
          <a:solidFill>
            <a:schemeClr val="tx1"/>
          </a:solidFill>
          <a:latin typeface="+mn-lt"/>
          <a:ea typeface="+mn-ea"/>
          <a:cs typeface="+mn-cs"/>
        </a:defRPr>
      </a:lvl1pPr>
      <a:lvl2pPr marL="1027113" indent="-455613" algn="l" rtl="0" fontAlgn="base">
        <a:spcBef>
          <a:spcPct val="20000"/>
        </a:spcBef>
        <a:spcAft>
          <a:spcPct val="0"/>
        </a:spcAft>
        <a:buClr>
          <a:schemeClr val="accent2"/>
        </a:buClr>
        <a:buSzPct val="75000"/>
        <a:buFont typeface="Wingdings" pitchFamily="2" charset="2"/>
        <a:buChar char="n"/>
        <a:defRPr kumimoji="1" sz="2800">
          <a:solidFill>
            <a:schemeClr val="tx1"/>
          </a:solidFill>
          <a:latin typeface="+mn-lt"/>
          <a:ea typeface="+mn-ea"/>
        </a:defRPr>
      </a:lvl2pPr>
      <a:lvl3pPr marL="1370013" indent="-228600" algn="l" rtl="0" fontAlgn="base">
        <a:spcBef>
          <a:spcPct val="20000"/>
        </a:spcBef>
        <a:spcAft>
          <a:spcPct val="0"/>
        </a:spcAft>
        <a:buClr>
          <a:srgbClr val="666699"/>
        </a:buClr>
        <a:buSzPct val="70000"/>
        <a:buFont typeface="Wingdings" pitchFamily="2" charset="2"/>
        <a:buChar char="n"/>
        <a:defRPr kumimoji="1" sz="2400">
          <a:solidFill>
            <a:schemeClr val="tx1"/>
          </a:solidFill>
          <a:latin typeface="+mn-lt"/>
          <a:ea typeface="+mn-ea"/>
        </a:defRPr>
      </a:lvl3pPr>
      <a:lvl4pPr marL="1712913" indent="-228600" algn="l" rtl="0" fontAlgn="base">
        <a:spcBef>
          <a:spcPct val="20000"/>
        </a:spcBef>
        <a:spcAft>
          <a:spcPct val="0"/>
        </a:spcAft>
        <a:buSzPct val="60000"/>
        <a:buFont typeface="Wingdings" pitchFamily="2" charset="2"/>
        <a:buChar char="n"/>
        <a:defRPr kumimoji="1" sz="2000">
          <a:solidFill>
            <a:schemeClr val="tx1"/>
          </a:solidFill>
          <a:latin typeface="+mn-lt"/>
          <a:ea typeface="+mn-ea"/>
        </a:defRPr>
      </a:lvl4pPr>
      <a:lvl5pPr marL="2057400" indent="-228600" algn="l" rtl="0" fontAlgn="base">
        <a:spcBef>
          <a:spcPct val="20000"/>
        </a:spcBef>
        <a:spcAft>
          <a:spcPct val="0"/>
        </a:spcAft>
        <a:buClr>
          <a:schemeClr val="hlink"/>
        </a:buClr>
        <a:buSzPct val="55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hlink"/>
        </a:buClr>
        <a:buSzPct val="55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hlink"/>
        </a:buClr>
        <a:buSzPct val="55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hlink"/>
        </a:buClr>
        <a:buSzPct val="55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hlink"/>
        </a:buClr>
        <a:buSzPct val="55000"/>
        <a:buFont typeface="Wingdings" pitchFamily="2" charset="2"/>
        <a:buChar char="n"/>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9.bin"/><Relationship Id="rId5" Type="http://schemas.openxmlformats.org/officeDocument/2006/relationships/oleObject" Target="../embeddings/oleObject8.bin"/><Relationship Id="rId4" Type="http://schemas.openxmlformats.org/officeDocument/2006/relationships/oleObject" Target="../embeddings/oleObject7.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oleObject" Target="../embeddings/oleObject12.bin"/></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oleObject" Target="../embeddings/oleObject15.bin"/><Relationship Id="rId4" Type="http://schemas.openxmlformats.org/officeDocument/2006/relationships/oleObject" Target="../embeddings/oleObject14.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oleObject" Target="../embeddings/oleObject17.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9.v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oleObject" Target="../embeddings/oleObject20.bin"/></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hyperlink" Target="&#20108;&#39033;/erxiang.htm" TargetMode="External"/><Relationship Id="rId2" Type="http://schemas.openxmlformats.org/officeDocument/2006/relationships/vmlDrawing" Target="../drawings/vmlDrawing11.vml"/><Relationship Id="rId1" Type="http://schemas.openxmlformats.org/officeDocument/2006/relationships/themeOverride" Target="../theme/themeOverride1.xml"/><Relationship Id="rId6" Type="http://schemas.openxmlformats.org/officeDocument/2006/relationships/oleObject" Target="../embeddings/oleObject23.bin"/><Relationship Id="rId5" Type="http://schemas.openxmlformats.org/officeDocument/2006/relationships/oleObject" Target="../embeddings/oleObject22.bin"/><Relationship Id="rId4" Type="http://schemas.openxmlformats.org/officeDocument/2006/relationships/oleObject" Target="../embeddings/oleObject21.bin"/></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oleObject" Target="../embeddings/oleObject25.bin"/></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oleObject" Target="../embeddings/oleObject28.bin"/><Relationship Id="rId4" Type="http://schemas.openxmlformats.org/officeDocument/2006/relationships/oleObject" Target="../embeddings/oleObject27.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oleObject" Target="../embeddings/oleObject31.bin"/><Relationship Id="rId4" Type="http://schemas.openxmlformats.org/officeDocument/2006/relationships/oleObject" Target="../embeddings/oleObject30.bin"/></Relationships>
</file>

<file path=ppt/slides/_rels/slide21.xml.rels><?xml version="1.0" encoding="UTF-8" standalone="yes"?>
<Relationships xmlns="http://schemas.openxmlformats.org/package/2006/relationships"><Relationship Id="rId3" Type="http://schemas.openxmlformats.org/officeDocument/2006/relationships/hyperlink" Target="&#20108;&#39033;&#65293;&#27850;&#26494;/poisson.htm" TargetMode="Externa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35.bin"/><Relationship Id="rId3" Type="http://schemas.openxmlformats.org/officeDocument/2006/relationships/slideLayout" Target="../slideLayouts/slideLayout2.xml"/><Relationship Id="rId7" Type="http://schemas.openxmlformats.org/officeDocument/2006/relationships/oleObject" Target="../embeddings/oleObject34.bin"/><Relationship Id="rId2" Type="http://schemas.openxmlformats.org/officeDocument/2006/relationships/vmlDrawing" Target="../drawings/vmlDrawing15.vml"/><Relationship Id="rId1" Type="http://schemas.openxmlformats.org/officeDocument/2006/relationships/themeOverride" Target="../theme/themeOverride3.xml"/><Relationship Id="rId6" Type="http://schemas.openxmlformats.org/officeDocument/2006/relationships/hyperlink" Target="&#27850;&#26494;/poisson.htm" TargetMode="External"/><Relationship Id="rId5" Type="http://schemas.openxmlformats.org/officeDocument/2006/relationships/oleObject" Target="../embeddings/oleObject33.bin"/><Relationship Id="rId4" Type="http://schemas.openxmlformats.org/officeDocument/2006/relationships/oleObject" Target="../embeddings/oleObject32.bin"/></Relationships>
</file>

<file path=ppt/slides/_rels/slide2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 Id="rId6" Type="http://schemas.openxmlformats.org/officeDocument/2006/relationships/image" Target="../media/image48.jpeg"/><Relationship Id="rId5" Type="http://schemas.openxmlformats.org/officeDocument/2006/relationships/image" Target="../media/image47.jpeg"/><Relationship Id="rId4" Type="http://schemas.openxmlformats.org/officeDocument/2006/relationships/image" Target="../media/image46.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oleObject" Target="../embeddings/oleObject36.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39.bin"/><Relationship Id="rId5" Type="http://schemas.openxmlformats.org/officeDocument/2006/relationships/oleObject" Target="../embeddings/oleObject38.bin"/><Relationship Id="rId4" Type="http://schemas.openxmlformats.org/officeDocument/2006/relationships/oleObject" Target="../embeddings/oleObject37.bin"/></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oleObject" Target="../embeddings/oleObject40.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oleObject" Target="../embeddings/oleObject41.bin"/></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2.xml"/><Relationship Id="rId1" Type="http://schemas.openxmlformats.org/officeDocument/2006/relationships/vmlDrawing" Target="../drawings/vmlDrawing20.v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oleObject" Target="../embeddings/oleObject43.bin"/></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2.xml"/><Relationship Id="rId1" Type="http://schemas.openxmlformats.org/officeDocument/2006/relationships/vmlDrawing" Target="../drawings/vmlDrawing22.v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2.xml"/><Relationship Id="rId1" Type="http://schemas.openxmlformats.org/officeDocument/2006/relationships/vmlDrawing" Target="../drawings/vmlDrawing23.vml"/><Relationship Id="rId4" Type="http://schemas.openxmlformats.org/officeDocument/2006/relationships/oleObject" Target="../embeddings/oleObject46.bin"/></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4.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2754" name="Rectangle 2"/>
          <p:cNvSpPr>
            <a:spLocks noGrp="1" noChangeArrowheads="1"/>
          </p:cNvSpPr>
          <p:nvPr>
            <p:ph type="ctrTitle"/>
          </p:nvPr>
        </p:nvSpPr>
        <p:spPr>
          <a:xfrm>
            <a:off x="762000" y="1981200"/>
            <a:ext cx="8153400" cy="1143000"/>
          </a:xfrm>
        </p:spPr>
        <p:txBody>
          <a:bodyPr/>
          <a:lstStyle/>
          <a:p>
            <a:r>
              <a:rPr lang="en-US" altLang="zh-CN" dirty="0" smtClean="0">
                <a:latin typeface="华文新魏" pitchFamily="2" charset="-122"/>
                <a:ea typeface="华文新魏" pitchFamily="2" charset="-122"/>
              </a:rPr>
              <a:t>2.2 </a:t>
            </a:r>
            <a:r>
              <a:rPr lang="zh-CN" altLang="en-US" dirty="0" smtClean="0">
                <a:latin typeface="华文新魏" pitchFamily="2" charset="-122"/>
                <a:ea typeface="华文新魏" pitchFamily="2" charset="-122"/>
              </a:rPr>
              <a:t>离散</a:t>
            </a:r>
            <a:r>
              <a:rPr lang="zh-CN" altLang="en-US" dirty="0">
                <a:latin typeface="华文新魏" pitchFamily="2" charset="-122"/>
                <a:ea typeface="华文新魏" pitchFamily="2" charset="-122"/>
              </a:rPr>
              <a:t>型随机变量及其分布律</a:t>
            </a:r>
          </a:p>
        </p:txBody>
      </p:sp>
      <p:pic>
        <p:nvPicPr>
          <p:cNvPr id="202756" name="Picture 4" descr="go_to">
            <a:hlinkClick r:id="" action="ppaction://hlinkshowjump?jump=nextslide"/>
          </p:cNvPr>
          <p:cNvPicPr>
            <a:picLocks noChangeAspect="1" noChangeArrowheads="1"/>
          </p:cNvPicPr>
          <p:nvPr/>
        </p:nvPicPr>
        <p:blipFill>
          <a:blip r:embed="rId3"/>
          <a:srcRect/>
          <a:stretch>
            <a:fillRect/>
          </a:stretch>
        </p:blipFill>
        <p:spPr bwMode="auto">
          <a:xfrm>
            <a:off x="8001000" y="6019800"/>
            <a:ext cx="388938" cy="377825"/>
          </a:xfrm>
          <a:prstGeom prst="rect">
            <a:avLst/>
          </a:prstGeom>
          <a:noFill/>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5" name="Rectangle 3"/>
          <p:cNvSpPr>
            <a:spLocks noGrp="1" noChangeArrowheads="1"/>
          </p:cNvSpPr>
          <p:nvPr>
            <p:ph type="body" idx="1"/>
          </p:nvPr>
        </p:nvSpPr>
        <p:spPr>
          <a:xfrm>
            <a:off x="838200" y="914400"/>
            <a:ext cx="7772400" cy="2362200"/>
          </a:xfrm>
        </p:spPr>
        <p:txBody>
          <a:bodyPr/>
          <a:lstStyle/>
          <a:p>
            <a:pPr>
              <a:lnSpc>
                <a:spcPct val="130000"/>
              </a:lnSpc>
              <a:buFont typeface="Wingdings" pitchFamily="2" charset="2"/>
              <a:buNone/>
            </a:pPr>
            <a:r>
              <a:rPr lang="en-US" altLang="zh-CN" sz="2400">
                <a:solidFill>
                  <a:srgbClr val="04060C"/>
                </a:solidFill>
                <a:latin typeface="黑体" pitchFamily="2" charset="-122"/>
                <a:ea typeface="黑体" pitchFamily="2" charset="-122"/>
              </a:rPr>
              <a:t>    ②</a:t>
            </a:r>
            <a:r>
              <a:rPr lang="zh-CN" altLang="en-US" sz="2400">
                <a:solidFill>
                  <a:srgbClr val="04060C"/>
                </a:solidFill>
                <a:latin typeface="黑体" pitchFamily="2" charset="-122"/>
                <a:ea typeface="黑体" pitchFamily="2" charset="-122"/>
              </a:rPr>
              <a:t>已知随机变量</a:t>
            </a:r>
            <a:r>
              <a:rPr lang="en-US" altLang="zh-CN" sz="2400" b="1">
                <a:solidFill>
                  <a:srgbClr val="04060C"/>
                </a:solidFill>
                <a:ea typeface="黑体" pitchFamily="2" charset="-122"/>
              </a:rPr>
              <a:t>X</a:t>
            </a:r>
            <a:r>
              <a:rPr lang="zh-CN" altLang="en-US" sz="2400">
                <a:solidFill>
                  <a:srgbClr val="04060C"/>
                </a:solidFill>
                <a:latin typeface="黑体" pitchFamily="2" charset="-122"/>
                <a:ea typeface="黑体" pitchFamily="2" charset="-122"/>
              </a:rPr>
              <a:t>的分布律</a:t>
            </a:r>
            <a:r>
              <a:rPr lang="en-US" altLang="zh-CN" sz="2400">
                <a:solidFill>
                  <a:srgbClr val="04060C"/>
                </a:solidFill>
                <a:latin typeface="黑体" pitchFamily="2" charset="-122"/>
                <a:ea typeface="黑体" pitchFamily="2" charset="-122"/>
              </a:rPr>
              <a:t>, </a:t>
            </a:r>
            <a:r>
              <a:rPr lang="zh-CN" altLang="en-US" sz="2400">
                <a:solidFill>
                  <a:srgbClr val="04060C"/>
                </a:solidFill>
                <a:latin typeface="黑体" pitchFamily="2" charset="-122"/>
                <a:ea typeface="黑体" pitchFamily="2" charset="-122"/>
              </a:rPr>
              <a:t>亦可求任意随机事件的概率。</a:t>
            </a:r>
          </a:p>
          <a:p>
            <a:pPr>
              <a:lnSpc>
                <a:spcPct val="130000"/>
              </a:lnSpc>
              <a:buFont typeface="Wingdings" pitchFamily="2" charset="2"/>
              <a:buNone/>
            </a:pPr>
            <a:r>
              <a:rPr lang="zh-CN" altLang="en-US" sz="2400">
                <a:solidFill>
                  <a:srgbClr val="04060C"/>
                </a:solidFill>
                <a:latin typeface="黑体" pitchFamily="2" charset="-122"/>
                <a:ea typeface="黑体" pitchFamily="2" charset="-122"/>
              </a:rPr>
              <a:t>       例如，求事件</a:t>
            </a:r>
            <a:r>
              <a:rPr lang="zh-CN" altLang="en-US" sz="2400" b="1">
                <a:solidFill>
                  <a:srgbClr val="04060C"/>
                </a:solidFill>
                <a:ea typeface="黑体" pitchFamily="2" charset="-122"/>
              </a:rPr>
              <a:t>｛</a:t>
            </a:r>
            <a:r>
              <a:rPr lang="en-US" altLang="zh-CN" sz="2400" b="1">
                <a:solidFill>
                  <a:srgbClr val="04060C"/>
                </a:solidFill>
                <a:ea typeface="黑体" pitchFamily="2" charset="-122"/>
              </a:rPr>
              <a:t>X∈B</a:t>
            </a:r>
            <a:r>
              <a:rPr lang="zh-CN" altLang="en-US" sz="2400" b="1">
                <a:solidFill>
                  <a:srgbClr val="04060C"/>
                </a:solidFill>
                <a:ea typeface="黑体" pitchFamily="2" charset="-122"/>
              </a:rPr>
              <a:t>｝</a:t>
            </a:r>
            <a:r>
              <a:rPr lang="zh-CN" altLang="en-US" sz="2400" b="1">
                <a:solidFill>
                  <a:srgbClr val="04060C"/>
                </a:solidFill>
                <a:latin typeface="黑体" pitchFamily="2" charset="-122"/>
                <a:ea typeface="黑体" pitchFamily="2" charset="-122"/>
              </a:rPr>
              <a:t>（</a:t>
            </a:r>
            <a:r>
              <a:rPr lang="en-US" altLang="zh-CN" sz="2400" b="1">
                <a:solidFill>
                  <a:srgbClr val="04060C"/>
                </a:solidFill>
                <a:ea typeface="黑体" pitchFamily="2" charset="-122"/>
              </a:rPr>
              <a:t>B</a:t>
            </a:r>
            <a:r>
              <a:rPr lang="zh-CN" altLang="en-US" sz="2400">
                <a:solidFill>
                  <a:srgbClr val="04060C"/>
                </a:solidFill>
                <a:latin typeface="黑体" pitchFamily="2" charset="-122"/>
                <a:ea typeface="黑体" pitchFamily="2" charset="-122"/>
              </a:rPr>
              <a:t>为实轴上的一个区间）的概率</a:t>
            </a:r>
            <a:r>
              <a:rPr lang="en-US" altLang="zh-CN" sz="2400" b="1">
                <a:solidFill>
                  <a:srgbClr val="04060C"/>
                </a:solidFill>
                <a:ea typeface="黑体" pitchFamily="2" charset="-122"/>
              </a:rPr>
              <a:t>P{ X∈B}</a:t>
            </a:r>
            <a:r>
              <a:rPr lang="zh-CN" altLang="en-US" sz="2400">
                <a:solidFill>
                  <a:srgbClr val="04060C"/>
                </a:solidFill>
                <a:latin typeface="黑体" pitchFamily="2" charset="-122"/>
                <a:ea typeface="黑体" pitchFamily="2" charset="-122"/>
              </a:rPr>
              <a:t>时，只需将属于</a:t>
            </a:r>
            <a:r>
              <a:rPr lang="en-US" altLang="zh-CN" sz="2400" b="1">
                <a:solidFill>
                  <a:srgbClr val="04060C"/>
                </a:solidFill>
                <a:ea typeface="黑体" pitchFamily="2" charset="-122"/>
              </a:rPr>
              <a:t>B</a:t>
            </a:r>
            <a:r>
              <a:rPr lang="zh-CN" altLang="en-US" sz="2400">
                <a:solidFill>
                  <a:srgbClr val="04060C"/>
                </a:solidFill>
                <a:latin typeface="黑体" pitchFamily="2" charset="-122"/>
                <a:ea typeface="黑体" pitchFamily="2" charset="-122"/>
              </a:rPr>
              <a:t>的</a:t>
            </a:r>
            <a:r>
              <a:rPr lang="en-US" altLang="zh-CN" sz="2400" b="1">
                <a:solidFill>
                  <a:srgbClr val="04060C"/>
                </a:solidFill>
                <a:ea typeface="黑体" pitchFamily="2" charset="-122"/>
              </a:rPr>
              <a:t>X</a:t>
            </a:r>
            <a:r>
              <a:rPr lang="zh-CN" altLang="en-US" sz="2400">
                <a:solidFill>
                  <a:srgbClr val="04060C"/>
                </a:solidFill>
                <a:latin typeface="黑体" pitchFamily="2" charset="-122"/>
                <a:ea typeface="黑体" pitchFamily="2" charset="-122"/>
              </a:rPr>
              <a:t>的可能取值找出来，把</a:t>
            </a:r>
            <a:r>
              <a:rPr lang="en-US" altLang="zh-CN" sz="2400" b="1">
                <a:solidFill>
                  <a:srgbClr val="04060C"/>
                </a:solidFill>
                <a:ea typeface="黑体" pitchFamily="2" charset="-122"/>
              </a:rPr>
              <a:t>X</a:t>
            </a:r>
            <a:r>
              <a:rPr lang="zh-CN" altLang="en-US" sz="2400">
                <a:solidFill>
                  <a:srgbClr val="04060C"/>
                </a:solidFill>
                <a:latin typeface="黑体" pitchFamily="2" charset="-122"/>
                <a:ea typeface="黑体" pitchFamily="2" charset="-122"/>
              </a:rPr>
              <a:t>取这些值的概率相加，即可得概率</a:t>
            </a:r>
            <a:r>
              <a:rPr lang="en-US" altLang="zh-CN" sz="2400" b="1">
                <a:solidFill>
                  <a:srgbClr val="04060C"/>
                </a:solidFill>
                <a:ea typeface="黑体" pitchFamily="2" charset="-122"/>
              </a:rPr>
              <a:t>P{ X∈B}</a:t>
            </a:r>
            <a:r>
              <a:rPr lang="zh-CN" altLang="en-US" sz="2400">
                <a:solidFill>
                  <a:srgbClr val="04060C"/>
                </a:solidFill>
                <a:latin typeface="黑体" pitchFamily="2" charset="-122"/>
                <a:ea typeface="黑体" pitchFamily="2" charset="-122"/>
              </a:rPr>
              <a:t>，即</a:t>
            </a:r>
          </a:p>
        </p:txBody>
      </p:sp>
      <p:sp>
        <p:nvSpPr>
          <p:cNvPr id="38917" name="Rectangle 5"/>
          <p:cNvSpPr>
            <a:spLocks noChangeArrowheads="1"/>
          </p:cNvSpPr>
          <p:nvPr/>
        </p:nvSpPr>
        <p:spPr bwMode="auto">
          <a:xfrm>
            <a:off x="3986213" y="3243263"/>
            <a:ext cx="9144000" cy="0"/>
          </a:xfrm>
          <a:prstGeom prst="rect">
            <a:avLst/>
          </a:prstGeom>
          <a:noFill/>
          <a:ln w="9525">
            <a:noFill/>
            <a:miter lim="800000"/>
            <a:headEnd/>
            <a:tailEnd/>
          </a:ln>
          <a:effectLst/>
        </p:spPr>
        <p:txBody>
          <a:bodyPr>
            <a:spAutoFit/>
          </a:bodyPr>
          <a:lstStyle/>
          <a:p>
            <a:endParaRPr lang="zh-CN" altLang="en-US"/>
          </a:p>
        </p:txBody>
      </p:sp>
      <p:graphicFrame>
        <p:nvGraphicFramePr>
          <p:cNvPr id="38916" name="Object 4"/>
          <p:cNvGraphicFramePr>
            <a:graphicFrameLocks noChangeAspect="1"/>
          </p:cNvGraphicFramePr>
          <p:nvPr/>
        </p:nvGraphicFramePr>
        <p:xfrm>
          <a:off x="3581400" y="3505200"/>
          <a:ext cx="2209800" cy="693738"/>
        </p:xfrm>
        <a:graphic>
          <a:graphicData uri="http://schemas.openxmlformats.org/presentationml/2006/ole">
            <p:oleObj spid="_x0000_s38916" name="Equation" r:id="rId3" imgW="1180800" imgH="368280" progId="Equation.3">
              <p:embed/>
            </p:oleObj>
          </a:graphicData>
        </a:graphic>
      </p:graphicFrame>
      <p:sp>
        <p:nvSpPr>
          <p:cNvPr id="38918" name="Text Box 6"/>
          <p:cNvSpPr txBox="1">
            <a:spLocks noChangeArrowheads="1"/>
          </p:cNvSpPr>
          <p:nvPr/>
        </p:nvSpPr>
        <p:spPr bwMode="auto">
          <a:xfrm>
            <a:off x="1066800" y="4114800"/>
            <a:ext cx="7296150" cy="895350"/>
          </a:xfrm>
          <a:prstGeom prst="rect">
            <a:avLst/>
          </a:prstGeom>
          <a:noFill/>
          <a:ln w="9525">
            <a:noFill/>
            <a:miter lim="800000"/>
            <a:headEnd/>
            <a:tailEnd/>
          </a:ln>
          <a:effectLst/>
        </p:spPr>
        <p:txBody>
          <a:bodyPr>
            <a:spAutoFit/>
          </a:bodyPr>
          <a:lstStyle/>
          <a:p>
            <a:pPr>
              <a:lnSpc>
                <a:spcPct val="110000"/>
              </a:lnSpc>
            </a:pPr>
            <a:r>
              <a:rPr lang="en-US" altLang="zh-CN">
                <a:latin typeface="黑体" pitchFamily="2" charset="-122"/>
                <a:ea typeface="黑体" pitchFamily="2" charset="-122"/>
              </a:rPr>
              <a:t>  </a:t>
            </a:r>
            <a:r>
              <a:rPr lang="zh-CN" altLang="en-US">
                <a:latin typeface="黑体" pitchFamily="2" charset="-122"/>
                <a:ea typeface="黑体" pitchFamily="2" charset="-122"/>
              </a:rPr>
              <a:t>因此，离散型随机变量的分布律完整地描述它的概率分布情况。 </a:t>
            </a:r>
          </a:p>
        </p:txBody>
      </p:sp>
      <p:sp>
        <p:nvSpPr>
          <p:cNvPr id="38919" name="Text Box 7"/>
          <p:cNvSpPr txBox="1">
            <a:spLocks noChangeArrowheads="1"/>
          </p:cNvSpPr>
          <p:nvPr/>
        </p:nvSpPr>
        <p:spPr bwMode="auto">
          <a:xfrm>
            <a:off x="762000" y="5105400"/>
            <a:ext cx="7239000" cy="457200"/>
          </a:xfrm>
          <a:prstGeom prst="rect">
            <a:avLst/>
          </a:prstGeom>
          <a:noFill/>
          <a:ln w="9525">
            <a:noFill/>
            <a:miter lim="800000"/>
            <a:headEnd/>
            <a:tailEnd/>
          </a:ln>
          <a:effectLst/>
        </p:spPr>
        <p:txBody>
          <a:bodyPr>
            <a:spAutoFit/>
          </a:bodyPr>
          <a:lstStyle/>
          <a:p>
            <a:pPr>
              <a:spcBef>
                <a:spcPct val="50000"/>
              </a:spcBef>
            </a:pPr>
            <a:r>
              <a:rPr lang="zh-CN" altLang="en-US">
                <a:latin typeface="黑体" pitchFamily="2" charset="-122"/>
                <a:ea typeface="黑体" pitchFamily="2" charset="-122"/>
              </a:rPr>
              <a:t>（</a:t>
            </a:r>
            <a:r>
              <a:rPr lang="en-US" altLang="zh-CN">
                <a:latin typeface="黑体" pitchFamily="2" charset="-122"/>
                <a:ea typeface="黑体" pitchFamily="2" charset="-122"/>
              </a:rPr>
              <a:t>2</a:t>
            </a:r>
            <a:r>
              <a:rPr lang="zh-CN" altLang="en-US">
                <a:latin typeface="黑体" pitchFamily="2" charset="-122"/>
                <a:ea typeface="黑体" pitchFamily="2" charset="-122"/>
              </a:rPr>
              <a:t>）已知随机变量</a:t>
            </a:r>
            <a:r>
              <a:rPr lang="en-US" altLang="zh-CN" b="1">
                <a:ea typeface="黑体" pitchFamily="2" charset="-122"/>
              </a:rPr>
              <a:t>X</a:t>
            </a:r>
            <a:r>
              <a:rPr lang="zh-CN" altLang="en-US">
                <a:latin typeface="黑体" pitchFamily="2" charset="-122"/>
                <a:ea typeface="黑体" pitchFamily="2" charset="-122"/>
              </a:rPr>
              <a:t>的分布函数，可求出</a:t>
            </a:r>
            <a:r>
              <a:rPr lang="en-US" altLang="zh-CN" b="1">
                <a:ea typeface="黑体" pitchFamily="2" charset="-122"/>
              </a:rPr>
              <a:t>X</a:t>
            </a:r>
            <a:r>
              <a:rPr lang="zh-CN" altLang="en-US">
                <a:latin typeface="黑体" pitchFamily="2" charset="-122"/>
                <a:ea typeface="黑体" pitchFamily="2" charset="-122"/>
              </a:rPr>
              <a:t>的分布律：</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iterate type="lt">
                                    <p:tmPct val="100000"/>
                                  </p:iterate>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dissolve">
                                      <p:cBhvr>
                                        <p:cTn id="7" dur="75"/>
                                        <p:tgtEl>
                                          <p:spTgt spid="389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iterate type="lt">
                                    <p:tmPct val="100000"/>
                                  </p:iterate>
                                  <p:childTnLst>
                                    <p:set>
                                      <p:cBhvr>
                                        <p:cTn id="11" dur="1" fill="hold">
                                          <p:stCondLst>
                                            <p:cond delay="0"/>
                                          </p:stCondLst>
                                        </p:cTn>
                                        <p:tgtEl>
                                          <p:spTgt spid="38915">
                                            <p:txEl>
                                              <p:pRg st="1" end="1"/>
                                            </p:txEl>
                                          </p:spTgt>
                                        </p:tgtEl>
                                        <p:attrNameLst>
                                          <p:attrName>style.visibility</p:attrName>
                                        </p:attrNameLst>
                                      </p:cBhvr>
                                      <p:to>
                                        <p:strVal val="visible"/>
                                      </p:to>
                                    </p:set>
                                    <p:animEffect transition="in" filter="dissolve">
                                      <p:cBhvr>
                                        <p:cTn id="12" dur="75"/>
                                        <p:tgtEl>
                                          <p:spTgt spid="389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8916"/>
                                        </p:tgtEl>
                                        <p:attrNameLst>
                                          <p:attrName>style.visibility</p:attrName>
                                        </p:attrNameLst>
                                      </p:cBhvr>
                                      <p:to>
                                        <p:strVal val="visible"/>
                                      </p:to>
                                    </p:set>
                                    <p:animEffect transition="in" filter="dissolve">
                                      <p:cBhvr>
                                        <p:cTn id="17" dur="500"/>
                                        <p:tgtEl>
                                          <p:spTgt spid="3891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iterate type="lt">
                                    <p:tmPct val="100000"/>
                                  </p:iterate>
                                  <p:childTnLst>
                                    <p:set>
                                      <p:cBhvr>
                                        <p:cTn id="21" dur="1" fill="hold">
                                          <p:stCondLst>
                                            <p:cond delay="0"/>
                                          </p:stCondLst>
                                        </p:cTn>
                                        <p:tgtEl>
                                          <p:spTgt spid="38918"/>
                                        </p:tgtEl>
                                        <p:attrNameLst>
                                          <p:attrName>style.visibility</p:attrName>
                                        </p:attrNameLst>
                                      </p:cBhvr>
                                      <p:to>
                                        <p:strVal val="visible"/>
                                      </p:to>
                                    </p:set>
                                    <p:animEffect transition="in" filter="dissolve">
                                      <p:cBhvr>
                                        <p:cTn id="22" dur="75"/>
                                        <p:tgtEl>
                                          <p:spTgt spid="3891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iterate type="wd">
                                    <p:tmPct val="100000"/>
                                  </p:iterate>
                                  <p:childTnLst>
                                    <p:set>
                                      <p:cBhvr>
                                        <p:cTn id="26" dur="1" fill="hold">
                                          <p:stCondLst>
                                            <p:cond delay="0"/>
                                          </p:stCondLst>
                                        </p:cTn>
                                        <p:tgtEl>
                                          <p:spTgt spid="38919"/>
                                        </p:tgtEl>
                                        <p:attrNameLst>
                                          <p:attrName>style.visibility</p:attrName>
                                        </p:attrNameLst>
                                      </p:cBhvr>
                                      <p:to>
                                        <p:strVal val="visible"/>
                                      </p:to>
                                    </p:set>
                                    <p:animEffect transition="in" filter="wipe(left)">
                                      <p:cBhvr>
                                        <p:cTn id="27" dur="300"/>
                                        <p:tgtEl>
                                          <p:spTgt spid="389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autoUpdateAnimBg="0"/>
      <p:bldP spid="38918" grpId="0" autoUpdateAnimBg="0"/>
      <p:bldP spid="38919"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9" name="Rectangle 3"/>
          <p:cNvSpPr>
            <a:spLocks noGrp="1" noChangeArrowheads="1"/>
          </p:cNvSpPr>
          <p:nvPr>
            <p:ph type="body" idx="1"/>
          </p:nvPr>
        </p:nvSpPr>
        <p:spPr>
          <a:xfrm>
            <a:off x="457200" y="914400"/>
            <a:ext cx="7772400" cy="1143000"/>
          </a:xfrm>
        </p:spPr>
        <p:txBody>
          <a:bodyPr/>
          <a:lstStyle/>
          <a:p>
            <a:pPr>
              <a:lnSpc>
                <a:spcPct val="120000"/>
              </a:lnSpc>
              <a:buFont typeface="Wingdings" pitchFamily="2" charset="2"/>
              <a:buNone/>
            </a:pPr>
            <a:r>
              <a:rPr lang="en-US" altLang="zh-CN" sz="2400">
                <a:solidFill>
                  <a:srgbClr val="04060C"/>
                </a:solidFill>
                <a:latin typeface="黑体" pitchFamily="2" charset="-122"/>
                <a:ea typeface="黑体" pitchFamily="2" charset="-122"/>
              </a:rPr>
              <a:t>      </a:t>
            </a:r>
            <a:r>
              <a:rPr lang="zh-CN" altLang="en-US" sz="2400">
                <a:solidFill>
                  <a:srgbClr val="04060C"/>
                </a:solidFill>
                <a:latin typeface="黑体" pitchFamily="2" charset="-122"/>
                <a:ea typeface="黑体" pitchFamily="2" charset="-122"/>
              </a:rPr>
              <a:t>设一离散型随机变量</a:t>
            </a:r>
            <a:r>
              <a:rPr lang="en-US" altLang="zh-CN" sz="2400" b="1" i="1">
                <a:solidFill>
                  <a:srgbClr val="04060C"/>
                </a:solidFill>
                <a:ea typeface="黑体" pitchFamily="2" charset="-122"/>
              </a:rPr>
              <a:t>X</a:t>
            </a:r>
            <a:r>
              <a:rPr lang="zh-CN" altLang="en-US" sz="2400">
                <a:solidFill>
                  <a:srgbClr val="04060C"/>
                </a:solidFill>
                <a:latin typeface="黑体" pitchFamily="2" charset="-122"/>
                <a:ea typeface="黑体" pitchFamily="2" charset="-122"/>
              </a:rPr>
              <a:t>的分布函数为</a:t>
            </a:r>
            <a:r>
              <a:rPr lang="en-US" altLang="zh-CN" sz="2400" b="1" i="1">
                <a:solidFill>
                  <a:srgbClr val="04060C"/>
                </a:solidFill>
                <a:ea typeface="黑体" pitchFamily="2" charset="-122"/>
              </a:rPr>
              <a:t>F</a:t>
            </a:r>
            <a:r>
              <a:rPr lang="en-US" altLang="zh-CN" sz="2400" b="1">
                <a:solidFill>
                  <a:srgbClr val="04060C"/>
                </a:solidFill>
                <a:ea typeface="黑体" pitchFamily="2" charset="-122"/>
              </a:rPr>
              <a:t>(</a:t>
            </a:r>
            <a:r>
              <a:rPr lang="en-US" altLang="zh-CN" sz="2400" b="1" i="1">
                <a:solidFill>
                  <a:srgbClr val="04060C"/>
                </a:solidFill>
                <a:ea typeface="黑体" pitchFamily="2" charset="-122"/>
              </a:rPr>
              <a:t>x</a:t>
            </a:r>
            <a:r>
              <a:rPr lang="en-US" altLang="zh-CN" sz="2400" b="1">
                <a:solidFill>
                  <a:srgbClr val="04060C"/>
                </a:solidFill>
                <a:ea typeface="黑体" pitchFamily="2" charset="-122"/>
              </a:rPr>
              <a:t>)</a:t>
            </a:r>
            <a:r>
              <a:rPr lang="zh-CN" altLang="en-US" sz="2400">
                <a:solidFill>
                  <a:srgbClr val="04060C"/>
                </a:solidFill>
                <a:latin typeface="黑体" pitchFamily="2" charset="-122"/>
                <a:ea typeface="黑体" pitchFamily="2" charset="-122"/>
              </a:rPr>
              <a:t>，并设</a:t>
            </a:r>
            <a:r>
              <a:rPr lang="en-US" altLang="zh-CN" sz="2400" b="1" i="1">
                <a:solidFill>
                  <a:srgbClr val="04060C"/>
                </a:solidFill>
                <a:ea typeface="黑体" pitchFamily="2" charset="-122"/>
              </a:rPr>
              <a:t>F</a:t>
            </a:r>
            <a:r>
              <a:rPr lang="en-US" altLang="zh-CN" sz="2400" b="1">
                <a:solidFill>
                  <a:srgbClr val="04060C"/>
                </a:solidFill>
                <a:ea typeface="黑体" pitchFamily="2" charset="-122"/>
              </a:rPr>
              <a:t>(</a:t>
            </a:r>
            <a:r>
              <a:rPr lang="en-US" altLang="zh-CN" sz="2400" b="1" i="1">
                <a:solidFill>
                  <a:srgbClr val="04060C"/>
                </a:solidFill>
                <a:ea typeface="黑体" pitchFamily="2" charset="-122"/>
              </a:rPr>
              <a:t>x</a:t>
            </a:r>
            <a:r>
              <a:rPr lang="en-US" altLang="zh-CN" sz="2400" b="1">
                <a:solidFill>
                  <a:srgbClr val="04060C"/>
                </a:solidFill>
                <a:ea typeface="黑体" pitchFamily="2" charset="-122"/>
              </a:rPr>
              <a:t>)</a:t>
            </a:r>
            <a:r>
              <a:rPr lang="zh-CN" altLang="en-US" sz="2400">
                <a:solidFill>
                  <a:srgbClr val="04060C"/>
                </a:solidFill>
                <a:latin typeface="黑体" pitchFamily="2" charset="-122"/>
                <a:ea typeface="黑体" pitchFamily="2" charset="-122"/>
              </a:rPr>
              <a:t>的所有间断为</a:t>
            </a:r>
            <a:r>
              <a:rPr lang="en-US" altLang="zh-CN" sz="2400" b="1" i="1">
                <a:solidFill>
                  <a:srgbClr val="04060C"/>
                </a:solidFill>
                <a:ea typeface="黑体" pitchFamily="2" charset="-122"/>
              </a:rPr>
              <a:t>x</a:t>
            </a:r>
            <a:r>
              <a:rPr lang="en-US" altLang="zh-CN" sz="2400" b="1" baseline="-25000">
                <a:solidFill>
                  <a:srgbClr val="04060C"/>
                </a:solidFill>
                <a:ea typeface="黑体" pitchFamily="2" charset="-122"/>
              </a:rPr>
              <a:t>1</a:t>
            </a:r>
            <a:r>
              <a:rPr lang="en-US" altLang="zh-CN" sz="2400" b="1">
                <a:solidFill>
                  <a:srgbClr val="04060C"/>
                </a:solidFill>
                <a:ea typeface="黑体" pitchFamily="2" charset="-122"/>
              </a:rPr>
              <a:t>,</a:t>
            </a:r>
            <a:r>
              <a:rPr lang="en-US" altLang="zh-CN" sz="2400" b="1" i="1">
                <a:solidFill>
                  <a:srgbClr val="04060C"/>
                </a:solidFill>
                <a:ea typeface="黑体" pitchFamily="2" charset="-122"/>
              </a:rPr>
              <a:t>x</a:t>
            </a:r>
            <a:r>
              <a:rPr lang="en-US" altLang="zh-CN" sz="2400" b="1" baseline="-25000">
                <a:solidFill>
                  <a:srgbClr val="04060C"/>
                </a:solidFill>
                <a:ea typeface="黑体" pitchFamily="2" charset="-122"/>
              </a:rPr>
              <a:t>2</a:t>
            </a:r>
            <a:r>
              <a:rPr lang="en-US" altLang="zh-CN" sz="2400" b="1">
                <a:solidFill>
                  <a:srgbClr val="04060C"/>
                </a:solidFill>
                <a:ea typeface="黑体" pitchFamily="2" charset="-122"/>
              </a:rPr>
              <a:t>,…</a:t>
            </a:r>
            <a:r>
              <a:rPr lang="zh-CN" altLang="en-US" sz="2400">
                <a:solidFill>
                  <a:srgbClr val="04060C"/>
                </a:solidFill>
                <a:latin typeface="黑体" pitchFamily="2" charset="-122"/>
                <a:ea typeface="黑体" pitchFamily="2" charset="-122"/>
              </a:rPr>
              <a:t>，那么，</a:t>
            </a:r>
            <a:r>
              <a:rPr lang="en-US" altLang="zh-CN" sz="2400" b="1" i="1">
                <a:solidFill>
                  <a:srgbClr val="04060C"/>
                </a:solidFill>
                <a:ea typeface="黑体" pitchFamily="2" charset="-122"/>
              </a:rPr>
              <a:t>X</a:t>
            </a:r>
            <a:r>
              <a:rPr lang="zh-CN" altLang="en-US" sz="2400">
                <a:solidFill>
                  <a:srgbClr val="04060C"/>
                </a:solidFill>
                <a:latin typeface="黑体" pitchFamily="2" charset="-122"/>
                <a:ea typeface="黑体" pitchFamily="2" charset="-122"/>
              </a:rPr>
              <a:t>的分布律为 </a:t>
            </a:r>
          </a:p>
        </p:txBody>
      </p:sp>
      <p:graphicFrame>
        <p:nvGraphicFramePr>
          <p:cNvPr id="39940" name="Object 4"/>
          <p:cNvGraphicFramePr>
            <a:graphicFrameLocks noChangeAspect="1"/>
          </p:cNvGraphicFramePr>
          <p:nvPr/>
        </p:nvGraphicFramePr>
        <p:xfrm>
          <a:off x="1676400" y="2014538"/>
          <a:ext cx="5715000" cy="423862"/>
        </p:xfrm>
        <a:graphic>
          <a:graphicData uri="http://schemas.openxmlformats.org/presentationml/2006/ole">
            <p:oleObj spid="_x0000_s39940" name="Equation" r:id="rId4" imgW="3085920" imgH="228600" progId="Equation.3">
              <p:embed/>
            </p:oleObj>
          </a:graphicData>
        </a:graphic>
      </p:graphicFrame>
      <p:sp>
        <p:nvSpPr>
          <p:cNvPr id="39943" name="Rectangle 7"/>
          <p:cNvSpPr>
            <a:spLocks noChangeArrowheads="1"/>
          </p:cNvSpPr>
          <p:nvPr/>
        </p:nvSpPr>
        <p:spPr bwMode="auto">
          <a:xfrm>
            <a:off x="838200" y="2849563"/>
            <a:ext cx="7772400" cy="533400"/>
          </a:xfrm>
          <a:prstGeom prst="rect">
            <a:avLst/>
          </a:prstGeom>
          <a:noFill/>
          <a:ln w="9525">
            <a:noFill/>
            <a:miter lim="800000"/>
            <a:headEnd/>
            <a:tailEnd/>
          </a:ln>
          <a:effectLst/>
        </p:spPr>
        <p:txBody>
          <a:bodyPr/>
          <a:lstStyle/>
          <a:p>
            <a:pPr marL="457200" indent="-457200">
              <a:spcBef>
                <a:spcPct val="20000"/>
              </a:spcBef>
              <a:buClr>
                <a:srgbClr val="A50021"/>
              </a:buClr>
              <a:buSzPct val="75000"/>
              <a:buFont typeface="Wingdings" pitchFamily="2" charset="2"/>
              <a:buNone/>
            </a:pPr>
            <a:r>
              <a:rPr lang="zh-CN" altLang="en-US">
                <a:latin typeface="黑体" pitchFamily="2" charset="-122"/>
                <a:ea typeface="黑体" pitchFamily="2" charset="-122"/>
              </a:rPr>
              <a:t>例</a:t>
            </a:r>
            <a:r>
              <a:rPr lang="en-US" altLang="zh-CN">
                <a:latin typeface="黑体" pitchFamily="2" charset="-122"/>
                <a:ea typeface="黑体" pitchFamily="2" charset="-122"/>
              </a:rPr>
              <a:t>1: </a:t>
            </a:r>
            <a:r>
              <a:rPr lang="zh-CN" altLang="en-US">
                <a:latin typeface="黑体" pitchFamily="2" charset="-122"/>
                <a:ea typeface="黑体" pitchFamily="2" charset="-122"/>
              </a:rPr>
              <a:t>设随机变量</a:t>
            </a:r>
            <a:r>
              <a:rPr lang="en-US" altLang="zh-CN">
                <a:ea typeface="黑体" pitchFamily="2" charset="-122"/>
              </a:rPr>
              <a:t>X</a:t>
            </a:r>
            <a:r>
              <a:rPr lang="zh-CN" altLang="en-US">
                <a:latin typeface="黑体" pitchFamily="2" charset="-122"/>
                <a:ea typeface="黑体" pitchFamily="2" charset="-122"/>
              </a:rPr>
              <a:t>的分布律为 </a:t>
            </a:r>
          </a:p>
        </p:txBody>
      </p:sp>
      <p:grpSp>
        <p:nvGrpSpPr>
          <p:cNvPr id="39944" name="Group 8"/>
          <p:cNvGrpSpPr>
            <a:grpSpLocks/>
          </p:cNvGrpSpPr>
          <p:nvPr/>
        </p:nvGrpSpPr>
        <p:grpSpPr bwMode="auto">
          <a:xfrm>
            <a:off x="2362200" y="3230563"/>
            <a:ext cx="3962400" cy="1011237"/>
            <a:chOff x="1056" y="1453"/>
            <a:chExt cx="2496" cy="637"/>
          </a:xfrm>
        </p:grpSpPr>
        <p:grpSp>
          <p:nvGrpSpPr>
            <p:cNvPr id="39945" name="Group 9"/>
            <p:cNvGrpSpPr>
              <a:grpSpLocks/>
            </p:cNvGrpSpPr>
            <p:nvPr/>
          </p:nvGrpSpPr>
          <p:grpSpPr bwMode="auto">
            <a:xfrm>
              <a:off x="1056" y="1488"/>
              <a:ext cx="2496" cy="576"/>
              <a:chOff x="1056" y="1488"/>
              <a:chExt cx="2496" cy="576"/>
            </a:xfrm>
          </p:grpSpPr>
          <p:sp>
            <p:nvSpPr>
              <p:cNvPr id="39946" name="Line 10"/>
              <p:cNvSpPr>
                <a:spLocks noChangeShapeType="1"/>
              </p:cNvSpPr>
              <p:nvPr/>
            </p:nvSpPr>
            <p:spPr bwMode="auto">
              <a:xfrm>
                <a:off x="1056" y="1776"/>
                <a:ext cx="2496" cy="0"/>
              </a:xfrm>
              <a:prstGeom prst="line">
                <a:avLst/>
              </a:prstGeom>
              <a:noFill/>
              <a:ln w="9525">
                <a:solidFill>
                  <a:schemeClr val="tx1"/>
                </a:solidFill>
                <a:miter lim="800000"/>
                <a:headEnd/>
                <a:tailEnd/>
              </a:ln>
              <a:effectLst/>
            </p:spPr>
            <p:txBody>
              <a:bodyPr wrap="none"/>
              <a:lstStyle/>
              <a:p>
                <a:endParaRPr lang="zh-CN" altLang="en-US"/>
              </a:p>
            </p:txBody>
          </p:sp>
          <p:sp>
            <p:nvSpPr>
              <p:cNvPr id="39947" name="Line 11"/>
              <p:cNvSpPr>
                <a:spLocks noChangeShapeType="1"/>
              </p:cNvSpPr>
              <p:nvPr/>
            </p:nvSpPr>
            <p:spPr bwMode="auto">
              <a:xfrm>
                <a:off x="1392" y="1488"/>
                <a:ext cx="0" cy="576"/>
              </a:xfrm>
              <a:prstGeom prst="line">
                <a:avLst/>
              </a:prstGeom>
              <a:noFill/>
              <a:ln w="9525">
                <a:solidFill>
                  <a:schemeClr val="tx1"/>
                </a:solidFill>
                <a:miter lim="800000"/>
                <a:headEnd/>
                <a:tailEnd/>
              </a:ln>
              <a:effectLst/>
            </p:spPr>
            <p:txBody>
              <a:bodyPr wrap="none"/>
              <a:lstStyle/>
              <a:p>
                <a:endParaRPr lang="zh-CN" altLang="en-US"/>
              </a:p>
            </p:txBody>
          </p:sp>
        </p:grpSp>
        <p:sp>
          <p:nvSpPr>
            <p:cNvPr id="39948" name="Text Box 12"/>
            <p:cNvSpPr txBox="1">
              <a:spLocks noChangeArrowheads="1"/>
            </p:cNvSpPr>
            <p:nvPr/>
          </p:nvSpPr>
          <p:spPr bwMode="auto">
            <a:xfrm>
              <a:off x="1104" y="1488"/>
              <a:ext cx="233" cy="288"/>
            </a:xfrm>
            <a:prstGeom prst="rect">
              <a:avLst/>
            </a:prstGeom>
            <a:noFill/>
            <a:ln w="9525">
              <a:noFill/>
              <a:miter lim="800000"/>
              <a:headEnd/>
              <a:tailEnd/>
            </a:ln>
            <a:effectLst/>
          </p:spPr>
          <p:txBody>
            <a:bodyPr wrap="none">
              <a:spAutoFit/>
            </a:bodyPr>
            <a:lstStyle/>
            <a:p>
              <a:r>
                <a:rPr lang="en-US" altLang="zh-CN" i="1"/>
                <a:t>X</a:t>
              </a:r>
            </a:p>
          </p:txBody>
        </p:sp>
        <p:sp>
          <p:nvSpPr>
            <p:cNvPr id="39949" name="Text Box 13"/>
            <p:cNvSpPr txBox="1">
              <a:spLocks noChangeArrowheads="1"/>
            </p:cNvSpPr>
            <p:nvPr/>
          </p:nvSpPr>
          <p:spPr bwMode="auto">
            <a:xfrm>
              <a:off x="1121" y="1802"/>
              <a:ext cx="233" cy="288"/>
            </a:xfrm>
            <a:prstGeom prst="rect">
              <a:avLst/>
            </a:prstGeom>
            <a:noFill/>
            <a:ln w="9525">
              <a:noFill/>
              <a:miter lim="800000"/>
              <a:headEnd/>
              <a:tailEnd/>
            </a:ln>
            <a:effectLst/>
          </p:spPr>
          <p:txBody>
            <a:bodyPr wrap="none">
              <a:spAutoFit/>
            </a:bodyPr>
            <a:lstStyle/>
            <a:p>
              <a:r>
                <a:rPr lang="en-US" altLang="zh-CN" i="1"/>
                <a:t>P</a:t>
              </a:r>
            </a:p>
          </p:txBody>
        </p:sp>
        <p:sp>
          <p:nvSpPr>
            <p:cNvPr id="39950" name="Text Box 14"/>
            <p:cNvSpPr txBox="1">
              <a:spLocks noChangeArrowheads="1"/>
            </p:cNvSpPr>
            <p:nvPr/>
          </p:nvSpPr>
          <p:spPr bwMode="auto">
            <a:xfrm>
              <a:off x="1430" y="1453"/>
              <a:ext cx="1556" cy="288"/>
            </a:xfrm>
            <a:prstGeom prst="rect">
              <a:avLst/>
            </a:prstGeom>
            <a:noFill/>
            <a:ln w="9525">
              <a:noFill/>
              <a:miter lim="800000"/>
              <a:headEnd/>
              <a:tailEnd/>
            </a:ln>
            <a:effectLst/>
          </p:spPr>
          <p:txBody>
            <a:bodyPr wrap="none">
              <a:spAutoFit/>
            </a:bodyPr>
            <a:lstStyle/>
            <a:p>
              <a:r>
                <a:rPr lang="en-US" altLang="zh-CN">
                  <a:latin typeface="黑体" pitchFamily="2" charset="-122"/>
                  <a:ea typeface="黑体" pitchFamily="2" charset="-122"/>
                </a:rPr>
                <a:t> -1    2     3 </a:t>
              </a:r>
            </a:p>
          </p:txBody>
        </p:sp>
        <p:sp>
          <p:nvSpPr>
            <p:cNvPr id="39951" name="Text Box 15"/>
            <p:cNvSpPr txBox="1">
              <a:spLocks noChangeArrowheads="1"/>
            </p:cNvSpPr>
            <p:nvPr/>
          </p:nvSpPr>
          <p:spPr bwMode="auto">
            <a:xfrm>
              <a:off x="1478" y="1802"/>
              <a:ext cx="1604" cy="288"/>
            </a:xfrm>
            <a:prstGeom prst="rect">
              <a:avLst/>
            </a:prstGeom>
            <a:noFill/>
            <a:ln w="9525">
              <a:noFill/>
              <a:miter lim="800000"/>
              <a:headEnd/>
              <a:tailEnd/>
            </a:ln>
            <a:effectLst/>
          </p:spPr>
          <p:txBody>
            <a:bodyPr wrap="none">
              <a:spAutoFit/>
            </a:bodyPr>
            <a:lstStyle/>
            <a:p>
              <a:r>
                <a:rPr lang="en-US" altLang="zh-CN">
                  <a:latin typeface="宋体" pitchFamily="2" charset="-122"/>
                </a:rPr>
                <a:t>1/4   1/2   1/4</a:t>
              </a:r>
              <a:r>
                <a:rPr lang="en-US" altLang="zh-CN"/>
                <a:t> </a:t>
              </a:r>
            </a:p>
          </p:txBody>
        </p:sp>
      </p:grpSp>
      <p:sp>
        <p:nvSpPr>
          <p:cNvPr id="39952" name="Text Box 16"/>
          <p:cNvSpPr txBox="1">
            <a:spLocks noChangeArrowheads="1"/>
          </p:cNvSpPr>
          <p:nvPr/>
        </p:nvSpPr>
        <p:spPr bwMode="auto">
          <a:xfrm>
            <a:off x="990600" y="4297363"/>
            <a:ext cx="3300413" cy="457200"/>
          </a:xfrm>
          <a:prstGeom prst="rect">
            <a:avLst/>
          </a:prstGeom>
          <a:noFill/>
          <a:ln w="9525">
            <a:noFill/>
            <a:miter lim="800000"/>
            <a:headEnd/>
            <a:tailEnd/>
          </a:ln>
          <a:effectLst/>
        </p:spPr>
        <p:txBody>
          <a:bodyPr wrap="none">
            <a:spAutoFit/>
          </a:bodyPr>
          <a:lstStyle/>
          <a:p>
            <a:r>
              <a:rPr lang="zh-CN" altLang="en-US">
                <a:latin typeface="黑体" pitchFamily="2" charset="-122"/>
                <a:ea typeface="黑体" pitchFamily="2" charset="-122"/>
              </a:rPr>
              <a:t>求</a:t>
            </a:r>
            <a:r>
              <a:rPr lang="en-US" altLang="zh-CN" b="1">
                <a:ea typeface="黑体" pitchFamily="2" charset="-122"/>
              </a:rPr>
              <a:t>X</a:t>
            </a:r>
            <a:r>
              <a:rPr lang="zh-CN" altLang="en-US">
                <a:latin typeface="黑体" pitchFamily="2" charset="-122"/>
                <a:ea typeface="黑体" pitchFamily="2" charset="-122"/>
              </a:rPr>
              <a:t>的分布函数，并求 </a:t>
            </a:r>
          </a:p>
        </p:txBody>
      </p:sp>
      <p:graphicFrame>
        <p:nvGraphicFramePr>
          <p:cNvPr id="39953" name="Object 17"/>
          <p:cNvGraphicFramePr>
            <a:graphicFrameLocks noChangeAspect="1"/>
          </p:cNvGraphicFramePr>
          <p:nvPr/>
        </p:nvGraphicFramePr>
        <p:xfrm>
          <a:off x="4114800" y="4297363"/>
          <a:ext cx="1524000" cy="374650"/>
        </p:xfrm>
        <a:graphic>
          <a:graphicData uri="http://schemas.openxmlformats.org/presentationml/2006/ole">
            <p:oleObj spid="_x0000_s39953" name="Equation" r:id="rId5" imgW="888840" imgH="215640" progId="Equation.3">
              <p:embed/>
            </p:oleObj>
          </a:graphicData>
        </a:graphic>
      </p:graphicFrame>
      <p:graphicFrame>
        <p:nvGraphicFramePr>
          <p:cNvPr id="39954" name="Object 18"/>
          <p:cNvGraphicFramePr>
            <a:graphicFrameLocks noChangeAspect="1"/>
          </p:cNvGraphicFramePr>
          <p:nvPr/>
        </p:nvGraphicFramePr>
        <p:xfrm>
          <a:off x="5638800" y="4144963"/>
          <a:ext cx="1651000" cy="704850"/>
        </p:xfrm>
        <a:graphic>
          <a:graphicData uri="http://schemas.openxmlformats.org/presentationml/2006/ole">
            <p:oleObj spid="_x0000_s39954" name="Equation" r:id="rId6" imgW="1002960" imgH="431640" progId="Equation.3">
              <p:embed/>
            </p:oleObj>
          </a:graphicData>
        </a:graphic>
      </p:graphicFrame>
      <p:graphicFrame>
        <p:nvGraphicFramePr>
          <p:cNvPr id="39955" name="Object 19"/>
          <p:cNvGraphicFramePr>
            <a:graphicFrameLocks noChangeAspect="1"/>
          </p:cNvGraphicFramePr>
          <p:nvPr/>
        </p:nvGraphicFramePr>
        <p:xfrm>
          <a:off x="7315200" y="4144963"/>
          <a:ext cx="1208088" cy="731837"/>
        </p:xfrm>
        <a:graphic>
          <a:graphicData uri="http://schemas.openxmlformats.org/presentationml/2006/ole">
            <p:oleObj spid="_x0000_s39955" name="Equation" r:id="rId7" imgW="711000" imgH="431640" progId="Equation.3">
              <p:embed/>
            </p:oleObj>
          </a:graphicData>
        </a:graphic>
      </p:graphicFrame>
      <p:sp>
        <p:nvSpPr>
          <p:cNvPr id="39956" name="Rectangle 20"/>
          <p:cNvSpPr>
            <a:spLocks noChangeArrowheads="1"/>
          </p:cNvSpPr>
          <p:nvPr/>
        </p:nvSpPr>
        <p:spPr bwMode="auto">
          <a:xfrm>
            <a:off x="914400" y="4876800"/>
            <a:ext cx="7772400" cy="685800"/>
          </a:xfrm>
          <a:prstGeom prst="rect">
            <a:avLst/>
          </a:prstGeom>
          <a:noFill/>
          <a:ln w="9525">
            <a:noFill/>
            <a:miter lim="800000"/>
            <a:headEnd/>
            <a:tailEnd/>
          </a:ln>
          <a:effectLst/>
        </p:spPr>
        <p:txBody>
          <a:bodyPr/>
          <a:lstStyle/>
          <a:p>
            <a:pPr marL="457200" indent="-457200"/>
            <a:r>
              <a:rPr lang="zh-CN" altLang="en-US">
                <a:latin typeface="黑体" pitchFamily="2" charset="-122"/>
                <a:ea typeface="黑体" pitchFamily="2" charset="-122"/>
              </a:rPr>
              <a:t>解</a:t>
            </a:r>
            <a:r>
              <a:rPr lang="en-US" altLang="zh-CN">
                <a:latin typeface="黑体" pitchFamily="2" charset="-122"/>
                <a:ea typeface="黑体" pitchFamily="2" charset="-122"/>
              </a:rPr>
              <a:t>: </a:t>
            </a:r>
            <a:r>
              <a:rPr lang="zh-CN" altLang="en-US">
                <a:latin typeface="黑体" pitchFamily="2" charset="-122"/>
                <a:ea typeface="黑体" pitchFamily="2" charset="-122"/>
              </a:rPr>
              <a:t>由概率的有限可加性，得所求分布函数为 </a:t>
            </a:r>
            <a:endParaRPr lang="zh-CN" altLang="en-US">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iterate type="lt">
                                    <p:tmPct val="100000"/>
                                  </p:iterate>
                                  <p:childTnLst>
                                    <p:set>
                                      <p:cBhvr>
                                        <p:cTn id="6" dur="1" fill="hold">
                                          <p:stCondLst>
                                            <p:cond delay="0"/>
                                          </p:stCondLst>
                                        </p:cTn>
                                        <p:tgtEl>
                                          <p:spTgt spid="39939">
                                            <p:txEl>
                                              <p:pRg st="0" end="0"/>
                                            </p:txEl>
                                          </p:spTgt>
                                        </p:tgtEl>
                                        <p:attrNameLst>
                                          <p:attrName>style.visibility</p:attrName>
                                        </p:attrNameLst>
                                      </p:cBhvr>
                                      <p:to>
                                        <p:strVal val="visible"/>
                                      </p:to>
                                    </p:set>
                                    <p:animEffect transition="in" filter="dissolve">
                                      <p:cBhvr>
                                        <p:cTn id="7" dur="75"/>
                                        <p:tgtEl>
                                          <p:spTgt spid="399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9940"/>
                                        </p:tgtEl>
                                        <p:attrNameLst>
                                          <p:attrName>style.visibility</p:attrName>
                                        </p:attrNameLst>
                                      </p:cBhvr>
                                      <p:to>
                                        <p:strVal val="visible"/>
                                      </p:to>
                                    </p:set>
                                    <p:animEffect transition="in" filter="dissolve">
                                      <p:cBhvr>
                                        <p:cTn id="12" dur="500"/>
                                        <p:tgtEl>
                                          <p:spTgt spid="3994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iterate type="lt">
                                    <p:tmPct val="100000"/>
                                  </p:iterate>
                                  <p:childTnLst>
                                    <p:set>
                                      <p:cBhvr>
                                        <p:cTn id="16" dur="1" fill="hold">
                                          <p:stCondLst>
                                            <p:cond delay="0"/>
                                          </p:stCondLst>
                                        </p:cTn>
                                        <p:tgtEl>
                                          <p:spTgt spid="39943">
                                            <p:txEl>
                                              <p:pRg st="0" end="0"/>
                                            </p:txEl>
                                          </p:spTgt>
                                        </p:tgtEl>
                                        <p:attrNameLst>
                                          <p:attrName>style.visibility</p:attrName>
                                        </p:attrNameLst>
                                      </p:cBhvr>
                                      <p:to>
                                        <p:strVal val="visible"/>
                                      </p:to>
                                    </p:set>
                                    <p:animEffect transition="in" filter="dissolve">
                                      <p:cBhvr>
                                        <p:cTn id="17" dur="75"/>
                                        <p:tgtEl>
                                          <p:spTgt spid="3994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9944"/>
                                        </p:tgtEl>
                                        <p:attrNameLst>
                                          <p:attrName>style.visibility</p:attrName>
                                        </p:attrNameLst>
                                      </p:cBhvr>
                                      <p:to>
                                        <p:strVal val="visible"/>
                                      </p:to>
                                    </p:set>
                                    <p:animEffect transition="in" filter="dissolve">
                                      <p:cBhvr>
                                        <p:cTn id="22" dur="500"/>
                                        <p:tgtEl>
                                          <p:spTgt spid="39944"/>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iterate type="lt">
                                    <p:tmPct val="100000"/>
                                  </p:iterate>
                                  <p:childTnLst>
                                    <p:set>
                                      <p:cBhvr>
                                        <p:cTn id="26" dur="1" fill="hold">
                                          <p:stCondLst>
                                            <p:cond delay="0"/>
                                          </p:stCondLst>
                                        </p:cTn>
                                        <p:tgtEl>
                                          <p:spTgt spid="39952"/>
                                        </p:tgtEl>
                                        <p:attrNameLst>
                                          <p:attrName>style.visibility</p:attrName>
                                        </p:attrNameLst>
                                      </p:cBhvr>
                                      <p:to>
                                        <p:strVal val="visible"/>
                                      </p:to>
                                    </p:set>
                                    <p:animEffect transition="in" filter="dissolve">
                                      <p:cBhvr>
                                        <p:cTn id="27" dur="75"/>
                                        <p:tgtEl>
                                          <p:spTgt spid="39952"/>
                                        </p:tgtEl>
                                      </p:cBhvr>
                                    </p:animEffect>
                                  </p:childTnLst>
                                </p:cTn>
                              </p:par>
                            </p:childTnLst>
                          </p:cTn>
                        </p:par>
                        <p:par>
                          <p:cTn id="28" fill="hold">
                            <p:stCondLst>
                              <p:cond delay="750"/>
                            </p:stCondLst>
                            <p:childTnLst>
                              <p:par>
                                <p:cTn id="29" presetID="9" presetClass="entr" presetSubtype="0" fill="hold" nodeType="afterEffect">
                                  <p:stCondLst>
                                    <p:cond delay="0"/>
                                  </p:stCondLst>
                                  <p:childTnLst>
                                    <p:set>
                                      <p:cBhvr>
                                        <p:cTn id="30" dur="1" fill="hold">
                                          <p:stCondLst>
                                            <p:cond delay="0"/>
                                          </p:stCondLst>
                                        </p:cTn>
                                        <p:tgtEl>
                                          <p:spTgt spid="39953"/>
                                        </p:tgtEl>
                                        <p:attrNameLst>
                                          <p:attrName>style.visibility</p:attrName>
                                        </p:attrNameLst>
                                      </p:cBhvr>
                                      <p:to>
                                        <p:strVal val="visible"/>
                                      </p:to>
                                    </p:set>
                                    <p:animEffect transition="in" filter="dissolve">
                                      <p:cBhvr>
                                        <p:cTn id="31" dur="500"/>
                                        <p:tgtEl>
                                          <p:spTgt spid="39953"/>
                                        </p:tgtEl>
                                      </p:cBhvr>
                                    </p:animEffect>
                                  </p:childTnLst>
                                </p:cTn>
                              </p:par>
                            </p:childTnLst>
                          </p:cTn>
                        </p:par>
                        <p:par>
                          <p:cTn id="32" fill="hold">
                            <p:stCondLst>
                              <p:cond delay="1250"/>
                            </p:stCondLst>
                            <p:childTnLst>
                              <p:par>
                                <p:cTn id="33" presetID="9" presetClass="entr" presetSubtype="0" fill="hold" nodeType="afterEffect">
                                  <p:stCondLst>
                                    <p:cond delay="0"/>
                                  </p:stCondLst>
                                  <p:childTnLst>
                                    <p:set>
                                      <p:cBhvr>
                                        <p:cTn id="34" dur="1" fill="hold">
                                          <p:stCondLst>
                                            <p:cond delay="0"/>
                                          </p:stCondLst>
                                        </p:cTn>
                                        <p:tgtEl>
                                          <p:spTgt spid="39954"/>
                                        </p:tgtEl>
                                        <p:attrNameLst>
                                          <p:attrName>style.visibility</p:attrName>
                                        </p:attrNameLst>
                                      </p:cBhvr>
                                      <p:to>
                                        <p:strVal val="visible"/>
                                      </p:to>
                                    </p:set>
                                    <p:animEffect transition="in" filter="dissolve">
                                      <p:cBhvr>
                                        <p:cTn id="35" dur="500"/>
                                        <p:tgtEl>
                                          <p:spTgt spid="39954"/>
                                        </p:tgtEl>
                                      </p:cBhvr>
                                    </p:animEffect>
                                  </p:childTnLst>
                                </p:cTn>
                              </p:par>
                            </p:childTnLst>
                          </p:cTn>
                        </p:par>
                        <p:par>
                          <p:cTn id="36" fill="hold">
                            <p:stCondLst>
                              <p:cond delay="1750"/>
                            </p:stCondLst>
                            <p:childTnLst>
                              <p:par>
                                <p:cTn id="37" presetID="9" presetClass="entr" presetSubtype="0" fill="hold" nodeType="afterEffect">
                                  <p:stCondLst>
                                    <p:cond delay="0"/>
                                  </p:stCondLst>
                                  <p:childTnLst>
                                    <p:set>
                                      <p:cBhvr>
                                        <p:cTn id="38" dur="1" fill="hold">
                                          <p:stCondLst>
                                            <p:cond delay="0"/>
                                          </p:stCondLst>
                                        </p:cTn>
                                        <p:tgtEl>
                                          <p:spTgt spid="39955"/>
                                        </p:tgtEl>
                                        <p:attrNameLst>
                                          <p:attrName>style.visibility</p:attrName>
                                        </p:attrNameLst>
                                      </p:cBhvr>
                                      <p:to>
                                        <p:strVal val="visible"/>
                                      </p:to>
                                    </p:set>
                                    <p:animEffect transition="in" filter="dissolve">
                                      <p:cBhvr>
                                        <p:cTn id="39" dur="500"/>
                                        <p:tgtEl>
                                          <p:spTgt spid="39955"/>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grpId="0" nodeType="clickEffect">
                                  <p:stCondLst>
                                    <p:cond delay="0"/>
                                  </p:stCondLst>
                                  <p:iterate type="lt">
                                    <p:tmPct val="100000"/>
                                  </p:iterate>
                                  <p:childTnLst>
                                    <p:set>
                                      <p:cBhvr>
                                        <p:cTn id="43" dur="1" fill="hold">
                                          <p:stCondLst>
                                            <p:cond delay="0"/>
                                          </p:stCondLst>
                                        </p:cTn>
                                        <p:tgtEl>
                                          <p:spTgt spid="39956">
                                            <p:txEl>
                                              <p:pRg st="0" end="0"/>
                                            </p:txEl>
                                          </p:spTgt>
                                        </p:tgtEl>
                                        <p:attrNameLst>
                                          <p:attrName>style.visibility</p:attrName>
                                        </p:attrNameLst>
                                      </p:cBhvr>
                                      <p:to>
                                        <p:strVal val="visible"/>
                                      </p:to>
                                    </p:set>
                                    <p:animEffect transition="in" filter="dissolve">
                                      <p:cBhvr>
                                        <p:cTn id="44" dur="75"/>
                                        <p:tgtEl>
                                          <p:spTgt spid="3995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autoUpdateAnimBg="0"/>
      <p:bldP spid="39943" grpId="0" build="p" autoUpdateAnimBg="0"/>
      <p:bldP spid="39952" grpId="0" autoUpdateAnimBg="0"/>
      <p:bldP spid="39956"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41988" name="Object 4"/>
          <p:cNvGraphicFramePr>
            <a:graphicFrameLocks noChangeAspect="1"/>
          </p:cNvGraphicFramePr>
          <p:nvPr/>
        </p:nvGraphicFramePr>
        <p:xfrm>
          <a:off x="762000" y="762000"/>
          <a:ext cx="3479800" cy="2492375"/>
        </p:xfrm>
        <a:graphic>
          <a:graphicData uri="http://schemas.openxmlformats.org/presentationml/2006/ole">
            <p:oleObj spid="_x0000_s41988" name="Equation" r:id="rId3" imgW="1841400" imgH="1320480" progId="Equation.3">
              <p:embed/>
            </p:oleObj>
          </a:graphicData>
        </a:graphic>
      </p:graphicFrame>
      <p:graphicFrame>
        <p:nvGraphicFramePr>
          <p:cNvPr id="41991" name="Object 7"/>
          <p:cNvGraphicFramePr>
            <a:graphicFrameLocks noChangeAspect="1"/>
          </p:cNvGraphicFramePr>
          <p:nvPr/>
        </p:nvGraphicFramePr>
        <p:xfrm>
          <a:off x="4343400" y="762000"/>
          <a:ext cx="4038600" cy="2390775"/>
        </p:xfrm>
        <a:graphic>
          <a:graphicData uri="http://schemas.openxmlformats.org/presentationml/2006/ole">
            <p:oleObj spid="_x0000_s41991" name="Equation" r:id="rId4" imgW="1930320" imgH="1143000" progId="Equation.3">
              <p:embed/>
            </p:oleObj>
          </a:graphicData>
        </a:graphic>
      </p:graphicFrame>
      <p:sp>
        <p:nvSpPr>
          <p:cNvPr id="41992" name="Rectangle 8"/>
          <p:cNvSpPr>
            <a:spLocks noGrp="1" noChangeArrowheads="1"/>
          </p:cNvSpPr>
          <p:nvPr>
            <p:ph type="body" idx="1"/>
          </p:nvPr>
        </p:nvSpPr>
        <p:spPr>
          <a:xfrm>
            <a:off x="762000" y="3276600"/>
            <a:ext cx="7772400" cy="1447800"/>
          </a:xfrm>
          <a:noFill/>
          <a:ln/>
        </p:spPr>
        <p:txBody>
          <a:bodyPr/>
          <a:lstStyle/>
          <a:p>
            <a:pPr>
              <a:buFont typeface="Wingdings" pitchFamily="2" charset="2"/>
              <a:buNone/>
            </a:pPr>
            <a:r>
              <a:rPr lang="en-US" altLang="zh-CN" sz="2400">
                <a:solidFill>
                  <a:srgbClr val="04060C"/>
                </a:solidFill>
                <a:ea typeface="黑体" pitchFamily="2" charset="-122"/>
              </a:rPr>
              <a:t>    </a:t>
            </a:r>
            <a:r>
              <a:rPr lang="en-US" altLang="zh-CN" sz="2400" b="1" i="1">
                <a:solidFill>
                  <a:srgbClr val="04060C"/>
                </a:solidFill>
                <a:ea typeface="黑体" pitchFamily="2" charset="-122"/>
              </a:rPr>
              <a:t>F</a:t>
            </a:r>
            <a:r>
              <a:rPr lang="zh-CN" altLang="en-US" sz="2400" b="1">
                <a:solidFill>
                  <a:srgbClr val="04060C"/>
                </a:solidFill>
                <a:ea typeface="黑体" pitchFamily="2" charset="-122"/>
              </a:rPr>
              <a:t>（</a:t>
            </a:r>
            <a:r>
              <a:rPr lang="en-US" altLang="zh-CN" sz="2400" b="1" i="1">
                <a:solidFill>
                  <a:srgbClr val="04060C"/>
                </a:solidFill>
                <a:ea typeface="黑体" pitchFamily="2" charset="-122"/>
              </a:rPr>
              <a:t>x</a:t>
            </a:r>
            <a:r>
              <a:rPr lang="zh-CN" altLang="en-US" sz="2400" b="1">
                <a:solidFill>
                  <a:srgbClr val="04060C"/>
                </a:solidFill>
                <a:ea typeface="黑体" pitchFamily="2" charset="-122"/>
              </a:rPr>
              <a:t>）</a:t>
            </a:r>
            <a:r>
              <a:rPr lang="zh-CN" altLang="en-US" sz="2400">
                <a:solidFill>
                  <a:srgbClr val="04060C"/>
                </a:solidFill>
                <a:latin typeface="黑体" pitchFamily="2" charset="-122"/>
                <a:ea typeface="黑体" pitchFamily="2" charset="-122"/>
              </a:rPr>
              <a:t>的图形如下图所示，它是一条阶梯形的曲线，在</a:t>
            </a:r>
            <a:r>
              <a:rPr lang="en-US" altLang="zh-CN" sz="2400">
                <a:solidFill>
                  <a:srgbClr val="04060C"/>
                </a:solidFill>
                <a:ea typeface="黑体" pitchFamily="2" charset="-122"/>
              </a:rPr>
              <a:t>x</a:t>
            </a:r>
            <a:r>
              <a:rPr lang="zh-CN" altLang="en-US" sz="2400">
                <a:solidFill>
                  <a:srgbClr val="04060C"/>
                </a:solidFill>
                <a:ea typeface="黑体" pitchFamily="2" charset="-122"/>
              </a:rPr>
              <a:t>＝－</a:t>
            </a:r>
            <a:r>
              <a:rPr lang="en-US" altLang="zh-CN" sz="2400">
                <a:solidFill>
                  <a:srgbClr val="04060C"/>
                </a:solidFill>
                <a:ea typeface="黑体" pitchFamily="2" charset="-122"/>
              </a:rPr>
              <a:t>1</a:t>
            </a:r>
            <a:r>
              <a:rPr lang="zh-CN" altLang="en-US" sz="2400">
                <a:solidFill>
                  <a:srgbClr val="04060C"/>
                </a:solidFill>
                <a:ea typeface="黑体" pitchFamily="2" charset="-122"/>
              </a:rPr>
              <a:t>，</a:t>
            </a:r>
            <a:r>
              <a:rPr lang="en-US" altLang="zh-CN" sz="2400">
                <a:solidFill>
                  <a:srgbClr val="04060C"/>
                </a:solidFill>
                <a:ea typeface="黑体" pitchFamily="2" charset="-122"/>
              </a:rPr>
              <a:t>2</a:t>
            </a:r>
            <a:r>
              <a:rPr lang="zh-CN" altLang="en-US" sz="2400">
                <a:solidFill>
                  <a:srgbClr val="04060C"/>
                </a:solidFill>
                <a:ea typeface="黑体" pitchFamily="2" charset="-122"/>
              </a:rPr>
              <a:t>，</a:t>
            </a:r>
            <a:r>
              <a:rPr lang="en-US" altLang="zh-CN" sz="2400">
                <a:solidFill>
                  <a:srgbClr val="04060C"/>
                </a:solidFill>
                <a:ea typeface="黑体" pitchFamily="2" charset="-122"/>
              </a:rPr>
              <a:t>3</a:t>
            </a:r>
            <a:r>
              <a:rPr lang="zh-CN" altLang="en-US" sz="2400">
                <a:solidFill>
                  <a:srgbClr val="04060C"/>
                </a:solidFill>
                <a:latin typeface="黑体" pitchFamily="2" charset="-122"/>
                <a:ea typeface="黑体" pitchFamily="2" charset="-122"/>
              </a:rPr>
              <a:t>处有跳跃点，跳跃值分别为</a:t>
            </a:r>
            <a:r>
              <a:rPr lang="en-US" altLang="zh-CN" sz="2400">
                <a:solidFill>
                  <a:srgbClr val="04060C"/>
                </a:solidFill>
                <a:ea typeface="黑体" pitchFamily="2" charset="-122"/>
              </a:rPr>
              <a:t>1/4</a:t>
            </a:r>
            <a:r>
              <a:rPr lang="zh-CN" altLang="en-US" sz="2400">
                <a:solidFill>
                  <a:srgbClr val="04060C"/>
                </a:solidFill>
                <a:ea typeface="黑体" pitchFamily="2" charset="-122"/>
              </a:rPr>
              <a:t>，</a:t>
            </a:r>
            <a:r>
              <a:rPr lang="en-US" altLang="zh-CN" sz="2400">
                <a:solidFill>
                  <a:srgbClr val="04060C"/>
                </a:solidFill>
                <a:ea typeface="黑体" pitchFamily="2" charset="-122"/>
              </a:rPr>
              <a:t>1/2</a:t>
            </a:r>
            <a:r>
              <a:rPr lang="zh-CN" altLang="en-US" sz="2400">
                <a:solidFill>
                  <a:srgbClr val="04060C"/>
                </a:solidFill>
                <a:ea typeface="黑体" pitchFamily="2" charset="-122"/>
              </a:rPr>
              <a:t>，</a:t>
            </a:r>
            <a:r>
              <a:rPr lang="en-US" altLang="zh-CN" sz="2400">
                <a:solidFill>
                  <a:srgbClr val="04060C"/>
                </a:solidFill>
                <a:ea typeface="黑体" pitchFamily="2" charset="-122"/>
              </a:rPr>
              <a:t>1/4</a:t>
            </a:r>
            <a:r>
              <a:rPr lang="zh-CN" altLang="en-US" sz="2400">
                <a:solidFill>
                  <a:srgbClr val="04060C"/>
                </a:solidFill>
                <a:latin typeface="黑体" pitchFamily="2" charset="-122"/>
                <a:ea typeface="黑体" pitchFamily="2" charset="-122"/>
              </a:rPr>
              <a:t>。</a:t>
            </a:r>
          </a:p>
        </p:txBody>
      </p:sp>
      <p:grpSp>
        <p:nvGrpSpPr>
          <p:cNvPr id="41993" name="Group 9"/>
          <p:cNvGrpSpPr>
            <a:grpSpLocks/>
          </p:cNvGrpSpPr>
          <p:nvPr/>
        </p:nvGrpSpPr>
        <p:grpSpPr bwMode="auto">
          <a:xfrm>
            <a:off x="1828800" y="3962400"/>
            <a:ext cx="4800600" cy="2759075"/>
            <a:chOff x="336" y="1296"/>
            <a:chExt cx="3024" cy="1738"/>
          </a:xfrm>
        </p:grpSpPr>
        <p:grpSp>
          <p:nvGrpSpPr>
            <p:cNvPr id="41994" name="Group 10"/>
            <p:cNvGrpSpPr>
              <a:grpSpLocks/>
            </p:cNvGrpSpPr>
            <p:nvPr/>
          </p:nvGrpSpPr>
          <p:grpSpPr bwMode="auto">
            <a:xfrm>
              <a:off x="912" y="1440"/>
              <a:ext cx="2293" cy="1594"/>
              <a:chOff x="864" y="1488"/>
              <a:chExt cx="3311" cy="2455"/>
            </a:xfrm>
          </p:grpSpPr>
          <p:grpSp>
            <p:nvGrpSpPr>
              <p:cNvPr id="41995" name="Group 11"/>
              <p:cNvGrpSpPr>
                <a:grpSpLocks/>
              </p:cNvGrpSpPr>
              <p:nvPr/>
            </p:nvGrpSpPr>
            <p:grpSpPr bwMode="auto">
              <a:xfrm>
                <a:off x="864" y="1488"/>
                <a:ext cx="3216" cy="2016"/>
                <a:chOff x="864" y="1488"/>
                <a:chExt cx="3216" cy="2016"/>
              </a:xfrm>
            </p:grpSpPr>
            <p:sp>
              <p:nvSpPr>
                <p:cNvPr id="41996" name="Line 12"/>
                <p:cNvSpPr>
                  <a:spLocks noChangeShapeType="1"/>
                </p:cNvSpPr>
                <p:nvPr/>
              </p:nvSpPr>
              <p:spPr bwMode="auto">
                <a:xfrm flipV="1">
                  <a:off x="1728" y="1488"/>
                  <a:ext cx="0" cy="2016"/>
                </a:xfrm>
                <a:prstGeom prst="line">
                  <a:avLst/>
                </a:prstGeom>
                <a:noFill/>
                <a:ln w="9525">
                  <a:solidFill>
                    <a:schemeClr val="tx1"/>
                  </a:solidFill>
                  <a:miter lim="800000"/>
                  <a:headEnd/>
                  <a:tailEnd type="triangle" w="med" len="med"/>
                </a:ln>
                <a:effectLst/>
              </p:spPr>
              <p:txBody>
                <a:bodyPr wrap="none"/>
                <a:lstStyle/>
                <a:p>
                  <a:endParaRPr lang="zh-CN" altLang="en-US"/>
                </a:p>
              </p:txBody>
            </p:sp>
            <p:grpSp>
              <p:nvGrpSpPr>
                <p:cNvPr id="41997" name="Group 13"/>
                <p:cNvGrpSpPr>
                  <a:grpSpLocks/>
                </p:cNvGrpSpPr>
                <p:nvPr/>
              </p:nvGrpSpPr>
              <p:grpSpPr bwMode="auto">
                <a:xfrm>
                  <a:off x="864" y="3120"/>
                  <a:ext cx="3216" cy="48"/>
                  <a:chOff x="864" y="2592"/>
                  <a:chExt cx="3216" cy="48"/>
                </a:xfrm>
              </p:grpSpPr>
              <p:sp>
                <p:nvSpPr>
                  <p:cNvPr id="41998" name="Line 14"/>
                  <p:cNvSpPr>
                    <a:spLocks noChangeShapeType="1"/>
                  </p:cNvSpPr>
                  <p:nvPr/>
                </p:nvSpPr>
                <p:spPr bwMode="auto">
                  <a:xfrm>
                    <a:off x="864" y="2640"/>
                    <a:ext cx="3216" cy="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41999" name="Line 15"/>
                  <p:cNvSpPr>
                    <a:spLocks noChangeShapeType="1"/>
                  </p:cNvSpPr>
                  <p:nvPr/>
                </p:nvSpPr>
                <p:spPr bwMode="auto">
                  <a:xfrm flipV="1">
                    <a:off x="2352" y="2592"/>
                    <a:ext cx="0" cy="48"/>
                  </a:xfrm>
                  <a:prstGeom prst="line">
                    <a:avLst/>
                  </a:prstGeom>
                  <a:noFill/>
                  <a:ln w="9525">
                    <a:solidFill>
                      <a:schemeClr val="tx1"/>
                    </a:solidFill>
                    <a:miter lim="800000"/>
                    <a:headEnd/>
                    <a:tailEnd/>
                  </a:ln>
                  <a:effectLst/>
                </p:spPr>
                <p:txBody>
                  <a:bodyPr wrap="none"/>
                  <a:lstStyle/>
                  <a:p>
                    <a:endParaRPr lang="zh-CN" altLang="en-US"/>
                  </a:p>
                </p:txBody>
              </p:sp>
              <p:sp>
                <p:nvSpPr>
                  <p:cNvPr id="42000" name="Line 16"/>
                  <p:cNvSpPr>
                    <a:spLocks noChangeShapeType="1"/>
                  </p:cNvSpPr>
                  <p:nvPr/>
                </p:nvSpPr>
                <p:spPr bwMode="auto">
                  <a:xfrm flipV="1">
                    <a:off x="2928" y="2592"/>
                    <a:ext cx="0" cy="48"/>
                  </a:xfrm>
                  <a:prstGeom prst="line">
                    <a:avLst/>
                  </a:prstGeom>
                  <a:noFill/>
                  <a:ln w="9525">
                    <a:solidFill>
                      <a:schemeClr val="tx1"/>
                    </a:solidFill>
                    <a:miter lim="800000"/>
                    <a:headEnd/>
                    <a:tailEnd/>
                  </a:ln>
                  <a:effectLst/>
                </p:spPr>
                <p:txBody>
                  <a:bodyPr wrap="none"/>
                  <a:lstStyle/>
                  <a:p>
                    <a:endParaRPr lang="zh-CN" altLang="en-US"/>
                  </a:p>
                </p:txBody>
              </p:sp>
              <p:sp>
                <p:nvSpPr>
                  <p:cNvPr id="42001" name="Line 17"/>
                  <p:cNvSpPr>
                    <a:spLocks noChangeShapeType="1"/>
                  </p:cNvSpPr>
                  <p:nvPr/>
                </p:nvSpPr>
                <p:spPr bwMode="auto">
                  <a:xfrm flipV="1">
                    <a:off x="3504" y="2592"/>
                    <a:ext cx="0" cy="48"/>
                  </a:xfrm>
                  <a:prstGeom prst="line">
                    <a:avLst/>
                  </a:prstGeom>
                  <a:noFill/>
                  <a:ln w="9525">
                    <a:solidFill>
                      <a:schemeClr val="tx1"/>
                    </a:solidFill>
                    <a:miter lim="800000"/>
                    <a:headEnd/>
                    <a:tailEnd/>
                  </a:ln>
                  <a:effectLst/>
                </p:spPr>
                <p:txBody>
                  <a:bodyPr wrap="none"/>
                  <a:lstStyle/>
                  <a:p>
                    <a:endParaRPr lang="zh-CN" altLang="en-US"/>
                  </a:p>
                </p:txBody>
              </p:sp>
              <p:sp>
                <p:nvSpPr>
                  <p:cNvPr id="42002" name="Line 18"/>
                  <p:cNvSpPr>
                    <a:spLocks noChangeShapeType="1"/>
                  </p:cNvSpPr>
                  <p:nvPr/>
                </p:nvSpPr>
                <p:spPr bwMode="auto">
                  <a:xfrm flipV="1">
                    <a:off x="1152" y="2592"/>
                    <a:ext cx="0" cy="48"/>
                  </a:xfrm>
                  <a:prstGeom prst="line">
                    <a:avLst/>
                  </a:prstGeom>
                  <a:noFill/>
                  <a:ln w="9525">
                    <a:solidFill>
                      <a:schemeClr val="tx1"/>
                    </a:solidFill>
                    <a:miter lim="800000"/>
                    <a:headEnd/>
                    <a:tailEnd/>
                  </a:ln>
                  <a:effectLst/>
                </p:spPr>
                <p:txBody>
                  <a:bodyPr wrap="none"/>
                  <a:lstStyle/>
                  <a:p>
                    <a:endParaRPr lang="zh-CN" altLang="en-US"/>
                  </a:p>
                </p:txBody>
              </p:sp>
            </p:grpSp>
            <p:sp>
              <p:nvSpPr>
                <p:cNvPr id="42003" name="Line 19"/>
                <p:cNvSpPr>
                  <a:spLocks noChangeShapeType="1"/>
                </p:cNvSpPr>
                <p:nvPr/>
              </p:nvSpPr>
              <p:spPr bwMode="auto">
                <a:xfrm>
                  <a:off x="1728" y="2832"/>
                  <a:ext cx="48" cy="0"/>
                </a:xfrm>
                <a:prstGeom prst="line">
                  <a:avLst/>
                </a:prstGeom>
                <a:noFill/>
                <a:ln w="9525">
                  <a:solidFill>
                    <a:schemeClr val="tx1"/>
                  </a:solidFill>
                  <a:miter lim="800000"/>
                  <a:headEnd/>
                  <a:tailEnd/>
                </a:ln>
                <a:effectLst/>
              </p:spPr>
              <p:txBody>
                <a:bodyPr wrap="none"/>
                <a:lstStyle/>
                <a:p>
                  <a:endParaRPr lang="zh-CN" altLang="en-US"/>
                </a:p>
              </p:txBody>
            </p:sp>
            <p:sp>
              <p:nvSpPr>
                <p:cNvPr id="42004" name="Line 20"/>
                <p:cNvSpPr>
                  <a:spLocks noChangeShapeType="1"/>
                </p:cNvSpPr>
                <p:nvPr/>
              </p:nvSpPr>
              <p:spPr bwMode="auto">
                <a:xfrm>
                  <a:off x="1728" y="2496"/>
                  <a:ext cx="48" cy="0"/>
                </a:xfrm>
                <a:prstGeom prst="line">
                  <a:avLst/>
                </a:prstGeom>
                <a:noFill/>
                <a:ln w="9525">
                  <a:solidFill>
                    <a:schemeClr val="tx1"/>
                  </a:solidFill>
                  <a:miter lim="800000"/>
                  <a:headEnd/>
                  <a:tailEnd/>
                </a:ln>
                <a:effectLst/>
              </p:spPr>
              <p:txBody>
                <a:bodyPr wrap="none"/>
                <a:lstStyle/>
                <a:p>
                  <a:endParaRPr lang="zh-CN" altLang="en-US"/>
                </a:p>
              </p:txBody>
            </p:sp>
            <p:sp>
              <p:nvSpPr>
                <p:cNvPr id="42005" name="Line 21"/>
                <p:cNvSpPr>
                  <a:spLocks noChangeShapeType="1"/>
                </p:cNvSpPr>
                <p:nvPr/>
              </p:nvSpPr>
              <p:spPr bwMode="auto">
                <a:xfrm>
                  <a:off x="1728" y="2160"/>
                  <a:ext cx="48" cy="0"/>
                </a:xfrm>
                <a:prstGeom prst="line">
                  <a:avLst/>
                </a:prstGeom>
                <a:noFill/>
                <a:ln w="9525">
                  <a:solidFill>
                    <a:schemeClr val="tx1"/>
                  </a:solidFill>
                  <a:miter lim="800000"/>
                  <a:headEnd/>
                  <a:tailEnd/>
                </a:ln>
                <a:effectLst/>
              </p:spPr>
              <p:txBody>
                <a:bodyPr wrap="none"/>
                <a:lstStyle/>
                <a:p>
                  <a:endParaRPr lang="zh-CN" altLang="en-US"/>
                </a:p>
              </p:txBody>
            </p:sp>
            <p:sp>
              <p:nvSpPr>
                <p:cNvPr id="42006" name="Line 22"/>
                <p:cNvSpPr>
                  <a:spLocks noChangeShapeType="1"/>
                </p:cNvSpPr>
                <p:nvPr/>
              </p:nvSpPr>
              <p:spPr bwMode="auto">
                <a:xfrm>
                  <a:off x="1728" y="1824"/>
                  <a:ext cx="48" cy="0"/>
                </a:xfrm>
                <a:prstGeom prst="line">
                  <a:avLst/>
                </a:prstGeom>
                <a:noFill/>
                <a:ln w="9525">
                  <a:solidFill>
                    <a:schemeClr val="tx1"/>
                  </a:solidFill>
                  <a:miter lim="800000"/>
                  <a:headEnd/>
                  <a:tailEnd/>
                </a:ln>
                <a:effectLst/>
              </p:spPr>
              <p:txBody>
                <a:bodyPr wrap="none"/>
                <a:lstStyle/>
                <a:p>
                  <a:endParaRPr lang="zh-CN" altLang="en-US"/>
                </a:p>
              </p:txBody>
            </p:sp>
          </p:grpSp>
          <p:sp>
            <p:nvSpPr>
              <p:cNvPr id="42007" name="Text Box 23"/>
              <p:cNvSpPr txBox="1">
                <a:spLocks noChangeArrowheads="1"/>
              </p:cNvSpPr>
              <p:nvPr/>
            </p:nvSpPr>
            <p:spPr bwMode="auto">
              <a:xfrm>
                <a:off x="1020" y="3145"/>
                <a:ext cx="3155" cy="798"/>
              </a:xfrm>
              <a:prstGeom prst="rect">
                <a:avLst/>
              </a:prstGeom>
              <a:noFill/>
              <a:ln w="9525">
                <a:noFill/>
                <a:miter lim="800000"/>
                <a:headEnd/>
                <a:tailEnd/>
              </a:ln>
              <a:effectLst/>
            </p:spPr>
            <p:txBody>
              <a:bodyPr wrap="none">
                <a:spAutoFit/>
              </a:bodyPr>
              <a:lstStyle/>
              <a:p>
                <a:r>
                  <a:rPr lang="en-US" altLang="zh-CN"/>
                  <a:t>-1      0      1      2      3      </a:t>
                </a:r>
                <a:r>
                  <a:rPr lang="en-US" altLang="zh-CN" i="1"/>
                  <a:t>x</a:t>
                </a:r>
              </a:p>
              <a:p>
                <a:endParaRPr lang="en-US" altLang="zh-CN"/>
              </a:p>
            </p:txBody>
          </p:sp>
        </p:grpSp>
        <p:sp>
          <p:nvSpPr>
            <p:cNvPr id="42008" name="Line 24"/>
            <p:cNvSpPr>
              <a:spLocks noChangeShapeType="1"/>
            </p:cNvSpPr>
            <p:nvPr/>
          </p:nvSpPr>
          <p:spPr bwMode="auto">
            <a:xfrm>
              <a:off x="1122" y="2304"/>
              <a:ext cx="1230" cy="0"/>
            </a:xfrm>
            <a:prstGeom prst="line">
              <a:avLst/>
            </a:prstGeom>
            <a:noFill/>
            <a:ln w="28575">
              <a:solidFill>
                <a:srgbClr val="FF0000"/>
              </a:solidFill>
              <a:miter lim="800000"/>
              <a:headEnd/>
              <a:tailEnd/>
            </a:ln>
            <a:effectLst/>
          </p:spPr>
          <p:txBody>
            <a:bodyPr wrap="none"/>
            <a:lstStyle/>
            <a:p>
              <a:endParaRPr lang="zh-CN" altLang="en-US"/>
            </a:p>
          </p:txBody>
        </p:sp>
        <p:sp>
          <p:nvSpPr>
            <p:cNvPr id="42009" name="Line 25"/>
            <p:cNvSpPr>
              <a:spLocks noChangeShapeType="1"/>
            </p:cNvSpPr>
            <p:nvPr/>
          </p:nvSpPr>
          <p:spPr bwMode="auto">
            <a:xfrm>
              <a:off x="2304" y="1872"/>
              <a:ext cx="399" cy="1"/>
            </a:xfrm>
            <a:prstGeom prst="line">
              <a:avLst/>
            </a:prstGeom>
            <a:noFill/>
            <a:ln w="28575">
              <a:solidFill>
                <a:srgbClr val="FF0000"/>
              </a:solidFill>
              <a:miter lim="800000"/>
              <a:headEnd/>
              <a:tailEnd/>
            </a:ln>
            <a:effectLst/>
          </p:spPr>
          <p:txBody>
            <a:bodyPr wrap="none"/>
            <a:lstStyle/>
            <a:p>
              <a:endParaRPr lang="zh-CN" altLang="en-US"/>
            </a:p>
          </p:txBody>
        </p:sp>
        <p:sp>
          <p:nvSpPr>
            <p:cNvPr id="42010" name="Line 26"/>
            <p:cNvSpPr>
              <a:spLocks noChangeShapeType="1"/>
            </p:cNvSpPr>
            <p:nvPr/>
          </p:nvSpPr>
          <p:spPr bwMode="auto">
            <a:xfrm>
              <a:off x="2692" y="1680"/>
              <a:ext cx="668" cy="0"/>
            </a:xfrm>
            <a:prstGeom prst="line">
              <a:avLst/>
            </a:prstGeom>
            <a:noFill/>
            <a:ln w="28575">
              <a:solidFill>
                <a:srgbClr val="FF0000"/>
              </a:solidFill>
              <a:miter lim="800000"/>
              <a:headEnd/>
              <a:tailEnd/>
            </a:ln>
            <a:effectLst/>
          </p:spPr>
          <p:txBody>
            <a:bodyPr wrap="none"/>
            <a:lstStyle/>
            <a:p>
              <a:endParaRPr lang="zh-CN" altLang="en-US"/>
            </a:p>
          </p:txBody>
        </p:sp>
        <p:sp>
          <p:nvSpPr>
            <p:cNvPr id="42011" name="Line 27"/>
            <p:cNvSpPr>
              <a:spLocks noChangeShapeType="1"/>
            </p:cNvSpPr>
            <p:nvPr/>
          </p:nvSpPr>
          <p:spPr bwMode="auto">
            <a:xfrm flipH="1">
              <a:off x="336" y="2544"/>
              <a:ext cx="768" cy="0"/>
            </a:xfrm>
            <a:prstGeom prst="line">
              <a:avLst/>
            </a:prstGeom>
            <a:noFill/>
            <a:ln w="28575">
              <a:solidFill>
                <a:srgbClr val="FF0000"/>
              </a:solidFill>
              <a:round/>
              <a:headEnd/>
              <a:tailEnd/>
            </a:ln>
            <a:effectLst/>
          </p:spPr>
          <p:txBody>
            <a:bodyPr wrap="none"/>
            <a:lstStyle/>
            <a:p>
              <a:endParaRPr lang="zh-CN" altLang="en-US"/>
            </a:p>
          </p:txBody>
        </p:sp>
        <p:sp>
          <p:nvSpPr>
            <p:cNvPr id="42012" name="Oval 28"/>
            <p:cNvSpPr>
              <a:spLocks noChangeArrowheads="1"/>
            </p:cNvSpPr>
            <p:nvPr/>
          </p:nvSpPr>
          <p:spPr bwMode="auto">
            <a:xfrm>
              <a:off x="1104" y="2496"/>
              <a:ext cx="48" cy="48"/>
            </a:xfrm>
            <a:prstGeom prst="ellipse">
              <a:avLst/>
            </a:prstGeom>
            <a:solidFill>
              <a:srgbClr val="FFFFFF"/>
            </a:solidFill>
            <a:ln w="28575">
              <a:solidFill>
                <a:srgbClr val="FF0000"/>
              </a:solidFill>
              <a:round/>
              <a:headEnd/>
              <a:tailEnd/>
            </a:ln>
            <a:effectLst/>
          </p:spPr>
          <p:txBody>
            <a:bodyPr wrap="none" anchor="ctr"/>
            <a:lstStyle/>
            <a:p>
              <a:endParaRPr lang="zh-CN" altLang="en-US"/>
            </a:p>
          </p:txBody>
        </p:sp>
        <p:sp>
          <p:nvSpPr>
            <p:cNvPr id="42013" name="Oval 29"/>
            <p:cNvSpPr>
              <a:spLocks noChangeArrowheads="1"/>
            </p:cNvSpPr>
            <p:nvPr/>
          </p:nvSpPr>
          <p:spPr bwMode="auto">
            <a:xfrm>
              <a:off x="2304" y="2256"/>
              <a:ext cx="48" cy="48"/>
            </a:xfrm>
            <a:prstGeom prst="ellipse">
              <a:avLst/>
            </a:prstGeom>
            <a:solidFill>
              <a:srgbClr val="FFFFFF"/>
            </a:solidFill>
            <a:ln w="28575">
              <a:solidFill>
                <a:srgbClr val="FF0000"/>
              </a:solidFill>
              <a:round/>
              <a:headEnd/>
              <a:tailEnd/>
            </a:ln>
            <a:effectLst/>
          </p:spPr>
          <p:txBody>
            <a:bodyPr wrap="none" anchor="ctr"/>
            <a:lstStyle/>
            <a:p>
              <a:endParaRPr lang="zh-CN" altLang="en-US"/>
            </a:p>
          </p:txBody>
        </p:sp>
        <p:sp>
          <p:nvSpPr>
            <p:cNvPr id="42014" name="Text Box 30"/>
            <p:cNvSpPr txBox="1">
              <a:spLocks noChangeArrowheads="1"/>
            </p:cNvSpPr>
            <p:nvPr/>
          </p:nvSpPr>
          <p:spPr bwMode="auto">
            <a:xfrm>
              <a:off x="1296" y="1296"/>
              <a:ext cx="432" cy="633"/>
            </a:xfrm>
            <a:prstGeom prst="rect">
              <a:avLst/>
            </a:prstGeom>
            <a:noFill/>
            <a:ln w="9525">
              <a:noFill/>
              <a:miter lim="800000"/>
              <a:headEnd/>
              <a:tailEnd/>
            </a:ln>
            <a:effectLst/>
          </p:spPr>
          <p:txBody>
            <a:bodyPr>
              <a:spAutoFit/>
            </a:bodyPr>
            <a:lstStyle/>
            <a:p>
              <a:pPr>
                <a:spcBef>
                  <a:spcPct val="50000"/>
                </a:spcBef>
              </a:pPr>
              <a:r>
                <a:rPr lang="en-US" altLang="zh-CN" i="1"/>
                <a:t>P</a:t>
              </a:r>
            </a:p>
            <a:p>
              <a:pPr>
                <a:spcBef>
                  <a:spcPct val="50000"/>
                </a:spcBef>
              </a:pPr>
              <a:endParaRPr lang="en-US" altLang="zh-CN"/>
            </a:p>
          </p:txBody>
        </p:sp>
        <p:sp>
          <p:nvSpPr>
            <p:cNvPr id="42015" name="Text Box 31"/>
            <p:cNvSpPr txBox="1">
              <a:spLocks noChangeArrowheads="1"/>
            </p:cNvSpPr>
            <p:nvPr/>
          </p:nvSpPr>
          <p:spPr bwMode="auto">
            <a:xfrm>
              <a:off x="1344" y="1536"/>
              <a:ext cx="528" cy="288"/>
            </a:xfrm>
            <a:prstGeom prst="rect">
              <a:avLst/>
            </a:prstGeom>
            <a:noFill/>
            <a:ln w="9525">
              <a:noFill/>
              <a:miter lim="800000"/>
              <a:headEnd/>
              <a:tailEnd/>
            </a:ln>
            <a:effectLst/>
          </p:spPr>
          <p:txBody>
            <a:bodyPr>
              <a:spAutoFit/>
            </a:bodyPr>
            <a:lstStyle/>
            <a:p>
              <a:pPr>
                <a:spcBef>
                  <a:spcPct val="50000"/>
                </a:spcBef>
              </a:pPr>
              <a:r>
                <a:rPr lang="en-US" altLang="zh-CN"/>
                <a:t>1</a:t>
              </a:r>
            </a:p>
          </p:txBody>
        </p:sp>
        <p:sp>
          <p:nvSpPr>
            <p:cNvPr id="42016" name="Oval 32"/>
            <p:cNvSpPr>
              <a:spLocks noChangeArrowheads="1"/>
            </p:cNvSpPr>
            <p:nvPr/>
          </p:nvSpPr>
          <p:spPr bwMode="auto">
            <a:xfrm>
              <a:off x="2688" y="1824"/>
              <a:ext cx="48" cy="48"/>
            </a:xfrm>
            <a:prstGeom prst="ellipse">
              <a:avLst/>
            </a:prstGeom>
            <a:solidFill>
              <a:srgbClr val="FFFFFF"/>
            </a:solidFill>
            <a:ln w="28575">
              <a:solidFill>
                <a:srgbClr val="FF0000"/>
              </a:solidFill>
              <a:round/>
              <a:headEnd/>
              <a:tailEnd/>
            </a:ln>
            <a:effectLst/>
          </p:spPr>
          <p:txBody>
            <a:bodyPr wrap="none"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1988"/>
                                        </p:tgtEl>
                                        <p:attrNameLst>
                                          <p:attrName>style.visibility</p:attrName>
                                        </p:attrNameLst>
                                      </p:cBhvr>
                                      <p:to>
                                        <p:strVal val="visible"/>
                                      </p:to>
                                    </p:set>
                                    <p:animEffect transition="in" filter="dissolve">
                                      <p:cBhvr>
                                        <p:cTn id="7" dur="500"/>
                                        <p:tgtEl>
                                          <p:spTgt spid="4198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1991"/>
                                        </p:tgtEl>
                                        <p:attrNameLst>
                                          <p:attrName>style.visibility</p:attrName>
                                        </p:attrNameLst>
                                      </p:cBhvr>
                                      <p:to>
                                        <p:strVal val="visible"/>
                                      </p:to>
                                    </p:set>
                                    <p:animEffect transition="in" filter="dissolve">
                                      <p:cBhvr>
                                        <p:cTn id="12" dur="500"/>
                                        <p:tgtEl>
                                          <p:spTgt spid="4199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wd">
                                    <p:tmPct val="100000"/>
                                  </p:iterate>
                                  <p:childTnLst>
                                    <p:set>
                                      <p:cBhvr>
                                        <p:cTn id="16" dur="1" fill="hold">
                                          <p:stCondLst>
                                            <p:cond delay="0"/>
                                          </p:stCondLst>
                                        </p:cTn>
                                        <p:tgtEl>
                                          <p:spTgt spid="41992">
                                            <p:txEl>
                                              <p:pRg st="0" end="0"/>
                                            </p:txEl>
                                          </p:spTgt>
                                        </p:tgtEl>
                                        <p:attrNameLst>
                                          <p:attrName>style.visibility</p:attrName>
                                        </p:attrNameLst>
                                      </p:cBhvr>
                                      <p:to>
                                        <p:strVal val="visible"/>
                                      </p:to>
                                    </p:set>
                                    <p:animEffect transition="in" filter="wipe(left)">
                                      <p:cBhvr>
                                        <p:cTn id="17" dur="300"/>
                                        <p:tgtEl>
                                          <p:spTgt spid="41992">
                                            <p:txEl>
                                              <p:pRg st="0" end="0"/>
                                            </p:txEl>
                                          </p:spTgt>
                                        </p:tgtEl>
                                      </p:cBhvr>
                                    </p:animEffect>
                                  </p:childTnLst>
                                </p:cTn>
                              </p:par>
                            </p:childTnLst>
                          </p:cTn>
                        </p:par>
                        <p:par>
                          <p:cTn id="18" fill="hold">
                            <p:stCondLst>
                              <p:cond delay="12900"/>
                            </p:stCondLst>
                            <p:childTnLst>
                              <p:par>
                                <p:cTn id="19" presetID="22" presetClass="entr" presetSubtype="8" fill="hold" nodeType="afterEffect">
                                  <p:stCondLst>
                                    <p:cond delay="0"/>
                                  </p:stCondLst>
                                  <p:childTnLst>
                                    <p:set>
                                      <p:cBhvr>
                                        <p:cTn id="20" dur="1" fill="hold">
                                          <p:stCondLst>
                                            <p:cond delay="0"/>
                                          </p:stCondLst>
                                        </p:cTn>
                                        <p:tgtEl>
                                          <p:spTgt spid="41993"/>
                                        </p:tgtEl>
                                        <p:attrNameLst>
                                          <p:attrName>style.visibility</p:attrName>
                                        </p:attrNameLst>
                                      </p:cBhvr>
                                      <p:to>
                                        <p:strVal val="visible"/>
                                      </p:to>
                                    </p:set>
                                    <p:animEffect transition="in" filter="wipe(left)">
                                      <p:cBhvr>
                                        <p:cTn id="21" dur="500"/>
                                        <p:tgtEl>
                                          <p:spTgt spid="419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92"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3" name="Rectangle 7"/>
          <p:cNvSpPr>
            <a:spLocks noChangeArrowheads="1"/>
          </p:cNvSpPr>
          <p:nvPr/>
        </p:nvSpPr>
        <p:spPr bwMode="auto">
          <a:xfrm>
            <a:off x="3086100" y="3214688"/>
            <a:ext cx="9144000" cy="0"/>
          </a:xfrm>
          <a:prstGeom prst="rect">
            <a:avLst/>
          </a:prstGeom>
          <a:noFill/>
          <a:ln w="9525">
            <a:noFill/>
            <a:miter lim="800000"/>
            <a:headEnd/>
            <a:tailEnd/>
          </a:ln>
          <a:effectLst/>
        </p:spPr>
        <p:txBody>
          <a:bodyPr>
            <a:spAutoFit/>
          </a:bodyPr>
          <a:lstStyle/>
          <a:p>
            <a:endParaRPr lang="zh-CN" altLang="zh-CN">
              <a:solidFill>
                <a:schemeClr val="tx1"/>
              </a:solidFill>
            </a:endParaRPr>
          </a:p>
        </p:txBody>
      </p:sp>
      <p:graphicFrame>
        <p:nvGraphicFramePr>
          <p:cNvPr id="45062" name="Object 6"/>
          <p:cNvGraphicFramePr>
            <a:graphicFrameLocks noChangeAspect="1"/>
          </p:cNvGraphicFramePr>
          <p:nvPr/>
        </p:nvGraphicFramePr>
        <p:xfrm>
          <a:off x="1066800" y="914400"/>
          <a:ext cx="6324600" cy="814388"/>
        </p:xfrm>
        <a:graphic>
          <a:graphicData uri="http://schemas.openxmlformats.org/presentationml/2006/ole">
            <p:oleObj spid="_x0000_s45062" name="Equation" r:id="rId3" imgW="3035160" imgH="393480" progId="Equation.3">
              <p:embed/>
            </p:oleObj>
          </a:graphicData>
        </a:graphic>
      </p:graphicFrame>
      <p:graphicFrame>
        <p:nvGraphicFramePr>
          <p:cNvPr id="45061" name="Object 5"/>
          <p:cNvGraphicFramePr>
            <a:graphicFrameLocks noChangeAspect="1"/>
          </p:cNvGraphicFramePr>
          <p:nvPr/>
        </p:nvGraphicFramePr>
        <p:xfrm>
          <a:off x="1143000" y="1725613"/>
          <a:ext cx="3810000" cy="841375"/>
        </p:xfrm>
        <a:graphic>
          <a:graphicData uri="http://schemas.openxmlformats.org/presentationml/2006/ole">
            <p:oleObj spid="_x0000_s45061" name="Equation" r:id="rId4" imgW="1942920" imgH="431640" progId="Equation.3">
              <p:embed/>
            </p:oleObj>
          </a:graphicData>
        </a:graphic>
      </p:graphicFrame>
      <p:graphicFrame>
        <p:nvGraphicFramePr>
          <p:cNvPr id="45060" name="Object 4"/>
          <p:cNvGraphicFramePr>
            <a:graphicFrameLocks noChangeAspect="1"/>
          </p:cNvGraphicFramePr>
          <p:nvPr/>
        </p:nvGraphicFramePr>
        <p:xfrm>
          <a:off x="1143000" y="2690813"/>
          <a:ext cx="3581400" cy="866775"/>
        </p:xfrm>
        <a:graphic>
          <a:graphicData uri="http://schemas.openxmlformats.org/presentationml/2006/ole">
            <p:oleObj spid="_x0000_s45060" name="Equation" r:id="rId5" imgW="1765080" imgH="431640" progId="Equation.3">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5062"/>
                                        </p:tgtEl>
                                        <p:attrNameLst>
                                          <p:attrName>style.visibility</p:attrName>
                                        </p:attrNameLst>
                                      </p:cBhvr>
                                      <p:to>
                                        <p:strVal val="visible"/>
                                      </p:to>
                                    </p:set>
                                    <p:animEffect transition="in" filter="dissolve">
                                      <p:cBhvr>
                                        <p:cTn id="7" dur="500"/>
                                        <p:tgtEl>
                                          <p:spTgt spid="4506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5061"/>
                                        </p:tgtEl>
                                        <p:attrNameLst>
                                          <p:attrName>style.visibility</p:attrName>
                                        </p:attrNameLst>
                                      </p:cBhvr>
                                      <p:to>
                                        <p:strVal val="visible"/>
                                      </p:to>
                                    </p:set>
                                    <p:animEffect transition="in" filter="dissolve">
                                      <p:cBhvr>
                                        <p:cTn id="12" dur="500"/>
                                        <p:tgtEl>
                                          <p:spTgt spid="4506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5060"/>
                                        </p:tgtEl>
                                        <p:attrNameLst>
                                          <p:attrName>style.visibility</p:attrName>
                                        </p:attrNameLst>
                                      </p:cBhvr>
                                      <p:to>
                                        <p:strVal val="visible"/>
                                      </p:to>
                                    </p:set>
                                    <p:animEffect transition="in" filter="dissolve">
                                      <p:cBhvr>
                                        <p:cTn id="17" dur="500"/>
                                        <p:tgtEl>
                                          <p:spTgt spid="450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1" name="Rectangle 3"/>
          <p:cNvSpPr>
            <a:spLocks noGrp="1" noChangeArrowheads="1"/>
          </p:cNvSpPr>
          <p:nvPr>
            <p:ph type="body" idx="1"/>
          </p:nvPr>
        </p:nvSpPr>
        <p:spPr>
          <a:xfrm>
            <a:off x="838200" y="1066800"/>
            <a:ext cx="7772400" cy="609600"/>
          </a:xfrm>
        </p:spPr>
        <p:txBody>
          <a:bodyPr/>
          <a:lstStyle/>
          <a:p>
            <a:pPr>
              <a:buFont typeface="Wingdings" pitchFamily="2" charset="2"/>
              <a:buNone/>
            </a:pPr>
            <a:r>
              <a:rPr lang="zh-CN" altLang="en-US" sz="2400">
                <a:solidFill>
                  <a:srgbClr val="04060C"/>
                </a:solidFill>
                <a:latin typeface="黑体" pitchFamily="2" charset="-122"/>
                <a:ea typeface="黑体" pitchFamily="2" charset="-122"/>
              </a:rPr>
              <a:t>例</a:t>
            </a:r>
            <a:r>
              <a:rPr lang="en-US" altLang="zh-CN" sz="2400">
                <a:solidFill>
                  <a:srgbClr val="04060C"/>
                </a:solidFill>
                <a:latin typeface="黑体" pitchFamily="2" charset="-122"/>
                <a:ea typeface="黑体" pitchFamily="2" charset="-122"/>
              </a:rPr>
              <a:t>3</a:t>
            </a:r>
            <a:r>
              <a:rPr lang="zh-CN" altLang="en-US" sz="2400">
                <a:solidFill>
                  <a:srgbClr val="04060C"/>
                </a:solidFill>
                <a:latin typeface="黑体" pitchFamily="2" charset="-122"/>
                <a:ea typeface="黑体" pitchFamily="2" charset="-122"/>
              </a:rPr>
              <a:t>　已知随机变量</a:t>
            </a:r>
            <a:r>
              <a:rPr lang="en-US" altLang="zh-CN" sz="2400">
                <a:solidFill>
                  <a:srgbClr val="04060C"/>
                </a:solidFill>
                <a:ea typeface="黑体" pitchFamily="2" charset="-122"/>
              </a:rPr>
              <a:t>X</a:t>
            </a:r>
            <a:r>
              <a:rPr lang="zh-CN" altLang="en-US" sz="2400">
                <a:solidFill>
                  <a:srgbClr val="04060C"/>
                </a:solidFill>
                <a:latin typeface="黑体" pitchFamily="2" charset="-122"/>
                <a:ea typeface="黑体" pitchFamily="2" charset="-122"/>
              </a:rPr>
              <a:t>的分布律为 </a:t>
            </a:r>
          </a:p>
        </p:txBody>
      </p:sp>
      <p:grpSp>
        <p:nvGrpSpPr>
          <p:cNvPr id="48136" name="Group 8"/>
          <p:cNvGrpSpPr>
            <a:grpSpLocks/>
          </p:cNvGrpSpPr>
          <p:nvPr/>
        </p:nvGrpSpPr>
        <p:grpSpPr bwMode="auto">
          <a:xfrm>
            <a:off x="1035050" y="1676400"/>
            <a:ext cx="4965700" cy="935038"/>
            <a:chOff x="652" y="1056"/>
            <a:chExt cx="3128" cy="589"/>
          </a:xfrm>
        </p:grpSpPr>
        <p:sp>
          <p:nvSpPr>
            <p:cNvPr id="48132" name="Line 4"/>
            <p:cNvSpPr>
              <a:spLocks noChangeShapeType="1"/>
            </p:cNvSpPr>
            <p:nvPr/>
          </p:nvSpPr>
          <p:spPr bwMode="auto">
            <a:xfrm>
              <a:off x="960" y="1344"/>
              <a:ext cx="2784" cy="0"/>
            </a:xfrm>
            <a:prstGeom prst="line">
              <a:avLst/>
            </a:prstGeom>
            <a:noFill/>
            <a:ln w="9525">
              <a:solidFill>
                <a:schemeClr val="tx1"/>
              </a:solidFill>
              <a:miter lim="800000"/>
              <a:headEnd/>
              <a:tailEnd/>
            </a:ln>
            <a:effectLst/>
          </p:spPr>
          <p:txBody>
            <a:bodyPr wrap="none"/>
            <a:lstStyle/>
            <a:p>
              <a:endParaRPr lang="zh-CN" altLang="en-US"/>
            </a:p>
          </p:txBody>
        </p:sp>
        <p:sp>
          <p:nvSpPr>
            <p:cNvPr id="48133" name="Line 5"/>
            <p:cNvSpPr>
              <a:spLocks noChangeShapeType="1"/>
            </p:cNvSpPr>
            <p:nvPr/>
          </p:nvSpPr>
          <p:spPr bwMode="auto">
            <a:xfrm>
              <a:off x="1296" y="1056"/>
              <a:ext cx="0" cy="576"/>
            </a:xfrm>
            <a:prstGeom prst="line">
              <a:avLst/>
            </a:prstGeom>
            <a:noFill/>
            <a:ln w="9525">
              <a:solidFill>
                <a:schemeClr val="tx1"/>
              </a:solidFill>
              <a:miter lim="800000"/>
              <a:headEnd/>
              <a:tailEnd/>
            </a:ln>
            <a:effectLst/>
          </p:spPr>
          <p:txBody>
            <a:bodyPr wrap="none"/>
            <a:lstStyle/>
            <a:p>
              <a:endParaRPr lang="zh-CN" altLang="en-US"/>
            </a:p>
          </p:txBody>
        </p:sp>
        <p:sp>
          <p:nvSpPr>
            <p:cNvPr id="48134" name="Text Box 6"/>
            <p:cNvSpPr txBox="1">
              <a:spLocks noChangeArrowheads="1"/>
            </p:cNvSpPr>
            <p:nvPr/>
          </p:nvSpPr>
          <p:spPr bwMode="auto">
            <a:xfrm>
              <a:off x="1036" y="1069"/>
              <a:ext cx="2201" cy="288"/>
            </a:xfrm>
            <a:prstGeom prst="rect">
              <a:avLst/>
            </a:prstGeom>
            <a:noFill/>
            <a:ln w="9525">
              <a:noFill/>
              <a:miter lim="800000"/>
              <a:headEnd/>
              <a:tailEnd/>
            </a:ln>
            <a:effectLst/>
          </p:spPr>
          <p:txBody>
            <a:bodyPr wrap="none">
              <a:spAutoFit/>
            </a:bodyPr>
            <a:lstStyle/>
            <a:p>
              <a:r>
                <a:rPr lang="en-US" altLang="zh-CN" i="1"/>
                <a:t>X</a:t>
              </a:r>
              <a:r>
                <a:rPr lang="en-US" altLang="zh-CN"/>
                <a:t> </a:t>
              </a:r>
              <a:r>
                <a:rPr lang="zh-CN" altLang="en-US"/>
                <a:t>　－</a:t>
              </a:r>
              <a:r>
                <a:rPr lang="en-US" altLang="zh-CN"/>
                <a:t>2 </a:t>
              </a:r>
              <a:r>
                <a:rPr lang="zh-CN" altLang="en-US"/>
                <a:t>　</a:t>
              </a:r>
              <a:r>
                <a:rPr lang="en-US" altLang="zh-CN"/>
                <a:t>0</a:t>
              </a:r>
              <a:r>
                <a:rPr lang="zh-CN" altLang="en-US"/>
                <a:t>　    </a:t>
              </a:r>
              <a:r>
                <a:rPr lang="en-US" altLang="zh-CN"/>
                <a:t>3 </a:t>
              </a:r>
              <a:r>
                <a:rPr lang="zh-CN" altLang="en-US"/>
                <a:t>　     </a:t>
              </a:r>
              <a:r>
                <a:rPr lang="en-US" altLang="zh-CN"/>
                <a:t>5 </a:t>
              </a:r>
            </a:p>
          </p:txBody>
        </p:sp>
        <p:sp>
          <p:nvSpPr>
            <p:cNvPr id="48135" name="Text Box 7"/>
            <p:cNvSpPr txBox="1">
              <a:spLocks noChangeArrowheads="1"/>
            </p:cNvSpPr>
            <p:nvPr/>
          </p:nvSpPr>
          <p:spPr bwMode="auto">
            <a:xfrm>
              <a:off x="652" y="1357"/>
              <a:ext cx="3128" cy="288"/>
            </a:xfrm>
            <a:prstGeom prst="rect">
              <a:avLst/>
            </a:prstGeom>
            <a:noFill/>
            <a:ln w="9525">
              <a:noFill/>
              <a:miter lim="800000"/>
              <a:headEnd/>
              <a:tailEnd/>
            </a:ln>
            <a:effectLst/>
          </p:spPr>
          <p:txBody>
            <a:bodyPr wrap="none">
              <a:spAutoFit/>
            </a:bodyPr>
            <a:lstStyle/>
            <a:p>
              <a:r>
                <a:rPr lang="en-US" altLang="zh-CN"/>
                <a:t>        </a:t>
              </a:r>
              <a:r>
                <a:rPr lang="en-US" altLang="zh-CN" i="1"/>
                <a:t>P</a:t>
              </a:r>
              <a:r>
                <a:rPr lang="en-US" altLang="zh-CN"/>
                <a:t>      1/4      </a:t>
              </a:r>
              <a:r>
                <a:rPr lang="en-US" altLang="zh-CN" i="1"/>
                <a:t>a</a:t>
              </a:r>
              <a:r>
                <a:rPr lang="en-US" altLang="zh-CN"/>
                <a:t>      1/2       1/12        </a:t>
              </a:r>
            </a:p>
          </p:txBody>
        </p:sp>
      </p:grpSp>
      <p:sp>
        <p:nvSpPr>
          <p:cNvPr id="48137" name="Text Box 9"/>
          <p:cNvSpPr txBox="1">
            <a:spLocks noChangeArrowheads="1"/>
          </p:cNvSpPr>
          <p:nvPr/>
        </p:nvSpPr>
        <p:spPr bwMode="auto">
          <a:xfrm>
            <a:off x="1066800" y="2543175"/>
            <a:ext cx="6503988" cy="566738"/>
          </a:xfrm>
          <a:prstGeom prst="rect">
            <a:avLst/>
          </a:prstGeom>
          <a:noFill/>
          <a:ln w="9525">
            <a:noFill/>
            <a:miter lim="800000"/>
            <a:headEnd/>
            <a:tailEnd/>
          </a:ln>
          <a:effectLst/>
        </p:spPr>
        <p:txBody>
          <a:bodyPr wrap="none">
            <a:spAutoFit/>
          </a:bodyPr>
          <a:lstStyle/>
          <a:p>
            <a:pPr>
              <a:lnSpc>
                <a:spcPct val="130000"/>
              </a:lnSpc>
            </a:pPr>
            <a:r>
              <a:rPr lang="zh-CN" altLang="en-US">
                <a:latin typeface="黑体" pitchFamily="2" charset="-122"/>
                <a:ea typeface="黑体" pitchFamily="2" charset="-122"/>
              </a:rPr>
              <a:t>试求（</a:t>
            </a:r>
            <a:r>
              <a:rPr lang="en-US" altLang="zh-CN">
                <a:latin typeface="黑体" pitchFamily="2" charset="-122"/>
                <a:ea typeface="黑体" pitchFamily="2" charset="-122"/>
              </a:rPr>
              <a:t>1</a:t>
            </a:r>
            <a:r>
              <a:rPr lang="zh-CN" altLang="en-US">
                <a:latin typeface="黑体" pitchFamily="2" charset="-122"/>
                <a:ea typeface="黑体" pitchFamily="2" charset="-122"/>
              </a:rPr>
              <a:t>）待定系数</a:t>
            </a:r>
            <a:r>
              <a:rPr lang="en-US" altLang="zh-CN" i="1">
                <a:ea typeface="黑体" pitchFamily="2" charset="-122"/>
              </a:rPr>
              <a:t>a</a:t>
            </a:r>
            <a:r>
              <a:rPr lang="zh-CN" altLang="en-US">
                <a:latin typeface="黑体" pitchFamily="2" charset="-122"/>
                <a:ea typeface="黑体" pitchFamily="2" charset="-122"/>
              </a:rPr>
              <a:t>，（</a:t>
            </a:r>
            <a:r>
              <a:rPr lang="en-US" altLang="zh-CN">
                <a:latin typeface="黑体" pitchFamily="2" charset="-122"/>
                <a:ea typeface="黑体" pitchFamily="2" charset="-122"/>
              </a:rPr>
              <a:t>2</a:t>
            </a:r>
            <a:r>
              <a:rPr lang="zh-CN" altLang="en-US">
                <a:latin typeface="黑体" pitchFamily="2" charset="-122"/>
                <a:ea typeface="黑体" pitchFamily="2" charset="-122"/>
              </a:rPr>
              <a:t>）概率</a:t>
            </a:r>
            <a:r>
              <a:rPr lang="en-US" altLang="zh-CN">
                <a:ea typeface="黑体" pitchFamily="2" charset="-122"/>
              </a:rPr>
              <a:t>P{</a:t>
            </a:r>
            <a:r>
              <a:rPr lang="en-US" altLang="zh-CN" i="1">
                <a:ea typeface="黑体" pitchFamily="2" charset="-122"/>
              </a:rPr>
              <a:t>X </a:t>
            </a:r>
            <a:r>
              <a:rPr lang="en-US" altLang="zh-CN">
                <a:ea typeface="黑体" pitchFamily="2" charset="-122"/>
              </a:rPr>
              <a:t>&gt;</a:t>
            </a:r>
            <a:r>
              <a:rPr lang="zh-CN" altLang="en-US">
                <a:ea typeface="黑体" pitchFamily="2" charset="-122"/>
              </a:rPr>
              <a:t>－</a:t>
            </a:r>
            <a:r>
              <a:rPr lang="en-US" altLang="zh-CN">
                <a:ea typeface="黑体" pitchFamily="2" charset="-122"/>
              </a:rPr>
              <a:t>1/2</a:t>
            </a:r>
            <a:r>
              <a:rPr lang="en-US" altLang="zh-CN">
                <a:latin typeface="黑体" pitchFamily="2" charset="-122"/>
                <a:ea typeface="黑体" pitchFamily="2" charset="-122"/>
              </a:rPr>
              <a:t>}</a:t>
            </a:r>
            <a:r>
              <a:rPr lang="zh-CN" altLang="en-US">
                <a:latin typeface="黑体" pitchFamily="2" charset="-122"/>
                <a:ea typeface="黑体" pitchFamily="2" charset="-122"/>
              </a:rPr>
              <a:t>。</a:t>
            </a:r>
          </a:p>
        </p:txBody>
      </p:sp>
      <p:graphicFrame>
        <p:nvGraphicFramePr>
          <p:cNvPr id="48138" name="Object 10"/>
          <p:cNvGraphicFramePr>
            <a:graphicFrameLocks noChangeAspect="1"/>
          </p:cNvGraphicFramePr>
          <p:nvPr/>
        </p:nvGraphicFramePr>
        <p:xfrm>
          <a:off x="3054350" y="3557588"/>
          <a:ext cx="2051050" cy="709612"/>
        </p:xfrm>
        <a:graphic>
          <a:graphicData uri="http://schemas.openxmlformats.org/presentationml/2006/ole">
            <p:oleObj spid="_x0000_s48138" name="Equation" r:id="rId3" imgW="1130040" imgH="393480" progId="Equation.3">
              <p:embed/>
            </p:oleObj>
          </a:graphicData>
        </a:graphic>
      </p:graphicFrame>
      <p:sp>
        <p:nvSpPr>
          <p:cNvPr id="48140" name="Text Box 12"/>
          <p:cNvSpPr txBox="1">
            <a:spLocks noChangeArrowheads="1"/>
          </p:cNvSpPr>
          <p:nvPr/>
        </p:nvSpPr>
        <p:spPr bwMode="auto">
          <a:xfrm>
            <a:off x="685800" y="4333875"/>
            <a:ext cx="7924800" cy="822325"/>
          </a:xfrm>
          <a:prstGeom prst="rect">
            <a:avLst/>
          </a:prstGeom>
          <a:noFill/>
          <a:ln w="9525">
            <a:noFill/>
            <a:miter lim="800000"/>
            <a:headEnd/>
            <a:tailEnd/>
          </a:ln>
          <a:effectLst/>
        </p:spPr>
        <p:txBody>
          <a:bodyPr>
            <a:spAutoFit/>
          </a:bodyPr>
          <a:lstStyle/>
          <a:p>
            <a:r>
              <a:rPr lang="en-US" altLang="zh-CN">
                <a:latin typeface="黑体" pitchFamily="2" charset="-122"/>
                <a:ea typeface="黑体" pitchFamily="2" charset="-122"/>
              </a:rPr>
              <a:t>             </a:t>
            </a:r>
            <a:r>
              <a:rPr lang="zh-CN" altLang="en-US">
                <a:latin typeface="黑体" pitchFamily="2" charset="-122"/>
                <a:ea typeface="黑体" pitchFamily="2" charset="-122"/>
              </a:rPr>
              <a:t>即可求得</a:t>
            </a:r>
            <a:r>
              <a:rPr lang="en-US" altLang="zh-CN" b="1" i="1">
                <a:ea typeface="黑体" pitchFamily="2" charset="-122"/>
              </a:rPr>
              <a:t>a</a:t>
            </a:r>
            <a:r>
              <a:rPr lang="en-US" altLang="zh-CN" b="1">
                <a:ea typeface="黑体" pitchFamily="2" charset="-122"/>
              </a:rPr>
              <a:t>=1/6</a:t>
            </a:r>
            <a:r>
              <a:rPr lang="zh-CN" altLang="en-US">
                <a:latin typeface="黑体" pitchFamily="2" charset="-122"/>
                <a:ea typeface="黑体" pitchFamily="2" charset="-122"/>
              </a:rPr>
              <a:t>。 </a:t>
            </a:r>
          </a:p>
          <a:p>
            <a:r>
              <a:rPr lang="zh-CN" altLang="en-US">
                <a:latin typeface="黑体" pitchFamily="2" charset="-122"/>
                <a:ea typeface="黑体" pitchFamily="2" charset="-122"/>
              </a:rPr>
              <a:t>   （</a:t>
            </a:r>
            <a:r>
              <a:rPr lang="en-US" altLang="zh-CN">
                <a:latin typeface="黑体" pitchFamily="2" charset="-122"/>
                <a:ea typeface="黑体" pitchFamily="2" charset="-122"/>
              </a:rPr>
              <a:t>2</a:t>
            </a:r>
            <a:r>
              <a:rPr lang="zh-CN" altLang="en-US">
                <a:latin typeface="黑体" pitchFamily="2" charset="-122"/>
                <a:ea typeface="黑体" pitchFamily="2" charset="-122"/>
              </a:rPr>
              <a:t>）</a:t>
            </a:r>
          </a:p>
        </p:txBody>
      </p:sp>
      <p:graphicFrame>
        <p:nvGraphicFramePr>
          <p:cNvPr id="48142" name="Object 14"/>
          <p:cNvGraphicFramePr>
            <a:graphicFrameLocks noChangeAspect="1"/>
          </p:cNvGraphicFramePr>
          <p:nvPr/>
        </p:nvGraphicFramePr>
        <p:xfrm>
          <a:off x="2057400" y="4778375"/>
          <a:ext cx="5334000" cy="1546225"/>
        </p:xfrm>
        <a:graphic>
          <a:graphicData uri="http://schemas.openxmlformats.org/presentationml/2006/ole">
            <p:oleObj spid="_x0000_s48142" name="Equation" r:id="rId4" imgW="2958840" imgH="863280" progId="Equation.3">
              <p:embed/>
            </p:oleObj>
          </a:graphicData>
        </a:graphic>
      </p:graphicFrame>
      <p:sp>
        <p:nvSpPr>
          <p:cNvPr id="48144" name="Text Box 16"/>
          <p:cNvSpPr txBox="1">
            <a:spLocks noChangeArrowheads="1"/>
          </p:cNvSpPr>
          <p:nvPr/>
        </p:nvSpPr>
        <p:spPr bwMode="auto">
          <a:xfrm>
            <a:off x="990600" y="3048000"/>
            <a:ext cx="4724400" cy="1114425"/>
          </a:xfrm>
          <a:prstGeom prst="rect">
            <a:avLst/>
          </a:prstGeom>
          <a:noFill/>
          <a:ln w="9525">
            <a:noFill/>
            <a:miter lim="800000"/>
            <a:headEnd/>
            <a:tailEnd/>
          </a:ln>
          <a:effectLst/>
        </p:spPr>
        <p:txBody>
          <a:bodyPr>
            <a:spAutoFit/>
          </a:bodyPr>
          <a:lstStyle/>
          <a:p>
            <a:pPr>
              <a:lnSpc>
                <a:spcPct val="130000"/>
              </a:lnSpc>
            </a:pPr>
            <a:r>
              <a:rPr lang="zh-CN" altLang="en-US">
                <a:latin typeface="黑体" pitchFamily="2" charset="-122"/>
                <a:ea typeface="黑体" pitchFamily="2" charset="-122"/>
              </a:rPr>
              <a:t>解</a:t>
            </a:r>
            <a:r>
              <a:rPr lang="en-US" altLang="zh-CN">
                <a:latin typeface="黑体" pitchFamily="2" charset="-122"/>
                <a:ea typeface="黑体" pitchFamily="2" charset="-122"/>
              </a:rPr>
              <a:t>: </a:t>
            </a:r>
            <a:r>
              <a:rPr lang="zh-CN" altLang="en-US">
                <a:latin typeface="黑体" pitchFamily="2" charset="-122"/>
                <a:ea typeface="黑体" pitchFamily="2" charset="-122"/>
              </a:rPr>
              <a:t>（</a:t>
            </a:r>
            <a:r>
              <a:rPr lang="en-US" altLang="zh-CN">
                <a:latin typeface="黑体" pitchFamily="2" charset="-122"/>
                <a:ea typeface="黑体" pitchFamily="2" charset="-122"/>
              </a:rPr>
              <a:t>1</a:t>
            </a:r>
            <a:r>
              <a:rPr lang="zh-CN" altLang="en-US">
                <a:latin typeface="黑体" pitchFamily="2" charset="-122"/>
                <a:ea typeface="黑体" pitchFamily="2" charset="-122"/>
              </a:rPr>
              <a:t>）由分布律的性质可知 </a:t>
            </a:r>
          </a:p>
          <a:p>
            <a:pPr>
              <a:spcBef>
                <a:spcPct val="50000"/>
              </a:spcBef>
            </a:pPr>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iterate type="lt">
                                    <p:tmPct val="100000"/>
                                  </p:iterate>
                                  <p:childTnLst>
                                    <p:set>
                                      <p:cBhvr>
                                        <p:cTn id="6" dur="1" fill="hold">
                                          <p:stCondLst>
                                            <p:cond delay="0"/>
                                          </p:stCondLst>
                                        </p:cTn>
                                        <p:tgtEl>
                                          <p:spTgt spid="48131">
                                            <p:txEl>
                                              <p:pRg st="0" end="0"/>
                                            </p:txEl>
                                          </p:spTgt>
                                        </p:tgtEl>
                                        <p:attrNameLst>
                                          <p:attrName>style.visibility</p:attrName>
                                        </p:attrNameLst>
                                      </p:cBhvr>
                                      <p:to>
                                        <p:strVal val="visible"/>
                                      </p:to>
                                    </p:set>
                                    <p:animEffect transition="in" filter="dissolve">
                                      <p:cBhvr>
                                        <p:cTn id="7" dur="75"/>
                                        <p:tgtEl>
                                          <p:spTgt spid="481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8136"/>
                                        </p:tgtEl>
                                        <p:attrNameLst>
                                          <p:attrName>style.visibility</p:attrName>
                                        </p:attrNameLst>
                                      </p:cBhvr>
                                      <p:to>
                                        <p:strVal val="visible"/>
                                      </p:to>
                                    </p:set>
                                    <p:animEffect transition="in" filter="wipe(left)">
                                      <p:cBhvr>
                                        <p:cTn id="12" dur="500"/>
                                        <p:tgtEl>
                                          <p:spTgt spid="4813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iterate type="lt">
                                    <p:tmPct val="100000"/>
                                  </p:iterate>
                                  <p:childTnLst>
                                    <p:set>
                                      <p:cBhvr>
                                        <p:cTn id="16" dur="1" fill="hold">
                                          <p:stCondLst>
                                            <p:cond delay="0"/>
                                          </p:stCondLst>
                                        </p:cTn>
                                        <p:tgtEl>
                                          <p:spTgt spid="48137"/>
                                        </p:tgtEl>
                                        <p:attrNameLst>
                                          <p:attrName>style.visibility</p:attrName>
                                        </p:attrNameLst>
                                      </p:cBhvr>
                                      <p:to>
                                        <p:strVal val="visible"/>
                                      </p:to>
                                    </p:set>
                                    <p:animEffect transition="in" filter="dissolve">
                                      <p:cBhvr>
                                        <p:cTn id="17" dur="75"/>
                                        <p:tgtEl>
                                          <p:spTgt spid="4813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wd">
                                    <p:tmPct val="100000"/>
                                  </p:iterate>
                                  <p:childTnLst>
                                    <p:set>
                                      <p:cBhvr>
                                        <p:cTn id="21" dur="1" fill="hold">
                                          <p:stCondLst>
                                            <p:cond delay="0"/>
                                          </p:stCondLst>
                                        </p:cTn>
                                        <p:tgtEl>
                                          <p:spTgt spid="48144"/>
                                        </p:tgtEl>
                                        <p:attrNameLst>
                                          <p:attrName>style.visibility</p:attrName>
                                        </p:attrNameLst>
                                      </p:cBhvr>
                                      <p:to>
                                        <p:strVal val="visible"/>
                                      </p:to>
                                    </p:set>
                                    <p:animEffect transition="in" filter="wipe(left)">
                                      <p:cBhvr>
                                        <p:cTn id="22" dur="300"/>
                                        <p:tgtEl>
                                          <p:spTgt spid="48144"/>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48138"/>
                                        </p:tgtEl>
                                        <p:attrNameLst>
                                          <p:attrName>style.visibility</p:attrName>
                                        </p:attrNameLst>
                                      </p:cBhvr>
                                      <p:to>
                                        <p:strVal val="visible"/>
                                      </p:to>
                                    </p:set>
                                    <p:animEffect transition="in" filter="dissolve">
                                      <p:cBhvr>
                                        <p:cTn id="27" dur="500"/>
                                        <p:tgtEl>
                                          <p:spTgt spid="48138"/>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iterate type="lt">
                                    <p:tmPct val="100000"/>
                                  </p:iterate>
                                  <p:childTnLst>
                                    <p:set>
                                      <p:cBhvr>
                                        <p:cTn id="31" dur="1" fill="hold">
                                          <p:stCondLst>
                                            <p:cond delay="0"/>
                                          </p:stCondLst>
                                        </p:cTn>
                                        <p:tgtEl>
                                          <p:spTgt spid="48140"/>
                                        </p:tgtEl>
                                        <p:attrNameLst>
                                          <p:attrName>style.visibility</p:attrName>
                                        </p:attrNameLst>
                                      </p:cBhvr>
                                      <p:to>
                                        <p:strVal val="visible"/>
                                      </p:to>
                                    </p:set>
                                    <p:animEffect transition="in" filter="dissolve">
                                      <p:cBhvr>
                                        <p:cTn id="32" dur="75"/>
                                        <p:tgtEl>
                                          <p:spTgt spid="48140"/>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48142"/>
                                        </p:tgtEl>
                                        <p:attrNameLst>
                                          <p:attrName>style.visibility</p:attrName>
                                        </p:attrNameLst>
                                      </p:cBhvr>
                                      <p:to>
                                        <p:strVal val="visible"/>
                                      </p:to>
                                    </p:set>
                                    <p:animEffect transition="in" filter="dissolve">
                                      <p:cBhvr>
                                        <p:cTn id="37" dur="500"/>
                                        <p:tgtEl>
                                          <p:spTgt spid="481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autoUpdateAnimBg="0"/>
      <p:bldP spid="48137" grpId="0" autoUpdateAnimBg="0"/>
      <p:bldP spid="48140" grpId="0" autoUpdateAnimBg="0"/>
      <p:bldP spid="48144"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5" name="Rectangle 3"/>
          <p:cNvSpPr>
            <a:spLocks noGrp="1" noChangeArrowheads="1"/>
          </p:cNvSpPr>
          <p:nvPr>
            <p:ph type="body" idx="1"/>
          </p:nvPr>
        </p:nvSpPr>
        <p:spPr>
          <a:xfrm>
            <a:off x="685800" y="990600"/>
            <a:ext cx="8001000" cy="3124200"/>
          </a:xfrm>
        </p:spPr>
        <p:txBody>
          <a:bodyPr/>
          <a:lstStyle/>
          <a:p>
            <a:pPr>
              <a:lnSpc>
                <a:spcPct val="110000"/>
              </a:lnSpc>
              <a:buFont typeface="Wingdings" pitchFamily="2" charset="2"/>
              <a:buNone/>
            </a:pPr>
            <a:endParaRPr lang="en-US" altLang="zh-CN">
              <a:solidFill>
                <a:schemeClr val="tx2"/>
              </a:solidFill>
              <a:latin typeface="华文行楷" pitchFamily="2" charset="-122"/>
              <a:ea typeface="华文行楷" pitchFamily="2" charset="-122"/>
            </a:endParaRPr>
          </a:p>
          <a:p>
            <a:pPr>
              <a:lnSpc>
                <a:spcPct val="110000"/>
              </a:lnSpc>
              <a:buFont typeface="Wingdings" pitchFamily="2" charset="2"/>
              <a:buNone/>
            </a:pPr>
            <a:r>
              <a:rPr lang="en-US" altLang="zh-CN" sz="2800">
                <a:solidFill>
                  <a:srgbClr val="04060C"/>
                </a:solidFill>
                <a:latin typeface="黑体" pitchFamily="2" charset="-122"/>
                <a:ea typeface="黑体" pitchFamily="2" charset="-122"/>
              </a:rPr>
              <a:t>1.</a:t>
            </a:r>
            <a:r>
              <a:rPr lang="zh-CN" altLang="en-US" sz="2800" b="1">
                <a:solidFill>
                  <a:srgbClr val="04060C"/>
                </a:solidFill>
                <a:ea typeface="黑体" pitchFamily="2" charset="-122"/>
              </a:rPr>
              <a:t>（</a:t>
            </a:r>
            <a:r>
              <a:rPr lang="en-US" altLang="zh-CN" sz="2800" b="1">
                <a:solidFill>
                  <a:srgbClr val="04060C"/>
                </a:solidFill>
                <a:ea typeface="黑体" pitchFamily="2" charset="-122"/>
              </a:rPr>
              <a:t>0</a:t>
            </a:r>
            <a:r>
              <a:rPr lang="zh-CN" altLang="en-US" sz="2800" b="1">
                <a:solidFill>
                  <a:srgbClr val="04060C"/>
                </a:solidFill>
                <a:ea typeface="黑体" pitchFamily="2" charset="-122"/>
              </a:rPr>
              <a:t>－</a:t>
            </a:r>
            <a:r>
              <a:rPr lang="en-US" altLang="zh-CN" sz="2800" b="1">
                <a:solidFill>
                  <a:srgbClr val="04060C"/>
                </a:solidFill>
                <a:ea typeface="黑体" pitchFamily="2" charset="-122"/>
              </a:rPr>
              <a:t>1</a:t>
            </a:r>
            <a:r>
              <a:rPr lang="zh-CN" altLang="en-US" sz="2800" b="1">
                <a:solidFill>
                  <a:srgbClr val="04060C"/>
                </a:solidFill>
                <a:ea typeface="黑体" pitchFamily="2" charset="-122"/>
              </a:rPr>
              <a:t>）</a:t>
            </a:r>
            <a:r>
              <a:rPr lang="zh-CN" altLang="en-US" sz="2800">
                <a:solidFill>
                  <a:srgbClr val="04060C"/>
                </a:solidFill>
                <a:latin typeface="黑体" pitchFamily="2" charset="-122"/>
                <a:ea typeface="黑体" pitchFamily="2" charset="-122"/>
              </a:rPr>
              <a:t>分布：</a:t>
            </a:r>
          </a:p>
          <a:p>
            <a:pPr>
              <a:lnSpc>
                <a:spcPct val="110000"/>
              </a:lnSpc>
              <a:buFont typeface="Wingdings" pitchFamily="2" charset="2"/>
              <a:buNone/>
            </a:pPr>
            <a:r>
              <a:rPr lang="zh-CN" altLang="en-US" sz="2800">
                <a:solidFill>
                  <a:srgbClr val="04060C"/>
                </a:solidFill>
                <a:latin typeface="黑体" pitchFamily="2" charset="-122"/>
                <a:ea typeface="黑体" pitchFamily="2" charset="-122"/>
              </a:rPr>
              <a:t>    </a:t>
            </a:r>
            <a:r>
              <a:rPr lang="zh-CN" altLang="en-US" sz="2400">
                <a:solidFill>
                  <a:srgbClr val="04060C"/>
                </a:solidFill>
                <a:latin typeface="黑体" pitchFamily="2" charset="-122"/>
                <a:ea typeface="黑体" pitchFamily="2" charset="-122"/>
              </a:rPr>
              <a:t>设随机变量</a:t>
            </a:r>
            <a:r>
              <a:rPr lang="en-US" altLang="zh-CN" sz="2400" b="1" i="1">
                <a:solidFill>
                  <a:srgbClr val="04060C"/>
                </a:solidFill>
                <a:ea typeface="黑体" pitchFamily="2" charset="-122"/>
              </a:rPr>
              <a:t>X</a:t>
            </a:r>
            <a:r>
              <a:rPr lang="zh-CN" altLang="en-US" sz="2400">
                <a:solidFill>
                  <a:srgbClr val="04060C"/>
                </a:solidFill>
                <a:latin typeface="黑体" pitchFamily="2" charset="-122"/>
                <a:ea typeface="黑体" pitchFamily="2" charset="-122"/>
              </a:rPr>
              <a:t>只可能取</a:t>
            </a:r>
            <a:r>
              <a:rPr lang="en-US" altLang="zh-CN" sz="2400">
                <a:solidFill>
                  <a:srgbClr val="04060C"/>
                </a:solidFill>
                <a:latin typeface="黑体" pitchFamily="2" charset="-122"/>
                <a:ea typeface="黑体" pitchFamily="2" charset="-122"/>
              </a:rPr>
              <a:t>0</a:t>
            </a:r>
            <a:r>
              <a:rPr lang="zh-CN" altLang="en-US" sz="2400">
                <a:solidFill>
                  <a:srgbClr val="04060C"/>
                </a:solidFill>
                <a:latin typeface="黑体" pitchFamily="2" charset="-122"/>
                <a:ea typeface="黑体" pitchFamily="2" charset="-122"/>
              </a:rPr>
              <a:t>与</a:t>
            </a:r>
            <a:r>
              <a:rPr lang="en-US" altLang="zh-CN" sz="2400">
                <a:solidFill>
                  <a:srgbClr val="04060C"/>
                </a:solidFill>
                <a:latin typeface="黑体" pitchFamily="2" charset="-122"/>
                <a:ea typeface="黑体" pitchFamily="2" charset="-122"/>
              </a:rPr>
              <a:t>1</a:t>
            </a:r>
            <a:r>
              <a:rPr lang="zh-CN" altLang="en-US" sz="2400">
                <a:solidFill>
                  <a:srgbClr val="04060C"/>
                </a:solidFill>
                <a:latin typeface="黑体" pitchFamily="2" charset="-122"/>
                <a:ea typeface="黑体" pitchFamily="2" charset="-122"/>
              </a:rPr>
              <a:t>两个值，它的分布律为</a:t>
            </a:r>
            <a:br>
              <a:rPr lang="zh-CN" altLang="en-US" sz="2400">
                <a:solidFill>
                  <a:srgbClr val="04060C"/>
                </a:solidFill>
                <a:latin typeface="黑体" pitchFamily="2" charset="-122"/>
                <a:ea typeface="黑体" pitchFamily="2" charset="-122"/>
              </a:rPr>
            </a:br>
            <a:r>
              <a:rPr lang="zh-CN" altLang="en-US" sz="2400">
                <a:solidFill>
                  <a:srgbClr val="04060C"/>
                </a:solidFill>
                <a:latin typeface="黑体" pitchFamily="2" charset="-122"/>
                <a:ea typeface="黑体" pitchFamily="2" charset="-122"/>
              </a:rPr>
              <a:t>      </a:t>
            </a:r>
            <a:r>
              <a:rPr lang="en-US" altLang="zh-CN" sz="2400" b="1">
                <a:solidFill>
                  <a:srgbClr val="04060C"/>
                </a:solidFill>
                <a:ea typeface="黑体" pitchFamily="2" charset="-122"/>
              </a:rPr>
              <a:t>P{</a:t>
            </a:r>
            <a:r>
              <a:rPr lang="en-US" altLang="zh-CN" sz="2400" b="1" i="1">
                <a:solidFill>
                  <a:srgbClr val="04060C"/>
                </a:solidFill>
                <a:ea typeface="黑体" pitchFamily="2" charset="-122"/>
              </a:rPr>
              <a:t>X</a:t>
            </a:r>
            <a:r>
              <a:rPr lang="en-US" altLang="zh-CN" sz="2400" b="1">
                <a:solidFill>
                  <a:srgbClr val="04060C"/>
                </a:solidFill>
                <a:ea typeface="黑体" pitchFamily="2" charset="-122"/>
              </a:rPr>
              <a:t>=</a:t>
            </a:r>
            <a:r>
              <a:rPr lang="en-US" altLang="zh-CN" sz="2400" b="1" i="1">
                <a:solidFill>
                  <a:srgbClr val="04060C"/>
                </a:solidFill>
                <a:ea typeface="黑体" pitchFamily="2" charset="-122"/>
              </a:rPr>
              <a:t>k</a:t>
            </a:r>
            <a:r>
              <a:rPr lang="en-US" altLang="zh-CN" sz="2400" b="1">
                <a:solidFill>
                  <a:srgbClr val="04060C"/>
                </a:solidFill>
                <a:ea typeface="黑体" pitchFamily="2" charset="-122"/>
              </a:rPr>
              <a:t>}=</a:t>
            </a:r>
            <a:r>
              <a:rPr lang="en-US" altLang="zh-CN" sz="2400" b="1" i="1">
                <a:solidFill>
                  <a:srgbClr val="04060C"/>
                </a:solidFill>
                <a:ea typeface="黑体" pitchFamily="2" charset="-122"/>
              </a:rPr>
              <a:t>p</a:t>
            </a:r>
            <a:r>
              <a:rPr lang="en-US" altLang="zh-CN" sz="2400" b="1" i="1" baseline="30000">
                <a:solidFill>
                  <a:srgbClr val="04060C"/>
                </a:solidFill>
                <a:ea typeface="黑体" pitchFamily="2" charset="-122"/>
              </a:rPr>
              <a:t>k</a:t>
            </a:r>
            <a:r>
              <a:rPr lang="en-US" altLang="zh-CN" sz="2400" b="1">
                <a:solidFill>
                  <a:srgbClr val="04060C"/>
                </a:solidFill>
                <a:ea typeface="黑体" pitchFamily="2" charset="-122"/>
              </a:rPr>
              <a:t>(1-</a:t>
            </a:r>
            <a:r>
              <a:rPr lang="en-US" altLang="zh-CN" sz="2400" b="1" i="1">
                <a:solidFill>
                  <a:srgbClr val="04060C"/>
                </a:solidFill>
                <a:ea typeface="黑体" pitchFamily="2" charset="-122"/>
              </a:rPr>
              <a:t>p</a:t>
            </a:r>
            <a:r>
              <a:rPr lang="en-US" altLang="zh-CN" sz="2400" b="1">
                <a:solidFill>
                  <a:srgbClr val="04060C"/>
                </a:solidFill>
                <a:ea typeface="黑体" pitchFamily="2" charset="-122"/>
              </a:rPr>
              <a:t>)</a:t>
            </a:r>
            <a:r>
              <a:rPr lang="en-US" altLang="zh-CN" sz="2400" b="1" baseline="30000">
                <a:solidFill>
                  <a:srgbClr val="04060C"/>
                </a:solidFill>
                <a:ea typeface="黑体" pitchFamily="2" charset="-122"/>
              </a:rPr>
              <a:t>1-</a:t>
            </a:r>
            <a:r>
              <a:rPr lang="en-US" altLang="zh-CN" sz="2400" b="1" i="1" baseline="30000">
                <a:solidFill>
                  <a:srgbClr val="04060C"/>
                </a:solidFill>
                <a:ea typeface="黑体" pitchFamily="2" charset="-122"/>
              </a:rPr>
              <a:t>k</a:t>
            </a:r>
            <a:r>
              <a:rPr lang="en-US" altLang="zh-CN" sz="2400" b="1">
                <a:solidFill>
                  <a:srgbClr val="04060C"/>
                </a:solidFill>
                <a:ea typeface="黑体" pitchFamily="2" charset="-122"/>
              </a:rPr>
              <a:t> ,  </a:t>
            </a:r>
            <a:r>
              <a:rPr lang="en-US" altLang="zh-CN" sz="2400" b="1" i="1">
                <a:solidFill>
                  <a:srgbClr val="04060C"/>
                </a:solidFill>
                <a:ea typeface="黑体" pitchFamily="2" charset="-122"/>
              </a:rPr>
              <a:t>k</a:t>
            </a:r>
            <a:r>
              <a:rPr lang="en-US" altLang="zh-CN" sz="2400" b="1">
                <a:solidFill>
                  <a:srgbClr val="04060C"/>
                </a:solidFill>
                <a:ea typeface="黑体" pitchFamily="2" charset="-122"/>
              </a:rPr>
              <a:t>=0</a:t>
            </a:r>
            <a:r>
              <a:rPr lang="zh-CN" altLang="en-US" sz="2400" b="1">
                <a:solidFill>
                  <a:srgbClr val="04060C"/>
                </a:solidFill>
                <a:ea typeface="黑体" pitchFamily="2" charset="-122"/>
              </a:rPr>
              <a:t>，</a:t>
            </a:r>
            <a:r>
              <a:rPr lang="en-US" altLang="zh-CN" sz="2400" b="1">
                <a:solidFill>
                  <a:srgbClr val="04060C"/>
                </a:solidFill>
                <a:ea typeface="黑体" pitchFamily="2" charset="-122"/>
              </a:rPr>
              <a:t>1. (0&lt;</a:t>
            </a:r>
            <a:r>
              <a:rPr lang="en-US" altLang="zh-CN" sz="2400" b="1" i="1">
                <a:solidFill>
                  <a:srgbClr val="04060C"/>
                </a:solidFill>
                <a:ea typeface="黑体" pitchFamily="2" charset="-122"/>
              </a:rPr>
              <a:t>p</a:t>
            </a:r>
            <a:r>
              <a:rPr lang="en-US" altLang="zh-CN" sz="2400" b="1">
                <a:solidFill>
                  <a:srgbClr val="04060C"/>
                </a:solidFill>
                <a:ea typeface="黑体" pitchFamily="2" charset="-122"/>
              </a:rPr>
              <a:t>&lt;1)</a:t>
            </a:r>
            <a:r>
              <a:rPr lang="en-US" altLang="zh-CN" sz="2400" b="1">
                <a:solidFill>
                  <a:srgbClr val="04060C"/>
                </a:solidFill>
                <a:latin typeface="黑体" pitchFamily="2" charset="-122"/>
                <a:ea typeface="黑体" pitchFamily="2" charset="-122"/>
              </a:rPr>
              <a:t/>
            </a:r>
            <a:br>
              <a:rPr lang="en-US" altLang="zh-CN" sz="2400" b="1">
                <a:solidFill>
                  <a:srgbClr val="04060C"/>
                </a:solidFill>
                <a:latin typeface="黑体" pitchFamily="2" charset="-122"/>
                <a:ea typeface="黑体" pitchFamily="2" charset="-122"/>
              </a:rPr>
            </a:br>
            <a:r>
              <a:rPr lang="zh-CN" altLang="en-US" sz="2400">
                <a:solidFill>
                  <a:srgbClr val="04060C"/>
                </a:solidFill>
                <a:latin typeface="黑体" pitchFamily="2" charset="-122"/>
                <a:ea typeface="黑体" pitchFamily="2" charset="-122"/>
              </a:rPr>
              <a:t>则称</a:t>
            </a:r>
            <a:r>
              <a:rPr lang="en-US" altLang="zh-CN" sz="2400" b="1" i="1">
                <a:solidFill>
                  <a:srgbClr val="04060C"/>
                </a:solidFill>
                <a:ea typeface="黑体" pitchFamily="2" charset="-122"/>
              </a:rPr>
              <a:t>X</a:t>
            </a:r>
            <a:r>
              <a:rPr lang="zh-CN" altLang="en-US" sz="2400">
                <a:solidFill>
                  <a:srgbClr val="04060C"/>
                </a:solidFill>
                <a:latin typeface="黑体" pitchFamily="2" charset="-122"/>
                <a:ea typeface="黑体" pitchFamily="2" charset="-122"/>
              </a:rPr>
              <a:t>服从</a:t>
            </a:r>
            <a:r>
              <a:rPr lang="zh-CN" altLang="en-US" sz="2400" b="1">
                <a:solidFill>
                  <a:srgbClr val="04060C"/>
                </a:solidFill>
                <a:ea typeface="黑体" pitchFamily="2" charset="-122"/>
              </a:rPr>
              <a:t>（</a:t>
            </a:r>
            <a:r>
              <a:rPr lang="en-US" altLang="zh-CN" sz="2400" b="1">
                <a:solidFill>
                  <a:srgbClr val="04060C"/>
                </a:solidFill>
                <a:ea typeface="黑体" pitchFamily="2" charset="-122"/>
              </a:rPr>
              <a:t>0</a:t>
            </a:r>
            <a:r>
              <a:rPr lang="zh-CN" altLang="en-US" sz="2400" b="1">
                <a:solidFill>
                  <a:srgbClr val="04060C"/>
                </a:solidFill>
                <a:ea typeface="黑体" pitchFamily="2" charset="-122"/>
              </a:rPr>
              <a:t>－</a:t>
            </a:r>
            <a:r>
              <a:rPr lang="en-US" altLang="zh-CN" sz="2400" b="1">
                <a:solidFill>
                  <a:srgbClr val="04060C"/>
                </a:solidFill>
                <a:ea typeface="黑体" pitchFamily="2" charset="-122"/>
              </a:rPr>
              <a:t>1</a:t>
            </a:r>
            <a:r>
              <a:rPr lang="zh-CN" altLang="en-US" sz="2400" b="1">
                <a:solidFill>
                  <a:srgbClr val="04060C"/>
                </a:solidFill>
                <a:ea typeface="黑体" pitchFamily="2" charset="-122"/>
              </a:rPr>
              <a:t>）</a:t>
            </a:r>
            <a:r>
              <a:rPr lang="zh-CN" altLang="en-US" sz="2400">
                <a:solidFill>
                  <a:srgbClr val="04060C"/>
                </a:solidFill>
                <a:latin typeface="黑体" pitchFamily="2" charset="-122"/>
                <a:ea typeface="黑体" pitchFamily="2" charset="-122"/>
              </a:rPr>
              <a:t>分布</a:t>
            </a:r>
            <a:r>
              <a:rPr lang="en-US" altLang="zh-CN" sz="2400">
                <a:solidFill>
                  <a:srgbClr val="04060C"/>
                </a:solidFill>
                <a:latin typeface="黑体" pitchFamily="2" charset="-122"/>
                <a:ea typeface="黑体" pitchFamily="2" charset="-122"/>
              </a:rPr>
              <a:t>,</a:t>
            </a:r>
            <a:r>
              <a:rPr lang="zh-CN" altLang="en-US" sz="2400">
                <a:solidFill>
                  <a:srgbClr val="04060C"/>
                </a:solidFill>
                <a:latin typeface="黑体" pitchFamily="2" charset="-122"/>
                <a:ea typeface="黑体" pitchFamily="2" charset="-122"/>
              </a:rPr>
              <a:t>记为</a:t>
            </a:r>
            <a:r>
              <a:rPr lang="en-US" altLang="zh-CN" sz="2400" b="1">
                <a:solidFill>
                  <a:srgbClr val="04060C"/>
                </a:solidFill>
                <a:ea typeface="黑体" pitchFamily="2" charset="-122"/>
              </a:rPr>
              <a:t>X</a:t>
            </a:r>
            <a:r>
              <a:rPr lang="en-US" altLang="zh-CN" sz="2400" b="1">
                <a:solidFill>
                  <a:srgbClr val="04060C"/>
                </a:solidFill>
                <a:ea typeface="黑体" pitchFamily="2" charset="-122"/>
                <a:sym typeface="Symbol" pitchFamily="18" charset="2"/>
              </a:rPr>
              <a:t></a:t>
            </a:r>
            <a:r>
              <a:rPr lang="zh-CN" altLang="en-US" sz="2400" b="1">
                <a:solidFill>
                  <a:srgbClr val="04060C"/>
                </a:solidFill>
                <a:ea typeface="黑体" pitchFamily="2" charset="-122"/>
              </a:rPr>
              <a:t>（</a:t>
            </a:r>
            <a:r>
              <a:rPr lang="en-US" altLang="zh-CN" sz="2400" b="1">
                <a:solidFill>
                  <a:srgbClr val="04060C"/>
                </a:solidFill>
                <a:ea typeface="黑体" pitchFamily="2" charset="-122"/>
              </a:rPr>
              <a:t>0</a:t>
            </a:r>
            <a:r>
              <a:rPr lang="zh-CN" altLang="en-US" sz="2400" b="1">
                <a:solidFill>
                  <a:srgbClr val="04060C"/>
                </a:solidFill>
                <a:ea typeface="黑体" pitchFamily="2" charset="-122"/>
              </a:rPr>
              <a:t>－</a:t>
            </a:r>
            <a:r>
              <a:rPr lang="en-US" altLang="zh-CN" sz="2400" b="1">
                <a:solidFill>
                  <a:srgbClr val="04060C"/>
                </a:solidFill>
                <a:ea typeface="黑体" pitchFamily="2" charset="-122"/>
              </a:rPr>
              <a:t>1</a:t>
            </a:r>
            <a:r>
              <a:rPr lang="zh-CN" altLang="en-US" sz="2400" b="1">
                <a:solidFill>
                  <a:srgbClr val="04060C"/>
                </a:solidFill>
                <a:ea typeface="黑体" pitchFamily="2" charset="-122"/>
              </a:rPr>
              <a:t>）</a:t>
            </a:r>
            <a:r>
              <a:rPr lang="zh-CN" altLang="en-US" sz="2400">
                <a:solidFill>
                  <a:srgbClr val="04060C"/>
                </a:solidFill>
                <a:latin typeface="黑体" pitchFamily="2" charset="-122"/>
                <a:ea typeface="黑体" pitchFamily="2" charset="-122"/>
              </a:rPr>
              <a:t>分布。</a:t>
            </a:r>
          </a:p>
          <a:p>
            <a:pPr>
              <a:lnSpc>
                <a:spcPct val="110000"/>
              </a:lnSpc>
              <a:buFont typeface="Wingdings" pitchFamily="2" charset="2"/>
              <a:buNone/>
            </a:pPr>
            <a:r>
              <a:rPr lang="zh-CN" altLang="en-US" sz="2400" b="1">
                <a:solidFill>
                  <a:srgbClr val="04060C"/>
                </a:solidFill>
                <a:ea typeface="黑体" pitchFamily="2" charset="-122"/>
              </a:rPr>
              <a:t>        （</a:t>
            </a:r>
            <a:r>
              <a:rPr lang="en-US" altLang="zh-CN" sz="2400" b="1">
                <a:solidFill>
                  <a:srgbClr val="04060C"/>
                </a:solidFill>
                <a:ea typeface="黑体" pitchFamily="2" charset="-122"/>
              </a:rPr>
              <a:t>0</a:t>
            </a:r>
            <a:r>
              <a:rPr lang="zh-CN" altLang="en-US" sz="2400" b="1">
                <a:solidFill>
                  <a:srgbClr val="04060C"/>
                </a:solidFill>
                <a:ea typeface="黑体" pitchFamily="2" charset="-122"/>
              </a:rPr>
              <a:t>－</a:t>
            </a:r>
            <a:r>
              <a:rPr lang="en-US" altLang="zh-CN" sz="2400" b="1">
                <a:solidFill>
                  <a:srgbClr val="04060C"/>
                </a:solidFill>
                <a:ea typeface="黑体" pitchFamily="2" charset="-122"/>
              </a:rPr>
              <a:t>1</a:t>
            </a:r>
            <a:r>
              <a:rPr lang="zh-CN" altLang="en-US" sz="2400" b="1">
                <a:solidFill>
                  <a:srgbClr val="04060C"/>
                </a:solidFill>
                <a:ea typeface="黑体" pitchFamily="2" charset="-122"/>
              </a:rPr>
              <a:t>）</a:t>
            </a:r>
            <a:r>
              <a:rPr lang="zh-CN" altLang="en-US" sz="2400">
                <a:solidFill>
                  <a:srgbClr val="04060C"/>
                </a:solidFill>
                <a:latin typeface="黑体" pitchFamily="2" charset="-122"/>
                <a:ea typeface="黑体" pitchFamily="2" charset="-122"/>
              </a:rPr>
              <a:t>分布的分布律用表格表示为：</a:t>
            </a:r>
          </a:p>
        </p:txBody>
      </p:sp>
      <p:grpSp>
        <p:nvGrpSpPr>
          <p:cNvPr id="49160" name="Group 8"/>
          <p:cNvGrpSpPr>
            <a:grpSpLocks/>
          </p:cNvGrpSpPr>
          <p:nvPr/>
        </p:nvGrpSpPr>
        <p:grpSpPr bwMode="auto">
          <a:xfrm>
            <a:off x="2438400" y="4038600"/>
            <a:ext cx="2133600" cy="914400"/>
            <a:chOff x="912" y="2592"/>
            <a:chExt cx="1056" cy="576"/>
          </a:xfrm>
        </p:grpSpPr>
        <p:sp>
          <p:nvSpPr>
            <p:cNvPr id="49156" name="Line 4"/>
            <p:cNvSpPr>
              <a:spLocks noChangeShapeType="1"/>
            </p:cNvSpPr>
            <p:nvPr/>
          </p:nvSpPr>
          <p:spPr bwMode="auto">
            <a:xfrm>
              <a:off x="912" y="2880"/>
              <a:ext cx="1056" cy="0"/>
            </a:xfrm>
            <a:prstGeom prst="line">
              <a:avLst/>
            </a:prstGeom>
            <a:noFill/>
            <a:ln w="9525">
              <a:solidFill>
                <a:schemeClr val="tx1"/>
              </a:solidFill>
              <a:miter lim="800000"/>
              <a:headEnd/>
              <a:tailEnd/>
            </a:ln>
            <a:effectLst/>
          </p:spPr>
          <p:txBody>
            <a:bodyPr wrap="none"/>
            <a:lstStyle/>
            <a:p>
              <a:endParaRPr lang="zh-CN" altLang="en-US"/>
            </a:p>
          </p:txBody>
        </p:sp>
        <p:sp>
          <p:nvSpPr>
            <p:cNvPr id="49157" name="Line 5"/>
            <p:cNvSpPr>
              <a:spLocks noChangeShapeType="1"/>
            </p:cNvSpPr>
            <p:nvPr/>
          </p:nvSpPr>
          <p:spPr bwMode="auto">
            <a:xfrm>
              <a:off x="1200" y="2592"/>
              <a:ext cx="0" cy="576"/>
            </a:xfrm>
            <a:prstGeom prst="line">
              <a:avLst/>
            </a:prstGeom>
            <a:noFill/>
            <a:ln w="9525">
              <a:solidFill>
                <a:schemeClr val="tx1"/>
              </a:solidFill>
              <a:miter lim="800000"/>
              <a:headEnd/>
              <a:tailEnd/>
            </a:ln>
            <a:effectLst/>
          </p:spPr>
          <p:txBody>
            <a:bodyPr wrap="none"/>
            <a:lstStyle/>
            <a:p>
              <a:endParaRPr lang="zh-CN" altLang="en-US"/>
            </a:p>
          </p:txBody>
        </p:sp>
        <p:sp>
          <p:nvSpPr>
            <p:cNvPr id="49158" name="Text Box 6"/>
            <p:cNvSpPr txBox="1">
              <a:spLocks noChangeArrowheads="1"/>
            </p:cNvSpPr>
            <p:nvPr/>
          </p:nvSpPr>
          <p:spPr bwMode="auto">
            <a:xfrm>
              <a:off x="960" y="2592"/>
              <a:ext cx="711" cy="288"/>
            </a:xfrm>
            <a:prstGeom prst="rect">
              <a:avLst/>
            </a:prstGeom>
            <a:noFill/>
            <a:ln w="9525">
              <a:noFill/>
              <a:miter lim="800000"/>
              <a:headEnd/>
              <a:tailEnd/>
            </a:ln>
            <a:effectLst/>
          </p:spPr>
          <p:txBody>
            <a:bodyPr wrap="none">
              <a:spAutoFit/>
            </a:bodyPr>
            <a:lstStyle/>
            <a:p>
              <a:r>
                <a:rPr lang="en-US" altLang="zh-CN" i="1"/>
                <a:t>X</a:t>
              </a:r>
              <a:r>
                <a:rPr lang="en-US" altLang="zh-CN"/>
                <a:t>    0      1</a:t>
              </a:r>
            </a:p>
          </p:txBody>
        </p:sp>
        <p:sp>
          <p:nvSpPr>
            <p:cNvPr id="49159" name="Text Box 7"/>
            <p:cNvSpPr txBox="1">
              <a:spLocks noChangeArrowheads="1"/>
            </p:cNvSpPr>
            <p:nvPr/>
          </p:nvSpPr>
          <p:spPr bwMode="auto">
            <a:xfrm>
              <a:off x="950" y="2858"/>
              <a:ext cx="761" cy="288"/>
            </a:xfrm>
            <a:prstGeom prst="rect">
              <a:avLst/>
            </a:prstGeom>
            <a:noFill/>
            <a:ln w="9525">
              <a:noFill/>
              <a:miter lim="800000"/>
              <a:headEnd/>
              <a:tailEnd/>
            </a:ln>
            <a:effectLst/>
          </p:spPr>
          <p:txBody>
            <a:bodyPr wrap="none">
              <a:spAutoFit/>
            </a:bodyPr>
            <a:lstStyle/>
            <a:p>
              <a:r>
                <a:rPr lang="en-US" altLang="zh-CN" i="1"/>
                <a:t>P </a:t>
              </a:r>
              <a:r>
                <a:rPr lang="en-US" altLang="zh-CN"/>
                <a:t>   1-</a:t>
              </a:r>
              <a:r>
                <a:rPr lang="en-US" altLang="zh-CN" i="1"/>
                <a:t>p </a:t>
              </a:r>
              <a:r>
                <a:rPr lang="en-US" altLang="zh-CN"/>
                <a:t>   </a:t>
              </a:r>
              <a:r>
                <a:rPr lang="en-US" altLang="zh-CN" i="1"/>
                <a:t>p</a:t>
              </a:r>
            </a:p>
          </p:txBody>
        </p:sp>
      </p:grpSp>
      <p:sp>
        <p:nvSpPr>
          <p:cNvPr id="49161" name="Text Box 9"/>
          <p:cNvSpPr txBox="1">
            <a:spLocks noChangeArrowheads="1"/>
          </p:cNvSpPr>
          <p:nvPr/>
        </p:nvSpPr>
        <p:spPr bwMode="auto">
          <a:xfrm>
            <a:off x="1219200" y="5049838"/>
            <a:ext cx="3384550" cy="457200"/>
          </a:xfrm>
          <a:prstGeom prst="rect">
            <a:avLst/>
          </a:prstGeom>
          <a:noFill/>
          <a:ln w="9525">
            <a:noFill/>
            <a:miter lim="800000"/>
            <a:headEnd/>
            <a:tailEnd/>
          </a:ln>
          <a:effectLst/>
        </p:spPr>
        <p:txBody>
          <a:bodyPr wrap="none">
            <a:spAutoFit/>
          </a:bodyPr>
          <a:lstStyle/>
          <a:p>
            <a:r>
              <a:rPr lang="zh-CN" altLang="en-US">
                <a:latin typeface="黑体" pitchFamily="2" charset="-122"/>
                <a:ea typeface="黑体" pitchFamily="2" charset="-122"/>
              </a:rPr>
              <a:t>易求得其分布函数为： </a:t>
            </a:r>
          </a:p>
        </p:txBody>
      </p:sp>
      <p:graphicFrame>
        <p:nvGraphicFramePr>
          <p:cNvPr id="49162" name="Object 10"/>
          <p:cNvGraphicFramePr>
            <a:graphicFrameLocks noChangeAspect="1"/>
          </p:cNvGraphicFramePr>
          <p:nvPr/>
        </p:nvGraphicFramePr>
        <p:xfrm>
          <a:off x="4267200" y="4876800"/>
          <a:ext cx="2743200" cy="1236663"/>
        </p:xfrm>
        <a:graphic>
          <a:graphicData uri="http://schemas.openxmlformats.org/presentationml/2006/ole">
            <p:oleObj spid="_x0000_s49162" name="Equation" r:id="rId3" imgW="1587240" imgH="711000" progId="Equation.3">
              <p:embed/>
            </p:oleObj>
          </a:graphicData>
        </a:graphic>
      </p:graphicFrame>
      <p:sp>
        <p:nvSpPr>
          <p:cNvPr id="49164" name="Text Box 12"/>
          <p:cNvSpPr txBox="1">
            <a:spLocks noChangeArrowheads="1"/>
          </p:cNvSpPr>
          <p:nvPr/>
        </p:nvSpPr>
        <p:spPr bwMode="auto">
          <a:xfrm>
            <a:off x="762000" y="1020763"/>
            <a:ext cx="7924800" cy="579437"/>
          </a:xfrm>
          <a:prstGeom prst="rect">
            <a:avLst/>
          </a:prstGeom>
          <a:noFill/>
          <a:ln w="9525">
            <a:noFill/>
            <a:miter lim="800000"/>
            <a:headEnd/>
            <a:tailEnd/>
          </a:ln>
          <a:effectLst/>
        </p:spPr>
        <p:txBody>
          <a:bodyPr>
            <a:spAutoFit/>
          </a:bodyPr>
          <a:lstStyle/>
          <a:p>
            <a:pPr>
              <a:spcBef>
                <a:spcPct val="50000"/>
              </a:spcBef>
            </a:pPr>
            <a:r>
              <a:rPr lang="en-US" altLang="zh-CN" sz="3200" dirty="0" smtClean="0">
                <a:solidFill>
                  <a:schemeClr val="tx2"/>
                </a:solidFill>
                <a:latin typeface="华文行楷" pitchFamily="2" charset="-122"/>
                <a:ea typeface="华文行楷" pitchFamily="2" charset="-122"/>
              </a:rPr>
              <a:t>2.2.2  </a:t>
            </a:r>
            <a:r>
              <a:rPr lang="zh-CN" altLang="en-US" sz="3200" dirty="0" smtClean="0">
                <a:solidFill>
                  <a:schemeClr val="tx2"/>
                </a:solidFill>
                <a:latin typeface="华文行楷" pitchFamily="2" charset="-122"/>
                <a:ea typeface="华文行楷" pitchFamily="2" charset="-122"/>
              </a:rPr>
              <a:t>几种</a:t>
            </a:r>
            <a:r>
              <a:rPr lang="zh-CN" altLang="en-US" sz="3200" dirty="0">
                <a:solidFill>
                  <a:schemeClr val="tx2"/>
                </a:solidFill>
                <a:latin typeface="华文行楷" pitchFamily="2" charset="-122"/>
                <a:ea typeface="华文行楷" pitchFamily="2" charset="-122"/>
              </a:rPr>
              <a:t>常用的离散型随机变量的</a:t>
            </a:r>
            <a:r>
              <a:rPr lang="zh-CN" altLang="en-US" sz="3200" dirty="0" smtClean="0">
                <a:solidFill>
                  <a:schemeClr val="tx2"/>
                </a:solidFill>
                <a:latin typeface="华文行楷" pitchFamily="2" charset="-122"/>
                <a:ea typeface="华文行楷" pitchFamily="2" charset="-122"/>
              </a:rPr>
              <a:t>分布</a:t>
            </a:r>
            <a:endParaRPr lang="zh-CN" altLang="en-US" sz="3200" dirty="0">
              <a:solidFill>
                <a:schemeClr val="tx2"/>
              </a:solidFill>
              <a:latin typeface="华文行楷" pitchFamily="2" charset="-122"/>
              <a:ea typeface="华文行楷"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iterate type="lt">
                                    <p:tmPct val="100000"/>
                                  </p:iterate>
                                  <p:childTnLst>
                                    <p:set>
                                      <p:cBhvr>
                                        <p:cTn id="6" dur="1" fill="hold">
                                          <p:stCondLst>
                                            <p:cond delay="0"/>
                                          </p:stCondLst>
                                        </p:cTn>
                                        <p:tgtEl>
                                          <p:spTgt spid="49155">
                                            <p:txEl>
                                              <p:pRg st="1" end="1"/>
                                            </p:txEl>
                                          </p:spTgt>
                                        </p:tgtEl>
                                        <p:attrNameLst>
                                          <p:attrName>style.visibility</p:attrName>
                                        </p:attrNameLst>
                                      </p:cBhvr>
                                      <p:to>
                                        <p:strVal val="visible"/>
                                      </p:to>
                                    </p:set>
                                    <p:animEffect transition="in" filter="dissolve">
                                      <p:cBhvr>
                                        <p:cTn id="7" dur="75"/>
                                        <p:tgtEl>
                                          <p:spTgt spid="4915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iterate type="lt">
                                    <p:tmPct val="100000"/>
                                  </p:iterate>
                                  <p:childTnLst>
                                    <p:set>
                                      <p:cBhvr>
                                        <p:cTn id="11" dur="1" fill="hold">
                                          <p:stCondLst>
                                            <p:cond delay="0"/>
                                          </p:stCondLst>
                                        </p:cTn>
                                        <p:tgtEl>
                                          <p:spTgt spid="49155">
                                            <p:txEl>
                                              <p:pRg st="2" end="2"/>
                                            </p:txEl>
                                          </p:spTgt>
                                        </p:tgtEl>
                                        <p:attrNameLst>
                                          <p:attrName>style.visibility</p:attrName>
                                        </p:attrNameLst>
                                      </p:cBhvr>
                                      <p:to>
                                        <p:strVal val="visible"/>
                                      </p:to>
                                    </p:set>
                                    <p:animEffect transition="in" filter="dissolve">
                                      <p:cBhvr>
                                        <p:cTn id="12" dur="75"/>
                                        <p:tgtEl>
                                          <p:spTgt spid="4915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iterate type="lt">
                                    <p:tmPct val="100000"/>
                                  </p:iterate>
                                  <p:childTnLst>
                                    <p:set>
                                      <p:cBhvr>
                                        <p:cTn id="16" dur="1" fill="hold">
                                          <p:stCondLst>
                                            <p:cond delay="0"/>
                                          </p:stCondLst>
                                        </p:cTn>
                                        <p:tgtEl>
                                          <p:spTgt spid="49155">
                                            <p:txEl>
                                              <p:pRg st="3" end="3"/>
                                            </p:txEl>
                                          </p:spTgt>
                                        </p:tgtEl>
                                        <p:attrNameLst>
                                          <p:attrName>style.visibility</p:attrName>
                                        </p:attrNameLst>
                                      </p:cBhvr>
                                      <p:to>
                                        <p:strVal val="visible"/>
                                      </p:to>
                                    </p:set>
                                    <p:animEffect transition="in" filter="dissolve">
                                      <p:cBhvr>
                                        <p:cTn id="17" dur="75"/>
                                        <p:tgtEl>
                                          <p:spTgt spid="49155">
                                            <p:txEl>
                                              <p:pRg st="3" end="3"/>
                                            </p:txEl>
                                          </p:spTgt>
                                        </p:tgtEl>
                                      </p:cBhvr>
                                    </p:animEffect>
                                  </p:childTnLst>
                                </p:cTn>
                              </p:par>
                            </p:childTnLst>
                          </p:cTn>
                        </p:par>
                        <p:par>
                          <p:cTn id="18" fill="hold">
                            <p:stCondLst>
                              <p:cond delay="1350"/>
                            </p:stCondLst>
                            <p:childTnLst>
                              <p:par>
                                <p:cTn id="19" presetID="22" presetClass="entr" presetSubtype="8" fill="hold" nodeType="afterEffect">
                                  <p:stCondLst>
                                    <p:cond delay="0"/>
                                  </p:stCondLst>
                                  <p:childTnLst>
                                    <p:set>
                                      <p:cBhvr>
                                        <p:cTn id="20" dur="1" fill="hold">
                                          <p:stCondLst>
                                            <p:cond delay="0"/>
                                          </p:stCondLst>
                                        </p:cTn>
                                        <p:tgtEl>
                                          <p:spTgt spid="49160"/>
                                        </p:tgtEl>
                                        <p:attrNameLst>
                                          <p:attrName>style.visibility</p:attrName>
                                        </p:attrNameLst>
                                      </p:cBhvr>
                                      <p:to>
                                        <p:strVal val="visible"/>
                                      </p:to>
                                    </p:set>
                                    <p:animEffect transition="in" filter="wipe(left)">
                                      <p:cBhvr>
                                        <p:cTn id="21" dur="500"/>
                                        <p:tgtEl>
                                          <p:spTgt spid="49160"/>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iterate type="lt">
                                    <p:tmPct val="100000"/>
                                  </p:iterate>
                                  <p:childTnLst>
                                    <p:set>
                                      <p:cBhvr>
                                        <p:cTn id="25" dur="1" fill="hold">
                                          <p:stCondLst>
                                            <p:cond delay="0"/>
                                          </p:stCondLst>
                                        </p:cTn>
                                        <p:tgtEl>
                                          <p:spTgt spid="49161"/>
                                        </p:tgtEl>
                                        <p:attrNameLst>
                                          <p:attrName>style.visibility</p:attrName>
                                        </p:attrNameLst>
                                      </p:cBhvr>
                                      <p:to>
                                        <p:strVal val="visible"/>
                                      </p:to>
                                    </p:set>
                                    <p:animEffect transition="in" filter="dissolve">
                                      <p:cBhvr>
                                        <p:cTn id="26" dur="75"/>
                                        <p:tgtEl>
                                          <p:spTgt spid="49161"/>
                                        </p:tgtEl>
                                      </p:cBhvr>
                                    </p:animEffect>
                                  </p:childTnLst>
                                </p:cTn>
                              </p:par>
                            </p:childTnLst>
                          </p:cTn>
                        </p:par>
                        <p:par>
                          <p:cTn id="27" fill="hold">
                            <p:stCondLst>
                              <p:cond delay="750"/>
                            </p:stCondLst>
                            <p:childTnLst>
                              <p:par>
                                <p:cTn id="28" presetID="9" presetClass="entr" presetSubtype="0" fill="hold" nodeType="afterEffect">
                                  <p:stCondLst>
                                    <p:cond delay="0"/>
                                  </p:stCondLst>
                                  <p:childTnLst>
                                    <p:set>
                                      <p:cBhvr>
                                        <p:cTn id="29" dur="1" fill="hold">
                                          <p:stCondLst>
                                            <p:cond delay="0"/>
                                          </p:stCondLst>
                                        </p:cTn>
                                        <p:tgtEl>
                                          <p:spTgt spid="49162"/>
                                        </p:tgtEl>
                                        <p:attrNameLst>
                                          <p:attrName>style.visibility</p:attrName>
                                        </p:attrNameLst>
                                      </p:cBhvr>
                                      <p:to>
                                        <p:strVal val="visible"/>
                                      </p:to>
                                    </p:set>
                                    <p:animEffect transition="in" filter="dissolve">
                                      <p:cBhvr>
                                        <p:cTn id="30" dur="500"/>
                                        <p:tgtEl>
                                          <p:spTgt spid="49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autoUpdateAnimBg="0"/>
      <p:bldP spid="49161"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9" name="Rectangle 3"/>
          <p:cNvSpPr>
            <a:spLocks noGrp="1" noChangeArrowheads="1"/>
          </p:cNvSpPr>
          <p:nvPr>
            <p:ph type="body" idx="1"/>
          </p:nvPr>
        </p:nvSpPr>
        <p:spPr>
          <a:xfrm>
            <a:off x="838200" y="914400"/>
            <a:ext cx="7772400" cy="1143000"/>
          </a:xfrm>
        </p:spPr>
        <p:txBody>
          <a:bodyPr/>
          <a:lstStyle/>
          <a:p>
            <a:pPr>
              <a:buFont typeface="Wingdings" pitchFamily="2" charset="2"/>
              <a:buNone/>
            </a:pPr>
            <a:r>
              <a:rPr lang="en-US" altLang="zh-CN" sz="2800">
                <a:solidFill>
                  <a:srgbClr val="04060C"/>
                </a:solidFill>
                <a:latin typeface="黑体" pitchFamily="2" charset="-122"/>
                <a:ea typeface="黑体" pitchFamily="2" charset="-122"/>
              </a:rPr>
              <a:t> 2.</a:t>
            </a:r>
            <a:r>
              <a:rPr lang="zh-CN" altLang="en-US" sz="2800">
                <a:solidFill>
                  <a:srgbClr val="04060C"/>
                </a:solidFill>
                <a:latin typeface="黑体" pitchFamily="2" charset="-122"/>
                <a:ea typeface="黑体" pitchFamily="2" charset="-122"/>
              </a:rPr>
              <a:t>二项分布：</a:t>
            </a:r>
          </a:p>
          <a:p>
            <a:pPr>
              <a:lnSpc>
                <a:spcPct val="110000"/>
              </a:lnSpc>
              <a:buFont typeface="Wingdings" pitchFamily="2" charset="2"/>
              <a:buNone/>
            </a:pPr>
            <a:r>
              <a:rPr lang="zh-CN" altLang="en-US" sz="2400" b="1">
                <a:solidFill>
                  <a:srgbClr val="006600"/>
                </a:solidFill>
                <a:latin typeface="黑体" pitchFamily="2" charset="-122"/>
                <a:ea typeface="黑体" pitchFamily="2" charset="-122"/>
              </a:rPr>
              <a:t>定义</a:t>
            </a:r>
            <a:r>
              <a:rPr lang="zh-CN" altLang="en-US" sz="2400">
                <a:solidFill>
                  <a:srgbClr val="04060C"/>
                </a:solidFill>
                <a:latin typeface="黑体" pitchFamily="2" charset="-122"/>
                <a:ea typeface="黑体" pitchFamily="2" charset="-122"/>
              </a:rPr>
              <a:t>：若离散型随机变量</a:t>
            </a:r>
            <a:r>
              <a:rPr lang="en-US" altLang="zh-CN" sz="2400" b="1">
                <a:solidFill>
                  <a:srgbClr val="04060C"/>
                </a:solidFill>
                <a:ea typeface="黑体" pitchFamily="2" charset="-122"/>
              </a:rPr>
              <a:t>X</a:t>
            </a:r>
            <a:r>
              <a:rPr lang="zh-CN" altLang="en-US" sz="2400">
                <a:solidFill>
                  <a:srgbClr val="04060C"/>
                </a:solidFill>
                <a:latin typeface="黑体" pitchFamily="2" charset="-122"/>
                <a:ea typeface="黑体" pitchFamily="2" charset="-122"/>
              </a:rPr>
              <a:t>的分布律为</a:t>
            </a:r>
          </a:p>
        </p:txBody>
      </p:sp>
      <p:graphicFrame>
        <p:nvGraphicFramePr>
          <p:cNvPr id="50180" name="Object 4"/>
          <p:cNvGraphicFramePr>
            <a:graphicFrameLocks noChangeAspect="1"/>
          </p:cNvGraphicFramePr>
          <p:nvPr/>
        </p:nvGraphicFramePr>
        <p:xfrm>
          <a:off x="1936750" y="1981200"/>
          <a:ext cx="4735513" cy="506413"/>
        </p:xfrm>
        <a:graphic>
          <a:graphicData uri="http://schemas.openxmlformats.org/presentationml/2006/ole">
            <p:oleObj spid="_x0000_s50180" name="公式" r:id="rId3" imgW="2222280" imgH="241200" progId="Equation.3">
              <p:embed/>
            </p:oleObj>
          </a:graphicData>
        </a:graphic>
      </p:graphicFrame>
      <p:sp>
        <p:nvSpPr>
          <p:cNvPr id="50182" name="Text Box 6"/>
          <p:cNvSpPr txBox="1">
            <a:spLocks noChangeArrowheads="1"/>
          </p:cNvSpPr>
          <p:nvPr/>
        </p:nvSpPr>
        <p:spPr bwMode="auto">
          <a:xfrm>
            <a:off x="1150938" y="2393950"/>
            <a:ext cx="7307262" cy="1041400"/>
          </a:xfrm>
          <a:prstGeom prst="rect">
            <a:avLst/>
          </a:prstGeom>
          <a:noFill/>
          <a:ln w="9525">
            <a:noFill/>
            <a:miter lim="800000"/>
            <a:headEnd/>
            <a:tailEnd/>
          </a:ln>
          <a:effectLst/>
        </p:spPr>
        <p:txBody>
          <a:bodyPr>
            <a:spAutoFit/>
          </a:bodyPr>
          <a:lstStyle/>
          <a:p>
            <a:pPr>
              <a:lnSpc>
                <a:spcPct val="130000"/>
              </a:lnSpc>
            </a:pPr>
            <a:r>
              <a:rPr lang="zh-CN" altLang="en-US">
                <a:latin typeface="黑体" pitchFamily="2" charset="-122"/>
                <a:ea typeface="黑体" pitchFamily="2" charset="-122"/>
              </a:rPr>
              <a:t>其中</a:t>
            </a:r>
            <a:r>
              <a:rPr lang="en-US" altLang="zh-CN" b="1">
                <a:ea typeface="黑体" pitchFamily="2" charset="-122"/>
              </a:rPr>
              <a:t>0&lt;</a:t>
            </a:r>
            <a:r>
              <a:rPr lang="en-US" altLang="zh-CN" b="1" i="1">
                <a:ea typeface="黑体" pitchFamily="2" charset="-122"/>
              </a:rPr>
              <a:t>p</a:t>
            </a:r>
            <a:r>
              <a:rPr lang="en-US" altLang="zh-CN" b="1">
                <a:ea typeface="黑体" pitchFamily="2" charset="-122"/>
              </a:rPr>
              <a:t>&lt;1,</a:t>
            </a:r>
            <a:r>
              <a:rPr lang="en-US" altLang="zh-CN" b="1" i="1">
                <a:ea typeface="黑体" pitchFamily="2" charset="-122"/>
              </a:rPr>
              <a:t>q</a:t>
            </a:r>
            <a:r>
              <a:rPr lang="en-US" altLang="zh-CN" b="1">
                <a:ea typeface="黑体" pitchFamily="2" charset="-122"/>
              </a:rPr>
              <a:t>=1-</a:t>
            </a:r>
            <a:r>
              <a:rPr lang="en-US" altLang="zh-CN" b="1" i="1">
                <a:ea typeface="黑体" pitchFamily="2" charset="-122"/>
              </a:rPr>
              <a:t>p</a:t>
            </a:r>
            <a:r>
              <a:rPr lang="en-US" altLang="zh-CN" b="1">
                <a:latin typeface="黑体" pitchFamily="2" charset="-122"/>
                <a:ea typeface="黑体" pitchFamily="2" charset="-122"/>
              </a:rPr>
              <a:t>,</a:t>
            </a:r>
            <a:r>
              <a:rPr lang="zh-CN" altLang="en-US">
                <a:latin typeface="黑体" pitchFamily="2" charset="-122"/>
                <a:ea typeface="黑体" pitchFamily="2" charset="-122"/>
              </a:rPr>
              <a:t>则称</a:t>
            </a:r>
            <a:r>
              <a:rPr lang="en-US" altLang="zh-CN">
                <a:ea typeface="黑体" pitchFamily="2" charset="-122"/>
              </a:rPr>
              <a:t>X</a:t>
            </a:r>
            <a:r>
              <a:rPr lang="zh-CN" altLang="en-US">
                <a:latin typeface="黑体" pitchFamily="2" charset="-122"/>
                <a:ea typeface="黑体" pitchFamily="2" charset="-122"/>
              </a:rPr>
              <a:t>服从</a:t>
            </a:r>
            <a:r>
              <a:rPr lang="zh-CN" altLang="en-US">
                <a:solidFill>
                  <a:srgbClr val="0000CC"/>
                </a:solidFill>
                <a:latin typeface="黑体" pitchFamily="2" charset="-122"/>
                <a:ea typeface="黑体" pitchFamily="2" charset="-122"/>
              </a:rPr>
              <a:t>参数为</a:t>
            </a:r>
            <a:r>
              <a:rPr lang="en-US" altLang="zh-CN" i="1">
                <a:solidFill>
                  <a:srgbClr val="0000CC"/>
                </a:solidFill>
                <a:ea typeface="黑体" pitchFamily="2" charset="-122"/>
              </a:rPr>
              <a:t>n</a:t>
            </a:r>
            <a:r>
              <a:rPr lang="en-US" altLang="zh-CN">
                <a:solidFill>
                  <a:srgbClr val="0000CC"/>
                </a:solidFill>
                <a:ea typeface="黑体" pitchFamily="2" charset="-122"/>
              </a:rPr>
              <a:t>,</a:t>
            </a:r>
            <a:r>
              <a:rPr lang="en-US" altLang="zh-CN" i="1">
                <a:solidFill>
                  <a:srgbClr val="0000CC"/>
                </a:solidFill>
                <a:ea typeface="黑体" pitchFamily="2" charset="-122"/>
              </a:rPr>
              <a:t>p</a:t>
            </a:r>
            <a:r>
              <a:rPr lang="zh-CN" altLang="en-US">
                <a:solidFill>
                  <a:srgbClr val="0000CC"/>
                </a:solidFill>
                <a:latin typeface="黑体" pitchFamily="2" charset="-122"/>
                <a:ea typeface="黑体" pitchFamily="2" charset="-122"/>
              </a:rPr>
              <a:t>的二项分布</a:t>
            </a:r>
            <a:r>
              <a:rPr lang="zh-CN" altLang="en-US">
                <a:latin typeface="黑体" pitchFamily="2" charset="-122"/>
                <a:ea typeface="黑体" pitchFamily="2" charset="-122"/>
              </a:rPr>
              <a:t>，记为</a:t>
            </a:r>
            <a:r>
              <a:rPr lang="en-US" altLang="zh-CN" b="1">
                <a:ea typeface="黑体" pitchFamily="2" charset="-122"/>
              </a:rPr>
              <a:t>X</a:t>
            </a:r>
            <a:r>
              <a:rPr lang="en-US" altLang="zh-CN" b="1">
                <a:ea typeface="黑体" pitchFamily="2" charset="-122"/>
                <a:sym typeface="Symbol" pitchFamily="18" charset="2"/>
              </a:rPr>
              <a:t></a:t>
            </a:r>
            <a:r>
              <a:rPr lang="en-US" altLang="zh-CN" b="1" i="1">
                <a:ea typeface="黑体" pitchFamily="2" charset="-122"/>
              </a:rPr>
              <a:t>b</a:t>
            </a:r>
            <a:r>
              <a:rPr lang="en-US" altLang="zh-CN" b="1">
                <a:ea typeface="黑体" pitchFamily="2" charset="-122"/>
              </a:rPr>
              <a:t>(</a:t>
            </a:r>
            <a:r>
              <a:rPr lang="en-US" altLang="zh-CN" b="1" i="1">
                <a:ea typeface="黑体" pitchFamily="2" charset="-122"/>
              </a:rPr>
              <a:t>n</a:t>
            </a:r>
            <a:r>
              <a:rPr lang="en-US" altLang="zh-CN" b="1">
                <a:ea typeface="黑体" pitchFamily="2" charset="-122"/>
              </a:rPr>
              <a:t>,</a:t>
            </a:r>
            <a:r>
              <a:rPr lang="en-US" altLang="zh-CN" b="1" i="1">
                <a:ea typeface="黑体" pitchFamily="2" charset="-122"/>
              </a:rPr>
              <a:t>p</a:t>
            </a:r>
            <a:r>
              <a:rPr lang="en-US" altLang="zh-CN" b="1">
                <a:ea typeface="黑体" pitchFamily="2" charset="-122"/>
              </a:rPr>
              <a:t>)</a:t>
            </a:r>
            <a:r>
              <a:rPr lang="en-US" altLang="zh-CN">
                <a:ea typeface="黑体" pitchFamily="2" charset="-122"/>
              </a:rPr>
              <a:t>.</a:t>
            </a:r>
            <a:endParaRPr lang="en-US" altLang="zh-CN">
              <a:latin typeface="黑体" pitchFamily="2" charset="-122"/>
              <a:ea typeface="黑体" pitchFamily="2" charset="-122"/>
            </a:endParaRPr>
          </a:p>
        </p:txBody>
      </p:sp>
      <p:graphicFrame>
        <p:nvGraphicFramePr>
          <p:cNvPr id="50183" name="Object 7"/>
          <p:cNvGraphicFramePr>
            <a:graphicFrameLocks noChangeAspect="1"/>
          </p:cNvGraphicFramePr>
          <p:nvPr/>
        </p:nvGraphicFramePr>
        <p:xfrm>
          <a:off x="2349500" y="4876800"/>
          <a:ext cx="3960813" cy="423863"/>
        </p:xfrm>
        <a:graphic>
          <a:graphicData uri="http://schemas.openxmlformats.org/presentationml/2006/ole">
            <p:oleObj spid="_x0000_s50183" name="公式" r:id="rId4" imgW="2222280" imgH="241200" progId="Equation.3">
              <p:embed/>
            </p:oleObj>
          </a:graphicData>
        </a:graphic>
      </p:graphicFrame>
      <p:sp>
        <p:nvSpPr>
          <p:cNvPr id="50185" name="Text Box 9"/>
          <p:cNvSpPr txBox="1">
            <a:spLocks noChangeArrowheads="1"/>
          </p:cNvSpPr>
          <p:nvPr/>
        </p:nvSpPr>
        <p:spPr bwMode="auto">
          <a:xfrm>
            <a:off x="1143000" y="5354638"/>
            <a:ext cx="2843213" cy="457200"/>
          </a:xfrm>
          <a:prstGeom prst="rect">
            <a:avLst/>
          </a:prstGeom>
          <a:noFill/>
          <a:ln w="9525">
            <a:noFill/>
            <a:miter lim="800000"/>
            <a:headEnd/>
            <a:tailEnd/>
          </a:ln>
          <a:effectLst/>
        </p:spPr>
        <p:txBody>
          <a:bodyPr wrap="none">
            <a:spAutoFit/>
          </a:bodyPr>
          <a:lstStyle/>
          <a:p>
            <a:r>
              <a:rPr lang="zh-CN" altLang="en-US">
                <a:latin typeface="黑体" pitchFamily="2" charset="-122"/>
                <a:ea typeface="黑体" pitchFamily="2" charset="-122"/>
              </a:rPr>
              <a:t>即</a:t>
            </a:r>
            <a:r>
              <a:rPr lang="en-US" altLang="zh-CN" b="1">
                <a:ea typeface="黑体" pitchFamily="2" charset="-122"/>
              </a:rPr>
              <a:t>X</a:t>
            </a:r>
            <a:r>
              <a:rPr lang="zh-CN" altLang="en-US">
                <a:latin typeface="黑体" pitchFamily="2" charset="-122"/>
                <a:ea typeface="黑体" pitchFamily="2" charset="-122"/>
              </a:rPr>
              <a:t>服从二项分布。</a:t>
            </a:r>
          </a:p>
        </p:txBody>
      </p:sp>
      <p:sp>
        <p:nvSpPr>
          <p:cNvPr id="50186" name="Text Box 10"/>
          <p:cNvSpPr txBox="1">
            <a:spLocks noChangeArrowheads="1"/>
          </p:cNvSpPr>
          <p:nvPr/>
        </p:nvSpPr>
        <p:spPr bwMode="auto">
          <a:xfrm>
            <a:off x="1066800" y="3352800"/>
            <a:ext cx="7543800" cy="1532727"/>
          </a:xfrm>
          <a:prstGeom prst="rect">
            <a:avLst/>
          </a:prstGeom>
          <a:noFill/>
          <a:ln w="9525">
            <a:noFill/>
            <a:miter lim="800000"/>
            <a:headEnd/>
            <a:tailEnd/>
          </a:ln>
          <a:effectLst/>
        </p:spPr>
        <p:txBody>
          <a:bodyPr>
            <a:spAutoFit/>
          </a:bodyPr>
          <a:lstStyle/>
          <a:p>
            <a:pPr>
              <a:lnSpc>
                <a:spcPct val="130000"/>
              </a:lnSpc>
            </a:pPr>
            <a:r>
              <a:rPr lang="en-US" altLang="zh-CN" dirty="0">
                <a:latin typeface="黑体" pitchFamily="2" charset="-122"/>
                <a:ea typeface="黑体" pitchFamily="2" charset="-122"/>
              </a:rPr>
              <a:t>(1)</a:t>
            </a:r>
            <a:r>
              <a:rPr lang="zh-CN" altLang="en-US" dirty="0">
                <a:latin typeface="黑体" pitchFamily="2" charset="-122"/>
                <a:ea typeface="黑体" pitchFamily="2" charset="-122"/>
              </a:rPr>
              <a:t>试验模型：在</a:t>
            </a:r>
            <a:r>
              <a:rPr lang="en-US" altLang="zh-CN" b="1" dirty="0">
                <a:ea typeface="黑体" pitchFamily="2" charset="-122"/>
              </a:rPr>
              <a:t>n</a:t>
            </a:r>
            <a:r>
              <a:rPr lang="zh-CN" altLang="en-US" dirty="0" smtClean="0">
                <a:latin typeface="黑体" pitchFamily="2" charset="-122"/>
                <a:ea typeface="黑体" pitchFamily="2" charset="-122"/>
              </a:rPr>
              <a:t>重</a:t>
            </a:r>
            <a:r>
              <a:rPr lang="zh-CN" altLang="en-US" dirty="0" smtClean="0">
                <a:latin typeface="黑体" pitchFamily="2" charset="-122"/>
                <a:ea typeface="黑体" pitchFamily="2" charset="-122"/>
              </a:rPr>
              <a:t>伯</a:t>
            </a:r>
            <a:r>
              <a:rPr lang="zh-CN" altLang="en-US" dirty="0" smtClean="0">
                <a:latin typeface="黑体" pitchFamily="2" charset="-122"/>
                <a:ea typeface="黑体" pitchFamily="2" charset="-122"/>
              </a:rPr>
              <a:t>努利试验</a:t>
            </a:r>
            <a:r>
              <a:rPr lang="zh-CN" altLang="en-US" dirty="0">
                <a:latin typeface="黑体" pitchFamily="2" charset="-122"/>
                <a:ea typeface="黑体" pitchFamily="2" charset="-122"/>
              </a:rPr>
              <a:t>中，若以</a:t>
            </a:r>
            <a:r>
              <a:rPr lang="en-US" altLang="zh-CN" b="1" dirty="0">
                <a:ea typeface="黑体" pitchFamily="2" charset="-122"/>
              </a:rPr>
              <a:t>X</a:t>
            </a:r>
            <a:r>
              <a:rPr lang="zh-CN" altLang="en-US" dirty="0">
                <a:latin typeface="黑体" pitchFamily="2" charset="-122"/>
                <a:ea typeface="黑体" pitchFamily="2" charset="-122"/>
              </a:rPr>
              <a:t>表示事件</a:t>
            </a:r>
            <a:r>
              <a:rPr lang="en-US" altLang="zh-CN" b="1" dirty="0">
                <a:ea typeface="黑体" pitchFamily="2" charset="-122"/>
              </a:rPr>
              <a:t>A</a:t>
            </a:r>
            <a:r>
              <a:rPr lang="zh-CN" altLang="en-US" dirty="0">
                <a:latin typeface="黑体" pitchFamily="2" charset="-122"/>
                <a:ea typeface="黑体" pitchFamily="2" charset="-122"/>
              </a:rPr>
              <a:t>出现的次数，则</a:t>
            </a:r>
            <a:r>
              <a:rPr lang="en-US" altLang="zh-CN" b="1" dirty="0">
                <a:ea typeface="黑体" pitchFamily="2" charset="-122"/>
              </a:rPr>
              <a:t>X</a:t>
            </a:r>
            <a:r>
              <a:rPr lang="zh-CN" altLang="en-US" dirty="0">
                <a:latin typeface="黑体" pitchFamily="2" charset="-122"/>
                <a:ea typeface="黑体" pitchFamily="2" charset="-122"/>
              </a:rPr>
              <a:t>是一随机变量，</a:t>
            </a:r>
            <a:r>
              <a:rPr lang="en-US" altLang="zh-CN" b="1" dirty="0">
                <a:ea typeface="黑体" pitchFamily="2" charset="-122"/>
              </a:rPr>
              <a:t>X</a:t>
            </a:r>
            <a:r>
              <a:rPr lang="zh-CN" altLang="en-US" dirty="0">
                <a:latin typeface="黑体" pitchFamily="2" charset="-122"/>
                <a:ea typeface="黑体" pitchFamily="2" charset="-122"/>
              </a:rPr>
              <a:t>可能取的值为</a:t>
            </a:r>
            <a:r>
              <a:rPr lang="en-US" altLang="zh-CN" b="1" dirty="0">
                <a:ea typeface="黑体" pitchFamily="2" charset="-122"/>
              </a:rPr>
              <a:t>0</a:t>
            </a:r>
            <a:r>
              <a:rPr lang="zh-CN" altLang="en-US" b="1" dirty="0">
                <a:ea typeface="黑体" pitchFamily="2" charset="-122"/>
              </a:rPr>
              <a:t>，</a:t>
            </a:r>
            <a:r>
              <a:rPr lang="en-US" altLang="zh-CN" b="1" dirty="0">
                <a:ea typeface="黑体" pitchFamily="2" charset="-122"/>
              </a:rPr>
              <a:t>1</a:t>
            </a:r>
            <a:r>
              <a:rPr lang="zh-CN" altLang="en-US" b="1" dirty="0">
                <a:ea typeface="黑体" pitchFamily="2" charset="-122"/>
              </a:rPr>
              <a:t>，</a:t>
            </a:r>
            <a:r>
              <a:rPr lang="en-US" altLang="zh-CN" b="1" dirty="0">
                <a:ea typeface="黑体" pitchFamily="2" charset="-122"/>
              </a:rPr>
              <a:t>2</a:t>
            </a:r>
            <a:r>
              <a:rPr lang="zh-CN" altLang="en-US" b="1" dirty="0">
                <a:ea typeface="黑体" pitchFamily="2" charset="-122"/>
              </a:rPr>
              <a:t>，</a:t>
            </a:r>
            <a:r>
              <a:rPr lang="en-US" altLang="zh-CN" b="1" dirty="0">
                <a:ea typeface="黑体" pitchFamily="2" charset="-122"/>
              </a:rPr>
              <a:t>…</a:t>
            </a:r>
            <a:r>
              <a:rPr lang="zh-CN" altLang="en-US" b="1" dirty="0">
                <a:ea typeface="黑体" pitchFamily="2" charset="-122"/>
              </a:rPr>
              <a:t>，</a:t>
            </a:r>
            <a:r>
              <a:rPr lang="en-US" altLang="zh-CN" b="1" dirty="0">
                <a:ea typeface="黑体" pitchFamily="2" charset="-122"/>
              </a:rPr>
              <a:t>n</a:t>
            </a:r>
            <a:r>
              <a:rPr lang="zh-CN" altLang="en-US" dirty="0">
                <a:latin typeface="黑体" pitchFamily="2" charset="-122"/>
                <a:ea typeface="黑体" pitchFamily="2" charset="-122"/>
              </a:rPr>
              <a:t>，由二项概率公式可得</a:t>
            </a:r>
            <a:r>
              <a:rPr lang="en-US" altLang="zh-CN" b="1" dirty="0">
                <a:ea typeface="黑体" pitchFamily="2" charset="-122"/>
              </a:rPr>
              <a:t>X</a:t>
            </a:r>
            <a:r>
              <a:rPr lang="zh-CN" altLang="en-US" dirty="0">
                <a:latin typeface="黑体" pitchFamily="2" charset="-122"/>
                <a:ea typeface="黑体" pitchFamily="2" charset="-122"/>
              </a:rPr>
              <a:t>的分布律为</a:t>
            </a:r>
            <a:endParaRPr lang="zh-CN" altLang="en-US" dirty="0"/>
          </a:p>
        </p:txBody>
      </p:sp>
      <p:sp>
        <p:nvSpPr>
          <p:cNvPr id="50187" name="Text Box 11"/>
          <p:cNvSpPr txBox="1">
            <a:spLocks noChangeArrowheads="1"/>
          </p:cNvSpPr>
          <p:nvPr/>
        </p:nvSpPr>
        <p:spPr bwMode="auto">
          <a:xfrm>
            <a:off x="990600" y="5851525"/>
            <a:ext cx="8153400" cy="854075"/>
          </a:xfrm>
          <a:prstGeom prst="rect">
            <a:avLst/>
          </a:prstGeom>
          <a:noFill/>
          <a:ln w="9525">
            <a:noFill/>
            <a:miter lim="800000"/>
            <a:headEnd/>
            <a:tailEnd/>
          </a:ln>
          <a:effectLst/>
        </p:spPr>
        <p:txBody>
          <a:bodyPr>
            <a:spAutoFit/>
          </a:bodyPr>
          <a:lstStyle/>
          <a:p>
            <a:r>
              <a:rPr lang="zh-CN" altLang="en-US" sz="2000" b="1" dirty="0">
                <a:solidFill>
                  <a:srgbClr val="5E0AE6"/>
                </a:solidFill>
              </a:rPr>
              <a:t>二项分布描述的是</a:t>
            </a:r>
            <a:r>
              <a:rPr lang="en-US" altLang="zh-CN" sz="2000" b="1" i="1" dirty="0">
                <a:solidFill>
                  <a:srgbClr val="5E0AE6"/>
                </a:solidFill>
              </a:rPr>
              <a:t>n</a:t>
            </a:r>
            <a:r>
              <a:rPr lang="zh-CN" altLang="en-US" sz="2000" b="1" dirty="0" smtClean="0">
                <a:solidFill>
                  <a:srgbClr val="5E0AE6"/>
                </a:solidFill>
              </a:rPr>
              <a:t>重伯努里</a:t>
            </a:r>
            <a:r>
              <a:rPr lang="zh-CN" altLang="en-US" sz="2000" b="1" dirty="0">
                <a:solidFill>
                  <a:srgbClr val="5E0AE6"/>
                </a:solidFill>
              </a:rPr>
              <a:t>试验中</a:t>
            </a:r>
            <a:r>
              <a:rPr lang="en-US" altLang="zh-CN" sz="2000" b="1" dirty="0">
                <a:solidFill>
                  <a:srgbClr val="5E0AE6"/>
                </a:solidFill>
              </a:rPr>
              <a:t>A</a:t>
            </a:r>
            <a:r>
              <a:rPr lang="zh-CN" altLang="en-US" sz="2000" b="1" dirty="0">
                <a:solidFill>
                  <a:srgbClr val="5E0AE6"/>
                </a:solidFill>
              </a:rPr>
              <a:t>出现次数</a:t>
            </a:r>
            <a:r>
              <a:rPr lang="en-US" altLang="zh-CN" sz="2000" b="1" i="1" dirty="0">
                <a:solidFill>
                  <a:srgbClr val="5E0AE6"/>
                </a:solidFill>
              </a:rPr>
              <a:t>X</a:t>
            </a:r>
            <a:r>
              <a:rPr lang="zh-CN" altLang="en-US" sz="2000" b="1" dirty="0">
                <a:solidFill>
                  <a:srgbClr val="5E0AE6"/>
                </a:solidFill>
              </a:rPr>
              <a:t>的概率分布</a:t>
            </a:r>
            <a:r>
              <a:rPr lang="en-US" altLang="zh-CN" sz="2000" b="1" dirty="0">
                <a:solidFill>
                  <a:srgbClr val="5E0AE6"/>
                </a:solidFill>
              </a:rPr>
              <a:t>.</a:t>
            </a:r>
          </a:p>
          <a:p>
            <a:pPr>
              <a:spcBef>
                <a:spcPct val="50000"/>
              </a:spcBef>
            </a:pPr>
            <a:endParaRPr lang="en-US" altLang="zh-CN" sz="2000" dirty="0">
              <a:solidFill>
                <a:srgbClr val="5E0AE6"/>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iterate type="lt">
                                    <p:tmPct val="100000"/>
                                  </p:iterate>
                                  <p:childTnLst>
                                    <p:set>
                                      <p:cBhvr>
                                        <p:cTn id="6" dur="1" fill="hold">
                                          <p:stCondLst>
                                            <p:cond delay="0"/>
                                          </p:stCondLst>
                                        </p:cTn>
                                        <p:tgtEl>
                                          <p:spTgt spid="50179">
                                            <p:txEl>
                                              <p:pRg st="0" end="0"/>
                                            </p:txEl>
                                          </p:spTgt>
                                        </p:tgtEl>
                                        <p:attrNameLst>
                                          <p:attrName>style.visibility</p:attrName>
                                        </p:attrNameLst>
                                      </p:cBhvr>
                                      <p:to>
                                        <p:strVal val="visible"/>
                                      </p:to>
                                    </p:set>
                                    <p:animEffect transition="in" filter="dissolve">
                                      <p:cBhvr>
                                        <p:cTn id="7" dur="75"/>
                                        <p:tgtEl>
                                          <p:spTgt spid="501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iterate type="lt">
                                    <p:tmPct val="100000"/>
                                  </p:iterate>
                                  <p:childTnLst>
                                    <p:set>
                                      <p:cBhvr>
                                        <p:cTn id="11" dur="1" fill="hold">
                                          <p:stCondLst>
                                            <p:cond delay="0"/>
                                          </p:stCondLst>
                                        </p:cTn>
                                        <p:tgtEl>
                                          <p:spTgt spid="50179">
                                            <p:txEl>
                                              <p:pRg st="1" end="1"/>
                                            </p:txEl>
                                          </p:spTgt>
                                        </p:tgtEl>
                                        <p:attrNameLst>
                                          <p:attrName>style.visibility</p:attrName>
                                        </p:attrNameLst>
                                      </p:cBhvr>
                                      <p:to>
                                        <p:strVal val="visible"/>
                                      </p:to>
                                    </p:set>
                                    <p:animEffect transition="in" filter="dissolve">
                                      <p:cBhvr>
                                        <p:cTn id="12" dur="75"/>
                                        <p:tgtEl>
                                          <p:spTgt spid="50179">
                                            <p:txEl>
                                              <p:pRg st="1" end="1"/>
                                            </p:txEl>
                                          </p:spTgt>
                                        </p:tgtEl>
                                      </p:cBhvr>
                                    </p:animEffect>
                                  </p:childTnLst>
                                </p:cTn>
                              </p:par>
                            </p:childTnLst>
                          </p:cTn>
                        </p:par>
                        <p:par>
                          <p:cTn id="13" fill="hold">
                            <p:stCondLst>
                              <p:cond delay="1275"/>
                            </p:stCondLst>
                            <p:childTnLst>
                              <p:par>
                                <p:cTn id="14" presetID="9" presetClass="entr" presetSubtype="0" fill="hold" nodeType="afterEffect">
                                  <p:stCondLst>
                                    <p:cond delay="0"/>
                                  </p:stCondLst>
                                  <p:childTnLst>
                                    <p:set>
                                      <p:cBhvr>
                                        <p:cTn id="15" dur="1" fill="hold">
                                          <p:stCondLst>
                                            <p:cond delay="0"/>
                                          </p:stCondLst>
                                        </p:cTn>
                                        <p:tgtEl>
                                          <p:spTgt spid="50180"/>
                                        </p:tgtEl>
                                        <p:attrNameLst>
                                          <p:attrName>style.visibility</p:attrName>
                                        </p:attrNameLst>
                                      </p:cBhvr>
                                      <p:to>
                                        <p:strVal val="visible"/>
                                      </p:to>
                                    </p:set>
                                    <p:animEffect transition="in" filter="dissolve">
                                      <p:cBhvr>
                                        <p:cTn id="16" dur="500"/>
                                        <p:tgtEl>
                                          <p:spTgt spid="50180"/>
                                        </p:tgtEl>
                                      </p:cBhvr>
                                    </p:animEffect>
                                  </p:childTnLst>
                                </p:cTn>
                              </p:par>
                            </p:childTnLst>
                          </p:cTn>
                        </p:par>
                        <p:par>
                          <p:cTn id="17" fill="hold">
                            <p:stCondLst>
                              <p:cond delay="1775"/>
                            </p:stCondLst>
                            <p:childTnLst>
                              <p:par>
                                <p:cTn id="18" presetID="9" presetClass="entr" presetSubtype="0" fill="hold" grpId="0" nodeType="afterEffect">
                                  <p:stCondLst>
                                    <p:cond delay="0"/>
                                  </p:stCondLst>
                                  <p:iterate type="lt">
                                    <p:tmPct val="100000"/>
                                  </p:iterate>
                                  <p:childTnLst>
                                    <p:set>
                                      <p:cBhvr>
                                        <p:cTn id="19" dur="1" fill="hold">
                                          <p:stCondLst>
                                            <p:cond delay="0"/>
                                          </p:stCondLst>
                                        </p:cTn>
                                        <p:tgtEl>
                                          <p:spTgt spid="50182"/>
                                        </p:tgtEl>
                                        <p:attrNameLst>
                                          <p:attrName>style.visibility</p:attrName>
                                        </p:attrNameLst>
                                      </p:cBhvr>
                                      <p:to>
                                        <p:strVal val="visible"/>
                                      </p:to>
                                    </p:set>
                                    <p:animEffect transition="in" filter="dissolve">
                                      <p:cBhvr>
                                        <p:cTn id="20" dur="75"/>
                                        <p:tgtEl>
                                          <p:spTgt spid="50182"/>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50186"/>
                                        </p:tgtEl>
                                        <p:attrNameLst>
                                          <p:attrName>style.visibility</p:attrName>
                                        </p:attrNameLst>
                                      </p:cBhvr>
                                      <p:to>
                                        <p:strVal val="visible"/>
                                      </p:to>
                                    </p:set>
                                  </p:childTnLst>
                                </p:cTn>
                              </p:par>
                            </p:childTnLst>
                          </p:cTn>
                        </p:par>
                        <p:par>
                          <p:cTn id="25" fill="hold">
                            <p:stCondLst>
                              <p:cond delay="500"/>
                            </p:stCondLst>
                            <p:childTnLst>
                              <p:par>
                                <p:cTn id="26" presetID="1" presetClass="entr" presetSubtype="0" fill="hold" nodeType="afterEffect">
                                  <p:stCondLst>
                                    <p:cond delay="0"/>
                                  </p:stCondLst>
                                  <p:childTnLst>
                                    <p:set>
                                      <p:cBhvr>
                                        <p:cTn id="27" dur="1" fill="hold">
                                          <p:stCondLst>
                                            <p:cond delay="499"/>
                                          </p:stCondLst>
                                        </p:cTn>
                                        <p:tgtEl>
                                          <p:spTgt spid="50183"/>
                                        </p:tgtEl>
                                        <p:attrNameLst>
                                          <p:attrName>style.visibility</p:attrName>
                                        </p:attrNameLst>
                                      </p:cBhvr>
                                      <p:to>
                                        <p:strVal val="visible"/>
                                      </p:to>
                                    </p:set>
                                  </p:childTnLst>
                                </p:cTn>
                              </p:par>
                            </p:childTnLst>
                          </p:cTn>
                        </p:par>
                        <p:par>
                          <p:cTn id="28" fill="hold">
                            <p:stCondLst>
                              <p:cond delay="1000"/>
                            </p:stCondLst>
                            <p:childTnLst>
                              <p:par>
                                <p:cTn id="29" presetID="1" presetClass="entr" presetSubtype="0" fill="hold" grpId="0" nodeType="afterEffect">
                                  <p:stCondLst>
                                    <p:cond delay="0"/>
                                  </p:stCondLst>
                                  <p:childTnLst>
                                    <p:set>
                                      <p:cBhvr>
                                        <p:cTn id="30" dur="1" fill="hold">
                                          <p:stCondLst>
                                            <p:cond delay="499"/>
                                          </p:stCondLst>
                                        </p:cTn>
                                        <p:tgtEl>
                                          <p:spTgt spid="5018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50187"/>
                                        </p:tgtEl>
                                        <p:attrNameLst>
                                          <p:attrName>style.visibility</p:attrName>
                                        </p:attrNameLst>
                                      </p:cBhvr>
                                      <p:to>
                                        <p:strVal val="visible"/>
                                      </p:to>
                                    </p:set>
                                    <p:animEffect transition="in" filter="wipe(left)">
                                      <p:cBhvr>
                                        <p:cTn id="35" dur="500"/>
                                        <p:tgtEl>
                                          <p:spTgt spid="501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build="p" autoUpdateAnimBg="0"/>
      <p:bldP spid="50182" grpId="0" autoUpdateAnimBg="0"/>
      <p:bldP spid="50185" grpId="0" autoUpdateAnimBg="0"/>
      <p:bldP spid="50186" grpId="0" autoUpdateAnimBg="0"/>
      <p:bldP spid="50187" grpId="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2"/>
          <p:cNvSpPr>
            <a:spLocks noGrp="1" noChangeArrowheads="1"/>
          </p:cNvSpPr>
          <p:nvPr>
            <p:ph type="body" idx="1"/>
          </p:nvPr>
        </p:nvSpPr>
        <p:spPr>
          <a:xfrm>
            <a:off x="990600" y="1066800"/>
            <a:ext cx="7772400" cy="1371600"/>
          </a:xfrm>
          <a:noFill/>
        </p:spPr>
        <p:txBody>
          <a:bodyPr/>
          <a:lstStyle/>
          <a:p>
            <a:pPr>
              <a:lnSpc>
                <a:spcPct val="90000"/>
              </a:lnSpc>
              <a:buFont typeface="Wingdings" pitchFamily="2" charset="2"/>
              <a:buNone/>
            </a:pPr>
            <a:r>
              <a:rPr lang="zh-CN" altLang="en-US" sz="2400">
                <a:solidFill>
                  <a:srgbClr val="04060C"/>
                </a:solidFill>
                <a:latin typeface="黑体" pitchFamily="2" charset="-122"/>
                <a:ea typeface="黑体" pitchFamily="2" charset="-122"/>
              </a:rPr>
              <a:t>（</a:t>
            </a:r>
            <a:r>
              <a:rPr lang="en-US" altLang="zh-CN" sz="2400">
                <a:solidFill>
                  <a:srgbClr val="04060C"/>
                </a:solidFill>
                <a:latin typeface="黑体" pitchFamily="2" charset="-122"/>
                <a:ea typeface="黑体" pitchFamily="2" charset="-122"/>
              </a:rPr>
              <a:t>2</a:t>
            </a:r>
            <a:r>
              <a:rPr lang="zh-CN" altLang="en-US" sz="2400">
                <a:solidFill>
                  <a:srgbClr val="04060C"/>
                </a:solidFill>
                <a:latin typeface="黑体" pitchFamily="2" charset="-122"/>
                <a:ea typeface="黑体" pitchFamily="2" charset="-122"/>
              </a:rPr>
              <a:t>）因为                      ，其中        </a:t>
            </a:r>
            <a:br>
              <a:rPr lang="zh-CN" altLang="en-US" sz="2400">
                <a:solidFill>
                  <a:srgbClr val="04060C"/>
                </a:solidFill>
                <a:latin typeface="黑体" pitchFamily="2" charset="-122"/>
                <a:ea typeface="黑体" pitchFamily="2" charset="-122"/>
              </a:rPr>
            </a:br>
            <a:r>
              <a:rPr lang="zh-CN" altLang="en-US" sz="2400">
                <a:solidFill>
                  <a:srgbClr val="04060C"/>
                </a:solidFill>
                <a:latin typeface="黑体" pitchFamily="2" charset="-122"/>
                <a:ea typeface="黑体" pitchFamily="2" charset="-122"/>
              </a:rPr>
              <a:t/>
            </a:r>
            <a:br>
              <a:rPr lang="zh-CN" altLang="en-US" sz="2400">
                <a:solidFill>
                  <a:srgbClr val="04060C"/>
                </a:solidFill>
                <a:latin typeface="黑体" pitchFamily="2" charset="-122"/>
                <a:ea typeface="黑体" pitchFamily="2" charset="-122"/>
              </a:rPr>
            </a:br>
            <a:r>
              <a:rPr lang="zh-CN" altLang="en-US" sz="2400">
                <a:solidFill>
                  <a:srgbClr val="04060C"/>
                </a:solidFill>
                <a:latin typeface="黑体" pitchFamily="2" charset="-122"/>
                <a:ea typeface="黑体" pitchFamily="2" charset="-122"/>
              </a:rPr>
              <a:t>恰为二项式          的一般项，故称为二项分布。 </a:t>
            </a:r>
          </a:p>
        </p:txBody>
      </p:sp>
      <p:graphicFrame>
        <p:nvGraphicFramePr>
          <p:cNvPr id="56323" name="Object 3"/>
          <p:cNvGraphicFramePr>
            <a:graphicFrameLocks noChangeAspect="1"/>
          </p:cNvGraphicFramePr>
          <p:nvPr/>
        </p:nvGraphicFramePr>
        <p:xfrm>
          <a:off x="2636838" y="898525"/>
          <a:ext cx="2955925" cy="779463"/>
        </p:xfrm>
        <a:graphic>
          <a:graphicData uri="http://schemas.openxmlformats.org/presentationml/2006/ole">
            <p:oleObj spid="_x0000_s56323" name="公式" r:id="rId4" imgW="1625400" imgH="431640" progId="Equation.3">
              <p:embed/>
            </p:oleObj>
          </a:graphicData>
        </a:graphic>
      </p:graphicFrame>
      <p:graphicFrame>
        <p:nvGraphicFramePr>
          <p:cNvPr id="56324" name="Object 4"/>
          <p:cNvGraphicFramePr>
            <a:graphicFrameLocks noChangeAspect="1"/>
          </p:cNvGraphicFramePr>
          <p:nvPr/>
        </p:nvGraphicFramePr>
        <p:xfrm>
          <a:off x="6934200" y="1066800"/>
          <a:ext cx="1219200" cy="468313"/>
        </p:xfrm>
        <a:graphic>
          <a:graphicData uri="http://schemas.openxmlformats.org/presentationml/2006/ole">
            <p:oleObj spid="_x0000_s56324" name="Equation" r:id="rId5" imgW="622080" imgH="241200" progId="Equation.3">
              <p:embed/>
            </p:oleObj>
          </a:graphicData>
        </a:graphic>
      </p:graphicFrame>
      <p:graphicFrame>
        <p:nvGraphicFramePr>
          <p:cNvPr id="56325" name="Object 5"/>
          <p:cNvGraphicFramePr>
            <a:graphicFrameLocks noChangeAspect="1"/>
          </p:cNvGraphicFramePr>
          <p:nvPr/>
        </p:nvGraphicFramePr>
        <p:xfrm>
          <a:off x="3306763" y="1676400"/>
          <a:ext cx="1112837" cy="519113"/>
        </p:xfrm>
        <a:graphic>
          <a:graphicData uri="http://schemas.openxmlformats.org/presentationml/2006/ole">
            <p:oleObj spid="_x0000_s56325" name="Equation" r:id="rId6" imgW="507960" imgH="241200" progId="Equation.3">
              <p:embed/>
            </p:oleObj>
          </a:graphicData>
        </a:graphic>
      </p:graphicFrame>
      <p:sp>
        <p:nvSpPr>
          <p:cNvPr id="56326" name="Text Box 6"/>
          <p:cNvSpPr txBox="1">
            <a:spLocks noChangeArrowheads="1"/>
          </p:cNvSpPr>
          <p:nvPr/>
        </p:nvSpPr>
        <p:spPr bwMode="auto">
          <a:xfrm>
            <a:off x="992188" y="2479675"/>
            <a:ext cx="7313612" cy="822325"/>
          </a:xfrm>
          <a:prstGeom prst="rect">
            <a:avLst/>
          </a:prstGeom>
          <a:noFill/>
          <a:ln w="9525">
            <a:noFill/>
            <a:miter lim="800000"/>
            <a:headEnd/>
            <a:tailEnd/>
          </a:ln>
          <a:effectLst/>
        </p:spPr>
        <p:txBody>
          <a:bodyPr>
            <a:spAutoFit/>
          </a:bodyPr>
          <a:lstStyle/>
          <a:p>
            <a:r>
              <a:rPr lang="zh-CN" altLang="en-US">
                <a:latin typeface="黑体" pitchFamily="2" charset="-122"/>
                <a:ea typeface="黑体" pitchFamily="2" charset="-122"/>
              </a:rPr>
              <a:t>（</a:t>
            </a:r>
            <a:r>
              <a:rPr lang="en-US" altLang="zh-CN">
                <a:latin typeface="黑体" pitchFamily="2" charset="-122"/>
                <a:ea typeface="黑体" pitchFamily="2" charset="-122"/>
              </a:rPr>
              <a:t>3</a:t>
            </a:r>
            <a:r>
              <a:rPr lang="zh-CN" altLang="en-US">
                <a:latin typeface="黑体" pitchFamily="2" charset="-122"/>
                <a:ea typeface="黑体" pitchFamily="2" charset="-122"/>
              </a:rPr>
              <a:t>）当</a:t>
            </a:r>
            <a:r>
              <a:rPr lang="en-US" altLang="zh-CN" b="1">
                <a:ea typeface="黑体" pitchFamily="2" charset="-122"/>
              </a:rPr>
              <a:t>n=1</a:t>
            </a:r>
            <a:r>
              <a:rPr lang="zh-CN" altLang="en-US">
                <a:latin typeface="黑体" pitchFamily="2" charset="-122"/>
                <a:ea typeface="黑体" pitchFamily="2" charset="-122"/>
              </a:rPr>
              <a:t>时，二项分布为</a:t>
            </a:r>
            <a:r>
              <a:rPr lang="zh-CN" altLang="en-US" b="1">
                <a:ea typeface="黑体" pitchFamily="2" charset="-122"/>
              </a:rPr>
              <a:t>（</a:t>
            </a:r>
            <a:r>
              <a:rPr lang="en-US" altLang="zh-CN" b="1">
                <a:ea typeface="黑体" pitchFamily="2" charset="-122"/>
              </a:rPr>
              <a:t>0</a:t>
            </a:r>
            <a:r>
              <a:rPr lang="zh-CN" altLang="en-US" b="1">
                <a:ea typeface="黑体" pitchFamily="2" charset="-122"/>
              </a:rPr>
              <a:t>－</a:t>
            </a:r>
            <a:r>
              <a:rPr lang="en-US" altLang="zh-CN" b="1">
                <a:ea typeface="黑体" pitchFamily="2" charset="-122"/>
              </a:rPr>
              <a:t>1</a:t>
            </a:r>
            <a:r>
              <a:rPr lang="zh-CN" altLang="en-US" b="1">
                <a:ea typeface="黑体" pitchFamily="2" charset="-122"/>
              </a:rPr>
              <a:t>）</a:t>
            </a:r>
            <a:r>
              <a:rPr lang="zh-CN" altLang="en-US">
                <a:latin typeface="黑体" pitchFamily="2" charset="-122"/>
                <a:ea typeface="黑体" pitchFamily="2" charset="-122"/>
              </a:rPr>
              <a:t>分布，即</a:t>
            </a:r>
            <a:br>
              <a:rPr lang="zh-CN" altLang="en-US">
                <a:latin typeface="黑体" pitchFamily="2" charset="-122"/>
                <a:ea typeface="黑体" pitchFamily="2" charset="-122"/>
              </a:rPr>
            </a:br>
            <a:r>
              <a:rPr lang="zh-CN" altLang="en-US">
                <a:latin typeface="黑体" pitchFamily="2" charset="-122"/>
                <a:ea typeface="黑体" pitchFamily="2" charset="-122"/>
              </a:rPr>
              <a:t>     </a:t>
            </a:r>
            <a:r>
              <a:rPr lang="en-US" altLang="zh-CN" b="1">
                <a:ea typeface="黑体" pitchFamily="2" charset="-122"/>
              </a:rPr>
              <a:t>X</a:t>
            </a:r>
            <a:r>
              <a:rPr lang="en-US" altLang="zh-CN" b="1">
                <a:ea typeface="黑体" pitchFamily="2" charset="-122"/>
                <a:sym typeface="Symbol" pitchFamily="18" charset="2"/>
              </a:rPr>
              <a:t></a:t>
            </a:r>
            <a:r>
              <a:rPr lang="en-US" altLang="zh-CN" b="1">
                <a:ea typeface="黑体" pitchFamily="2" charset="-122"/>
              </a:rPr>
              <a:t>b(</a:t>
            </a:r>
            <a:r>
              <a:rPr lang="zh-CN" altLang="en-US" b="1">
                <a:ea typeface="黑体" pitchFamily="2" charset="-122"/>
              </a:rPr>
              <a:t>１</a:t>
            </a:r>
            <a:r>
              <a:rPr lang="en-US" altLang="zh-CN" b="1">
                <a:ea typeface="黑体" pitchFamily="2" charset="-122"/>
              </a:rPr>
              <a:t>,p)</a:t>
            </a:r>
            <a:r>
              <a:rPr lang="zh-CN" altLang="en-US" b="1">
                <a:latin typeface="黑体" pitchFamily="2" charset="-122"/>
                <a:ea typeface="黑体" pitchFamily="2" charset="-122"/>
              </a:rPr>
              <a:t>。</a:t>
            </a:r>
            <a:r>
              <a:rPr lang="zh-CN" altLang="en-US">
                <a:latin typeface="黑体" pitchFamily="2" charset="-122"/>
                <a:ea typeface="黑体" pitchFamily="2" charset="-122"/>
              </a:rPr>
              <a:t> </a:t>
            </a:r>
          </a:p>
        </p:txBody>
      </p:sp>
      <p:sp>
        <p:nvSpPr>
          <p:cNvPr id="56327" name="Text Box 7"/>
          <p:cNvSpPr txBox="1">
            <a:spLocks noChangeArrowheads="1"/>
          </p:cNvSpPr>
          <p:nvPr/>
        </p:nvSpPr>
        <p:spPr bwMode="auto">
          <a:xfrm>
            <a:off x="958850" y="3408363"/>
            <a:ext cx="4146550" cy="457200"/>
          </a:xfrm>
          <a:prstGeom prst="rect">
            <a:avLst/>
          </a:prstGeom>
          <a:noFill/>
          <a:ln w="9525">
            <a:noFill/>
            <a:miter lim="800000"/>
            <a:headEnd/>
            <a:tailEnd/>
          </a:ln>
          <a:effectLst/>
        </p:spPr>
        <p:txBody>
          <a:bodyPr wrap="none">
            <a:spAutoFit/>
          </a:bodyPr>
          <a:lstStyle/>
          <a:p>
            <a:r>
              <a:rPr lang="zh-CN" altLang="en-US">
                <a:latin typeface="黑体" pitchFamily="2" charset="-122"/>
                <a:ea typeface="黑体" pitchFamily="2" charset="-122"/>
              </a:rPr>
              <a:t>（</a:t>
            </a:r>
            <a:r>
              <a:rPr lang="en-US" altLang="zh-CN">
                <a:latin typeface="黑体" pitchFamily="2" charset="-122"/>
                <a:ea typeface="黑体" pitchFamily="2" charset="-122"/>
              </a:rPr>
              <a:t>4</a:t>
            </a:r>
            <a:r>
              <a:rPr lang="zh-CN" altLang="en-US">
                <a:latin typeface="黑体" pitchFamily="2" charset="-122"/>
                <a:ea typeface="黑体" pitchFamily="2" charset="-122"/>
              </a:rPr>
              <a:t>）二项分布的</a:t>
            </a:r>
            <a:r>
              <a:rPr lang="zh-CN" altLang="en-US">
                <a:latin typeface="黑体" pitchFamily="2" charset="-122"/>
                <a:ea typeface="黑体" pitchFamily="2" charset="-122"/>
                <a:hlinkClick r:id="rId7"/>
              </a:rPr>
              <a:t>分布律为</a:t>
            </a:r>
            <a:r>
              <a:rPr lang="zh-CN" altLang="en-US">
                <a:latin typeface="黑体" pitchFamily="2" charset="-122"/>
                <a:ea typeface="黑体" pitchFamily="2" charset="-122"/>
              </a:rPr>
              <a:t>： </a:t>
            </a:r>
          </a:p>
        </p:txBody>
      </p:sp>
      <p:grpSp>
        <p:nvGrpSpPr>
          <p:cNvPr id="56344" name="Group 24"/>
          <p:cNvGrpSpPr>
            <a:grpSpLocks/>
          </p:cNvGrpSpPr>
          <p:nvPr/>
        </p:nvGrpSpPr>
        <p:grpSpPr bwMode="auto">
          <a:xfrm>
            <a:off x="1295400" y="4038600"/>
            <a:ext cx="4191000" cy="2362200"/>
            <a:chOff x="1536" y="2448"/>
            <a:chExt cx="2640" cy="1488"/>
          </a:xfrm>
        </p:grpSpPr>
        <p:sp>
          <p:nvSpPr>
            <p:cNvPr id="56328" name="Line 8"/>
            <p:cNvSpPr>
              <a:spLocks noChangeShapeType="1"/>
            </p:cNvSpPr>
            <p:nvPr/>
          </p:nvSpPr>
          <p:spPr bwMode="auto">
            <a:xfrm flipV="1">
              <a:off x="1920" y="3360"/>
              <a:ext cx="0" cy="192"/>
            </a:xfrm>
            <a:prstGeom prst="line">
              <a:avLst/>
            </a:prstGeom>
            <a:noFill/>
            <a:ln w="9525">
              <a:solidFill>
                <a:schemeClr val="tx1"/>
              </a:solidFill>
              <a:miter lim="800000"/>
              <a:headEnd/>
              <a:tailEnd/>
            </a:ln>
            <a:effectLst/>
          </p:spPr>
          <p:txBody>
            <a:bodyPr wrap="none"/>
            <a:lstStyle/>
            <a:p>
              <a:endParaRPr lang="zh-CN" altLang="en-US"/>
            </a:p>
          </p:txBody>
        </p:sp>
        <p:sp>
          <p:nvSpPr>
            <p:cNvPr id="56329" name="Line 9"/>
            <p:cNvSpPr>
              <a:spLocks noChangeShapeType="1"/>
            </p:cNvSpPr>
            <p:nvPr/>
          </p:nvSpPr>
          <p:spPr bwMode="auto">
            <a:xfrm flipV="1">
              <a:off x="2112" y="3216"/>
              <a:ext cx="0" cy="336"/>
            </a:xfrm>
            <a:prstGeom prst="line">
              <a:avLst/>
            </a:prstGeom>
            <a:noFill/>
            <a:ln w="9525">
              <a:solidFill>
                <a:schemeClr val="tx1"/>
              </a:solidFill>
              <a:miter lim="800000"/>
              <a:headEnd/>
              <a:tailEnd/>
            </a:ln>
            <a:effectLst/>
          </p:spPr>
          <p:txBody>
            <a:bodyPr wrap="none"/>
            <a:lstStyle/>
            <a:p>
              <a:endParaRPr lang="zh-CN" altLang="en-US"/>
            </a:p>
          </p:txBody>
        </p:sp>
        <p:sp>
          <p:nvSpPr>
            <p:cNvPr id="56330" name="Line 10"/>
            <p:cNvSpPr>
              <a:spLocks noChangeShapeType="1"/>
            </p:cNvSpPr>
            <p:nvPr/>
          </p:nvSpPr>
          <p:spPr bwMode="auto">
            <a:xfrm flipV="1">
              <a:off x="2304" y="3024"/>
              <a:ext cx="0" cy="528"/>
            </a:xfrm>
            <a:prstGeom prst="line">
              <a:avLst/>
            </a:prstGeom>
            <a:noFill/>
            <a:ln w="9525">
              <a:solidFill>
                <a:schemeClr val="tx1"/>
              </a:solidFill>
              <a:miter lim="800000"/>
              <a:headEnd/>
              <a:tailEnd/>
            </a:ln>
            <a:effectLst/>
          </p:spPr>
          <p:txBody>
            <a:bodyPr wrap="none"/>
            <a:lstStyle/>
            <a:p>
              <a:endParaRPr lang="zh-CN" altLang="en-US"/>
            </a:p>
          </p:txBody>
        </p:sp>
        <p:sp>
          <p:nvSpPr>
            <p:cNvPr id="56331" name="Line 11"/>
            <p:cNvSpPr>
              <a:spLocks noChangeShapeType="1"/>
            </p:cNvSpPr>
            <p:nvPr/>
          </p:nvSpPr>
          <p:spPr bwMode="auto">
            <a:xfrm flipV="1">
              <a:off x="2496" y="2832"/>
              <a:ext cx="0" cy="720"/>
            </a:xfrm>
            <a:prstGeom prst="line">
              <a:avLst/>
            </a:prstGeom>
            <a:noFill/>
            <a:ln w="9525">
              <a:solidFill>
                <a:schemeClr val="tx1"/>
              </a:solidFill>
              <a:miter lim="800000"/>
              <a:headEnd/>
              <a:tailEnd/>
            </a:ln>
            <a:effectLst/>
          </p:spPr>
          <p:txBody>
            <a:bodyPr wrap="none"/>
            <a:lstStyle/>
            <a:p>
              <a:endParaRPr lang="zh-CN" altLang="en-US"/>
            </a:p>
          </p:txBody>
        </p:sp>
        <p:sp>
          <p:nvSpPr>
            <p:cNvPr id="56332" name="Line 12"/>
            <p:cNvSpPr>
              <a:spLocks noChangeShapeType="1"/>
            </p:cNvSpPr>
            <p:nvPr/>
          </p:nvSpPr>
          <p:spPr bwMode="auto">
            <a:xfrm flipV="1">
              <a:off x="2688" y="2688"/>
              <a:ext cx="0" cy="864"/>
            </a:xfrm>
            <a:prstGeom prst="line">
              <a:avLst/>
            </a:prstGeom>
            <a:noFill/>
            <a:ln w="9525">
              <a:solidFill>
                <a:schemeClr val="tx1"/>
              </a:solidFill>
              <a:miter lim="800000"/>
              <a:headEnd/>
              <a:tailEnd/>
            </a:ln>
            <a:effectLst/>
          </p:spPr>
          <p:txBody>
            <a:bodyPr wrap="none"/>
            <a:lstStyle/>
            <a:p>
              <a:endParaRPr lang="zh-CN" altLang="en-US"/>
            </a:p>
          </p:txBody>
        </p:sp>
        <p:sp>
          <p:nvSpPr>
            <p:cNvPr id="56333" name="Line 13"/>
            <p:cNvSpPr>
              <a:spLocks noChangeShapeType="1"/>
            </p:cNvSpPr>
            <p:nvPr/>
          </p:nvSpPr>
          <p:spPr bwMode="auto">
            <a:xfrm flipV="1">
              <a:off x="2880" y="2832"/>
              <a:ext cx="0" cy="720"/>
            </a:xfrm>
            <a:prstGeom prst="line">
              <a:avLst/>
            </a:prstGeom>
            <a:noFill/>
            <a:ln w="9525">
              <a:solidFill>
                <a:schemeClr val="tx1"/>
              </a:solidFill>
              <a:miter lim="800000"/>
              <a:headEnd/>
              <a:tailEnd/>
            </a:ln>
            <a:effectLst/>
          </p:spPr>
          <p:txBody>
            <a:bodyPr wrap="none"/>
            <a:lstStyle/>
            <a:p>
              <a:endParaRPr lang="zh-CN" altLang="en-US"/>
            </a:p>
          </p:txBody>
        </p:sp>
        <p:sp>
          <p:nvSpPr>
            <p:cNvPr id="56334" name="Line 14"/>
            <p:cNvSpPr>
              <a:spLocks noChangeShapeType="1"/>
            </p:cNvSpPr>
            <p:nvPr/>
          </p:nvSpPr>
          <p:spPr bwMode="auto">
            <a:xfrm flipV="1">
              <a:off x="3072" y="3024"/>
              <a:ext cx="0" cy="528"/>
            </a:xfrm>
            <a:prstGeom prst="line">
              <a:avLst/>
            </a:prstGeom>
            <a:noFill/>
            <a:ln w="9525">
              <a:solidFill>
                <a:schemeClr val="tx1"/>
              </a:solidFill>
              <a:miter lim="800000"/>
              <a:headEnd/>
              <a:tailEnd/>
            </a:ln>
            <a:effectLst/>
          </p:spPr>
          <p:txBody>
            <a:bodyPr wrap="none"/>
            <a:lstStyle/>
            <a:p>
              <a:endParaRPr lang="zh-CN" altLang="en-US"/>
            </a:p>
          </p:txBody>
        </p:sp>
        <p:sp>
          <p:nvSpPr>
            <p:cNvPr id="56335" name="Line 15"/>
            <p:cNvSpPr>
              <a:spLocks noChangeShapeType="1"/>
            </p:cNvSpPr>
            <p:nvPr/>
          </p:nvSpPr>
          <p:spPr bwMode="auto">
            <a:xfrm flipV="1">
              <a:off x="3264" y="3216"/>
              <a:ext cx="0" cy="336"/>
            </a:xfrm>
            <a:prstGeom prst="line">
              <a:avLst/>
            </a:prstGeom>
            <a:noFill/>
            <a:ln w="9525">
              <a:solidFill>
                <a:schemeClr val="tx1"/>
              </a:solidFill>
              <a:miter lim="800000"/>
              <a:headEnd/>
              <a:tailEnd/>
            </a:ln>
            <a:effectLst/>
          </p:spPr>
          <p:txBody>
            <a:bodyPr wrap="none"/>
            <a:lstStyle/>
            <a:p>
              <a:endParaRPr lang="zh-CN" altLang="en-US"/>
            </a:p>
          </p:txBody>
        </p:sp>
        <p:sp>
          <p:nvSpPr>
            <p:cNvPr id="56336" name="Line 16"/>
            <p:cNvSpPr>
              <a:spLocks noChangeShapeType="1"/>
            </p:cNvSpPr>
            <p:nvPr/>
          </p:nvSpPr>
          <p:spPr bwMode="auto">
            <a:xfrm flipV="1">
              <a:off x="3456" y="3360"/>
              <a:ext cx="0" cy="192"/>
            </a:xfrm>
            <a:prstGeom prst="line">
              <a:avLst/>
            </a:prstGeom>
            <a:noFill/>
            <a:ln w="9525">
              <a:solidFill>
                <a:schemeClr val="tx1"/>
              </a:solidFill>
              <a:miter lim="800000"/>
              <a:headEnd/>
              <a:tailEnd/>
            </a:ln>
            <a:effectLst/>
          </p:spPr>
          <p:txBody>
            <a:bodyPr wrap="none"/>
            <a:lstStyle/>
            <a:p>
              <a:endParaRPr lang="zh-CN" altLang="en-US"/>
            </a:p>
          </p:txBody>
        </p:sp>
        <p:grpSp>
          <p:nvGrpSpPr>
            <p:cNvPr id="56337" name="Group 17"/>
            <p:cNvGrpSpPr>
              <a:grpSpLocks/>
            </p:cNvGrpSpPr>
            <p:nvPr/>
          </p:nvGrpSpPr>
          <p:grpSpPr bwMode="auto">
            <a:xfrm>
              <a:off x="1536" y="2448"/>
              <a:ext cx="2640" cy="1488"/>
              <a:chOff x="1008" y="2544"/>
              <a:chExt cx="2640" cy="1488"/>
            </a:xfrm>
          </p:grpSpPr>
          <p:sp>
            <p:nvSpPr>
              <p:cNvPr id="56338" name="Line 18"/>
              <p:cNvSpPr>
                <a:spLocks noChangeShapeType="1"/>
              </p:cNvSpPr>
              <p:nvPr/>
            </p:nvSpPr>
            <p:spPr bwMode="auto">
              <a:xfrm>
                <a:off x="1008" y="3648"/>
                <a:ext cx="2640" cy="0"/>
              </a:xfrm>
              <a:prstGeom prst="line">
                <a:avLst/>
              </a:prstGeom>
              <a:noFill/>
              <a:ln w="9525">
                <a:solidFill>
                  <a:srgbClr val="04060C"/>
                </a:solidFill>
                <a:miter lim="800000"/>
                <a:headEnd/>
                <a:tailEnd type="triangle" w="med" len="med"/>
              </a:ln>
              <a:effectLst/>
            </p:spPr>
            <p:txBody>
              <a:bodyPr wrap="none"/>
              <a:lstStyle/>
              <a:p>
                <a:endParaRPr lang="zh-CN" altLang="en-US"/>
              </a:p>
            </p:txBody>
          </p:sp>
          <p:sp>
            <p:nvSpPr>
              <p:cNvPr id="56339" name="Line 19"/>
              <p:cNvSpPr>
                <a:spLocks noChangeShapeType="1"/>
              </p:cNvSpPr>
              <p:nvPr/>
            </p:nvSpPr>
            <p:spPr bwMode="auto">
              <a:xfrm flipV="1">
                <a:off x="1200" y="2544"/>
                <a:ext cx="0" cy="1488"/>
              </a:xfrm>
              <a:prstGeom prst="line">
                <a:avLst/>
              </a:prstGeom>
              <a:noFill/>
              <a:ln w="9525">
                <a:solidFill>
                  <a:srgbClr val="04060C"/>
                </a:solidFill>
                <a:miter lim="800000"/>
                <a:headEnd/>
                <a:tailEnd type="triangle" w="med" len="med"/>
              </a:ln>
              <a:effectLst/>
            </p:spPr>
            <p:txBody>
              <a:bodyPr wrap="none"/>
              <a:lstStyle/>
              <a:p>
                <a:endParaRPr lang="zh-CN" altLang="en-US"/>
              </a:p>
            </p:txBody>
          </p:sp>
          <p:sp>
            <p:nvSpPr>
              <p:cNvPr id="56340" name="Text Box 20"/>
              <p:cNvSpPr txBox="1">
                <a:spLocks noChangeArrowheads="1"/>
              </p:cNvSpPr>
              <p:nvPr/>
            </p:nvSpPr>
            <p:spPr bwMode="auto">
              <a:xfrm>
                <a:off x="1008" y="2544"/>
                <a:ext cx="223" cy="288"/>
              </a:xfrm>
              <a:prstGeom prst="rect">
                <a:avLst/>
              </a:prstGeom>
              <a:noFill/>
              <a:ln w="9525">
                <a:noFill/>
                <a:miter lim="800000"/>
                <a:headEnd/>
                <a:tailEnd/>
              </a:ln>
              <a:effectLst/>
            </p:spPr>
            <p:txBody>
              <a:bodyPr wrap="none">
                <a:spAutoFit/>
              </a:bodyPr>
              <a:lstStyle/>
              <a:p>
                <a:r>
                  <a:rPr lang="en-US" altLang="zh-CN"/>
                  <a:t>P</a:t>
                </a:r>
              </a:p>
            </p:txBody>
          </p:sp>
          <p:sp>
            <p:nvSpPr>
              <p:cNvPr id="56341" name="Text Box 21"/>
              <p:cNvSpPr txBox="1">
                <a:spLocks noChangeArrowheads="1"/>
              </p:cNvSpPr>
              <p:nvPr/>
            </p:nvSpPr>
            <p:spPr bwMode="auto">
              <a:xfrm>
                <a:off x="3436" y="3600"/>
                <a:ext cx="212" cy="288"/>
              </a:xfrm>
              <a:prstGeom prst="rect">
                <a:avLst/>
              </a:prstGeom>
              <a:noFill/>
              <a:ln w="9525">
                <a:noFill/>
                <a:miter lim="800000"/>
                <a:headEnd/>
                <a:tailEnd/>
              </a:ln>
              <a:effectLst/>
            </p:spPr>
            <p:txBody>
              <a:bodyPr wrap="none">
                <a:spAutoFit/>
              </a:bodyPr>
              <a:lstStyle/>
              <a:p>
                <a:r>
                  <a:rPr lang="en-US" altLang="zh-CN"/>
                  <a:t>x</a:t>
                </a:r>
              </a:p>
            </p:txBody>
          </p:sp>
        </p:grpSp>
      </p:grpSp>
      <p:sp>
        <p:nvSpPr>
          <p:cNvPr id="56342" name="Rectangle 22"/>
          <p:cNvSpPr>
            <a:spLocks noGrp="1" noChangeArrowheads="1"/>
          </p:cNvSpPr>
          <p:nvPr>
            <p:ph type="title"/>
          </p:nvPr>
        </p:nvSpPr>
        <p:spPr/>
        <p:txBody>
          <a:bodyPr/>
          <a:lstStyle/>
          <a:p>
            <a:r>
              <a:rPr lang="en-US" altLang="zh-CN"/>
              <a:t> </a:t>
            </a:r>
          </a:p>
        </p:txBody>
      </p:sp>
      <p:sp>
        <p:nvSpPr>
          <p:cNvPr id="56345" name="Rectangle 25"/>
          <p:cNvSpPr>
            <a:spLocks noChangeArrowheads="1"/>
          </p:cNvSpPr>
          <p:nvPr/>
        </p:nvSpPr>
        <p:spPr bwMode="auto">
          <a:xfrm>
            <a:off x="3810000" y="3886200"/>
            <a:ext cx="4876800" cy="1187450"/>
          </a:xfrm>
          <a:prstGeom prst="rect">
            <a:avLst/>
          </a:prstGeom>
          <a:noFill/>
          <a:ln w="9525">
            <a:noFill/>
            <a:miter lim="800000"/>
            <a:headEnd/>
            <a:tailEnd/>
          </a:ln>
          <a:effectLst/>
        </p:spPr>
        <p:txBody>
          <a:bodyPr>
            <a:spAutoFit/>
          </a:bodyPr>
          <a:lstStyle/>
          <a:p>
            <a:pPr>
              <a:lnSpc>
                <a:spcPct val="120000"/>
              </a:lnSpc>
            </a:pPr>
            <a:r>
              <a:rPr lang="en-US" altLang="zh-CN" sz="2000" b="1">
                <a:solidFill>
                  <a:srgbClr val="5E0AE6"/>
                </a:solidFill>
              </a:rPr>
              <a:t>     </a:t>
            </a:r>
            <a:r>
              <a:rPr lang="zh-CN" altLang="en-US" sz="2000" b="1">
                <a:solidFill>
                  <a:srgbClr val="5E0AE6"/>
                </a:solidFill>
              </a:rPr>
              <a:t>特点： 对于固定</a:t>
            </a:r>
            <a:r>
              <a:rPr lang="en-US" altLang="zh-CN" sz="2000" b="1" i="1">
                <a:solidFill>
                  <a:srgbClr val="5E0AE6"/>
                </a:solidFill>
              </a:rPr>
              <a:t>n</a:t>
            </a:r>
            <a:r>
              <a:rPr lang="zh-CN" altLang="en-US" sz="2000" b="1">
                <a:solidFill>
                  <a:srgbClr val="5E0AE6"/>
                </a:solidFill>
              </a:rPr>
              <a:t>及</a:t>
            </a:r>
            <a:r>
              <a:rPr lang="en-US" altLang="zh-CN" sz="2000" b="1" i="1">
                <a:solidFill>
                  <a:srgbClr val="5E0AE6"/>
                </a:solidFill>
              </a:rPr>
              <a:t>p</a:t>
            </a:r>
            <a:r>
              <a:rPr lang="zh-CN" altLang="en-US" sz="2000" b="1">
                <a:solidFill>
                  <a:srgbClr val="5E0AE6"/>
                </a:solidFill>
              </a:rPr>
              <a:t>，当</a:t>
            </a:r>
            <a:r>
              <a:rPr lang="en-US" altLang="zh-CN" sz="2000" b="1" i="1">
                <a:solidFill>
                  <a:srgbClr val="5E0AE6"/>
                </a:solidFill>
              </a:rPr>
              <a:t>k</a:t>
            </a:r>
            <a:r>
              <a:rPr lang="zh-CN" altLang="en-US" sz="2000" b="1">
                <a:solidFill>
                  <a:srgbClr val="5E0AE6"/>
                </a:solidFill>
              </a:rPr>
              <a:t>增加时 </a:t>
            </a:r>
            <a:r>
              <a:rPr lang="en-US" altLang="zh-CN" sz="2000" b="1">
                <a:solidFill>
                  <a:srgbClr val="5E0AE6"/>
                </a:solidFill>
              </a:rPr>
              <a:t>,</a:t>
            </a:r>
            <a:r>
              <a:rPr lang="zh-CN" altLang="en-US" sz="2000" b="1">
                <a:solidFill>
                  <a:srgbClr val="5E0AE6"/>
                </a:solidFill>
              </a:rPr>
              <a:t>概率</a:t>
            </a:r>
            <a:r>
              <a:rPr lang="en-US" altLang="zh-CN" sz="2000" b="1" i="1">
                <a:solidFill>
                  <a:srgbClr val="5E0AE6"/>
                </a:solidFill>
              </a:rPr>
              <a:t>P</a:t>
            </a:r>
            <a:r>
              <a:rPr lang="en-US" altLang="zh-CN" sz="2000" b="1">
                <a:solidFill>
                  <a:srgbClr val="5E0AE6"/>
                </a:solidFill>
              </a:rPr>
              <a:t>(</a:t>
            </a:r>
            <a:r>
              <a:rPr lang="en-US" altLang="zh-CN" sz="2000" b="1" i="1">
                <a:solidFill>
                  <a:srgbClr val="5E0AE6"/>
                </a:solidFill>
              </a:rPr>
              <a:t>X=k</a:t>
            </a:r>
            <a:r>
              <a:rPr lang="en-US" altLang="zh-CN" sz="2000" b="1">
                <a:solidFill>
                  <a:srgbClr val="5E0AE6"/>
                </a:solidFill>
              </a:rPr>
              <a:t>) </a:t>
            </a:r>
            <a:r>
              <a:rPr lang="zh-CN" altLang="en-US" sz="2000" b="1">
                <a:solidFill>
                  <a:srgbClr val="5E0AE6"/>
                </a:solidFill>
              </a:rPr>
              <a:t>先是随之增加直至 达到最大值</a:t>
            </a:r>
            <a:r>
              <a:rPr lang="en-US" altLang="zh-CN" sz="2000" b="1">
                <a:solidFill>
                  <a:srgbClr val="5E0AE6"/>
                </a:solidFill>
              </a:rPr>
              <a:t>, </a:t>
            </a:r>
            <a:r>
              <a:rPr lang="zh-CN" altLang="en-US" sz="2000" b="1">
                <a:solidFill>
                  <a:srgbClr val="5E0AE6"/>
                </a:solidFill>
              </a:rPr>
              <a:t>随后单调减少</a:t>
            </a:r>
            <a:r>
              <a:rPr lang="en-US" altLang="zh-CN" sz="2000" b="1">
                <a:solidFill>
                  <a:srgbClr val="5E0AE6"/>
                </a:solidFill>
              </a:rPr>
              <a:t>.</a:t>
            </a:r>
          </a:p>
        </p:txBody>
      </p:sp>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iterate type="lt">
                                    <p:tmPct val="100000"/>
                                  </p:iterate>
                                  <p:childTnLst>
                                    <p:set>
                                      <p:cBhvr>
                                        <p:cTn id="6" dur="1" fill="hold">
                                          <p:stCondLst>
                                            <p:cond delay="0"/>
                                          </p:stCondLst>
                                        </p:cTn>
                                        <p:tgtEl>
                                          <p:spTgt spid="56322">
                                            <p:txEl>
                                              <p:pRg st="0" end="0"/>
                                            </p:txEl>
                                          </p:spTgt>
                                        </p:tgtEl>
                                        <p:attrNameLst>
                                          <p:attrName>style.visibility</p:attrName>
                                        </p:attrNameLst>
                                      </p:cBhvr>
                                      <p:to>
                                        <p:strVal val="visible"/>
                                      </p:to>
                                    </p:set>
                                    <p:animEffect transition="in" filter="dissolve">
                                      <p:cBhvr>
                                        <p:cTn id="7" dur="75"/>
                                        <p:tgtEl>
                                          <p:spTgt spid="56322">
                                            <p:txEl>
                                              <p:pRg st="0" end="0"/>
                                            </p:txEl>
                                          </p:spTgt>
                                        </p:tgtEl>
                                      </p:cBhvr>
                                    </p:animEffect>
                                  </p:childTnLst>
                                </p:cTn>
                              </p:par>
                            </p:childTnLst>
                          </p:cTn>
                        </p:par>
                        <p:par>
                          <p:cTn id="8" fill="hold">
                            <p:stCondLst>
                              <p:cond delay="2100"/>
                            </p:stCondLst>
                            <p:childTnLst>
                              <p:par>
                                <p:cTn id="9" presetID="9" presetClass="entr" presetSubtype="0" fill="hold" nodeType="afterEffect">
                                  <p:stCondLst>
                                    <p:cond delay="0"/>
                                  </p:stCondLst>
                                  <p:childTnLst>
                                    <p:set>
                                      <p:cBhvr>
                                        <p:cTn id="10" dur="1" fill="hold">
                                          <p:stCondLst>
                                            <p:cond delay="0"/>
                                          </p:stCondLst>
                                        </p:cTn>
                                        <p:tgtEl>
                                          <p:spTgt spid="56323"/>
                                        </p:tgtEl>
                                        <p:attrNameLst>
                                          <p:attrName>style.visibility</p:attrName>
                                        </p:attrNameLst>
                                      </p:cBhvr>
                                      <p:to>
                                        <p:strVal val="visible"/>
                                      </p:to>
                                    </p:set>
                                    <p:animEffect transition="in" filter="dissolve">
                                      <p:cBhvr>
                                        <p:cTn id="11" dur="500"/>
                                        <p:tgtEl>
                                          <p:spTgt spid="56323"/>
                                        </p:tgtEl>
                                      </p:cBhvr>
                                    </p:animEffect>
                                  </p:childTnLst>
                                </p:cTn>
                              </p:par>
                            </p:childTnLst>
                          </p:cTn>
                        </p:par>
                        <p:par>
                          <p:cTn id="12" fill="hold">
                            <p:stCondLst>
                              <p:cond delay="2600"/>
                            </p:stCondLst>
                            <p:childTnLst>
                              <p:par>
                                <p:cTn id="13" presetID="9" presetClass="entr" presetSubtype="0" fill="hold" nodeType="afterEffect">
                                  <p:stCondLst>
                                    <p:cond delay="0"/>
                                  </p:stCondLst>
                                  <p:childTnLst>
                                    <p:set>
                                      <p:cBhvr>
                                        <p:cTn id="14" dur="1" fill="hold">
                                          <p:stCondLst>
                                            <p:cond delay="0"/>
                                          </p:stCondLst>
                                        </p:cTn>
                                        <p:tgtEl>
                                          <p:spTgt spid="56324"/>
                                        </p:tgtEl>
                                        <p:attrNameLst>
                                          <p:attrName>style.visibility</p:attrName>
                                        </p:attrNameLst>
                                      </p:cBhvr>
                                      <p:to>
                                        <p:strVal val="visible"/>
                                      </p:to>
                                    </p:set>
                                    <p:animEffect transition="in" filter="dissolve">
                                      <p:cBhvr>
                                        <p:cTn id="15" dur="500"/>
                                        <p:tgtEl>
                                          <p:spTgt spid="56324"/>
                                        </p:tgtEl>
                                      </p:cBhvr>
                                    </p:animEffect>
                                  </p:childTnLst>
                                </p:cTn>
                              </p:par>
                            </p:childTnLst>
                          </p:cTn>
                        </p:par>
                        <p:par>
                          <p:cTn id="16" fill="hold">
                            <p:stCondLst>
                              <p:cond delay="3100"/>
                            </p:stCondLst>
                            <p:childTnLst>
                              <p:par>
                                <p:cTn id="17" presetID="9" presetClass="entr" presetSubtype="0" fill="hold" nodeType="afterEffect">
                                  <p:stCondLst>
                                    <p:cond delay="0"/>
                                  </p:stCondLst>
                                  <p:childTnLst>
                                    <p:set>
                                      <p:cBhvr>
                                        <p:cTn id="18" dur="1" fill="hold">
                                          <p:stCondLst>
                                            <p:cond delay="0"/>
                                          </p:stCondLst>
                                        </p:cTn>
                                        <p:tgtEl>
                                          <p:spTgt spid="56325"/>
                                        </p:tgtEl>
                                        <p:attrNameLst>
                                          <p:attrName>style.visibility</p:attrName>
                                        </p:attrNameLst>
                                      </p:cBhvr>
                                      <p:to>
                                        <p:strVal val="visible"/>
                                      </p:to>
                                    </p:set>
                                    <p:animEffect transition="in" filter="dissolve">
                                      <p:cBhvr>
                                        <p:cTn id="19" dur="500"/>
                                        <p:tgtEl>
                                          <p:spTgt spid="56325"/>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iterate type="lt">
                                    <p:tmPct val="100000"/>
                                  </p:iterate>
                                  <p:childTnLst>
                                    <p:set>
                                      <p:cBhvr>
                                        <p:cTn id="23" dur="1" fill="hold">
                                          <p:stCondLst>
                                            <p:cond delay="0"/>
                                          </p:stCondLst>
                                        </p:cTn>
                                        <p:tgtEl>
                                          <p:spTgt spid="56326"/>
                                        </p:tgtEl>
                                        <p:attrNameLst>
                                          <p:attrName>style.visibility</p:attrName>
                                        </p:attrNameLst>
                                      </p:cBhvr>
                                      <p:to>
                                        <p:strVal val="visible"/>
                                      </p:to>
                                    </p:set>
                                    <p:animEffect transition="in" filter="dissolve">
                                      <p:cBhvr>
                                        <p:cTn id="24" dur="75"/>
                                        <p:tgtEl>
                                          <p:spTgt spid="56326"/>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iterate type="lt">
                                    <p:tmPct val="100000"/>
                                  </p:iterate>
                                  <p:childTnLst>
                                    <p:set>
                                      <p:cBhvr>
                                        <p:cTn id="28" dur="1" fill="hold">
                                          <p:stCondLst>
                                            <p:cond delay="0"/>
                                          </p:stCondLst>
                                        </p:cTn>
                                        <p:tgtEl>
                                          <p:spTgt spid="56327"/>
                                        </p:tgtEl>
                                        <p:attrNameLst>
                                          <p:attrName>style.visibility</p:attrName>
                                        </p:attrNameLst>
                                      </p:cBhvr>
                                      <p:to>
                                        <p:strVal val="visible"/>
                                      </p:to>
                                    </p:set>
                                    <p:animEffect transition="in" filter="dissolve">
                                      <p:cBhvr>
                                        <p:cTn id="29" dur="75"/>
                                        <p:tgtEl>
                                          <p:spTgt spid="56327"/>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56344"/>
                                        </p:tgtEl>
                                        <p:attrNameLst>
                                          <p:attrName>style.visibility</p:attrName>
                                        </p:attrNameLst>
                                      </p:cBhvr>
                                      <p:to>
                                        <p:strVal val="visible"/>
                                      </p:to>
                                    </p:set>
                                    <p:animEffect transition="in" filter="dissolve">
                                      <p:cBhvr>
                                        <p:cTn id="34" dur="500"/>
                                        <p:tgtEl>
                                          <p:spTgt spid="56344"/>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56345"/>
                                        </p:tgtEl>
                                        <p:attrNameLst>
                                          <p:attrName>style.visibility</p:attrName>
                                        </p:attrNameLst>
                                      </p:cBhvr>
                                      <p:to>
                                        <p:strVal val="visible"/>
                                      </p:to>
                                    </p:set>
                                    <p:animEffect transition="in" filter="wipe(left)">
                                      <p:cBhvr>
                                        <p:cTn id="39" dur="500"/>
                                        <p:tgtEl>
                                          <p:spTgt spid="563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2" grpId="0" build="p" autoUpdateAnimBg="0"/>
      <p:bldP spid="56326" grpId="0" autoUpdateAnimBg="0"/>
      <p:bldP spid="56327" grpId="0" autoUpdateAnimBg="0"/>
      <p:bldP spid="56345"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2"/>
          <p:cNvSpPr>
            <a:spLocks noGrp="1" noChangeArrowheads="1"/>
          </p:cNvSpPr>
          <p:nvPr>
            <p:ph type="body" idx="1"/>
          </p:nvPr>
        </p:nvSpPr>
        <p:spPr>
          <a:xfrm>
            <a:off x="838200" y="990600"/>
            <a:ext cx="7772400" cy="1981200"/>
          </a:xfrm>
        </p:spPr>
        <p:txBody>
          <a:bodyPr/>
          <a:lstStyle/>
          <a:p>
            <a:pPr>
              <a:lnSpc>
                <a:spcPct val="120000"/>
              </a:lnSpc>
              <a:buFont typeface="Wingdings" pitchFamily="2" charset="2"/>
              <a:buNone/>
            </a:pPr>
            <a:r>
              <a:rPr lang="zh-CN" altLang="en-US" sz="2400">
                <a:solidFill>
                  <a:srgbClr val="04060C"/>
                </a:solidFill>
                <a:latin typeface="黑体" pitchFamily="2" charset="-122"/>
                <a:ea typeface="黑体" pitchFamily="2" charset="-122"/>
              </a:rPr>
              <a:t>例　某人射击，每次命中率为</a:t>
            </a:r>
            <a:r>
              <a:rPr lang="en-US" altLang="zh-CN" sz="2400" b="1">
                <a:solidFill>
                  <a:srgbClr val="04060C"/>
                </a:solidFill>
                <a:latin typeface="黑体" pitchFamily="2" charset="-122"/>
                <a:ea typeface="黑体" pitchFamily="2" charset="-122"/>
              </a:rPr>
              <a:t>0.02</a:t>
            </a:r>
            <a:r>
              <a:rPr lang="zh-CN" altLang="en-US" sz="2400">
                <a:solidFill>
                  <a:srgbClr val="04060C"/>
                </a:solidFill>
                <a:latin typeface="黑体" pitchFamily="2" charset="-122"/>
                <a:ea typeface="黑体" pitchFamily="2" charset="-122"/>
              </a:rPr>
              <a:t>，求在独立进行</a:t>
            </a:r>
            <a:r>
              <a:rPr lang="en-US" altLang="zh-CN" sz="2400" b="1">
                <a:solidFill>
                  <a:srgbClr val="04060C"/>
                </a:solidFill>
                <a:latin typeface="黑体" pitchFamily="2" charset="-122"/>
                <a:ea typeface="黑体" pitchFamily="2" charset="-122"/>
              </a:rPr>
              <a:t>400</a:t>
            </a:r>
            <a:r>
              <a:rPr lang="zh-CN" altLang="en-US" sz="2400">
                <a:solidFill>
                  <a:srgbClr val="04060C"/>
                </a:solidFill>
                <a:latin typeface="黑体" pitchFamily="2" charset="-122"/>
                <a:ea typeface="黑体" pitchFamily="2" charset="-122"/>
              </a:rPr>
              <a:t>次射击中，至少击中</a:t>
            </a:r>
            <a:r>
              <a:rPr lang="en-US" altLang="zh-CN" sz="2400" b="1">
                <a:solidFill>
                  <a:srgbClr val="04060C"/>
                </a:solidFill>
                <a:latin typeface="黑体" pitchFamily="2" charset="-122"/>
                <a:ea typeface="黑体" pitchFamily="2" charset="-122"/>
              </a:rPr>
              <a:t>2</a:t>
            </a:r>
            <a:r>
              <a:rPr lang="zh-CN" altLang="en-US" sz="2400">
                <a:solidFill>
                  <a:srgbClr val="04060C"/>
                </a:solidFill>
                <a:latin typeface="黑体" pitchFamily="2" charset="-122"/>
                <a:ea typeface="黑体" pitchFamily="2" charset="-122"/>
              </a:rPr>
              <a:t>次的概率？</a:t>
            </a:r>
          </a:p>
          <a:p>
            <a:pPr>
              <a:lnSpc>
                <a:spcPct val="120000"/>
              </a:lnSpc>
              <a:buFont typeface="Wingdings" pitchFamily="2" charset="2"/>
              <a:buNone/>
            </a:pPr>
            <a:r>
              <a:rPr lang="zh-CN" altLang="en-US" sz="2400">
                <a:solidFill>
                  <a:srgbClr val="04060C"/>
                </a:solidFill>
                <a:latin typeface="黑体" pitchFamily="2" charset="-122"/>
                <a:ea typeface="黑体" pitchFamily="2" charset="-122"/>
              </a:rPr>
              <a:t>解：设</a:t>
            </a:r>
            <a:r>
              <a:rPr lang="en-US" altLang="zh-CN" sz="2400" b="1">
                <a:solidFill>
                  <a:srgbClr val="04060C"/>
                </a:solidFill>
                <a:ea typeface="黑体" pitchFamily="2" charset="-122"/>
              </a:rPr>
              <a:t>X</a:t>
            </a:r>
            <a:r>
              <a:rPr lang="zh-CN" altLang="en-US" sz="2400">
                <a:solidFill>
                  <a:srgbClr val="04060C"/>
                </a:solidFill>
                <a:ea typeface="黑体" pitchFamily="2" charset="-122"/>
              </a:rPr>
              <a:t>表示射击</a:t>
            </a:r>
            <a:r>
              <a:rPr lang="en-US" altLang="zh-CN" sz="2400" b="1">
                <a:solidFill>
                  <a:srgbClr val="04060C"/>
                </a:solidFill>
                <a:ea typeface="黑体" pitchFamily="2" charset="-122"/>
              </a:rPr>
              <a:t>400</a:t>
            </a:r>
            <a:r>
              <a:rPr lang="zh-CN" altLang="en-US" sz="2400">
                <a:solidFill>
                  <a:srgbClr val="04060C"/>
                </a:solidFill>
                <a:ea typeface="黑体" pitchFamily="2" charset="-122"/>
              </a:rPr>
              <a:t>次击中的次数，由题意</a:t>
            </a:r>
            <a:br>
              <a:rPr lang="zh-CN" altLang="en-US" sz="2400">
                <a:solidFill>
                  <a:srgbClr val="04060C"/>
                </a:solidFill>
                <a:ea typeface="黑体" pitchFamily="2" charset="-122"/>
              </a:rPr>
            </a:br>
            <a:r>
              <a:rPr lang="en-US" altLang="zh-CN" sz="2400" b="1">
                <a:solidFill>
                  <a:srgbClr val="04060C"/>
                </a:solidFill>
                <a:ea typeface="黑体" pitchFamily="2" charset="-122"/>
              </a:rPr>
              <a:t>X~b(400</a:t>
            </a:r>
            <a:r>
              <a:rPr lang="zh-CN" altLang="en-US" sz="2400" b="1">
                <a:solidFill>
                  <a:srgbClr val="04060C"/>
                </a:solidFill>
                <a:ea typeface="黑体" pitchFamily="2" charset="-122"/>
              </a:rPr>
              <a:t>，</a:t>
            </a:r>
            <a:r>
              <a:rPr lang="en-US" altLang="zh-CN" sz="2400" b="1">
                <a:solidFill>
                  <a:srgbClr val="04060C"/>
                </a:solidFill>
                <a:ea typeface="黑体" pitchFamily="2" charset="-122"/>
              </a:rPr>
              <a:t>0.02)</a:t>
            </a:r>
            <a:r>
              <a:rPr lang="zh-CN" altLang="en-US" sz="2400">
                <a:solidFill>
                  <a:srgbClr val="04060C"/>
                </a:solidFill>
                <a:ea typeface="黑体" pitchFamily="2" charset="-122"/>
              </a:rPr>
              <a:t>。</a:t>
            </a:r>
            <a:endParaRPr lang="zh-CN" altLang="en-US" sz="2400">
              <a:solidFill>
                <a:srgbClr val="04060C"/>
              </a:solidFill>
              <a:latin typeface="黑体" pitchFamily="2" charset="-122"/>
              <a:ea typeface="黑体" pitchFamily="2" charset="-122"/>
            </a:endParaRPr>
          </a:p>
        </p:txBody>
      </p:sp>
      <p:graphicFrame>
        <p:nvGraphicFramePr>
          <p:cNvPr id="57347" name="Object 3"/>
          <p:cNvGraphicFramePr>
            <a:graphicFrameLocks noChangeAspect="1"/>
          </p:cNvGraphicFramePr>
          <p:nvPr/>
        </p:nvGraphicFramePr>
        <p:xfrm>
          <a:off x="1420813" y="2895600"/>
          <a:ext cx="6910387" cy="466725"/>
        </p:xfrm>
        <a:graphic>
          <a:graphicData uri="http://schemas.openxmlformats.org/presentationml/2006/ole">
            <p:oleObj spid="_x0000_s57347" name="Equation" r:id="rId3" imgW="3517560" imgH="241200" progId="Equation.3">
              <p:embed/>
            </p:oleObj>
          </a:graphicData>
        </a:graphic>
      </p:graphicFrame>
      <p:graphicFrame>
        <p:nvGraphicFramePr>
          <p:cNvPr id="57348" name="Object 4"/>
          <p:cNvGraphicFramePr>
            <a:graphicFrameLocks noChangeAspect="1"/>
          </p:cNvGraphicFramePr>
          <p:nvPr/>
        </p:nvGraphicFramePr>
        <p:xfrm>
          <a:off x="1219200" y="3419475"/>
          <a:ext cx="6477000" cy="1503363"/>
        </p:xfrm>
        <a:graphic>
          <a:graphicData uri="http://schemas.openxmlformats.org/presentationml/2006/ole">
            <p:oleObj spid="_x0000_s57348" name="Equation" r:id="rId4" imgW="3314520" imgH="698400" progId="Equation.3">
              <p:embed/>
            </p:oleObj>
          </a:graphicData>
        </a:graphic>
      </p:graphicFrame>
      <p:sp>
        <p:nvSpPr>
          <p:cNvPr id="57349" name="Rectangle 5"/>
          <p:cNvSpPr>
            <a:spLocks noChangeArrowheads="1"/>
          </p:cNvSpPr>
          <p:nvPr/>
        </p:nvSpPr>
        <p:spPr bwMode="auto">
          <a:xfrm>
            <a:off x="990600" y="5105400"/>
            <a:ext cx="5529263" cy="457200"/>
          </a:xfrm>
          <a:prstGeom prst="rect">
            <a:avLst/>
          </a:prstGeom>
          <a:noFill/>
          <a:ln w="9525">
            <a:noFill/>
            <a:miter lim="800000"/>
            <a:headEnd/>
            <a:tailEnd/>
          </a:ln>
          <a:effectLst/>
        </p:spPr>
        <p:txBody>
          <a:bodyPr wrap="none">
            <a:spAutoFit/>
          </a:bodyPr>
          <a:lstStyle/>
          <a:p>
            <a:r>
              <a:rPr lang="zh-CN" altLang="en-US" dirty="0">
                <a:latin typeface="黑体" pitchFamily="2" charset="-122"/>
                <a:ea typeface="黑体" pitchFamily="2" charset="-122"/>
              </a:rPr>
              <a:t>直接计算很繁，下面</a:t>
            </a:r>
            <a:r>
              <a:rPr lang="zh-CN" altLang="en-US" dirty="0" smtClean="0">
                <a:latin typeface="黑体" pitchFamily="2" charset="-122"/>
                <a:ea typeface="黑体" pitchFamily="2" charset="-122"/>
              </a:rPr>
              <a:t>介绍</a:t>
            </a:r>
            <a:r>
              <a:rPr lang="en-US" altLang="zh-CN" b="1" dirty="0" err="1">
                <a:latin typeface="黑体" pitchFamily="2" charset="-122"/>
                <a:ea typeface="黑体" pitchFamily="2" charset="-122"/>
              </a:rPr>
              <a:t>P</a:t>
            </a:r>
            <a:r>
              <a:rPr lang="en-US" altLang="zh-CN" b="1" dirty="0" err="1" smtClean="0">
                <a:latin typeface="黑体" pitchFamily="2" charset="-122"/>
                <a:ea typeface="黑体" pitchFamily="2" charset="-122"/>
              </a:rPr>
              <a:t>ossion</a:t>
            </a:r>
            <a:r>
              <a:rPr lang="zh-CN" altLang="en-US" dirty="0">
                <a:latin typeface="黑体" pitchFamily="2" charset="-122"/>
                <a:ea typeface="黑体" pitchFamily="2" charset="-122"/>
              </a:rPr>
              <a:t>定理。</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iterate type="lt">
                                    <p:tmPct val="100000"/>
                                  </p:iterate>
                                  <p:childTnLst>
                                    <p:set>
                                      <p:cBhvr>
                                        <p:cTn id="6" dur="1" fill="hold">
                                          <p:stCondLst>
                                            <p:cond delay="0"/>
                                          </p:stCondLst>
                                        </p:cTn>
                                        <p:tgtEl>
                                          <p:spTgt spid="57346">
                                            <p:txEl>
                                              <p:pRg st="0" end="0"/>
                                            </p:txEl>
                                          </p:spTgt>
                                        </p:tgtEl>
                                        <p:attrNameLst>
                                          <p:attrName>style.visibility</p:attrName>
                                        </p:attrNameLst>
                                      </p:cBhvr>
                                      <p:to>
                                        <p:strVal val="visible"/>
                                      </p:to>
                                    </p:set>
                                    <p:animEffect transition="in" filter="dissolve">
                                      <p:cBhvr>
                                        <p:cTn id="7" dur="75"/>
                                        <p:tgtEl>
                                          <p:spTgt spid="5734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iterate type="lt">
                                    <p:tmPct val="100000"/>
                                  </p:iterate>
                                  <p:childTnLst>
                                    <p:set>
                                      <p:cBhvr>
                                        <p:cTn id="11" dur="1" fill="hold">
                                          <p:stCondLst>
                                            <p:cond delay="0"/>
                                          </p:stCondLst>
                                        </p:cTn>
                                        <p:tgtEl>
                                          <p:spTgt spid="57346">
                                            <p:txEl>
                                              <p:pRg st="1" end="1"/>
                                            </p:txEl>
                                          </p:spTgt>
                                        </p:tgtEl>
                                        <p:attrNameLst>
                                          <p:attrName>style.visibility</p:attrName>
                                        </p:attrNameLst>
                                      </p:cBhvr>
                                      <p:to>
                                        <p:strVal val="visible"/>
                                      </p:to>
                                    </p:set>
                                    <p:animEffect transition="in" filter="dissolve">
                                      <p:cBhvr>
                                        <p:cTn id="12" dur="75"/>
                                        <p:tgtEl>
                                          <p:spTgt spid="5734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7347"/>
                                        </p:tgtEl>
                                        <p:attrNameLst>
                                          <p:attrName>style.visibility</p:attrName>
                                        </p:attrNameLst>
                                      </p:cBhvr>
                                      <p:to>
                                        <p:strVal val="visible"/>
                                      </p:to>
                                    </p:set>
                                    <p:animEffect transition="in" filter="wipe(left)">
                                      <p:cBhvr>
                                        <p:cTn id="17" dur="500"/>
                                        <p:tgtEl>
                                          <p:spTgt spid="5734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7348"/>
                                        </p:tgtEl>
                                        <p:attrNameLst>
                                          <p:attrName>style.visibility</p:attrName>
                                        </p:attrNameLst>
                                      </p:cBhvr>
                                      <p:to>
                                        <p:strVal val="visible"/>
                                      </p:to>
                                    </p:set>
                                    <p:animEffect transition="in" filter="wipe(left)">
                                      <p:cBhvr>
                                        <p:cTn id="22" dur="500"/>
                                        <p:tgtEl>
                                          <p:spTgt spid="5734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7349"/>
                                        </p:tgtEl>
                                        <p:attrNameLst>
                                          <p:attrName>style.visibility</p:attrName>
                                        </p:attrNameLst>
                                      </p:cBhvr>
                                      <p:to>
                                        <p:strVal val="visible"/>
                                      </p:to>
                                    </p:set>
                                    <p:animEffect transition="in" filter="wipe(left)">
                                      <p:cBhvr>
                                        <p:cTn id="27" dur="500"/>
                                        <p:tgtEl>
                                          <p:spTgt spid="573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6" grpId="0" build="p" autoUpdateAnimBg="0"/>
      <p:bldP spid="57349"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Rectangle 2"/>
          <p:cNvSpPr>
            <a:spLocks noGrp="1" noChangeArrowheads="1"/>
          </p:cNvSpPr>
          <p:nvPr>
            <p:ph type="body" idx="1"/>
          </p:nvPr>
        </p:nvSpPr>
        <p:spPr>
          <a:xfrm>
            <a:off x="838200" y="914400"/>
            <a:ext cx="7772400" cy="914400"/>
          </a:xfrm>
        </p:spPr>
        <p:txBody>
          <a:bodyPr/>
          <a:lstStyle/>
          <a:p>
            <a:pPr>
              <a:lnSpc>
                <a:spcPct val="120000"/>
              </a:lnSpc>
              <a:buFont typeface="Wingdings" pitchFamily="2" charset="2"/>
              <a:buNone/>
            </a:pPr>
            <a:r>
              <a:rPr lang="en-US" altLang="zh-CN" sz="2800">
                <a:solidFill>
                  <a:srgbClr val="04060C"/>
                </a:solidFill>
                <a:latin typeface="黑体" pitchFamily="2" charset="-122"/>
                <a:ea typeface="黑体" pitchFamily="2" charset="-122"/>
              </a:rPr>
              <a:t> </a:t>
            </a:r>
            <a:r>
              <a:rPr lang="zh-CN" altLang="en-US" sz="2800" b="1">
                <a:solidFill>
                  <a:srgbClr val="006600"/>
                </a:solidFill>
                <a:latin typeface="黑体" pitchFamily="2" charset="-122"/>
                <a:ea typeface="黑体" pitchFamily="2" charset="-122"/>
              </a:rPr>
              <a:t>泊松定理</a:t>
            </a:r>
            <a:r>
              <a:rPr lang="zh-CN" altLang="en-US" sz="2800">
                <a:solidFill>
                  <a:srgbClr val="04060C"/>
                </a:solidFill>
                <a:latin typeface="黑体" pitchFamily="2" charset="-122"/>
                <a:ea typeface="黑体" pitchFamily="2" charset="-122"/>
              </a:rPr>
              <a:t>： </a:t>
            </a:r>
            <a:r>
              <a:rPr lang="zh-CN" altLang="en-US" sz="2400">
                <a:solidFill>
                  <a:srgbClr val="04060C"/>
                </a:solidFill>
                <a:latin typeface="黑体" pitchFamily="2" charset="-122"/>
                <a:ea typeface="黑体" pitchFamily="2" charset="-122"/>
              </a:rPr>
              <a:t>设</a:t>
            </a:r>
            <a:r>
              <a:rPr lang="en-US" altLang="zh-CN" sz="2400" b="1">
                <a:solidFill>
                  <a:srgbClr val="04060C"/>
                </a:solidFill>
                <a:ea typeface="黑体" pitchFamily="2" charset="-122"/>
              </a:rPr>
              <a:t>λ&gt;0</a:t>
            </a:r>
            <a:r>
              <a:rPr lang="zh-CN" altLang="en-US" sz="2400">
                <a:solidFill>
                  <a:srgbClr val="04060C"/>
                </a:solidFill>
                <a:latin typeface="黑体" pitchFamily="2" charset="-122"/>
                <a:ea typeface="黑体" pitchFamily="2" charset="-122"/>
              </a:rPr>
              <a:t>是一常数，</a:t>
            </a:r>
            <a:r>
              <a:rPr lang="en-US" altLang="zh-CN" sz="2400" b="1">
                <a:solidFill>
                  <a:srgbClr val="04060C"/>
                </a:solidFill>
                <a:ea typeface="黑体" pitchFamily="2" charset="-122"/>
              </a:rPr>
              <a:t>n</a:t>
            </a:r>
            <a:r>
              <a:rPr lang="zh-CN" altLang="en-US" sz="2400">
                <a:solidFill>
                  <a:srgbClr val="04060C"/>
                </a:solidFill>
                <a:latin typeface="黑体" pitchFamily="2" charset="-122"/>
                <a:ea typeface="黑体" pitchFamily="2" charset="-122"/>
              </a:rPr>
              <a:t>是任意正整数，设</a:t>
            </a:r>
            <a:r>
              <a:rPr lang="en-US" altLang="zh-CN" sz="2400" b="1">
                <a:solidFill>
                  <a:srgbClr val="04060C"/>
                </a:solidFill>
                <a:ea typeface="黑体" pitchFamily="2" charset="-122"/>
              </a:rPr>
              <a:t>np</a:t>
            </a:r>
            <a:r>
              <a:rPr lang="en-US" altLang="zh-CN" sz="2400" b="1" baseline="-30000">
                <a:solidFill>
                  <a:srgbClr val="04060C"/>
                </a:solidFill>
                <a:ea typeface="黑体" pitchFamily="2" charset="-122"/>
              </a:rPr>
              <a:t>n</a:t>
            </a:r>
            <a:r>
              <a:rPr lang="en-US" altLang="zh-CN" sz="2400" b="1">
                <a:solidFill>
                  <a:srgbClr val="04060C"/>
                </a:solidFill>
                <a:ea typeface="黑体" pitchFamily="2" charset="-122"/>
              </a:rPr>
              <a:t>=λ</a:t>
            </a:r>
            <a:r>
              <a:rPr lang="zh-CN" altLang="en-US" sz="2400">
                <a:solidFill>
                  <a:srgbClr val="04060C"/>
                </a:solidFill>
                <a:latin typeface="黑体" pitchFamily="2" charset="-122"/>
                <a:ea typeface="黑体" pitchFamily="2" charset="-122"/>
              </a:rPr>
              <a:t>，则对于任一固定的非负整数</a:t>
            </a:r>
            <a:r>
              <a:rPr lang="en-US" altLang="zh-CN" sz="2400" b="1">
                <a:solidFill>
                  <a:srgbClr val="04060C"/>
                </a:solidFill>
                <a:ea typeface="黑体" pitchFamily="2" charset="-122"/>
              </a:rPr>
              <a:t>k</a:t>
            </a:r>
            <a:r>
              <a:rPr lang="zh-CN" altLang="en-US" sz="2400">
                <a:solidFill>
                  <a:srgbClr val="04060C"/>
                </a:solidFill>
                <a:latin typeface="黑体" pitchFamily="2" charset="-122"/>
                <a:ea typeface="黑体" pitchFamily="2" charset="-122"/>
              </a:rPr>
              <a:t>，有</a:t>
            </a:r>
          </a:p>
        </p:txBody>
      </p:sp>
      <p:graphicFrame>
        <p:nvGraphicFramePr>
          <p:cNvPr id="58371" name="Object 3"/>
          <p:cNvGraphicFramePr>
            <a:graphicFrameLocks noChangeAspect="1"/>
          </p:cNvGraphicFramePr>
          <p:nvPr/>
        </p:nvGraphicFramePr>
        <p:xfrm>
          <a:off x="2708275" y="1981200"/>
          <a:ext cx="3305175" cy="849313"/>
        </p:xfrm>
        <a:graphic>
          <a:graphicData uri="http://schemas.openxmlformats.org/presentationml/2006/ole">
            <p:oleObj spid="_x0000_s58371" name="公式" r:id="rId3" imgW="1777680" imgH="457200" progId="Equation.3">
              <p:embed/>
            </p:oleObj>
          </a:graphicData>
        </a:graphic>
      </p:graphicFrame>
      <p:sp>
        <p:nvSpPr>
          <p:cNvPr id="58372" name="Text Box 4"/>
          <p:cNvSpPr txBox="1">
            <a:spLocks noChangeArrowheads="1"/>
          </p:cNvSpPr>
          <p:nvPr/>
        </p:nvSpPr>
        <p:spPr bwMode="auto">
          <a:xfrm>
            <a:off x="990600" y="2870200"/>
            <a:ext cx="2876550" cy="457200"/>
          </a:xfrm>
          <a:prstGeom prst="rect">
            <a:avLst/>
          </a:prstGeom>
          <a:noFill/>
          <a:ln w="9525">
            <a:noFill/>
            <a:miter lim="800000"/>
            <a:headEnd/>
            <a:tailEnd/>
          </a:ln>
          <a:effectLst/>
        </p:spPr>
        <p:txBody>
          <a:bodyPr wrap="none">
            <a:spAutoFit/>
          </a:bodyPr>
          <a:lstStyle/>
          <a:p>
            <a:r>
              <a:rPr lang="zh-CN" altLang="en-US">
                <a:latin typeface="黑体" pitchFamily="2" charset="-122"/>
                <a:ea typeface="黑体" pitchFamily="2" charset="-122"/>
              </a:rPr>
              <a:t>证明：由</a:t>
            </a:r>
            <a:r>
              <a:rPr lang="en-US" altLang="zh-CN" b="1">
                <a:ea typeface="黑体" pitchFamily="2" charset="-122"/>
              </a:rPr>
              <a:t>p</a:t>
            </a:r>
            <a:r>
              <a:rPr lang="en-US" altLang="zh-CN" b="1" baseline="-30000">
                <a:ea typeface="黑体" pitchFamily="2" charset="-122"/>
              </a:rPr>
              <a:t>n</a:t>
            </a:r>
            <a:r>
              <a:rPr lang="en-US" altLang="zh-CN" b="1">
                <a:ea typeface="黑体" pitchFamily="2" charset="-122"/>
              </a:rPr>
              <a:t>=λ/n</a:t>
            </a:r>
            <a:r>
              <a:rPr lang="zh-CN" altLang="en-US">
                <a:latin typeface="黑体" pitchFamily="2" charset="-122"/>
                <a:ea typeface="黑体" pitchFamily="2" charset="-122"/>
              </a:rPr>
              <a:t>有 </a:t>
            </a:r>
          </a:p>
        </p:txBody>
      </p:sp>
      <p:graphicFrame>
        <p:nvGraphicFramePr>
          <p:cNvPr id="58373" name="Object 5"/>
          <p:cNvGraphicFramePr>
            <a:graphicFrameLocks noChangeAspect="1"/>
          </p:cNvGraphicFramePr>
          <p:nvPr/>
        </p:nvGraphicFramePr>
        <p:xfrm>
          <a:off x="827088" y="3276600"/>
          <a:ext cx="8023225" cy="1698625"/>
        </p:xfrm>
        <a:graphic>
          <a:graphicData uri="http://schemas.openxmlformats.org/presentationml/2006/ole">
            <p:oleObj spid="_x0000_s58373" name="Equation" r:id="rId4" imgW="4673520" imgH="990360" progId="Equation.3">
              <p:embed/>
            </p:oleObj>
          </a:graphicData>
        </a:graphic>
      </p:graphicFrame>
      <p:sp>
        <p:nvSpPr>
          <p:cNvPr id="58374" name="Rectangle 6"/>
          <p:cNvSpPr>
            <a:spLocks noChangeArrowheads="1"/>
          </p:cNvSpPr>
          <p:nvPr/>
        </p:nvSpPr>
        <p:spPr bwMode="auto">
          <a:xfrm>
            <a:off x="914400" y="4926013"/>
            <a:ext cx="7772400" cy="609600"/>
          </a:xfrm>
          <a:prstGeom prst="rect">
            <a:avLst/>
          </a:prstGeom>
          <a:noFill/>
          <a:ln w="9525">
            <a:noFill/>
            <a:miter lim="800000"/>
            <a:headEnd/>
            <a:tailEnd/>
          </a:ln>
          <a:effectLst/>
        </p:spPr>
        <p:txBody>
          <a:bodyPr/>
          <a:lstStyle/>
          <a:p>
            <a:pPr marL="457200" indent="-457200">
              <a:spcBef>
                <a:spcPct val="20000"/>
              </a:spcBef>
              <a:buClr>
                <a:srgbClr val="A50021"/>
              </a:buClr>
              <a:buSzPct val="75000"/>
              <a:buFont typeface="Wingdings" pitchFamily="2" charset="2"/>
              <a:buNone/>
            </a:pPr>
            <a:r>
              <a:rPr lang="zh-CN" altLang="en-US">
                <a:latin typeface="黑体" pitchFamily="2" charset="-122"/>
                <a:ea typeface="黑体" pitchFamily="2" charset="-122"/>
              </a:rPr>
              <a:t>对于任意固定的</a:t>
            </a:r>
            <a:r>
              <a:rPr lang="en-US" altLang="zh-CN" b="1">
                <a:latin typeface="黑体" pitchFamily="2" charset="-122"/>
                <a:ea typeface="黑体" pitchFamily="2" charset="-122"/>
              </a:rPr>
              <a:t>k</a:t>
            </a:r>
            <a:r>
              <a:rPr lang="zh-CN" altLang="en-US">
                <a:latin typeface="黑体" pitchFamily="2" charset="-122"/>
                <a:ea typeface="黑体" pitchFamily="2" charset="-122"/>
              </a:rPr>
              <a:t>，当</a:t>
            </a:r>
            <a:r>
              <a:rPr lang="en-US" altLang="zh-CN" b="1">
                <a:latin typeface="黑体" pitchFamily="2" charset="-122"/>
                <a:ea typeface="黑体" pitchFamily="2" charset="-122"/>
              </a:rPr>
              <a:t>n→∞</a:t>
            </a:r>
            <a:r>
              <a:rPr lang="zh-CN" altLang="en-US">
                <a:latin typeface="黑体" pitchFamily="2" charset="-122"/>
                <a:ea typeface="黑体" pitchFamily="2" charset="-122"/>
              </a:rPr>
              <a:t>时 </a:t>
            </a:r>
          </a:p>
        </p:txBody>
      </p:sp>
      <p:graphicFrame>
        <p:nvGraphicFramePr>
          <p:cNvPr id="58375" name="Object 7"/>
          <p:cNvGraphicFramePr>
            <a:graphicFrameLocks noChangeAspect="1"/>
          </p:cNvGraphicFramePr>
          <p:nvPr/>
        </p:nvGraphicFramePr>
        <p:xfrm>
          <a:off x="1981200" y="5535613"/>
          <a:ext cx="4191000" cy="788987"/>
        </p:xfrm>
        <a:graphic>
          <a:graphicData uri="http://schemas.openxmlformats.org/presentationml/2006/ole">
            <p:oleObj spid="_x0000_s58375" r:id="rId5" imgW="2425700" imgH="457200" progId="Equation.3">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iterate type="lt">
                                    <p:tmPct val="100000"/>
                                  </p:iterate>
                                  <p:childTnLst>
                                    <p:set>
                                      <p:cBhvr>
                                        <p:cTn id="6" dur="1" fill="hold">
                                          <p:stCondLst>
                                            <p:cond delay="0"/>
                                          </p:stCondLst>
                                        </p:cTn>
                                        <p:tgtEl>
                                          <p:spTgt spid="58372"/>
                                        </p:tgtEl>
                                        <p:attrNameLst>
                                          <p:attrName>style.visibility</p:attrName>
                                        </p:attrNameLst>
                                      </p:cBhvr>
                                      <p:to>
                                        <p:strVal val="visible"/>
                                      </p:to>
                                    </p:set>
                                    <p:animEffect transition="in" filter="dissolve">
                                      <p:cBhvr>
                                        <p:cTn id="7" dur="75"/>
                                        <p:tgtEl>
                                          <p:spTgt spid="5837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8373"/>
                                        </p:tgtEl>
                                        <p:attrNameLst>
                                          <p:attrName>style.visibility</p:attrName>
                                        </p:attrNameLst>
                                      </p:cBhvr>
                                      <p:to>
                                        <p:strVal val="visible"/>
                                      </p:to>
                                    </p:set>
                                    <p:animEffect transition="in" filter="wipe(left)">
                                      <p:cBhvr>
                                        <p:cTn id="12" dur="500"/>
                                        <p:tgtEl>
                                          <p:spTgt spid="5837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iterate type="lt">
                                    <p:tmPct val="100000"/>
                                  </p:iterate>
                                  <p:childTnLst>
                                    <p:set>
                                      <p:cBhvr>
                                        <p:cTn id="16" dur="1" fill="hold">
                                          <p:stCondLst>
                                            <p:cond delay="0"/>
                                          </p:stCondLst>
                                        </p:cTn>
                                        <p:tgtEl>
                                          <p:spTgt spid="58374">
                                            <p:txEl>
                                              <p:pRg st="0" end="0"/>
                                            </p:txEl>
                                          </p:spTgt>
                                        </p:tgtEl>
                                        <p:attrNameLst>
                                          <p:attrName>style.visibility</p:attrName>
                                        </p:attrNameLst>
                                      </p:cBhvr>
                                      <p:to>
                                        <p:strVal val="visible"/>
                                      </p:to>
                                    </p:set>
                                    <p:animEffect transition="in" filter="dissolve">
                                      <p:cBhvr>
                                        <p:cTn id="17" dur="75"/>
                                        <p:tgtEl>
                                          <p:spTgt spid="5837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8375"/>
                                        </p:tgtEl>
                                        <p:attrNameLst>
                                          <p:attrName>style.visibility</p:attrName>
                                        </p:attrNameLst>
                                      </p:cBhvr>
                                      <p:to>
                                        <p:strVal val="visible"/>
                                      </p:to>
                                    </p:set>
                                    <p:animEffect transition="in" filter="wipe(left)">
                                      <p:cBhvr>
                                        <p:cTn id="22" dur="500"/>
                                        <p:tgtEl>
                                          <p:spTgt spid="583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2" grpId="0" autoUpdateAnimBg="0"/>
      <p:bldP spid="58374"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5" name="Rectangle 3"/>
          <p:cNvSpPr>
            <a:spLocks noChangeArrowheads="1"/>
          </p:cNvSpPr>
          <p:nvPr/>
        </p:nvSpPr>
        <p:spPr bwMode="auto">
          <a:xfrm>
            <a:off x="838200" y="1019175"/>
            <a:ext cx="2317750" cy="457200"/>
          </a:xfrm>
          <a:prstGeom prst="rect">
            <a:avLst/>
          </a:prstGeom>
          <a:noFill/>
          <a:ln w="9525">
            <a:noFill/>
            <a:miter lim="800000"/>
            <a:headEnd/>
            <a:tailEnd/>
          </a:ln>
          <a:effectLst/>
        </p:spPr>
        <p:txBody>
          <a:bodyPr wrap="none">
            <a:spAutoFit/>
          </a:bodyPr>
          <a:lstStyle/>
          <a:p>
            <a:r>
              <a:rPr lang="zh-CN" altLang="en-US" b="1">
                <a:solidFill>
                  <a:srgbClr val="000000"/>
                </a:solidFill>
              </a:rPr>
              <a:t>通常分为两类：</a:t>
            </a:r>
          </a:p>
        </p:txBody>
      </p:sp>
      <p:sp>
        <p:nvSpPr>
          <p:cNvPr id="228356" name="Rectangle 4"/>
          <p:cNvSpPr>
            <a:spLocks noChangeArrowheads="1"/>
          </p:cNvSpPr>
          <p:nvPr/>
        </p:nvSpPr>
        <p:spPr bwMode="auto">
          <a:xfrm>
            <a:off x="1371600" y="2362200"/>
            <a:ext cx="4724400" cy="822325"/>
          </a:xfrm>
          <a:prstGeom prst="rect">
            <a:avLst/>
          </a:prstGeom>
          <a:noFill/>
          <a:ln w="9525">
            <a:noFill/>
            <a:miter lim="800000"/>
            <a:headEnd/>
            <a:tailEnd/>
          </a:ln>
          <a:effectLst/>
        </p:spPr>
        <p:txBody>
          <a:bodyPr>
            <a:spAutoFit/>
          </a:bodyPr>
          <a:lstStyle/>
          <a:p>
            <a:r>
              <a:rPr lang="en-US" altLang="zh-CN" b="1">
                <a:solidFill>
                  <a:srgbClr val="000000"/>
                </a:solidFill>
              </a:rPr>
              <a:t>    </a:t>
            </a:r>
            <a:r>
              <a:rPr lang="zh-CN" altLang="en-US" b="1">
                <a:solidFill>
                  <a:srgbClr val="000000"/>
                </a:solidFill>
              </a:rPr>
              <a:t>如“取到次品的个数”，</a:t>
            </a:r>
          </a:p>
          <a:p>
            <a:r>
              <a:rPr lang="zh-CN" altLang="en-US" b="1">
                <a:solidFill>
                  <a:srgbClr val="000000"/>
                </a:solidFill>
              </a:rPr>
              <a:t>   “收到的呼叫数”等</a:t>
            </a:r>
            <a:r>
              <a:rPr lang="en-US" altLang="zh-CN" b="1">
                <a:solidFill>
                  <a:srgbClr val="000000"/>
                </a:solidFill>
              </a:rPr>
              <a:t>.</a:t>
            </a:r>
            <a:endParaRPr lang="en-US" altLang="zh-CN">
              <a:solidFill>
                <a:srgbClr val="000000"/>
              </a:solidFill>
            </a:endParaRPr>
          </a:p>
        </p:txBody>
      </p:sp>
      <p:sp>
        <p:nvSpPr>
          <p:cNvPr id="228357" name="Rectangle 5"/>
          <p:cNvSpPr>
            <a:spLocks noChangeArrowheads="1"/>
          </p:cNvSpPr>
          <p:nvPr/>
        </p:nvSpPr>
        <p:spPr bwMode="auto">
          <a:xfrm>
            <a:off x="685800" y="2057400"/>
            <a:ext cx="533400" cy="1552575"/>
          </a:xfrm>
          <a:prstGeom prst="rect">
            <a:avLst/>
          </a:prstGeom>
          <a:noFill/>
          <a:ln w="9525">
            <a:noFill/>
            <a:miter lim="800000"/>
            <a:headEnd/>
            <a:tailEnd/>
          </a:ln>
          <a:effectLst/>
        </p:spPr>
        <p:txBody>
          <a:bodyPr>
            <a:spAutoFit/>
          </a:bodyPr>
          <a:lstStyle/>
          <a:p>
            <a:r>
              <a:rPr lang="zh-CN" altLang="en-US" b="1">
                <a:solidFill>
                  <a:srgbClr val="000000"/>
                </a:solidFill>
              </a:rPr>
              <a:t>随机变量</a:t>
            </a:r>
          </a:p>
        </p:txBody>
      </p:sp>
      <p:sp>
        <p:nvSpPr>
          <p:cNvPr id="228358" name="AutoShape 6"/>
          <p:cNvSpPr>
            <a:spLocks/>
          </p:cNvSpPr>
          <p:nvPr/>
        </p:nvSpPr>
        <p:spPr bwMode="auto">
          <a:xfrm>
            <a:off x="1371600" y="1676400"/>
            <a:ext cx="228600" cy="2895600"/>
          </a:xfrm>
          <a:prstGeom prst="leftBrace">
            <a:avLst>
              <a:gd name="adj1" fmla="val 105556"/>
              <a:gd name="adj2" fmla="val 50000"/>
            </a:avLst>
          </a:prstGeom>
          <a:noFill/>
          <a:ln w="9525">
            <a:solidFill>
              <a:schemeClr val="tx1"/>
            </a:solidFill>
            <a:round/>
            <a:headEnd/>
            <a:tailEnd/>
          </a:ln>
          <a:effectLst/>
        </p:spPr>
        <p:txBody>
          <a:bodyPr wrap="none" anchor="ctr"/>
          <a:lstStyle/>
          <a:p>
            <a:endParaRPr lang="zh-CN" altLang="en-US"/>
          </a:p>
        </p:txBody>
      </p:sp>
      <p:sp>
        <p:nvSpPr>
          <p:cNvPr id="228359" name="Rectangle 7"/>
          <p:cNvSpPr>
            <a:spLocks noChangeArrowheads="1"/>
          </p:cNvSpPr>
          <p:nvPr/>
        </p:nvSpPr>
        <p:spPr bwMode="auto">
          <a:xfrm>
            <a:off x="1752600" y="1628775"/>
            <a:ext cx="2317750" cy="457200"/>
          </a:xfrm>
          <a:prstGeom prst="rect">
            <a:avLst/>
          </a:prstGeom>
          <a:noFill/>
          <a:ln w="9525">
            <a:noFill/>
            <a:miter lim="800000"/>
            <a:headEnd/>
            <a:tailEnd/>
          </a:ln>
          <a:effectLst/>
        </p:spPr>
        <p:txBody>
          <a:bodyPr wrap="none">
            <a:spAutoFit/>
          </a:bodyPr>
          <a:lstStyle/>
          <a:p>
            <a:r>
              <a:rPr lang="zh-CN" altLang="en-US" b="1">
                <a:solidFill>
                  <a:srgbClr val="5E0AE6"/>
                </a:solidFill>
              </a:rPr>
              <a:t>离散型随机变量</a:t>
            </a:r>
          </a:p>
        </p:txBody>
      </p:sp>
      <p:sp>
        <p:nvSpPr>
          <p:cNvPr id="228360" name="Rectangle 8"/>
          <p:cNvSpPr>
            <a:spLocks noChangeArrowheads="1"/>
          </p:cNvSpPr>
          <p:nvPr/>
        </p:nvSpPr>
        <p:spPr bwMode="auto">
          <a:xfrm>
            <a:off x="1600200" y="4143375"/>
            <a:ext cx="2317750" cy="457200"/>
          </a:xfrm>
          <a:prstGeom prst="rect">
            <a:avLst/>
          </a:prstGeom>
          <a:noFill/>
          <a:ln w="9525">
            <a:noFill/>
            <a:miter lim="800000"/>
            <a:headEnd/>
            <a:tailEnd/>
          </a:ln>
          <a:effectLst/>
        </p:spPr>
        <p:txBody>
          <a:bodyPr wrap="none">
            <a:spAutoFit/>
          </a:bodyPr>
          <a:lstStyle/>
          <a:p>
            <a:r>
              <a:rPr lang="zh-CN" altLang="en-US" b="1">
                <a:solidFill>
                  <a:srgbClr val="5E0AE6"/>
                </a:solidFill>
              </a:rPr>
              <a:t>连续型随机变量</a:t>
            </a:r>
          </a:p>
        </p:txBody>
      </p:sp>
      <p:sp>
        <p:nvSpPr>
          <p:cNvPr id="228361" name="AutoShape 9"/>
          <p:cNvSpPr>
            <a:spLocks noChangeArrowheads="1"/>
          </p:cNvSpPr>
          <p:nvPr/>
        </p:nvSpPr>
        <p:spPr bwMode="auto">
          <a:xfrm>
            <a:off x="5181600" y="1143000"/>
            <a:ext cx="2667000" cy="1219200"/>
          </a:xfrm>
          <a:prstGeom prst="wedgeRoundRectCallout">
            <a:avLst>
              <a:gd name="adj1" fmla="val -89644"/>
              <a:gd name="adj2" fmla="val 2866"/>
              <a:gd name="adj3" fmla="val 16667"/>
            </a:avLst>
          </a:prstGeom>
          <a:solidFill>
            <a:srgbClr val="660033"/>
          </a:solidFill>
          <a:ln w="9525">
            <a:solidFill>
              <a:schemeClr val="tx1"/>
            </a:solidFill>
            <a:miter lim="800000"/>
            <a:headEnd/>
            <a:tailEnd/>
          </a:ln>
          <a:effectLst/>
        </p:spPr>
        <p:txBody>
          <a:bodyPr wrap="none" anchor="ctr"/>
          <a:lstStyle/>
          <a:p>
            <a:pPr algn="ctr"/>
            <a:r>
              <a:rPr lang="zh-CN" altLang="en-US" sz="2000" b="1">
                <a:solidFill>
                  <a:srgbClr val="FFFF00"/>
                </a:solidFill>
              </a:rPr>
              <a:t>所有取值可以逐个</a:t>
            </a:r>
          </a:p>
          <a:p>
            <a:pPr algn="ctr"/>
            <a:r>
              <a:rPr lang="zh-CN" altLang="en-US" sz="2000" b="1">
                <a:solidFill>
                  <a:srgbClr val="FFFF00"/>
                </a:solidFill>
              </a:rPr>
              <a:t>一一列举</a:t>
            </a:r>
          </a:p>
        </p:txBody>
      </p:sp>
      <p:sp>
        <p:nvSpPr>
          <p:cNvPr id="228362" name="Rectangle 10"/>
          <p:cNvSpPr>
            <a:spLocks noChangeArrowheads="1"/>
          </p:cNvSpPr>
          <p:nvPr/>
        </p:nvSpPr>
        <p:spPr bwMode="auto">
          <a:xfrm>
            <a:off x="1828800" y="4953000"/>
            <a:ext cx="5715000" cy="822325"/>
          </a:xfrm>
          <a:prstGeom prst="rect">
            <a:avLst/>
          </a:prstGeom>
          <a:noFill/>
          <a:ln w="9525">
            <a:noFill/>
            <a:miter lim="800000"/>
            <a:headEnd/>
            <a:tailEnd/>
          </a:ln>
          <a:effectLst/>
        </p:spPr>
        <p:txBody>
          <a:bodyPr>
            <a:spAutoFit/>
          </a:bodyPr>
          <a:lstStyle/>
          <a:p>
            <a:r>
              <a:rPr lang="zh-CN" altLang="en-US" b="1">
                <a:solidFill>
                  <a:srgbClr val="000000"/>
                </a:solidFill>
              </a:rPr>
              <a:t>如，“电视机的寿命”，实际中常遇到的“测量误差”等</a:t>
            </a:r>
            <a:r>
              <a:rPr lang="en-US" altLang="zh-CN" b="1">
                <a:solidFill>
                  <a:srgbClr val="000000"/>
                </a:solidFill>
              </a:rPr>
              <a:t>.</a:t>
            </a:r>
          </a:p>
        </p:txBody>
      </p:sp>
      <p:sp>
        <p:nvSpPr>
          <p:cNvPr id="228363" name="AutoShape 11"/>
          <p:cNvSpPr>
            <a:spLocks noChangeArrowheads="1"/>
          </p:cNvSpPr>
          <p:nvPr/>
        </p:nvSpPr>
        <p:spPr bwMode="auto">
          <a:xfrm>
            <a:off x="4800600" y="2971800"/>
            <a:ext cx="2362200" cy="1828800"/>
          </a:xfrm>
          <a:prstGeom prst="wedgeRoundRectCallout">
            <a:avLst>
              <a:gd name="adj1" fmla="val -86023"/>
              <a:gd name="adj2" fmla="val 23264"/>
              <a:gd name="adj3" fmla="val 16667"/>
            </a:avLst>
          </a:prstGeom>
          <a:solidFill>
            <a:srgbClr val="660033"/>
          </a:solidFill>
          <a:ln w="9525">
            <a:solidFill>
              <a:schemeClr val="tx1"/>
            </a:solidFill>
            <a:miter lim="800000"/>
            <a:headEnd/>
            <a:tailEnd/>
          </a:ln>
          <a:effectLst/>
        </p:spPr>
        <p:txBody>
          <a:bodyPr wrap="none" anchor="ctr"/>
          <a:lstStyle/>
          <a:p>
            <a:pPr algn="ctr"/>
            <a:r>
              <a:rPr lang="zh-CN" altLang="en-US" sz="2000" b="1">
                <a:solidFill>
                  <a:srgbClr val="FFFF00"/>
                </a:solidFill>
              </a:rPr>
              <a:t>全部可能取值不仅</a:t>
            </a:r>
          </a:p>
          <a:p>
            <a:pPr algn="ctr"/>
            <a:r>
              <a:rPr lang="zh-CN" altLang="en-US" sz="2000" b="1">
                <a:solidFill>
                  <a:srgbClr val="FFFF00"/>
                </a:solidFill>
              </a:rPr>
              <a:t>无穷多，而且还不能</a:t>
            </a:r>
          </a:p>
          <a:p>
            <a:pPr algn="ctr"/>
            <a:r>
              <a:rPr lang="zh-CN" altLang="en-US" sz="2000" b="1">
                <a:solidFill>
                  <a:srgbClr val="FFFF00"/>
                </a:solidFill>
              </a:rPr>
              <a:t>一一列举，而是充满</a:t>
            </a:r>
          </a:p>
          <a:p>
            <a:pPr algn="ctr"/>
            <a:r>
              <a:rPr lang="zh-CN" altLang="en-US" sz="2000" b="1">
                <a:solidFill>
                  <a:srgbClr val="FFFF00"/>
                </a:solidFill>
              </a:rPr>
              <a:t>一个区间</a:t>
            </a:r>
            <a:r>
              <a:rPr lang="en-US" altLang="zh-CN" sz="2000" b="1">
                <a:solidFill>
                  <a:srgbClr val="FFFF0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8355"/>
                                        </p:tgtEl>
                                        <p:attrNameLst>
                                          <p:attrName>style.visibility</p:attrName>
                                        </p:attrNameLst>
                                      </p:cBhvr>
                                      <p:to>
                                        <p:strVal val="visible"/>
                                      </p:to>
                                    </p:set>
                                    <p:animEffect transition="in" filter="wipe(left)">
                                      <p:cBhvr>
                                        <p:cTn id="7" dur="500"/>
                                        <p:tgtEl>
                                          <p:spTgt spid="22835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228357"/>
                                        </p:tgtEl>
                                        <p:attrNameLst>
                                          <p:attrName>style.visibility</p:attrName>
                                        </p:attrNameLst>
                                      </p:cBhvr>
                                      <p:to>
                                        <p:strVal val="visible"/>
                                      </p:to>
                                    </p:se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228358"/>
                                        </p:tgtEl>
                                        <p:attrNameLst>
                                          <p:attrName>style.visibility</p:attrName>
                                        </p:attrNameLst>
                                      </p:cBhvr>
                                      <p:to>
                                        <p:strVal val="visible"/>
                                      </p:to>
                                    </p:set>
                                    <p:animEffect transition="in" filter="wipe(left)">
                                      <p:cBhvr>
                                        <p:cTn id="15" dur="500"/>
                                        <p:tgtEl>
                                          <p:spTgt spid="228358"/>
                                        </p:tgtEl>
                                      </p:cBhvr>
                                    </p:animEffect>
                                  </p:childTnLst>
                                </p:cTn>
                              </p:par>
                            </p:childTnLst>
                          </p:cTn>
                        </p:par>
                        <p:par>
                          <p:cTn id="16" fill="hold">
                            <p:stCondLst>
                              <p:cond delay="1000"/>
                            </p:stCondLst>
                            <p:childTnLst>
                              <p:par>
                                <p:cTn id="17" presetID="22" presetClass="entr" presetSubtype="8" fill="hold" grpId="0" nodeType="afterEffect">
                                  <p:stCondLst>
                                    <p:cond delay="0"/>
                                  </p:stCondLst>
                                  <p:childTnLst>
                                    <p:set>
                                      <p:cBhvr>
                                        <p:cTn id="18" dur="1" fill="hold">
                                          <p:stCondLst>
                                            <p:cond delay="0"/>
                                          </p:stCondLst>
                                        </p:cTn>
                                        <p:tgtEl>
                                          <p:spTgt spid="228359"/>
                                        </p:tgtEl>
                                        <p:attrNameLst>
                                          <p:attrName>style.visibility</p:attrName>
                                        </p:attrNameLst>
                                      </p:cBhvr>
                                      <p:to>
                                        <p:strVal val="visible"/>
                                      </p:to>
                                    </p:set>
                                    <p:animEffect transition="in" filter="wipe(left)">
                                      <p:cBhvr>
                                        <p:cTn id="19" dur="500"/>
                                        <p:tgtEl>
                                          <p:spTgt spid="228359"/>
                                        </p:tgtEl>
                                      </p:cBhvr>
                                    </p:animEffect>
                                  </p:childTnLst>
                                </p:cTn>
                              </p:par>
                            </p:childTnLst>
                          </p:cTn>
                        </p:par>
                        <p:par>
                          <p:cTn id="20" fill="hold">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228360"/>
                                        </p:tgtEl>
                                        <p:attrNameLst>
                                          <p:attrName>style.visibility</p:attrName>
                                        </p:attrNameLst>
                                      </p:cBhvr>
                                      <p:to>
                                        <p:strVal val="visible"/>
                                      </p:to>
                                    </p:set>
                                    <p:animEffect transition="in" filter="wipe(left)">
                                      <p:cBhvr>
                                        <p:cTn id="23" dur="500"/>
                                        <p:tgtEl>
                                          <p:spTgt spid="228360"/>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228361"/>
                                        </p:tgtEl>
                                        <p:attrNameLst>
                                          <p:attrName>style.visibility</p:attrName>
                                        </p:attrNameLst>
                                      </p:cBhvr>
                                      <p:to>
                                        <p:strVal val="visible"/>
                                      </p:to>
                                    </p:set>
                                    <p:animEffect transition="in" filter="wipe(down)">
                                      <p:cBhvr>
                                        <p:cTn id="28" dur="500"/>
                                        <p:tgtEl>
                                          <p:spTgt spid="228361"/>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28356"/>
                                        </p:tgtEl>
                                        <p:attrNameLst>
                                          <p:attrName>style.visibility</p:attrName>
                                        </p:attrNameLst>
                                      </p:cBhvr>
                                      <p:to>
                                        <p:strVal val="visible"/>
                                      </p:to>
                                    </p:set>
                                    <p:animEffect transition="in" filter="wipe(left)">
                                      <p:cBhvr>
                                        <p:cTn id="33" dur="500"/>
                                        <p:tgtEl>
                                          <p:spTgt spid="228356"/>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2" fill="hold" grpId="0" nodeType="clickEffect">
                                  <p:stCondLst>
                                    <p:cond delay="0"/>
                                  </p:stCondLst>
                                  <p:childTnLst>
                                    <p:set>
                                      <p:cBhvr>
                                        <p:cTn id="37" dur="1" fill="hold">
                                          <p:stCondLst>
                                            <p:cond delay="0"/>
                                          </p:stCondLst>
                                        </p:cTn>
                                        <p:tgtEl>
                                          <p:spTgt spid="228363"/>
                                        </p:tgtEl>
                                        <p:attrNameLst>
                                          <p:attrName>style.visibility</p:attrName>
                                        </p:attrNameLst>
                                      </p:cBhvr>
                                      <p:to>
                                        <p:strVal val="visible"/>
                                      </p:to>
                                    </p:set>
                                    <p:anim calcmode="lin" valueType="num">
                                      <p:cBhvr additive="base">
                                        <p:cTn id="38" dur="500" fill="hold"/>
                                        <p:tgtEl>
                                          <p:spTgt spid="228363"/>
                                        </p:tgtEl>
                                        <p:attrNameLst>
                                          <p:attrName>ppt_x</p:attrName>
                                        </p:attrNameLst>
                                      </p:cBhvr>
                                      <p:tavLst>
                                        <p:tav tm="0">
                                          <p:val>
                                            <p:strVal val="1+#ppt_w/2"/>
                                          </p:val>
                                        </p:tav>
                                        <p:tav tm="100000">
                                          <p:val>
                                            <p:strVal val="#ppt_x"/>
                                          </p:val>
                                        </p:tav>
                                      </p:tavLst>
                                    </p:anim>
                                    <p:anim calcmode="lin" valueType="num">
                                      <p:cBhvr additive="base">
                                        <p:cTn id="39" dur="500" fill="hold"/>
                                        <p:tgtEl>
                                          <p:spTgt spid="228363"/>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499"/>
                                          </p:stCondLst>
                                        </p:cTn>
                                        <p:tgtEl>
                                          <p:spTgt spid="2283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55" grpId="0" autoUpdateAnimBg="0"/>
      <p:bldP spid="228356" grpId="0"/>
      <p:bldP spid="228357" grpId="0" autoUpdateAnimBg="0"/>
      <p:bldP spid="228358" grpId="0" animBg="1"/>
      <p:bldP spid="228359" grpId="0" autoUpdateAnimBg="0"/>
      <p:bldP spid="228360" grpId="0" autoUpdateAnimBg="0"/>
      <p:bldP spid="228361" grpId="0" animBg="1" autoUpdateAnimBg="0"/>
      <p:bldP spid="228362" grpId="0" autoUpdateAnimBg="0"/>
      <p:bldP spid="228363" grpId="0" animBg="1"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59396" name="Object 4"/>
          <p:cNvGraphicFramePr>
            <a:graphicFrameLocks noChangeAspect="1"/>
          </p:cNvGraphicFramePr>
          <p:nvPr/>
        </p:nvGraphicFramePr>
        <p:xfrm>
          <a:off x="1219200" y="1066800"/>
          <a:ext cx="4114800" cy="950913"/>
        </p:xfrm>
        <a:graphic>
          <a:graphicData uri="http://schemas.openxmlformats.org/presentationml/2006/ole">
            <p:oleObj spid="_x0000_s59396" r:id="rId3" imgW="2019300" imgH="469900" progId="Equation.3">
              <p:embed/>
            </p:oleObj>
          </a:graphicData>
        </a:graphic>
      </p:graphicFrame>
      <p:graphicFrame>
        <p:nvGraphicFramePr>
          <p:cNvPr id="59397" name="Object 5"/>
          <p:cNvGraphicFramePr>
            <a:graphicFrameLocks noChangeAspect="1"/>
          </p:cNvGraphicFramePr>
          <p:nvPr/>
        </p:nvGraphicFramePr>
        <p:xfrm>
          <a:off x="1371600" y="2133600"/>
          <a:ext cx="3554413" cy="1500188"/>
        </p:xfrm>
        <a:graphic>
          <a:graphicData uri="http://schemas.openxmlformats.org/presentationml/2006/ole">
            <p:oleObj spid="_x0000_s59397" name="Equation" r:id="rId4" imgW="1688760" imgH="711000" progId="Equation.3">
              <p:embed/>
            </p:oleObj>
          </a:graphicData>
        </a:graphic>
      </p:graphicFrame>
      <p:sp>
        <p:nvSpPr>
          <p:cNvPr id="59399" name="Rectangle 7"/>
          <p:cNvSpPr>
            <a:spLocks noGrp="1" noChangeArrowheads="1"/>
          </p:cNvSpPr>
          <p:nvPr>
            <p:ph type="body" idx="1"/>
          </p:nvPr>
        </p:nvSpPr>
        <p:spPr>
          <a:xfrm>
            <a:off x="685800" y="3657600"/>
            <a:ext cx="7772400" cy="1447800"/>
          </a:xfrm>
          <a:noFill/>
          <a:ln/>
        </p:spPr>
        <p:txBody>
          <a:bodyPr/>
          <a:lstStyle/>
          <a:p>
            <a:pPr>
              <a:lnSpc>
                <a:spcPct val="130000"/>
              </a:lnSpc>
              <a:buFont typeface="Wingdings" pitchFamily="2" charset="2"/>
              <a:buNone/>
            </a:pPr>
            <a:r>
              <a:rPr lang="en-US" altLang="zh-CN" sz="2400">
                <a:solidFill>
                  <a:srgbClr val="04060C"/>
                </a:solidFill>
                <a:latin typeface="黑体" pitchFamily="2" charset="-122"/>
                <a:ea typeface="黑体" pitchFamily="2" charset="-122"/>
              </a:rPr>
              <a:t> </a:t>
            </a:r>
            <a:r>
              <a:rPr lang="zh-CN" altLang="en-US" sz="2400">
                <a:solidFill>
                  <a:srgbClr val="006600"/>
                </a:solidFill>
                <a:latin typeface="黑体" pitchFamily="2" charset="-122"/>
                <a:ea typeface="黑体" pitchFamily="2" charset="-122"/>
              </a:rPr>
              <a:t>意义</a:t>
            </a:r>
            <a:r>
              <a:rPr lang="zh-CN" altLang="en-US" sz="2400">
                <a:solidFill>
                  <a:srgbClr val="04060C"/>
                </a:solidFill>
                <a:latin typeface="黑体" pitchFamily="2" charset="-122"/>
                <a:ea typeface="黑体" pitchFamily="2" charset="-122"/>
              </a:rPr>
              <a:t>：</a:t>
            </a:r>
            <a:r>
              <a:rPr lang="zh-CN" altLang="en-US" sz="2400">
                <a:solidFill>
                  <a:srgbClr val="5E0AE6"/>
                </a:solidFill>
                <a:latin typeface="黑体" pitchFamily="2" charset="-122"/>
                <a:ea typeface="黑体" pitchFamily="2" charset="-122"/>
              </a:rPr>
              <a:t>定理的条件</a:t>
            </a:r>
            <a:r>
              <a:rPr lang="en-US" altLang="zh-CN" sz="2400" b="1">
                <a:solidFill>
                  <a:srgbClr val="5E0AE6"/>
                </a:solidFill>
                <a:latin typeface="黑体" pitchFamily="2" charset="-122"/>
                <a:ea typeface="黑体" pitchFamily="2" charset="-122"/>
              </a:rPr>
              <a:t>np</a:t>
            </a:r>
            <a:r>
              <a:rPr lang="en-US" altLang="zh-CN" sz="2400" b="1" baseline="-30000">
                <a:solidFill>
                  <a:srgbClr val="5E0AE6"/>
                </a:solidFill>
                <a:latin typeface="黑体" pitchFamily="2" charset="-122"/>
                <a:ea typeface="黑体" pitchFamily="2" charset="-122"/>
              </a:rPr>
              <a:t>n</a:t>
            </a:r>
            <a:r>
              <a:rPr lang="en-US" altLang="zh-CN" sz="2400" b="1">
                <a:solidFill>
                  <a:srgbClr val="5E0AE6"/>
                </a:solidFill>
                <a:latin typeface="黑体" pitchFamily="2" charset="-122"/>
                <a:ea typeface="黑体" pitchFamily="2" charset="-122"/>
              </a:rPr>
              <a:t>=λ</a:t>
            </a:r>
            <a:r>
              <a:rPr lang="zh-CN" altLang="en-US" sz="2400">
                <a:solidFill>
                  <a:srgbClr val="5E0AE6"/>
                </a:solidFill>
                <a:latin typeface="黑体" pitchFamily="2" charset="-122"/>
                <a:ea typeface="黑体" pitchFamily="2" charset="-122"/>
              </a:rPr>
              <a:t>（常数）意味着当</a:t>
            </a:r>
            <a:r>
              <a:rPr lang="en-US" altLang="zh-CN" sz="2400" b="1">
                <a:solidFill>
                  <a:srgbClr val="5E0AE6"/>
                </a:solidFill>
                <a:latin typeface="黑体" pitchFamily="2" charset="-122"/>
                <a:ea typeface="黑体" pitchFamily="2" charset="-122"/>
              </a:rPr>
              <a:t>n</a:t>
            </a:r>
            <a:r>
              <a:rPr lang="zh-CN" altLang="en-US" sz="2400">
                <a:solidFill>
                  <a:srgbClr val="5E0AE6"/>
                </a:solidFill>
                <a:latin typeface="黑体" pitchFamily="2" charset="-122"/>
                <a:ea typeface="黑体" pitchFamily="2" charset="-122"/>
              </a:rPr>
              <a:t>很大时，</a:t>
            </a:r>
            <a:r>
              <a:rPr lang="en-US" altLang="zh-CN" sz="2400" b="1">
                <a:solidFill>
                  <a:srgbClr val="5E0AE6"/>
                </a:solidFill>
                <a:latin typeface="黑体" pitchFamily="2" charset="-122"/>
                <a:ea typeface="黑体" pitchFamily="2" charset="-122"/>
              </a:rPr>
              <a:t>p</a:t>
            </a:r>
            <a:r>
              <a:rPr lang="en-US" altLang="zh-CN" sz="2400" b="1" baseline="-30000">
                <a:solidFill>
                  <a:srgbClr val="5E0AE6"/>
                </a:solidFill>
                <a:latin typeface="黑体" pitchFamily="2" charset="-122"/>
                <a:ea typeface="黑体" pitchFamily="2" charset="-122"/>
              </a:rPr>
              <a:t>n</a:t>
            </a:r>
            <a:r>
              <a:rPr lang="zh-CN" altLang="en-US" sz="2400">
                <a:solidFill>
                  <a:srgbClr val="5E0AE6"/>
                </a:solidFill>
                <a:latin typeface="黑体" pitchFamily="2" charset="-122"/>
                <a:ea typeface="黑体" pitchFamily="2" charset="-122"/>
              </a:rPr>
              <a:t>必定很小。因此，上述定理表明当</a:t>
            </a:r>
            <a:r>
              <a:rPr lang="en-US" altLang="zh-CN" sz="2400" b="1">
                <a:solidFill>
                  <a:srgbClr val="5E0AE6"/>
                </a:solidFill>
                <a:latin typeface="黑体" pitchFamily="2" charset="-122"/>
                <a:ea typeface="黑体" pitchFamily="2" charset="-122"/>
              </a:rPr>
              <a:t>n</a:t>
            </a:r>
            <a:r>
              <a:rPr lang="zh-CN" altLang="en-US" sz="2400">
                <a:solidFill>
                  <a:srgbClr val="5E0AE6"/>
                </a:solidFill>
                <a:latin typeface="黑体" pitchFamily="2" charset="-122"/>
                <a:ea typeface="黑体" pitchFamily="2" charset="-122"/>
              </a:rPr>
              <a:t>很大、</a:t>
            </a:r>
            <a:r>
              <a:rPr lang="en-US" altLang="zh-CN" sz="2400" b="1">
                <a:solidFill>
                  <a:srgbClr val="5E0AE6"/>
                </a:solidFill>
                <a:latin typeface="黑体" pitchFamily="2" charset="-122"/>
                <a:ea typeface="黑体" pitchFamily="2" charset="-122"/>
              </a:rPr>
              <a:t>p</a:t>
            </a:r>
            <a:r>
              <a:rPr lang="zh-CN" altLang="en-US" sz="2400">
                <a:solidFill>
                  <a:srgbClr val="5E0AE6"/>
                </a:solidFill>
                <a:latin typeface="黑体" pitchFamily="2" charset="-122"/>
                <a:ea typeface="黑体" pitchFamily="2" charset="-122"/>
              </a:rPr>
              <a:t>很小时有以下近似式</a:t>
            </a:r>
            <a:r>
              <a:rPr lang="zh-CN" altLang="en-US" sz="2400">
                <a:solidFill>
                  <a:srgbClr val="04060C"/>
                </a:solidFill>
                <a:latin typeface="黑体" pitchFamily="2" charset="-122"/>
                <a:ea typeface="黑体" pitchFamily="2" charset="-122"/>
              </a:rPr>
              <a:t> </a:t>
            </a:r>
          </a:p>
        </p:txBody>
      </p:sp>
      <p:graphicFrame>
        <p:nvGraphicFramePr>
          <p:cNvPr id="59400" name="Object 8"/>
          <p:cNvGraphicFramePr>
            <a:graphicFrameLocks noChangeAspect="1"/>
          </p:cNvGraphicFramePr>
          <p:nvPr/>
        </p:nvGraphicFramePr>
        <p:xfrm>
          <a:off x="2286000" y="5029200"/>
          <a:ext cx="3352800" cy="884238"/>
        </p:xfrm>
        <a:graphic>
          <a:graphicData uri="http://schemas.openxmlformats.org/presentationml/2006/ole">
            <p:oleObj spid="_x0000_s59400" r:id="rId5" imgW="1587500" imgH="419100" progId="Equation.3">
              <p:embed/>
            </p:oleObj>
          </a:graphicData>
        </a:graphic>
      </p:graphicFrame>
      <p:sp>
        <p:nvSpPr>
          <p:cNvPr id="59402" name="Rectangle 10"/>
          <p:cNvSpPr>
            <a:spLocks noChangeArrowheads="1"/>
          </p:cNvSpPr>
          <p:nvPr/>
        </p:nvSpPr>
        <p:spPr bwMode="auto">
          <a:xfrm>
            <a:off x="5334000" y="2895600"/>
            <a:ext cx="1665288" cy="457200"/>
          </a:xfrm>
          <a:prstGeom prst="rect">
            <a:avLst/>
          </a:prstGeom>
          <a:noFill/>
          <a:ln w="9525">
            <a:noFill/>
            <a:miter lim="800000"/>
            <a:headEnd/>
            <a:tailEnd/>
          </a:ln>
          <a:effectLst/>
        </p:spPr>
        <p:txBody>
          <a:bodyPr wrap="none">
            <a:spAutoFit/>
          </a:bodyPr>
          <a:lstStyle/>
          <a:p>
            <a:r>
              <a:rPr lang="zh-CN" altLang="en-US">
                <a:latin typeface="黑体" pitchFamily="2" charset="-122"/>
                <a:ea typeface="黑体" pitchFamily="2" charset="-122"/>
              </a:rPr>
              <a:t>其中</a:t>
            </a:r>
            <a:r>
              <a:rPr lang="en-US" altLang="zh-CN" b="1">
                <a:latin typeface="黑体" pitchFamily="2" charset="-122"/>
                <a:ea typeface="黑体" pitchFamily="2" charset="-122"/>
              </a:rPr>
              <a:t>λ=np</a:t>
            </a:r>
            <a:r>
              <a:rPr lang="en-US" altLang="zh-CN" b="1" baseline="-25000">
                <a:latin typeface="黑体" pitchFamily="2" charset="-122"/>
                <a:ea typeface="黑体" pitchFamily="2" charset="-122"/>
              </a:rPr>
              <a:t>n</a:t>
            </a:r>
            <a:endParaRPr lang="en-US" altLang="zh-CN" b="1">
              <a:latin typeface="黑体" pitchFamily="2" charset="-122"/>
              <a:ea typeface="黑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9396"/>
                                        </p:tgtEl>
                                        <p:attrNameLst>
                                          <p:attrName>style.visibility</p:attrName>
                                        </p:attrNameLst>
                                      </p:cBhvr>
                                      <p:to>
                                        <p:strVal val="visible"/>
                                      </p:to>
                                    </p:set>
                                    <p:animEffect transition="in" filter="wipe(left)">
                                      <p:cBhvr>
                                        <p:cTn id="7" dur="500"/>
                                        <p:tgtEl>
                                          <p:spTgt spid="5939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9397"/>
                                        </p:tgtEl>
                                        <p:attrNameLst>
                                          <p:attrName>style.visibility</p:attrName>
                                        </p:attrNameLst>
                                      </p:cBhvr>
                                      <p:to>
                                        <p:strVal val="visible"/>
                                      </p:to>
                                    </p:set>
                                    <p:animEffect transition="in" filter="wipe(left)">
                                      <p:cBhvr>
                                        <p:cTn id="12" dur="500"/>
                                        <p:tgtEl>
                                          <p:spTgt spid="5939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9402"/>
                                        </p:tgtEl>
                                        <p:attrNameLst>
                                          <p:attrName>style.visibility</p:attrName>
                                        </p:attrNameLst>
                                      </p:cBhvr>
                                      <p:to>
                                        <p:strVal val="visible"/>
                                      </p:to>
                                    </p:set>
                                    <p:animEffect transition="in" filter="dissolve">
                                      <p:cBhvr>
                                        <p:cTn id="17" dur="500"/>
                                        <p:tgtEl>
                                          <p:spTgt spid="5940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iterate type="lt">
                                    <p:tmPct val="100000"/>
                                  </p:iterate>
                                  <p:childTnLst>
                                    <p:set>
                                      <p:cBhvr>
                                        <p:cTn id="21" dur="1" fill="hold">
                                          <p:stCondLst>
                                            <p:cond delay="0"/>
                                          </p:stCondLst>
                                        </p:cTn>
                                        <p:tgtEl>
                                          <p:spTgt spid="59399">
                                            <p:txEl>
                                              <p:pRg st="0" end="0"/>
                                            </p:txEl>
                                          </p:spTgt>
                                        </p:tgtEl>
                                        <p:attrNameLst>
                                          <p:attrName>style.visibility</p:attrName>
                                        </p:attrNameLst>
                                      </p:cBhvr>
                                      <p:to>
                                        <p:strVal val="visible"/>
                                      </p:to>
                                    </p:set>
                                    <p:animEffect transition="in" filter="dissolve">
                                      <p:cBhvr>
                                        <p:cTn id="22" dur="75"/>
                                        <p:tgtEl>
                                          <p:spTgt spid="59399">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9400"/>
                                        </p:tgtEl>
                                        <p:attrNameLst>
                                          <p:attrName>style.visibility</p:attrName>
                                        </p:attrNameLst>
                                      </p:cBhvr>
                                      <p:to>
                                        <p:strVal val="visible"/>
                                      </p:to>
                                    </p:set>
                                    <p:animEffect transition="in" filter="wipe(left)">
                                      <p:cBhvr>
                                        <p:cTn id="27" dur="500"/>
                                        <p:tgtEl>
                                          <p:spTgt spid="594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9" grpId="0" build="p" autoUpdateAnimBg="0"/>
      <p:bldP spid="59402"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22" name="Text Box 6"/>
          <p:cNvSpPr txBox="1">
            <a:spLocks noChangeArrowheads="1"/>
          </p:cNvSpPr>
          <p:nvPr/>
        </p:nvSpPr>
        <p:spPr bwMode="auto">
          <a:xfrm>
            <a:off x="1066800" y="685800"/>
            <a:ext cx="7696200" cy="1187450"/>
          </a:xfrm>
          <a:prstGeom prst="rect">
            <a:avLst/>
          </a:prstGeom>
          <a:noFill/>
          <a:ln w="9525">
            <a:noFill/>
            <a:miter lim="800000"/>
            <a:headEnd/>
            <a:tailEnd/>
          </a:ln>
          <a:effectLst/>
        </p:spPr>
        <p:txBody>
          <a:bodyPr>
            <a:spAutoFit/>
          </a:bodyPr>
          <a:lstStyle/>
          <a:p>
            <a:endParaRPr lang="en-US" altLang="zh-CN" dirty="0">
              <a:latin typeface="黑体" pitchFamily="2" charset="-122"/>
              <a:ea typeface="黑体" pitchFamily="2" charset="-122"/>
            </a:endParaRPr>
          </a:p>
          <a:p>
            <a:r>
              <a:rPr lang="en-US" altLang="zh-CN" dirty="0">
                <a:latin typeface="黑体" pitchFamily="2" charset="-122"/>
                <a:ea typeface="黑体" pitchFamily="2" charset="-122"/>
              </a:rPr>
              <a:t> </a:t>
            </a:r>
            <a:r>
              <a:rPr lang="zh-CN" altLang="en-US" dirty="0">
                <a:latin typeface="黑体" pitchFamily="2" charset="-122"/>
                <a:ea typeface="黑体" pitchFamily="2" charset="-122"/>
              </a:rPr>
              <a:t>从下面的表格可以直观地看出上式的</a:t>
            </a:r>
            <a:r>
              <a:rPr lang="zh-CN" altLang="en-US" dirty="0">
                <a:latin typeface="黑体" pitchFamily="2" charset="-122"/>
                <a:ea typeface="黑体" pitchFamily="2" charset="-122"/>
                <a:hlinkClick r:id="rId3"/>
              </a:rPr>
              <a:t>近似程度</a:t>
            </a:r>
            <a:r>
              <a:rPr lang="en-US" altLang="zh-CN" dirty="0">
                <a:latin typeface="黑体" pitchFamily="2" charset="-122"/>
                <a:ea typeface="黑体" pitchFamily="2" charset="-122"/>
              </a:rPr>
              <a:t>,</a:t>
            </a:r>
            <a:r>
              <a:rPr lang="en-US" altLang="zh-CN" b="1" dirty="0">
                <a:latin typeface="黑体" pitchFamily="2" charset="-122"/>
                <a:ea typeface="黑体" pitchFamily="2" charset="-122"/>
              </a:rPr>
              <a:t>k</a:t>
            </a:r>
            <a:r>
              <a:rPr lang="zh-CN" altLang="en-US" dirty="0">
                <a:latin typeface="黑体" pitchFamily="2" charset="-122"/>
                <a:ea typeface="黑体" pitchFamily="2" charset="-122"/>
              </a:rPr>
              <a:t>按二项分布公式直接分别计算按泊松近似公式计</a:t>
            </a:r>
            <a:r>
              <a:rPr lang="en-US" altLang="zh-CN" b="1" dirty="0">
                <a:latin typeface="黑体" pitchFamily="2" charset="-122"/>
                <a:ea typeface="黑体" pitchFamily="2" charset="-122"/>
              </a:rPr>
              <a:t>λ=</a:t>
            </a:r>
            <a:r>
              <a:rPr lang="en-US" altLang="zh-CN" b="1" dirty="0" err="1">
                <a:latin typeface="黑体" pitchFamily="2" charset="-122"/>
                <a:ea typeface="黑体" pitchFamily="2" charset="-122"/>
              </a:rPr>
              <a:t>np</a:t>
            </a:r>
            <a:r>
              <a:rPr lang="en-US" altLang="zh-CN" b="1" dirty="0">
                <a:latin typeface="黑体" pitchFamily="2" charset="-122"/>
                <a:ea typeface="黑体" pitchFamily="2" charset="-122"/>
              </a:rPr>
              <a:t>=1</a:t>
            </a:r>
            <a:r>
              <a:rPr lang="zh-CN" altLang="en-US" dirty="0">
                <a:latin typeface="黑体" pitchFamily="2" charset="-122"/>
                <a:ea typeface="黑体" pitchFamily="2" charset="-122"/>
              </a:rPr>
              <a:t>： </a:t>
            </a:r>
          </a:p>
        </p:txBody>
      </p:sp>
      <p:sp>
        <p:nvSpPr>
          <p:cNvPr id="60423" name="Rectangle 7"/>
          <p:cNvSpPr>
            <a:spLocks noGrp="1" noChangeArrowheads="1"/>
          </p:cNvSpPr>
          <p:nvPr>
            <p:ph type="body" idx="1"/>
          </p:nvPr>
        </p:nvSpPr>
        <p:spPr>
          <a:xfrm>
            <a:off x="914400" y="1905000"/>
            <a:ext cx="7772400" cy="5486400"/>
          </a:xfrm>
          <a:noFill/>
          <a:ln/>
        </p:spPr>
        <p:txBody>
          <a:bodyPr/>
          <a:lstStyle/>
          <a:p>
            <a:pPr>
              <a:buFont typeface="Wingdings" pitchFamily="2" charset="2"/>
              <a:buNone/>
            </a:pPr>
            <a:r>
              <a:rPr lang="en-US" altLang="zh-CN" sz="2800" dirty="0">
                <a:solidFill>
                  <a:srgbClr val="04060C"/>
                </a:solidFill>
              </a:rPr>
              <a:t>     n=10   </a:t>
            </a:r>
            <a:r>
              <a:rPr lang="zh-CN" altLang="en-US" sz="2800" dirty="0">
                <a:solidFill>
                  <a:srgbClr val="04060C"/>
                </a:solidFill>
              </a:rPr>
              <a:t>　</a:t>
            </a:r>
            <a:r>
              <a:rPr lang="en-US" altLang="zh-CN" sz="2800" dirty="0">
                <a:solidFill>
                  <a:srgbClr val="04060C"/>
                </a:solidFill>
              </a:rPr>
              <a:t>n=20  </a:t>
            </a:r>
            <a:r>
              <a:rPr lang="zh-CN" altLang="en-US" sz="2800" dirty="0">
                <a:solidFill>
                  <a:srgbClr val="04060C"/>
                </a:solidFill>
              </a:rPr>
              <a:t>　  </a:t>
            </a:r>
            <a:r>
              <a:rPr lang="en-US" altLang="zh-CN" sz="2800" dirty="0">
                <a:solidFill>
                  <a:srgbClr val="04060C"/>
                </a:solidFill>
              </a:rPr>
              <a:t>n=40   </a:t>
            </a:r>
            <a:r>
              <a:rPr lang="zh-CN" altLang="en-US" sz="2800" dirty="0">
                <a:solidFill>
                  <a:srgbClr val="04060C"/>
                </a:solidFill>
              </a:rPr>
              <a:t>　</a:t>
            </a:r>
            <a:r>
              <a:rPr lang="en-US" altLang="zh-CN" sz="2800" dirty="0">
                <a:solidFill>
                  <a:srgbClr val="04060C"/>
                </a:solidFill>
              </a:rPr>
              <a:t>n=100        λ=</a:t>
            </a:r>
            <a:r>
              <a:rPr lang="en-US" altLang="zh-CN" sz="2800" dirty="0" err="1">
                <a:solidFill>
                  <a:srgbClr val="04060C"/>
                </a:solidFill>
              </a:rPr>
              <a:t>np</a:t>
            </a:r>
            <a:r>
              <a:rPr lang="en-US" altLang="zh-CN" sz="2800" dirty="0">
                <a:solidFill>
                  <a:srgbClr val="04060C"/>
                </a:solidFill>
              </a:rPr>
              <a:t>=1</a:t>
            </a:r>
            <a:br>
              <a:rPr lang="en-US" altLang="zh-CN" sz="2800" dirty="0">
                <a:solidFill>
                  <a:srgbClr val="04060C"/>
                </a:solidFill>
              </a:rPr>
            </a:br>
            <a:r>
              <a:rPr lang="en-US" altLang="zh-CN" sz="2800" dirty="0">
                <a:solidFill>
                  <a:srgbClr val="04060C"/>
                </a:solidFill>
              </a:rPr>
              <a:t>p=0.1</a:t>
            </a:r>
            <a:r>
              <a:rPr lang="zh-CN" altLang="en-US" sz="2800" dirty="0">
                <a:solidFill>
                  <a:srgbClr val="04060C"/>
                </a:solidFill>
              </a:rPr>
              <a:t>　  </a:t>
            </a:r>
            <a:r>
              <a:rPr lang="en-US" altLang="zh-CN" sz="2800" dirty="0">
                <a:solidFill>
                  <a:srgbClr val="04060C"/>
                </a:solidFill>
              </a:rPr>
              <a:t>p=0.05     p=0.25    p=0.01</a:t>
            </a:r>
          </a:p>
          <a:p>
            <a:pPr>
              <a:buFont typeface="Wingdings" pitchFamily="2" charset="2"/>
              <a:buNone/>
            </a:pPr>
            <a:r>
              <a:rPr lang="en-US" altLang="zh-CN" sz="2800" dirty="0">
                <a:solidFill>
                  <a:srgbClr val="04060C"/>
                </a:solidFill>
              </a:rPr>
              <a:t>0    0.349 </a:t>
            </a:r>
            <a:r>
              <a:rPr lang="zh-CN" altLang="en-US" sz="2800" dirty="0">
                <a:solidFill>
                  <a:srgbClr val="04060C"/>
                </a:solidFill>
              </a:rPr>
              <a:t>　 </a:t>
            </a:r>
            <a:r>
              <a:rPr lang="en-US" altLang="zh-CN" sz="2800" dirty="0">
                <a:solidFill>
                  <a:srgbClr val="04060C"/>
                </a:solidFill>
              </a:rPr>
              <a:t>0.358  </a:t>
            </a:r>
            <a:r>
              <a:rPr lang="zh-CN" altLang="en-US" sz="2800" dirty="0">
                <a:solidFill>
                  <a:srgbClr val="04060C"/>
                </a:solidFill>
              </a:rPr>
              <a:t>　 </a:t>
            </a:r>
            <a:r>
              <a:rPr lang="en-US" altLang="zh-CN" sz="2800" dirty="0">
                <a:solidFill>
                  <a:srgbClr val="04060C"/>
                </a:solidFill>
              </a:rPr>
              <a:t>0.369  </a:t>
            </a:r>
            <a:r>
              <a:rPr lang="zh-CN" altLang="en-US" sz="2800" dirty="0">
                <a:solidFill>
                  <a:srgbClr val="04060C"/>
                </a:solidFill>
              </a:rPr>
              <a:t>　</a:t>
            </a:r>
            <a:r>
              <a:rPr lang="en-US" altLang="zh-CN" sz="2800" dirty="0">
                <a:solidFill>
                  <a:srgbClr val="04060C"/>
                </a:solidFill>
              </a:rPr>
              <a:t>0.366          0.368</a:t>
            </a:r>
          </a:p>
          <a:p>
            <a:pPr>
              <a:buFont typeface="Wingdings" pitchFamily="2" charset="2"/>
              <a:buNone/>
            </a:pPr>
            <a:r>
              <a:rPr lang="en-US" altLang="zh-CN" sz="2800" dirty="0">
                <a:solidFill>
                  <a:srgbClr val="04060C"/>
                </a:solidFill>
              </a:rPr>
              <a:t>1    0.385  </a:t>
            </a:r>
            <a:r>
              <a:rPr lang="zh-CN" altLang="en-US" sz="2800" dirty="0">
                <a:solidFill>
                  <a:srgbClr val="04060C"/>
                </a:solidFill>
              </a:rPr>
              <a:t>　</a:t>
            </a:r>
            <a:r>
              <a:rPr lang="en-US" altLang="zh-CN" sz="2800" dirty="0">
                <a:solidFill>
                  <a:srgbClr val="04060C"/>
                </a:solidFill>
              </a:rPr>
              <a:t>0.377 </a:t>
            </a:r>
            <a:r>
              <a:rPr lang="zh-CN" altLang="en-US" sz="2800" dirty="0">
                <a:solidFill>
                  <a:srgbClr val="04060C"/>
                </a:solidFill>
              </a:rPr>
              <a:t>　  </a:t>
            </a:r>
            <a:r>
              <a:rPr lang="en-US" altLang="zh-CN" sz="2800" dirty="0">
                <a:solidFill>
                  <a:srgbClr val="04060C"/>
                </a:solidFill>
              </a:rPr>
              <a:t>0.372  </a:t>
            </a:r>
            <a:r>
              <a:rPr lang="zh-CN" altLang="en-US" sz="2800" dirty="0">
                <a:solidFill>
                  <a:srgbClr val="04060C"/>
                </a:solidFill>
              </a:rPr>
              <a:t>　</a:t>
            </a:r>
            <a:r>
              <a:rPr lang="en-US" altLang="zh-CN" sz="2800" dirty="0">
                <a:solidFill>
                  <a:srgbClr val="04060C"/>
                </a:solidFill>
              </a:rPr>
              <a:t>0.370          0.368</a:t>
            </a:r>
          </a:p>
          <a:p>
            <a:pPr>
              <a:buFont typeface="Wingdings" pitchFamily="2" charset="2"/>
              <a:buNone/>
            </a:pPr>
            <a:r>
              <a:rPr lang="en-US" altLang="zh-CN" sz="2800" dirty="0">
                <a:solidFill>
                  <a:srgbClr val="04060C"/>
                </a:solidFill>
              </a:rPr>
              <a:t>2    0.194 </a:t>
            </a:r>
            <a:r>
              <a:rPr lang="zh-CN" altLang="en-US" sz="2800" dirty="0">
                <a:solidFill>
                  <a:srgbClr val="04060C"/>
                </a:solidFill>
              </a:rPr>
              <a:t>　 </a:t>
            </a:r>
            <a:r>
              <a:rPr lang="en-US" altLang="zh-CN" sz="2800" dirty="0">
                <a:solidFill>
                  <a:srgbClr val="04060C"/>
                </a:solidFill>
              </a:rPr>
              <a:t>0.189 </a:t>
            </a:r>
            <a:r>
              <a:rPr lang="zh-CN" altLang="en-US" sz="2800" dirty="0">
                <a:solidFill>
                  <a:srgbClr val="04060C"/>
                </a:solidFill>
              </a:rPr>
              <a:t>　  </a:t>
            </a:r>
            <a:r>
              <a:rPr lang="en-US" altLang="zh-CN" sz="2800" dirty="0">
                <a:solidFill>
                  <a:srgbClr val="04060C"/>
                </a:solidFill>
              </a:rPr>
              <a:t>0.186  </a:t>
            </a:r>
            <a:r>
              <a:rPr lang="zh-CN" altLang="en-US" sz="2800" dirty="0">
                <a:solidFill>
                  <a:srgbClr val="04060C"/>
                </a:solidFill>
              </a:rPr>
              <a:t>　</a:t>
            </a:r>
            <a:r>
              <a:rPr lang="en-US" altLang="zh-CN" sz="2800" dirty="0">
                <a:solidFill>
                  <a:srgbClr val="04060C"/>
                </a:solidFill>
              </a:rPr>
              <a:t>0.185          0.184</a:t>
            </a:r>
          </a:p>
          <a:p>
            <a:pPr>
              <a:buFont typeface="Wingdings" pitchFamily="2" charset="2"/>
              <a:buNone/>
            </a:pPr>
            <a:r>
              <a:rPr lang="en-US" altLang="zh-CN" sz="2800" dirty="0">
                <a:solidFill>
                  <a:srgbClr val="04060C"/>
                </a:solidFill>
              </a:rPr>
              <a:t>3    0.057  </a:t>
            </a:r>
            <a:r>
              <a:rPr lang="zh-CN" altLang="en-US" sz="2800" dirty="0">
                <a:solidFill>
                  <a:srgbClr val="04060C"/>
                </a:solidFill>
              </a:rPr>
              <a:t>　</a:t>
            </a:r>
            <a:r>
              <a:rPr lang="en-US" altLang="zh-CN" sz="2800" dirty="0">
                <a:solidFill>
                  <a:srgbClr val="04060C"/>
                </a:solidFill>
              </a:rPr>
              <a:t>0.060 </a:t>
            </a:r>
            <a:r>
              <a:rPr lang="zh-CN" altLang="en-US" sz="2800" dirty="0">
                <a:solidFill>
                  <a:srgbClr val="04060C"/>
                </a:solidFill>
              </a:rPr>
              <a:t>　  </a:t>
            </a:r>
            <a:r>
              <a:rPr lang="en-US" altLang="zh-CN" sz="2800" dirty="0">
                <a:solidFill>
                  <a:srgbClr val="04060C"/>
                </a:solidFill>
              </a:rPr>
              <a:t>0.060      0.061          0.061</a:t>
            </a:r>
          </a:p>
          <a:p>
            <a:pPr>
              <a:buFont typeface="Wingdings" pitchFamily="2" charset="2"/>
              <a:buNone/>
            </a:pPr>
            <a:r>
              <a:rPr lang="en-US" altLang="zh-CN" sz="2800" dirty="0">
                <a:solidFill>
                  <a:srgbClr val="04060C"/>
                </a:solidFill>
              </a:rPr>
              <a:t>4    0.011 </a:t>
            </a:r>
            <a:r>
              <a:rPr lang="zh-CN" altLang="en-US" sz="2800" dirty="0">
                <a:solidFill>
                  <a:srgbClr val="04060C"/>
                </a:solidFill>
              </a:rPr>
              <a:t>　 </a:t>
            </a:r>
            <a:r>
              <a:rPr lang="en-US" altLang="zh-CN" sz="2800" dirty="0">
                <a:solidFill>
                  <a:srgbClr val="04060C"/>
                </a:solidFill>
              </a:rPr>
              <a:t>0.013  </a:t>
            </a:r>
            <a:r>
              <a:rPr lang="zh-CN" altLang="en-US" sz="2800" dirty="0">
                <a:solidFill>
                  <a:srgbClr val="04060C"/>
                </a:solidFill>
              </a:rPr>
              <a:t>　 </a:t>
            </a:r>
            <a:r>
              <a:rPr lang="en-US" altLang="zh-CN" sz="2800" dirty="0">
                <a:solidFill>
                  <a:srgbClr val="04060C"/>
                </a:solidFill>
              </a:rPr>
              <a:t>0.014 </a:t>
            </a:r>
            <a:r>
              <a:rPr lang="zh-CN" altLang="en-US" sz="2800" dirty="0">
                <a:solidFill>
                  <a:srgbClr val="04060C"/>
                </a:solidFill>
              </a:rPr>
              <a:t>　 </a:t>
            </a:r>
            <a:r>
              <a:rPr lang="en-US" altLang="zh-CN" sz="2800" dirty="0">
                <a:solidFill>
                  <a:srgbClr val="04060C"/>
                </a:solidFill>
              </a:rPr>
              <a:t>0.015          0.015</a:t>
            </a:r>
          </a:p>
          <a:p>
            <a:pPr>
              <a:buFont typeface="Wingdings" pitchFamily="2" charset="2"/>
              <a:buNone/>
            </a:pPr>
            <a:r>
              <a:rPr lang="en-US" altLang="zh-CN" sz="2800" dirty="0">
                <a:solidFill>
                  <a:srgbClr val="04060C"/>
                </a:solidFill>
              </a:rPr>
              <a:t>&gt;4  0.004 </a:t>
            </a:r>
            <a:r>
              <a:rPr lang="zh-CN" altLang="en-US" sz="2800" dirty="0">
                <a:solidFill>
                  <a:srgbClr val="04060C"/>
                </a:solidFill>
              </a:rPr>
              <a:t>　 </a:t>
            </a:r>
            <a:r>
              <a:rPr lang="en-US" altLang="zh-CN" sz="2800" dirty="0">
                <a:solidFill>
                  <a:srgbClr val="04060C"/>
                </a:solidFill>
              </a:rPr>
              <a:t>0.003  </a:t>
            </a:r>
            <a:r>
              <a:rPr lang="zh-CN" altLang="en-US" sz="2800" dirty="0">
                <a:solidFill>
                  <a:srgbClr val="04060C"/>
                </a:solidFill>
              </a:rPr>
              <a:t>　 </a:t>
            </a:r>
            <a:r>
              <a:rPr lang="en-US" altLang="zh-CN" sz="2800" dirty="0">
                <a:solidFill>
                  <a:srgbClr val="04060C"/>
                </a:solidFill>
              </a:rPr>
              <a:t>0.005  </a:t>
            </a:r>
            <a:r>
              <a:rPr lang="zh-CN" altLang="en-US" sz="2800" dirty="0">
                <a:solidFill>
                  <a:srgbClr val="04060C"/>
                </a:solidFill>
              </a:rPr>
              <a:t>　</a:t>
            </a:r>
            <a:r>
              <a:rPr lang="en-US" altLang="zh-CN" sz="2800" dirty="0">
                <a:solidFill>
                  <a:srgbClr val="04060C"/>
                </a:solidFill>
              </a:rPr>
              <a:t>0.003          0.004 </a:t>
            </a:r>
          </a:p>
        </p:txBody>
      </p:sp>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iterate type="lt">
                                    <p:tmPct val="100000"/>
                                  </p:iterate>
                                  <p:childTnLst>
                                    <p:set>
                                      <p:cBhvr>
                                        <p:cTn id="6" dur="1" fill="hold">
                                          <p:stCondLst>
                                            <p:cond delay="0"/>
                                          </p:stCondLst>
                                        </p:cTn>
                                        <p:tgtEl>
                                          <p:spTgt spid="60422"/>
                                        </p:tgtEl>
                                        <p:attrNameLst>
                                          <p:attrName>style.visibility</p:attrName>
                                        </p:attrNameLst>
                                      </p:cBhvr>
                                      <p:to>
                                        <p:strVal val="visible"/>
                                      </p:to>
                                    </p:set>
                                    <p:animEffect transition="in" filter="dissolve">
                                      <p:cBhvr>
                                        <p:cTn id="7" dur="75"/>
                                        <p:tgtEl>
                                          <p:spTgt spid="6042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6042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6042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60423">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60423">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60423">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60423">
                                            <p:txEl>
                                              <p:pRg st="5" end="5"/>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499"/>
                                          </p:stCondLst>
                                        </p:cTn>
                                        <p:tgtEl>
                                          <p:spTgt spid="6042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2" grpId="0" autoUpdateAnimBg="0"/>
      <p:bldP spid="60423"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Rectangle 2"/>
          <p:cNvSpPr>
            <a:spLocks noGrp="1" noChangeArrowheads="1"/>
          </p:cNvSpPr>
          <p:nvPr>
            <p:ph type="body" idx="1"/>
          </p:nvPr>
        </p:nvSpPr>
        <p:spPr>
          <a:xfrm>
            <a:off x="914400" y="990600"/>
            <a:ext cx="7772400" cy="685800"/>
          </a:xfrm>
        </p:spPr>
        <p:txBody>
          <a:bodyPr/>
          <a:lstStyle/>
          <a:p>
            <a:pPr>
              <a:buFont typeface="Wingdings" pitchFamily="2" charset="2"/>
              <a:buNone/>
            </a:pPr>
            <a:r>
              <a:rPr lang="zh-CN" altLang="en-US" sz="2400">
                <a:solidFill>
                  <a:srgbClr val="04060C"/>
                </a:solidFill>
                <a:latin typeface="黑体" pitchFamily="2" charset="-122"/>
                <a:ea typeface="黑体" pitchFamily="2" charset="-122"/>
              </a:rPr>
              <a:t>由泊松近似公式计算上题： </a:t>
            </a:r>
          </a:p>
        </p:txBody>
      </p:sp>
      <p:graphicFrame>
        <p:nvGraphicFramePr>
          <p:cNvPr id="62467" name="Object 3"/>
          <p:cNvGraphicFramePr>
            <a:graphicFrameLocks noChangeAspect="1"/>
          </p:cNvGraphicFramePr>
          <p:nvPr/>
        </p:nvGraphicFramePr>
        <p:xfrm>
          <a:off x="1208088" y="1460500"/>
          <a:ext cx="6183312" cy="849313"/>
        </p:xfrm>
        <a:graphic>
          <a:graphicData uri="http://schemas.openxmlformats.org/presentationml/2006/ole">
            <p:oleObj spid="_x0000_s62467" name="Equation" r:id="rId4" imgW="3047760" imgH="419040" progId="Equation.3">
              <p:embed/>
            </p:oleObj>
          </a:graphicData>
        </a:graphic>
      </p:graphicFrame>
      <p:sp>
        <p:nvSpPr>
          <p:cNvPr id="62468" name="Text Box 4"/>
          <p:cNvSpPr txBox="1">
            <a:spLocks noChangeArrowheads="1"/>
          </p:cNvSpPr>
          <p:nvPr/>
        </p:nvSpPr>
        <p:spPr bwMode="auto">
          <a:xfrm>
            <a:off x="1066800" y="2276475"/>
            <a:ext cx="7086600" cy="457200"/>
          </a:xfrm>
          <a:prstGeom prst="rect">
            <a:avLst/>
          </a:prstGeom>
          <a:noFill/>
          <a:ln w="9525">
            <a:noFill/>
            <a:miter lim="800000"/>
            <a:headEnd/>
            <a:tailEnd/>
          </a:ln>
          <a:effectLst/>
        </p:spPr>
        <p:txBody>
          <a:bodyPr>
            <a:spAutoFit/>
          </a:bodyPr>
          <a:lstStyle/>
          <a:p>
            <a:r>
              <a:rPr lang="zh-CN" altLang="en-US">
                <a:latin typeface="黑体" pitchFamily="2" charset="-122"/>
                <a:ea typeface="黑体" pitchFamily="2" charset="-122"/>
              </a:rPr>
              <a:t>分析结果：不能忽视小概率事件，迟早会发生。 </a:t>
            </a:r>
          </a:p>
        </p:txBody>
      </p:sp>
      <p:sp>
        <p:nvSpPr>
          <p:cNvPr id="62469" name="Text Box 5"/>
          <p:cNvSpPr txBox="1">
            <a:spLocks noChangeArrowheads="1"/>
          </p:cNvSpPr>
          <p:nvPr/>
        </p:nvSpPr>
        <p:spPr bwMode="auto">
          <a:xfrm>
            <a:off x="990600" y="2641600"/>
            <a:ext cx="4824413" cy="1055688"/>
          </a:xfrm>
          <a:prstGeom prst="rect">
            <a:avLst/>
          </a:prstGeom>
          <a:noFill/>
          <a:ln w="9525">
            <a:noFill/>
            <a:miter lim="800000"/>
            <a:headEnd/>
            <a:tailEnd/>
          </a:ln>
          <a:effectLst/>
        </p:spPr>
        <p:txBody>
          <a:bodyPr wrap="none">
            <a:spAutoFit/>
          </a:bodyPr>
          <a:lstStyle/>
          <a:p>
            <a:pPr>
              <a:lnSpc>
                <a:spcPct val="140000"/>
              </a:lnSpc>
            </a:pPr>
            <a:r>
              <a:rPr lang="en-US" altLang="zh-CN" sz="2800" b="1">
                <a:latin typeface="黑体" pitchFamily="2" charset="-122"/>
                <a:ea typeface="黑体" pitchFamily="2" charset="-122"/>
              </a:rPr>
              <a:t>3.</a:t>
            </a:r>
            <a:r>
              <a:rPr lang="zh-CN" altLang="en-US" sz="2800" b="1">
                <a:latin typeface="黑体" pitchFamily="2" charset="-122"/>
                <a:ea typeface="黑体" pitchFamily="2" charset="-122"/>
              </a:rPr>
              <a:t>泊松分布：</a:t>
            </a:r>
          </a:p>
          <a:p>
            <a:r>
              <a:rPr lang="en-US" altLang="zh-CN">
                <a:latin typeface="黑体" pitchFamily="2" charset="-122"/>
                <a:ea typeface="黑体" pitchFamily="2" charset="-122"/>
              </a:rPr>
              <a:t>(1)</a:t>
            </a:r>
            <a:r>
              <a:rPr lang="zh-CN" altLang="en-US">
                <a:latin typeface="黑体" pitchFamily="2" charset="-122"/>
                <a:ea typeface="黑体" pitchFamily="2" charset="-122"/>
              </a:rPr>
              <a:t>设离散型随机变量</a:t>
            </a:r>
            <a:r>
              <a:rPr lang="en-US" altLang="zh-CN" b="1">
                <a:ea typeface="黑体" pitchFamily="2" charset="-122"/>
              </a:rPr>
              <a:t>X</a:t>
            </a:r>
            <a:r>
              <a:rPr lang="zh-CN" altLang="en-US">
                <a:latin typeface="黑体" pitchFamily="2" charset="-122"/>
                <a:ea typeface="黑体" pitchFamily="2" charset="-122"/>
              </a:rPr>
              <a:t>的分布律为</a:t>
            </a:r>
          </a:p>
        </p:txBody>
      </p:sp>
      <p:graphicFrame>
        <p:nvGraphicFramePr>
          <p:cNvPr id="62470" name="Object 6"/>
          <p:cNvGraphicFramePr>
            <a:graphicFrameLocks noChangeAspect="1"/>
          </p:cNvGraphicFramePr>
          <p:nvPr/>
        </p:nvGraphicFramePr>
        <p:xfrm>
          <a:off x="1409700" y="3717925"/>
          <a:ext cx="4319588" cy="854075"/>
        </p:xfrm>
        <a:graphic>
          <a:graphicData uri="http://schemas.openxmlformats.org/presentationml/2006/ole">
            <p:oleObj spid="_x0000_s62470" name="Equation" r:id="rId5" imgW="2120760" imgH="419040" progId="Equation.3">
              <p:embed/>
            </p:oleObj>
          </a:graphicData>
        </a:graphic>
      </p:graphicFrame>
      <p:sp>
        <p:nvSpPr>
          <p:cNvPr id="62471" name="Text Box 7"/>
          <p:cNvSpPr txBox="1">
            <a:spLocks noChangeArrowheads="1"/>
          </p:cNvSpPr>
          <p:nvPr/>
        </p:nvSpPr>
        <p:spPr bwMode="auto">
          <a:xfrm>
            <a:off x="1066800" y="4591050"/>
            <a:ext cx="7391400" cy="822325"/>
          </a:xfrm>
          <a:prstGeom prst="rect">
            <a:avLst/>
          </a:prstGeom>
          <a:noFill/>
          <a:ln w="9525">
            <a:noFill/>
            <a:miter lim="800000"/>
            <a:headEnd/>
            <a:tailEnd/>
          </a:ln>
          <a:effectLst/>
        </p:spPr>
        <p:txBody>
          <a:bodyPr>
            <a:spAutoFit/>
          </a:bodyPr>
          <a:lstStyle/>
          <a:p>
            <a:r>
              <a:rPr lang="en-US" altLang="zh-CN">
                <a:latin typeface="黑体" pitchFamily="2" charset="-122"/>
                <a:ea typeface="黑体" pitchFamily="2" charset="-122"/>
              </a:rPr>
              <a:t>  </a:t>
            </a:r>
            <a:r>
              <a:rPr lang="zh-CN" altLang="en-US">
                <a:latin typeface="黑体" pitchFamily="2" charset="-122"/>
                <a:ea typeface="黑体" pitchFamily="2" charset="-122"/>
              </a:rPr>
              <a:t>其中</a:t>
            </a:r>
            <a:r>
              <a:rPr lang="en-US" altLang="zh-CN" b="1">
                <a:ea typeface="黑体" pitchFamily="2" charset="-122"/>
              </a:rPr>
              <a:t>λ&gt;0</a:t>
            </a:r>
            <a:r>
              <a:rPr lang="zh-CN" altLang="en-US">
                <a:latin typeface="黑体" pitchFamily="2" charset="-122"/>
                <a:ea typeface="黑体" pitchFamily="2" charset="-122"/>
              </a:rPr>
              <a:t>是常数。则称</a:t>
            </a:r>
            <a:r>
              <a:rPr lang="en-US" altLang="zh-CN" b="1">
                <a:ea typeface="黑体" pitchFamily="2" charset="-122"/>
              </a:rPr>
              <a:t>X</a:t>
            </a:r>
            <a:r>
              <a:rPr lang="zh-CN" altLang="en-US">
                <a:latin typeface="黑体" pitchFamily="2" charset="-122"/>
                <a:ea typeface="黑体" pitchFamily="2" charset="-122"/>
              </a:rPr>
              <a:t>服从参数为</a:t>
            </a:r>
            <a:r>
              <a:rPr lang="en-US" altLang="zh-CN" b="1">
                <a:ea typeface="黑体" pitchFamily="2" charset="-122"/>
              </a:rPr>
              <a:t>λ</a:t>
            </a:r>
            <a:r>
              <a:rPr lang="zh-CN" altLang="en-US">
                <a:latin typeface="黑体" pitchFamily="2" charset="-122"/>
                <a:ea typeface="黑体" pitchFamily="2" charset="-122"/>
              </a:rPr>
              <a:t>的</a:t>
            </a:r>
            <a:r>
              <a:rPr lang="zh-CN" altLang="en-US">
                <a:solidFill>
                  <a:srgbClr val="0000CC"/>
                </a:solidFill>
                <a:latin typeface="黑体" pitchFamily="2" charset="-122"/>
                <a:ea typeface="黑体" pitchFamily="2" charset="-122"/>
                <a:hlinkClick r:id="rId6"/>
              </a:rPr>
              <a:t>泊松分布</a:t>
            </a:r>
            <a:r>
              <a:rPr lang="zh-CN" altLang="en-US">
                <a:latin typeface="黑体" pitchFamily="2" charset="-122"/>
                <a:ea typeface="黑体" pitchFamily="2" charset="-122"/>
              </a:rPr>
              <a:t>，记为</a:t>
            </a:r>
            <a:r>
              <a:rPr lang="en-US" altLang="zh-CN" b="1">
                <a:ea typeface="黑体" pitchFamily="2" charset="-122"/>
              </a:rPr>
              <a:t>X</a:t>
            </a:r>
            <a:r>
              <a:rPr lang="en-US" altLang="zh-CN" b="1">
                <a:ea typeface="黑体" pitchFamily="2" charset="-122"/>
                <a:sym typeface="Symbol" pitchFamily="18" charset="2"/>
              </a:rPr>
              <a:t></a:t>
            </a:r>
            <a:r>
              <a:rPr lang="en-US" altLang="zh-CN" b="1">
                <a:ea typeface="黑体" pitchFamily="2" charset="-122"/>
              </a:rPr>
              <a:t>π(λ)</a:t>
            </a:r>
            <a:r>
              <a:rPr lang="zh-CN" altLang="en-US">
                <a:latin typeface="黑体" pitchFamily="2" charset="-122"/>
                <a:ea typeface="黑体" pitchFamily="2" charset="-122"/>
              </a:rPr>
              <a:t>。 </a:t>
            </a:r>
          </a:p>
        </p:txBody>
      </p:sp>
      <p:sp>
        <p:nvSpPr>
          <p:cNvPr id="62472" name="Rectangle 8"/>
          <p:cNvSpPr>
            <a:spLocks noChangeArrowheads="1"/>
          </p:cNvSpPr>
          <p:nvPr/>
        </p:nvSpPr>
        <p:spPr bwMode="auto">
          <a:xfrm>
            <a:off x="1066800" y="5516563"/>
            <a:ext cx="1143000" cy="533400"/>
          </a:xfrm>
          <a:prstGeom prst="rect">
            <a:avLst/>
          </a:prstGeom>
          <a:noFill/>
          <a:ln w="9525">
            <a:noFill/>
            <a:miter lim="800000"/>
            <a:headEnd/>
            <a:tailEnd/>
          </a:ln>
          <a:effectLst/>
        </p:spPr>
        <p:txBody>
          <a:bodyPr/>
          <a:lstStyle/>
          <a:p>
            <a:pPr marL="457200" indent="-457200">
              <a:spcBef>
                <a:spcPct val="20000"/>
              </a:spcBef>
              <a:buClr>
                <a:srgbClr val="A50021"/>
              </a:buClr>
              <a:buSzPct val="75000"/>
              <a:buFont typeface="Wingdings" pitchFamily="2" charset="2"/>
              <a:buNone/>
            </a:pPr>
            <a:r>
              <a:rPr lang="zh-CN" altLang="en-US">
                <a:ea typeface="黑体" pitchFamily="2" charset="-122"/>
              </a:rPr>
              <a:t>显然</a:t>
            </a:r>
          </a:p>
        </p:txBody>
      </p:sp>
      <p:graphicFrame>
        <p:nvGraphicFramePr>
          <p:cNvPr id="62473" name="Object 9"/>
          <p:cNvGraphicFramePr>
            <a:graphicFrameLocks noChangeAspect="1"/>
          </p:cNvGraphicFramePr>
          <p:nvPr/>
        </p:nvGraphicFramePr>
        <p:xfrm>
          <a:off x="1871663" y="5364163"/>
          <a:ext cx="2428875" cy="719137"/>
        </p:xfrm>
        <a:graphic>
          <a:graphicData uri="http://schemas.openxmlformats.org/presentationml/2006/ole">
            <p:oleObj spid="_x0000_s62473" name="Equation" r:id="rId7" imgW="1409400" imgH="419040" progId="Equation.3">
              <p:embed/>
            </p:oleObj>
          </a:graphicData>
        </a:graphic>
      </p:graphicFrame>
      <p:graphicFrame>
        <p:nvGraphicFramePr>
          <p:cNvPr id="62474" name="Object 10"/>
          <p:cNvGraphicFramePr>
            <a:graphicFrameLocks noChangeAspect="1"/>
          </p:cNvGraphicFramePr>
          <p:nvPr/>
        </p:nvGraphicFramePr>
        <p:xfrm>
          <a:off x="4465638" y="5364163"/>
          <a:ext cx="3802062" cy="731837"/>
        </p:xfrm>
        <a:graphic>
          <a:graphicData uri="http://schemas.openxmlformats.org/presentationml/2006/ole">
            <p:oleObj spid="_x0000_s62474" name="Equation" r:id="rId8" imgW="2323800" imgH="444240" progId="Equation.3">
              <p:embed/>
            </p:oleObj>
          </a:graphicData>
        </a:graphic>
      </p:graphicFrame>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iterate type="lt">
                                    <p:tmPct val="100000"/>
                                  </p:iterate>
                                  <p:childTnLst>
                                    <p:set>
                                      <p:cBhvr>
                                        <p:cTn id="6" dur="1" fill="hold">
                                          <p:stCondLst>
                                            <p:cond delay="0"/>
                                          </p:stCondLst>
                                        </p:cTn>
                                        <p:tgtEl>
                                          <p:spTgt spid="62466">
                                            <p:txEl>
                                              <p:pRg st="0" end="0"/>
                                            </p:txEl>
                                          </p:spTgt>
                                        </p:tgtEl>
                                        <p:attrNameLst>
                                          <p:attrName>style.visibility</p:attrName>
                                        </p:attrNameLst>
                                      </p:cBhvr>
                                      <p:to>
                                        <p:strVal val="visible"/>
                                      </p:to>
                                    </p:set>
                                    <p:animEffect transition="in" filter="dissolve">
                                      <p:cBhvr>
                                        <p:cTn id="7" dur="75"/>
                                        <p:tgtEl>
                                          <p:spTgt spid="6246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2467"/>
                                        </p:tgtEl>
                                        <p:attrNameLst>
                                          <p:attrName>style.visibility</p:attrName>
                                        </p:attrNameLst>
                                      </p:cBhvr>
                                      <p:to>
                                        <p:strVal val="visible"/>
                                      </p:to>
                                    </p:set>
                                    <p:animEffect transition="in" filter="wipe(left)">
                                      <p:cBhvr>
                                        <p:cTn id="12" dur="500"/>
                                        <p:tgtEl>
                                          <p:spTgt spid="6246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iterate type="lt">
                                    <p:tmPct val="100000"/>
                                  </p:iterate>
                                  <p:childTnLst>
                                    <p:set>
                                      <p:cBhvr>
                                        <p:cTn id="16" dur="1" fill="hold">
                                          <p:stCondLst>
                                            <p:cond delay="0"/>
                                          </p:stCondLst>
                                        </p:cTn>
                                        <p:tgtEl>
                                          <p:spTgt spid="62468"/>
                                        </p:tgtEl>
                                        <p:attrNameLst>
                                          <p:attrName>style.visibility</p:attrName>
                                        </p:attrNameLst>
                                      </p:cBhvr>
                                      <p:to>
                                        <p:strVal val="visible"/>
                                      </p:to>
                                    </p:set>
                                    <p:animEffect transition="in" filter="dissolve">
                                      <p:cBhvr>
                                        <p:cTn id="17" dur="75"/>
                                        <p:tgtEl>
                                          <p:spTgt spid="6246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iterate type="lt">
                                    <p:tmPct val="100000"/>
                                  </p:iterate>
                                  <p:childTnLst>
                                    <p:set>
                                      <p:cBhvr>
                                        <p:cTn id="21" dur="1" fill="hold">
                                          <p:stCondLst>
                                            <p:cond delay="0"/>
                                          </p:stCondLst>
                                        </p:cTn>
                                        <p:tgtEl>
                                          <p:spTgt spid="62469"/>
                                        </p:tgtEl>
                                        <p:attrNameLst>
                                          <p:attrName>style.visibility</p:attrName>
                                        </p:attrNameLst>
                                      </p:cBhvr>
                                      <p:to>
                                        <p:strVal val="visible"/>
                                      </p:to>
                                    </p:set>
                                    <p:animEffect transition="in" filter="dissolve">
                                      <p:cBhvr>
                                        <p:cTn id="22" dur="75"/>
                                        <p:tgtEl>
                                          <p:spTgt spid="6246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2470"/>
                                        </p:tgtEl>
                                        <p:attrNameLst>
                                          <p:attrName>style.visibility</p:attrName>
                                        </p:attrNameLst>
                                      </p:cBhvr>
                                      <p:to>
                                        <p:strVal val="visible"/>
                                      </p:to>
                                    </p:set>
                                    <p:animEffect transition="in" filter="wipe(left)">
                                      <p:cBhvr>
                                        <p:cTn id="27" dur="500"/>
                                        <p:tgtEl>
                                          <p:spTgt spid="62470"/>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iterate type="lt">
                                    <p:tmPct val="100000"/>
                                  </p:iterate>
                                  <p:childTnLst>
                                    <p:set>
                                      <p:cBhvr>
                                        <p:cTn id="31" dur="1" fill="hold">
                                          <p:stCondLst>
                                            <p:cond delay="0"/>
                                          </p:stCondLst>
                                        </p:cTn>
                                        <p:tgtEl>
                                          <p:spTgt spid="62471"/>
                                        </p:tgtEl>
                                        <p:attrNameLst>
                                          <p:attrName>style.visibility</p:attrName>
                                        </p:attrNameLst>
                                      </p:cBhvr>
                                      <p:to>
                                        <p:strVal val="visible"/>
                                      </p:to>
                                    </p:set>
                                    <p:animEffect transition="in" filter="dissolve">
                                      <p:cBhvr>
                                        <p:cTn id="32" dur="75"/>
                                        <p:tgtEl>
                                          <p:spTgt spid="62471"/>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iterate type="lt">
                                    <p:tmPct val="100000"/>
                                  </p:iterate>
                                  <p:childTnLst>
                                    <p:set>
                                      <p:cBhvr>
                                        <p:cTn id="36" dur="1" fill="hold">
                                          <p:stCondLst>
                                            <p:cond delay="0"/>
                                          </p:stCondLst>
                                        </p:cTn>
                                        <p:tgtEl>
                                          <p:spTgt spid="62472">
                                            <p:txEl>
                                              <p:pRg st="0" end="0"/>
                                            </p:txEl>
                                          </p:spTgt>
                                        </p:tgtEl>
                                        <p:attrNameLst>
                                          <p:attrName>style.visibility</p:attrName>
                                        </p:attrNameLst>
                                      </p:cBhvr>
                                      <p:to>
                                        <p:strVal val="visible"/>
                                      </p:to>
                                    </p:set>
                                    <p:animEffect transition="in" filter="dissolve">
                                      <p:cBhvr>
                                        <p:cTn id="37" dur="75"/>
                                        <p:tgtEl>
                                          <p:spTgt spid="62472">
                                            <p:txEl>
                                              <p:pRg st="0" end="0"/>
                                            </p:txEl>
                                          </p:spTgt>
                                        </p:tgtEl>
                                      </p:cBhvr>
                                    </p:animEffect>
                                  </p:childTnLst>
                                </p:cTn>
                              </p:par>
                            </p:childTnLst>
                          </p:cTn>
                        </p:par>
                        <p:par>
                          <p:cTn id="38" fill="hold">
                            <p:stCondLst>
                              <p:cond delay="150"/>
                            </p:stCondLst>
                            <p:childTnLst>
                              <p:par>
                                <p:cTn id="39" presetID="22" presetClass="entr" presetSubtype="8" fill="hold" nodeType="afterEffect">
                                  <p:stCondLst>
                                    <p:cond delay="0"/>
                                  </p:stCondLst>
                                  <p:childTnLst>
                                    <p:set>
                                      <p:cBhvr>
                                        <p:cTn id="40" dur="1" fill="hold">
                                          <p:stCondLst>
                                            <p:cond delay="0"/>
                                          </p:stCondLst>
                                        </p:cTn>
                                        <p:tgtEl>
                                          <p:spTgt spid="62473"/>
                                        </p:tgtEl>
                                        <p:attrNameLst>
                                          <p:attrName>style.visibility</p:attrName>
                                        </p:attrNameLst>
                                      </p:cBhvr>
                                      <p:to>
                                        <p:strVal val="visible"/>
                                      </p:to>
                                    </p:set>
                                    <p:animEffect transition="in" filter="wipe(left)">
                                      <p:cBhvr>
                                        <p:cTn id="41" dur="500"/>
                                        <p:tgtEl>
                                          <p:spTgt spid="62473"/>
                                        </p:tgtEl>
                                      </p:cBhvr>
                                    </p:animEffect>
                                  </p:childTnLst>
                                </p:cTn>
                              </p:par>
                            </p:childTnLst>
                          </p:cTn>
                        </p:par>
                        <p:par>
                          <p:cTn id="42" fill="hold">
                            <p:stCondLst>
                              <p:cond delay="650"/>
                            </p:stCondLst>
                            <p:childTnLst>
                              <p:par>
                                <p:cTn id="43" presetID="22" presetClass="entr" presetSubtype="8" fill="hold" nodeType="afterEffect">
                                  <p:stCondLst>
                                    <p:cond delay="0"/>
                                  </p:stCondLst>
                                  <p:childTnLst>
                                    <p:set>
                                      <p:cBhvr>
                                        <p:cTn id="44" dur="1" fill="hold">
                                          <p:stCondLst>
                                            <p:cond delay="0"/>
                                          </p:stCondLst>
                                        </p:cTn>
                                        <p:tgtEl>
                                          <p:spTgt spid="62474"/>
                                        </p:tgtEl>
                                        <p:attrNameLst>
                                          <p:attrName>style.visibility</p:attrName>
                                        </p:attrNameLst>
                                      </p:cBhvr>
                                      <p:to>
                                        <p:strVal val="visible"/>
                                      </p:to>
                                    </p:set>
                                    <p:animEffect transition="in" filter="wipe(left)">
                                      <p:cBhvr>
                                        <p:cTn id="45" dur="500"/>
                                        <p:tgtEl>
                                          <p:spTgt spid="624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6" grpId="0" build="p" autoUpdateAnimBg="0"/>
      <p:bldP spid="62468" grpId="0" autoUpdateAnimBg="0"/>
      <p:bldP spid="62469" grpId="0" autoUpdateAnimBg="0"/>
      <p:bldP spid="62471" grpId="0" autoUpdateAnimBg="0"/>
      <p:bldP spid="62472"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Text Box 2"/>
          <p:cNvSpPr txBox="1">
            <a:spLocks noChangeArrowheads="1"/>
          </p:cNvSpPr>
          <p:nvPr/>
        </p:nvSpPr>
        <p:spPr bwMode="auto">
          <a:xfrm>
            <a:off x="762000" y="762000"/>
            <a:ext cx="7086600" cy="968375"/>
          </a:xfrm>
          <a:prstGeom prst="rect">
            <a:avLst/>
          </a:prstGeom>
          <a:noFill/>
          <a:ln w="9525">
            <a:noFill/>
            <a:miter lim="800000"/>
            <a:headEnd/>
            <a:tailEnd/>
          </a:ln>
          <a:effectLst/>
        </p:spPr>
        <p:txBody>
          <a:bodyPr>
            <a:spAutoFit/>
          </a:bodyPr>
          <a:lstStyle/>
          <a:p>
            <a:pPr>
              <a:lnSpc>
                <a:spcPct val="120000"/>
              </a:lnSpc>
              <a:spcBef>
                <a:spcPct val="50000"/>
              </a:spcBef>
            </a:pPr>
            <a:r>
              <a:rPr lang="en-US" altLang="zh-CN" b="1">
                <a:solidFill>
                  <a:schemeClr val="tx1"/>
                </a:solidFill>
              </a:rPr>
              <a:t>       </a:t>
            </a:r>
            <a:r>
              <a:rPr lang="zh-CN" altLang="en-US" b="1">
                <a:solidFill>
                  <a:schemeClr val="tx1"/>
                </a:solidFill>
              </a:rPr>
              <a:t>历史上，泊松分布是作为二项分布的近似，于</a:t>
            </a:r>
            <a:r>
              <a:rPr lang="en-US" altLang="zh-CN" b="1">
                <a:solidFill>
                  <a:schemeClr val="tx1"/>
                </a:solidFill>
              </a:rPr>
              <a:t>1837</a:t>
            </a:r>
            <a:r>
              <a:rPr lang="zh-CN" altLang="en-US" b="1">
                <a:solidFill>
                  <a:schemeClr val="tx1"/>
                </a:solidFill>
              </a:rPr>
              <a:t>年由法国数学家泊松引入的 </a:t>
            </a:r>
            <a:r>
              <a:rPr lang="en-US" altLang="zh-CN" b="1">
                <a:solidFill>
                  <a:schemeClr val="tx1"/>
                </a:solidFill>
              </a:rPr>
              <a:t>.</a:t>
            </a:r>
            <a:endParaRPr lang="en-US" altLang="zh-CN" b="1">
              <a:solidFill>
                <a:schemeClr val="accent2"/>
              </a:solidFill>
            </a:endParaRPr>
          </a:p>
        </p:txBody>
      </p:sp>
      <p:sp>
        <p:nvSpPr>
          <p:cNvPr id="222211" name="Text Box 3"/>
          <p:cNvSpPr txBox="1">
            <a:spLocks noChangeArrowheads="1"/>
          </p:cNvSpPr>
          <p:nvPr/>
        </p:nvSpPr>
        <p:spPr bwMode="auto">
          <a:xfrm>
            <a:off x="838200" y="1676400"/>
            <a:ext cx="6705600" cy="822325"/>
          </a:xfrm>
          <a:prstGeom prst="rect">
            <a:avLst/>
          </a:prstGeom>
          <a:noFill/>
          <a:ln w="9525">
            <a:noFill/>
            <a:miter lim="800000"/>
            <a:headEnd/>
            <a:tailEnd/>
          </a:ln>
          <a:effectLst/>
        </p:spPr>
        <p:txBody>
          <a:bodyPr>
            <a:spAutoFit/>
          </a:bodyPr>
          <a:lstStyle/>
          <a:p>
            <a:pPr algn="just"/>
            <a:r>
              <a:rPr lang="en-US" altLang="zh-CN" b="1">
                <a:solidFill>
                  <a:schemeClr val="tx1"/>
                </a:solidFill>
              </a:rPr>
              <a:t>       </a:t>
            </a:r>
            <a:r>
              <a:rPr lang="zh-CN" altLang="en-US" b="1">
                <a:solidFill>
                  <a:schemeClr val="tx1"/>
                </a:solidFill>
              </a:rPr>
              <a:t>近数十年来，</a:t>
            </a:r>
            <a:r>
              <a:rPr lang="zh-CN" altLang="en-US" b="1">
                <a:solidFill>
                  <a:schemeClr val="accent2"/>
                </a:solidFill>
              </a:rPr>
              <a:t>泊松分布</a:t>
            </a:r>
            <a:r>
              <a:rPr lang="zh-CN" altLang="en-US" b="1">
                <a:solidFill>
                  <a:schemeClr val="tx2"/>
                </a:solidFill>
              </a:rPr>
              <a:t>日益显示</a:t>
            </a:r>
          </a:p>
          <a:p>
            <a:pPr algn="just"/>
            <a:r>
              <a:rPr lang="zh-CN" altLang="en-US" b="1">
                <a:solidFill>
                  <a:schemeClr val="tx2"/>
                </a:solidFill>
              </a:rPr>
              <a:t>其</a:t>
            </a:r>
            <a:r>
              <a:rPr lang="zh-CN" altLang="en-US" b="1">
                <a:solidFill>
                  <a:schemeClr val="tx1"/>
                </a:solidFill>
              </a:rPr>
              <a:t>重要性</a:t>
            </a:r>
            <a:r>
              <a:rPr lang="en-US" altLang="zh-CN" b="1">
                <a:solidFill>
                  <a:schemeClr val="tx1"/>
                </a:solidFill>
              </a:rPr>
              <a:t>,</a:t>
            </a:r>
            <a:r>
              <a:rPr lang="zh-CN" altLang="en-US" b="1">
                <a:solidFill>
                  <a:schemeClr val="tx1"/>
                </a:solidFill>
              </a:rPr>
              <a:t>成为概率论中最重要的几个分布之一</a:t>
            </a:r>
            <a:r>
              <a:rPr lang="en-US" altLang="zh-CN" b="1">
                <a:solidFill>
                  <a:schemeClr val="tx1"/>
                </a:solidFill>
              </a:rPr>
              <a:t>.</a:t>
            </a:r>
          </a:p>
        </p:txBody>
      </p:sp>
      <p:pic>
        <p:nvPicPr>
          <p:cNvPr id="222212" name="Picture 4" descr="泊松"/>
          <p:cNvPicPr>
            <a:picLocks noChangeAspect="1" noChangeArrowheads="1"/>
          </p:cNvPicPr>
          <p:nvPr/>
        </p:nvPicPr>
        <p:blipFill>
          <a:blip r:embed="rId2"/>
          <a:srcRect/>
          <a:stretch>
            <a:fillRect/>
          </a:stretch>
        </p:blipFill>
        <p:spPr bwMode="auto">
          <a:xfrm>
            <a:off x="7467600" y="990600"/>
            <a:ext cx="1493838" cy="2057400"/>
          </a:xfrm>
          <a:prstGeom prst="rect">
            <a:avLst/>
          </a:prstGeom>
          <a:noFill/>
        </p:spPr>
      </p:pic>
      <p:sp>
        <p:nvSpPr>
          <p:cNvPr id="222213" name="Rectangle 5"/>
          <p:cNvSpPr>
            <a:spLocks noChangeArrowheads="1"/>
          </p:cNvSpPr>
          <p:nvPr/>
        </p:nvSpPr>
        <p:spPr bwMode="auto">
          <a:xfrm>
            <a:off x="762000" y="2514600"/>
            <a:ext cx="7162800" cy="457200"/>
          </a:xfrm>
          <a:prstGeom prst="rect">
            <a:avLst/>
          </a:prstGeom>
          <a:noFill/>
          <a:ln w="9525">
            <a:noFill/>
            <a:miter lim="800000"/>
            <a:headEnd/>
            <a:tailEnd/>
          </a:ln>
          <a:effectLst/>
        </p:spPr>
        <p:txBody>
          <a:bodyPr>
            <a:spAutoFit/>
          </a:bodyPr>
          <a:lstStyle/>
          <a:p>
            <a:r>
              <a:rPr lang="zh-CN" altLang="en-US" b="1">
                <a:solidFill>
                  <a:schemeClr val="tx1"/>
                </a:solidFill>
              </a:rPr>
              <a:t>在实际中，许多随机现象服从或近似服从泊松分布</a:t>
            </a:r>
            <a:r>
              <a:rPr lang="en-US" altLang="zh-CN" b="1">
                <a:solidFill>
                  <a:schemeClr val="tx1"/>
                </a:solidFill>
              </a:rPr>
              <a:t>.</a:t>
            </a:r>
            <a:endParaRPr lang="en-US" altLang="zh-CN">
              <a:solidFill>
                <a:schemeClr val="tx1"/>
              </a:solidFill>
            </a:endParaRPr>
          </a:p>
        </p:txBody>
      </p:sp>
      <p:sp>
        <p:nvSpPr>
          <p:cNvPr id="222215" name="Text Box 7"/>
          <p:cNvSpPr txBox="1">
            <a:spLocks noChangeArrowheads="1"/>
          </p:cNvSpPr>
          <p:nvPr/>
        </p:nvSpPr>
        <p:spPr bwMode="auto">
          <a:xfrm>
            <a:off x="685800" y="5486400"/>
            <a:ext cx="7772400" cy="822325"/>
          </a:xfrm>
          <a:prstGeom prst="rect">
            <a:avLst/>
          </a:prstGeom>
          <a:noFill/>
          <a:ln w="9525">
            <a:noFill/>
            <a:miter lim="800000"/>
            <a:headEnd/>
            <a:tailEnd/>
          </a:ln>
          <a:effectLst/>
        </p:spPr>
        <p:txBody>
          <a:bodyPr>
            <a:spAutoFit/>
          </a:bodyPr>
          <a:lstStyle/>
          <a:p>
            <a:pPr>
              <a:spcBef>
                <a:spcPct val="50000"/>
              </a:spcBef>
            </a:pPr>
            <a:r>
              <a:rPr lang="en-US" altLang="zh-CN" b="1">
                <a:solidFill>
                  <a:schemeClr val="tx1"/>
                </a:solidFill>
              </a:rPr>
              <a:t>       </a:t>
            </a:r>
            <a:r>
              <a:rPr lang="zh-CN" altLang="en-US" b="1">
                <a:solidFill>
                  <a:schemeClr val="tx1"/>
                </a:solidFill>
              </a:rPr>
              <a:t>由泊松定理，</a:t>
            </a:r>
            <a:r>
              <a:rPr lang="en-US" altLang="zh-CN" b="1" i="1">
                <a:solidFill>
                  <a:schemeClr val="tx1"/>
                </a:solidFill>
              </a:rPr>
              <a:t>n</a:t>
            </a:r>
            <a:r>
              <a:rPr lang="zh-CN" altLang="en-US" b="1">
                <a:solidFill>
                  <a:schemeClr val="tx1"/>
                </a:solidFill>
              </a:rPr>
              <a:t>重贝努里试验中</a:t>
            </a:r>
            <a:r>
              <a:rPr lang="zh-CN" altLang="en-US" b="1">
                <a:solidFill>
                  <a:schemeClr val="accent2"/>
                </a:solidFill>
              </a:rPr>
              <a:t>稀有事件</a:t>
            </a:r>
            <a:r>
              <a:rPr lang="zh-CN" altLang="en-US" b="1">
                <a:solidFill>
                  <a:schemeClr val="tx1"/>
                </a:solidFill>
              </a:rPr>
              <a:t>出现的次数近似地服从泊松分布</a:t>
            </a:r>
            <a:r>
              <a:rPr lang="en-US" altLang="zh-CN" b="1">
                <a:solidFill>
                  <a:schemeClr val="tx1"/>
                </a:solidFill>
              </a:rPr>
              <a:t>.</a:t>
            </a:r>
          </a:p>
        </p:txBody>
      </p:sp>
      <p:sp>
        <p:nvSpPr>
          <p:cNvPr id="222216" name="Rectangle 8"/>
          <p:cNvSpPr>
            <a:spLocks noChangeArrowheads="1"/>
          </p:cNvSpPr>
          <p:nvPr/>
        </p:nvSpPr>
        <p:spPr bwMode="auto">
          <a:xfrm>
            <a:off x="533400" y="2895600"/>
            <a:ext cx="7958138" cy="579438"/>
          </a:xfrm>
          <a:prstGeom prst="rect">
            <a:avLst/>
          </a:prstGeom>
          <a:noFill/>
          <a:ln w="9525">
            <a:noFill/>
            <a:miter lim="800000"/>
            <a:headEnd/>
            <a:tailEnd/>
          </a:ln>
          <a:effectLst/>
        </p:spPr>
        <p:txBody>
          <a:bodyPr>
            <a:spAutoFit/>
          </a:bodyPr>
          <a:lstStyle/>
          <a:p>
            <a:r>
              <a:rPr lang="en-US" altLang="zh-CN" sz="3200" b="1">
                <a:solidFill>
                  <a:schemeClr val="tx1"/>
                </a:solidFill>
              </a:rPr>
              <a:t>   </a:t>
            </a:r>
            <a:r>
              <a:rPr lang="zh-CN" altLang="en-US" b="1">
                <a:solidFill>
                  <a:schemeClr val="tx1"/>
                </a:solidFill>
              </a:rPr>
              <a:t>我们把在每次试验中出现概率很小的事件称作</a:t>
            </a:r>
            <a:r>
              <a:rPr lang="zh-CN" altLang="en-US" b="1">
                <a:solidFill>
                  <a:schemeClr val="accent2"/>
                </a:solidFill>
              </a:rPr>
              <a:t>稀有事件</a:t>
            </a:r>
            <a:r>
              <a:rPr lang="en-US" altLang="zh-CN" b="1">
                <a:solidFill>
                  <a:schemeClr val="accent2"/>
                </a:solidFill>
              </a:rPr>
              <a:t>.</a:t>
            </a:r>
          </a:p>
        </p:txBody>
      </p:sp>
      <p:sp>
        <p:nvSpPr>
          <p:cNvPr id="222217" name="Rectangle 9"/>
          <p:cNvSpPr>
            <a:spLocks noChangeArrowheads="1"/>
          </p:cNvSpPr>
          <p:nvPr/>
        </p:nvSpPr>
        <p:spPr bwMode="auto">
          <a:xfrm>
            <a:off x="838200" y="3352800"/>
            <a:ext cx="6280150" cy="457200"/>
          </a:xfrm>
          <a:prstGeom prst="rect">
            <a:avLst/>
          </a:prstGeom>
          <a:noFill/>
          <a:ln w="9525">
            <a:noFill/>
            <a:miter lim="800000"/>
            <a:headEnd/>
            <a:tailEnd/>
          </a:ln>
          <a:effectLst/>
        </p:spPr>
        <p:txBody>
          <a:bodyPr wrap="none">
            <a:spAutoFit/>
          </a:bodyPr>
          <a:lstStyle/>
          <a:p>
            <a:r>
              <a:rPr lang="zh-CN" altLang="en-US" b="1">
                <a:solidFill>
                  <a:schemeClr val="tx1"/>
                </a:solidFill>
              </a:rPr>
              <a:t>如地震、火山爆发、特大洪水、意外事故等等</a:t>
            </a:r>
          </a:p>
        </p:txBody>
      </p:sp>
      <p:pic>
        <p:nvPicPr>
          <p:cNvPr id="222218" name="Picture 10" descr="火山"/>
          <p:cNvPicPr>
            <a:picLocks noChangeAspect="1" noChangeArrowheads="1"/>
          </p:cNvPicPr>
          <p:nvPr/>
        </p:nvPicPr>
        <p:blipFill>
          <a:blip r:embed="rId3"/>
          <a:srcRect/>
          <a:stretch>
            <a:fillRect/>
          </a:stretch>
        </p:blipFill>
        <p:spPr bwMode="auto">
          <a:xfrm>
            <a:off x="3810000" y="4038600"/>
            <a:ext cx="1701800" cy="1392238"/>
          </a:xfrm>
          <a:prstGeom prst="rect">
            <a:avLst/>
          </a:prstGeom>
          <a:noFill/>
        </p:spPr>
      </p:pic>
      <p:pic>
        <p:nvPicPr>
          <p:cNvPr id="222219" name="Picture 11" descr="洪水"/>
          <p:cNvPicPr>
            <a:picLocks noChangeAspect="1" noChangeArrowheads="1"/>
          </p:cNvPicPr>
          <p:nvPr/>
        </p:nvPicPr>
        <p:blipFill>
          <a:blip r:embed="rId4"/>
          <a:srcRect/>
          <a:stretch>
            <a:fillRect/>
          </a:stretch>
        </p:blipFill>
        <p:spPr bwMode="auto">
          <a:xfrm>
            <a:off x="5715000" y="4038600"/>
            <a:ext cx="1676400" cy="1371600"/>
          </a:xfrm>
          <a:prstGeom prst="rect">
            <a:avLst/>
          </a:prstGeom>
          <a:noFill/>
        </p:spPr>
      </p:pic>
      <p:pic>
        <p:nvPicPr>
          <p:cNvPr id="222220" name="Picture 12" descr="火山喷发"/>
          <p:cNvPicPr>
            <a:picLocks noChangeAspect="1" noChangeArrowheads="1"/>
          </p:cNvPicPr>
          <p:nvPr/>
        </p:nvPicPr>
        <p:blipFill>
          <a:blip r:embed="rId5"/>
          <a:srcRect/>
          <a:stretch>
            <a:fillRect/>
          </a:stretch>
        </p:blipFill>
        <p:spPr bwMode="auto">
          <a:xfrm>
            <a:off x="2779713" y="4038600"/>
            <a:ext cx="954087" cy="1409700"/>
          </a:xfrm>
          <a:prstGeom prst="rect">
            <a:avLst/>
          </a:prstGeom>
          <a:noFill/>
        </p:spPr>
      </p:pic>
      <p:pic>
        <p:nvPicPr>
          <p:cNvPr id="222221" name="Picture 13" descr="地震"/>
          <p:cNvPicPr>
            <a:picLocks noChangeAspect="1" noChangeArrowheads="1"/>
          </p:cNvPicPr>
          <p:nvPr/>
        </p:nvPicPr>
        <p:blipFill>
          <a:blip r:embed="rId6"/>
          <a:srcRect/>
          <a:stretch>
            <a:fillRect/>
          </a:stretch>
        </p:blipFill>
        <p:spPr bwMode="auto">
          <a:xfrm>
            <a:off x="838200" y="4038600"/>
            <a:ext cx="1828800" cy="1343025"/>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3" name="Text Box 5"/>
          <p:cNvSpPr txBox="1">
            <a:spLocks noChangeArrowheads="1"/>
          </p:cNvSpPr>
          <p:nvPr/>
        </p:nvSpPr>
        <p:spPr bwMode="auto">
          <a:xfrm>
            <a:off x="914400" y="898525"/>
            <a:ext cx="7696200" cy="3597275"/>
          </a:xfrm>
          <a:prstGeom prst="rect">
            <a:avLst/>
          </a:prstGeom>
          <a:noFill/>
          <a:ln w="9525">
            <a:noFill/>
            <a:miter lim="800000"/>
            <a:headEnd/>
            <a:tailEnd/>
          </a:ln>
          <a:effectLst/>
        </p:spPr>
        <p:txBody>
          <a:bodyPr>
            <a:spAutoFit/>
          </a:bodyPr>
          <a:lstStyle/>
          <a:p>
            <a:pPr>
              <a:lnSpc>
                <a:spcPct val="120000"/>
              </a:lnSpc>
            </a:pPr>
            <a:r>
              <a:rPr lang="en-US" altLang="zh-CN">
                <a:latin typeface="黑体" pitchFamily="2" charset="-122"/>
                <a:ea typeface="黑体" pitchFamily="2" charset="-122"/>
              </a:rPr>
              <a:t>(2) </a:t>
            </a:r>
            <a:r>
              <a:rPr lang="zh-CN" altLang="en-US">
                <a:latin typeface="黑体" pitchFamily="2" charset="-122"/>
                <a:ea typeface="黑体" pitchFamily="2" charset="-122"/>
              </a:rPr>
              <a:t>泊松分布背景：</a:t>
            </a:r>
          </a:p>
          <a:p>
            <a:pPr>
              <a:lnSpc>
                <a:spcPct val="120000"/>
              </a:lnSpc>
            </a:pPr>
            <a:r>
              <a:rPr lang="zh-CN" altLang="en-US">
                <a:latin typeface="黑体" pitchFamily="2" charset="-122"/>
                <a:ea typeface="黑体" pitchFamily="2" charset="-122"/>
              </a:rPr>
              <a:t>　　例如，在一个时间间隔内某电话交换台收到的电话的呼唤次数、一本书一页中的印刷错误数、某地区在一天内邮递遗失的信件数、某一医院在一天内的急诊病人数、某一地区一个时间间隔内发生交通事故的次数、在一个时间间隔内某种放射性物质发出的、经过计数器的〆粒子数等都服从泊松分布，泊松分布也是概率论中的一种重要分布。 </a:t>
            </a:r>
          </a:p>
        </p:txBody>
      </p:sp>
      <p:sp>
        <p:nvSpPr>
          <p:cNvPr id="63495" name="Text Box 7"/>
          <p:cNvSpPr txBox="1">
            <a:spLocks noChangeArrowheads="1"/>
          </p:cNvSpPr>
          <p:nvPr/>
        </p:nvSpPr>
        <p:spPr bwMode="auto">
          <a:xfrm>
            <a:off x="990600" y="4191000"/>
            <a:ext cx="7467600" cy="457200"/>
          </a:xfrm>
          <a:prstGeom prst="rect">
            <a:avLst/>
          </a:prstGeom>
          <a:noFill/>
          <a:ln w="9525">
            <a:noFill/>
            <a:miter lim="800000"/>
            <a:headEnd/>
            <a:tailEnd/>
          </a:ln>
          <a:effectLst/>
        </p:spPr>
        <p:txBody>
          <a:bodyPr>
            <a:spAutoFit/>
          </a:bodyPr>
          <a:lstStyle/>
          <a:p>
            <a:pPr>
              <a:spcBef>
                <a:spcPct val="20000"/>
              </a:spcBef>
              <a:buClr>
                <a:srgbClr val="A50021"/>
              </a:buClr>
              <a:buSzPct val="75000"/>
              <a:buFont typeface="Wingdings" pitchFamily="2" charset="2"/>
              <a:buNone/>
            </a:pPr>
            <a:endParaRPr lang="zh-CN" altLang="zh-CN">
              <a:latin typeface="黑体" pitchFamily="2" charset="-122"/>
              <a:ea typeface="黑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iterate type="lt">
                                    <p:tmPct val="100000"/>
                                  </p:iterate>
                                  <p:childTnLst>
                                    <p:set>
                                      <p:cBhvr>
                                        <p:cTn id="6" dur="1" fill="hold">
                                          <p:stCondLst>
                                            <p:cond delay="0"/>
                                          </p:stCondLst>
                                        </p:cTn>
                                        <p:tgtEl>
                                          <p:spTgt spid="63493"/>
                                        </p:tgtEl>
                                        <p:attrNameLst>
                                          <p:attrName>style.visibility</p:attrName>
                                        </p:attrNameLst>
                                      </p:cBhvr>
                                      <p:to>
                                        <p:strVal val="visible"/>
                                      </p:to>
                                    </p:set>
                                    <p:animEffect transition="in" filter="dissolve">
                                      <p:cBhvr>
                                        <p:cTn id="7" dur="75"/>
                                        <p:tgtEl>
                                          <p:spTgt spid="634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3"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ChangeArrowheads="1"/>
          </p:cNvSpPr>
          <p:nvPr/>
        </p:nvSpPr>
        <p:spPr bwMode="auto">
          <a:xfrm>
            <a:off x="533400" y="1495425"/>
            <a:ext cx="8229600" cy="1187450"/>
          </a:xfrm>
          <a:prstGeom prst="rect">
            <a:avLst/>
          </a:prstGeom>
          <a:noFill/>
          <a:ln w="9525">
            <a:noFill/>
            <a:miter lim="800000"/>
            <a:headEnd/>
            <a:tailEnd/>
          </a:ln>
          <a:effectLst/>
        </p:spPr>
        <p:txBody>
          <a:bodyPr>
            <a:spAutoFit/>
          </a:bodyPr>
          <a:lstStyle/>
          <a:p>
            <a:r>
              <a:rPr lang="en-US" altLang="zh-CN" b="1">
                <a:solidFill>
                  <a:srgbClr val="000000"/>
                </a:solidFill>
                <a:latin typeface="宋体" pitchFamily="2" charset="-122"/>
              </a:rPr>
              <a:t>    </a:t>
            </a:r>
            <a:r>
              <a:rPr lang="zh-CN" altLang="en-US" b="1">
                <a:solidFill>
                  <a:srgbClr val="000000"/>
                </a:solidFill>
                <a:latin typeface="宋体" pitchFamily="2" charset="-122"/>
              </a:rPr>
              <a:t>在自然界和人们的现实生活中</a:t>
            </a:r>
            <a:r>
              <a:rPr lang="en-US" altLang="zh-CN" b="1">
                <a:solidFill>
                  <a:srgbClr val="000000"/>
                </a:solidFill>
                <a:latin typeface="宋体" pitchFamily="2" charset="-122"/>
              </a:rPr>
              <a:t>,</a:t>
            </a:r>
            <a:r>
              <a:rPr lang="zh-CN" altLang="en-US" b="1">
                <a:solidFill>
                  <a:srgbClr val="000000"/>
                </a:solidFill>
                <a:latin typeface="宋体" pitchFamily="2" charset="-122"/>
              </a:rPr>
              <a:t>经常要遇到在随机时刻出现的某种事件</a:t>
            </a:r>
            <a:r>
              <a:rPr lang="en-US" altLang="zh-CN" b="1">
                <a:solidFill>
                  <a:srgbClr val="000000"/>
                </a:solidFill>
                <a:latin typeface="宋体" pitchFamily="2" charset="-122"/>
              </a:rPr>
              <a:t>.</a:t>
            </a:r>
            <a:r>
              <a:rPr lang="zh-CN" altLang="en-US" b="1">
                <a:solidFill>
                  <a:srgbClr val="000000"/>
                </a:solidFill>
                <a:latin typeface="宋体" pitchFamily="2" charset="-122"/>
              </a:rPr>
              <a:t>我们把在随机时刻相继出现的事件所形成的序列</a:t>
            </a:r>
            <a:r>
              <a:rPr lang="en-US" altLang="zh-CN" b="1">
                <a:solidFill>
                  <a:srgbClr val="000000"/>
                </a:solidFill>
                <a:latin typeface="宋体" pitchFamily="2" charset="-122"/>
              </a:rPr>
              <a:t>,</a:t>
            </a:r>
            <a:r>
              <a:rPr lang="zh-CN" altLang="en-US" b="1">
                <a:solidFill>
                  <a:srgbClr val="000000"/>
                </a:solidFill>
                <a:latin typeface="宋体" pitchFamily="2" charset="-122"/>
              </a:rPr>
              <a:t>叫做随机事件流</a:t>
            </a:r>
            <a:r>
              <a:rPr lang="en-US" altLang="zh-CN" b="1">
                <a:solidFill>
                  <a:srgbClr val="000000"/>
                </a:solidFill>
                <a:latin typeface="宋体" pitchFamily="2" charset="-122"/>
              </a:rPr>
              <a:t>.</a:t>
            </a:r>
          </a:p>
        </p:txBody>
      </p:sp>
      <p:sp>
        <p:nvSpPr>
          <p:cNvPr id="224259" name="Rectangle 3"/>
          <p:cNvSpPr>
            <a:spLocks noChangeArrowheads="1"/>
          </p:cNvSpPr>
          <p:nvPr/>
        </p:nvSpPr>
        <p:spPr bwMode="auto">
          <a:xfrm>
            <a:off x="685800" y="2743200"/>
            <a:ext cx="8229600" cy="822325"/>
          </a:xfrm>
          <a:prstGeom prst="rect">
            <a:avLst/>
          </a:prstGeom>
          <a:noFill/>
          <a:ln w="9525">
            <a:noFill/>
            <a:miter lim="800000"/>
            <a:headEnd/>
            <a:tailEnd/>
          </a:ln>
          <a:effectLst/>
        </p:spPr>
        <p:txBody>
          <a:bodyPr>
            <a:spAutoFit/>
          </a:bodyPr>
          <a:lstStyle/>
          <a:p>
            <a:r>
              <a:rPr lang="en-US" altLang="zh-CN" b="1">
                <a:solidFill>
                  <a:srgbClr val="000000"/>
                </a:solidFill>
                <a:latin typeface="宋体" pitchFamily="2" charset="-122"/>
              </a:rPr>
              <a:t>   </a:t>
            </a:r>
            <a:r>
              <a:rPr lang="zh-CN" altLang="en-US" b="1">
                <a:solidFill>
                  <a:srgbClr val="000000"/>
                </a:solidFill>
                <a:latin typeface="宋体" pitchFamily="2" charset="-122"/>
              </a:rPr>
              <a:t>若事件流具有平稳性、无后效性、普通性，则称该事件流为泊松事件流（泊松流）</a:t>
            </a:r>
            <a:r>
              <a:rPr lang="en-US" altLang="zh-CN" b="1">
                <a:solidFill>
                  <a:srgbClr val="000000"/>
                </a:solidFill>
                <a:latin typeface="宋体" pitchFamily="2" charset="-122"/>
              </a:rPr>
              <a:t>.</a:t>
            </a:r>
            <a:endParaRPr lang="en-US" altLang="zh-CN" b="1">
              <a:solidFill>
                <a:srgbClr val="000000"/>
              </a:solidFill>
            </a:endParaRPr>
          </a:p>
        </p:txBody>
      </p:sp>
      <p:sp>
        <p:nvSpPr>
          <p:cNvPr id="224260" name="Text Box 4"/>
          <p:cNvSpPr txBox="1">
            <a:spLocks noChangeArrowheads="1"/>
          </p:cNvSpPr>
          <p:nvPr/>
        </p:nvSpPr>
        <p:spPr bwMode="auto">
          <a:xfrm>
            <a:off x="990600" y="885825"/>
            <a:ext cx="6248400" cy="457200"/>
          </a:xfrm>
          <a:prstGeom prst="rect">
            <a:avLst/>
          </a:prstGeom>
          <a:noFill/>
          <a:ln w="9525">
            <a:noFill/>
            <a:miter lim="800000"/>
            <a:headEnd/>
            <a:tailEnd/>
          </a:ln>
          <a:effectLst/>
        </p:spPr>
        <p:txBody>
          <a:bodyPr>
            <a:spAutoFit/>
          </a:bodyPr>
          <a:lstStyle/>
          <a:p>
            <a:pPr algn="just"/>
            <a:r>
              <a:rPr kumimoji="0" lang="en-US" altLang="zh-CN" b="1">
                <a:solidFill>
                  <a:srgbClr val="000000"/>
                </a:solidFill>
              </a:rPr>
              <a:t>(3)  </a:t>
            </a:r>
            <a:r>
              <a:rPr kumimoji="0" lang="zh-CN" altLang="en-US" b="1">
                <a:solidFill>
                  <a:srgbClr val="000000"/>
                </a:solidFill>
              </a:rPr>
              <a:t>泊</a:t>
            </a:r>
            <a:r>
              <a:rPr lang="zh-CN" altLang="en-US" b="1">
                <a:solidFill>
                  <a:srgbClr val="000000"/>
                </a:solidFill>
              </a:rPr>
              <a:t>松分布产生的一般条件</a:t>
            </a:r>
          </a:p>
        </p:txBody>
      </p:sp>
      <p:sp>
        <p:nvSpPr>
          <p:cNvPr id="224261" name="Rectangle 5"/>
          <p:cNvSpPr>
            <a:spLocks noChangeArrowheads="1"/>
          </p:cNvSpPr>
          <p:nvPr/>
        </p:nvSpPr>
        <p:spPr bwMode="auto">
          <a:xfrm>
            <a:off x="990600" y="3657600"/>
            <a:ext cx="5822950" cy="457200"/>
          </a:xfrm>
          <a:prstGeom prst="rect">
            <a:avLst/>
          </a:prstGeom>
          <a:noFill/>
          <a:ln w="9525">
            <a:noFill/>
            <a:miter lim="800000"/>
            <a:headEnd/>
            <a:tailEnd/>
          </a:ln>
          <a:effectLst/>
        </p:spPr>
        <p:txBody>
          <a:bodyPr wrap="none">
            <a:spAutoFit/>
          </a:bodyPr>
          <a:lstStyle/>
          <a:p>
            <a:r>
              <a:rPr lang="zh-CN" altLang="en-US" b="1">
                <a:solidFill>
                  <a:srgbClr val="000000"/>
                </a:solidFill>
                <a:latin typeface="宋体" pitchFamily="2" charset="-122"/>
              </a:rPr>
              <a:t>下面简要解释平稳性、无后效性、普通性</a:t>
            </a:r>
            <a:r>
              <a:rPr lang="en-US" altLang="zh-CN" b="1">
                <a:solidFill>
                  <a:srgbClr val="000000"/>
                </a:solidFill>
                <a:latin typeface="宋体" pitchFamily="2" charset="-122"/>
              </a:rPr>
              <a:t>.</a:t>
            </a:r>
          </a:p>
        </p:txBody>
      </p:sp>
      <p:sp>
        <p:nvSpPr>
          <p:cNvPr id="224262" name="Rectangle 6"/>
          <p:cNvSpPr>
            <a:spLocks noChangeArrowheads="1"/>
          </p:cNvSpPr>
          <p:nvPr/>
        </p:nvSpPr>
        <p:spPr bwMode="auto">
          <a:xfrm>
            <a:off x="838200" y="4322763"/>
            <a:ext cx="1250950" cy="457200"/>
          </a:xfrm>
          <a:prstGeom prst="rect">
            <a:avLst/>
          </a:prstGeom>
          <a:noFill/>
          <a:ln w="9525">
            <a:noFill/>
            <a:miter lim="800000"/>
            <a:headEnd/>
            <a:tailEnd/>
          </a:ln>
          <a:effectLst/>
        </p:spPr>
        <p:txBody>
          <a:bodyPr wrap="none">
            <a:spAutoFit/>
          </a:bodyPr>
          <a:lstStyle/>
          <a:p>
            <a:r>
              <a:rPr lang="zh-CN" altLang="en-US" b="1">
                <a:solidFill>
                  <a:srgbClr val="5E0AE6"/>
                </a:solidFill>
                <a:latin typeface="宋体" pitchFamily="2" charset="-122"/>
              </a:rPr>
              <a:t>平稳性</a:t>
            </a:r>
            <a:r>
              <a:rPr lang="en-US" altLang="zh-CN" b="1">
                <a:solidFill>
                  <a:srgbClr val="5E0AE6"/>
                </a:solidFill>
                <a:latin typeface="宋体" pitchFamily="2" charset="-122"/>
              </a:rPr>
              <a:t>:</a:t>
            </a:r>
          </a:p>
        </p:txBody>
      </p:sp>
      <p:sp>
        <p:nvSpPr>
          <p:cNvPr id="224263" name="Rectangle 7"/>
          <p:cNvSpPr>
            <a:spLocks noChangeArrowheads="1"/>
          </p:cNvSpPr>
          <p:nvPr/>
        </p:nvSpPr>
        <p:spPr bwMode="auto">
          <a:xfrm>
            <a:off x="1981200" y="4267200"/>
            <a:ext cx="6934200" cy="822325"/>
          </a:xfrm>
          <a:prstGeom prst="rect">
            <a:avLst/>
          </a:prstGeom>
          <a:noFill/>
          <a:ln w="9525">
            <a:noFill/>
            <a:miter lim="800000"/>
            <a:headEnd/>
            <a:tailEnd/>
          </a:ln>
          <a:effectLst/>
        </p:spPr>
        <p:txBody>
          <a:bodyPr>
            <a:spAutoFit/>
          </a:bodyPr>
          <a:lstStyle/>
          <a:p>
            <a:r>
              <a:rPr lang="en-US" altLang="zh-CN" b="1">
                <a:solidFill>
                  <a:srgbClr val="000000"/>
                </a:solidFill>
              </a:rPr>
              <a:t>    </a:t>
            </a:r>
            <a:r>
              <a:rPr lang="zh-CN" altLang="en-US" b="1">
                <a:solidFill>
                  <a:srgbClr val="000000"/>
                </a:solidFill>
              </a:rPr>
              <a:t>在任意时间区间内，事件发生</a:t>
            </a:r>
            <a:r>
              <a:rPr lang="en-US" altLang="zh-CN" b="1" i="1">
                <a:solidFill>
                  <a:srgbClr val="000000"/>
                </a:solidFill>
              </a:rPr>
              <a:t>k</a:t>
            </a:r>
            <a:r>
              <a:rPr lang="zh-CN" altLang="en-US" b="1">
                <a:solidFill>
                  <a:srgbClr val="000000"/>
                </a:solidFill>
              </a:rPr>
              <a:t>次</a:t>
            </a:r>
            <a:r>
              <a:rPr lang="en-US" altLang="zh-CN" b="1">
                <a:solidFill>
                  <a:srgbClr val="000000"/>
                </a:solidFill>
              </a:rPr>
              <a:t>(</a:t>
            </a:r>
            <a:r>
              <a:rPr lang="en-US" altLang="zh-CN" b="1" i="1">
                <a:solidFill>
                  <a:srgbClr val="000000"/>
                </a:solidFill>
              </a:rPr>
              <a:t>k</a:t>
            </a:r>
            <a:r>
              <a:rPr lang="en-US" altLang="zh-CN" b="1">
                <a:solidFill>
                  <a:srgbClr val="000000"/>
                </a:solidFill>
              </a:rPr>
              <a:t>≥0)</a:t>
            </a:r>
            <a:r>
              <a:rPr lang="zh-CN" altLang="en-US" b="1">
                <a:solidFill>
                  <a:srgbClr val="000000"/>
                </a:solidFill>
              </a:rPr>
              <a:t>的</a:t>
            </a:r>
          </a:p>
          <a:p>
            <a:r>
              <a:rPr lang="zh-CN" altLang="en-US" b="1">
                <a:solidFill>
                  <a:srgbClr val="000000"/>
                </a:solidFill>
              </a:rPr>
              <a:t>概率只依赖于区间长度而与区间端点位置无关</a:t>
            </a:r>
            <a:r>
              <a:rPr lang="en-US" altLang="zh-CN" b="1">
                <a:solidFill>
                  <a:srgbClr val="000000"/>
                </a:solidFill>
              </a:rPr>
              <a:t>.</a:t>
            </a:r>
          </a:p>
        </p:txBody>
      </p:sp>
      <p:sp>
        <p:nvSpPr>
          <p:cNvPr id="224264" name="Rectangle 8"/>
          <p:cNvSpPr>
            <a:spLocks noChangeArrowheads="1"/>
          </p:cNvSpPr>
          <p:nvPr/>
        </p:nvSpPr>
        <p:spPr bwMode="auto">
          <a:xfrm>
            <a:off x="838200" y="5105400"/>
            <a:ext cx="1555750" cy="457200"/>
          </a:xfrm>
          <a:prstGeom prst="rect">
            <a:avLst/>
          </a:prstGeom>
          <a:noFill/>
          <a:ln w="9525">
            <a:noFill/>
            <a:miter lim="800000"/>
            <a:headEnd/>
            <a:tailEnd/>
          </a:ln>
          <a:effectLst/>
        </p:spPr>
        <p:txBody>
          <a:bodyPr wrap="none">
            <a:spAutoFit/>
          </a:bodyPr>
          <a:lstStyle/>
          <a:p>
            <a:r>
              <a:rPr lang="zh-CN" altLang="en-US" b="1">
                <a:solidFill>
                  <a:srgbClr val="5E0AE6"/>
                </a:solidFill>
                <a:latin typeface="宋体" pitchFamily="2" charset="-122"/>
              </a:rPr>
              <a:t>无后效性</a:t>
            </a:r>
            <a:r>
              <a:rPr lang="en-US" altLang="zh-CN" b="1">
                <a:solidFill>
                  <a:srgbClr val="5E0AE6"/>
                </a:solidFill>
                <a:latin typeface="宋体" pitchFamily="2" charset="-122"/>
              </a:rPr>
              <a:t>:</a:t>
            </a:r>
          </a:p>
        </p:txBody>
      </p:sp>
      <p:sp>
        <p:nvSpPr>
          <p:cNvPr id="224265" name="Rectangle 9"/>
          <p:cNvSpPr>
            <a:spLocks noChangeArrowheads="1"/>
          </p:cNvSpPr>
          <p:nvPr/>
        </p:nvSpPr>
        <p:spPr bwMode="auto">
          <a:xfrm>
            <a:off x="2362200" y="5257800"/>
            <a:ext cx="5975350" cy="822325"/>
          </a:xfrm>
          <a:prstGeom prst="rect">
            <a:avLst/>
          </a:prstGeom>
          <a:noFill/>
          <a:ln w="9525">
            <a:noFill/>
            <a:miter lim="800000"/>
            <a:headEnd/>
            <a:tailEnd/>
          </a:ln>
          <a:effectLst/>
        </p:spPr>
        <p:txBody>
          <a:bodyPr wrap="none">
            <a:spAutoFit/>
          </a:bodyPr>
          <a:lstStyle/>
          <a:p>
            <a:r>
              <a:rPr lang="en-US" altLang="zh-CN" b="1">
                <a:solidFill>
                  <a:srgbClr val="000000"/>
                </a:solidFill>
              </a:rPr>
              <a:t>    </a:t>
            </a:r>
            <a:r>
              <a:rPr lang="zh-CN" altLang="en-US" b="1">
                <a:solidFill>
                  <a:srgbClr val="000000"/>
                </a:solidFill>
              </a:rPr>
              <a:t>在不相重叠的时间段内，事件的发生是相</a:t>
            </a:r>
          </a:p>
          <a:p>
            <a:r>
              <a:rPr lang="zh-CN" altLang="en-US" b="1">
                <a:solidFill>
                  <a:srgbClr val="000000"/>
                </a:solidFill>
              </a:rPr>
              <a:t>互独立的</a:t>
            </a:r>
            <a:r>
              <a:rPr lang="en-US" altLang="zh-CN" b="1">
                <a:solidFill>
                  <a:srgbClr val="000000"/>
                </a:solidFill>
              </a:rPr>
              <a: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5" name="Rectangle 5"/>
          <p:cNvSpPr>
            <a:spLocks noChangeArrowheads="1"/>
          </p:cNvSpPr>
          <p:nvPr/>
        </p:nvSpPr>
        <p:spPr bwMode="auto">
          <a:xfrm>
            <a:off x="914400" y="989013"/>
            <a:ext cx="1250950" cy="457200"/>
          </a:xfrm>
          <a:prstGeom prst="rect">
            <a:avLst/>
          </a:prstGeom>
          <a:noFill/>
          <a:ln w="9525">
            <a:noFill/>
            <a:miter lim="800000"/>
            <a:headEnd/>
            <a:tailEnd/>
          </a:ln>
          <a:effectLst/>
        </p:spPr>
        <p:txBody>
          <a:bodyPr wrap="none">
            <a:spAutoFit/>
          </a:bodyPr>
          <a:lstStyle/>
          <a:p>
            <a:r>
              <a:rPr lang="zh-CN" altLang="en-US" b="1">
                <a:solidFill>
                  <a:srgbClr val="5E0AE6"/>
                </a:solidFill>
                <a:latin typeface="宋体" pitchFamily="2" charset="-122"/>
              </a:rPr>
              <a:t>普通性</a:t>
            </a:r>
            <a:r>
              <a:rPr lang="en-US" altLang="zh-CN" b="1">
                <a:solidFill>
                  <a:srgbClr val="5E0AE6"/>
                </a:solidFill>
                <a:latin typeface="宋体" pitchFamily="2" charset="-122"/>
              </a:rPr>
              <a:t>:</a:t>
            </a:r>
          </a:p>
        </p:txBody>
      </p:sp>
      <p:sp>
        <p:nvSpPr>
          <p:cNvPr id="225287" name="Rectangle 7"/>
          <p:cNvSpPr>
            <a:spLocks noChangeArrowheads="1"/>
          </p:cNvSpPr>
          <p:nvPr/>
        </p:nvSpPr>
        <p:spPr bwMode="auto">
          <a:xfrm>
            <a:off x="2057400" y="1082675"/>
            <a:ext cx="6315075" cy="822325"/>
          </a:xfrm>
          <a:prstGeom prst="rect">
            <a:avLst/>
          </a:prstGeom>
          <a:noFill/>
          <a:ln w="9525">
            <a:noFill/>
            <a:miter lim="800000"/>
            <a:headEnd/>
            <a:tailEnd/>
          </a:ln>
          <a:effectLst/>
        </p:spPr>
        <p:txBody>
          <a:bodyPr>
            <a:spAutoFit/>
          </a:bodyPr>
          <a:lstStyle/>
          <a:p>
            <a:r>
              <a:rPr lang="en-US" altLang="zh-CN" b="1">
                <a:solidFill>
                  <a:srgbClr val="000000"/>
                </a:solidFill>
              </a:rPr>
              <a:t>    </a:t>
            </a:r>
            <a:r>
              <a:rPr lang="zh-CN" altLang="en-US" b="1">
                <a:solidFill>
                  <a:srgbClr val="000000"/>
                </a:solidFill>
              </a:rPr>
              <a:t>如果时间区间充分小，事件出现两次或两次以上的概率可忽略不计</a:t>
            </a:r>
            <a:r>
              <a:rPr lang="en-US" altLang="zh-CN" b="1">
                <a:solidFill>
                  <a:srgbClr val="000000"/>
                </a:solidFill>
              </a:rPr>
              <a:t>.</a:t>
            </a:r>
          </a:p>
        </p:txBody>
      </p:sp>
      <p:sp>
        <p:nvSpPr>
          <p:cNvPr id="225288" name="Rectangle 8"/>
          <p:cNvSpPr>
            <a:spLocks noChangeArrowheads="1"/>
          </p:cNvSpPr>
          <p:nvPr/>
        </p:nvSpPr>
        <p:spPr bwMode="auto">
          <a:xfrm>
            <a:off x="685800" y="2403475"/>
            <a:ext cx="7620000" cy="968375"/>
          </a:xfrm>
          <a:prstGeom prst="rect">
            <a:avLst/>
          </a:prstGeom>
          <a:noFill/>
          <a:ln w="9525">
            <a:noFill/>
            <a:miter lim="800000"/>
            <a:headEnd/>
            <a:tailEnd/>
          </a:ln>
          <a:effectLst/>
        </p:spPr>
        <p:txBody>
          <a:bodyPr>
            <a:spAutoFit/>
          </a:bodyPr>
          <a:lstStyle/>
          <a:p>
            <a:pPr>
              <a:lnSpc>
                <a:spcPct val="120000"/>
              </a:lnSpc>
              <a:spcBef>
                <a:spcPct val="15000"/>
              </a:spcBef>
            </a:pPr>
            <a:r>
              <a:rPr lang="en-US" altLang="zh-CN" b="1">
                <a:solidFill>
                  <a:schemeClr val="tx1"/>
                </a:solidFill>
              </a:rPr>
              <a:t>        </a:t>
            </a:r>
            <a:r>
              <a:rPr lang="zh-CN" altLang="en-US" b="1">
                <a:solidFill>
                  <a:schemeClr val="tx1"/>
                </a:solidFill>
              </a:rPr>
              <a:t>因此：泊松分布在管理科学、运筹学以及自然科学的某些问题中都占有重要的地位 </a:t>
            </a:r>
            <a:r>
              <a:rPr lang="en-US" altLang="zh-CN" b="1">
                <a:solidFill>
                  <a:schemeClr val="tx1"/>
                </a:solidFill>
              </a:rPr>
              <a: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Rectangle 2"/>
          <p:cNvSpPr>
            <a:spLocks noGrp="1" noChangeArrowheads="1"/>
          </p:cNvSpPr>
          <p:nvPr>
            <p:ph type="body" idx="1"/>
          </p:nvPr>
        </p:nvSpPr>
        <p:spPr>
          <a:xfrm>
            <a:off x="762000" y="990600"/>
            <a:ext cx="7772400" cy="1905000"/>
          </a:xfrm>
        </p:spPr>
        <p:txBody>
          <a:bodyPr/>
          <a:lstStyle/>
          <a:p>
            <a:pPr>
              <a:lnSpc>
                <a:spcPct val="120000"/>
              </a:lnSpc>
              <a:buFont typeface="Wingdings" pitchFamily="2" charset="2"/>
              <a:buNone/>
            </a:pPr>
            <a:r>
              <a:rPr lang="zh-CN" altLang="en-US" sz="2400">
                <a:solidFill>
                  <a:srgbClr val="04060C"/>
                </a:solidFill>
                <a:latin typeface="黑体" pitchFamily="2" charset="-122"/>
                <a:ea typeface="黑体" pitchFamily="2" charset="-122"/>
              </a:rPr>
              <a:t>例</a:t>
            </a:r>
            <a:r>
              <a:rPr lang="en-US" altLang="zh-CN" sz="2400">
                <a:solidFill>
                  <a:srgbClr val="04060C"/>
                </a:solidFill>
                <a:latin typeface="黑体" pitchFamily="2" charset="-122"/>
                <a:ea typeface="黑体" pitchFamily="2" charset="-122"/>
              </a:rPr>
              <a:t>1 </a:t>
            </a:r>
            <a:r>
              <a:rPr lang="zh-CN" altLang="en-US" sz="2400">
                <a:solidFill>
                  <a:srgbClr val="04060C"/>
                </a:solidFill>
                <a:latin typeface="黑体" pitchFamily="2" charset="-122"/>
                <a:ea typeface="黑体" pitchFamily="2" charset="-122"/>
              </a:rPr>
              <a:t>有</a:t>
            </a:r>
            <a:r>
              <a:rPr lang="en-US" altLang="zh-CN" sz="2400" b="1">
                <a:solidFill>
                  <a:srgbClr val="04060C"/>
                </a:solidFill>
                <a:ea typeface="黑体" pitchFamily="2" charset="-122"/>
              </a:rPr>
              <a:t>300</a:t>
            </a:r>
            <a:r>
              <a:rPr lang="zh-CN" altLang="en-US" sz="2400">
                <a:solidFill>
                  <a:srgbClr val="04060C"/>
                </a:solidFill>
                <a:latin typeface="黑体" pitchFamily="2" charset="-122"/>
                <a:ea typeface="黑体" pitchFamily="2" charset="-122"/>
              </a:rPr>
              <a:t>台机器，工作相互独立。发生故障概率为</a:t>
            </a:r>
            <a:r>
              <a:rPr lang="en-US" altLang="zh-CN" sz="2400" b="1">
                <a:solidFill>
                  <a:srgbClr val="04060C"/>
                </a:solidFill>
                <a:ea typeface="黑体" pitchFamily="2" charset="-122"/>
              </a:rPr>
              <a:t>0.01</a:t>
            </a:r>
            <a:r>
              <a:rPr lang="zh-CN" altLang="en-US" sz="2400">
                <a:solidFill>
                  <a:srgbClr val="04060C"/>
                </a:solidFill>
                <a:latin typeface="黑体" pitchFamily="2" charset="-122"/>
                <a:ea typeface="黑体" pitchFamily="2" charset="-122"/>
              </a:rPr>
              <a:t>，通常，一台机器的故障可由一人来修理（一人修一台），问至少需要多少工人，才能保证当设备发生故障但不能及时修理的概率小于</a:t>
            </a:r>
            <a:r>
              <a:rPr lang="en-US" altLang="zh-CN" sz="2400" b="1">
                <a:solidFill>
                  <a:srgbClr val="04060C"/>
                </a:solidFill>
                <a:ea typeface="黑体" pitchFamily="2" charset="-122"/>
              </a:rPr>
              <a:t>0.01</a:t>
            </a:r>
            <a:r>
              <a:rPr lang="zh-CN" altLang="en-US" sz="2400">
                <a:solidFill>
                  <a:srgbClr val="04060C"/>
                </a:solidFill>
                <a:ea typeface="黑体" pitchFamily="2" charset="-122"/>
              </a:rPr>
              <a:t>。</a:t>
            </a:r>
          </a:p>
        </p:txBody>
      </p:sp>
      <p:sp>
        <p:nvSpPr>
          <p:cNvPr id="64515" name="Rectangle 3"/>
          <p:cNvSpPr>
            <a:spLocks noChangeArrowheads="1"/>
          </p:cNvSpPr>
          <p:nvPr/>
        </p:nvSpPr>
        <p:spPr bwMode="auto">
          <a:xfrm>
            <a:off x="838200" y="2819400"/>
            <a:ext cx="7772400" cy="2209800"/>
          </a:xfrm>
          <a:prstGeom prst="rect">
            <a:avLst/>
          </a:prstGeom>
          <a:noFill/>
          <a:ln w="9525">
            <a:noFill/>
            <a:miter lim="800000"/>
            <a:headEnd/>
            <a:tailEnd/>
          </a:ln>
          <a:effectLst/>
        </p:spPr>
        <p:txBody>
          <a:bodyPr/>
          <a:lstStyle/>
          <a:p>
            <a:pPr marL="457200" indent="-457200">
              <a:lnSpc>
                <a:spcPct val="110000"/>
              </a:lnSpc>
              <a:spcBef>
                <a:spcPct val="20000"/>
              </a:spcBef>
              <a:buClr>
                <a:srgbClr val="A50021"/>
              </a:buClr>
              <a:buSzPct val="75000"/>
              <a:buFont typeface="Wingdings" pitchFamily="2" charset="2"/>
              <a:buNone/>
            </a:pPr>
            <a:r>
              <a:rPr lang="zh-CN" altLang="en-US">
                <a:ea typeface="黑体" pitchFamily="2" charset="-122"/>
              </a:rPr>
              <a:t>解：设需要配备修理工人数为</a:t>
            </a:r>
            <a:r>
              <a:rPr lang="en-US" altLang="zh-CN" b="1">
                <a:ea typeface="黑体" pitchFamily="2" charset="-122"/>
              </a:rPr>
              <a:t>N</a:t>
            </a:r>
            <a:r>
              <a:rPr lang="zh-CN" altLang="en-US">
                <a:ea typeface="黑体" pitchFamily="2" charset="-122"/>
              </a:rPr>
              <a:t>个，设备同时发生故障的台数为</a:t>
            </a:r>
            <a:r>
              <a:rPr lang="en-US" altLang="zh-CN" b="1">
                <a:ea typeface="黑体" pitchFamily="2" charset="-122"/>
              </a:rPr>
              <a:t>X</a:t>
            </a:r>
            <a:r>
              <a:rPr lang="zh-CN" altLang="en-US">
                <a:ea typeface="黑体" pitchFamily="2" charset="-122"/>
              </a:rPr>
              <a:t>台，由题知求最小的</a:t>
            </a:r>
            <a:r>
              <a:rPr lang="en-US" altLang="zh-CN" b="1">
                <a:ea typeface="黑体" pitchFamily="2" charset="-122"/>
              </a:rPr>
              <a:t>N</a:t>
            </a:r>
            <a:r>
              <a:rPr lang="zh-CN" altLang="en-US">
                <a:ea typeface="黑体" pitchFamily="2" charset="-122"/>
              </a:rPr>
              <a:t>为多少，即使  </a:t>
            </a:r>
            <a:r>
              <a:rPr lang="en-US" altLang="zh-CN" b="1">
                <a:ea typeface="黑体" pitchFamily="2" charset="-122"/>
              </a:rPr>
              <a:t>P{</a:t>
            </a:r>
            <a:r>
              <a:rPr lang="en-US" altLang="zh-CN" b="1" i="1">
                <a:ea typeface="黑体" pitchFamily="2" charset="-122"/>
              </a:rPr>
              <a:t>X&gt;N</a:t>
            </a:r>
            <a:r>
              <a:rPr lang="en-US" altLang="zh-CN" b="1">
                <a:ea typeface="黑体" pitchFamily="2" charset="-122"/>
              </a:rPr>
              <a:t>}</a:t>
            </a:r>
            <a:r>
              <a:rPr lang="en-US" altLang="zh-CN" b="1"/>
              <a:t>≤0.01.</a:t>
            </a:r>
            <a:endParaRPr lang="en-US" altLang="zh-CN"/>
          </a:p>
          <a:p>
            <a:pPr marL="457200" indent="-457200">
              <a:lnSpc>
                <a:spcPct val="110000"/>
              </a:lnSpc>
              <a:spcBef>
                <a:spcPct val="20000"/>
              </a:spcBef>
              <a:buClr>
                <a:srgbClr val="A50021"/>
              </a:buClr>
              <a:buSzPct val="75000"/>
              <a:buFont typeface="Wingdings" pitchFamily="2" charset="2"/>
              <a:buNone/>
            </a:pPr>
            <a:r>
              <a:rPr lang="en-US" altLang="zh-CN"/>
              <a:t>          </a:t>
            </a:r>
            <a:r>
              <a:rPr lang="zh-CN" altLang="en-US">
                <a:ea typeface="黑体" pitchFamily="2" charset="-122"/>
              </a:rPr>
              <a:t>因为</a:t>
            </a:r>
            <a:r>
              <a:rPr lang="en-US" altLang="zh-CN" b="1"/>
              <a:t>X~</a:t>
            </a:r>
            <a:r>
              <a:rPr lang="en-US" altLang="zh-CN" b="1" i="1"/>
              <a:t>b</a:t>
            </a:r>
            <a:r>
              <a:rPr lang="en-US" altLang="zh-CN" b="1"/>
              <a:t>(300 , 0.01)</a:t>
            </a:r>
            <a:r>
              <a:rPr lang="zh-CN" altLang="en-US"/>
              <a:t>，</a:t>
            </a:r>
            <a:r>
              <a:rPr lang="zh-CN" altLang="en-US">
                <a:ea typeface="黑体" pitchFamily="2" charset="-122"/>
              </a:rPr>
              <a:t>由于</a:t>
            </a:r>
            <a:r>
              <a:rPr lang="en-US" altLang="zh-CN" b="1" i="1">
                <a:ea typeface="黑体" pitchFamily="2" charset="-122"/>
              </a:rPr>
              <a:t>n</a:t>
            </a:r>
            <a:r>
              <a:rPr lang="zh-CN" altLang="en-US">
                <a:ea typeface="黑体" pitchFamily="2" charset="-122"/>
              </a:rPr>
              <a:t>很大，</a:t>
            </a:r>
            <a:r>
              <a:rPr lang="en-US" altLang="zh-CN" b="1" i="1"/>
              <a:t>p</a:t>
            </a:r>
            <a:r>
              <a:rPr lang="zh-CN" altLang="en-US">
                <a:ea typeface="黑体" pitchFamily="2" charset="-122"/>
              </a:rPr>
              <a:t>很小</a:t>
            </a:r>
            <a:r>
              <a:rPr lang="en-US" altLang="zh-CN">
                <a:ea typeface="黑体" pitchFamily="2" charset="-122"/>
              </a:rPr>
              <a:t>,</a:t>
            </a:r>
            <a:r>
              <a:rPr lang="zh-CN" altLang="en-US">
                <a:ea typeface="黑体" pitchFamily="2" charset="-122"/>
              </a:rPr>
              <a:t>故用泊松分布近似</a:t>
            </a:r>
          </a:p>
        </p:txBody>
      </p:sp>
      <p:graphicFrame>
        <p:nvGraphicFramePr>
          <p:cNvPr id="64517" name="Object 5"/>
          <p:cNvGraphicFramePr>
            <a:graphicFrameLocks noChangeAspect="1"/>
          </p:cNvGraphicFramePr>
          <p:nvPr/>
        </p:nvGraphicFramePr>
        <p:xfrm>
          <a:off x="1676400" y="4953000"/>
          <a:ext cx="4876800" cy="533400"/>
        </p:xfrm>
        <a:graphic>
          <a:graphicData uri="http://schemas.openxmlformats.org/presentationml/2006/ole">
            <p:oleObj spid="_x0000_s64517" r:id="rId4" imgW="2171700" imgH="241300" progId="Equation.3">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iterate type="lt">
                                    <p:tmPct val="100000"/>
                                  </p:iterate>
                                  <p:childTnLst>
                                    <p:set>
                                      <p:cBhvr>
                                        <p:cTn id="6" dur="1" fill="hold">
                                          <p:stCondLst>
                                            <p:cond delay="0"/>
                                          </p:stCondLst>
                                        </p:cTn>
                                        <p:tgtEl>
                                          <p:spTgt spid="64515">
                                            <p:txEl>
                                              <p:pRg st="0" end="0"/>
                                            </p:txEl>
                                          </p:spTgt>
                                        </p:tgtEl>
                                        <p:attrNameLst>
                                          <p:attrName>style.visibility</p:attrName>
                                        </p:attrNameLst>
                                      </p:cBhvr>
                                      <p:to>
                                        <p:strVal val="visible"/>
                                      </p:to>
                                    </p:set>
                                    <p:animEffect transition="in" filter="dissolve">
                                      <p:cBhvr>
                                        <p:cTn id="7" dur="75"/>
                                        <p:tgtEl>
                                          <p:spTgt spid="645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iterate type="lt">
                                    <p:tmPct val="100000"/>
                                  </p:iterate>
                                  <p:childTnLst>
                                    <p:set>
                                      <p:cBhvr>
                                        <p:cTn id="11" dur="1" fill="hold">
                                          <p:stCondLst>
                                            <p:cond delay="0"/>
                                          </p:stCondLst>
                                        </p:cTn>
                                        <p:tgtEl>
                                          <p:spTgt spid="64515">
                                            <p:txEl>
                                              <p:pRg st="1" end="1"/>
                                            </p:txEl>
                                          </p:spTgt>
                                        </p:tgtEl>
                                        <p:attrNameLst>
                                          <p:attrName>style.visibility</p:attrName>
                                        </p:attrNameLst>
                                      </p:cBhvr>
                                      <p:to>
                                        <p:strVal val="visible"/>
                                      </p:to>
                                    </p:set>
                                    <p:animEffect transition="in" filter="dissolve">
                                      <p:cBhvr>
                                        <p:cTn id="12" dur="75"/>
                                        <p:tgtEl>
                                          <p:spTgt spid="64515">
                                            <p:txEl>
                                              <p:pRg st="1" end="1"/>
                                            </p:txEl>
                                          </p:spTgt>
                                        </p:tgtEl>
                                      </p:cBhvr>
                                    </p:animEffect>
                                  </p:childTnLst>
                                </p:cTn>
                              </p:par>
                            </p:childTnLst>
                          </p:cTn>
                        </p:par>
                        <p:par>
                          <p:cTn id="13" fill="hold">
                            <p:stCondLst>
                              <p:cond delay="2550"/>
                            </p:stCondLst>
                            <p:childTnLst>
                              <p:par>
                                <p:cTn id="14" presetID="22" presetClass="entr" presetSubtype="8" fill="hold" nodeType="afterEffect">
                                  <p:stCondLst>
                                    <p:cond delay="0"/>
                                  </p:stCondLst>
                                  <p:childTnLst>
                                    <p:set>
                                      <p:cBhvr>
                                        <p:cTn id="15" dur="1" fill="hold">
                                          <p:stCondLst>
                                            <p:cond delay="0"/>
                                          </p:stCondLst>
                                        </p:cTn>
                                        <p:tgtEl>
                                          <p:spTgt spid="64517"/>
                                        </p:tgtEl>
                                        <p:attrNameLst>
                                          <p:attrName>style.visibility</p:attrName>
                                        </p:attrNameLst>
                                      </p:cBhvr>
                                      <p:to>
                                        <p:strVal val="visible"/>
                                      </p:to>
                                    </p:set>
                                    <p:animEffect transition="in" filter="wipe(left)">
                                      <p:cBhvr>
                                        <p:cTn id="16" dur="500"/>
                                        <p:tgtEl>
                                          <p:spTgt spid="645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65540" name="Object 4"/>
          <p:cNvGraphicFramePr>
            <a:graphicFrameLocks noChangeAspect="1"/>
          </p:cNvGraphicFramePr>
          <p:nvPr/>
        </p:nvGraphicFramePr>
        <p:xfrm>
          <a:off x="1295400" y="1066800"/>
          <a:ext cx="6288088" cy="960438"/>
        </p:xfrm>
        <a:graphic>
          <a:graphicData uri="http://schemas.openxmlformats.org/presentationml/2006/ole">
            <p:oleObj spid="_x0000_s65540" name="Equation" r:id="rId4" imgW="2844720" imgH="431640" progId="Equation.3">
              <p:embed/>
            </p:oleObj>
          </a:graphicData>
        </a:graphic>
      </p:graphicFrame>
      <p:graphicFrame>
        <p:nvGraphicFramePr>
          <p:cNvPr id="65541" name="Object 5"/>
          <p:cNvGraphicFramePr>
            <a:graphicFrameLocks noChangeAspect="1"/>
          </p:cNvGraphicFramePr>
          <p:nvPr/>
        </p:nvGraphicFramePr>
        <p:xfrm>
          <a:off x="3021013" y="1931988"/>
          <a:ext cx="3760787" cy="928687"/>
        </p:xfrm>
        <a:graphic>
          <a:graphicData uri="http://schemas.openxmlformats.org/presentationml/2006/ole">
            <p:oleObj spid="_x0000_s65541" name="Equation" r:id="rId5" imgW="1752480" imgH="431640" progId="Equation.3">
              <p:embed/>
            </p:oleObj>
          </a:graphicData>
        </a:graphic>
      </p:graphicFrame>
      <p:graphicFrame>
        <p:nvGraphicFramePr>
          <p:cNvPr id="65542" name="Object 6"/>
          <p:cNvGraphicFramePr>
            <a:graphicFrameLocks noChangeAspect="1"/>
          </p:cNvGraphicFramePr>
          <p:nvPr/>
        </p:nvGraphicFramePr>
        <p:xfrm>
          <a:off x="3074988" y="2757488"/>
          <a:ext cx="2535237" cy="982662"/>
        </p:xfrm>
        <a:graphic>
          <a:graphicData uri="http://schemas.openxmlformats.org/presentationml/2006/ole">
            <p:oleObj spid="_x0000_s65542" name="Equation" r:id="rId6" imgW="1143000" imgH="444240" progId="Equation.3">
              <p:embed/>
            </p:oleObj>
          </a:graphicData>
        </a:graphic>
      </p:graphicFrame>
      <p:sp>
        <p:nvSpPr>
          <p:cNvPr id="65544" name="Rectangle 8"/>
          <p:cNvSpPr>
            <a:spLocks noGrp="1" noChangeArrowheads="1"/>
          </p:cNvSpPr>
          <p:nvPr>
            <p:ph type="body" idx="1"/>
          </p:nvPr>
        </p:nvSpPr>
        <p:spPr>
          <a:xfrm>
            <a:off x="1143000" y="3733800"/>
            <a:ext cx="2209800" cy="762000"/>
          </a:xfrm>
          <a:noFill/>
          <a:ln/>
        </p:spPr>
        <p:txBody>
          <a:bodyPr/>
          <a:lstStyle/>
          <a:p>
            <a:pPr>
              <a:buFont typeface="Wingdings" pitchFamily="2" charset="2"/>
              <a:buNone/>
            </a:pPr>
            <a:r>
              <a:rPr lang="zh-CN" altLang="en-US" sz="2400">
                <a:solidFill>
                  <a:srgbClr val="04060C"/>
                </a:solidFill>
                <a:ea typeface="黑体" pitchFamily="2" charset="-122"/>
              </a:rPr>
              <a:t>查表可得：</a:t>
            </a:r>
          </a:p>
        </p:txBody>
      </p:sp>
      <p:sp>
        <p:nvSpPr>
          <p:cNvPr id="65546" name="Text Box 10"/>
          <p:cNvSpPr txBox="1">
            <a:spLocks noChangeArrowheads="1"/>
          </p:cNvSpPr>
          <p:nvPr/>
        </p:nvSpPr>
        <p:spPr bwMode="auto">
          <a:xfrm>
            <a:off x="1082675" y="4495800"/>
            <a:ext cx="5394325" cy="457200"/>
          </a:xfrm>
          <a:prstGeom prst="rect">
            <a:avLst/>
          </a:prstGeom>
          <a:noFill/>
          <a:ln w="9525">
            <a:noFill/>
            <a:miter lim="800000"/>
            <a:headEnd/>
            <a:tailEnd/>
          </a:ln>
          <a:effectLst/>
        </p:spPr>
        <p:txBody>
          <a:bodyPr>
            <a:spAutoFit/>
          </a:bodyPr>
          <a:lstStyle/>
          <a:p>
            <a:r>
              <a:rPr lang="en-US" altLang="zh-CN">
                <a:ea typeface="黑体" pitchFamily="2" charset="-122"/>
              </a:rPr>
              <a:t>           </a:t>
            </a:r>
            <a:r>
              <a:rPr lang="en-US" altLang="zh-CN" b="1">
                <a:ea typeface="黑体" pitchFamily="2" charset="-122"/>
              </a:rPr>
              <a:t>N+1=k≥9 =&gt; N=8</a:t>
            </a:r>
            <a:r>
              <a:rPr lang="zh-CN" altLang="en-US">
                <a:latin typeface="黑体" pitchFamily="2" charset="-122"/>
                <a:ea typeface="黑体" pitchFamily="2" charset="-122"/>
              </a:rPr>
              <a:t>（最小的）。</a:t>
            </a:r>
            <a:endParaRPr lang="zh-CN" altLang="en-US">
              <a:ea typeface="黑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5540"/>
                                        </p:tgtEl>
                                        <p:attrNameLst>
                                          <p:attrName>style.visibility</p:attrName>
                                        </p:attrNameLst>
                                      </p:cBhvr>
                                      <p:to>
                                        <p:strVal val="visible"/>
                                      </p:to>
                                    </p:set>
                                    <p:animEffect transition="in" filter="wipe(left)">
                                      <p:cBhvr>
                                        <p:cTn id="7" dur="500"/>
                                        <p:tgtEl>
                                          <p:spTgt spid="6554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5541"/>
                                        </p:tgtEl>
                                        <p:attrNameLst>
                                          <p:attrName>style.visibility</p:attrName>
                                        </p:attrNameLst>
                                      </p:cBhvr>
                                      <p:to>
                                        <p:strVal val="visible"/>
                                      </p:to>
                                    </p:set>
                                    <p:animEffect transition="in" filter="wipe(left)">
                                      <p:cBhvr>
                                        <p:cTn id="12" dur="500"/>
                                        <p:tgtEl>
                                          <p:spTgt spid="6554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5542"/>
                                        </p:tgtEl>
                                        <p:attrNameLst>
                                          <p:attrName>style.visibility</p:attrName>
                                        </p:attrNameLst>
                                      </p:cBhvr>
                                      <p:to>
                                        <p:strVal val="visible"/>
                                      </p:to>
                                    </p:set>
                                    <p:animEffect transition="in" filter="wipe(left)">
                                      <p:cBhvr>
                                        <p:cTn id="17" dur="500"/>
                                        <p:tgtEl>
                                          <p:spTgt spid="6554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iterate type="lt">
                                    <p:tmPct val="100000"/>
                                  </p:iterate>
                                  <p:childTnLst>
                                    <p:set>
                                      <p:cBhvr>
                                        <p:cTn id="21" dur="1" fill="hold">
                                          <p:stCondLst>
                                            <p:cond delay="0"/>
                                          </p:stCondLst>
                                        </p:cTn>
                                        <p:tgtEl>
                                          <p:spTgt spid="65544">
                                            <p:txEl>
                                              <p:pRg st="0" end="0"/>
                                            </p:txEl>
                                          </p:spTgt>
                                        </p:tgtEl>
                                        <p:attrNameLst>
                                          <p:attrName>style.visibility</p:attrName>
                                        </p:attrNameLst>
                                      </p:cBhvr>
                                      <p:to>
                                        <p:strVal val="visible"/>
                                      </p:to>
                                    </p:set>
                                    <p:animEffect transition="in" filter="dissolve">
                                      <p:cBhvr>
                                        <p:cTn id="22" dur="75"/>
                                        <p:tgtEl>
                                          <p:spTgt spid="6554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iterate type="lt">
                                    <p:tmPct val="100000"/>
                                  </p:iterate>
                                  <p:childTnLst>
                                    <p:set>
                                      <p:cBhvr>
                                        <p:cTn id="26" dur="1" fill="hold">
                                          <p:stCondLst>
                                            <p:cond delay="0"/>
                                          </p:stCondLst>
                                        </p:cTn>
                                        <p:tgtEl>
                                          <p:spTgt spid="65546"/>
                                        </p:tgtEl>
                                        <p:attrNameLst>
                                          <p:attrName>style.visibility</p:attrName>
                                        </p:attrNameLst>
                                      </p:cBhvr>
                                      <p:to>
                                        <p:strVal val="visible"/>
                                      </p:to>
                                    </p:set>
                                    <p:animEffect transition="in" filter="dissolve">
                                      <p:cBhvr>
                                        <p:cTn id="27" dur="75"/>
                                        <p:tgtEl>
                                          <p:spTgt spid="655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4" grpId="0" build="p" autoUpdateAnimBg="0"/>
      <p:bldP spid="65546"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5" name="Text Box 5"/>
          <p:cNvSpPr txBox="1">
            <a:spLocks noChangeArrowheads="1"/>
          </p:cNvSpPr>
          <p:nvPr/>
        </p:nvSpPr>
        <p:spPr bwMode="auto">
          <a:xfrm>
            <a:off x="914400" y="838200"/>
            <a:ext cx="7696200" cy="1698625"/>
          </a:xfrm>
          <a:prstGeom prst="rect">
            <a:avLst/>
          </a:prstGeom>
          <a:noFill/>
          <a:ln w="9525">
            <a:noFill/>
            <a:miter lim="800000"/>
            <a:headEnd/>
            <a:tailEnd/>
          </a:ln>
          <a:effectLst/>
        </p:spPr>
        <p:txBody>
          <a:bodyPr>
            <a:spAutoFit/>
          </a:bodyPr>
          <a:lstStyle/>
          <a:p>
            <a:pPr>
              <a:lnSpc>
                <a:spcPct val="110000"/>
              </a:lnSpc>
            </a:pPr>
            <a:r>
              <a:rPr lang="zh-CN" altLang="en-US">
                <a:latin typeface="黑体" pitchFamily="2" charset="-122"/>
                <a:ea typeface="黑体" pitchFamily="2" charset="-122"/>
              </a:rPr>
              <a:t>例</a:t>
            </a:r>
            <a:r>
              <a:rPr lang="en-US" altLang="zh-CN">
                <a:ea typeface="黑体" pitchFamily="2" charset="-122"/>
              </a:rPr>
              <a:t>2</a:t>
            </a:r>
            <a:r>
              <a:rPr lang="en-US" altLang="zh-CN">
                <a:latin typeface="黑体" pitchFamily="2" charset="-122"/>
                <a:ea typeface="黑体" pitchFamily="2" charset="-122"/>
              </a:rPr>
              <a:t> </a:t>
            </a:r>
            <a:r>
              <a:rPr lang="zh-CN" altLang="en-US">
                <a:latin typeface="黑体" pitchFamily="2" charset="-122"/>
                <a:ea typeface="黑体" pitchFamily="2" charset="-122"/>
              </a:rPr>
              <a:t>在上例中，由一个人负责维修</a:t>
            </a:r>
            <a:r>
              <a:rPr lang="en-US" altLang="zh-CN" b="1">
                <a:ea typeface="黑体" pitchFamily="2" charset="-122"/>
              </a:rPr>
              <a:t>20</a:t>
            </a:r>
            <a:r>
              <a:rPr lang="zh-CN" altLang="en-US">
                <a:latin typeface="黑体" pitchFamily="2" charset="-122"/>
                <a:ea typeface="黑体" pitchFamily="2" charset="-122"/>
              </a:rPr>
              <a:t>台设备。</a:t>
            </a:r>
            <a:br>
              <a:rPr lang="zh-CN" altLang="en-US">
                <a:latin typeface="黑体" pitchFamily="2" charset="-122"/>
                <a:ea typeface="黑体" pitchFamily="2" charset="-122"/>
              </a:rPr>
            </a:br>
            <a:r>
              <a:rPr lang="zh-CN" altLang="en-US">
                <a:latin typeface="黑体" pitchFamily="2" charset="-122"/>
                <a:ea typeface="黑体" pitchFamily="2" charset="-122"/>
              </a:rPr>
              <a:t> （</a:t>
            </a:r>
            <a:r>
              <a:rPr lang="en-US" altLang="zh-CN">
                <a:latin typeface="黑体" pitchFamily="2" charset="-122"/>
                <a:ea typeface="黑体" pitchFamily="2" charset="-122"/>
              </a:rPr>
              <a:t>1</a:t>
            </a:r>
            <a:r>
              <a:rPr lang="zh-CN" altLang="en-US">
                <a:latin typeface="黑体" pitchFamily="2" charset="-122"/>
                <a:ea typeface="黑体" pitchFamily="2" charset="-122"/>
              </a:rPr>
              <a:t>）求设备发生故障，而不能及时修理的概率；</a:t>
            </a:r>
            <a:br>
              <a:rPr lang="zh-CN" altLang="en-US">
                <a:latin typeface="黑体" pitchFamily="2" charset="-122"/>
                <a:ea typeface="黑体" pitchFamily="2" charset="-122"/>
              </a:rPr>
            </a:br>
            <a:r>
              <a:rPr lang="zh-CN" altLang="en-US">
                <a:latin typeface="黑体" pitchFamily="2" charset="-122"/>
                <a:ea typeface="黑体" pitchFamily="2" charset="-122"/>
              </a:rPr>
              <a:t> （</a:t>
            </a:r>
            <a:r>
              <a:rPr lang="en-US" altLang="zh-CN">
                <a:latin typeface="黑体" pitchFamily="2" charset="-122"/>
                <a:ea typeface="黑体" pitchFamily="2" charset="-122"/>
              </a:rPr>
              <a:t>2</a:t>
            </a:r>
            <a:r>
              <a:rPr lang="zh-CN" altLang="en-US">
                <a:latin typeface="黑体" pitchFamily="2" charset="-122"/>
                <a:ea typeface="黑体" pitchFamily="2" charset="-122"/>
              </a:rPr>
              <a:t>）又若由三个人共同负责维修</a:t>
            </a:r>
            <a:r>
              <a:rPr lang="en-US" altLang="zh-CN" b="1">
                <a:latin typeface="黑体" pitchFamily="2" charset="-122"/>
                <a:ea typeface="黑体" pitchFamily="2" charset="-122"/>
              </a:rPr>
              <a:t>80</a:t>
            </a:r>
            <a:r>
              <a:rPr lang="zh-CN" altLang="en-US">
                <a:latin typeface="黑体" pitchFamily="2" charset="-122"/>
                <a:ea typeface="黑体" pitchFamily="2" charset="-122"/>
              </a:rPr>
              <a:t>台，求设备及时修理的概率。</a:t>
            </a:r>
            <a:endParaRPr lang="zh-CN" altLang="en-US">
              <a:ea typeface="黑体" pitchFamily="2" charset="-122"/>
            </a:endParaRPr>
          </a:p>
        </p:txBody>
      </p:sp>
      <p:sp>
        <p:nvSpPr>
          <p:cNvPr id="66566" name="Text Box 6"/>
          <p:cNvSpPr txBox="1">
            <a:spLocks noChangeArrowheads="1"/>
          </p:cNvSpPr>
          <p:nvPr/>
        </p:nvSpPr>
        <p:spPr bwMode="auto">
          <a:xfrm>
            <a:off x="990600" y="2438400"/>
            <a:ext cx="6965950" cy="1187450"/>
          </a:xfrm>
          <a:prstGeom prst="rect">
            <a:avLst/>
          </a:prstGeom>
          <a:noFill/>
          <a:ln w="9525">
            <a:noFill/>
            <a:miter lim="800000"/>
            <a:headEnd/>
            <a:tailEnd/>
          </a:ln>
          <a:effectLst/>
        </p:spPr>
        <p:txBody>
          <a:bodyPr wrap="none">
            <a:spAutoFit/>
          </a:bodyPr>
          <a:lstStyle/>
          <a:p>
            <a:r>
              <a:rPr lang="zh-CN" altLang="en-US">
                <a:latin typeface="黑体" pitchFamily="2" charset="-122"/>
                <a:ea typeface="黑体" pitchFamily="2" charset="-122"/>
              </a:rPr>
              <a:t>解：（</a:t>
            </a:r>
            <a:r>
              <a:rPr lang="en-US" altLang="zh-CN">
                <a:latin typeface="黑体" pitchFamily="2" charset="-122"/>
                <a:ea typeface="黑体" pitchFamily="2" charset="-122"/>
              </a:rPr>
              <a:t>1</a:t>
            </a:r>
            <a:r>
              <a:rPr lang="zh-CN" altLang="en-US">
                <a:latin typeface="黑体" pitchFamily="2" charset="-122"/>
                <a:ea typeface="黑体" pitchFamily="2" charset="-122"/>
              </a:rPr>
              <a:t>）设</a:t>
            </a:r>
            <a:r>
              <a:rPr lang="en-US" altLang="zh-CN">
                <a:ea typeface="黑体" pitchFamily="2" charset="-122"/>
              </a:rPr>
              <a:t>X</a:t>
            </a:r>
            <a:r>
              <a:rPr lang="zh-CN" altLang="en-US">
                <a:ea typeface="黑体" pitchFamily="2" charset="-122"/>
              </a:rPr>
              <a:t>为发生故障的机器数</a:t>
            </a:r>
            <a:r>
              <a:rPr lang="en-US" altLang="zh-CN">
                <a:ea typeface="黑体" pitchFamily="2" charset="-122"/>
              </a:rPr>
              <a:t>,</a:t>
            </a:r>
            <a:r>
              <a:rPr lang="en-US" altLang="zh-CN" b="1">
                <a:ea typeface="黑体" pitchFamily="2" charset="-122"/>
              </a:rPr>
              <a:t>X~b(20</a:t>
            </a:r>
            <a:r>
              <a:rPr lang="zh-CN" altLang="en-US" b="1">
                <a:ea typeface="黑体" pitchFamily="2" charset="-122"/>
              </a:rPr>
              <a:t>，</a:t>
            </a:r>
            <a:r>
              <a:rPr lang="en-US" altLang="zh-CN" b="1">
                <a:ea typeface="黑体" pitchFamily="2" charset="-122"/>
              </a:rPr>
              <a:t>0.01)</a:t>
            </a:r>
            <a:r>
              <a:rPr lang="en-US" altLang="zh-CN">
                <a:ea typeface="黑体" pitchFamily="2" charset="-122"/>
              </a:rPr>
              <a:t/>
            </a:r>
            <a:br>
              <a:rPr lang="en-US" altLang="zh-CN">
                <a:ea typeface="黑体" pitchFamily="2" charset="-122"/>
              </a:rPr>
            </a:br>
            <a:r>
              <a:rPr lang="en-US" altLang="zh-CN">
                <a:ea typeface="黑体" pitchFamily="2" charset="-122"/>
              </a:rPr>
              <a:t>      </a:t>
            </a:r>
            <a:r>
              <a:rPr lang="en-US" altLang="zh-CN" b="1">
                <a:ea typeface="黑体" pitchFamily="2" charset="-122"/>
              </a:rPr>
              <a:t>X</a:t>
            </a:r>
            <a:r>
              <a:rPr lang="zh-CN" altLang="en-US">
                <a:ea typeface="黑体" pitchFamily="2" charset="-122"/>
              </a:rPr>
              <a:t>取值为</a:t>
            </a:r>
            <a:r>
              <a:rPr lang="en-US" altLang="zh-CN" b="1">
                <a:ea typeface="黑体" pitchFamily="2" charset="-122"/>
              </a:rPr>
              <a:t>0,1,2,…,20.</a:t>
            </a:r>
            <a:r>
              <a:rPr lang="en-US" altLang="zh-CN">
                <a:ea typeface="黑体" pitchFamily="2" charset="-122"/>
              </a:rPr>
              <a:t/>
            </a:r>
            <a:br>
              <a:rPr lang="en-US" altLang="zh-CN">
                <a:ea typeface="黑体" pitchFamily="2" charset="-122"/>
              </a:rPr>
            </a:br>
            <a:r>
              <a:rPr lang="en-US" altLang="zh-CN">
                <a:ea typeface="黑体" pitchFamily="2" charset="-122"/>
              </a:rPr>
              <a:t>             </a:t>
            </a:r>
            <a:r>
              <a:rPr lang="zh-CN" altLang="en-US">
                <a:ea typeface="黑体" pitchFamily="2" charset="-122"/>
              </a:rPr>
              <a:t>因为一人只能修一台机器，故所求概率为：</a:t>
            </a:r>
          </a:p>
        </p:txBody>
      </p:sp>
      <p:graphicFrame>
        <p:nvGraphicFramePr>
          <p:cNvPr id="66568" name="Object 8"/>
          <p:cNvGraphicFramePr>
            <a:graphicFrameLocks noChangeAspect="1"/>
          </p:cNvGraphicFramePr>
          <p:nvPr/>
        </p:nvGraphicFramePr>
        <p:xfrm>
          <a:off x="1889125" y="3559175"/>
          <a:ext cx="6205538" cy="2689225"/>
        </p:xfrm>
        <a:graphic>
          <a:graphicData uri="http://schemas.openxmlformats.org/presentationml/2006/ole">
            <p:oleObj spid="_x0000_s66568" name="Equation" r:id="rId4" imgW="3162240" imgH="1371600" progId="Equation.3">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iterate type="lt">
                                    <p:tmPct val="100000"/>
                                  </p:iterate>
                                  <p:childTnLst>
                                    <p:set>
                                      <p:cBhvr>
                                        <p:cTn id="6" dur="1" fill="hold">
                                          <p:stCondLst>
                                            <p:cond delay="0"/>
                                          </p:stCondLst>
                                        </p:cTn>
                                        <p:tgtEl>
                                          <p:spTgt spid="66566"/>
                                        </p:tgtEl>
                                        <p:attrNameLst>
                                          <p:attrName>style.visibility</p:attrName>
                                        </p:attrNameLst>
                                      </p:cBhvr>
                                      <p:to>
                                        <p:strVal val="visible"/>
                                      </p:to>
                                    </p:set>
                                    <p:animEffect transition="in" filter="dissolve">
                                      <p:cBhvr>
                                        <p:cTn id="7" dur="75"/>
                                        <p:tgtEl>
                                          <p:spTgt spid="6656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6568"/>
                                        </p:tgtEl>
                                        <p:attrNameLst>
                                          <p:attrName>style.visibility</p:attrName>
                                        </p:attrNameLst>
                                      </p:cBhvr>
                                      <p:to>
                                        <p:strVal val="visible"/>
                                      </p:to>
                                    </p:set>
                                    <p:animEffect transition="in" filter="wipe(left)">
                                      <p:cBhvr>
                                        <p:cTn id="12" dur="500"/>
                                        <p:tgtEl>
                                          <p:spTgt spid="665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6"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Text Box 2"/>
          <p:cNvSpPr txBox="1">
            <a:spLocks noChangeArrowheads="1"/>
          </p:cNvSpPr>
          <p:nvPr/>
        </p:nvSpPr>
        <p:spPr bwMode="auto">
          <a:xfrm>
            <a:off x="1143000" y="1676400"/>
            <a:ext cx="6629400" cy="457200"/>
          </a:xfrm>
          <a:prstGeom prst="rect">
            <a:avLst/>
          </a:prstGeom>
          <a:noFill/>
          <a:ln w="9525">
            <a:noFill/>
            <a:miter lim="800000"/>
            <a:headEnd/>
            <a:tailEnd/>
          </a:ln>
          <a:effectLst/>
        </p:spPr>
        <p:txBody>
          <a:bodyPr>
            <a:spAutoFit/>
          </a:bodyPr>
          <a:lstStyle/>
          <a:p>
            <a:pPr>
              <a:spcBef>
                <a:spcPct val="50000"/>
              </a:spcBef>
            </a:pPr>
            <a:endParaRPr lang="zh-CN" altLang="zh-CN">
              <a:solidFill>
                <a:schemeClr val="tx1"/>
              </a:solidFill>
            </a:endParaRPr>
          </a:p>
        </p:txBody>
      </p:sp>
      <p:sp>
        <p:nvSpPr>
          <p:cNvPr id="229379" name="Text Box 3"/>
          <p:cNvSpPr txBox="1">
            <a:spLocks noChangeArrowheads="1"/>
          </p:cNvSpPr>
          <p:nvPr/>
        </p:nvSpPr>
        <p:spPr bwMode="auto">
          <a:xfrm>
            <a:off x="685800" y="3429000"/>
            <a:ext cx="8001000" cy="1406525"/>
          </a:xfrm>
          <a:prstGeom prst="rect">
            <a:avLst/>
          </a:prstGeom>
          <a:noFill/>
          <a:ln w="9525">
            <a:noFill/>
            <a:miter lim="800000"/>
            <a:headEnd/>
            <a:tailEnd/>
          </a:ln>
          <a:effectLst/>
        </p:spPr>
        <p:txBody>
          <a:bodyPr>
            <a:spAutoFit/>
          </a:bodyPr>
          <a:lstStyle/>
          <a:p>
            <a:pPr>
              <a:lnSpc>
                <a:spcPct val="120000"/>
              </a:lnSpc>
              <a:spcBef>
                <a:spcPct val="50000"/>
              </a:spcBef>
            </a:pPr>
            <a:r>
              <a:rPr lang="en-US" altLang="zh-CN" b="1">
                <a:solidFill>
                  <a:srgbClr val="000000"/>
                </a:solidFill>
              </a:rPr>
              <a:t>        </a:t>
            </a:r>
            <a:r>
              <a:rPr lang="zh-CN" altLang="en-US" b="1">
                <a:solidFill>
                  <a:srgbClr val="000000"/>
                </a:solidFill>
              </a:rPr>
              <a:t>这两种类型的随机变量因为都是随机变量，自然有很多相同或相似之处；但因其取值方式不同，又有其各自的特点</a:t>
            </a:r>
            <a:r>
              <a:rPr lang="en-US" altLang="zh-CN" b="1">
                <a:solidFill>
                  <a:srgbClr val="000000"/>
                </a:solidFill>
              </a:rPr>
              <a:t>.</a:t>
            </a:r>
            <a:endParaRPr lang="en-US" altLang="zh-CN">
              <a:solidFill>
                <a:srgbClr val="000000"/>
              </a:solidFill>
            </a:endParaRPr>
          </a:p>
        </p:txBody>
      </p:sp>
      <p:grpSp>
        <p:nvGrpSpPr>
          <p:cNvPr id="229380" name="Group 4"/>
          <p:cNvGrpSpPr>
            <a:grpSpLocks/>
          </p:cNvGrpSpPr>
          <p:nvPr/>
        </p:nvGrpSpPr>
        <p:grpSpPr bwMode="auto">
          <a:xfrm>
            <a:off x="2286000" y="1247775"/>
            <a:ext cx="3308350" cy="1905000"/>
            <a:chOff x="1440" y="373"/>
            <a:chExt cx="2084" cy="1200"/>
          </a:xfrm>
        </p:grpSpPr>
        <p:sp>
          <p:nvSpPr>
            <p:cNvPr id="229381" name="Rectangle 5"/>
            <p:cNvSpPr>
              <a:spLocks noChangeArrowheads="1"/>
            </p:cNvSpPr>
            <p:nvPr/>
          </p:nvSpPr>
          <p:spPr bwMode="auto">
            <a:xfrm>
              <a:off x="1440" y="481"/>
              <a:ext cx="336" cy="978"/>
            </a:xfrm>
            <a:prstGeom prst="rect">
              <a:avLst/>
            </a:prstGeom>
            <a:noFill/>
            <a:ln w="9525">
              <a:noFill/>
              <a:miter lim="800000"/>
              <a:headEnd/>
              <a:tailEnd/>
            </a:ln>
            <a:effectLst/>
          </p:spPr>
          <p:txBody>
            <a:bodyPr>
              <a:spAutoFit/>
            </a:bodyPr>
            <a:lstStyle/>
            <a:p>
              <a:r>
                <a:rPr lang="zh-CN" altLang="en-US" b="1" dirty="0">
                  <a:solidFill>
                    <a:srgbClr val="FF0000"/>
                  </a:solidFill>
                </a:rPr>
                <a:t>随机变量</a:t>
              </a:r>
            </a:p>
          </p:txBody>
        </p:sp>
        <p:sp>
          <p:nvSpPr>
            <p:cNvPr id="229382" name="AutoShape 6"/>
            <p:cNvSpPr>
              <a:spLocks/>
            </p:cNvSpPr>
            <p:nvPr/>
          </p:nvSpPr>
          <p:spPr bwMode="auto">
            <a:xfrm>
              <a:off x="1872" y="403"/>
              <a:ext cx="192" cy="1104"/>
            </a:xfrm>
            <a:prstGeom prst="leftBrace">
              <a:avLst>
                <a:gd name="adj1" fmla="val 47917"/>
                <a:gd name="adj2" fmla="val 50000"/>
              </a:avLst>
            </a:prstGeom>
            <a:noFill/>
            <a:ln w="9525">
              <a:solidFill>
                <a:schemeClr val="tx1"/>
              </a:solidFill>
              <a:round/>
              <a:headEnd/>
              <a:tailEnd/>
            </a:ln>
            <a:effectLst/>
          </p:spPr>
          <p:txBody>
            <a:bodyPr wrap="none" anchor="ctr"/>
            <a:lstStyle/>
            <a:p>
              <a:endParaRPr lang="zh-CN" altLang="en-US"/>
            </a:p>
          </p:txBody>
        </p:sp>
        <p:sp>
          <p:nvSpPr>
            <p:cNvPr id="229383" name="Rectangle 7"/>
            <p:cNvSpPr>
              <a:spLocks noChangeArrowheads="1"/>
            </p:cNvSpPr>
            <p:nvPr/>
          </p:nvSpPr>
          <p:spPr bwMode="auto">
            <a:xfrm>
              <a:off x="2064" y="1285"/>
              <a:ext cx="1460" cy="288"/>
            </a:xfrm>
            <a:prstGeom prst="rect">
              <a:avLst/>
            </a:prstGeom>
            <a:noFill/>
            <a:ln w="9525">
              <a:noFill/>
              <a:miter lim="800000"/>
              <a:headEnd/>
              <a:tailEnd/>
            </a:ln>
            <a:effectLst/>
          </p:spPr>
          <p:txBody>
            <a:bodyPr wrap="none">
              <a:spAutoFit/>
            </a:bodyPr>
            <a:lstStyle/>
            <a:p>
              <a:r>
                <a:rPr lang="zh-CN" altLang="en-US" b="1">
                  <a:solidFill>
                    <a:srgbClr val="5E0AE6"/>
                  </a:solidFill>
                </a:rPr>
                <a:t>连续型随机变量</a:t>
              </a:r>
            </a:p>
          </p:txBody>
        </p:sp>
        <p:sp>
          <p:nvSpPr>
            <p:cNvPr id="229384" name="Rectangle 8"/>
            <p:cNvSpPr>
              <a:spLocks noChangeArrowheads="1"/>
            </p:cNvSpPr>
            <p:nvPr/>
          </p:nvSpPr>
          <p:spPr bwMode="auto">
            <a:xfrm>
              <a:off x="2016" y="373"/>
              <a:ext cx="1460" cy="288"/>
            </a:xfrm>
            <a:prstGeom prst="rect">
              <a:avLst/>
            </a:prstGeom>
            <a:noFill/>
            <a:ln w="9525">
              <a:noFill/>
              <a:miter lim="800000"/>
              <a:headEnd/>
              <a:tailEnd/>
            </a:ln>
            <a:effectLst/>
          </p:spPr>
          <p:txBody>
            <a:bodyPr wrap="none">
              <a:spAutoFit/>
            </a:bodyPr>
            <a:lstStyle/>
            <a:p>
              <a:r>
                <a:rPr lang="zh-CN" altLang="en-US" b="1">
                  <a:solidFill>
                    <a:srgbClr val="5E0AE6"/>
                  </a:solidFill>
                </a:rPr>
                <a:t>离散型随机变量</a:t>
              </a:r>
            </a:p>
          </p:txBody>
        </p:sp>
      </p:grpSp>
      <p:sp>
        <p:nvSpPr>
          <p:cNvPr id="229385" name="Rectangle 9"/>
          <p:cNvSpPr>
            <a:spLocks noChangeArrowheads="1"/>
          </p:cNvSpPr>
          <p:nvPr/>
        </p:nvSpPr>
        <p:spPr bwMode="auto">
          <a:xfrm>
            <a:off x="1339850" y="5154613"/>
            <a:ext cx="5746750" cy="457200"/>
          </a:xfrm>
          <a:prstGeom prst="rect">
            <a:avLst/>
          </a:prstGeom>
          <a:noFill/>
          <a:ln w="9525">
            <a:noFill/>
            <a:miter lim="800000"/>
            <a:headEnd/>
            <a:tailEnd/>
          </a:ln>
          <a:effectLst/>
        </p:spPr>
        <p:txBody>
          <a:bodyPr wrap="none">
            <a:spAutoFit/>
          </a:bodyPr>
          <a:lstStyle/>
          <a:p>
            <a:r>
              <a:rPr lang="zh-CN" altLang="en-US" b="1">
                <a:solidFill>
                  <a:srgbClr val="000000"/>
                </a:solidFill>
              </a:rPr>
              <a:t>学习时请注意它们各自的特点和描述方法</a:t>
            </a:r>
            <a:r>
              <a:rPr lang="en-US" altLang="zh-CN" b="1">
                <a:solidFill>
                  <a:srgbClr val="00000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9379"/>
                                        </p:tgtEl>
                                        <p:attrNameLst>
                                          <p:attrName>style.visibility</p:attrName>
                                        </p:attrNameLst>
                                      </p:cBhvr>
                                      <p:to>
                                        <p:strVal val="visible"/>
                                      </p:to>
                                    </p:set>
                                    <p:animEffect transition="in" filter="wipe(left)">
                                      <p:cBhvr>
                                        <p:cTn id="7" dur="500"/>
                                        <p:tgtEl>
                                          <p:spTgt spid="22937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2293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79" grpId="0" autoUpdateAnimBg="0"/>
      <p:bldP spid="229385"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Rectangle 2"/>
          <p:cNvSpPr>
            <a:spLocks noGrp="1" noChangeArrowheads="1"/>
          </p:cNvSpPr>
          <p:nvPr>
            <p:ph type="body" idx="1"/>
          </p:nvPr>
        </p:nvSpPr>
        <p:spPr>
          <a:xfrm>
            <a:off x="685800" y="914400"/>
            <a:ext cx="7772400" cy="1066800"/>
          </a:xfrm>
        </p:spPr>
        <p:txBody>
          <a:bodyPr/>
          <a:lstStyle/>
          <a:p>
            <a:pPr>
              <a:buFont typeface="Wingdings" pitchFamily="2" charset="2"/>
              <a:buNone/>
            </a:pPr>
            <a:r>
              <a:rPr lang="zh-CN" altLang="en-US" sz="2400">
                <a:solidFill>
                  <a:srgbClr val="04060C"/>
                </a:solidFill>
                <a:ea typeface="黑体" pitchFamily="2" charset="-122"/>
              </a:rPr>
              <a:t>（</a:t>
            </a:r>
            <a:r>
              <a:rPr lang="en-US" altLang="zh-CN" sz="2400">
                <a:solidFill>
                  <a:srgbClr val="04060C"/>
                </a:solidFill>
                <a:ea typeface="黑体" pitchFamily="2" charset="-122"/>
              </a:rPr>
              <a:t>2</a:t>
            </a:r>
            <a:r>
              <a:rPr lang="zh-CN" altLang="en-US" sz="2400">
                <a:solidFill>
                  <a:srgbClr val="04060C"/>
                </a:solidFill>
                <a:ea typeface="黑体" pitchFamily="2" charset="-122"/>
              </a:rPr>
              <a:t>）设</a:t>
            </a:r>
            <a:r>
              <a:rPr lang="en-US" altLang="zh-CN" sz="2400" b="1" i="1">
                <a:solidFill>
                  <a:srgbClr val="04060C"/>
                </a:solidFill>
                <a:ea typeface="黑体" pitchFamily="2" charset="-122"/>
              </a:rPr>
              <a:t>X</a:t>
            </a:r>
            <a:r>
              <a:rPr lang="zh-CN" altLang="en-US" sz="2400">
                <a:solidFill>
                  <a:srgbClr val="04060C"/>
                </a:solidFill>
                <a:ea typeface="黑体" pitchFamily="2" charset="-122"/>
              </a:rPr>
              <a:t>为发生故障的机器数，</a:t>
            </a:r>
            <a:r>
              <a:rPr lang="en-US" altLang="zh-CN" sz="2400" b="1">
                <a:solidFill>
                  <a:srgbClr val="04060C"/>
                </a:solidFill>
                <a:ea typeface="黑体" pitchFamily="2" charset="-122"/>
              </a:rPr>
              <a:t>X~</a:t>
            </a:r>
            <a:r>
              <a:rPr lang="en-US" altLang="zh-CN" sz="2400" b="1" i="1">
                <a:solidFill>
                  <a:srgbClr val="04060C"/>
                </a:solidFill>
                <a:ea typeface="黑体" pitchFamily="2" charset="-122"/>
              </a:rPr>
              <a:t>b</a:t>
            </a:r>
            <a:r>
              <a:rPr lang="en-US" altLang="zh-CN" sz="2400" b="1">
                <a:solidFill>
                  <a:srgbClr val="04060C"/>
                </a:solidFill>
                <a:ea typeface="黑体" pitchFamily="2" charset="-122"/>
              </a:rPr>
              <a:t>(80</a:t>
            </a:r>
            <a:r>
              <a:rPr lang="zh-CN" altLang="en-US" sz="2400" b="1">
                <a:solidFill>
                  <a:srgbClr val="04060C"/>
                </a:solidFill>
                <a:ea typeface="黑体" pitchFamily="2" charset="-122"/>
              </a:rPr>
              <a:t>，</a:t>
            </a:r>
            <a:r>
              <a:rPr lang="en-US" altLang="zh-CN" sz="2400" b="1">
                <a:solidFill>
                  <a:srgbClr val="04060C"/>
                </a:solidFill>
                <a:ea typeface="黑体" pitchFamily="2" charset="-122"/>
              </a:rPr>
              <a:t>0.01)</a:t>
            </a:r>
            <a:r>
              <a:rPr lang="en-US" altLang="zh-CN" sz="2400">
                <a:solidFill>
                  <a:srgbClr val="04060C"/>
                </a:solidFill>
                <a:ea typeface="黑体" pitchFamily="2" charset="-122"/>
              </a:rPr>
              <a:t/>
            </a:r>
            <a:br>
              <a:rPr lang="en-US" altLang="zh-CN" sz="2400">
                <a:solidFill>
                  <a:srgbClr val="04060C"/>
                </a:solidFill>
                <a:ea typeface="黑体" pitchFamily="2" charset="-122"/>
              </a:rPr>
            </a:br>
            <a:r>
              <a:rPr lang="en-US" altLang="zh-CN" sz="2400">
                <a:solidFill>
                  <a:srgbClr val="04060C"/>
                </a:solidFill>
                <a:ea typeface="黑体" pitchFamily="2" charset="-122"/>
              </a:rPr>
              <a:t>  </a:t>
            </a:r>
            <a:r>
              <a:rPr lang="en-US" altLang="zh-CN" sz="2400" b="1" i="1">
                <a:solidFill>
                  <a:srgbClr val="04060C"/>
                </a:solidFill>
                <a:ea typeface="黑体" pitchFamily="2" charset="-122"/>
              </a:rPr>
              <a:t>X</a:t>
            </a:r>
            <a:r>
              <a:rPr lang="zh-CN" altLang="en-US" sz="2400">
                <a:solidFill>
                  <a:srgbClr val="04060C"/>
                </a:solidFill>
                <a:ea typeface="黑体" pitchFamily="2" charset="-122"/>
              </a:rPr>
              <a:t>取值：</a:t>
            </a:r>
            <a:r>
              <a:rPr lang="en-US" altLang="zh-CN" sz="2400" b="1">
                <a:solidFill>
                  <a:srgbClr val="04060C"/>
                </a:solidFill>
                <a:ea typeface="黑体" pitchFamily="2" charset="-122"/>
              </a:rPr>
              <a:t>0</a:t>
            </a:r>
            <a:r>
              <a:rPr lang="zh-CN" altLang="en-US" sz="2400" b="1">
                <a:solidFill>
                  <a:srgbClr val="04060C"/>
                </a:solidFill>
                <a:ea typeface="黑体" pitchFamily="2" charset="-122"/>
              </a:rPr>
              <a:t>，</a:t>
            </a:r>
            <a:r>
              <a:rPr lang="en-US" altLang="zh-CN" sz="2400" b="1">
                <a:solidFill>
                  <a:srgbClr val="04060C"/>
                </a:solidFill>
                <a:ea typeface="黑体" pitchFamily="2" charset="-122"/>
              </a:rPr>
              <a:t>1</a:t>
            </a:r>
            <a:r>
              <a:rPr lang="zh-CN" altLang="en-US" sz="2400" b="1">
                <a:solidFill>
                  <a:srgbClr val="04060C"/>
                </a:solidFill>
                <a:ea typeface="黑体" pitchFamily="2" charset="-122"/>
              </a:rPr>
              <a:t>，</a:t>
            </a:r>
            <a:r>
              <a:rPr lang="en-US" altLang="zh-CN" sz="2400" b="1">
                <a:solidFill>
                  <a:srgbClr val="04060C"/>
                </a:solidFill>
                <a:ea typeface="黑体" pitchFamily="2" charset="-122"/>
              </a:rPr>
              <a:t>2</a:t>
            </a:r>
            <a:r>
              <a:rPr lang="zh-CN" altLang="en-US" sz="2400" b="1">
                <a:solidFill>
                  <a:srgbClr val="04060C"/>
                </a:solidFill>
                <a:ea typeface="黑体" pitchFamily="2" charset="-122"/>
              </a:rPr>
              <a:t>，</a:t>
            </a:r>
            <a:r>
              <a:rPr lang="en-US" altLang="zh-CN" sz="2400" b="1">
                <a:solidFill>
                  <a:srgbClr val="04060C"/>
                </a:solidFill>
                <a:ea typeface="黑体" pitchFamily="2" charset="-122"/>
              </a:rPr>
              <a:t>…</a:t>
            </a:r>
            <a:r>
              <a:rPr lang="zh-CN" altLang="en-US" sz="2400" b="1">
                <a:solidFill>
                  <a:srgbClr val="04060C"/>
                </a:solidFill>
                <a:ea typeface="黑体" pitchFamily="2" charset="-122"/>
              </a:rPr>
              <a:t>，</a:t>
            </a:r>
            <a:r>
              <a:rPr lang="en-US" altLang="zh-CN" sz="2400" b="1">
                <a:solidFill>
                  <a:srgbClr val="04060C"/>
                </a:solidFill>
                <a:ea typeface="黑体" pitchFamily="2" charset="-122"/>
              </a:rPr>
              <a:t>80</a:t>
            </a:r>
            <a:r>
              <a:rPr lang="zh-CN" altLang="en-US" sz="2400">
                <a:solidFill>
                  <a:srgbClr val="04060C"/>
                </a:solidFill>
                <a:ea typeface="黑体" pitchFamily="2" charset="-122"/>
              </a:rPr>
              <a:t>。</a:t>
            </a:r>
          </a:p>
        </p:txBody>
      </p:sp>
      <p:graphicFrame>
        <p:nvGraphicFramePr>
          <p:cNvPr id="67588" name="Object 4"/>
          <p:cNvGraphicFramePr>
            <a:graphicFrameLocks noChangeAspect="1"/>
          </p:cNvGraphicFramePr>
          <p:nvPr/>
        </p:nvGraphicFramePr>
        <p:xfrm>
          <a:off x="1368425" y="1828800"/>
          <a:ext cx="6327775" cy="1700213"/>
        </p:xfrm>
        <a:graphic>
          <a:graphicData uri="http://schemas.openxmlformats.org/presentationml/2006/ole">
            <p:oleObj spid="_x0000_s67588" name="Equation" r:id="rId4" imgW="3301920" imgH="888840" progId="Equation.3">
              <p:embed/>
            </p:oleObj>
          </a:graphicData>
        </a:graphic>
      </p:graphicFrame>
      <p:sp>
        <p:nvSpPr>
          <p:cNvPr id="67589" name="Rectangle 5"/>
          <p:cNvSpPr>
            <a:spLocks noChangeArrowheads="1"/>
          </p:cNvSpPr>
          <p:nvPr/>
        </p:nvSpPr>
        <p:spPr bwMode="auto">
          <a:xfrm>
            <a:off x="914400" y="3581400"/>
            <a:ext cx="7772400" cy="2438400"/>
          </a:xfrm>
          <a:prstGeom prst="rect">
            <a:avLst/>
          </a:prstGeom>
          <a:noFill/>
          <a:ln w="9525">
            <a:noFill/>
            <a:miter lim="800000"/>
            <a:headEnd/>
            <a:tailEnd/>
          </a:ln>
          <a:effectLst/>
        </p:spPr>
        <p:txBody>
          <a:bodyPr/>
          <a:lstStyle/>
          <a:p>
            <a:pPr marL="457200" indent="-457200">
              <a:lnSpc>
                <a:spcPct val="120000"/>
              </a:lnSpc>
              <a:spcBef>
                <a:spcPct val="20000"/>
              </a:spcBef>
              <a:buClr>
                <a:srgbClr val="A50021"/>
              </a:buClr>
              <a:buSzPct val="75000"/>
              <a:buFont typeface="Wingdings" pitchFamily="2" charset="2"/>
              <a:buNone/>
            </a:pPr>
            <a:r>
              <a:rPr lang="zh-CN" altLang="en-US">
                <a:ea typeface="黑体" pitchFamily="2" charset="-122"/>
              </a:rPr>
              <a:t>结论：</a:t>
            </a:r>
            <a:r>
              <a:rPr lang="zh-CN" altLang="en-US" b="1">
                <a:ea typeface="黑体" pitchFamily="2" charset="-122"/>
                <a:sym typeface="Wingdings" pitchFamily="2" charset="2"/>
              </a:rPr>
              <a:t>（</a:t>
            </a:r>
            <a:r>
              <a:rPr lang="en-US" altLang="zh-CN" b="1">
                <a:ea typeface="黑体" pitchFamily="2" charset="-122"/>
                <a:sym typeface="Wingdings" pitchFamily="2" charset="2"/>
              </a:rPr>
              <a:t>1</a:t>
            </a:r>
            <a:r>
              <a:rPr lang="zh-CN" altLang="en-US" b="1">
                <a:ea typeface="黑体" pitchFamily="2" charset="-122"/>
                <a:sym typeface="Wingdings" pitchFamily="2" charset="2"/>
              </a:rPr>
              <a:t>）</a:t>
            </a:r>
            <a:r>
              <a:rPr lang="en-US" altLang="zh-CN" b="1">
                <a:ea typeface="黑体" pitchFamily="2" charset="-122"/>
                <a:sym typeface="Wingdings" pitchFamily="2" charset="2"/>
              </a:rPr>
              <a:t>&gt;</a:t>
            </a:r>
            <a:r>
              <a:rPr lang="zh-CN" altLang="en-US" b="1">
                <a:ea typeface="黑体" pitchFamily="2" charset="-122"/>
                <a:sym typeface="Wingdings" pitchFamily="2" charset="2"/>
              </a:rPr>
              <a:t>（</a:t>
            </a:r>
            <a:r>
              <a:rPr lang="en-US" altLang="zh-CN" b="1">
                <a:ea typeface="黑体" pitchFamily="2" charset="-122"/>
                <a:sym typeface="Wingdings" pitchFamily="2" charset="2"/>
              </a:rPr>
              <a:t>2</a:t>
            </a:r>
            <a:r>
              <a:rPr lang="zh-CN" altLang="en-US" b="1">
                <a:ea typeface="黑体" pitchFamily="2" charset="-122"/>
                <a:sym typeface="Wingdings" pitchFamily="2" charset="2"/>
              </a:rPr>
              <a:t>）</a:t>
            </a:r>
            <a:r>
              <a:rPr lang="zh-CN" altLang="en-US">
                <a:ea typeface="黑体" pitchFamily="2" charset="-122"/>
                <a:sym typeface="Wingdings" pitchFamily="2" charset="2"/>
              </a:rPr>
              <a:t>，说明尽管情况</a:t>
            </a:r>
            <a:r>
              <a:rPr lang="en-US" altLang="zh-CN" b="1">
                <a:ea typeface="黑体" pitchFamily="2" charset="-122"/>
                <a:sym typeface="Wingdings" pitchFamily="2" charset="2"/>
              </a:rPr>
              <a:t>2</a:t>
            </a:r>
            <a:r>
              <a:rPr lang="zh-CN" altLang="en-US">
                <a:ea typeface="黑体" pitchFamily="2" charset="-122"/>
                <a:sym typeface="Wingdings" pitchFamily="2" charset="2"/>
              </a:rPr>
              <a:t>任务重了（一个人修</a:t>
            </a:r>
            <a:r>
              <a:rPr lang="en-US" altLang="zh-CN" b="1">
                <a:ea typeface="黑体" pitchFamily="2" charset="-122"/>
                <a:sym typeface="Wingdings" pitchFamily="2" charset="2"/>
              </a:rPr>
              <a:t>27</a:t>
            </a:r>
            <a:r>
              <a:rPr lang="zh-CN" altLang="en-US">
                <a:ea typeface="黑体" pitchFamily="2" charset="-122"/>
                <a:sym typeface="Wingdings" pitchFamily="2" charset="2"/>
              </a:rPr>
              <a:t>台），但工作质量提高了，也说明，概率方法可用来讨论国民经济中某些问题，以使达到更有效地使用人力、物力、资源的目的，这是运筹学的任务，概率论是解决运筹学问题的有力工具。</a:t>
            </a:r>
            <a:endParaRPr lang="zh-CN" altLang="en-US">
              <a:ea typeface="黑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iterate type="lt">
                                    <p:tmPct val="100000"/>
                                  </p:iterate>
                                  <p:childTnLst>
                                    <p:set>
                                      <p:cBhvr>
                                        <p:cTn id="6" dur="1" fill="hold">
                                          <p:stCondLst>
                                            <p:cond delay="0"/>
                                          </p:stCondLst>
                                        </p:cTn>
                                        <p:tgtEl>
                                          <p:spTgt spid="67586">
                                            <p:txEl>
                                              <p:pRg st="0" end="0"/>
                                            </p:txEl>
                                          </p:spTgt>
                                        </p:tgtEl>
                                        <p:attrNameLst>
                                          <p:attrName>style.visibility</p:attrName>
                                        </p:attrNameLst>
                                      </p:cBhvr>
                                      <p:to>
                                        <p:strVal val="visible"/>
                                      </p:to>
                                    </p:set>
                                    <p:animEffect transition="in" filter="dissolve">
                                      <p:cBhvr>
                                        <p:cTn id="7" dur="75"/>
                                        <p:tgtEl>
                                          <p:spTgt spid="6758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7588"/>
                                        </p:tgtEl>
                                        <p:attrNameLst>
                                          <p:attrName>style.visibility</p:attrName>
                                        </p:attrNameLst>
                                      </p:cBhvr>
                                      <p:to>
                                        <p:strVal val="visible"/>
                                      </p:to>
                                    </p:set>
                                    <p:animEffect transition="in" filter="wipe(left)">
                                      <p:cBhvr>
                                        <p:cTn id="12" dur="500"/>
                                        <p:tgtEl>
                                          <p:spTgt spid="6758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iterate type="lt">
                                    <p:tmPct val="100000"/>
                                  </p:iterate>
                                  <p:childTnLst>
                                    <p:set>
                                      <p:cBhvr>
                                        <p:cTn id="16" dur="1" fill="hold">
                                          <p:stCondLst>
                                            <p:cond delay="0"/>
                                          </p:stCondLst>
                                        </p:cTn>
                                        <p:tgtEl>
                                          <p:spTgt spid="67589">
                                            <p:txEl>
                                              <p:pRg st="0" end="0"/>
                                            </p:txEl>
                                          </p:spTgt>
                                        </p:tgtEl>
                                        <p:attrNameLst>
                                          <p:attrName>style.visibility</p:attrName>
                                        </p:attrNameLst>
                                      </p:cBhvr>
                                      <p:to>
                                        <p:strVal val="visible"/>
                                      </p:to>
                                    </p:set>
                                    <p:animEffect transition="in" filter="dissolve">
                                      <p:cBhvr>
                                        <p:cTn id="17" dur="75"/>
                                        <p:tgtEl>
                                          <p:spTgt spid="6758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6" grpId="0" build="p" autoUpdateAnimBg="0"/>
      <p:bldP spid="67589"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8114" name="Rectangle 2"/>
          <p:cNvSpPr>
            <a:spLocks noGrp="1" noChangeArrowheads="1"/>
          </p:cNvSpPr>
          <p:nvPr>
            <p:ph type="body" idx="1"/>
          </p:nvPr>
        </p:nvSpPr>
        <p:spPr>
          <a:xfrm>
            <a:off x="762000" y="838200"/>
            <a:ext cx="7772400" cy="4114800"/>
          </a:xfrm>
        </p:spPr>
        <p:txBody>
          <a:bodyPr/>
          <a:lstStyle/>
          <a:p>
            <a:pPr>
              <a:lnSpc>
                <a:spcPct val="120000"/>
              </a:lnSpc>
              <a:buFont typeface="Wingdings" pitchFamily="2" charset="2"/>
              <a:buNone/>
            </a:pPr>
            <a:r>
              <a:rPr lang="zh-CN" altLang="en-US" sz="2400">
                <a:solidFill>
                  <a:srgbClr val="04060C"/>
                </a:solidFill>
                <a:ea typeface="黑体" pitchFamily="2" charset="-122"/>
              </a:rPr>
              <a:t>例</a:t>
            </a:r>
            <a:r>
              <a:rPr lang="en-US" altLang="zh-CN" sz="2400">
                <a:solidFill>
                  <a:srgbClr val="04060C"/>
                </a:solidFill>
                <a:ea typeface="黑体" pitchFamily="2" charset="-122"/>
              </a:rPr>
              <a:t>5  </a:t>
            </a:r>
            <a:r>
              <a:rPr lang="zh-CN" altLang="en-US" sz="2400">
                <a:solidFill>
                  <a:srgbClr val="04060C"/>
                </a:solidFill>
                <a:ea typeface="黑体" pitchFamily="2" charset="-122"/>
              </a:rPr>
              <a:t>在保险公司里有</a:t>
            </a:r>
            <a:r>
              <a:rPr lang="en-US" altLang="zh-CN" sz="2400" b="1">
                <a:solidFill>
                  <a:srgbClr val="04060C"/>
                </a:solidFill>
                <a:ea typeface="黑体" pitchFamily="2" charset="-122"/>
              </a:rPr>
              <a:t>2500</a:t>
            </a:r>
            <a:r>
              <a:rPr lang="zh-CN" altLang="en-US" sz="2400">
                <a:solidFill>
                  <a:srgbClr val="04060C"/>
                </a:solidFill>
                <a:ea typeface="黑体" pitchFamily="2" charset="-122"/>
              </a:rPr>
              <a:t>辆车参加抢盗保险，设在一年里一辆车被抢盗的概率为</a:t>
            </a:r>
            <a:r>
              <a:rPr lang="en-US" altLang="zh-CN" sz="2400" b="1">
                <a:solidFill>
                  <a:srgbClr val="04060C"/>
                </a:solidFill>
                <a:ea typeface="黑体" pitchFamily="2" charset="-122"/>
              </a:rPr>
              <a:t>0.002</a:t>
            </a:r>
            <a:r>
              <a:rPr lang="zh-CN" altLang="en-US" sz="2400">
                <a:solidFill>
                  <a:srgbClr val="04060C"/>
                </a:solidFill>
                <a:ea typeface="黑体" pitchFamily="2" charset="-122"/>
              </a:rPr>
              <a:t>，每辆参加保险的车在一月一日付</a:t>
            </a:r>
            <a:r>
              <a:rPr lang="en-US" altLang="zh-CN" sz="2400" b="1">
                <a:solidFill>
                  <a:srgbClr val="04060C"/>
                </a:solidFill>
                <a:ea typeface="黑体" pitchFamily="2" charset="-122"/>
              </a:rPr>
              <a:t>12</a:t>
            </a:r>
            <a:r>
              <a:rPr lang="zh-CN" altLang="en-US" sz="2400">
                <a:solidFill>
                  <a:srgbClr val="04060C"/>
                </a:solidFill>
                <a:ea typeface="黑体" pitchFamily="2" charset="-122"/>
              </a:rPr>
              <a:t>元保险费，而被抢盗时车主可由保险公司领</a:t>
            </a:r>
            <a:r>
              <a:rPr lang="en-US" altLang="zh-CN" sz="2400" b="1">
                <a:solidFill>
                  <a:srgbClr val="04060C"/>
                </a:solidFill>
                <a:ea typeface="黑体" pitchFamily="2" charset="-122"/>
              </a:rPr>
              <a:t>2000</a:t>
            </a:r>
            <a:r>
              <a:rPr lang="zh-CN" altLang="en-US" sz="2400">
                <a:solidFill>
                  <a:srgbClr val="04060C"/>
                </a:solidFill>
                <a:ea typeface="黑体" pitchFamily="2" charset="-122"/>
              </a:rPr>
              <a:t>元。（</a:t>
            </a:r>
            <a:r>
              <a:rPr lang="en-US" altLang="zh-CN" sz="2400">
                <a:solidFill>
                  <a:srgbClr val="04060C"/>
                </a:solidFill>
                <a:ea typeface="黑体" pitchFamily="2" charset="-122"/>
              </a:rPr>
              <a:t>1</a:t>
            </a:r>
            <a:r>
              <a:rPr lang="zh-CN" altLang="en-US" sz="2400">
                <a:solidFill>
                  <a:srgbClr val="04060C"/>
                </a:solidFill>
                <a:ea typeface="黑体" pitchFamily="2" charset="-122"/>
              </a:rPr>
              <a:t>）求公司亏本的概率（</a:t>
            </a:r>
            <a:r>
              <a:rPr lang="en-US" altLang="zh-CN" sz="2400">
                <a:solidFill>
                  <a:srgbClr val="04060C"/>
                </a:solidFill>
                <a:ea typeface="黑体" pitchFamily="2" charset="-122"/>
              </a:rPr>
              <a:t>2</a:t>
            </a:r>
            <a:r>
              <a:rPr lang="zh-CN" altLang="en-US" sz="2400">
                <a:solidFill>
                  <a:srgbClr val="04060C"/>
                </a:solidFill>
                <a:ea typeface="黑体" pitchFamily="2" charset="-122"/>
              </a:rPr>
              <a:t>）求获利不小于</a:t>
            </a:r>
            <a:r>
              <a:rPr lang="en-US" altLang="zh-CN" sz="2400" b="1">
                <a:solidFill>
                  <a:srgbClr val="04060C"/>
                </a:solidFill>
                <a:ea typeface="黑体" pitchFamily="2" charset="-122"/>
              </a:rPr>
              <a:t>10000</a:t>
            </a:r>
            <a:r>
              <a:rPr lang="zh-CN" altLang="en-US" sz="2400">
                <a:solidFill>
                  <a:srgbClr val="04060C"/>
                </a:solidFill>
                <a:ea typeface="黑体" pitchFamily="2" charset="-122"/>
              </a:rPr>
              <a:t>元的概率。</a:t>
            </a:r>
          </a:p>
          <a:p>
            <a:pPr>
              <a:lnSpc>
                <a:spcPct val="120000"/>
              </a:lnSpc>
              <a:buFont typeface="Wingdings" pitchFamily="2" charset="2"/>
              <a:buNone/>
            </a:pPr>
            <a:r>
              <a:rPr lang="zh-CN" altLang="en-US" sz="2400">
                <a:solidFill>
                  <a:srgbClr val="04060C"/>
                </a:solidFill>
                <a:ea typeface="黑体" pitchFamily="2" charset="-122"/>
              </a:rPr>
              <a:t>解；（</a:t>
            </a:r>
            <a:r>
              <a:rPr lang="en-US" altLang="zh-CN" sz="2400">
                <a:solidFill>
                  <a:srgbClr val="04060C"/>
                </a:solidFill>
                <a:ea typeface="黑体" pitchFamily="2" charset="-122"/>
              </a:rPr>
              <a:t>1</a:t>
            </a:r>
            <a:r>
              <a:rPr lang="zh-CN" altLang="en-US" sz="2400">
                <a:solidFill>
                  <a:srgbClr val="04060C"/>
                </a:solidFill>
                <a:ea typeface="黑体" pitchFamily="2" charset="-122"/>
              </a:rPr>
              <a:t>）公司一年总收入</a:t>
            </a:r>
            <a:r>
              <a:rPr lang="en-US" altLang="zh-CN" sz="2400" b="1">
                <a:solidFill>
                  <a:srgbClr val="04060C"/>
                </a:solidFill>
                <a:ea typeface="黑体" pitchFamily="2" charset="-122"/>
              </a:rPr>
              <a:t>2500*12=30000</a:t>
            </a:r>
            <a:r>
              <a:rPr lang="zh-CN" altLang="en-US" sz="2400">
                <a:solidFill>
                  <a:srgbClr val="04060C"/>
                </a:solidFill>
                <a:ea typeface="黑体" pitchFamily="2" charset="-122"/>
              </a:rPr>
              <a:t>，</a:t>
            </a:r>
            <a:br>
              <a:rPr lang="zh-CN" altLang="en-US" sz="2400">
                <a:solidFill>
                  <a:srgbClr val="04060C"/>
                </a:solidFill>
                <a:ea typeface="黑体" pitchFamily="2" charset="-122"/>
              </a:rPr>
            </a:br>
            <a:r>
              <a:rPr lang="zh-CN" altLang="en-US" sz="2400">
                <a:solidFill>
                  <a:srgbClr val="04060C"/>
                </a:solidFill>
                <a:ea typeface="黑体" pitchFamily="2" charset="-122"/>
              </a:rPr>
              <a:t>             </a:t>
            </a:r>
            <a:r>
              <a:rPr lang="en-US" altLang="zh-CN" sz="2400" b="1">
                <a:solidFill>
                  <a:srgbClr val="04060C"/>
                </a:solidFill>
                <a:ea typeface="黑体" pitchFamily="2" charset="-122"/>
              </a:rPr>
              <a:t>X</a:t>
            </a:r>
            <a:r>
              <a:rPr lang="zh-CN" altLang="en-US" sz="2400">
                <a:solidFill>
                  <a:srgbClr val="04060C"/>
                </a:solidFill>
                <a:ea typeface="黑体" pitchFamily="2" charset="-122"/>
              </a:rPr>
              <a:t>：一年中被抢盗的车数。</a:t>
            </a:r>
            <a:br>
              <a:rPr lang="zh-CN" altLang="en-US" sz="2400">
                <a:solidFill>
                  <a:srgbClr val="04060C"/>
                </a:solidFill>
                <a:ea typeface="黑体" pitchFamily="2" charset="-122"/>
              </a:rPr>
            </a:br>
            <a:r>
              <a:rPr lang="zh-CN" altLang="en-US" sz="2400">
                <a:solidFill>
                  <a:srgbClr val="04060C"/>
                </a:solidFill>
                <a:ea typeface="黑体" pitchFamily="2" charset="-122"/>
              </a:rPr>
              <a:t>             </a:t>
            </a:r>
            <a:r>
              <a:rPr lang="en-US" altLang="zh-CN" sz="2400" b="1">
                <a:solidFill>
                  <a:srgbClr val="04060C"/>
                </a:solidFill>
                <a:ea typeface="黑体" pitchFamily="2" charset="-122"/>
              </a:rPr>
              <a:t>X~b(2500 , 0.002),</a:t>
            </a:r>
            <a:r>
              <a:rPr lang="zh-CN" altLang="en-US" sz="2400">
                <a:solidFill>
                  <a:srgbClr val="04060C"/>
                </a:solidFill>
                <a:ea typeface="黑体" pitchFamily="2" charset="-122"/>
              </a:rPr>
              <a:t>要</a:t>
            </a:r>
            <a:r>
              <a:rPr lang="en-US" altLang="zh-CN" sz="2400" b="1">
                <a:solidFill>
                  <a:srgbClr val="04060C"/>
                </a:solidFill>
                <a:ea typeface="黑体" pitchFamily="2" charset="-122"/>
              </a:rPr>
              <a:t>2000X&gt;30000</a:t>
            </a:r>
          </a:p>
        </p:txBody>
      </p:sp>
      <p:graphicFrame>
        <p:nvGraphicFramePr>
          <p:cNvPr id="218115" name="Object 3"/>
          <p:cNvGraphicFramePr>
            <a:graphicFrameLocks noChangeAspect="1"/>
          </p:cNvGraphicFramePr>
          <p:nvPr/>
        </p:nvGraphicFramePr>
        <p:xfrm>
          <a:off x="1066800" y="4514850"/>
          <a:ext cx="6858000" cy="1657350"/>
        </p:xfrm>
        <a:graphic>
          <a:graphicData uri="http://schemas.openxmlformats.org/presentationml/2006/ole">
            <p:oleObj spid="_x0000_s218115" r:id="rId3" imgW="3670300" imgH="889000" progId="Equation.3">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iterate type="lt">
                                    <p:tmPct val="100000"/>
                                  </p:iterate>
                                  <p:childTnLst>
                                    <p:set>
                                      <p:cBhvr>
                                        <p:cTn id="6" dur="1" fill="hold">
                                          <p:stCondLst>
                                            <p:cond delay="0"/>
                                          </p:stCondLst>
                                        </p:cTn>
                                        <p:tgtEl>
                                          <p:spTgt spid="218114">
                                            <p:txEl>
                                              <p:pRg st="0" end="0"/>
                                            </p:txEl>
                                          </p:spTgt>
                                        </p:tgtEl>
                                        <p:attrNameLst>
                                          <p:attrName>style.visibility</p:attrName>
                                        </p:attrNameLst>
                                      </p:cBhvr>
                                      <p:to>
                                        <p:strVal val="visible"/>
                                      </p:to>
                                    </p:set>
                                    <p:animEffect transition="in" filter="dissolve">
                                      <p:cBhvr>
                                        <p:cTn id="7" dur="75"/>
                                        <p:tgtEl>
                                          <p:spTgt spid="2181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iterate type="lt">
                                    <p:tmPct val="100000"/>
                                  </p:iterate>
                                  <p:childTnLst>
                                    <p:set>
                                      <p:cBhvr>
                                        <p:cTn id="11" dur="1" fill="hold">
                                          <p:stCondLst>
                                            <p:cond delay="0"/>
                                          </p:stCondLst>
                                        </p:cTn>
                                        <p:tgtEl>
                                          <p:spTgt spid="218114">
                                            <p:txEl>
                                              <p:pRg st="1" end="1"/>
                                            </p:txEl>
                                          </p:spTgt>
                                        </p:tgtEl>
                                        <p:attrNameLst>
                                          <p:attrName>style.visibility</p:attrName>
                                        </p:attrNameLst>
                                      </p:cBhvr>
                                      <p:to>
                                        <p:strVal val="visible"/>
                                      </p:to>
                                    </p:set>
                                    <p:animEffect transition="in" filter="dissolve">
                                      <p:cBhvr>
                                        <p:cTn id="12" dur="75"/>
                                        <p:tgtEl>
                                          <p:spTgt spid="2181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18115"/>
                                        </p:tgtEl>
                                        <p:attrNameLst>
                                          <p:attrName>style.visibility</p:attrName>
                                        </p:attrNameLst>
                                      </p:cBhvr>
                                      <p:to>
                                        <p:strVal val="visible"/>
                                      </p:to>
                                    </p:set>
                                    <p:animEffect transition="in" filter="wipe(left)">
                                      <p:cBhvr>
                                        <p:cTn id="17" dur="500"/>
                                        <p:tgtEl>
                                          <p:spTgt spid="218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14"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9138" name="Object 2"/>
          <p:cNvGraphicFramePr>
            <a:graphicFrameLocks noChangeAspect="1"/>
          </p:cNvGraphicFramePr>
          <p:nvPr/>
        </p:nvGraphicFramePr>
        <p:xfrm>
          <a:off x="682625" y="1636713"/>
          <a:ext cx="7705725" cy="1868487"/>
        </p:xfrm>
        <a:graphic>
          <a:graphicData uri="http://schemas.openxmlformats.org/presentationml/2006/ole">
            <p:oleObj spid="_x0000_s219138" name="Equation" r:id="rId4" imgW="3720960" imgH="901440" progId="Equation.3">
              <p:embed/>
            </p:oleObj>
          </a:graphicData>
        </a:graphic>
      </p:graphicFrame>
      <p:sp>
        <p:nvSpPr>
          <p:cNvPr id="219139" name="Text Box 3"/>
          <p:cNvSpPr txBox="1">
            <a:spLocks noChangeArrowheads="1"/>
          </p:cNvSpPr>
          <p:nvPr/>
        </p:nvSpPr>
        <p:spPr bwMode="auto">
          <a:xfrm>
            <a:off x="762000" y="1066800"/>
            <a:ext cx="990600" cy="457200"/>
          </a:xfrm>
          <a:prstGeom prst="rect">
            <a:avLst/>
          </a:prstGeom>
          <a:noFill/>
          <a:ln w="9525">
            <a:noFill/>
            <a:miter lim="800000"/>
            <a:headEnd/>
            <a:tailEnd/>
          </a:ln>
          <a:effectLst/>
        </p:spPr>
        <p:txBody>
          <a:bodyPr>
            <a:spAutoFit/>
          </a:bodyPr>
          <a:lstStyle/>
          <a:p>
            <a:pPr>
              <a:spcBef>
                <a:spcPct val="50000"/>
              </a:spcBef>
            </a:pPr>
            <a:r>
              <a:rPr lang="en-US" altLang="zh-CN">
                <a:solidFill>
                  <a:schemeClr val="tx1"/>
                </a:solidFill>
              </a:rPr>
              <a:t>(2)</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19138"/>
                                        </p:tgtEl>
                                        <p:attrNameLst>
                                          <p:attrName>style.visibility</p:attrName>
                                        </p:attrNameLst>
                                      </p:cBhvr>
                                      <p:to>
                                        <p:strVal val="visible"/>
                                      </p:to>
                                    </p:set>
                                    <p:animEffect transition="in" filter="wipe(left)">
                                      <p:cBhvr>
                                        <p:cTn id="7" dur="500"/>
                                        <p:tgtEl>
                                          <p:spTgt spid="219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Rectangle 2"/>
          <p:cNvSpPr>
            <a:spLocks noGrp="1" noChangeArrowheads="1"/>
          </p:cNvSpPr>
          <p:nvPr>
            <p:ph type="body" idx="1"/>
          </p:nvPr>
        </p:nvSpPr>
        <p:spPr>
          <a:xfrm>
            <a:off x="990600" y="1447800"/>
            <a:ext cx="7772400" cy="2438400"/>
          </a:xfrm>
        </p:spPr>
        <p:txBody>
          <a:bodyPr/>
          <a:lstStyle/>
          <a:p>
            <a:pPr>
              <a:lnSpc>
                <a:spcPct val="140000"/>
              </a:lnSpc>
              <a:buFont typeface="Wingdings" pitchFamily="2" charset="2"/>
              <a:buNone/>
            </a:pPr>
            <a:r>
              <a:rPr lang="zh-CN" altLang="en-US" sz="2400">
                <a:solidFill>
                  <a:srgbClr val="04060C"/>
                </a:solidFill>
                <a:latin typeface="黑体" pitchFamily="2" charset="-122"/>
                <a:ea typeface="黑体" pitchFamily="2" charset="-122"/>
              </a:rPr>
              <a:t>（</a:t>
            </a:r>
            <a:r>
              <a:rPr lang="en-US" altLang="zh-CN" sz="2400">
                <a:solidFill>
                  <a:srgbClr val="04060C"/>
                </a:solidFill>
                <a:latin typeface="黑体" pitchFamily="2" charset="-122"/>
                <a:ea typeface="黑体" pitchFamily="2" charset="-122"/>
              </a:rPr>
              <a:t>ⅰ</a:t>
            </a:r>
            <a:r>
              <a:rPr lang="zh-CN" altLang="en-US" sz="2400">
                <a:solidFill>
                  <a:srgbClr val="04060C"/>
                </a:solidFill>
                <a:latin typeface="黑体" pitchFamily="2" charset="-122"/>
                <a:ea typeface="黑体" pitchFamily="2" charset="-122"/>
              </a:rPr>
              <a:t>）超几何分布</a:t>
            </a:r>
            <a:br>
              <a:rPr lang="zh-CN" altLang="en-US" sz="2400">
                <a:solidFill>
                  <a:srgbClr val="04060C"/>
                </a:solidFill>
                <a:latin typeface="黑体" pitchFamily="2" charset="-122"/>
                <a:ea typeface="黑体" pitchFamily="2" charset="-122"/>
              </a:rPr>
            </a:br>
            <a:r>
              <a:rPr lang="zh-CN" altLang="en-US" sz="2400">
                <a:solidFill>
                  <a:srgbClr val="04060C"/>
                </a:solidFill>
                <a:latin typeface="黑体" pitchFamily="2" charset="-122"/>
                <a:ea typeface="黑体" pitchFamily="2" charset="-122"/>
              </a:rPr>
              <a:t>   设一堆同类产品共</a:t>
            </a:r>
            <a:r>
              <a:rPr lang="en-US" altLang="zh-CN" sz="2400" b="1">
                <a:solidFill>
                  <a:srgbClr val="04060C"/>
                </a:solidFill>
                <a:latin typeface="黑体" pitchFamily="2" charset="-122"/>
                <a:ea typeface="黑体" pitchFamily="2" charset="-122"/>
              </a:rPr>
              <a:t>N</a:t>
            </a:r>
            <a:r>
              <a:rPr lang="zh-CN" altLang="en-US" sz="2400">
                <a:solidFill>
                  <a:srgbClr val="04060C"/>
                </a:solidFill>
                <a:latin typeface="黑体" pitchFamily="2" charset="-122"/>
                <a:ea typeface="黑体" pitchFamily="2" charset="-122"/>
              </a:rPr>
              <a:t>件，其中有</a:t>
            </a:r>
            <a:r>
              <a:rPr lang="en-US" altLang="zh-CN" sz="2400" b="1">
                <a:solidFill>
                  <a:srgbClr val="04060C"/>
                </a:solidFill>
                <a:latin typeface="黑体" pitchFamily="2" charset="-122"/>
                <a:ea typeface="黑体" pitchFamily="2" charset="-122"/>
              </a:rPr>
              <a:t>M</a:t>
            </a:r>
            <a:r>
              <a:rPr lang="zh-CN" altLang="en-US" sz="2400">
                <a:solidFill>
                  <a:srgbClr val="04060C"/>
                </a:solidFill>
                <a:latin typeface="黑体" pitchFamily="2" charset="-122"/>
                <a:ea typeface="黑体" pitchFamily="2" charset="-122"/>
              </a:rPr>
              <a:t>个次品，现从中任取</a:t>
            </a:r>
            <a:r>
              <a:rPr lang="en-US" altLang="zh-CN" sz="2400" b="1">
                <a:solidFill>
                  <a:srgbClr val="04060C"/>
                </a:solidFill>
                <a:latin typeface="黑体" pitchFamily="2" charset="-122"/>
                <a:ea typeface="黑体" pitchFamily="2" charset="-122"/>
              </a:rPr>
              <a:t>n</a:t>
            </a:r>
            <a:r>
              <a:rPr lang="zh-CN" altLang="en-US" sz="2400">
                <a:solidFill>
                  <a:srgbClr val="04060C"/>
                </a:solidFill>
                <a:latin typeface="黑体" pitchFamily="2" charset="-122"/>
                <a:ea typeface="黑体" pitchFamily="2" charset="-122"/>
              </a:rPr>
              <a:t>个</a:t>
            </a:r>
            <a:r>
              <a:rPr lang="en-US" altLang="zh-CN" sz="2400">
                <a:solidFill>
                  <a:srgbClr val="04060C"/>
                </a:solidFill>
                <a:latin typeface="黑体" pitchFamily="2" charset="-122"/>
                <a:ea typeface="黑体" pitchFamily="2" charset="-122"/>
              </a:rPr>
              <a:t>(</a:t>
            </a:r>
            <a:r>
              <a:rPr lang="zh-CN" altLang="en-US" sz="2400">
                <a:solidFill>
                  <a:srgbClr val="04060C"/>
                </a:solidFill>
                <a:latin typeface="黑体" pitchFamily="2" charset="-122"/>
                <a:ea typeface="黑体" pitchFamily="2" charset="-122"/>
              </a:rPr>
              <a:t>为方便计算。假定</a:t>
            </a:r>
            <a:r>
              <a:rPr lang="en-US" altLang="zh-CN" sz="2400" b="1">
                <a:solidFill>
                  <a:srgbClr val="04060C"/>
                </a:solidFill>
                <a:latin typeface="黑体" pitchFamily="2" charset="-122"/>
                <a:ea typeface="黑体" pitchFamily="2" charset="-122"/>
              </a:rPr>
              <a:t>n≤N-M</a:t>
            </a:r>
            <a:r>
              <a:rPr lang="en-US" altLang="zh-CN" sz="2400">
                <a:solidFill>
                  <a:srgbClr val="04060C"/>
                </a:solidFill>
                <a:latin typeface="黑体" pitchFamily="2" charset="-122"/>
                <a:ea typeface="黑体" pitchFamily="2" charset="-122"/>
              </a:rPr>
              <a:t>)</a:t>
            </a:r>
            <a:r>
              <a:rPr lang="zh-CN" altLang="en-US" sz="2400">
                <a:solidFill>
                  <a:srgbClr val="04060C"/>
                </a:solidFill>
                <a:latin typeface="黑体" pitchFamily="2" charset="-122"/>
                <a:ea typeface="黑体" pitchFamily="2" charset="-122"/>
              </a:rPr>
              <a:t>，则这</a:t>
            </a:r>
            <a:r>
              <a:rPr lang="en-US" altLang="zh-CN" sz="2400" b="1">
                <a:solidFill>
                  <a:srgbClr val="04060C"/>
                </a:solidFill>
                <a:latin typeface="黑体" pitchFamily="2" charset="-122"/>
                <a:ea typeface="黑体" pitchFamily="2" charset="-122"/>
              </a:rPr>
              <a:t>n</a:t>
            </a:r>
            <a:r>
              <a:rPr lang="zh-CN" altLang="en-US" sz="2400">
                <a:solidFill>
                  <a:srgbClr val="04060C"/>
                </a:solidFill>
                <a:latin typeface="黑体" pitchFamily="2" charset="-122"/>
                <a:ea typeface="黑体" pitchFamily="2" charset="-122"/>
              </a:rPr>
              <a:t>个中所含的次品数</a:t>
            </a:r>
            <a:r>
              <a:rPr lang="en-US" altLang="zh-CN" sz="2400" b="1">
                <a:solidFill>
                  <a:srgbClr val="04060C"/>
                </a:solidFill>
                <a:ea typeface="黑体" pitchFamily="2" charset="-122"/>
              </a:rPr>
              <a:t>X</a:t>
            </a:r>
            <a:r>
              <a:rPr lang="zh-CN" altLang="en-US" sz="2400">
                <a:solidFill>
                  <a:srgbClr val="04060C"/>
                </a:solidFill>
                <a:latin typeface="黑体" pitchFamily="2" charset="-122"/>
                <a:ea typeface="黑体" pitchFamily="2" charset="-122"/>
              </a:rPr>
              <a:t>是个离散型随机变量，</a:t>
            </a:r>
            <a:r>
              <a:rPr lang="en-US" altLang="zh-CN" sz="2400" b="1">
                <a:solidFill>
                  <a:srgbClr val="04060C"/>
                </a:solidFill>
                <a:ea typeface="黑体" pitchFamily="2" charset="-122"/>
              </a:rPr>
              <a:t>X</a:t>
            </a:r>
            <a:r>
              <a:rPr lang="zh-CN" altLang="en-US" sz="2400">
                <a:solidFill>
                  <a:srgbClr val="04060C"/>
                </a:solidFill>
                <a:latin typeface="黑体" pitchFamily="2" charset="-122"/>
                <a:ea typeface="黑体" pitchFamily="2" charset="-122"/>
              </a:rPr>
              <a:t>的分布律为 </a:t>
            </a:r>
          </a:p>
        </p:txBody>
      </p:sp>
      <p:graphicFrame>
        <p:nvGraphicFramePr>
          <p:cNvPr id="69635" name="Object 3"/>
          <p:cNvGraphicFramePr>
            <a:graphicFrameLocks noChangeAspect="1"/>
          </p:cNvGraphicFramePr>
          <p:nvPr/>
        </p:nvGraphicFramePr>
        <p:xfrm>
          <a:off x="1905000" y="3657600"/>
          <a:ext cx="5867400" cy="1017588"/>
        </p:xfrm>
        <a:graphic>
          <a:graphicData uri="http://schemas.openxmlformats.org/presentationml/2006/ole">
            <p:oleObj spid="_x0000_s69635" r:id="rId3" imgW="2641600" imgH="457200" progId="Equation.3">
              <p:embed/>
            </p:oleObj>
          </a:graphicData>
        </a:graphic>
      </p:graphicFrame>
      <p:sp>
        <p:nvSpPr>
          <p:cNvPr id="69636" name="Text Box 4"/>
          <p:cNvSpPr txBox="1">
            <a:spLocks noChangeArrowheads="1"/>
          </p:cNvSpPr>
          <p:nvPr/>
        </p:nvSpPr>
        <p:spPr bwMode="auto">
          <a:xfrm>
            <a:off x="1431925" y="4713288"/>
            <a:ext cx="6950075" cy="822325"/>
          </a:xfrm>
          <a:prstGeom prst="rect">
            <a:avLst/>
          </a:prstGeom>
          <a:noFill/>
          <a:ln w="9525">
            <a:noFill/>
            <a:miter lim="800000"/>
            <a:headEnd/>
            <a:tailEnd/>
          </a:ln>
          <a:effectLst/>
        </p:spPr>
        <p:txBody>
          <a:bodyPr>
            <a:spAutoFit/>
          </a:bodyPr>
          <a:lstStyle/>
          <a:p>
            <a:r>
              <a:rPr lang="en-US" altLang="zh-CN">
                <a:latin typeface="黑体" pitchFamily="2" charset="-122"/>
                <a:ea typeface="黑体" pitchFamily="2" charset="-122"/>
              </a:rPr>
              <a:t>  </a:t>
            </a:r>
            <a:r>
              <a:rPr lang="zh-CN" altLang="en-US">
                <a:latin typeface="黑体" pitchFamily="2" charset="-122"/>
                <a:ea typeface="黑体" pitchFamily="2" charset="-122"/>
              </a:rPr>
              <a:t>其中</a:t>
            </a:r>
            <a:r>
              <a:rPr lang="en-US" altLang="zh-CN" b="1">
                <a:ea typeface="黑体" pitchFamily="2" charset="-122"/>
              </a:rPr>
              <a:t>L=min(M</a:t>
            </a:r>
            <a:r>
              <a:rPr lang="zh-CN" altLang="en-US" b="1">
                <a:ea typeface="黑体" pitchFamily="2" charset="-122"/>
              </a:rPr>
              <a:t>，</a:t>
            </a:r>
            <a:r>
              <a:rPr lang="en-US" altLang="zh-CN" b="1">
                <a:ea typeface="黑体" pitchFamily="2" charset="-122"/>
              </a:rPr>
              <a:t>n)</a:t>
            </a:r>
            <a:r>
              <a:rPr lang="en-US" altLang="zh-CN">
                <a:latin typeface="黑体" pitchFamily="2" charset="-122"/>
                <a:ea typeface="黑体" pitchFamily="2" charset="-122"/>
              </a:rPr>
              <a:t> ,</a:t>
            </a:r>
            <a:r>
              <a:rPr lang="zh-CN" altLang="en-US">
                <a:latin typeface="黑体" pitchFamily="2" charset="-122"/>
                <a:ea typeface="黑体" pitchFamily="2" charset="-122"/>
              </a:rPr>
              <a:t>这个概率分布称为超几何分布。 </a:t>
            </a:r>
          </a:p>
        </p:txBody>
      </p:sp>
      <p:sp>
        <p:nvSpPr>
          <p:cNvPr id="69637" name="Text Box 5"/>
          <p:cNvSpPr txBox="1">
            <a:spLocks noChangeArrowheads="1"/>
          </p:cNvSpPr>
          <p:nvPr/>
        </p:nvSpPr>
        <p:spPr bwMode="auto">
          <a:xfrm>
            <a:off x="1066800" y="838200"/>
            <a:ext cx="4572000" cy="579438"/>
          </a:xfrm>
          <a:prstGeom prst="rect">
            <a:avLst/>
          </a:prstGeom>
          <a:noFill/>
          <a:ln w="9525">
            <a:noFill/>
            <a:miter lim="800000"/>
            <a:headEnd/>
            <a:tailEnd/>
          </a:ln>
          <a:effectLst/>
        </p:spPr>
        <p:txBody>
          <a:bodyPr>
            <a:spAutoFit/>
          </a:bodyPr>
          <a:lstStyle/>
          <a:p>
            <a:pPr>
              <a:spcBef>
                <a:spcPct val="20000"/>
              </a:spcBef>
              <a:buClr>
                <a:srgbClr val="A50021"/>
              </a:buClr>
              <a:buSzPct val="75000"/>
              <a:buFont typeface="Wingdings" pitchFamily="2" charset="2"/>
              <a:buNone/>
            </a:pPr>
            <a:r>
              <a:rPr lang="zh-CN" altLang="en-US" sz="3200" b="1">
                <a:solidFill>
                  <a:schemeClr val="tx2"/>
                </a:solidFill>
                <a:latin typeface="华文行楷" pitchFamily="2" charset="-122"/>
                <a:ea typeface="华文行楷" pitchFamily="2" charset="-122"/>
              </a:rPr>
              <a:t>三、其它常见的分布</a:t>
            </a:r>
            <a:endParaRPr lang="zh-CN" altLang="en-US" b="1"/>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2"/>
          <p:cNvSpPr>
            <a:spLocks noGrp="1" noChangeArrowheads="1"/>
          </p:cNvSpPr>
          <p:nvPr>
            <p:ph type="body" idx="1"/>
          </p:nvPr>
        </p:nvSpPr>
        <p:spPr>
          <a:xfrm>
            <a:off x="609600" y="838200"/>
            <a:ext cx="7772400" cy="2057400"/>
          </a:xfrm>
        </p:spPr>
        <p:txBody>
          <a:bodyPr/>
          <a:lstStyle/>
          <a:p>
            <a:pPr>
              <a:buFont typeface="Wingdings" pitchFamily="2" charset="2"/>
              <a:buNone/>
            </a:pPr>
            <a:r>
              <a:rPr lang="en-US" altLang="zh-CN" sz="2400">
                <a:solidFill>
                  <a:srgbClr val="04060C"/>
                </a:solidFill>
                <a:latin typeface="黑体" pitchFamily="2" charset="-122"/>
                <a:ea typeface="黑体" pitchFamily="2" charset="-122"/>
              </a:rPr>
              <a:t>  (ⅱ)</a:t>
            </a:r>
            <a:r>
              <a:rPr lang="zh-CN" altLang="en-US" sz="2400">
                <a:solidFill>
                  <a:srgbClr val="04060C"/>
                </a:solidFill>
                <a:latin typeface="黑体" pitchFamily="2" charset="-122"/>
                <a:ea typeface="黑体" pitchFamily="2" charset="-122"/>
              </a:rPr>
              <a:t>几何分布 </a:t>
            </a:r>
          </a:p>
          <a:p>
            <a:pPr>
              <a:buFont typeface="Wingdings" pitchFamily="2" charset="2"/>
              <a:buNone/>
            </a:pPr>
            <a:r>
              <a:rPr lang="zh-CN" altLang="en-US" sz="2400">
                <a:solidFill>
                  <a:srgbClr val="04060C"/>
                </a:solidFill>
                <a:latin typeface="黑体" pitchFamily="2" charset="-122"/>
                <a:ea typeface="黑体" pitchFamily="2" charset="-122"/>
              </a:rPr>
              <a:t>      在独立重复试验中，设</a:t>
            </a:r>
            <a:r>
              <a:rPr lang="en-US" altLang="zh-CN" sz="2400" b="1">
                <a:solidFill>
                  <a:srgbClr val="04060C"/>
                </a:solidFill>
                <a:latin typeface="黑体" pitchFamily="2" charset="-122"/>
                <a:ea typeface="黑体" pitchFamily="2" charset="-122"/>
              </a:rPr>
              <a:t>A</a:t>
            </a:r>
            <a:r>
              <a:rPr lang="zh-CN" altLang="en-US" sz="2400">
                <a:solidFill>
                  <a:srgbClr val="04060C"/>
                </a:solidFill>
                <a:latin typeface="黑体" pitchFamily="2" charset="-122"/>
                <a:ea typeface="黑体" pitchFamily="2" charset="-122"/>
              </a:rPr>
              <a:t>在每次试验中发生的概率均为</a:t>
            </a:r>
            <a:r>
              <a:rPr lang="en-US" altLang="zh-CN" sz="2400" b="1">
                <a:solidFill>
                  <a:srgbClr val="04060C"/>
                </a:solidFill>
                <a:latin typeface="黑体" pitchFamily="2" charset="-122"/>
                <a:ea typeface="黑体" pitchFamily="2" charset="-122"/>
              </a:rPr>
              <a:t>p</a:t>
            </a:r>
            <a:r>
              <a:rPr lang="zh-CN" altLang="en-US" sz="2400">
                <a:solidFill>
                  <a:srgbClr val="04060C"/>
                </a:solidFill>
                <a:latin typeface="黑体" pitchFamily="2" charset="-122"/>
                <a:ea typeface="黑体" pitchFamily="2" charset="-122"/>
              </a:rPr>
              <a:t>，记</a:t>
            </a:r>
            <a:r>
              <a:rPr lang="en-US" altLang="zh-CN" sz="2400" b="1">
                <a:solidFill>
                  <a:srgbClr val="04060C"/>
                </a:solidFill>
                <a:ea typeface="黑体" pitchFamily="2" charset="-122"/>
              </a:rPr>
              <a:t>X</a:t>
            </a:r>
            <a:r>
              <a:rPr lang="zh-CN" altLang="en-US" sz="2400">
                <a:solidFill>
                  <a:srgbClr val="04060C"/>
                </a:solidFill>
                <a:latin typeface="黑体" pitchFamily="2" charset="-122"/>
                <a:ea typeface="黑体" pitchFamily="2" charset="-122"/>
              </a:rPr>
              <a:t>为</a:t>
            </a:r>
            <a:r>
              <a:rPr lang="en-US" altLang="zh-CN" sz="2400" b="1">
                <a:solidFill>
                  <a:srgbClr val="04060C"/>
                </a:solidFill>
                <a:latin typeface="黑体" pitchFamily="2" charset="-122"/>
                <a:ea typeface="黑体" pitchFamily="2" charset="-122"/>
              </a:rPr>
              <a:t>A</a:t>
            </a:r>
            <a:r>
              <a:rPr lang="zh-CN" altLang="en-US" sz="2400">
                <a:solidFill>
                  <a:srgbClr val="04060C"/>
                </a:solidFill>
                <a:latin typeface="黑体" pitchFamily="2" charset="-122"/>
                <a:ea typeface="黑体" pitchFamily="2" charset="-122"/>
              </a:rPr>
              <a:t>首次发生时的试验次数。 则不难验证，</a:t>
            </a:r>
            <a:r>
              <a:rPr lang="en-US" altLang="zh-CN" sz="2400" b="1">
                <a:solidFill>
                  <a:srgbClr val="04060C"/>
                </a:solidFill>
                <a:ea typeface="黑体" pitchFamily="2" charset="-122"/>
              </a:rPr>
              <a:t>X</a:t>
            </a:r>
            <a:r>
              <a:rPr lang="zh-CN" altLang="en-US" sz="2400">
                <a:solidFill>
                  <a:srgbClr val="04060C"/>
                </a:solidFill>
                <a:latin typeface="黑体" pitchFamily="2" charset="-122"/>
                <a:ea typeface="黑体" pitchFamily="2" charset="-122"/>
              </a:rPr>
              <a:t>具有如下分布律　</a:t>
            </a:r>
          </a:p>
        </p:txBody>
      </p:sp>
      <p:graphicFrame>
        <p:nvGraphicFramePr>
          <p:cNvPr id="70659" name="Object 3"/>
          <p:cNvGraphicFramePr>
            <a:graphicFrameLocks noChangeAspect="1"/>
          </p:cNvGraphicFramePr>
          <p:nvPr/>
        </p:nvGraphicFramePr>
        <p:xfrm>
          <a:off x="1600200" y="2514600"/>
          <a:ext cx="6096000" cy="476250"/>
        </p:xfrm>
        <a:graphic>
          <a:graphicData uri="http://schemas.openxmlformats.org/presentationml/2006/ole">
            <p:oleObj spid="_x0000_s70659" r:id="rId3" imgW="2933700" imgH="228600" progId="Equation.3">
              <p:embed/>
            </p:oleObj>
          </a:graphicData>
        </a:graphic>
      </p:graphicFrame>
      <p:sp>
        <p:nvSpPr>
          <p:cNvPr id="70660" name="Text Box 4"/>
          <p:cNvSpPr txBox="1">
            <a:spLocks noChangeArrowheads="1"/>
          </p:cNvSpPr>
          <p:nvPr/>
        </p:nvSpPr>
        <p:spPr bwMode="auto">
          <a:xfrm>
            <a:off x="1066800" y="3176588"/>
            <a:ext cx="4298950" cy="457200"/>
          </a:xfrm>
          <a:prstGeom prst="rect">
            <a:avLst/>
          </a:prstGeom>
          <a:noFill/>
          <a:ln w="9525">
            <a:noFill/>
            <a:miter lim="800000"/>
            <a:headEnd/>
            <a:tailEnd/>
          </a:ln>
          <a:effectLst/>
        </p:spPr>
        <p:txBody>
          <a:bodyPr wrap="none">
            <a:spAutoFit/>
          </a:bodyPr>
          <a:lstStyle/>
          <a:p>
            <a:r>
              <a:rPr lang="zh-CN" altLang="en-US">
                <a:latin typeface="黑体" pitchFamily="2" charset="-122"/>
                <a:ea typeface="黑体" pitchFamily="2" charset="-122"/>
              </a:rPr>
              <a:t>这个概率分布称为几何分布。 </a:t>
            </a:r>
          </a:p>
        </p:txBody>
      </p:sp>
      <p:sp>
        <p:nvSpPr>
          <p:cNvPr id="70661" name="Text Box 5"/>
          <p:cNvSpPr txBox="1">
            <a:spLocks noChangeArrowheads="1"/>
          </p:cNvSpPr>
          <p:nvPr/>
        </p:nvSpPr>
        <p:spPr bwMode="auto">
          <a:xfrm>
            <a:off x="609600" y="3709988"/>
            <a:ext cx="7161213" cy="1333500"/>
          </a:xfrm>
          <a:prstGeom prst="rect">
            <a:avLst/>
          </a:prstGeom>
          <a:noFill/>
          <a:ln w="9525">
            <a:noFill/>
            <a:miter lim="800000"/>
            <a:headEnd/>
            <a:tailEnd/>
          </a:ln>
          <a:effectLst/>
        </p:spPr>
        <p:txBody>
          <a:bodyPr wrap="none">
            <a:spAutoFit/>
          </a:bodyPr>
          <a:lstStyle/>
          <a:p>
            <a:r>
              <a:rPr lang="en-US" altLang="zh-CN">
                <a:latin typeface="黑体" pitchFamily="2" charset="-122"/>
                <a:ea typeface="黑体" pitchFamily="2" charset="-122"/>
              </a:rPr>
              <a:t> </a:t>
            </a:r>
            <a:r>
              <a:rPr lang="zh-CN" altLang="en-US">
                <a:latin typeface="黑体" pitchFamily="2" charset="-122"/>
                <a:ea typeface="黑体" pitchFamily="2" charset="-122"/>
              </a:rPr>
              <a:t>（</a:t>
            </a:r>
            <a:r>
              <a:rPr lang="en-US" altLang="zh-CN">
                <a:latin typeface="黑体" pitchFamily="2" charset="-122"/>
                <a:ea typeface="黑体" pitchFamily="2" charset="-122"/>
              </a:rPr>
              <a:t>ⅲ</a:t>
            </a:r>
            <a:r>
              <a:rPr lang="zh-CN" altLang="en-US">
                <a:latin typeface="黑体" pitchFamily="2" charset="-122"/>
                <a:ea typeface="黑体" pitchFamily="2" charset="-122"/>
              </a:rPr>
              <a:t>）巴斯卡分布 </a:t>
            </a:r>
          </a:p>
          <a:p>
            <a:pPr>
              <a:lnSpc>
                <a:spcPct val="120000"/>
              </a:lnSpc>
            </a:pPr>
            <a:r>
              <a:rPr lang="zh-CN" altLang="en-US">
                <a:latin typeface="黑体" pitchFamily="2" charset="-122"/>
                <a:ea typeface="黑体" pitchFamily="2" charset="-122"/>
              </a:rPr>
              <a:t>    在独立重复试验中，若记</a:t>
            </a:r>
            <a:r>
              <a:rPr lang="en-US" altLang="zh-CN" b="1">
                <a:ea typeface="黑体" pitchFamily="2" charset="-122"/>
              </a:rPr>
              <a:t>X</a:t>
            </a:r>
            <a:r>
              <a:rPr lang="zh-CN" altLang="en-US">
                <a:latin typeface="黑体" pitchFamily="2" charset="-122"/>
                <a:ea typeface="黑体" pitchFamily="2" charset="-122"/>
              </a:rPr>
              <a:t>为</a:t>
            </a:r>
            <a:r>
              <a:rPr lang="en-US" altLang="zh-CN" b="1">
                <a:ea typeface="黑体" pitchFamily="2" charset="-122"/>
              </a:rPr>
              <a:t>A</a:t>
            </a:r>
            <a:r>
              <a:rPr lang="zh-CN" altLang="en-US">
                <a:latin typeface="黑体" pitchFamily="2" charset="-122"/>
                <a:ea typeface="黑体" pitchFamily="2" charset="-122"/>
              </a:rPr>
              <a:t>在第</a:t>
            </a:r>
            <a:r>
              <a:rPr lang="en-US" altLang="zh-CN" b="1">
                <a:ea typeface="黑体" pitchFamily="2" charset="-122"/>
              </a:rPr>
              <a:t>r</a:t>
            </a:r>
            <a:r>
              <a:rPr lang="zh-CN" altLang="en-US">
                <a:latin typeface="黑体" pitchFamily="2" charset="-122"/>
                <a:ea typeface="黑体" pitchFamily="2" charset="-122"/>
              </a:rPr>
              <a:t>次发生时的</a:t>
            </a:r>
            <a:br>
              <a:rPr lang="zh-CN" altLang="en-US">
                <a:latin typeface="黑体" pitchFamily="2" charset="-122"/>
                <a:ea typeface="黑体" pitchFamily="2" charset="-122"/>
              </a:rPr>
            </a:br>
            <a:r>
              <a:rPr lang="zh-CN" altLang="en-US">
                <a:latin typeface="黑体" pitchFamily="2" charset="-122"/>
                <a:ea typeface="黑体" pitchFamily="2" charset="-122"/>
              </a:rPr>
              <a:t>  试验次数</a:t>
            </a:r>
            <a:r>
              <a:rPr lang="en-US" altLang="zh-CN">
                <a:latin typeface="黑体" pitchFamily="2" charset="-122"/>
                <a:ea typeface="黑体" pitchFamily="2" charset="-122"/>
              </a:rPr>
              <a:t>,</a:t>
            </a:r>
            <a:r>
              <a:rPr lang="zh-CN" altLang="en-US">
                <a:latin typeface="黑体" pitchFamily="2" charset="-122"/>
                <a:ea typeface="黑体" pitchFamily="2" charset="-122"/>
              </a:rPr>
              <a:t>则</a:t>
            </a:r>
            <a:r>
              <a:rPr lang="en-US" altLang="zh-CN" b="1">
                <a:ea typeface="黑体" pitchFamily="2" charset="-122"/>
              </a:rPr>
              <a:t>X</a:t>
            </a:r>
            <a:r>
              <a:rPr lang="zh-CN" altLang="en-US">
                <a:latin typeface="黑体" pitchFamily="2" charset="-122"/>
                <a:ea typeface="黑体" pitchFamily="2" charset="-122"/>
              </a:rPr>
              <a:t>的分布律为 </a:t>
            </a:r>
          </a:p>
        </p:txBody>
      </p:sp>
      <p:graphicFrame>
        <p:nvGraphicFramePr>
          <p:cNvPr id="70662" name="Object 6"/>
          <p:cNvGraphicFramePr>
            <a:graphicFrameLocks noChangeAspect="1"/>
          </p:cNvGraphicFramePr>
          <p:nvPr/>
        </p:nvGraphicFramePr>
        <p:xfrm>
          <a:off x="1754188" y="5029200"/>
          <a:ext cx="6094412" cy="533400"/>
        </p:xfrm>
        <a:graphic>
          <a:graphicData uri="http://schemas.openxmlformats.org/presentationml/2006/ole">
            <p:oleObj spid="_x0000_s70662" name="公式" r:id="rId4" imgW="3288960" imgH="241200" progId="Equation.3">
              <p:embed/>
            </p:oleObj>
          </a:graphicData>
        </a:graphic>
      </p:graphicFrame>
      <p:sp>
        <p:nvSpPr>
          <p:cNvPr id="70663" name="Text Box 7"/>
          <p:cNvSpPr txBox="1">
            <a:spLocks noChangeArrowheads="1"/>
          </p:cNvSpPr>
          <p:nvPr/>
        </p:nvSpPr>
        <p:spPr bwMode="auto">
          <a:xfrm>
            <a:off x="1143000" y="5562600"/>
            <a:ext cx="4146550" cy="457200"/>
          </a:xfrm>
          <a:prstGeom prst="rect">
            <a:avLst/>
          </a:prstGeom>
          <a:noFill/>
          <a:ln w="9525">
            <a:noFill/>
            <a:miter lim="800000"/>
            <a:headEnd/>
            <a:tailEnd/>
          </a:ln>
          <a:effectLst/>
        </p:spPr>
        <p:txBody>
          <a:bodyPr wrap="none">
            <a:spAutoFit/>
          </a:bodyPr>
          <a:lstStyle/>
          <a:p>
            <a:r>
              <a:rPr lang="en-US" altLang="zh-CN">
                <a:latin typeface="黑体" pitchFamily="2" charset="-122"/>
                <a:ea typeface="黑体" pitchFamily="2" charset="-122"/>
              </a:rPr>
              <a:t>  </a:t>
            </a:r>
            <a:r>
              <a:rPr lang="zh-CN" altLang="en-US">
                <a:latin typeface="黑体" pitchFamily="2" charset="-122"/>
                <a:ea typeface="黑体" pitchFamily="2" charset="-122"/>
              </a:rPr>
              <a:t>这个分布称为巴斯卡分布。</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8" name="Rectangle 4"/>
          <p:cNvSpPr>
            <a:spLocks noChangeArrowheads="1"/>
          </p:cNvSpPr>
          <p:nvPr/>
        </p:nvSpPr>
        <p:spPr bwMode="auto">
          <a:xfrm>
            <a:off x="3657600" y="1143000"/>
            <a:ext cx="1412875" cy="466725"/>
          </a:xfrm>
          <a:prstGeom prst="rect">
            <a:avLst/>
          </a:prstGeom>
          <a:solidFill>
            <a:schemeClr val="accent1"/>
          </a:solidFill>
          <a:ln w="9525">
            <a:solidFill>
              <a:srgbClr val="FF0000"/>
            </a:solidFill>
            <a:miter lim="800000"/>
            <a:headEnd/>
            <a:tailEnd/>
          </a:ln>
          <a:effectLst/>
        </p:spPr>
        <p:txBody>
          <a:bodyPr wrap="none">
            <a:spAutoFit/>
          </a:bodyPr>
          <a:lstStyle/>
          <a:p>
            <a:r>
              <a:rPr lang="zh-CN" altLang="en-US" b="1">
                <a:solidFill>
                  <a:schemeClr val="tx1"/>
                </a:solidFill>
              </a:rPr>
              <a:t>分布函数</a:t>
            </a:r>
          </a:p>
        </p:txBody>
      </p:sp>
      <p:sp>
        <p:nvSpPr>
          <p:cNvPr id="231429" name="Line 5"/>
          <p:cNvSpPr>
            <a:spLocks noChangeShapeType="1"/>
          </p:cNvSpPr>
          <p:nvPr/>
        </p:nvSpPr>
        <p:spPr bwMode="auto">
          <a:xfrm>
            <a:off x="2514600" y="1419225"/>
            <a:ext cx="1066800" cy="0"/>
          </a:xfrm>
          <a:prstGeom prst="line">
            <a:avLst/>
          </a:prstGeom>
          <a:noFill/>
          <a:ln w="9525">
            <a:solidFill>
              <a:srgbClr val="000000"/>
            </a:solidFill>
            <a:round/>
            <a:headEnd/>
            <a:tailEnd/>
          </a:ln>
          <a:effectLst/>
        </p:spPr>
        <p:txBody>
          <a:bodyPr wrap="none" anchor="ctr"/>
          <a:lstStyle/>
          <a:p>
            <a:endParaRPr lang="zh-CN" altLang="en-US"/>
          </a:p>
        </p:txBody>
      </p:sp>
      <p:sp>
        <p:nvSpPr>
          <p:cNvPr id="231430" name="Line 6"/>
          <p:cNvSpPr>
            <a:spLocks noChangeShapeType="1"/>
          </p:cNvSpPr>
          <p:nvPr/>
        </p:nvSpPr>
        <p:spPr bwMode="auto">
          <a:xfrm>
            <a:off x="5105400" y="1343025"/>
            <a:ext cx="1066800" cy="0"/>
          </a:xfrm>
          <a:prstGeom prst="line">
            <a:avLst/>
          </a:prstGeom>
          <a:noFill/>
          <a:ln w="9525">
            <a:solidFill>
              <a:srgbClr val="000000"/>
            </a:solidFill>
            <a:round/>
            <a:headEnd/>
            <a:tailEnd/>
          </a:ln>
          <a:effectLst/>
        </p:spPr>
        <p:txBody>
          <a:bodyPr wrap="none" anchor="ctr"/>
          <a:lstStyle/>
          <a:p>
            <a:endParaRPr lang="zh-CN" altLang="en-US"/>
          </a:p>
        </p:txBody>
      </p:sp>
      <p:sp>
        <p:nvSpPr>
          <p:cNvPr id="231431" name="Rectangle 7"/>
          <p:cNvSpPr>
            <a:spLocks noChangeArrowheads="1"/>
          </p:cNvSpPr>
          <p:nvPr/>
        </p:nvSpPr>
        <p:spPr bwMode="auto">
          <a:xfrm>
            <a:off x="1763713" y="2286000"/>
            <a:ext cx="1549591" cy="707886"/>
          </a:xfrm>
          <a:prstGeom prst="rect">
            <a:avLst/>
          </a:prstGeom>
          <a:solidFill>
            <a:srgbClr val="006600"/>
          </a:solidFill>
          <a:ln w="9525">
            <a:solidFill>
              <a:srgbClr val="FF0000"/>
            </a:solidFill>
            <a:miter lim="800000"/>
            <a:headEnd/>
            <a:tailEnd/>
          </a:ln>
          <a:effectLst/>
        </p:spPr>
        <p:txBody>
          <a:bodyPr wrap="none">
            <a:spAutoFit/>
          </a:bodyPr>
          <a:lstStyle/>
          <a:p>
            <a:r>
              <a:rPr lang="zh-CN" altLang="en-US" sz="2000" b="1" dirty="0">
                <a:solidFill>
                  <a:srgbClr val="FFFF00"/>
                </a:solidFill>
              </a:rPr>
              <a:t>离散型</a:t>
            </a:r>
            <a:r>
              <a:rPr lang="en-US" altLang="zh-CN" sz="2000" b="1" dirty="0" err="1" smtClean="0">
                <a:solidFill>
                  <a:srgbClr val="FFFF00"/>
                </a:solidFill>
              </a:rPr>
              <a:t>r.v</a:t>
            </a:r>
            <a:r>
              <a:rPr lang="en-US" altLang="zh-CN" sz="2000" b="1" dirty="0" smtClean="0">
                <a:solidFill>
                  <a:srgbClr val="FFFF00"/>
                </a:solidFill>
              </a:rPr>
              <a:t>.</a:t>
            </a:r>
            <a:r>
              <a:rPr lang="zh-CN" altLang="en-US" sz="2000" b="1" dirty="0" smtClean="0">
                <a:solidFill>
                  <a:srgbClr val="FFFF00"/>
                </a:solidFill>
              </a:rPr>
              <a:t>的</a:t>
            </a:r>
            <a:endParaRPr lang="zh-CN" altLang="en-US" sz="2000" b="1" dirty="0">
              <a:solidFill>
                <a:srgbClr val="FFFF00"/>
              </a:solidFill>
            </a:endParaRPr>
          </a:p>
          <a:p>
            <a:r>
              <a:rPr lang="zh-CN" altLang="en-US" sz="2000" b="1" dirty="0" smtClean="0">
                <a:solidFill>
                  <a:srgbClr val="FFFF00"/>
                </a:solidFill>
              </a:rPr>
              <a:t>分布</a:t>
            </a:r>
            <a:r>
              <a:rPr lang="zh-CN" altLang="en-US" sz="2000" b="1" dirty="0" smtClean="0">
                <a:solidFill>
                  <a:srgbClr val="FFFF00"/>
                </a:solidFill>
              </a:rPr>
              <a:t>律</a:t>
            </a:r>
            <a:endParaRPr lang="zh-CN" altLang="en-US" sz="2000" b="1" dirty="0">
              <a:solidFill>
                <a:srgbClr val="FFFF00"/>
              </a:solidFill>
            </a:endParaRPr>
          </a:p>
        </p:txBody>
      </p:sp>
      <p:sp>
        <p:nvSpPr>
          <p:cNvPr id="231432" name="Rectangle 8"/>
          <p:cNvSpPr>
            <a:spLocks noChangeArrowheads="1"/>
          </p:cNvSpPr>
          <p:nvPr/>
        </p:nvSpPr>
        <p:spPr bwMode="auto">
          <a:xfrm>
            <a:off x="5584825" y="2209800"/>
            <a:ext cx="1549591" cy="707886"/>
          </a:xfrm>
          <a:prstGeom prst="rect">
            <a:avLst/>
          </a:prstGeom>
          <a:solidFill>
            <a:srgbClr val="0033CC"/>
          </a:solidFill>
          <a:ln w="9525">
            <a:solidFill>
              <a:srgbClr val="FF0000"/>
            </a:solidFill>
            <a:miter lim="800000"/>
            <a:headEnd/>
            <a:tailEnd/>
          </a:ln>
          <a:effectLst/>
        </p:spPr>
        <p:txBody>
          <a:bodyPr wrap="none">
            <a:spAutoFit/>
          </a:bodyPr>
          <a:lstStyle/>
          <a:p>
            <a:r>
              <a:rPr lang="zh-CN" altLang="en-US" sz="2000" b="1" dirty="0">
                <a:solidFill>
                  <a:srgbClr val="FFFF00"/>
                </a:solidFill>
              </a:rPr>
              <a:t>连续型</a:t>
            </a:r>
            <a:r>
              <a:rPr lang="en-US" altLang="zh-CN" sz="2000" b="1" dirty="0" err="1" smtClean="0">
                <a:solidFill>
                  <a:srgbClr val="FFFF00"/>
                </a:solidFill>
              </a:rPr>
              <a:t>r.v</a:t>
            </a:r>
            <a:r>
              <a:rPr lang="en-US" altLang="zh-CN" sz="2000" b="1" dirty="0" smtClean="0">
                <a:solidFill>
                  <a:srgbClr val="FFFF00"/>
                </a:solidFill>
              </a:rPr>
              <a:t>.</a:t>
            </a:r>
            <a:r>
              <a:rPr lang="zh-CN" altLang="en-US" sz="2000" b="1" dirty="0" smtClean="0">
                <a:solidFill>
                  <a:srgbClr val="FFFF00"/>
                </a:solidFill>
              </a:rPr>
              <a:t>的</a:t>
            </a:r>
            <a:endParaRPr lang="zh-CN" altLang="en-US" sz="2000" b="1" dirty="0">
              <a:solidFill>
                <a:srgbClr val="FFFF00"/>
              </a:solidFill>
            </a:endParaRPr>
          </a:p>
          <a:p>
            <a:r>
              <a:rPr lang="zh-CN" altLang="en-US" sz="2000" b="1" dirty="0" smtClean="0">
                <a:solidFill>
                  <a:srgbClr val="FFFF00"/>
                </a:solidFill>
              </a:rPr>
              <a:t>分布</a:t>
            </a:r>
            <a:r>
              <a:rPr lang="zh-CN" altLang="en-US" sz="2000" b="1" dirty="0" smtClean="0">
                <a:solidFill>
                  <a:srgbClr val="FFFF00"/>
                </a:solidFill>
              </a:rPr>
              <a:t>密度</a:t>
            </a:r>
            <a:endParaRPr lang="zh-CN" altLang="en-US" sz="2000" b="1" dirty="0">
              <a:solidFill>
                <a:srgbClr val="FFFF00"/>
              </a:solidFill>
            </a:endParaRPr>
          </a:p>
        </p:txBody>
      </p:sp>
      <p:sp>
        <p:nvSpPr>
          <p:cNvPr id="231433" name="Line 9"/>
          <p:cNvSpPr>
            <a:spLocks noChangeShapeType="1"/>
          </p:cNvSpPr>
          <p:nvPr/>
        </p:nvSpPr>
        <p:spPr bwMode="auto">
          <a:xfrm>
            <a:off x="2514600" y="1419225"/>
            <a:ext cx="0" cy="762000"/>
          </a:xfrm>
          <a:prstGeom prst="line">
            <a:avLst/>
          </a:prstGeom>
          <a:noFill/>
          <a:ln w="9525">
            <a:solidFill>
              <a:srgbClr val="000000"/>
            </a:solidFill>
            <a:round/>
            <a:headEnd/>
            <a:tailEnd type="triangle" w="med" len="med"/>
          </a:ln>
          <a:effectLst/>
        </p:spPr>
        <p:txBody>
          <a:bodyPr wrap="none" anchor="ctr"/>
          <a:lstStyle/>
          <a:p>
            <a:endParaRPr lang="zh-CN" altLang="en-US"/>
          </a:p>
        </p:txBody>
      </p:sp>
      <p:sp>
        <p:nvSpPr>
          <p:cNvPr id="231434" name="Line 10"/>
          <p:cNvSpPr>
            <a:spLocks noChangeShapeType="1"/>
          </p:cNvSpPr>
          <p:nvPr/>
        </p:nvSpPr>
        <p:spPr bwMode="auto">
          <a:xfrm>
            <a:off x="6172200" y="1343025"/>
            <a:ext cx="0" cy="762000"/>
          </a:xfrm>
          <a:prstGeom prst="line">
            <a:avLst/>
          </a:prstGeom>
          <a:noFill/>
          <a:ln w="9525">
            <a:solidFill>
              <a:srgbClr val="000000"/>
            </a:solidFill>
            <a:round/>
            <a:headEnd/>
            <a:tailEnd type="triangle" w="med" len="med"/>
          </a:ln>
          <a:effectLst/>
        </p:spPr>
        <p:txBody>
          <a:bodyPr wrap="none" anchor="ctr"/>
          <a:lstStyle/>
          <a:p>
            <a:endParaRPr lang="zh-CN" altLang="en-US"/>
          </a:p>
        </p:txBody>
      </p:sp>
      <p:sp>
        <p:nvSpPr>
          <p:cNvPr id="231435" name="Line 11"/>
          <p:cNvSpPr>
            <a:spLocks noChangeShapeType="1"/>
          </p:cNvSpPr>
          <p:nvPr/>
        </p:nvSpPr>
        <p:spPr bwMode="auto">
          <a:xfrm>
            <a:off x="4495800" y="1647825"/>
            <a:ext cx="0" cy="304800"/>
          </a:xfrm>
          <a:prstGeom prst="line">
            <a:avLst/>
          </a:prstGeom>
          <a:noFill/>
          <a:ln w="9525">
            <a:solidFill>
              <a:srgbClr val="000000"/>
            </a:solidFill>
            <a:round/>
            <a:headEnd/>
            <a:tailEnd type="triangle" w="med" len="med"/>
          </a:ln>
          <a:effectLst/>
        </p:spPr>
        <p:txBody>
          <a:bodyPr wrap="none" anchor="ctr"/>
          <a:lstStyle/>
          <a:p>
            <a:endParaRPr lang="zh-CN" altLang="en-US"/>
          </a:p>
        </p:txBody>
      </p:sp>
      <p:sp>
        <p:nvSpPr>
          <p:cNvPr id="231436" name="Rectangle 12"/>
          <p:cNvSpPr>
            <a:spLocks noChangeArrowheads="1"/>
          </p:cNvSpPr>
          <p:nvPr/>
        </p:nvSpPr>
        <p:spPr bwMode="auto">
          <a:xfrm>
            <a:off x="3663950" y="2057400"/>
            <a:ext cx="1412875" cy="831850"/>
          </a:xfrm>
          <a:prstGeom prst="rect">
            <a:avLst/>
          </a:prstGeom>
          <a:solidFill>
            <a:schemeClr val="accent1"/>
          </a:solidFill>
          <a:ln w="9525">
            <a:solidFill>
              <a:srgbClr val="FF0000"/>
            </a:solidFill>
            <a:miter lim="800000"/>
            <a:headEnd/>
            <a:tailEnd/>
          </a:ln>
          <a:effectLst/>
        </p:spPr>
        <p:txBody>
          <a:bodyPr wrap="none">
            <a:spAutoFit/>
          </a:bodyPr>
          <a:lstStyle/>
          <a:p>
            <a:r>
              <a:rPr lang="zh-CN" altLang="en-US" b="1">
                <a:solidFill>
                  <a:schemeClr val="tx1"/>
                </a:solidFill>
              </a:rPr>
              <a:t>分布函数</a:t>
            </a:r>
          </a:p>
          <a:p>
            <a:r>
              <a:rPr lang="zh-CN" altLang="en-US" b="1">
                <a:solidFill>
                  <a:schemeClr val="tx1"/>
                </a:solidFill>
              </a:rPr>
              <a:t>的性质</a:t>
            </a:r>
          </a:p>
        </p:txBody>
      </p:sp>
      <p:sp>
        <p:nvSpPr>
          <p:cNvPr id="231437" name="Line 13"/>
          <p:cNvSpPr>
            <a:spLocks noChangeShapeType="1"/>
          </p:cNvSpPr>
          <p:nvPr/>
        </p:nvSpPr>
        <p:spPr bwMode="auto">
          <a:xfrm>
            <a:off x="2514600" y="3048000"/>
            <a:ext cx="0" cy="762000"/>
          </a:xfrm>
          <a:prstGeom prst="line">
            <a:avLst/>
          </a:prstGeom>
          <a:noFill/>
          <a:ln w="9525">
            <a:solidFill>
              <a:srgbClr val="000000"/>
            </a:solidFill>
            <a:round/>
            <a:headEnd/>
            <a:tailEnd type="triangle" w="med" len="med"/>
          </a:ln>
          <a:effectLst/>
        </p:spPr>
        <p:txBody>
          <a:bodyPr wrap="none" anchor="ctr"/>
          <a:lstStyle/>
          <a:p>
            <a:endParaRPr lang="zh-CN" altLang="en-US"/>
          </a:p>
        </p:txBody>
      </p:sp>
      <p:sp>
        <p:nvSpPr>
          <p:cNvPr id="231438" name="Line 14"/>
          <p:cNvSpPr>
            <a:spLocks noChangeShapeType="1"/>
          </p:cNvSpPr>
          <p:nvPr/>
        </p:nvSpPr>
        <p:spPr bwMode="auto">
          <a:xfrm>
            <a:off x="6172200" y="2971800"/>
            <a:ext cx="0" cy="762000"/>
          </a:xfrm>
          <a:prstGeom prst="line">
            <a:avLst/>
          </a:prstGeom>
          <a:noFill/>
          <a:ln w="9525">
            <a:solidFill>
              <a:srgbClr val="000000"/>
            </a:solidFill>
            <a:round/>
            <a:headEnd/>
            <a:tailEnd type="triangle" w="med" len="med"/>
          </a:ln>
          <a:effectLst/>
        </p:spPr>
        <p:txBody>
          <a:bodyPr wrap="none" anchor="ctr"/>
          <a:lstStyle/>
          <a:p>
            <a:endParaRPr lang="zh-CN" altLang="en-US"/>
          </a:p>
        </p:txBody>
      </p:sp>
      <p:sp>
        <p:nvSpPr>
          <p:cNvPr id="231439" name="Rectangle 15"/>
          <p:cNvSpPr>
            <a:spLocks noChangeArrowheads="1"/>
          </p:cNvSpPr>
          <p:nvPr/>
        </p:nvSpPr>
        <p:spPr bwMode="auto">
          <a:xfrm>
            <a:off x="1730375" y="3810000"/>
            <a:ext cx="1546225" cy="1015663"/>
          </a:xfrm>
          <a:prstGeom prst="rect">
            <a:avLst/>
          </a:prstGeom>
          <a:solidFill>
            <a:srgbClr val="006600"/>
          </a:solidFill>
          <a:ln w="9525">
            <a:solidFill>
              <a:srgbClr val="FF0000"/>
            </a:solidFill>
            <a:miter lim="800000"/>
            <a:headEnd/>
            <a:tailEnd/>
          </a:ln>
          <a:effectLst/>
        </p:spPr>
        <p:txBody>
          <a:bodyPr wrap="square">
            <a:spAutoFit/>
          </a:bodyPr>
          <a:lstStyle/>
          <a:p>
            <a:r>
              <a:rPr lang="en-US" altLang="zh-CN" sz="2000" b="1" dirty="0">
                <a:solidFill>
                  <a:srgbClr val="FFFF00"/>
                </a:solidFill>
              </a:rPr>
              <a:t>   </a:t>
            </a:r>
            <a:r>
              <a:rPr lang="zh-CN" altLang="en-US" sz="2000" b="1" dirty="0" smtClean="0">
                <a:solidFill>
                  <a:srgbClr val="FFFF00"/>
                </a:solidFill>
              </a:rPr>
              <a:t>分布律</a:t>
            </a:r>
            <a:endParaRPr lang="en-US" altLang="zh-CN" sz="2000" b="1" dirty="0" smtClean="0">
              <a:solidFill>
                <a:srgbClr val="FFFF00"/>
              </a:solidFill>
            </a:endParaRPr>
          </a:p>
          <a:p>
            <a:r>
              <a:rPr lang="zh-CN" altLang="en-US" sz="2000" b="1" dirty="0" smtClean="0">
                <a:solidFill>
                  <a:srgbClr val="FFFF00"/>
                </a:solidFill>
              </a:rPr>
              <a:t>与分布函数</a:t>
            </a:r>
            <a:endParaRPr lang="en-US" altLang="zh-CN" sz="2000" b="1" dirty="0" smtClean="0">
              <a:solidFill>
                <a:srgbClr val="FFFF00"/>
              </a:solidFill>
            </a:endParaRPr>
          </a:p>
          <a:p>
            <a:r>
              <a:rPr lang="zh-CN" altLang="en-US" sz="2000" b="1" dirty="0" smtClean="0">
                <a:solidFill>
                  <a:srgbClr val="FFFF00"/>
                </a:solidFill>
              </a:rPr>
              <a:t>的</a:t>
            </a:r>
            <a:r>
              <a:rPr lang="zh-CN" altLang="en-US" sz="2000" b="1" dirty="0">
                <a:solidFill>
                  <a:srgbClr val="FFFF00"/>
                </a:solidFill>
              </a:rPr>
              <a:t>关系</a:t>
            </a:r>
          </a:p>
        </p:txBody>
      </p:sp>
      <p:sp>
        <p:nvSpPr>
          <p:cNvPr id="231440" name="Rectangle 16"/>
          <p:cNvSpPr>
            <a:spLocks noChangeArrowheads="1"/>
          </p:cNvSpPr>
          <p:nvPr/>
        </p:nvSpPr>
        <p:spPr bwMode="auto">
          <a:xfrm>
            <a:off x="5508625" y="3810000"/>
            <a:ext cx="1463675" cy="1016000"/>
          </a:xfrm>
          <a:prstGeom prst="rect">
            <a:avLst/>
          </a:prstGeom>
          <a:solidFill>
            <a:srgbClr val="0033CC"/>
          </a:solidFill>
          <a:ln w="9525">
            <a:solidFill>
              <a:srgbClr val="FF0000"/>
            </a:solidFill>
            <a:miter lim="800000"/>
            <a:headEnd/>
            <a:tailEnd/>
          </a:ln>
          <a:effectLst/>
        </p:spPr>
        <p:txBody>
          <a:bodyPr wrap="none">
            <a:spAutoFit/>
          </a:bodyPr>
          <a:lstStyle/>
          <a:p>
            <a:r>
              <a:rPr lang="zh-CN" altLang="en-US" sz="2000" b="1">
                <a:solidFill>
                  <a:srgbClr val="FFFF00"/>
                </a:solidFill>
              </a:rPr>
              <a:t>概率密度</a:t>
            </a:r>
          </a:p>
          <a:p>
            <a:r>
              <a:rPr lang="zh-CN" altLang="en-US" sz="2000" b="1">
                <a:solidFill>
                  <a:srgbClr val="FFFF00"/>
                </a:solidFill>
              </a:rPr>
              <a:t>与分布函数</a:t>
            </a:r>
          </a:p>
          <a:p>
            <a:r>
              <a:rPr lang="zh-CN" altLang="en-US" sz="2000" b="1">
                <a:solidFill>
                  <a:srgbClr val="FFFF00"/>
                </a:solidFill>
              </a:rPr>
              <a:t>的关系</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5" name="Rectangle 3"/>
          <p:cNvSpPr>
            <a:spLocks noGrp="1" noChangeArrowheads="1"/>
          </p:cNvSpPr>
          <p:nvPr>
            <p:ph type="body" idx="1"/>
          </p:nvPr>
        </p:nvSpPr>
        <p:spPr>
          <a:xfrm>
            <a:off x="762000" y="685800"/>
            <a:ext cx="7772400" cy="3429000"/>
          </a:xfrm>
        </p:spPr>
        <p:txBody>
          <a:bodyPr/>
          <a:lstStyle/>
          <a:p>
            <a:pPr>
              <a:lnSpc>
                <a:spcPct val="120000"/>
              </a:lnSpc>
              <a:buFont typeface="Wingdings" pitchFamily="2" charset="2"/>
              <a:buNone/>
            </a:pPr>
            <a:r>
              <a:rPr lang="en-US" altLang="zh-CN" dirty="0"/>
              <a:t/>
            </a:r>
            <a:br>
              <a:rPr lang="en-US" altLang="zh-CN" dirty="0"/>
            </a:br>
            <a:r>
              <a:rPr lang="en-US" altLang="zh-CN" sz="2400" b="1" dirty="0">
                <a:solidFill>
                  <a:srgbClr val="04060C"/>
                </a:solidFill>
                <a:latin typeface="黑体" pitchFamily="2" charset="-122"/>
                <a:ea typeface="黑体" pitchFamily="2" charset="-122"/>
              </a:rPr>
              <a:t>1</a:t>
            </a:r>
            <a:r>
              <a:rPr lang="zh-CN" altLang="en-US" sz="2400" b="1" dirty="0">
                <a:solidFill>
                  <a:srgbClr val="04060C"/>
                </a:solidFill>
                <a:latin typeface="黑体" pitchFamily="2" charset="-122"/>
                <a:ea typeface="黑体" pitchFamily="2" charset="-122"/>
              </a:rPr>
              <a:t>．</a:t>
            </a:r>
            <a:r>
              <a:rPr lang="zh-CN" altLang="en-US" sz="2400" dirty="0">
                <a:solidFill>
                  <a:srgbClr val="04060C"/>
                </a:solidFill>
                <a:latin typeface="黑体" pitchFamily="2" charset="-122"/>
                <a:ea typeface="黑体" pitchFamily="2" charset="-122"/>
              </a:rPr>
              <a:t>离散型</a:t>
            </a:r>
            <a:r>
              <a:rPr lang="zh-CN" altLang="en-US" sz="2400" dirty="0" smtClean="0">
                <a:solidFill>
                  <a:srgbClr val="04060C"/>
                </a:solidFill>
                <a:latin typeface="黑体" pitchFamily="2" charset="-122"/>
                <a:ea typeface="黑体" pitchFamily="2" charset="-122"/>
              </a:rPr>
              <a:t>随机变量</a:t>
            </a:r>
            <a:endParaRPr lang="en-US" altLang="zh-CN" sz="2400" dirty="0" smtClean="0">
              <a:solidFill>
                <a:srgbClr val="04060C"/>
              </a:solidFill>
              <a:latin typeface="黑体" pitchFamily="2" charset="-122"/>
              <a:ea typeface="黑体" pitchFamily="2" charset="-122"/>
            </a:endParaRPr>
          </a:p>
          <a:p>
            <a:pPr>
              <a:lnSpc>
                <a:spcPct val="120000"/>
              </a:lnSpc>
              <a:buFont typeface="Wingdings" pitchFamily="2" charset="2"/>
              <a:buNone/>
            </a:pPr>
            <a:r>
              <a:rPr lang="zh-CN" altLang="en-US" sz="2400" b="1" kern="1200" dirty="0" smtClean="0">
                <a:solidFill>
                  <a:srgbClr val="006600"/>
                </a:solidFill>
                <a:latin typeface="黑体" pitchFamily="2" charset="-122"/>
                <a:ea typeface="黑体" pitchFamily="2" charset="-122"/>
              </a:rPr>
              <a:t>定义</a:t>
            </a:r>
            <a:r>
              <a:rPr lang="zh-CN" altLang="en-US" sz="2400" b="1" dirty="0" smtClean="0">
                <a:solidFill>
                  <a:srgbClr val="04060C"/>
                </a:solidFill>
                <a:latin typeface="黑体" pitchFamily="2" charset="-122"/>
                <a:ea typeface="黑体" pitchFamily="2" charset="-122"/>
              </a:rPr>
              <a:t>  </a:t>
            </a:r>
            <a:r>
              <a:rPr lang="zh-CN" altLang="en-US" sz="2400" dirty="0">
                <a:solidFill>
                  <a:srgbClr val="04060C"/>
                </a:solidFill>
                <a:latin typeface="黑体" pitchFamily="2" charset="-122"/>
                <a:ea typeface="黑体" pitchFamily="2" charset="-122"/>
              </a:rPr>
              <a:t>设</a:t>
            </a:r>
            <a:r>
              <a:rPr lang="en-US" altLang="zh-CN" sz="2400" b="1" dirty="0">
                <a:solidFill>
                  <a:srgbClr val="04060C"/>
                </a:solidFill>
                <a:ea typeface="黑体" pitchFamily="2" charset="-122"/>
              </a:rPr>
              <a:t>X</a:t>
            </a:r>
            <a:r>
              <a:rPr lang="zh-CN" altLang="en-US" sz="2400" dirty="0">
                <a:solidFill>
                  <a:srgbClr val="04060C"/>
                </a:solidFill>
                <a:latin typeface="黑体" pitchFamily="2" charset="-122"/>
                <a:ea typeface="黑体" pitchFamily="2" charset="-122"/>
              </a:rPr>
              <a:t>为一随机变量，如</a:t>
            </a:r>
            <a:r>
              <a:rPr lang="en-US" altLang="zh-CN" sz="2400" b="1" dirty="0">
                <a:solidFill>
                  <a:srgbClr val="04060C"/>
                </a:solidFill>
                <a:ea typeface="黑体" pitchFamily="2" charset="-122"/>
              </a:rPr>
              <a:t>X</a:t>
            </a:r>
            <a:r>
              <a:rPr lang="zh-CN" altLang="en-US" sz="2400" dirty="0">
                <a:solidFill>
                  <a:srgbClr val="04060C"/>
                </a:solidFill>
                <a:latin typeface="黑体" pitchFamily="2" charset="-122"/>
                <a:ea typeface="黑体" pitchFamily="2" charset="-122"/>
              </a:rPr>
              <a:t>的全部可能取到的值是有限个或可列无限多个，则称随机变量</a:t>
            </a:r>
            <a:r>
              <a:rPr lang="en-US" altLang="zh-CN" sz="2400" b="1" dirty="0">
                <a:solidFill>
                  <a:srgbClr val="04060C"/>
                </a:solidFill>
                <a:ea typeface="黑体" pitchFamily="2" charset="-122"/>
              </a:rPr>
              <a:t>X</a:t>
            </a:r>
            <a:r>
              <a:rPr lang="zh-CN" altLang="en-US" sz="2400" dirty="0">
                <a:solidFill>
                  <a:srgbClr val="04060C"/>
                </a:solidFill>
                <a:latin typeface="黑体" pitchFamily="2" charset="-122"/>
                <a:ea typeface="黑体" pitchFamily="2" charset="-122"/>
              </a:rPr>
              <a:t>为</a:t>
            </a:r>
            <a:r>
              <a:rPr lang="zh-CN" altLang="en-US" sz="2400" dirty="0">
                <a:solidFill>
                  <a:srgbClr val="FF0000"/>
                </a:solidFill>
                <a:latin typeface="黑体" pitchFamily="2" charset="-122"/>
                <a:ea typeface="黑体" pitchFamily="2" charset="-122"/>
              </a:rPr>
              <a:t>离散型</a:t>
            </a:r>
            <a:r>
              <a:rPr lang="zh-CN" altLang="en-US" sz="2400" dirty="0" smtClean="0">
                <a:solidFill>
                  <a:srgbClr val="FF0000"/>
                </a:solidFill>
                <a:latin typeface="黑体" pitchFamily="2" charset="-122"/>
                <a:ea typeface="黑体" pitchFamily="2" charset="-122"/>
              </a:rPr>
              <a:t>随机变量</a:t>
            </a:r>
            <a:r>
              <a:rPr lang="zh-CN" altLang="en-US" sz="2400" dirty="0" smtClean="0">
                <a:solidFill>
                  <a:srgbClr val="000000"/>
                </a:solidFill>
                <a:latin typeface="黑体" pitchFamily="2" charset="-122"/>
                <a:ea typeface="黑体" pitchFamily="2" charset="-122"/>
              </a:rPr>
              <a:t>。</a:t>
            </a:r>
            <a:r>
              <a:rPr lang="zh-CN" altLang="en-US" sz="2400" dirty="0">
                <a:solidFill>
                  <a:srgbClr val="04060C"/>
                </a:solidFill>
                <a:latin typeface="黑体" pitchFamily="2" charset="-122"/>
                <a:ea typeface="黑体" pitchFamily="2" charset="-122"/>
              </a:rPr>
              <a:t/>
            </a:r>
            <a:br>
              <a:rPr lang="zh-CN" altLang="en-US" sz="2400" dirty="0">
                <a:solidFill>
                  <a:srgbClr val="04060C"/>
                </a:solidFill>
                <a:latin typeface="黑体" pitchFamily="2" charset="-122"/>
                <a:ea typeface="黑体" pitchFamily="2" charset="-122"/>
              </a:rPr>
            </a:br>
            <a:endParaRPr lang="zh-CN" altLang="en-US" sz="2400" dirty="0">
              <a:solidFill>
                <a:srgbClr val="04060C"/>
              </a:solidFill>
              <a:latin typeface="黑体" pitchFamily="2" charset="-122"/>
              <a:ea typeface="黑体" pitchFamily="2" charset="-122"/>
            </a:endParaRPr>
          </a:p>
        </p:txBody>
      </p:sp>
      <p:sp>
        <p:nvSpPr>
          <p:cNvPr id="33800" name="Rectangle 8"/>
          <p:cNvSpPr>
            <a:spLocks noChangeArrowheads="1"/>
          </p:cNvSpPr>
          <p:nvPr/>
        </p:nvSpPr>
        <p:spPr bwMode="auto">
          <a:xfrm>
            <a:off x="685800" y="3733800"/>
            <a:ext cx="8229600" cy="2743200"/>
          </a:xfrm>
          <a:prstGeom prst="rect">
            <a:avLst/>
          </a:prstGeom>
          <a:noFill/>
          <a:ln w="9525">
            <a:noFill/>
            <a:miter lim="800000"/>
            <a:headEnd/>
            <a:tailEnd/>
          </a:ln>
          <a:effectLst/>
        </p:spPr>
        <p:txBody>
          <a:bodyPr/>
          <a:lstStyle/>
          <a:p>
            <a:pPr marL="457200" indent="-457200">
              <a:spcBef>
                <a:spcPct val="20000"/>
              </a:spcBef>
              <a:buClr>
                <a:srgbClr val="A50021"/>
              </a:buClr>
              <a:buSzPct val="75000"/>
              <a:buFont typeface="Wingdings" pitchFamily="2" charset="2"/>
              <a:buNone/>
            </a:pPr>
            <a:r>
              <a:rPr lang="zh-CN" altLang="en-US" b="1" dirty="0">
                <a:solidFill>
                  <a:srgbClr val="006600"/>
                </a:solidFill>
                <a:latin typeface="黑体" pitchFamily="2" charset="-122"/>
                <a:ea typeface="黑体" pitchFamily="2" charset="-122"/>
              </a:rPr>
              <a:t>定义</a:t>
            </a:r>
            <a:r>
              <a:rPr lang="zh-CN" altLang="en-US" dirty="0">
                <a:latin typeface="黑体" pitchFamily="2" charset="-122"/>
                <a:ea typeface="黑体" pitchFamily="2" charset="-122"/>
              </a:rPr>
              <a:t>  设</a:t>
            </a:r>
            <a:r>
              <a:rPr lang="en-US" altLang="zh-CN" b="1" dirty="0">
                <a:ea typeface="黑体" pitchFamily="2" charset="-122"/>
              </a:rPr>
              <a:t>X</a:t>
            </a:r>
            <a:r>
              <a:rPr lang="zh-CN" altLang="en-US" dirty="0">
                <a:latin typeface="黑体" pitchFamily="2" charset="-122"/>
                <a:ea typeface="黑体" pitchFamily="2" charset="-122"/>
              </a:rPr>
              <a:t>为离散型随机变量，</a:t>
            </a:r>
            <a:r>
              <a:rPr lang="en-US" altLang="zh-CN" b="1" dirty="0">
                <a:ea typeface="黑体" pitchFamily="2" charset="-122"/>
              </a:rPr>
              <a:t>X</a:t>
            </a:r>
            <a:r>
              <a:rPr lang="zh-CN" altLang="en-US" dirty="0">
                <a:latin typeface="黑体" pitchFamily="2" charset="-122"/>
                <a:ea typeface="黑体" pitchFamily="2" charset="-122"/>
              </a:rPr>
              <a:t>的所有可能取的值</a:t>
            </a:r>
            <a:r>
              <a:rPr lang="zh-CN" altLang="en-US" dirty="0" smtClean="0">
                <a:latin typeface="黑体" pitchFamily="2" charset="-122"/>
                <a:ea typeface="黑体" pitchFamily="2" charset="-122"/>
              </a:rPr>
              <a:t>为</a:t>
            </a:r>
            <a:endParaRPr lang="en-US" altLang="zh-CN" dirty="0" smtClean="0">
              <a:latin typeface="黑体" pitchFamily="2" charset="-122"/>
              <a:ea typeface="黑体" pitchFamily="2" charset="-122"/>
            </a:endParaRPr>
          </a:p>
          <a:p>
            <a:pPr marL="457200" indent="-457200">
              <a:spcBef>
                <a:spcPct val="20000"/>
              </a:spcBef>
              <a:buClr>
                <a:srgbClr val="A50021"/>
              </a:buClr>
              <a:buSzPct val="75000"/>
              <a:buFont typeface="Wingdings" pitchFamily="2" charset="2"/>
              <a:buNone/>
            </a:pPr>
            <a:r>
              <a:rPr lang="en-US" altLang="zh-CN" b="1" i="1" dirty="0" smtClean="0">
                <a:latin typeface="黑体" pitchFamily="2" charset="-122"/>
                <a:ea typeface="黑体" pitchFamily="2" charset="-122"/>
              </a:rPr>
              <a:t> </a:t>
            </a:r>
            <a:r>
              <a:rPr lang="en-US" altLang="zh-CN" b="1" i="1" dirty="0" smtClean="0">
                <a:latin typeface="黑体" pitchFamily="2" charset="-122"/>
                <a:ea typeface="黑体" pitchFamily="2" charset="-122"/>
              </a:rPr>
              <a:t>  </a:t>
            </a:r>
            <a:r>
              <a:rPr lang="en-US" altLang="zh-CN" b="1" i="1" dirty="0" err="1" smtClean="0">
                <a:ea typeface="黑体" pitchFamily="2" charset="-122"/>
              </a:rPr>
              <a:t>x</a:t>
            </a:r>
            <a:r>
              <a:rPr lang="en-US" altLang="zh-CN" b="1" i="1" baseline="-25000" dirty="0" err="1" smtClean="0">
                <a:ea typeface="黑体" pitchFamily="2" charset="-122"/>
              </a:rPr>
              <a:t>k</a:t>
            </a:r>
            <a:r>
              <a:rPr lang="en-US" altLang="zh-CN" dirty="0" smtClean="0">
                <a:ea typeface="黑体" pitchFamily="2" charset="-122"/>
              </a:rPr>
              <a:t>(</a:t>
            </a:r>
            <a:r>
              <a:rPr lang="en-US" altLang="zh-CN" i="1" dirty="0" smtClean="0">
                <a:ea typeface="黑体" pitchFamily="2" charset="-122"/>
              </a:rPr>
              <a:t>k</a:t>
            </a:r>
            <a:r>
              <a:rPr lang="en-US" altLang="zh-CN" dirty="0" smtClean="0">
                <a:ea typeface="黑体" pitchFamily="2" charset="-122"/>
              </a:rPr>
              <a:t>=1</a:t>
            </a:r>
            <a:r>
              <a:rPr lang="zh-CN" altLang="en-US" dirty="0">
                <a:ea typeface="黑体" pitchFamily="2" charset="-122"/>
              </a:rPr>
              <a:t>，</a:t>
            </a:r>
            <a:r>
              <a:rPr lang="en-US" altLang="zh-CN" dirty="0">
                <a:ea typeface="黑体" pitchFamily="2" charset="-122"/>
              </a:rPr>
              <a:t>2…</a:t>
            </a:r>
            <a:r>
              <a:rPr lang="en-US" altLang="zh-CN" dirty="0">
                <a:latin typeface="黑体" pitchFamily="2" charset="-122"/>
                <a:ea typeface="黑体" pitchFamily="2" charset="-122"/>
              </a:rPr>
              <a:t>)</a:t>
            </a:r>
            <a:r>
              <a:rPr lang="zh-CN" altLang="en-US" dirty="0">
                <a:latin typeface="黑体" pitchFamily="2" charset="-122"/>
                <a:ea typeface="黑体" pitchFamily="2" charset="-122"/>
              </a:rPr>
              <a:t>，</a:t>
            </a:r>
            <a:r>
              <a:rPr lang="zh-CN" altLang="en-US" dirty="0" smtClean="0">
                <a:latin typeface="黑体" pitchFamily="2" charset="-122"/>
                <a:ea typeface="黑体" pitchFamily="2" charset="-122"/>
              </a:rPr>
              <a:t>记 </a:t>
            </a:r>
            <a:r>
              <a:rPr lang="en-US" altLang="zh-CN" b="1" dirty="0" smtClean="0">
                <a:ea typeface="黑体" pitchFamily="2" charset="-122"/>
              </a:rPr>
              <a:t>X </a:t>
            </a:r>
            <a:r>
              <a:rPr lang="zh-CN" altLang="en-US" dirty="0" smtClean="0">
                <a:latin typeface="黑体" pitchFamily="2" charset="-122"/>
                <a:ea typeface="黑体" pitchFamily="2" charset="-122"/>
              </a:rPr>
              <a:t>取 </a:t>
            </a:r>
            <a:r>
              <a:rPr lang="en-US" altLang="zh-CN" b="1" i="1" dirty="0" err="1" smtClean="0">
                <a:ea typeface="黑体" pitchFamily="2" charset="-122"/>
              </a:rPr>
              <a:t>x</a:t>
            </a:r>
            <a:r>
              <a:rPr lang="en-US" altLang="zh-CN" b="1" i="1" baseline="-25000" dirty="0" err="1" smtClean="0">
                <a:ea typeface="黑体" pitchFamily="2" charset="-122"/>
              </a:rPr>
              <a:t>k</a:t>
            </a:r>
            <a:r>
              <a:rPr lang="en-US" altLang="zh-CN" b="1" i="1" baseline="-25000" dirty="0" smtClean="0">
                <a:ea typeface="黑体" pitchFamily="2" charset="-122"/>
              </a:rPr>
              <a:t> </a:t>
            </a:r>
            <a:r>
              <a:rPr lang="zh-CN" altLang="en-US" dirty="0" smtClean="0">
                <a:latin typeface="黑体" pitchFamily="2" charset="-122"/>
                <a:ea typeface="黑体" pitchFamily="2" charset="-122"/>
              </a:rPr>
              <a:t>的</a:t>
            </a:r>
            <a:r>
              <a:rPr lang="zh-CN" altLang="en-US" dirty="0">
                <a:latin typeface="黑体" pitchFamily="2" charset="-122"/>
                <a:ea typeface="黑体" pitchFamily="2" charset="-122"/>
              </a:rPr>
              <a:t>概率为  </a:t>
            </a:r>
            <a:br>
              <a:rPr lang="zh-CN" altLang="en-US" dirty="0">
                <a:latin typeface="黑体" pitchFamily="2" charset="-122"/>
                <a:ea typeface="黑体" pitchFamily="2" charset="-122"/>
              </a:rPr>
            </a:br>
            <a:r>
              <a:rPr lang="zh-CN" altLang="en-US" dirty="0">
                <a:latin typeface="黑体" pitchFamily="2" charset="-122"/>
                <a:ea typeface="黑体" pitchFamily="2" charset="-122"/>
              </a:rPr>
              <a:t>         </a:t>
            </a:r>
            <a:r>
              <a:rPr lang="en-US" altLang="zh-CN" b="1" i="1" dirty="0">
                <a:ea typeface="黑体" pitchFamily="2" charset="-122"/>
              </a:rPr>
              <a:t>P</a:t>
            </a:r>
            <a:r>
              <a:rPr lang="en-US" altLang="zh-CN" dirty="0">
                <a:ea typeface="黑体" pitchFamily="2" charset="-122"/>
              </a:rPr>
              <a:t>{</a:t>
            </a:r>
            <a:r>
              <a:rPr lang="en-US" altLang="zh-CN" b="1" i="1" dirty="0">
                <a:ea typeface="黑体" pitchFamily="2" charset="-122"/>
              </a:rPr>
              <a:t>X=</a:t>
            </a:r>
            <a:r>
              <a:rPr lang="en-US" altLang="zh-CN" b="1" i="1" dirty="0" err="1">
                <a:ea typeface="黑体" pitchFamily="2" charset="-122"/>
              </a:rPr>
              <a:t>x</a:t>
            </a:r>
            <a:r>
              <a:rPr lang="en-US" altLang="zh-CN" b="1" i="1" baseline="-25000" dirty="0" err="1">
                <a:ea typeface="黑体" pitchFamily="2" charset="-122"/>
              </a:rPr>
              <a:t>k</a:t>
            </a:r>
            <a:r>
              <a:rPr lang="en-US" altLang="zh-CN" dirty="0">
                <a:ea typeface="黑体" pitchFamily="2" charset="-122"/>
              </a:rPr>
              <a:t>}=</a:t>
            </a:r>
            <a:r>
              <a:rPr lang="en-US" altLang="zh-CN" b="1" i="1" dirty="0" err="1">
                <a:ea typeface="黑体" pitchFamily="2" charset="-122"/>
              </a:rPr>
              <a:t>p</a:t>
            </a:r>
            <a:r>
              <a:rPr lang="en-US" altLang="zh-CN" b="1" i="1" baseline="-25000" dirty="0" err="1">
                <a:ea typeface="黑体" pitchFamily="2" charset="-122"/>
              </a:rPr>
              <a:t>k</a:t>
            </a:r>
            <a:r>
              <a:rPr lang="en-US" altLang="zh-CN" b="1" i="1" baseline="-25000" dirty="0">
                <a:ea typeface="黑体" pitchFamily="2" charset="-122"/>
              </a:rPr>
              <a:t>    </a:t>
            </a:r>
            <a:r>
              <a:rPr lang="en-US" altLang="zh-CN" dirty="0">
                <a:ea typeface="黑体" pitchFamily="2" charset="-122"/>
              </a:rPr>
              <a:t>(</a:t>
            </a:r>
            <a:r>
              <a:rPr lang="en-US" altLang="zh-CN" b="1" i="1" dirty="0">
                <a:ea typeface="黑体" pitchFamily="2" charset="-122"/>
              </a:rPr>
              <a:t>k</a:t>
            </a:r>
            <a:r>
              <a:rPr lang="en-US" altLang="zh-CN" dirty="0">
                <a:ea typeface="黑体" pitchFamily="2" charset="-122"/>
              </a:rPr>
              <a:t>=1</a:t>
            </a:r>
            <a:r>
              <a:rPr lang="zh-CN" altLang="en-US" dirty="0">
                <a:ea typeface="黑体" pitchFamily="2" charset="-122"/>
              </a:rPr>
              <a:t>，</a:t>
            </a:r>
            <a:r>
              <a:rPr lang="en-US" altLang="zh-CN" dirty="0">
                <a:ea typeface="黑体" pitchFamily="2" charset="-122"/>
              </a:rPr>
              <a:t>2</a:t>
            </a:r>
            <a:r>
              <a:rPr lang="zh-CN" altLang="en-US" dirty="0">
                <a:ea typeface="黑体" pitchFamily="2" charset="-122"/>
              </a:rPr>
              <a:t>，</a:t>
            </a:r>
            <a:r>
              <a:rPr lang="en-US" altLang="zh-CN" dirty="0">
                <a:ea typeface="黑体" pitchFamily="2" charset="-122"/>
              </a:rPr>
              <a:t>…)</a:t>
            </a:r>
            <a:r>
              <a:rPr lang="zh-CN" altLang="en-US" dirty="0">
                <a:latin typeface="黑体" pitchFamily="2" charset="-122"/>
                <a:ea typeface="黑体" pitchFamily="2" charset="-122"/>
              </a:rPr>
              <a:t>，</a:t>
            </a:r>
            <a:br>
              <a:rPr lang="zh-CN" altLang="en-US" dirty="0">
                <a:latin typeface="黑体" pitchFamily="2" charset="-122"/>
                <a:ea typeface="黑体" pitchFamily="2" charset="-122"/>
              </a:rPr>
            </a:br>
            <a:r>
              <a:rPr lang="zh-CN" altLang="en-US" dirty="0">
                <a:latin typeface="黑体" pitchFamily="2" charset="-122"/>
                <a:ea typeface="黑体" pitchFamily="2" charset="-122"/>
              </a:rPr>
              <a:t>则称下面一组等式</a:t>
            </a:r>
            <a:br>
              <a:rPr lang="zh-CN" altLang="en-US" dirty="0">
                <a:latin typeface="黑体" pitchFamily="2" charset="-122"/>
                <a:ea typeface="黑体" pitchFamily="2" charset="-122"/>
              </a:rPr>
            </a:br>
            <a:r>
              <a:rPr lang="zh-CN" altLang="en-US" dirty="0">
                <a:latin typeface="黑体" pitchFamily="2" charset="-122"/>
                <a:ea typeface="黑体" pitchFamily="2" charset="-122"/>
              </a:rPr>
              <a:t> </a:t>
            </a:r>
            <a:r>
              <a:rPr lang="en-US" altLang="zh-CN" b="1" i="1" dirty="0">
                <a:ea typeface="黑体" pitchFamily="2" charset="-122"/>
              </a:rPr>
              <a:t>P</a:t>
            </a:r>
            <a:r>
              <a:rPr lang="en-US" altLang="zh-CN" dirty="0">
                <a:ea typeface="黑体" pitchFamily="2" charset="-122"/>
              </a:rPr>
              <a:t>{</a:t>
            </a:r>
            <a:r>
              <a:rPr lang="en-US" altLang="zh-CN" b="1" i="1" dirty="0">
                <a:ea typeface="黑体" pitchFamily="2" charset="-122"/>
              </a:rPr>
              <a:t>X=</a:t>
            </a:r>
            <a:r>
              <a:rPr lang="en-US" altLang="zh-CN" b="1" i="1" dirty="0" err="1">
                <a:ea typeface="黑体" pitchFamily="2" charset="-122"/>
              </a:rPr>
              <a:t>x</a:t>
            </a:r>
            <a:r>
              <a:rPr lang="en-US" altLang="zh-CN" b="1" i="1" baseline="-25000" dirty="0" err="1">
                <a:ea typeface="黑体" pitchFamily="2" charset="-122"/>
              </a:rPr>
              <a:t>k</a:t>
            </a:r>
            <a:r>
              <a:rPr lang="en-US" altLang="zh-CN" dirty="0">
                <a:ea typeface="黑体" pitchFamily="2" charset="-122"/>
              </a:rPr>
              <a:t>}=</a:t>
            </a:r>
            <a:r>
              <a:rPr lang="en-US" altLang="zh-CN" b="1" i="1" dirty="0" err="1">
                <a:ea typeface="黑体" pitchFamily="2" charset="-122"/>
              </a:rPr>
              <a:t>p</a:t>
            </a:r>
            <a:r>
              <a:rPr lang="en-US" altLang="zh-CN" b="1" i="1" baseline="-25000" dirty="0" err="1">
                <a:ea typeface="黑体" pitchFamily="2" charset="-122"/>
              </a:rPr>
              <a:t>k</a:t>
            </a:r>
            <a:r>
              <a:rPr lang="en-US" altLang="zh-CN" b="1" i="1" baseline="-25000" dirty="0">
                <a:ea typeface="黑体" pitchFamily="2" charset="-122"/>
              </a:rPr>
              <a:t>    </a:t>
            </a:r>
            <a:r>
              <a:rPr lang="en-US" altLang="zh-CN" dirty="0">
                <a:ea typeface="黑体" pitchFamily="2" charset="-122"/>
              </a:rPr>
              <a:t>(</a:t>
            </a:r>
            <a:r>
              <a:rPr lang="en-US" altLang="zh-CN" b="1" i="1" dirty="0">
                <a:ea typeface="黑体" pitchFamily="2" charset="-122"/>
              </a:rPr>
              <a:t>k</a:t>
            </a:r>
            <a:r>
              <a:rPr lang="en-US" altLang="zh-CN" dirty="0">
                <a:ea typeface="黑体" pitchFamily="2" charset="-122"/>
              </a:rPr>
              <a:t>=1</a:t>
            </a:r>
            <a:r>
              <a:rPr lang="zh-CN" altLang="en-US" dirty="0">
                <a:ea typeface="黑体" pitchFamily="2" charset="-122"/>
              </a:rPr>
              <a:t>，</a:t>
            </a:r>
            <a:r>
              <a:rPr lang="en-US" altLang="zh-CN" dirty="0">
                <a:ea typeface="黑体" pitchFamily="2" charset="-122"/>
              </a:rPr>
              <a:t>2</a:t>
            </a:r>
            <a:r>
              <a:rPr lang="zh-CN" altLang="en-US" dirty="0">
                <a:ea typeface="黑体" pitchFamily="2" charset="-122"/>
              </a:rPr>
              <a:t>，</a:t>
            </a:r>
            <a:r>
              <a:rPr lang="en-US" altLang="zh-CN" dirty="0">
                <a:ea typeface="黑体" pitchFamily="2" charset="-122"/>
              </a:rPr>
              <a:t>…)</a:t>
            </a:r>
            <a:r>
              <a:rPr lang="zh-CN" altLang="en-US" dirty="0">
                <a:latin typeface="黑体" pitchFamily="2" charset="-122"/>
                <a:ea typeface="黑体" pitchFamily="2" charset="-122"/>
              </a:rPr>
              <a:t>为</a:t>
            </a:r>
            <a:r>
              <a:rPr lang="en-US" altLang="zh-CN" b="1" dirty="0">
                <a:ea typeface="黑体" pitchFamily="2" charset="-122"/>
              </a:rPr>
              <a:t>X</a:t>
            </a:r>
            <a:r>
              <a:rPr lang="zh-CN" altLang="en-US" dirty="0">
                <a:latin typeface="黑体" pitchFamily="2" charset="-122"/>
                <a:ea typeface="黑体" pitchFamily="2" charset="-122"/>
              </a:rPr>
              <a:t>的</a:t>
            </a:r>
            <a:r>
              <a:rPr lang="zh-CN" altLang="en-US" dirty="0">
                <a:solidFill>
                  <a:srgbClr val="FF0000"/>
                </a:solidFill>
                <a:latin typeface="黑体" pitchFamily="2" charset="-122"/>
                <a:ea typeface="黑体" pitchFamily="2" charset="-122"/>
              </a:rPr>
              <a:t>分布律</a:t>
            </a:r>
            <a:r>
              <a:rPr lang="en-US" altLang="zh-CN" dirty="0">
                <a:solidFill>
                  <a:srgbClr val="FF0000"/>
                </a:solidFill>
                <a:latin typeface="黑体" pitchFamily="2" charset="-122"/>
                <a:ea typeface="黑体" pitchFamily="2" charset="-122"/>
              </a:rPr>
              <a:t>,</a:t>
            </a:r>
            <a:r>
              <a:rPr lang="zh-CN" altLang="en-US" dirty="0">
                <a:solidFill>
                  <a:srgbClr val="FF0000"/>
                </a:solidFill>
                <a:latin typeface="黑体" pitchFamily="2" charset="-122"/>
                <a:ea typeface="黑体" pitchFamily="2" charset="-122"/>
              </a:rPr>
              <a:t>简写为</a:t>
            </a:r>
            <a:r>
              <a:rPr lang="en-US" altLang="zh-CN" b="1" i="1" dirty="0" err="1">
                <a:solidFill>
                  <a:srgbClr val="FF0000"/>
                </a:solidFill>
                <a:ea typeface="黑体" pitchFamily="2" charset="-122"/>
              </a:rPr>
              <a:t>d</a:t>
            </a:r>
            <a:r>
              <a:rPr lang="en-US" altLang="zh-CN" b="1" dirty="0" err="1">
                <a:solidFill>
                  <a:srgbClr val="FF0000"/>
                </a:solidFill>
                <a:latin typeface="黑体" pitchFamily="2" charset="-122"/>
                <a:ea typeface="黑体" pitchFamily="2" charset="-122"/>
              </a:rPr>
              <a:t>.</a:t>
            </a:r>
            <a:r>
              <a:rPr lang="en-US" altLang="zh-CN" b="1" i="1" dirty="0" err="1">
                <a:solidFill>
                  <a:srgbClr val="FF0000"/>
                </a:solidFill>
                <a:ea typeface="黑体" pitchFamily="2" charset="-122"/>
              </a:rPr>
              <a:t>l</a:t>
            </a:r>
            <a:r>
              <a:rPr lang="en-US" altLang="zh-CN" b="1" dirty="0">
                <a:solidFill>
                  <a:srgbClr val="FF0000"/>
                </a:solidFill>
                <a:latin typeface="黑体" pitchFamily="2" charset="-122"/>
                <a:ea typeface="黑体" pitchFamily="2" charset="-122"/>
              </a:rPr>
              <a:t>.</a:t>
            </a:r>
            <a:r>
              <a:rPr lang="zh-CN" altLang="en-US" dirty="0">
                <a:latin typeface="黑体" pitchFamily="2" charset="-122"/>
                <a:ea typeface="黑体" pitchFamily="2" charset="-122"/>
              </a:rPr>
              <a:t>。</a:t>
            </a:r>
          </a:p>
          <a:p>
            <a:pPr marL="457200" indent="-457200">
              <a:spcBef>
                <a:spcPct val="20000"/>
              </a:spcBef>
              <a:buClr>
                <a:srgbClr val="A50021"/>
              </a:buClr>
              <a:buSzPct val="75000"/>
              <a:buFont typeface="Wingdings" pitchFamily="2" charset="2"/>
              <a:buNone/>
            </a:pPr>
            <a:endParaRPr lang="en-US" altLang="zh-CN" dirty="0">
              <a:latin typeface="黑体" pitchFamily="2" charset="-122"/>
              <a:ea typeface="黑体" pitchFamily="2" charset="-122"/>
            </a:endParaRPr>
          </a:p>
        </p:txBody>
      </p:sp>
      <p:sp>
        <p:nvSpPr>
          <p:cNvPr id="33801" name="Text Box 9"/>
          <p:cNvSpPr txBox="1">
            <a:spLocks noChangeArrowheads="1"/>
          </p:cNvSpPr>
          <p:nvPr/>
        </p:nvSpPr>
        <p:spPr bwMode="auto">
          <a:xfrm>
            <a:off x="762000" y="609600"/>
            <a:ext cx="6553200" cy="579438"/>
          </a:xfrm>
          <a:prstGeom prst="rect">
            <a:avLst/>
          </a:prstGeom>
          <a:noFill/>
          <a:ln w="9525">
            <a:noFill/>
            <a:miter lim="800000"/>
            <a:headEnd/>
            <a:tailEnd/>
          </a:ln>
          <a:effectLst/>
        </p:spPr>
        <p:txBody>
          <a:bodyPr>
            <a:spAutoFit/>
          </a:bodyPr>
          <a:lstStyle/>
          <a:p>
            <a:pPr>
              <a:spcBef>
                <a:spcPct val="50000"/>
              </a:spcBef>
            </a:pPr>
            <a:r>
              <a:rPr lang="en-US" altLang="zh-CN" sz="3200" b="1" dirty="0" smtClean="0">
                <a:solidFill>
                  <a:schemeClr val="tx2"/>
                </a:solidFill>
                <a:latin typeface="华文行楷" pitchFamily="2" charset="-122"/>
                <a:ea typeface="华文行楷" pitchFamily="2" charset="-122"/>
              </a:rPr>
              <a:t>2.2.1  </a:t>
            </a:r>
            <a:r>
              <a:rPr lang="zh-CN" altLang="en-US" sz="3200" b="1" dirty="0" smtClean="0">
                <a:solidFill>
                  <a:schemeClr val="tx2"/>
                </a:solidFill>
                <a:latin typeface="华文行楷" pitchFamily="2" charset="-122"/>
                <a:ea typeface="华文行楷" pitchFamily="2" charset="-122"/>
              </a:rPr>
              <a:t>离散</a:t>
            </a:r>
            <a:r>
              <a:rPr lang="zh-CN" altLang="en-US" sz="3200" b="1" dirty="0">
                <a:solidFill>
                  <a:schemeClr val="tx2"/>
                </a:solidFill>
                <a:latin typeface="华文行楷" pitchFamily="2" charset="-122"/>
                <a:ea typeface="华文行楷" pitchFamily="2" charset="-122"/>
              </a:rPr>
              <a:t>型随机变量及其分布律</a:t>
            </a:r>
          </a:p>
        </p:txBody>
      </p:sp>
      <p:sp>
        <p:nvSpPr>
          <p:cNvPr id="33802" name="Text Box 10"/>
          <p:cNvSpPr txBox="1">
            <a:spLocks noChangeArrowheads="1"/>
          </p:cNvSpPr>
          <p:nvPr/>
        </p:nvSpPr>
        <p:spPr bwMode="auto">
          <a:xfrm>
            <a:off x="1219200" y="3186112"/>
            <a:ext cx="4953000" cy="1004888"/>
          </a:xfrm>
          <a:prstGeom prst="rect">
            <a:avLst/>
          </a:prstGeom>
          <a:noFill/>
          <a:ln w="9525">
            <a:noFill/>
            <a:miter lim="800000"/>
            <a:headEnd/>
            <a:tailEnd/>
          </a:ln>
          <a:effectLst/>
        </p:spPr>
        <p:txBody>
          <a:bodyPr>
            <a:spAutoFit/>
          </a:bodyPr>
          <a:lstStyle/>
          <a:p>
            <a:pPr>
              <a:spcBef>
                <a:spcPct val="20000"/>
              </a:spcBef>
              <a:buClr>
                <a:srgbClr val="A50021"/>
              </a:buClr>
              <a:buSzPct val="75000"/>
              <a:buFont typeface="Wingdings" pitchFamily="2" charset="2"/>
              <a:buNone/>
            </a:pPr>
            <a:r>
              <a:rPr lang="en-US" altLang="zh-CN" b="1">
                <a:latin typeface="黑体" pitchFamily="2" charset="-122"/>
                <a:ea typeface="黑体" pitchFamily="2" charset="-122"/>
              </a:rPr>
              <a:t>2</a:t>
            </a:r>
            <a:r>
              <a:rPr lang="zh-CN" altLang="en-US" b="1">
                <a:latin typeface="黑体" pitchFamily="2" charset="-122"/>
                <a:ea typeface="黑体" pitchFamily="2" charset="-122"/>
              </a:rPr>
              <a:t>． </a:t>
            </a:r>
            <a:r>
              <a:rPr lang="zh-CN" altLang="en-US">
                <a:latin typeface="黑体" pitchFamily="2" charset="-122"/>
                <a:ea typeface="黑体" pitchFamily="2" charset="-122"/>
              </a:rPr>
              <a:t>离散型随机变量的分布律</a:t>
            </a:r>
          </a:p>
          <a:p>
            <a:pPr>
              <a:spcBef>
                <a:spcPct val="50000"/>
              </a:spcBef>
            </a:pPr>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33795">
                                            <p:txEl>
                                              <p:pRg st="0" end="0"/>
                                            </p:txEl>
                                          </p:spTgt>
                                        </p:tgtEl>
                                        <p:attrNameLst>
                                          <p:attrName>style.visibility</p:attrName>
                                        </p:attrNameLst>
                                      </p:cBhvr>
                                      <p:to>
                                        <p:strVal val="visible"/>
                                      </p:to>
                                    </p:set>
                                    <p:animEffect transition="in" filter="wipe(left)">
                                      <p:cBhvr>
                                        <p:cTn id="7" dur="75"/>
                                        <p:tgtEl>
                                          <p:spTgt spid="337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33795">
                                            <p:txEl>
                                              <p:pRg st="1" end="1"/>
                                            </p:txEl>
                                          </p:spTgt>
                                        </p:tgtEl>
                                        <p:attrNameLst>
                                          <p:attrName>style.visibility</p:attrName>
                                        </p:attrNameLst>
                                      </p:cBhvr>
                                      <p:to>
                                        <p:strVal val="visible"/>
                                      </p:to>
                                    </p:set>
                                    <p:animEffect transition="in" filter="wipe(left)">
                                      <p:cBhvr>
                                        <p:cTn id="12" dur="75"/>
                                        <p:tgtEl>
                                          <p:spTgt spid="337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iterate type="wd">
                                    <p:tmPct val="100000"/>
                                  </p:iterate>
                                  <p:childTnLst>
                                    <p:set>
                                      <p:cBhvr>
                                        <p:cTn id="16" dur="1" fill="hold">
                                          <p:stCondLst>
                                            <p:cond delay="0"/>
                                          </p:stCondLst>
                                        </p:cTn>
                                        <p:tgtEl>
                                          <p:spTgt spid="33802"/>
                                        </p:tgtEl>
                                        <p:attrNameLst>
                                          <p:attrName>style.visibility</p:attrName>
                                        </p:attrNameLst>
                                      </p:cBhvr>
                                      <p:to>
                                        <p:strVal val="visible"/>
                                      </p:to>
                                    </p:set>
                                    <p:animEffect transition="in" filter="dissolve">
                                      <p:cBhvr>
                                        <p:cTn id="17" dur="300"/>
                                        <p:tgtEl>
                                          <p:spTgt spid="3380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lt">
                                    <p:tmPct val="100000"/>
                                  </p:iterate>
                                  <p:childTnLst>
                                    <p:set>
                                      <p:cBhvr>
                                        <p:cTn id="21" dur="1" fill="hold">
                                          <p:stCondLst>
                                            <p:cond delay="0"/>
                                          </p:stCondLst>
                                        </p:cTn>
                                        <p:tgtEl>
                                          <p:spTgt spid="33800"/>
                                        </p:tgtEl>
                                        <p:attrNameLst>
                                          <p:attrName>style.visibility</p:attrName>
                                        </p:attrNameLst>
                                      </p:cBhvr>
                                      <p:to>
                                        <p:strVal val="visible"/>
                                      </p:to>
                                    </p:set>
                                    <p:animEffect transition="in" filter="wipe(left)">
                                      <p:cBhvr>
                                        <p:cTn id="22" dur="75"/>
                                        <p:tgtEl>
                                          <p:spTgt spid="338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autoUpdateAnimBg="0"/>
      <p:bldP spid="33800" grpId="0" autoUpdateAnimBg="0"/>
      <p:bldP spid="33802"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3" name="Rectangle 3"/>
          <p:cNvSpPr>
            <a:spLocks noGrp="1" noChangeArrowheads="1"/>
          </p:cNvSpPr>
          <p:nvPr>
            <p:ph type="body" idx="1"/>
          </p:nvPr>
        </p:nvSpPr>
        <p:spPr>
          <a:xfrm>
            <a:off x="914400" y="914400"/>
            <a:ext cx="7772400" cy="1676400"/>
          </a:xfrm>
        </p:spPr>
        <p:txBody>
          <a:bodyPr/>
          <a:lstStyle/>
          <a:p>
            <a:pPr>
              <a:buFont typeface="Wingdings" pitchFamily="2" charset="2"/>
              <a:buNone/>
            </a:pPr>
            <a:endParaRPr lang="en-US" altLang="zh-CN" sz="2400">
              <a:solidFill>
                <a:srgbClr val="04060C"/>
              </a:solidFill>
              <a:latin typeface="黑体" pitchFamily="2" charset="-122"/>
              <a:ea typeface="黑体" pitchFamily="2" charset="-122"/>
            </a:endParaRPr>
          </a:p>
          <a:p>
            <a:pPr>
              <a:buFont typeface="Wingdings" pitchFamily="2" charset="2"/>
              <a:buNone/>
            </a:pPr>
            <a:r>
              <a:rPr lang="zh-CN" altLang="en-US" sz="2400">
                <a:solidFill>
                  <a:srgbClr val="04060C"/>
                </a:solidFill>
                <a:latin typeface="黑体" pitchFamily="2" charset="-122"/>
                <a:ea typeface="黑体" pitchFamily="2" charset="-122"/>
              </a:rPr>
              <a:t>（</a:t>
            </a:r>
            <a:r>
              <a:rPr lang="en-US" altLang="zh-CN" sz="2400">
                <a:solidFill>
                  <a:srgbClr val="04060C"/>
                </a:solidFill>
                <a:latin typeface="黑体" pitchFamily="2" charset="-122"/>
                <a:ea typeface="黑体" pitchFamily="2" charset="-122"/>
              </a:rPr>
              <a:t>1</a:t>
            </a:r>
            <a:r>
              <a:rPr lang="zh-CN" altLang="en-US" sz="2400">
                <a:solidFill>
                  <a:srgbClr val="04060C"/>
                </a:solidFill>
                <a:latin typeface="黑体" pitchFamily="2" charset="-122"/>
                <a:ea typeface="黑体" pitchFamily="2" charset="-122"/>
              </a:rPr>
              <a:t>）分布律可以用表格的形式表示：</a:t>
            </a:r>
            <a:r>
              <a:rPr lang="en-US" altLang="zh-CN" sz="2400" i="1">
                <a:solidFill>
                  <a:srgbClr val="04060C"/>
                </a:solidFill>
                <a:ea typeface="黑体" pitchFamily="2" charset="-122"/>
              </a:rPr>
              <a:t>x</a:t>
            </a:r>
            <a:r>
              <a:rPr lang="en-US" altLang="zh-CN" sz="2400" i="1" baseline="-25000">
                <a:solidFill>
                  <a:srgbClr val="04060C"/>
                </a:solidFill>
                <a:ea typeface="黑体" pitchFamily="2" charset="-122"/>
              </a:rPr>
              <a:t>n</a:t>
            </a:r>
            <a:r>
              <a:rPr lang="zh-CN" altLang="en-US" sz="2400">
                <a:solidFill>
                  <a:srgbClr val="04060C"/>
                </a:solidFill>
                <a:latin typeface="黑体" pitchFamily="2" charset="-122"/>
                <a:ea typeface="黑体" pitchFamily="2" charset="-122"/>
              </a:rPr>
              <a:t>一般从小到大排列。</a:t>
            </a:r>
          </a:p>
        </p:txBody>
      </p:sp>
      <p:grpSp>
        <p:nvGrpSpPr>
          <p:cNvPr id="36079" name="Group 239"/>
          <p:cNvGrpSpPr>
            <a:grpSpLocks/>
          </p:cNvGrpSpPr>
          <p:nvPr/>
        </p:nvGrpSpPr>
        <p:grpSpPr bwMode="auto">
          <a:xfrm>
            <a:off x="2289175" y="2057400"/>
            <a:ext cx="5213350" cy="1143000"/>
            <a:chOff x="912" y="1632"/>
            <a:chExt cx="3284" cy="720"/>
          </a:xfrm>
        </p:grpSpPr>
        <p:grpSp>
          <p:nvGrpSpPr>
            <p:cNvPr id="36062" name="Group 222"/>
            <p:cNvGrpSpPr>
              <a:grpSpLocks/>
            </p:cNvGrpSpPr>
            <p:nvPr/>
          </p:nvGrpSpPr>
          <p:grpSpPr bwMode="auto">
            <a:xfrm>
              <a:off x="912" y="1632"/>
              <a:ext cx="3168" cy="720"/>
              <a:chOff x="912" y="1776"/>
              <a:chExt cx="4080" cy="720"/>
            </a:xfrm>
          </p:grpSpPr>
          <p:sp>
            <p:nvSpPr>
              <p:cNvPr id="36055" name="Line 215"/>
              <p:cNvSpPr>
                <a:spLocks noChangeShapeType="1"/>
              </p:cNvSpPr>
              <p:nvPr/>
            </p:nvSpPr>
            <p:spPr bwMode="auto">
              <a:xfrm>
                <a:off x="912" y="2112"/>
                <a:ext cx="4080" cy="0"/>
              </a:xfrm>
              <a:prstGeom prst="line">
                <a:avLst/>
              </a:prstGeom>
              <a:noFill/>
              <a:ln w="9525">
                <a:solidFill>
                  <a:schemeClr val="tx1"/>
                </a:solidFill>
                <a:miter lim="800000"/>
                <a:headEnd/>
                <a:tailEnd/>
              </a:ln>
              <a:effectLst/>
            </p:spPr>
            <p:txBody>
              <a:bodyPr wrap="none"/>
              <a:lstStyle/>
              <a:p>
                <a:endParaRPr lang="zh-CN" altLang="en-US"/>
              </a:p>
            </p:txBody>
          </p:sp>
          <p:sp>
            <p:nvSpPr>
              <p:cNvPr id="36056" name="Line 216"/>
              <p:cNvSpPr>
                <a:spLocks noChangeShapeType="1"/>
              </p:cNvSpPr>
              <p:nvPr/>
            </p:nvSpPr>
            <p:spPr bwMode="auto">
              <a:xfrm>
                <a:off x="1392" y="1776"/>
                <a:ext cx="0" cy="720"/>
              </a:xfrm>
              <a:prstGeom prst="line">
                <a:avLst/>
              </a:prstGeom>
              <a:noFill/>
              <a:ln w="9525">
                <a:solidFill>
                  <a:schemeClr val="tx1"/>
                </a:solidFill>
                <a:miter lim="800000"/>
                <a:headEnd/>
                <a:tailEnd/>
              </a:ln>
              <a:effectLst/>
            </p:spPr>
            <p:txBody>
              <a:bodyPr wrap="none"/>
              <a:lstStyle/>
              <a:p>
                <a:endParaRPr lang="zh-CN" altLang="en-US"/>
              </a:p>
            </p:txBody>
          </p:sp>
        </p:grpSp>
        <p:grpSp>
          <p:nvGrpSpPr>
            <p:cNvPr id="36075" name="Group 235"/>
            <p:cNvGrpSpPr>
              <a:grpSpLocks/>
            </p:cNvGrpSpPr>
            <p:nvPr/>
          </p:nvGrpSpPr>
          <p:grpSpPr bwMode="auto">
            <a:xfrm>
              <a:off x="1018" y="1641"/>
              <a:ext cx="290" cy="711"/>
              <a:chOff x="1018" y="1641"/>
              <a:chExt cx="290" cy="711"/>
            </a:xfrm>
          </p:grpSpPr>
          <p:sp>
            <p:nvSpPr>
              <p:cNvPr id="36057" name="Text Box 217"/>
              <p:cNvSpPr txBox="1">
                <a:spLocks noChangeArrowheads="1"/>
              </p:cNvSpPr>
              <p:nvPr/>
            </p:nvSpPr>
            <p:spPr bwMode="auto">
              <a:xfrm>
                <a:off x="1018" y="1641"/>
                <a:ext cx="253" cy="327"/>
              </a:xfrm>
              <a:prstGeom prst="rect">
                <a:avLst/>
              </a:prstGeom>
              <a:noFill/>
              <a:ln w="9525">
                <a:noFill/>
                <a:miter lim="800000"/>
                <a:headEnd/>
                <a:tailEnd/>
              </a:ln>
              <a:effectLst/>
            </p:spPr>
            <p:txBody>
              <a:bodyPr wrap="none">
                <a:spAutoFit/>
              </a:bodyPr>
              <a:lstStyle/>
              <a:p>
                <a:r>
                  <a:rPr lang="en-US" altLang="zh-CN" sz="2800" i="1"/>
                  <a:t>X</a:t>
                </a:r>
              </a:p>
            </p:txBody>
          </p:sp>
          <p:sp>
            <p:nvSpPr>
              <p:cNvPr id="36058" name="Text Box 218"/>
              <p:cNvSpPr txBox="1">
                <a:spLocks noChangeArrowheads="1"/>
              </p:cNvSpPr>
              <p:nvPr/>
            </p:nvSpPr>
            <p:spPr bwMode="auto">
              <a:xfrm>
                <a:off x="1055" y="2025"/>
                <a:ext cx="253" cy="327"/>
              </a:xfrm>
              <a:prstGeom prst="rect">
                <a:avLst/>
              </a:prstGeom>
              <a:noFill/>
              <a:ln w="9525">
                <a:noFill/>
                <a:miter lim="800000"/>
                <a:headEnd/>
                <a:tailEnd/>
              </a:ln>
              <a:effectLst/>
            </p:spPr>
            <p:txBody>
              <a:bodyPr wrap="none">
                <a:spAutoFit/>
              </a:bodyPr>
              <a:lstStyle/>
              <a:p>
                <a:r>
                  <a:rPr lang="en-US" altLang="zh-CN" sz="2800" i="1"/>
                  <a:t>P</a:t>
                </a:r>
              </a:p>
            </p:txBody>
          </p:sp>
        </p:grpSp>
        <p:sp>
          <p:nvSpPr>
            <p:cNvPr id="36059" name="Text Box 219"/>
            <p:cNvSpPr txBox="1">
              <a:spLocks noChangeArrowheads="1"/>
            </p:cNvSpPr>
            <p:nvPr/>
          </p:nvSpPr>
          <p:spPr bwMode="auto">
            <a:xfrm>
              <a:off x="1526" y="1632"/>
              <a:ext cx="2670" cy="327"/>
            </a:xfrm>
            <a:prstGeom prst="rect">
              <a:avLst/>
            </a:prstGeom>
            <a:noFill/>
            <a:ln w="9525">
              <a:noFill/>
              <a:miter lim="800000"/>
              <a:headEnd/>
              <a:tailEnd/>
            </a:ln>
            <a:effectLst/>
          </p:spPr>
          <p:txBody>
            <a:bodyPr wrap="none">
              <a:spAutoFit/>
            </a:bodyPr>
            <a:lstStyle/>
            <a:p>
              <a:r>
                <a:rPr lang="en-US" altLang="zh-CN" sz="2800" i="1" dirty="0"/>
                <a:t>x</a:t>
              </a:r>
              <a:r>
                <a:rPr lang="en-US" altLang="zh-CN" sz="2800" baseline="-25000" dirty="0"/>
                <a:t>1</a:t>
              </a:r>
              <a:r>
                <a:rPr lang="en-US" altLang="zh-CN" sz="2800" dirty="0"/>
                <a:t>      </a:t>
              </a:r>
              <a:r>
                <a:rPr lang="en-US" altLang="zh-CN" sz="2800" b="1" i="1" dirty="0"/>
                <a:t>x</a:t>
              </a:r>
              <a:r>
                <a:rPr lang="en-US" altLang="zh-CN" sz="2800" baseline="-25000" dirty="0"/>
                <a:t>2</a:t>
              </a:r>
              <a:r>
                <a:rPr lang="en-US" altLang="zh-CN" sz="2800" dirty="0"/>
                <a:t>      …      </a:t>
              </a:r>
              <a:r>
                <a:rPr lang="en-US" altLang="zh-CN" sz="2800" i="1" dirty="0" err="1"/>
                <a:t>x</a:t>
              </a:r>
              <a:r>
                <a:rPr lang="en-US" altLang="zh-CN" sz="2800" baseline="-25000" dirty="0" err="1"/>
                <a:t>n</a:t>
              </a:r>
              <a:r>
                <a:rPr lang="en-US" altLang="zh-CN" sz="2800" dirty="0"/>
                <a:t>      …    </a:t>
              </a:r>
            </a:p>
          </p:txBody>
        </p:sp>
        <p:sp>
          <p:nvSpPr>
            <p:cNvPr id="36060" name="Text Box 220"/>
            <p:cNvSpPr txBox="1">
              <a:spLocks noChangeArrowheads="1"/>
            </p:cNvSpPr>
            <p:nvPr/>
          </p:nvSpPr>
          <p:spPr bwMode="auto">
            <a:xfrm>
              <a:off x="1504" y="1977"/>
              <a:ext cx="2528" cy="327"/>
            </a:xfrm>
            <a:prstGeom prst="rect">
              <a:avLst/>
            </a:prstGeom>
            <a:noFill/>
            <a:ln w="9525">
              <a:noFill/>
              <a:miter lim="800000"/>
              <a:headEnd/>
              <a:tailEnd/>
            </a:ln>
            <a:effectLst/>
          </p:spPr>
          <p:txBody>
            <a:bodyPr wrap="none">
              <a:spAutoFit/>
            </a:bodyPr>
            <a:lstStyle/>
            <a:p>
              <a:r>
                <a:rPr lang="en-US" altLang="zh-CN" sz="2800" i="1" dirty="0"/>
                <a:t>p</a:t>
              </a:r>
              <a:r>
                <a:rPr lang="en-US" altLang="zh-CN" sz="2800" baseline="-25000" dirty="0"/>
                <a:t>1</a:t>
              </a:r>
              <a:r>
                <a:rPr lang="en-US" altLang="zh-CN" sz="2800" dirty="0"/>
                <a:t>       </a:t>
              </a:r>
              <a:r>
                <a:rPr lang="en-US" altLang="zh-CN" sz="2800" i="1" dirty="0"/>
                <a:t>p</a:t>
              </a:r>
              <a:r>
                <a:rPr lang="en-US" altLang="zh-CN" sz="2800" baseline="-25000" dirty="0"/>
                <a:t>2</a:t>
              </a:r>
              <a:r>
                <a:rPr lang="en-US" altLang="zh-CN" sz="2800" dirty="0"/>
                <a:t>      …     </a:t>
              </a:r>
              <a:r>
                <a:rPr lang="en-US" altLang="zh-CN" sz="2800" i="1" dirty="0"/>
                <a:t> </a:t>
              </a:r>
              <a:r>
                <a:rPr lang="en-US" altLang="zh-CN" sz="2800" i="1" dirty="0" err="1"/>
                <a:t>p</a:t>
              </a:r>
              <a:r>
                <a:rPr lang="en-US" altLang="zh-CN" sz="2800" baseline="-25000" dirty="0" err="1"/>
                <a:t>n</a:t>
              </a:r>
              <a:r>
                <a:rPr lang="en-US" altLang="zh-CN" sz="2800" dirty="0"/>
                <a:t>      …</a:t>
              </a:r>
            </a:p>
          </p:txBody>
        </p:sp>
      </p:grpSp>
      <p:sp>
        <p:nvSpPr>
          <p:cNvPr id="36061" name="Text Box 221"/>
          <p:cNvSpPr txBox="1">
            <a:spLocks noChangeArrowheads="1"/>
          </p:cNvSpPr>
          <p:nvPr/>
        </p:nvSpPr>
        <p:spPr bwMode="auto">
          <a:xfrm>
            <a:off x="958850" y="3276600"/>
            <a:ext cx="4146550" cy="457200"/>
          </a:xfrm>
          <a:prstGeom prst="rect">
            <a:avLst/>
          </a:prstGeom>
          <a:noFill/>
          <a:ln w="9525">
            <a:noFill/>
            <a:miter lim="800000"/>
            <a:headEnd/>
            <a:tailEnd/>
          </a:ln>
          <a:effectLst/>
        </p:spPr>
        <p:txBody>
          <a:bodyPr wrap="none">
            <a:spAutoFit/>
          </a:bodyPr>
          <a:lstStyle/>
          <a:p>
            <a:r>
              <a:rPr lang="zh-CN" altLang="en-US">
                <a:latin typeface="黑体" pitchFamily="2" charset="-122"/>
                <a:ea typeface="黑体" pitchFamily="2" charset="-122"/>
              </a:rPr>
              <a:t>（</a:t>
            </a:r>
            <a:r>
              <a:rPr lang="en-US" altLang="zh-CN">
                <a:latin typeface="黑体" pitchFamily="2" charset="-122"/>
                <a:ea typeface="黑体" pitchFamily="2" charset="-122"/>
              </a:rPr>
              <a:t>2</a:t>
            </a:r>
            <a:r>
              <a:rPr lang="zh-CN" altLang="en-US">
                <a:latin typeface="黑体" pitchFamily="2" charset="-122"/>
                <a:ea typeface="黑体" pitchFamily="2" charset="-122"/>
              </a:rPr>
              <a:t>）分布律可以用图形表示 </a:t>
            </a:r>
          </a:p>
        </p:txBody>
      </p:sp>
      <p:sp>
        <p:nvSpPr>
          <p:cNvPr id="36081" name="Text Box 241"/>
          <p:cNvSpPr txBox="1">
            <a:spLocks noChangeArrowheads="1"/>
          </p:cNvSpPr>
          <p:nvPr/>
        </p:nvSpPr>
        <p:spPr bwMode="auto">
          <a:xfrm>
            <a:off x="990600" y="838200"/>
            <a:ext cx="3429000" cy="457200"/>
          </a:xfrm>
          <a:prstGeom prst="rect">
            <a:avLst/>
          </a:prstGeom>
          <a:noFill/>
          <a:ln w="9525">
            <a:noFill/>
            <a:miter lim="800000"/>
            <a:headEnd/>
            <a:tailEnd/>
          </a:ln>
          <a:effectLst/>
        </p:spPr>
        <p:txBody>
          <a:bodyPr>
            <a:spAutoFit/>
          </a:bodyPr>
          <a:lstStyle/>
          <a:p>
            <a:pPr>
              <a:spcBef>
                <a:spcPct val="50000"/>
              </a:spcBef>
            </a:pPr>
            <a:r>
              <a:rPr lang="zh-CN" altLang="en-US">
                <a:latin typeface="黑体" pitchFamily="2" charset="-122"/>
                <a:ea typeface="黑体" pitchFamily="2" charset="-122"/>
              </a:rPr>
              <a:t>分布律的表示方法：</a:t>
            </a:r>
          </a:p>
        </p:txBody>
      </p:sp>
      <p:grpSp>
        <p:nvGrpSpPr>
          <p:cNvPr id="36089" name="Group 249"/>
          <p:cNvGrpSpPr>
            <a:grpSpLocks/>
          </p:cNvGrpSpPr>
          <p:nvPr/>
        </p:nvGrpSpPr>
        <p:grpSpPr bwMode="auto">
          <a:xfrm>
            <a:off x="2405063" y="3733800"/>
            <a:ext cx="5180012" cy="2133600"/>
            <a:chOff x="1515" y="2352"/>
            <a:chExt cx="3263" cy="1344"/>
          </a:xfrm>
        </p:grpSpPr>
        <p:grpSp>
          <p:nvGrpSpPr>
            <p:cNvPr id="36080" name="Group 240"/>
            <p:cNvGrpSpPr>
              <a:grpSpLocks/>
            </p:cNvGrpSpPr>
            <p:nvPr/>
          </p:nvGrpSpPr>
          <p:grpSpPr bwMode="auto">
            <a:xfrm>
              <a:off x="1515" y="2352"/>
              <a:ext cx="3263" cy="1344"/>
              <a:chOff x="944" y="2666"/>
              <a:chExt cx="3263" cy="1344"/>
            </a:xfrm>
          </p:grpSpPr>
          <p:grpSp>
            <p:nvGrpSpPr>
              <p:cNvPr id="36076" name="Group 236"/>
              <p:cNvGrpSpPr>
                <a:grpSpLocks/>
              </p:cNvGrpSpPr>
              <p:nvPr/>
            </p:nvGrpSpPr>
            <p:grpSpPr bwMode="auto">
              <a:xfrm>
                <a:off x="1008" y="2736"/>
                <a:ext cx="3024" cy="1248"/>
                <a:chOff x="1008" y="2736"/>
                <a:chExt cx="3024" cy="1248"/>
              </a:xfrm>
            </p:grpSpPr>
            <p:sp>
              <p:nvSpPr>
                <p:cNvPr id="36063" name="Line 223"/>
                <p:cNvSpPr>
                  <a:spLocks noChangeShapeType="1"/>
                </p:cNvSpPr>
                <p:nvPr/>
              </p:nvSpPr>
              <p:spPr bwMode="auto">
                <a:xfrm>
                  <a:off x="1008" y="3744"/>
                  <a:ext cx="3024" cy="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36064" name="Line 224"/>
                <p:cNvSpPr>
                  <a:spLocks noChangeShapeType="1"/>
                </p:cNvSpPr>
                <p:nvPr/>
              </p:nvSpPr>
              <p:spPr bwMode="auto">
                <a:xfrm flipV="1">
                  <a:off x="1200" y="2736"/>
                  <a:ext cx="0" cy="1248"/>
                </a:xfrm>
                <a:prstGeom prst="line">
                  <a:avLst/>
                </a:prstGeom>
                <a:noFill/>
                <a:ln w="9525">
                  <a:solidFill>
                    <a:schemeClr val="tx1"/>
                  </a:solidFill>
                  <a:miter lim="800000"/>
                  <a:headEnd/>
                  <a:tailEnd type="triangle" w="med" len="med"/>
                </a:ln>
                <a:effectLst/>
              </p:spPr>
              <p:txBody>
                <a:bodyPr wrap="none"/>
                <a:lstStyle/>
                <a:p>
                  <a:endParaRPr lang="zh-CN" altLang="en-US"/>
                </a:p>
              </p:txBody>
            </p:sp>
          </p:grpSp>
          <p:sp>
            <p:nvSpPr>
              <p:cNvPr id="36065" name="Line 225"/>
              <p:cNvSpPr>
                <a:spLocks noChangeShapeType="1"/>
              </p:cNvSpPr>
              <p:nvPr/>
            </p:nvSpPr>
            <p:spPr bwMode="auto">
              <a:xfrm flipV="1">
                <a:off x="1584" y="3312"/>
                <a:ext cx="0" cy="432"/>
              </a:xfrm>
              <a:prstGeom prst="line">
                <a:avLst/>
              </a:prstGeom>
              <a:noFill/>
              <a:ln w="9525">
                <a:solidFill>
                  <a:schemeClr val="tx1"/>
                </a:solidFill>
                <a:miter lim="800000"/>
                <a:headEnd/>
                <a:tailEnd/>
              </a:ln>
              <a:effectLst/>
            </p:spPr>
            <p:txBody>
              <a:bodyPr wrap="none"/>
              <a:lstStyle/>
              <a:p>
                <a:endParaRPr lang="zh-CN" altLang="en-US"/>
              </a:p>
            </p:txBody>
          </p:sp>
          <p:sp>
            <p:nvSpPr>
              <p:cNvPr id="36066" name="Line 226"/>
              <p:cNvSpPr>
                <a:spLocks noChangeShapeType="1"/>
              </p:cNvSpPr>
              <p:nvPr/>
            </p:nvSpPr>
            <p:spPr bwMode="auto">
              <a:xfrm flipV="1">
                <a:off x="1920" y="2784"/>
                <a:ext cx="0" cy="960"/>
              </a:xfrm>
              <a:prstGeom prst="line">
                <a:avLst/>
              </a:prstGeom>
              <a:noFill/>
              <a:ln w="9525">
                <a:solidFill>
                  <a:schemeClr val="tx1"/>
                </a:solidFill>
                <a:miter lim="800000"/>
                <a:headEnd/>
                <a:tailEnd/>
              </a:ln>
              <a:effectLst/>
            </p:spPr>
            <p:txBody>
              <a:bodyPr wrap="none"/>
              <a:lstStyle/>
              <a:p>
                <a:endParaRPr lang="zh-CN" altLang="en-US"/>
              </a:p>
            </p:txBody>
          </p:sp>
          <p:sp>
            <p:nvSpPr>
              <p:cNvPr id="36067" name="Line 227"/>
              <p:cNvSpPr>
                <a:spLocks noChangeShapeType="1"/>
              </p:cNvSpPr>
              <p:nvPr/>
            </p:nvSpPr>
            <p:spPr bwMode="auto">
              <a:xfrm flipV="1">
                <a:off x="2256" y="3456"/>
                <a:ext cx="0" cy="288"/>
              </a:xfrm>
              <a:prstGeom prst="line">
                <a:avLst/>
              </a:prstGeom>
              <a:noFill/>
              <a:ln w="9525">
                <a:solidFill>
                  <a:schemeClr val="tx1"/>
                </a:solidFill>
                <a:miter lim="800000"/>
                <a:headEnd/>
                <a:tailEnd/>
              </a:ln>
              <a:effectLst/>
            </p:spPr>
            <p:txBody>
              <a:bodyPr wrap="none"/>
              <a:lstStyle/>
              <a:p>
                <a:endParaRPr lang="zh-CN" altLang="en-US"/>
              </a:p>
            </p:txBody>
          </p:sp>
          <p:sp>
            <p:nvSpPr>
              <p:cNvPr id="36068" name="Line 228"/>
              <p:cNvSpPr>
                <a:spLocks noChangeShapeType="1"/>
              </p:cNvSpPr>
              <p:nvPr/>
            </p:nvSpPr>
            <p:spPr bwMode="auto">
              <a:xfrm flipV="1">
                <a:off x="2640" y="3168"/>
                <a:ext cx="0" cy="576"/>
              </a:xfrm>
              <a:prstGeom prst="line">
                <a:avLst/>
              </a:prstGeom>
              <a:noFill/>
              <a:ln w="9525">
                <a:solidFill>
                  <a:schemeClr val="tx1"/>
                </a:solidFill>
                <a:miter lim="800000"/>
                <a:headEnd/>
                <a:tailEnd/>
              </a:ln>
              <a:effectLst/>
            </p:spPr>
            <p:txBody>
              <a:bodyPr wrap="none"/>
              <a:lstStyle/>
              <a:p>
                <a:endParaRPr lang="zh-CN" altLang="en-US"/>
              </a:p>
            </p:txBody>
          </p:sp>
          <p:sp>
            <p:nvSpPr>
              <p:cNvPr id="36069" name="Line 229"/>
              <p:cNvSpPr>
                <a:spLocks noChangeShapeType="1"/>
              </p:cNvSpPr>
              <p:nvPr/>
            </p:nvSpPr>
            <p:spPr bwMode="auto">
              <a:xfrm>
                <a:off x="2976" y="2976"/>
                <a:ext cx="0" cy="768"/>
              </a:xfrm>
              <a:prstGeom prst="line">
                <a:avLst/>
              </a:prstGeom>
              <a:noFill/>
              <a:ln w="9525">
                <a:solidFill>
                  <a:schemeClr val="tx1"/>
                </a:solidFill>
                <a:miter lim="800000"/>
                <a:headEnd/>
                <a:tailEnd/>
              </a:ln>
              <a:effectLst/>
            </p:spPr>
            <p:txBody>
              <a:bodyPr wrap="none"/>
              <a:lstStyle/>
              <a:p>
                <a:endParaRPr lang="zh-CN" altLang="en-US"/>
              </a:p>
            </p:txBody>
          </p:sp>
          <p:grpSp>
            <p:nvGrpSpPr>
              <p:cNvPr id="36077" name="Group 237"/>
              <p:cNvGrpSpPr>
                <a:grpSpLocks/>
              </p:cNvGrpSpPr>
              <p:nvPr/>
            </p:nvGrpSpPr>
            <p:grpSpPr bwMode="auto">
              <a:xfrm>
                <a:off x="944" y="2666"/>
                <a:ext cx="3263" cy="1344"/>
                <a:chOff x="944" y="2666"/>
                <a:chExt cx="3263" cy="1344"/>
              </a:xfrm>
            </p:grpSpPr>
            <p:sp>
              <p:nvSpPr>
                <p:cNvPr id="36070" name="Text Box 230"/>
                <p:cNvSpPr txBox="1">
                  <a:spLocks noChangeArrowheads="1"/>
                </p:cNvSpPr>
                <p:nvPr/>
              </p:nvSpPr>
              <p:spPr bwMode="auto">
                <a:xfrm>
                  <a:off x="944" y="2666"/>
                  <a:ext cx="233" cy="288"/>
                </a:xfrm>
                <a:prstGeom prst="rect">
                  <a:avLst/>
                </a:prstGeom>
                <a:noFill/>
                <a:ln w="9525">
                  <a:noFill/>
                  <a:miter lim="800000"/>
                  <a:headEnd/>
                  <a:tailEnd/>
                </a:ln>
                <a:effectLst/>
              </p:spPr>
              <p:txBody>
                <a:bodyPr wrap="none">
                  <a:spAutoFit/>
                </a:bodyPr>
                <a:lstStyle/>
                <a:p>
                  <a:r>
                    <a:rPr lang="en-US" altLang="zh-CN" i="1"/>
                    <a:t>P</a:t>
                  </a:r>
                  <a:endParaRPr lang="en-US" altLang="zh-CN" i="1" baseline="-25000"/>
                </a:p>
              </p:txBody>
            </p:sp>
            <p:sp>
              <p:nvSpPr>
                <p:cNvPr id="36071" name="Text Box 231"/>
                <p:cNvSpPr txBox="1">
                  <a:spLocks noChangeArrowheads="1"/>
                </p:cNvSpPr>
                <p:nvPr/>
              </p:nvSpPr>
              <p:spPr bwMode="auto">
                <a:xfrm>
                  <a:off x="3974" y="3722"/>
                  <a:ext cx="233" cy="288"/>
                </a:xfrm>
                <a:prstGeom prst="rect">
                  <a:avLst/>
                </a:prstGeom>
                <a:noFill/>
                <a:ln w="9525">
                  <a:noFill/>
                  <a:miter lim="800000"/>
                  <a:headEnd/>
                  <a:tailEnd/>
                </a:ln>
                <a:effectLst/>
              </p:spPr>
              <p:txBody>
                <a:bodyPr wrap="none">
                  <a:spAutoFit/>
                </a:bodyPr>
                <a:lstStyle/>
                <a:p>
                  <a:r>
                    <a:rPr lang="en-US" altLang="zh-CN" i="1"/>
                    <a:t>X</a:t>
                  </a:r>
                </a:p>
              </p:txBody>
            </p:sp>
          </p:grpSp>
          <p:sp>
            <p:nvSpPr>
              <p:cNvPr id="36072" name="Text Box 232"/>
              <p:cNvSpPr txBox="1">
                <a:spLocks noChangeArrowheads="1"/>
              </p:cNvSpPr>
              <p:nvPr/>
            </p:nvSpPr>
            <p:spPr bwMode="auto">
              <a:xfrm>
                <a:off x="1452" y="3696"/>
                <a:ext cx="265" cy="288"/>
              </a:xfrm>
              <a:prstGeom prst="rect">
                <a:avLst/>
              </a:prstGeom>
              <a:noFill/>
              <a:ln w="9525">
                <a:noFill/>
                <a:miter lim="800000"/>
                <a:headEnd/>
                <a:tailEnd/>
              </a:ln>
              <a:effectLst/>
            </p:spPr>
            <p:txBody>
              <a:bodyPr wrap="none">
                <a:spAutoFit/>
              </a:bodyPr>
              <a:lstStyle/>
              <a:p>
                <a:r>
                  <a:rPr lang="en-US" altLang="zh-CN" i="1"/>
                  <a:t>x</a:t>
                </a:r>
                <a:r>
                  <a:rPr lang="en-US" altLang="zh-CN" baseline="-25000"/>
                  <a:t>1</a:t>
                </a:r>
              </a:p>
            </p:txBody>
          </p:sp>
          <p:sp>
            <p:nvSpPr>
              <p:cNvPr id="36073" name="Text Box 233"/>
              <p:cNvSpPr txBox="1">
                <a:spLocks noChangeArrowheads="1"/>
              </p:cNvSpPr>
              <p:nvPr/>
            </p:nvSpPr>
            <p:spPr bwMode="auto">
              <a:xfrm>
                <a:off x="1814" y="3696"/>
                <a:ext cx="265" cy="288"/>
              </a:xfrm>
              <a:prstGeom prst="rect">
                <a:avLst/>
              </a:prstGeom>
              <a:noFill/>
              <a:ln w="9525">
                <a:noFill/>
                <a:miter lim="800000"/>
                <a:headEnd/>
                <a:tailEnd/>
              </a:ln>
              <a:effectLst/>
            </p:spPr>
            <p:txBody>
              <a:bodyPr wrap="none">
                <a:spAutoFit/>
              </a:bodyPr>
              <a:lstStyle/>
              <a:p>
                <a:r>
                  <a:rPr lang="en-US" altLang="zh-CN" i="1"/>
                  <a:t>x</a:t>
                </a:r>
                <a:r>
                  <a:rPr lang="en-US" altLang="zh-CN" baseline="-25000"/>
                  <a:t>2</a:t>
                </a:r>
              </a:p>
            </p:txBody>
          </p:sp>
          <p:sp>
            <p:nvSpPr>
              <p:cNvPr id="36074" name="Text Box 234"/>
              <p:cNvSpPr txBox="1">
                <a:spLocks noChangeArrowheads="1"/>
              </p:cNvSpPr>
              <p:nvPr/>
            </p:nvSpPr>
            <p:spPr bwMode="auto">
              <a:xfrm>
                <a:off x="2870" y="3696"/>
                <a:ext cx="265" cy="288"/>
              </a:xfrm>
              <a:prstGeom prst="rect">
                <a:avLst/>
              </a:prstGeom>
              <a:noFill/>
              <a:ln w="9525">
                <a:noFill/>
                <a:miter lim="800000"/>
                <a:headEnd/>
                <a:tailEnd/>
              </a:ln>
              <a:effectLst/>
            </p:spPr>
            <p:txBody>
              <a:bodyPr wrap="none">
                <a:spAutoFit/>
              </a:bodyPr>
              <a:lstStyle/>
              <a:p>
                <a:r>
                  <a:rPr lang="en-US" altLang="zh-CN" i="1"/>
                  <a:t>x</a:t>
                </a:r>
                <a:r>
                  <a:rPr lang="en-US" altLang="zh-CN" baseline="-25000"/>
                  <a:t>k</a:t>
                </a:r>
              </a:p>
            </p:txBody>
          </p:sp>
          <p:sp>
            <p:nvSpPr>
              <p:cNvPr id="36078" name="Text Box 238"/>
              <p:cNvSpPr txBox="1">
                <a:spLocks noChangeArrowheads="1"/>
              </p:cNvSpPr>
              <p:nvPr/>
            </p:nvSpPr>
            <p:spPr bwMode="auto">
              <a:xfrm>
                <a:off x="2284" y="3722"/>
                <a:ext cx="308" cy="288"/>
              </a:xfrm>
              <a:prstGeom prst="rect">
                <a:avLst/>
              </a:prstGeom>
              <a:noFill/>
              <a:ln w="9525">
                <a:noFill/>
                <a:miter lim="800000"/>
                <a:headEnd/>
                <a:tailEnd/>
              </a:ln>
              <a:effectLst/>
            </p:spPr>
            <p:txBody>
              <a:bodyPr wrap="none">
                <a:spAutoFit/>
              </a:bodyPr>
              <a:lstStyle/>
              <a:p>
                <a:r>
                  <a:rPr lang="en-US" altLang="zh-CN"/>
                  <a:t>…</a:t>
                </a:r>
              </a:p>
            </p:txBody>
          </p:sp>
        </p:grpSp>
        <p:sp>
          <p:nvSpPr>
            <p:cNvPr id="36084" name="Line 244"/>
            <p:cNvSpPr>
              <a:spLocks noChangeShapeType="1"/>
            </p:cNvSpPr>
            <p:nvPr/>
          </p:nvSpPr>
          <p:spPr bwMode="auto">
            <a:xfrm>
              <a:off x="2160" y="2928"/>
              <a:ext cx="0" cy="480"/>
            </a:xfrm>
            <a:prstGeom prst="line">
              <a:avLst/>
            </a:prstGeom>
            <a:noFill/>
            <a:ln w="28575">
              <a:solidFill>
                <a:srgbClr val="FF0000"/>
              </a:solidFill>
              <a:round/>
              <a:headEnd/>
              <a:tailEnd/>
            </a:ln>
            <a:effectLst/>
          </p:spPr>
          <p:txBody>
            <a:bodyPr wrap="none"/>
            <a:lstStyle/>
            <a:p>
              <a:endParaRPr lang="zh-CN" altLang="en-US"/>
            </a:p>
          </p:txBody>
        </p:sp>
        <p:sp>
          <p:nvSpPr>
            <p:cNvPr id="36085" name="Line 245"/>
            <p:cNvSpPr>
              <a:spLocks noChangeShapeType="1"/>
            </p:cNvSpPr>
            <p:nvPr/>
          </p:nvSpPr>
          <p:spPr bwMode="auto">
            <a:xfrm>
              <a:off x="2496" y="2400"/>
              <a:ext cx="0" cy="1008"/>
            </a:xfrm>
            <a:prstGeom prst="line">
              <a:avLst/>
            </a:prstGeom>
            <a:noFill/>
            <a:ln w="28575">
              <a:solidFill>
                <a:srgbClr val="FF0000"/>
              </a:solidFill>
              <a:round/>
              <a:headEnd/>
              <a:tailEnd/>
            </a:ln>
            <a:effectLst/>
          </p:spPr>
          <p:txBody>
            <a:bodyPr wrap="none"/>
            <a:lstStyle/>
            <a:p>
              <a:endParaRPr lang="zh-CN" altLang="en-US"/>
            </a:p>
          </p:txBody>
        </p:sp>
        <p:sp>
          <p:nvSpPr>
            <p:cNvPr id="36086" name="Line 246"/>
            <p:cNvSpPr>
              <a:spLocks noChangeShapeType="1"/>
            </p:cNvSpPr>
            <p:nvPr/>
          </p:nvSpPr>
          <p:spPr bwMode="auto">
            <a:xfrm>
              <a:off x="2832" y="3024"/>
              <a:ext cx="0" cy="384"/>
            </a:xfrm>
            <a:prstGeom prst="line">
              <a:avLst/>
            </a:prstGeom>
            <a:noFill/>
            <a:ln w="28575">
              <a:solidFill>
                <a:srgbClr val="FF0000"/>
              </a:solidFill>
              <a:round/>
              <a:headEnd/>
              <a:tailEnd/>
            </a:ln>
            <a:effectLst/>
          </p:spPr>
          <p:txBody>
            <a:bodyPr wrap="none"/>
            <a:lstStyle/>
            <a:p>
              <a:endParaRPr lang="zh-CN" altLang="en-US"/>
            </a:p>
          </p:txBody>
        </p:sp>
        <p:sp>
          <p:nvSpPr>
            <p:cNvPr id="36087" name="Line 247"/>
            <p:cNvSpPr>
              <a:spLocks noChangeShapeType="1"/>
            </p:cNvSpPr>
            <p:nvPr/>
          </p:nvSpPr>
          <p:spPr bwMode="auto">
            <a:xfrm>
              <a:off x="3216" y="2832"/>
              <a:ext cx="0" cy="576"/>
            </a:xfrm>
            <a:prstGeom prst="line">
              <a:avLst/>
            </a:prstGeom>
            <a:noFill/>
            <a:ln w="28575">
              <a:solidFill>
                <a:srgbClr val="FF0000"/>
              </a:solidFill>
              <a:round/>
              <a:headEnd/>
              <a:tailEnd/>
            </a:ln>
            <a:effectLst/>
          </p:spPr>
          <p:txBody>
            <a:bodyPr wrap="none"/>
            <a:lstStyle/>
            <a:p>
              <a:endParaRPr lang="zh-CN" altLang="en-US"/>
            </a:p>
          </p:txBody>
        </p:sp>
        <p:sp>
          <p:nvSpPr>
            <p:cNvPr id="36088" name="Line 248"/>
            <p:cNvSpPr>
              <a:spLocks noChangeShapeType="1"/>
            </p:cNvSpPr>
            <p:nvPr/>
          </p:nvSpPr>
          <p:spPr bwMode="auto">
            <a:xfrm>
              <a:off x="3552" y="2640"/>
              <a:ext cx="0" cy="768"/>
            </a:xfrm>
            <a:prstGeom prst="line">
              <a:avLst/>
            </a:prstGeom>
            <a:noFill/>
            <a:ln w="28575">
              <a:solidFill>
                <a:srgbClr val="FF0000"/>
              </a:solidFill>
              <a:round/>
              <a:headEnd/>
              <a:tailEnd/>
            </a:ln>
            <a:effectLst/>
          </p:spPr>
          <p:txBody>
            <a:bodyPr wrap="none"/>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iterate type="lt">
                                    <p:tmPct val="100000"/>
                                  </p:iterate>
                                  <p:childTnLst>
                                    <p:set>
                                      <p:cBhvr>
                                        <p:cTn id="6" dur="1" fill="hold">
                                          <p:stCondLst>
                                            <p:cond delay="0"/>
                                          </p:stCondLst>
                                        </p:cTn>
                                        <p:tgtEl>
                                          <p:spTgt spid="35843">
                                            <p:txEl>
                                              <p:pRg st="1" end="1"/>
                                            </p:txEl>
                                          </p:spTgt>
                                        </p:tgtEl>
                                        <p:attrNameLst>
                                          <p:attrName>style.visibility</p:attrName>
                                        </p:attrNameLst>
                                      </p:cBhvr>
                                      <p:to>
                                        <p:strVal val="visible"/>
                                      </p:to>
                                    </p:set>
                                    <p:animEffect transition="in" filter="dissolve">
                                      <p:cBhvr>
                                        <p:cTn id="7" dur="75"/>
                                        <p:tgtEl>
                                          <p:spTgt spid="3584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6079"/>
                                        </p:tgtEl>
                                        <p:attrNameLst>
                                          <p:attrName>style.visibility</p:attrName>
                                        </p:attrNameLst>
                                      </p:cBhvr>
                                      <p:to>
                                        <p:strVal val="visible"/>
                                      </p:to>
                                    </p:set>
                                    <p:animEffect transition="in" filter="dissolve">
                                      <p:cBhvr>
                                        <p:cTn id="12" dur="500"/>
                                        <p:tgtEl>
                                          <p:spTgt spid="3607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iterate type="lt">
                                    <p:tmPct val="100000"/>
                                  </p:iterate>
                                  <p:childTnLst>
                                    <p:set>
                                      <p:cBhvr>
                                        <p:cTn id="16" dur="1" fill="hold">
                                          <p:stCondLst>
                                            <p:cond delay="0"/>
                                          </p:stCondLst>
                                        </p:cTn>
                                        <p:tgtEl>
                                          <p:spTgt spid="36061"/>
                                        </p:tgtEl>
                                        <p:attrNameLst>
                                          <p:attrName>style.visibility</p:attrName>
                                        </p:attrNameLst>
                                      </p:cBhvr>
                                      <p:to>
                                        <p:strVal val="visible"/>
                                      </p:to>
                                    </p:set>
                                    <p:animEffect transition="in" filter="dissolve">
                                      <p:cBhvr>
                                        <p:cTn id="17" dur="75"/>
                                        <p:tgtEl>
                                          <p:spTgt spid="3606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6089"/>
                                        </p:tgtEl>
                                        <p:attrNameLst>
                                          <p:attrName>style.visibility</p:attrName>
                                        </p:attrNameLst>
                                      </p:cBhvr>
                                      <p:to>
                                        <p:strVal val="visible"/>
                                      </p:to>
                                    </p:set>
                                    <p:animEffect transition="in" filter="wipe(left)">
                                      <p:cBhvr>
                                        <p:cTn id="22" dur="500"/>
                                        <p:tgtEl>
                                          <p:spTgt spid="360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autoUpdateAnimBg="0"/>
      <p:bldP spid="36061"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Text Box 2"/>
          <p:cNvSpPr txBox="1">
            <a:spLocks noChangeArrowheads="1"/>
          </p:cNvSpPr>
          <p:nvPr/>
        </p:nvSpPr>
        <p:spPr bwMode="auto">
          <a:xfrm>
            <a:off x="914400" y="990600"/>
            <a:ext cx="7848600" cy="822325"/>
          </a:xfrm>
          <a:prstGeom prst="rect">
            <a:avLst/>
          </a:prstGeom>
          <a:noFill/>
          <a:ln w="9525">
            <a:noFill/>
            <a:miter lim="800000"/>
            <a:headEnd/>
            <a:tailEnd/>
          </a:ln>
          <a:effectLst/>
        </p:spPr>
        <p:txBody>
          <a:bodyPr>
            <a:spAutoFit/>
          </a:bodyPr>
          <a:lstStyle/>
          <a:p>
            <a:pPr>
              <a:spcBef>
                <a:spcPct val="50000"/>
              </a:spcBef>
            </a:pPr>
            <a:r>
              <a:rPr lang="zh-CN" altLang="en-US">
                <a:latin typeface="黑体" pitchFamily="2" charset="-122"/>
                <a:ea typeface="黑体" pitchFamily="2" charset="-122"/>
              </a:rPr>
              <a:t>例．袋中</a:t>
            </a:r>
            <a:r>
              <a:rPr lang="en-US" altLang="zh-CN">
                <a:latin typeface="黑体" pitchFamily="2" charset="-122"/>
                <a:ea typeface="黑体" pitchFamily="2" charset="-122"/>
              </a:rPr>
              <a:t>5</a:t>
            </a:r>
            <a:r>
              <a:rPr lang="zh-CN" altLang="en-US">
                <a:latin typeface="黑体" pitchFamily="2" charset="-122"/>
                <a:ea typeface="黑体" pitchFamily="2" charset="-122"/>
              </a:rPr>
              <a:t>个球编号</a:t>
            </a:r>
            <a:r>
              <a:rPr lang="en-US" altLang="zh-CN">
                <a:latin typeface="黑体" pitchFamily="2" charset="-122"/>
                <a:ea typeface="黑体" pitchFamily="2" charset="-122"/>
              </a:rPr>
              <a:t>1</a:t>
            </a:r>
            <a:r>
              <a:rPr lang="zh-CN" altLang="en-US">
                <a:latin typeface="黑体" pitchFamily="2" charset="-122"/>
                <a:ea typeface="黑体" pitchFamily="2" charset="-122"/>
              </a:rPr>
              <a:t>－</a:t>
            </a:r>
            <a:r>
              <a:rPr lang="en-US" altLang="zh-CN">
                <a:latin typeface="黑体" pitchFamily="2" charset="-122"/>
                <a:ea typeface="黑体" pitchFamily="2" charset="-122"/>
              </a:rPr>
              <a:t>5</a:t>
            </a:r>
            <a:r>
              <a:rPr lang="zh-CN" altLang="en-US">
                <a:latin typeface="黑体" pitchFamily="2" charset="-122"/>
                <a:ea typeface="黑体" pitchFamily="2" charset="-122"/>
              </a:rPr>
              <a:t>，从中同时取出</a:t>
            </a:r>
            <a:r>
              <a:rPr lang="en-US" altLang="zh-CN">
                <a:latin typeface="黑体" pitchFamily="2" charset="-122"/>
                <a:ea typeface="黑体" pitchFamily="2" charset="-122"/>
              </a:rPr>
              <a:t>3</a:t>
            </a:r>
            <a:r>
              <a:rPr lang="zh-CN" altLang="en-US">
                <a:latin typeface="黑体" pitchFamily="2" charset="-122"/>
                <a:ea typeface="黑体" pitchFamily="2" charset="-122"/>
              </a:rPr>
              <a:t>个，以</a:t>
            </a:r>
            <a:r>
              <a:rPr lang="en-US" altLang="zh-CN" b="1" i="1">
                <a:ea typeface="黑体" pitchFamily="2" charset="-122"/>
              </a:rPr>
              <a:t>X</a:t>
            </a:r>
            <a:r>
              <a:rPr lang="zh-CN" altLang="en-US">
                <a:latin typeface="黑体" pitchFamily="2" charset="-122"/>
                <a:ea typeface="黑体" pitchFamily="2" charset="-122"/>
              </a:rPr>
              <a:t>表示取出球的最大编号，求</a:t>
            </a:r>
            <a:r>
              <a:rPr lang="en-US" altLang="zh-CN" b="1" i="1">
                <a:ea typeface="黑体" pitchFamily="2" charset="-122"/>
              </a:rPr>
              <a:t>X</a:t>
            </a:r>
            <a:r>
              <a:rPr lang="zh-CN" altLang="en-US">
                <a:latin typeface="黑体" pitchFamily="2" charset="-122"/>
                <a:ea typeface="黑体" pitchFamily="2" charset="-122"/>
              </a:rPr>
              <a:t>的分布律．</a:t>
            </a:r>
          </a:p>
        </p:txBody>
      </p:sp>
      <p:sp>
        <p:nvSpPr>
          <p:cNvPr id="214019" name="Text Box 3"/>
          <p:cNvSpPr txBox="1">
            <a:spLocks noChangeArrowheads="1"/>
          </p:cNvSpPr>
          <p:nvPr/>
        </p:nvSpPr>
        <p:spPr bwMode="auto">
          <a:xfrm>
            <a:off x="990600" y="1981200"/>
            <a:ext cx="7620000" cy="457200"/>
          </a:xfrm>
          <a:prstGeom prst="rect">
            <a:avLst/>
          </a:prstGeom>
          <a:noFill/>
          <a:ln w="9525">
            <a:noFill/>
            <a:miter lim="800000"/>
            <a:headEnd/>
            <a:tailEnd/>
          </a:ln>
          <a:effectLst/>
        </p:spPr>
        <p:txBody>
          <a:bodyPr>
            <a:spAutoFit/>
          </a:bodyPr>
          <a:lstStyle/>
          <a:p>
            <a:pPr>
              <a:spcBef>
                <a:spcPct val="50000"/>
              </a:spcBef>
            </a:pPr>
            <a:r>
              <a:rPr lang="zh-CN" altLang="en-US">
                <a:ea typeface="黑体" pitchFamily="2" charset="-122"/>
              </a:rPr>
              <a:t>解：</a:t>
            </a:r>
            <a:r>
              <a:rPr lang="zh-CN" altLang="en-US"/>
              <a:t> </a:t>
            </a:r>
            <a:r>
              <a:rPr lang="en-US" altLang="zh-CN" b="1">
                <a:ea typeface="黑体" pitchFamily="2" charset="-122"/>
              </a:rPr>
              <a:t>P{</a:t>
            </a:r>
            <a:r>
              <a:rPr lang="en-US" altLang="zh-CN" b="1" i="1">
                <a:ea typeface="黑体" pitchFamily="2" charset="-122"/>
              </a:rPr>
              <a:t>X</a:t>
            </a:r>
            <a:r>
              <a:rPr lang="en-US" altLang="zh-CN" b="1">
                <a:ea typeface="黑体" pitchFamily="2" charset="-122"/>
              </a:rPr>
              <a:t>=3}=1/C</a:t>
            </a:r>
            <a:r>
              <a:rPr lang="en-US" altLang="zh-CN" b="1" baseline="30000">
                <a:ea typeface="黑体" pitchFamily="2" charset="-122"/>
              </a:rPr>
              <a:t>3</a:t>
            </a:r>
            <a:r>
              <a:rPr lang="en-US" altLang="zh-CN" b="1" baseline="-25000">
                <a:ea typeface="黑体" pitchFamily="2" charset="-122"/>
              </a:rPr>
              <a:t>5</a:t>
            </a:r>
            <a:r>
              <a:rPr lang="en-US" altLang="zh-CN" b="1">
                <a:ea typeface="黑体" pitchFamily="2" charset="-122"/>
              </a:rPr>
              <a:t>=1/10,</a:t>
            </a:r>
            <a:endParaRPr lang="en-US" altLang="zh-CN" b="1" baseline="-25000">
              <a:ea typeface="黑体" pitchFamily="2" charset="-122"/>
            </a:endParaRPr>
          </a:p>
        </p:txBody>
      </p:sp>
      <p:sp>
        <p:nvSpPr>
          <p:cNvPr id="214020" name="Text Box 4"/>
          <p:cNvSpPr txBox="1">
            <a:spLocks noChangeArrowheads="1"/>
          </p:cNvSpPr>
          <p:nvPr/>
        </p:nvSpPr>
        <p:spPr bwMode="auto">
          <a:xfrm>
            <a:off x="1066800" y="2667000"/>
            <a:ext cx="7620000" cy="1004888"/>
          </a:xfrm>
          <a:prstGeom prst="rect">
            <a:avLst/>
          </a:prstGeom>
          <a:noFill/>
          <a:ln w="9525">
            <a:noFill/>
            <a:miter lim="800000"/>
            <a:headEnd/>
            <a:tailEnd/>
          </a:ln>
          <a:effectLst/>
        </p:spPr>
        <p:txBody>
          <a:bodyPr>
            <a:spAutoFit/>
          </a:bodyPr>
          <a:lstStyle/>
          <a:p>
            <a:pPr>
              <a:spcBef>
                <a:spcPct val="50000"/>
              </a:spcBef>
            </a:pPr>
            <a:r>
              <a:rPr lang="en-US" altLang="zh-CN" b="1">
                <a:ea typeface="黑体" pitchFamily="2" charset="-122"/>
              </a:rPr>
              <a:t>        P{</a:t>
            </a:r>
            <a:r>
              <a:rPr lang="en-US" altLang="zh-CN" b="1" i="1">
                <a:ea typeface="黑体" pitchFamily="2" charset="-122"/>
              </a:rPr>
              <a:t>X</a:t>
            </a:r>
            <a:r>
              <a:rPr lang="en-US" altLang="zh-CN" b="1">
                <a:ea typeface="黑体" pitchFamily="2" charset="-122"/>
              </a:rPr>
              <a:t>=4}= C</a:t>
            </a:r>
            <a:r>
              <a:rPr lang="en-US" altLang="zh-CN" b="1" baseline="30000">
                <a:ea typeface="黑体" pitchFamily="2" charset="-122"/>
              </a:rPr>
              <a:t>2</a:t>
            </a:r>
            <a:r>
              <a:rPr lang="en-US" altLang="zh-CN" b="1" baseline="-25000">
                <a:ea typeface="黑体" pitchFamily="2" charset="-122"/>
              </a:rPr>
              <a:t>3</a:t>
            </a:r>
            <a:r>
              <a:rPr lang="en-US" altLang="zh-CN" b="1">
                <a:ea typeface="黑体" pitchFamily="2" charset="-122"/>
              </a:rPr>
              <a:t> /C</a:t>
            </a:r>
            <a:r>
              <a:rPr lang="en-US" altLang="zh-CN" b="1" baseline="30000">
                <a:ea typeface="黑体" pitchFamily="2" charset="-122"/>
              </a:rPr>
              <a:t>3</a:t>
            </a:r>
            <a:r>
              <a:rPr lang="en-US" altLang="zh-CN" b="1" baseline="-25000">
                <a:ea typeface="黑体" pitchFamily="2" charset="-122"/>
              </a:rPr>
              <a:t>5</a:t>
            </a:r>
            <a:r>
              <a:rPr lang="en-US" altLang="zh-CN" b="1">
                <a:ea typeface="黑体" pitchFamily="2" charset="-122"/>
              </a:rPr>
              <a:t>=3/10,</a:t>
            </a:r>
            <a:endParaRPr lang="en-US" altLang="zh-CN" b="1" baseline="-25000">
              <a:ea typeface="黑体" pitchFamily="2" charset="-122"/>
            </a:endParaRPr>
          </a:p>
          <a:p>
            <a:pPr>
              <a:spcBef>
                <a:spcPct val="50000"/>
              </a:spcBef>
            </a:pPr>
            <a:endParaRPr lang="en-US" altLang="zh-CN"/>
          </a:p>
        </p:txBody>
      </p:sp>
      <p:sp>
        <p:nvSpPr>
          <p:cNvPr id="214021" name="Text Box 5"/>
          <p:cNvSpPr txBox="1">
            <a:spLocks noChangeArrowheads="1"/>
          </p:cNvSpPr>
          <p:nvPr/>
        </p:nvSpPr>
        <p:spPr bwMode="auto">
          <a:xfrm>
            <a:off x="1600200" y="3352800"/>
            <a:ext cx="6248400" cy="457200"/>
          </a:xfrm>
          <a:prstGeom prst="rect">
            <a:avLst/>
          </a:prstGeom>
          <a:noFill/>
          <a:ln w="9525">
            <a:noFill/>
            <a:miter lim="800000"/>
            <a:headEnd/>
            <a:tailEnd/>
          </a:ln>
          <a:effectLst/>
        </p:spPr>
        <p:txBody>
          <a:bodyPr>
            <a:spAutoFit/>
          </a:bodyPr>
          <a:lstStyle/>
          <a:p>
            <a:pPr>
              <a:spcBef>
                <a:spcPct val="50000"/>
              </a:spcBef>
            </a:pPr>
            <a:r>
              <a:rPr lang="en-US" altLang="zh-CN" b="1">
                <a:ea typeface="黑体" pitchFamily="2" charset="-122"/>
              </a:rPr>
              <a:t> P{</a:t>
            </a:r>
            <a:r>
              <a:rPr lang="en-US" altLang="zh-CN" b="1" i="1">
                <a:ea typeface="黑体" pitchFamily="2" charset="-122"/>
              </a:rPr>
              <a:t>X</a:t>
            </a:r>
            <a:r>
              <a:rPr lang="en-US" altLang="zh-CN" b="1">
                <a:ea typeface="黑体" pitchFamily="2" charset="-122"/>
              </a:rPr>
              <a:t>=5}= C</a:t>
            </a:r>
            <a:r>
              <a:rPr lang="en-US" altLang="zh-CN" b="1" baseline="30000">
                <a:ea typeface="黑体" pitchFamily="2" charset="-122"/>
              </a:rPr>
              <a:t>2</a:t>
            </a:r>
            <a:r>
              <a:rPr lang="en-US" altLang="zh-CN" b="1" baseline="-25000">
                <a:ea typeface="黑体" pitchFamily="2" charset="-122"/>
              </a:rPr>
              <a:t>4</a:t>
            </a:r>
            <a:r>
              <a:rPr lang="en-US" altLang="zh-CN" b="1">
                <a:ea typeface="黑体" pitchFamily="2" charset="-122"/>
              </a:rPr>
              <a:t> /C</a:t>
            </a:r>
            <a:r>
              <a:rPr lang="en-US" altLang="zh-CN" b="1" baseline="30000">
                <a:ea typeface="黑体" pitchFamily="2" charset="-122"/>
              </a:rPr>
              <a:t>3</a:t>
            </a:r>
            <a:r>
              <a:rPr lang="en-US" altLang="zh-CN" b="1" baseline="-25000">
                <a:ea typeface="黑体" pitchFamily="2" charset="-122"/>
              </a:rPr>
              <a:t>5</a:t>
            </a:r>
            <a:r>
              <a:rPr lang="en-US" altLang="zh-CN" b="1">
                <a:ea typeface="黑体" pitchFamily="2" charset="-122"/>
              </a:rPr>
              <a:t>=6/10</a:t>
            </a:r>
          </a:p>
        </p:txBody>
      </p:sp>
      <p:sp>
        <p:nvSpPr>
          <p:cNvPr id="214022" name="Text Box 6"/>
          <p:cNvSpPr txBox="1">
            <a:spLocks noChangeArrowheads="1"/>
          </p:cNvSpPr>
          <p:nvPr/>
        </p:nvSpPr>
        <p:spPr bwMode="auto">
          <a:xfrm>
            <a:off x="1371600" y="4038600"/>
            <a:ext cx="5943600" cy="457200"/>
          </a:xfrm>
          <a:prstGeom prst="rect">
            <a:avLst/>
          </a:prstGeom>
          <a:noFill/>
          <a:ln w="9525">
            <a:noFill/>
            <a:miter lim="800000"/>
            <a:headEnd/>
            <a:tailEnd/>
          </a:ln>
          <a:effectLst/>
        </p:spPr>
        <p:txBody>
          <a:bodyPr>
            <a:spAutoFit/>
          </a:bodyPr>
          <a:lstStyle/>
          <a:p>
            <a:pPr>
              <a:spcBef>
                <a:spcPct val="50000"/>
              </a:spcBef>
            </a:pPr>
            <a:r>
              <a:rPr lang="en-US" altLang="zh-CN" b="1" i="1">
                <a:ea typeface="黑体" pitchFamily="2" charset="-122"/>
              </a:rPr>
              <a:t>X</a:t>
            </a:r>
            <a:r>
              <a:rPr lang="zh-CN" altLang="en-US">
                <a:latin typeface="黑体" pitchFamily="2" charset="-122"/>
                <a:ea typeface="黑体" pitchFamily="2" charset="-122"/>
              </a:rPr>
              <a:t>的分布律为</a:t>
            </a:r>
          </a:p>
        </p:txBody>
      </p:sp>
      <p:grpSp>
        <p:nvGrpSpPr>
          <p:cNvPr id="214023" name="Group 7"/>
          <p:cNvGrpSpPr>
            <a:grpSpLocks/>
          </p:cNvGrpSpPr>
          <p:nvPr/>
        </p:nvGrpSpPr>
        <p:grpSpPr bwMode="auto">
          <a:xfrm>
            <a:off x="1600200" y="4724400"/>
            <a:ext cx="5562600" cy="1371600"/>
            <a:chOff x="1008" y="2976"/>
            <a:chExt cx="3504" cy="864"/>
          </a:xfrm>
        </p:grpSpPr>
        <p:sp>
          <p:nvSpPr>
            <p:cNvPr id="214024" name="Line 8"/>
            <p:cNvSpPr>
              <a:spLocks noChangeShapeType="1"/>
            </p:cNvSpPr>
            <p:nvPr/>
          </p:nvSpPr>
          <p:spPr bwMode="auto">
            <a:xfrm>
              <a:off x="1008" y="3360"/>
              <a:ext cx="2496" cy="29"/>
            </a:xfrm>
            <a:prstGeom prst="line">
              <a:avLst/>
            </a:prstGeom>
            <a:noFill/>
            <a:ln w="9525">
              <a:solidFill>
                <a:schemeClr val="tx1"/>
              </a:solidFill>
              <a:round/>
              <a:headEnd/>
              <a:tailEnd/>
            </a:ln>
            <a:effectLst/>
          </p:spPr>
          <p:txBody>
            <a:bodyPr wrap="none"/>
            <a:lstStyle/>
            <a:p>
              <a:endParaRPr lang="zh-CN" altLang="en-US"/>
            </a:p>
          </p:txBody>
        </p:sp>
        <p:sp>
          <p:nvSpPr>
            <p:cNvPr id="214025" name="Line 9"/>
            <p:cNvSpPr>
              <a:spLocks noChangeShapeType="1"/>
            </p:cNvSpPr>
            <p:nvPr/>
          </p:nvSpPr>
          <p:spPr bwMode="auto">
            <a:xfrm>
              <a:off x="1392" y="2976"/>
              <a:ext cx="0" cy="864"/>
            </a:xfrm>
            <a:prstGeom prst="line">
              <a:avLst/>
            </a:prstGeom>
            <a:noFill/>
            <a:ln w="9525">
              <a:solidFill>
                <a:schemeClr val="tx1"/>
              </a:solidFill>
              <a:round/>
              <a:headEnd/>
              <a:tailEnd/>
            </a:ln>
            <a:effectLst/>
          </p:spPr>
          <p:txBody>
            <a:bodyPr wrap="none"/>
            <a:lstStyle/>
            <a:p>
              <a:endParaRPr lang="zh-CN" altLang="en-US"/>
            </a:p>
          </p:txBody>
        </p:sp>
        <p:sp>
          <p:nvSpPr>
            <p:cNvPr id="214026" name="Rectangle 10"/>
            <p:cNvSpPr>
              <a:spLocks noChangeArrowheads="1"/>
            </p:cNvSpPr>
            <p:nvPr/>
          </p:nvSpPr>
          <p:spPr bwMode="auto">
            <a:xfrm>
              <a:off x="1104" y="2976"/>
              <a:ext cx="244" cy="288"/>
            </a:xfrm>
            <a:prstGeom prst="rect">
              <a:avLst/>
            </a:prstGeom>
            <a:noFill/>
            <a:ln w="9525">
              <a:noFill/>
              <a:miter lim="800000"/>
              <a:headEnd/>
              <a:tailEnd/>
            </a:ln>
            <a:effectLst/>
          </p:spPr>
          <p:txBody>
            <a:bodyPr wrap="none">
              <a:spAutoFit/>
            </a:bodyPr>
            <a:lstStyle/>
            <a:p>
              <a:r>
                <a:rPr lang="en-US" altLang="zh-CN" b="1" i="1">
                  <a:ea typeface="黑体" pitchFamily="2" charset="-122"/>
                </a:rPr>
                <a:t>X</a:t>
              </a:r>
            </a:p>
          </p:txBody>
        </p:sp>
        <p:sp>
          <p:nvSpPr>
            <p:cNvPr id="214027" name="Rectangle 11"/>
            <p:cNvSpPr>
              <a:spLocks noChangeArrowheads="1"/>
            </p:cNvSpPr>
            <p:nvPr/>
          </p:nvSpPr>
          <p:spPr bwMode="auto">
            <a:xfrm>
              <a:off x="1056" y="3408"/>
              <a:ext cx="281" cy="288"/>
            </a:xfrm>
            <a:prstGeom prst="rect">
              <a:avLst/>
            </a:prstGeom>
            <a:noFill/>
            <a:ln w="9525">
              <a:noFill/>
              <a:miter lim="800000"/>
              <a:headEnd/>
              <a:tailEnd/>
            </a:ln>
            <a:effectLst/>
          </p:spPr>
          <p:txBody>
            <a:bodyPr wrap="none">
              <a:spAutoFit/>
            </a:bodyPr>
            <a:lstStyle/>
            <a:p>
              <a:r>
                <a:rPr lang="en-US" altLang="zh-CN" b="1">
                  <a:ea typeface="黑体" pitchFamily="2" charset="-122"/>
                </a:rPr>
                <a:t> P</a:t>
              </a:r>
            </a:p>
          </p:txBody>
        </p:sp>
        <p:sp>
          <p:nvSpPr>
            <p:cNvPr id="214028" name="Text Box 12"/>
            <p:cNvSpPr txBox="1">
              <a:spLocks noChangeArrowheads="1"/>
            </p:cNvSpPr>
            <p:nvPr/>
          </p:nvSpPr>
          <p:spPr bwMode="auto">
            <a:xfrm>
              <a:off x="1584" y="3024"/>
              <a:ext cx="2928" cy="288"/>
            </a:xfrm>
            <a:prstGeom prst="rect">
              <a:avLst/>
            </a:prstGeom>
            <a:noFill/>
            <a:ln w="9525">
              <a:noFill/>
              <a:miter lim="800000"/>
              <a:headEnd/>
              <a:tailEnd/>
            </a:ln>
            <a:effectLst/>
          </p:spPr>
          <p:txBody>
            <a:bodyPr>
              <a:spAutoFit/>
            </a:bodyPr>
            <a:lstStyle/>
            <a:p>
              <a:pPr>
                <a:spcBef>
                  <a:spcPct val="50000"/>
                </a:spcBef>
              </a:pPr>
              <a:r>
                <a:rPr lang="en-US" altLang="zh-CN">
                  <a:latin typeface="黑体" pitchFamily="2" charset="-122"/>
                  <a:ea typeface="黑体" pitchFamily="2" charset="-122"/>
                </a:rPr>
                <a:t>3     4      5</a:t>
              </a:r>
            </a:p>
          </p:txBody>
        </p:sp>
        <p:sp>
          <p:nvSpPr>
            <p:cNvPr id="214029" name="Rectangle 13"/>
            <p:cNvSpPr>
              <a:spLocks noChangeArrowheads="1"/>
            </p:cNvSpPr>
            <p:nvPr/>
          </p:nvSpPr>
          <p:spPr bwMode="auto">
            <a:xfrm>
              <a:off x="1440" y="3360"/>
              <a:ext cx="457" cy="288"/>
            </a:xfrm>
            <a:prstGeom prst="rect">
              <a:avLst/>
            </a:prstGeom>
            <a:noFill/>
            <a:ln w="9525">
              <a:noFill/>
              <a:miter lim="800000"/>
              <a:headEnd/>
              <a:tailEnd/>
            </a:ln>
            <a:effectLst/>
          </p:spPr>
          <p:txBody>
            <a:bodyPr wrap="none">
              <a:spAutoFit/>
            </a:bodyPr>
            <a:lstStyle/>
            <a:p>
              <a:r>
                <a:rPr lang="en-US" altLang="zh-CN" b="1">
                  <a:ea typeface="黑体" pitchFamily="2" charset="-122"/>
                </a:rPr>
                <a:t>1/10</a:t>
              </a:r>
            </a:p>
          </p:txBody>
        </p:sp>
        <p:sp>
          <p:nvSpPr>
            <p:cNvPr id="214030" name="Rectangle 14"/>
            <p:cNvSpPr>
              <a:spLocks noChangeArrowheads="1"/>
            </p:cNvSpPr>
            <p:nvPr/>
          </p:nvSpPr>
          <p:spPr bwMode="auto">
            <a:xfrm>
              <a:off x="2064" y="3360"/>
              <a:ext cx="457" cy="288"/>
            </a:xfrm>
            <a:prstGeom prst="rect">
              <a:avLst/>
            </a:prstGeom>
            <a:noFill/>
            <a:ln w="9525">
              <a:noFill/>
              <a:miter lim="800000"/>
              <a:headEnd/>
              <a:tailEnd/>
            </a:ln>
            <a:effectLst/>
          </p:spPr>
          <p:txBody>
            <a:bodyPr wrap="none">
              <a:spAutoFit/>
            </a:bodyPr>
            <a:lstStyle/>
            <a:p>
              <a:r>
                <a:rPr lang="en-US" altLang="zh-CN" b="1">
                  <a:ea typeface="黑体" pitchFamily="2" charset="-122"/>
                </a:rPr>
                <a:t>3/10</a:t>
              </a:r>
            </a:p>
          </p:txBody>
        </p:sp>
        <p:sp>
          <p:nvSpPr>
            <p:cNvPr id="214031" name="Rectangle 15"/>
            <p:cNvSpPr>
              <a:spLocks noChangeArrowheads="1"/>
            </p:cNvSpPr>
            <p:nvPr/>
          </p:nvSpPr>
          <p:spPr bwMode="auto">
            <a:xfrm>
              <a:off x="2711" y="3360"/>
              <a:ext cx="457" cy="288"/>
            </a:xfrm>
            <a:prstGeom prst="rect">
              <a:avLst/>
            </a:prstGeom>
            <a:noFill/>
            <a:ln w="9525">
              <a:noFill/>
              <a:miter lim="800000"/>
              <a:headEnd/>
              <a:tailEnd/>
            </a:ln>
            <a:effectLst/>
          </p:spPr>
          <p:txBody>
            <a:bodyPr wrap="none">
              <a:spAutoFit/>
            </a:bodyPr>
            <a:lstStyle/>
            <a:p>
              <a:r>
                <a:rPr lang="en-US" altLang="zh-CN" b="1" dirty="0">
                  <a:ea typeface="黑体" pitchFamily="2" charset="-122"/>
                </a:rPr>
                <a:t>6/10</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214018"/>
                                        </p:tgtEl>
                                        <p:attrNameLst>
                                          <p:attrName>style.visibility</p:attrName>
                                        </p:attrNameLst>
                                      </p:cBhvr>
                                      <p:to>
                                        <p:strVal val="visible"/>
                                      </p:to>
                                    </p:set>
                                    <p:animEffect transition="in" filter="wipe(left)">
                                      <p:cBhvr>
                                        <p:cTn id="7" dur="300"/>
                                        <p:tgtEl>
                                          <p:spTgt spid="2140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214019"/>
                                        </p:tgtEl>
                                        <p:attrNameLst>
                                          <p:attrName>style.visibility</p:attrName>
                                        </p:attrNameLst>
                                      </p:cBhvr>
                                      <p:to>
                                        <p:strVal val="visible"/>
                                      </p:to>
                                    </p:set>
                                    <p:animEffect transition="in" filter="wipe(left)">
                                      <p:cBhvr>
                                        <p:cTn id="12" dur="300"/>
                                        <p:tgtEl>
                                          <p:spTgt spid="2140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wd">
                                    <p:tmPct val="100000"/>
                                  </p:iterate>
                                  <p:childTnLst>
                                    <p:set>
                                      <p:cBhvr>
                                        <p:cTn id="16" dur="1" fill="hold">
                                          <p:stCondLst>
                                            <p:cond delay="0"/>
                                          </p:stCondLst>
                                        </p:cTn>
                                        <p:tgtEl>
                                          <p:spTgt spid="214020"/>
                                        </p:tgtEl>
                                        <p:attrNameLst>
                                          <p:attrName>style.visibility</p:attrName>
                                        </p:attrNameLst>
                                      </p:cBhvr>
                                      <p:to>
                                        <p:strVal val="visible"/>
                                      </p:to>
                                    </p:set>
                                    <p:animEffect transition="in" filter="wipe(left)">
                                      <p:cBhvr>
                                        <p:cTn id="17" dur="300"/>
                                        <p:tgtEl>
                                          <p:spTgt spid="21402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wd">
                                    <p:tmPct val="100000"/>
                                  </p:iterate>
                                  <p:childTnLst>
                                    <p:set>
                                      <p:cBhvr>
                                        <p:cTn id="21" dur="1" fill="hold">
                                          <p:stCondLst>
                                            <p:cond delay="0"/>
                                          </p:stCondLst>
                                        </p:cTn>
                                        <p:tgtEl>
                                          <p:spTgt spid="214021"/>
                                        </p:tgtEl>
                                        <p:attrNameLst>
                                          <p:attrName>style.visibility</p:attrName>
                                        </p:attrNameLst>
                                      </p:cBhvr>
                                      <p:to>
                                        <p:strVal val="visible"/>
                                      </p:to>
                                    </p:set>
                                    <p:animEffect transition="in" filter="wipe(left)">
                                      <p:cBhvr>
                                        <p:cTn id="22" dur="300"/>
                                        <p:tgtEl>
                                          <p:spTgt spid="21402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iterate type="wd">
                                    <p:tmPct val="100000"/>
                                  </p:iterate>
                                  <p:childTnLst>
                                    <p:set>
                                      <p:cBhvr>
                                        <p:cTn id="26" dur="1" fill="hold">
                                          <p:stCondLst>
                                            <p:cond delay="0"/>
                                          </p:stCondLst>
                                        </p:cTn>
                                        <p:tgtEl>
                                          <p:spTgt spid="214022"/>
                                        </p:tgtEl>
                                        <p:attrNameLst>
                                          <p:attrName>style.visibility</p:attrName>
                                        </p:attrNameLst>
                                      </p:cBhvr>
                                      <p:to>
                                        <p:strVal val="visible"/>
                                      </p:to>
                                    </p:set>
                                    <p:animEffect transition="in" filter="wipe(left)">
                                      <p:cBhvr>
                                        <p:cTn id="27" dur="300"/>
                                        <p:tgtEl>
                                          <p:spTgt spid="214022"/>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214023"/>
                                        </p:tgtEl>
                                        <p:attrNameLst>
                                          <p:attrName>style.visibility</p:attrName>
                                        </p:attrNameLst>
                                      </p:cBhvr>
                                      <p:to>
                                        <p:strVal val="visible"/>
                                      </p:to>
                                    </p:set>
                                    <p:animEffect transition="in" filter="dissolve">
                                      <p:cBhvr>
                                        <p:cTn id="32" dur="500"/>
                                        <p:tgtEl>
                                          <p:spTgt spid="2140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18" grpId="0" autoUpdateAnimBg="0"/>
      <p:bldP spid="214019" grpId="0" autoUpdateAnimBg="0"/>
      <p:bldP spid="214020" grpId="0" autoUpdateAnimBg="0"/>
      <p:bldP spid="214021" grpId="0" autoUpdateAnimBg="0"/>
      <p:bldP spid="214022"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Text Box 2"/>
          <p:cNvSpPr txBox="1">
            <a:spLocks noChangeArrowheads="1"/>
          </p:cNvSpPr>
          <p:nvPr/>
        </p:nvSpPr>
        <p:spPr bwMode="auto">
          <a:xfrm>
            <a:off x="1143000" y="1143000"/>
            <a:ext cx="7162800" cy="968375"/>
          </a:xfrm>
          <a:prstGeom prst="rect">
            <a:avLst/>
          </a:prstGeom>
          <a:noFill/>
          <a:ln w="9525">
            <a:noFill/>
            <a:miter lim="800000"/>
            <a:headEnd/>
            <a:tailEnd/>
          </a:ln>
          <a:effectLst/>
        </p:spPr>
        <p:txBody>
          <a:bodyPr>
            <a:spAutoFit/>
          </a:bodyPr>
          <a:lstStyle/>
          <a:p>
            <a:pPr>
              <a:lnSpc>
                <a:spcPct val="120000"/>
              </a:lnSpc>
              <a:spcBef>
                <a:spcPct val="50000"/>
              </a:spcBef>
            </a:pPr>
            <a:r>
              <a:rPr lang="zh-CN" altLang="en-US" dirty="0">
                <a:latin typeface="黑体" pitchFamily="2" charset="-122"/>
                <a:ea typeface="黑体" pitchFamily="2" charset="-122"/>
              </a:rPr>
              <a:t>例  重复</a:t>
            </a:r>
            <a:r>
              <a:rPr lang="zh-CN" altLang="en-US" dirty="0" smtClean="0">
                <a:latin typeface="黑体" pitchFamily="2" charset="-122"/>
                <a:ea typeface="黑体" pitchFamily="2" charset="-122"/>
              </a:rPr>
              <a:t>独立地进行</a:t>
            </a:r>
            <a:r>
              <a:rPr lang="zh-CN" altLang="en-US" dirty="0">
                <a:latin typeface="黑体" pitchFamily="2" charset="-122"/>
                <a:ea typeface="黑体" pitchFamily="2" charset="-122"/>
              </a:rPr>
              <a:t>伯</a:t>
            </a:r>
            <a:r>
              <a:rPr lang="zh-CN" altLang="en-US" dirty="0" smtClean="0">
                <a:latin typeface="黑体" pitchFamily="2" charset="-122"/>
                <a:ea typeface="黑体" pitchFamily="2" charset="-122"/>
              </a:rPr>
              <a:t>努力</a:t>
            </a:r>
            <a:r>
              <a:rPr lang="zh-CN" altLang="en-US" dirty="0">
                <a:latin typeface="黑体" pitchFamily="2" charset="-122"/>
                <a:ea typeface="黑体" pitchFamily="2" charset="-122"/>
              </a:rPr>
              <a:t>试验，直到事件</a:t>
            </a:r>
            <a:r>
              <a:rPr lang="en-US" altLang="zh-CN" dirty="0">
                <a:latin typeface="黑体" pitchFamily="2" charset="-122"/>
                <a:ea typeface="黑体" pitchFamily="2" charset="-122"/>
              </a:rPr>
              <a:t>A</a:t>
            </a:r>
            <a:r>
              <a:rPr lang="zh-CN" altLang="en-US" dirty="0" smtClean="0">
                <a:latin typeface="黑体" pitchFamily="2" charset="-122"/>
                <a:ea typeface="黑体" pitchFamily="2" charset="-122"/>
              </a:rPr>
              <a:t>出现 </a:t>
            </a:r>
            <a:r>
              <a:rPr lang="en-US" altLang="zh-CN" i="1" dirty="0" smtClean="0">
                <a:ea typeface="黑体" pitchFamily="2" charset="-122"/>
              </a:rPr>
              <a:t>r </a:t>
            </a:r>
            <a:r>
              <a:rPr lang="en-US" altLang="zh-CN" dirty="0">
                <a:ea typeface="黑体" pitchFamily="2" charset="-122"/>
              </a:rPr>
              <a:t>(</a:t>
            </a:r>
            <a:r>
              <a:rPr lang="en-US" altLang="zh-CN" i="1" dirty="0">
                <a:ea typeface="黑体" pitchFamily="2" charset="-122"/>
              </a:rPr>
              <a:t>r</a:t>
            </a:r>
            <a:r>
              <a:rPr lang="en-US" altLang="zh-CN" dirty="0">
                <a:ea typeface="黑体" pitchFamily="2" charset="-122"/>
                <a:sym typeface="Symbol" pitchFamily="18" charset="2"/>
              </a:rPr>
              <a:t>1</a:t>
            </a:r>
            <a:r>
              <a:rPr lang="en-US" altLang="zh-CN" dirty="0">
                <a:ea typeface="黑体" pitchFamily="2" charset="-122"/>
              </a:rPr>
              <a:t>)</a:t>
            </a:r>
            <a:r>
              <a:rPr lang="zh-CN" altLang="en-US" dirty="0">
                <a:latin typeface="黑体" pitchFamily="2" charset="-122"/>
                <a:ea typeface="黑体" pitchFamily="2" charset="-122"/>
              </a:rPr>
              <a:t>次为止，求试验</a:t>
            </a:r>
            <a:r>
              <a:rPr lang="zh-CN" altLang="en-US" dirty="0" smtClean="0">
                <a:latin typeface="黑体" pitchFamily="2" charset="-122"/>
                <a:ea typeface="黑体" pitchFamily="2" charset="-122"/>
              </a:rPr>
              <a:t>次数 </a:t>
            </a:r>
            <a:r>
              <a:rPr lang="en-US" altLang="zh-CN" i="1" dirty="0" smtClean="0">
                <a:ea typeface="黑体" pitchFamily="2" charset="-122"/>
              </a:rPr>
              <a:t>X </a:t>
            </a:r>
            <a:r>
              <a:rPr lang="zh-CN" altLang="en-US" dirty="0" smtClean="0">
                <a:latin typeface="黑体" pitchFamily="2" charset="-122"/>
                <a:ea typeface="黑体" pitchFamily="2" charset="-122"/>
              </a:rPr>
              <a:t>的</a:t>
            </a:r>
            <a:r>
              <a:rPr lang="zh-CN" altLang="en-US" dirty="0">
                <a:latin typeface="黑体" pitchFamily="2" charset="-122"/>
                <a:ea typeface="黑体" pitchFamily="2" charset="-122"/>
              </a:rPr>
              <a:t>分布律</a:t>
            </a:r>
            <a:r>
              <a:rPr lang="en-US" altLang="zh-CN" dirty="0">
                <a:latin typeface="黑体" pitchFamily="2" charset="-122"/>
                <a:ea typeface="黑体" pitchFamily="2" charset="-122"/>
              </a:rPr>
              <a:t>.</a:t>
            </a:r>
          </a:p>
        </p:txBody>
      </p:sp>
      <p:graphicFrame>
        <p:nvGraphicFramePr>
          <p:cNvPr id="211971" name="Object 3"/>
          <p:cNvGraphicFramePr>
            <a:graphicFrameLocks noChangeAspect="1"/>
          </p:cNvGraphicFramePr>
          <p:nvPr/>
        </p:nvGraphicFramePr>
        <p:xfrm>
          <a:off x="1885950" y="3505200"/>
          <a:ext cx="5675313" cy="533400"/>
        </p:xfrm>
        <a:graphic>
          <a:graphicData uri="http://schemas.openxmlformats.org/presentationml/2006/ole">
            <p:oleObj spid="_x0000_s211971" name="Equation" r:id="rId3" imgW="2565360" imgH="241200" progId="Equation.3">
              <p:embed/>
            </p:oleObj>
          </a:graphicData>
        </a:graphic>
      </p:graphicFrame>
      <p:sp>
        <p:nvSpPr>
          <p:cNvPr id="211973" name="Text Box 5"/>
          <p:cNvSpPr txBox="1">
            <a:spLocks noChangeArrowheads="1"/>
          </p:cNvSpPr>
          <p:nvPr/>
        </p:nvSpPr>
        <p:spPr bwMode="auto">
          <a:xfrm>
            <a:off x="2438400" y="4114800"/>
            <a:ext cx="4191000" cy="457200"/>
          </a:xfrm>
          <a:prstGeom prst="rect">
            <a:avLst/>
          </a:prstGeom>
          <a:noFill/>
          <a:ln w="9525">
            <a:noFill/>
            <a:miter lim="800000"/>
            <a:headEnd/>
            <a:tailEnd/>
          </a:ln>
          <a:effectLst/>
        </p:spPr>
        <p:txBody>
          <a:bodyPr>
            <a:spAutoFit/>
          </a:bodyPr>
          <a:lstStyle/>
          <a:p>
            <a:pPr>
              <a:spcBef>
                <a:spcPct val="50000"/>
              </a:spcBef>
            </a:pPr>
            <a:r>
              <a:rPr lang="en-US" altLang="zh-CN" b="1" i="1"/>
              <a:t>k</a:t>
            </a:r>
            <a:r>
              <a:rPr lang="en-US" altLang="zh-CN" b="1"/>
              <a:t>=</a:t>
            </a:r>
            <a:r>
              <a:rPr lang="en-US" altLang="zh-CN" b="1" i="1"/>
              <a:t> r</a:t>
            </a:r>
            <a:r>
              <a:rPr lang="en-US" altLang="zh-CN" b="1"/>
              <a:t>, </a:t>
            </a:r>
            <a:r>
              <a:rPr lang="en-US" altLang="zh-CN" b="1" i="1"/>
              <a:t>r</a:t>
            </a:r>
            <a:r>
              <a:rPr lang="en-US" altLang="zh-CN" b="1"/>
              <a:t>+1,</a:t>
            </a:r>
            <a:r>
              <a:rPr lang="en-US" altLang="zh-CN" b="1">
                <a:cs typeface="Times New Roman" pitchFamily="18" charset="0"/>
              </a:rPr>
              <a:t>…</a:t>
            </a:r>
            <a:endParaRPr lang="en-US" altLang="zh-CN" b="1"/>
          </a:p>
        </p:txBody>
      </p:sp>
      <p:sp>
        <p:nvSpPr>
          <p:cNvPr id="211974" name="Text Box 6"/>
          <p:cNvSpPr txBox="1">
            <a:spLocks noChangeArrowheads="1"/>
          </p:cNvSpPr>
          <p:nvPr/>
        </p:nvSpPr>
        <p:spPr bwMode="auto">
          <a:xfrm>
            <a:off x="1371600" y="4648200"/>
            <a:ext cx="6324600" cy="457200"/>
          </a:xfrm>
          <a:prstGeom prst="rect">
            <a:avLst/>
          </a:prstGeom>
          <a:noFill/>
          <a:ln w="9525">
            <a:noFill/>
            <a:miter lim="800000"/>
            <a:headEnd/>
            <a:tailEnd/>
          </a:ln>
          <a:effectLst/>
        </p:spPr>
        <p:txBody>
          <a:bodyPr>
            <a:spAutoFit/>
          </a:bodyPr>
          <a:lstStyle/>
          <a:p>
            <a:pPr>
              <a:spcBef>
                <a:spcPct val="50000"/>
              </a:spcBef>
            </a:pPr>
            <a:r>
              <a:rPr lang="zh-CN" altLang="en-US" dirty="0" smtClean="0">
                <a:latin typeface="黑体" pitchFamily="2" charset="-122"/>
                <a:ea typeface="黑体" pitchFamily="2" charset="-122"/>
              </a:rPr>
              <a:t>称 </a:t>
            </a:r>
            <a:r>
              <a:rPr lang="en-US" altLang="zh-CN" i="1" dirty="0" smtClean="0">
                <a:ea typeface="黑体" pitchFamily="2" charset="-122"/>
              </a:rPr>
              <a:t>X </a:t>
            </a:r>
            <a:r>
              <a:rPr lang="zh-CN" altLang="en-US" dirty="0" smtClean="0">
                <a:latin typeface="黑体" pitchFamily="2" charset="-122"/>
                <a:ea typeface="黑体" pitchFamily="2" charset="-122"/>
              </a:rPr>
              <a:t>服从</a:t>
            </a:r>
            <a:r>
              <a:rPr lang="en-US" altLang="zh-CN" b="1" dirty="0">
                <a:solidFill>
                  <a:srgbClr val="5E0AE6"/>
                </a:solidFill>
                <a:latin typeface="黑体" pitchFamily="2" charset="-122"/>
                <a:ea typeface="黑体" pitchFamily="2" charset="-122"/>
              </a:rPr>
              <a:t>Pascal</a:t>
            </a:r>
            <a:r>
              <a:rPr lang="zh-CN" altLang="en-US" dirty="0">
                <a:latin typeface="黑体" pitchFamily="2" charset="-122"/>
                <a:ea typeface="黑体" pitchFamily="2" charset="-122"/>
              </a:rPr>
              <a:t>分布。当</a:t>
            </a:r>
            <a:r>
              <a:rPr lang="en-US" altLang="zh-CN" i="1" dirty="0">
                <a:ea typeface="黑体" pitchFamily="2" charset="-122"/>
              </a:rPr>
              <a:t>r</a:t>
            </a:r>
            <a:r>
              <a:rPr lang="en-US" altLang="zh-CN" dirty="0">
                <a:latin typeface="黑体" pitchFamily="2" charset="-122"/>
                <a:ea typeface="黑体" pitchFamily="2" charset="-122"/>
              </a:rPr>
              <a:t>=1</a:t>
            </a:r>
            <a:r>
              <a:rPr lang="zh-CN" altLang="en-US" dirty="0">
                <a:latin typeface="黑体" pitchFamily="2" charset="-122"/>
                <a:ea typeface="黑体" pitchFamily="2" charset="-122"/>
              </a:rPr>
              <a:t>时，</a:t>
            </a:r>
          </a:p>
        </p:txBody>
      </p:sp>
      <p:graphicFrame>
        <p:nvGraphicFramePr>
          <p:cNvPr id="211975" name="Object 7"/>
          <p:cNvGraphicFramePr>
            <a:graphicFrameLocks noChangeAspect="1"/>
          </p:cNvGraphicFramePr>
          <p:nvPr/>
        </p:nvGraphicFramePr>
        <p:xfrm>
          <a:off x="1676400" y="5105400"/>
          <a:ext cx="3733800" cy="447675"/>
        </p:xfrm>
        <a:graphic>
          <a:graphicData uri="http://schemas.openxmlformats.org/presentationml/2006/ole">
            <p:oleObj spid="_x0000_s211975" name="Equation" r:id="rId4" imgW="1904760" imgH="228600" progId="Equation.3">
              <p:embed/>
            </p:oleObj>
          </a:graphicData>
        </a:graphic>
      </p:graphicFrame>
      <p:sp>
        <p:nvSpPr>
          <p:cNvPr id="211976" name="Text Box 8"/>
          <p:cNvSpPr txBox="1">
            <a:spLocks noChangeArrowheads="1"/>
          </p:cNvSpPr>
          <p:nvPr/>
        </p:nvSpPr>
        <p:spPr bwMode="auto">
          <a:xfrm>
            <a:off x="5562600" y="5105400"/>
            <a:ext cx="2971800" cy="457200"/>
          </a:xfrm>
          <a:prstGeom prst="rect">
            <a:avLst/>
          </a:prstGeom>
          <a:noFill/>
          <a:ln w="9525">
            <a:noFill/>
            <a:miter lim="800000"/>
            <a:headEnd/>
            <a:tailEnd/>
          </a:ln>
          <a:effectLst/>
        </p:spPr>
        <p:txBody>
          <a:bodyPr>
            <a:spAutoFit/>
          </a:bodyPr>
          <a:lstStyle/>
          <a:p>
            <a:pPr>
              <a:spcBef>
                <a:spcPct val="50000"/>
              </a:spcBef>
            </a:pPr>
            <a:r>
              <a:rPr lang="zh-CN" altLang="en-US">
                <a:latin typeface="黑体" pitchFamily="2" charset="-122"/>
                <a:ea typeface="黑体" pitchFamily="2" charset="-122"/>
              </a:rPr>
              <a:t>称</a:t>
            </a:r>
            <a:r>
              <a:rPr lang="en-US" altLang="zh-CN" i="1">
                <a:ea typeface="黑体" pitchFamily="2" charset="-122"/>
              </a:rPr>
              <a:t>X</a:t>
            </a:r>
            <a:r>
              <a:rPr lang="zh-CN" altLang="en-US">
                <a:latin typeface="黑体" pitchFamily="2" charset="-122"/>
                <a:ea typeface="黑体" pitchFamily="2" charset="-122"/>
              </a:rPr>
              <a:t>服从</a:t>
            </a:r>
            <a:r>
              <a:rPr lang="zh-CN" altLang="en-US" b="1">
                <a:solidFill>
                  <a:srgbClr val="5E0AE6"/>
                </a:solidFill>
                <a:latin typeface="黑体" pitchFamily="2" charset="-122"/>
                <a:ea typeface="黑体" pitchFamily="2" charset="-122"/>
              </a:rPr>
              <a:t>几何分布</a:t>
            </a:r>
            <a:r>
              <a:rPr lang="zh-CN" altLang="en-US" b="1">
                <a:latin typeface="黑体" pitchFamily="2" charset="-122"/>
                <a:ea typeface="黑体" pitchFamily="2" charset="-122"/>
              </a:rPr>
              <a:t>。</a:t>
            </a:r>
          </a:p>
        </p:txBody>
      </p:sp>
      <p:sp>
        <p:nvSpPr>
          <p:cNvPr id="211977" name="Text Box 9"/>
          <p:cNvSpPr txBox="1">
            <a:spLocks noChangeArrowheads="1"/>
          </p:cNvSpPr>
          <p:nvPr/>
        </p:nvSpPr>
        <p:spPr bwMode="auto">
          <a:xfrm>
            <a:off x="1066800" y="2133600"/>
            <a:ext cx="7315200" cy="1406525"/>
          </a:xfrm>
          <a:prstGeom prst="rect">
            <a:avLst/>
          </a:prstGeom>
          <a:noFill/>
          <a:ln w="9525">
            <a:noFill/>
            <a:miter lim="800000"/>
            <a:headEnd/>
            <a:tailEnd/>
          </a:ln>
          <a:effectLst/>
        </p:spPr>
        <p:txBody>
          <a:bodyPr>
            <a:spAutoFit/>
          </a:bodyPr>
          <a:lstStyle/>
          <a:p>
            <a:pPr>
              <a:lnSpc>
                <a:spcPct val="120000"/>
              </a:lnSpc>
              <a:spcBef>
                <a:spcPct val="50000"/>
              </a:spcBef>
            </a:pPr>
            <a:r>
              <a:rPr lang="zh-CN" altLang="en-US" dirty="0">
                <a:latin typeface="黑体" pitchFamily="2" charset="-122"/>
                <a:ea typeface="黑体" pitchFamily="2" charset="-122"/>
              </a:rPr>
              <a:t>解：设每次试验</a:t>
            </a:r>
            <a:r>
              <a:rPr lang="zh-CN" altLang="en-US" dirty="0" smtClean="0">
                <a:latin typeface="黑体" pitchFamily="2" charset="-122"/>
                <a:ea typeface="黑体" pitchFamily="2" charset="-122"/>
              </a:rPr>
              <a:t>事件 </a:t>
            </a:r>
            <a:r>
              <a:rPr lang="en-US" altLang="zh-CN" dirty="0" smtClean="0">
                <a:latin typeface="黑体" pitchFamily="2" charset="-122"/>
                <a:ea typeface="黑体" pitchFamily="2" charset="-122"/>
              </a:rPr>
              <a:t>A </a:t>
            </a:r>
            <a:r>
              <a:rPr lang="zh-CN" altLang="en-US" dirty="0" smtClean="0">
                <a:latin typeface="黑体" pitchFamily="2" charset="-122"/>
                <a:ea typeface="黑体" pitchFamily="2" charset="-122"/>
              </a:rPr>
              <a:t>出现</a:t>
            </a:r>
            <a:r>
              <a:rPr lang="zh-CN" altLang="en-US" dirty="0">
                <a:latin typeface="黑体" pitchFamily="2" charset="-122"/>
                <a:ea typeface="黑体" pitchFamily="2" charset="-122"/>
              </a:rPr>
              <a:t>的概率</a:t>
            </a:r>
            <a:r>
              <a:rPr lang="zh-CN" altLang="en-US" dirty="0" smtClean="0">
                <a:latin typeface="黑体" pitchFamily="2" charset="-122"/>
                <a:ea typeface="黑体" pitchFamily="2" charset="-122"/>
              </a:rPr>
              <a:t>为 </a:t>
            </a:r>
            <a:r>
              <a:rPr lang="en-US" altLang="zh-CN" i="1" dirty="0" smtClean="0">
                <a:ea typeface="黑体" pitchFamily="2" charset="-122"/>
              </a:rPr>
              <a:t>p</a:t>
            </a:r>
            <a:r>
              <a:rPr lang="en-US" altLang="zh-CN" dirty="0">
                <a:latin typeface="黑体" pitchFamily="2" charset="-122"/>
                <a:ea typeface="黑体" pitchFamily="2" charset="-122"/>
              </a:rPr>
              <a:t>,</a:t>
            </a:r>
            <a:r>
              <a:rPr lang="zh-CN" altLang="en-US" dirty="0">
                <a:latin typeface="黑体" pitchFamily="2" charset="-122"/>
                <a:ea typeface="黑体" pitchFamily="2" charset="-122"/>
              </a:rPr>
              <a:t>若当</a:t>
            </a:r>
            <a:r>
              <a:rPr lang="zh-CN" altLang="en-US" dirty="0" smtClean="0">
                <a:latin typeface="黑体" pitchFamily="2" charset="-122"/>
                <a:ea typeface="黑体" pitchFamily="2" charset="-122"/>
              </a:rPr>
              <a:t>第 </a:t>
            </a:r>
            <a:r>
              <a:rPr lang="en-US" altLang="zh-CN" i="1" dirty="0" smtClean="0">
                <a:ea typeface="黑体" pitchFamily="2" charset="-122"/>
              </a:rPr>
              <a:t>k </a:t>
            </a:r>
            <a:r>
              <a:rPr lang="zh-CN" altLang="en-US" dirty="0" smtClean="0">
                <a:latin typeface="黑体" pitchFamily="2" charset="-122"/>
                <a:ea typeface="黑体" pitchFamily="2" charset="-122"/>
              </a:rPr>
              <a:t>次</a:t>
            </a:r>
            <a:r>
              <a:rPr lang="zh-CN" altLang="en-US" dirty="0">
                <a:latin typeface="黑体" pitchFamily="2" charset="-122"/>
                <a:ea typeface="黑体" pitchFamily="2" charset="-122"/>
              </a:rPr>
              <a:t>试验时，事件</a:t>
            </a:r>
            <a:r>
              <a:rPr lang="en-US" altLang="zh-CN" dirty="0">
                <a:latin typeface="黑体" pitchFamily="2" charset="-122"/>
                <a:ea typeface="黑体" pitchFamily="2" charset="-122"/>
              </a:rPr>
              <a:t>A</a:t>
            </a:r>
            <a:r>
              <a:rPr lang="zh-CN" altLang="en-US" dirty="0">
                <a:latin typeface="黑体" pitchFamily="2" charset="-122"/>
                <a:ea typeface="黑体" pitchFamily="2" charset="-122"/>
              </a:rPr>
              <a:t>出现</a:t>
            </a:r>
            <a:r>
              <a:rPr lang="en-US" altLang="zh-CN" i="1" dirty="0">
                <a:ea typeface="黑体" pitchFamily="2" charset="-122"/>
              </a:rPr>
              <a:t>r</a:t>
            </a:r>
            <a:r>
              <a:rPr lang="zh-CN" altLang="en-US" dirty="0">
                <a:latin typeface="黑体" pitchFamily="2" charset="-122"/>
                <a:ea typeface="黑体" pitchFamily="2" charset="-122"/>
              </a:rPr>
              <a:t>次，则前</a:t>
            </a:r>
            <a:r>
              <a:rPr lang="en-US" altLang="zh-CN" i="1" dirty="0">
                <a:ea typeface="黑体" pitchFamily="2" charset="-122"/>
              </a:rPr>
              <a:t>k </a:t>
            </a:r>
            <a:r>
              <a:rPr lang="en-US" altLang="zh-CN" dirty="0">
                <a:latin typeface="黑体" pitchFamily="2" charset="-122"/>
                <a:ea typeface="黑体" pitchFamily="2" charset="-122"/>
              </a:rPr>
              <a:t>-1</a:t>
            </a:r>
            <a:r>
              <a:rPr lang="zh-CN" altLang="en-US" dirty="0">
                <a:latin typeface="黑体" pitchFamily="2" charset="-122"/>
                <a:ea typeface="黑体" pitchFamily="2" charset="-122"/>
              </a:rPr>
              <a:t>次试验事件</a:t>
            </a:r>
            <a:r>
              <a:rPr lang="en-US" altLang="zh-CN" dirty="0">
                <a:latin typeface="黑体" pitchFamily="2" charset="-122"/>
                <a:ea typeface="黑体" pitchFamily="2" charset="-122"/>
              </a:rPr>
              <a:t>A</a:t>
            </a:r>
            <a:r>
              <a:rPr lang="zh-CN" altLang="en-US" dirty="0">
                <a:latin typeface="黑体" pitchFamily="2" charset="-122"/>
                <a:ea typeface="黑体" pitchFamily="2" charset="-122"/>
              </a:rPr>
              <a:t>恰出现</a:t>
            </a:r>
            <a:r>
              <a:rPr lang="en-US" altLang="zh-CN" i="1" dirty="0">
                <a:ea typeface="黑体" pitchFamily="2" charset="-122"/>
              </a:rPr>
              <a:t>r </a:t>
            </a:r>
            <a:r>
              <a:rPr lang="en-US" altLang="zh-CN" dirty="0">
                <a:latin typeface="黑体" pitchFamily="2" charset="-122"/>
                <a:ea typeface="黑体" pitchFamily="2" charset="-122"/>
              </a:rPr>
              <a:t>-1</a:t>
            </a:r>
            <a:r>
              <a:rPr lang="zh-CN" altLang="en-US" dirty="0">
                <a:latin typeface="黑体" pitchFamily="2" charset="-122"/>
                <a:ea typeface="黑体" pitchFamily="2" charset="-122"/>
              </a:rPr>
              <a:t>次，于是</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211977"/>
                                        </p:tgtEl>
                                        <p:attrNameLst>
                                          <p:attrName>style.visibility</p:attrName>
                                        </p:attrNameLst>
                                      </p:cBhvr>
                                      <p:to>
                                        <p:strVal val="visible"/>
                                      </p:to>
                                    </p:set>
                                    <p:animEffect transition="in" filter="wipe(left)">
                                      <p:cBhvr>
                                        <p:cTn id="7" dur="300"/>
                                        <p:tgtEl>
                                          <p:spTgt spid="21197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11971"/>
                                        </p:tgtEl>
                                        <p:attrNameLst>
                                          <p:attrName>style.visibility</p:attrName>
                                        </p:attrNameLst>
                                      </p:cBhvr>
                                      <p:to>
                                        <p:strVal val="visible"/>
                                      </p:to>
                                    </p:set>
                                    <p:animEffect transition="in" filter="wipe(left)">
                                      <p:cBhvr>
                                        <p:cTn id="12" dur="500"/>
                                        <p:tgtEl>
                                          <p:spTgt spid="211971"/>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211973"/>
                                        </p:tgtEl>
                                        <p:attrNameLst>
                                          <p:attrName>style.visibility</p:attrName>
                                        </p:attrNameLst>
                                      </p:cBhvr>
                                      <p:to>
                                        <p:strVal val="visible"/>
                                      </p:to>
                                    </p:set>
                                    <p:animEffect transition="in" filter="wipe(left)">
                                      <p:cBhvr>
                                        <p:cTn id="16" dur="500"/>
                                        <p:tgtEl>
                                          <p:spTgt spid="21197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iterate type="wd">
                                    <p:tmPct val="100000"/>
                                  </p:iterate>
                                  <p:childTnLst>
                                    <p:set>
                                      <p:cBhvr>
                                        <p:cTn id="20" dur="1" fill="hold">
                                          <p:stCondLst>
                                            <p:cond delay="0"/>
                                          </p:stCondLst>
                                        </p:cTn>
                                        <p:tgtEl>
                                          <p:spTgt spid="211974"/>
                                        </p:tgtEl>
                                        <p:attrNameLst>
                                          <p:attrName>style.visibility</p:attrName>
                                        </p:attrNameLst>
                                      </p:cBhvr>
                                      <p:to>
                                        <p:strVal val="visible"/>
                                      </p:to>
                                    </p:set>
                                    <p:animEffect transition="in" filter="wipe(left)">
                                      <p:cBhvr>
                                        <p:cTn id="21" dur="300"/>
                                        <p:tgtEl>
                                          <p:spTgt spid="211974"/>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211975"/>
                                        </p:tgtEl>
                                        <p:attrNameLst>
                                          <p:attrName>style.visibility</p:attrName>
                                        </p:attrNameLst>
                                      </p:cBhvr>
                                      <p:to>
                                        <p:strVal val="visible"/>
                                      </p:to>
                                    </p:set>
                                    <p:animEffect transition="in" filter="dissolve">
                                      <p:cBhvr>
                                        <p:cTn id="26" dur="500"/>
                                        <p:tgtEl>
                                          <p:spTgt spid="21197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iterate type="wd">
                                    <p:tmPct val="100000"/>
                                  </p:iterate>
                                  <p:childTnLst>
                                    <p:set>
                                      <p:cBhvr>
                                        <p:cTn id="30" dur="1" fill="hold">
                                          <p:stCondLst>
                                            <p:cond delay="0"/>
                                          </p:stCondLst>
                                        </p:cTn>
                                        <p:tgtEl>
                                          <p:spTgt spid="211976"/>
                                        </p:tgtEl>
                                        <p:attrNameLst>
                                          <p:attrName>style.visibility</p:attrName>
                                        </p:attrNameLst>
                                      </p:cBhvr>
                                      <p:to>
                                        <p:strVal val="visible"/>
                                      </p:to>
                                    </p:set>
                                    <p:animEffect transition="in" filter="wipe(left)">
                                      <p:cBhvr>
                                        <p:cTn id="31" dur="300"/>
                                        <p:tgtEl>
                                          <p:spTgt spid="2119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3" grpId="0" autoUpdateAnimBg="0"/>
      <p:bldP spid="211974" grpId="0" autoUpdateAnimBg="0"/>
      <p:bldP spid="211976" grpId="0" autoUpdateAnimBg="0"/>
      <p:bldP spid="211977"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7" name="Rectangle 3"/>
          <p:cNvSpPr>
            <a:spLocks noGrp="1" noChangeArrowheads="1"/>
          </p:cNvSpPr>
          <p:nvPr>
            <p:ph type="body" idx="1"/>
          </p:nvPr>
        </p:nvSpPr>
        <p:spPr>
          <a:xfrm>
            <a:off x="685800" y="914400"/>
            <a:ext cx="7772400" cy="2438400"/>
          </a:xfrm>
        </p:spPr>
        <p:txBody>
          <a:bodyPr/>
          <a:lstStyle/>
          <a:p>
            <a:pPr>
              <a:lnSpc>
                <a:spcPct val="90000"/>
              </a:lnSpc>
              <a:buFont typeface="Wingdings" pitchFamily="2" charset="2"/>
              <a:buNone/>
            </a:pPr>
            <a:r>
              <a:rPr lang="en-US" altLang="zh-CN" sz="2400" b="1" dirty="0">
                <a:solidFill>
                  <a:srgbClr val="04060C"/>
                </a:solidFill>
                <a:latin typeface="黑体" pitchFamily="2" charset="-122"/>
                <a:ea typeface="黑体" pitchFamily="2" charset="-122"/>
              </a:rPr>
              <a:t> </a:t>
            </a:r>
            <a:endParaRPr lang="en-US" altLang="zh-CN" sz="2400" dirty="0">
              <a:solidFill>
                <a:srgbClr val="04060C"/>
              </a:solidFill>
              <a:latin typeface="黑体" pitchFamily="2" charset="-122"/>
              <a:ea typeface="黑体" pitchFamily="2" charset="-122"/>
            </a:endParaRPr>
          </a:p>
          <a:p>
            <a:pPr>
              <a:lnSpc>
                <a:spcPct val="90000"/>
              </a:lnSpc>
              <a:buFont typeface="Wingdings" pitchFamily="2" charset="2"/>
              <a:buNone/>
            </a:pPr>
            <a:r>
              <a:rPr lang="en-US" altLang="zh-CN" sz="2400" dirty="0">
                <a:solidFill>
                  <a:srgbClr val="04060C"/>
                </a:solidFill>
                <a:latin typeface="黑体" pitchFamily="2" charset="-122"/>
                <a:ea typeface="黑体" pitchFamily="2" charset="-122"/>
              </a:rPr>
              <a:t>   </a:t>
            </a:r>
            <a:r>
              <a:rPr lang="zh-CN" altLang="en-US" sz="2400" dirty="0">
                <a:solidFill>
                  <a:srgbClr val="04060C"/>
                </a:solidFill>
                <a:latin typeface="黑体" pitchFamily="2" charset="-122"/>
                <a:ea typeface="黑体" pitchFamily="2" charset="-122"/>
              </a:rPr>
              <a:t>由概率的性质可知分布律具有下述性质</a:t>
            </a:r>
          </a:p>
          <a:p>
            <a:pPr>
              <a:lnSpc>
                <a:spcPct val="130000"/>
              </a:lnSpc>
              <a:buFont typeface="Wingdings" pitchFamily="2" charset="2"/>
              <a:buNone/>
            </a:pPr>
            <a:r>
              <a:rPr lang="zh-CN" altLang="en-US" sz="2400" dirty="0">
                <a:solidFill>
                  <a:srgbClr val="04060C"/>
                </a:solidFill>
                <a:latin typeface="黑体" pitchFamily="2" charset="-122"/>
                <a:ea typeface="黑体" pitchFamily="2" charset="-122"/>
              </a:rPr>
              <a:t>  （</a:t>
            </a:r>
            <a:r>
              <a:rPr lang="en-US" altLang="zh-CN" sz="2400" dirty="0" smtClean="0">
                <a:solidFill>
                  <a:srgbClr val="04060C"/>
                </a:solidFill>
                <a:latin typeface="黑体" pitchFamily="2" charset="-122"/>
                <a:ea typeface="黑体" pitchFamily="2" charset="-122"/>
              </a:rPr>
              <a:t>1</a:t>
            </a:r>
            <a:r>
              <a:rPr lang="zh-CN" altLang="en-US" sz="2400" dirty="0" smtClean="0">
                <a:solidFill>
                  <a:srgbClr val="04060C"/>
                </a:solidFill>
                <a:latin typeface="黑体" pitchFamily="2" charset="-122"/>
                <a:ea typeface="黑体" pitchFamily="2" charset="-122"/>
              </a:rPr>
              <a:t>）</a:t>
            </a:r>
            <a:r>
              <a:rPr lang="zh-CN" altLang="en-US" sz="2400" dirty="0" smtClean="0">
                <a:solidFill>
                  <a:srgbClr val="0000CC"/>
                </a:solidFill>
                <a:latin typeface="黑体" pitchFamily="2" charset="-122"/>
                <a:ea typeface="黑体" pitchFamily="2" charset="-122"/>
              </a:rPr>
              <a:t>非</a:t>
            </a:r>
            <a:r>
              <a:rPr lang="zh-CN" altLang="en-US" sz="2400" dirty="0">
                <a:solidFill>
                  <a:srgbClr val="0000CC"/>
                </a:solidFill>
                <a:latin typeface="黑体" pitchFamily="2" charset="-122"/>
                <a:ea typeface="黑体" pitchFamily="2" charset="-122"/>
              </a:rPr>
              <a:t>负</a:t>
            </a:r>
            <a:r>
              <a:rPr lang="zh-CN" altLang="en-US" sz="2400" dirty="0" smtClean="0">
                <a:solidFill>
                  <a:srgbClr val="0000CC"/>
                </a:solidFill>
                <a:latin typeface="黑体" pitchFamily="2" charset="-122"/>
                <a:ea typeface="黑体" pitchFamily="2" charset="-122"/>
              </a:rPr>
              <a:t>性</a:t>
            </a:r>
            <a:r>
              <a:rPr lang="zh-CN" altLang="en-US" sz="2400" dirty="0" smtClean="0">
                <a:solidFill>
                  <a:srgbClr val="04060C"/>
                </a:solidFill>
                <a:latin typeface="黑体" pitchFamily="2" charset="-122"/>
                <a:ea typeface="黑体" pitchFamily="2" charset="-122"/>
              </a:rPr>
              <a:t>：</a:t>
            </a:r>
            <a:r>
              <a:rPr lang="en-US" altLang="zh-CN" sz="2400" dirty="0" smtClean="0">
                <a:solidFill>
                  <a:srgbClr val="04060C"/>
                </a:solidFill>
                <a:latin typeface="黑体" pitchFamily="2" charset="-122"/>
                <a:ea typeface="黑体" pitchFamily="2" charset="-122"/>
              </a:rPr>
              <a:t> </a:t>
            </a:r>
            <a:r>
              <a:rPr lang="en-US" altLang="zh-CN" sz="2400" b="1" i="1" dirty="0">
                <a:solidFill>
                  <a:srgbClr val="04060C"/>
                </a:solidFill>
                <a:ea typeface="黑体" pitchFamily="2" charset="-122"/>
              </a:rPr>
              <a:t>p</a:t>
            </a:r>
            <a:r>
              <a:rPr lang="en-US" altLang="zh-CN" sz="2400" b="1" i="1" baseline="-25000" dirty="0">
                <a:solidFill>
                  <a:srgbClr val="04060C"/>
                </a:solidFill>
                <a:ea typeface="黑体" pitchFamily="2" charset="-122"/>
              </a:rPr>
              <a:t>k</a:t>
            </a:r>
            <a:r>
              <a:rPr lang="en-US" altLang="zh-CN" sz="2400" b="1" dirty="0">
                <a:solidFill>
                  <a:srgbClr val="04060C"/>
                </a:solidFill>
                <a:ea typeface="黑体" pitchFamily="2" charset="-122"/>
              </a:rPr>
              <a:t>≥0; </a:t>
            </a:r>
            <a:r>
              <a:rPr lang="en-US" altLang="zh-CN" sz="2400" b="1" i="1" dirty="0">
                <a:solidFill>
                  <a:srgbClr val="04060C"/>
                </a:solidFill>
                <a:ea typeface="黑体" pitchFamily="2" charset="-122"/>
              </a:rPr>
              <a:t>k</a:t>
            </a:r>
            <a:r>
              <a:rPr lang="en-US" altLang="zh-CN" sz="2400" b="1" dirty="0">
                <a:solidFill>
                  <a:srgbClr val="04060C"/>
                </a:solidFill>
                <a:ea typeface="黑体" pitchFamily="2" charset="-122"/>
              </a:rPr>
              <a:t>=1</a:t>
            </a:r>
            <a:r>
              <a:rPr lang="zh-CN" altLang="en-US" sz="2400" b="1" dirty="0">
                <a:solidFill>
                  <a:srgbClr val="04060C"/>
                </a:solidFill>
                <a:ea typeface="黑体" pitchFamily="2" charset="-122"/>
              </a:rPr>
              <a:t>，</a:t>
            </a:r>
            <a:r>
              <a:rPr lang="en-US" altLang="zh-CN" sz="2400" b="1" dirty="0">
                <a:solidFill>
                  <a:srgbClr val="04060C"/>
                </a:solidFill>
                <a:ea typeface="黑体" pitchFamily="2" charset="-122"/>
              </a:rPr>
              <a:t>2</a:t>
            </a:r>
            <a:r>
              <a:rPr lang="zh-CN" altLang="en-US" sz="2400" b="1" dirty="0">
                <a:solidFill>
                  <a:srgbClr val="04060C"/>
                </a:solidFill>
                <a:ea typeface="黑体" pitchFamily="2" charset="-122"/>
              </a:rPr>
              <a:t>， </a:t>
            </a:r>
            <a:r>
              <a:rPr lang="en-US" altLang="zh-CN" sz="2400" b="1" dirty="0">
                <a:solidFill>
                  <a:srgbClr val="04060C"/>
                </a:solidFill>
                <a:ea typeface="黑体" pitchFamily="2" charset="-122"/>
              </a:rPr>
              <a:t>…</a:t>
            </a:r>
          </a:p>
          <a:p>
            <a:pPr>
              <a:lnSpc>
                <a:spcPct val="90000"/>
              </a:lnSpc>
              <a:buFont typeface="Wingdings" pitchFamily="2" charset="2"/>
              <a:buNone/>
            </a:pPr>
            <a:r>
              <a:rPr lang="en-US" altLang="zh-CN" sz="2400" dirty="0">
                <a:solidFill>
                  <a:srgbClr val="04060C"/>
                </a:solidFill>
                <a:latin typeface="黑体" pitchFamily="2" charset="-122"/>
                <a:ea typeface="黑体" pitchFamily="2" charset="-122"/>
              </a:rPr>
              <a:t>  </a:t>
            </a:r>
            <a:r>
              <a:rPr lang="zh-CN" altLang="en-US" sz="2400" dirty="0">
                <a:solidFill>
                  <a:srgbClr val="04060C"/>
                </a:solidFill>
                <a:latin typeface="黑体" pitchFamily="2" charset="-122"/>
                <a:ea typeface="黑体" pitchFamily="2" charset="-122"/>
              </a:rPr>
              <a:t>（</a:t>
            </a:r>
            <a:r>
              <a:rPr lang="en-US" altLang="zh-CN" sz="2400" dirty="0">
                <a:solidFill>
                  <a:srgbClr val="04060C"/>
                </a:solidFill>
                <a:latin typeface="黑体" pitchFamily="2" charset="-122"/>
                <a:ea typeface="黑体" pitchFamily="2" charset="-122"/>
              </a:rPr>
              <a:t>2</a:t>
            </a:r>
            <a:r>
              <a:rPr lang="zh-CN" altLang="en-US" sz="2400" dirty="0" smtClean="0">
                <a:solidFill>
                  <a:srgbClr val="04060C"/>
                </a:solidFill>
                <a:latin typeface="黑体" pitchFamily="2" charset="-122"/>
                <a:ea typeface="黑体" pitchFamily="2" charset="-122"/>
              </a:rPr>
              <a:t>）</a:t>
            </a:r>
            <a:r>
              <a:rPr lang="zh-CN" altLang="en-US" sz="2400" dirty="0" smtClean="0">
                <a:solidFill>
                  <a:srgbClr val="0000CC"/>
                </a:solidFill>
                <a:latin typeface="黑体" pitchFamily="2" charset="-122"/>
                <a:ea typeface="黑体" pitchFamily="2" charset="-122"/>
              </a:rPr>
              <a:t>规范性</a:t>
            </a:r>
            <a:r>
              <a:rPr lang="zh-CN" altLang="en-US" sz="2400" dirty="0">
                <a:solidFill>
                  <a:srgbClr val="04060C"/>
                </a:solidFill>
                <a:latin typeface="黑体" pitchFamily="2" charset="-122"/>
                <a:ea typeface="黑体" pitchFamily="2" charset="-122"/>
              </a:rPr>
              <a:t>： </a:t>
            </a:r>
          </a:p>
        </p:txBody>
      </p:sp>
      <p:graphicFrame>
        <p:nvGraphicFramePr>
          <p:cNvPr id="36868" name="Object 4"/>
          <p:cNvGraphicFramePr>
            <a:graphicFrameLocks noChangeAspect="1"/>
          </p:cNvGraphicFramePr>
          <p:nvPr/>
        </p:nvGraphicFramePr>
        <p:xfrm>
          <a:off x="3124200" y="2286000"/>
          <a:ext cx="1246188" cy="900113"/>
        </p:xfrm>
        <a:graphic>
          <a:graphicData uri="http://schemas.openxmlformats.org/presentationml/2006/ole">
            <p:oleObj spid="_x0000_s36868" name="Equation" r:id="rId3" imgW="596880" imgH="431640" progId="Equation.3">
              <p:embed/>
            </p:oleObj>
          </a:graphicData>
        </a:graphic>
      </p:graphicFrame>
      <p:sp>
        <p:nvSpPr>
          <p:cNvPr id="36870" name="Text Box 6"/>
          <p:cNvSpPr txBox="1">
            <a:spLocks noChangeArrowheads="1"/>
          </p:cNvSpPr>
          <p:nvPr/>
        </p:nvSpPr>
        <p:spPr bwMode="auto">
          <a:xfrm>
            <a:off x="982663" y="3124200"/>
            <a:ext cx="7399337" cy="1406525"/>
          </a:xfrm>
          <a:prstGeom prst="rect">
            <a:avLst/>
          </a:prstGeom>
          <a:noFill/>
          <a:ln w="9525">
            <a:noFill/>
            <a:miter lim="800000"/>
            <a:headEnd/>
            <a:tailEnd/>
          </a:ln>
          <a:effectLst/>
        </p:spPr>
        <p:txBody>
          <a:bodyPr>
            <a:spAutoFit/>
          </a:bodyPr>
          <a:lstStyle/>
          <a:p>
            <a:pPr>
              <a:lnSpc>
                <a:spcPct val="120000"/>
              </a:lnSpc>
            </a:pPr>
            <a:r>
              <a:rPr lang="zh-CN" altLang="en-US" dirty="0">
                <a:ea typeface="黑体" pitchFamily="2" charset="-122"/>
              </a:rPr>
              <a:t>证明</a:t>
            </a:r>
            <a:r>
              <a:rPr lang="en-US" altLang="zh-CN" dirty="0">
                <a:ea typeface="黑体" pitchFamily="2" charset="-122"/>
              </a:rPr>
              <a:t>:</a:t>
            </a:r>
            <a:r>
              <a:rPr lang="zh-CN" altLang="en-US" dirty="0">
                <a:ea typeface="黑体" pitchFamily="2" charset="-122"/>
              </a:rPr>
              <a:t>设离散</a:t>
            </a:r>
            <a:r>
              <a:rPr lang="zh-CN" altLang="en-US" dirty="0" smtClean="0">
                <a:ea typeface="黑体" pitchFamily="2" charset="-122"/>
              </a:rPr>
              <a:t>型 </a:t>
            </a:r>
            <a:r>
              <a:rPr lang="en-US" altLang="zh-CN" b="1" i="1" dirty="0" smtClean="0">
                <a:ea typeface="黑体" pitchFamily="2" charset="-122"/>
              </a:rPr>
              <a:t>r</a:t>
            </a:r>
            <a:r>
              <a:rPr lang="en-US" altLang="zh-CN" b="1" dirty="0" smtClean="0">
                <a:ea typeface="黑体" pitchFamily="2" charset="-122"/>
              </a:rPr>
              <a:t>. </a:t>
            </a:r>
            <a:r>
              <a:rPr lang="en-US" altLang="zh-CN" b="1" i="1" dirty="0" smtClean="0">
                <a:ea typeface="黑体" pitchFamily="2" charset="-122"/>
              </a:rPr>
              <a:t>v.</a:t>
            </a:r>
            <a:r>
              <a:rPr lang="en-US" altLang="zh-CN" b="1" dirty="0" smtClean="0">
                <a:ea typeface="黑体" pitchFamily="2" charset="-122"/>
              </a:rPr>
              <a:t> </a:t>
            </a:r>
            <a:r>
              <a:rPr lang="en-US" altLang="zh-CN" b="1" i="1" dirty="0">
                <a:ea typeface="黑体" pitchFamily="2" charset="-122"/>
              </a:rPr>
              <a:t>X</a:t>
            </a:r>
            <a:r>
              <a:rPr lang="zh-CN" altLang="en-US" dirty="0">
                <a:ea typeface="黑体" pitchFamily="2" charset="-122"/>
              </a:rPr>
              <a:t>的取值</a:t>
            </a:r>
            <a:r>
              <a:rPr lang="zh-CN" altLang="en-US" dirty="0" smtClean="0">
                <a:ea typeface="黑体" pitchFamily="2" charset="-122"/>
              </a:rPr>
              <a:t>为 </a:t>
            </a:r>
            <a:r>
              <a:rPr lang="en-US" altLang="zh-CN" b="1" i="1" dirty="0" smtClean="0">
                <a:ea typeface="黑体" pitchFamily="2" charset="-122"/>
              </a:rPr>
              <a:t>x</a:t>
            </a:r>
            <a:r>
              <a:rPr lang="en-US" altLang="zh-CN" b="1" baseline="-25000" dirty="0" smtClean="0">
                <a:ea typeface="黑体" pitchFamily="2" charset="-122"/>
              </a:rPr>
              <a:t>1</a:t>
            </a:r>
            <a:r>
              <a:rPr lang="en-US" altLang="zh-CN" b="1" dirty="0" smtClean="0">
                <a:ea typeface="黑体" pitchFamily="2" charset="-122"/>
              </a:rPr>
              <a:t>,…, </a:t>
            </a:r>
            <a:r>
              <a:rPr lang="en-US" altLang="zh-CN" b="1" i="1" dirty="0" err="1" smtClean="0">
                <a:ea typeface="黑体" pitchFamily="2" charset="-122"/>
              </a:rPr>
              <a:t>x</a:t>
            </a:r>
            <a:r>
              <a:rPr lang="en-US" altLang="zh-CN" b="1" baseline="-25000" dirty="0" err="1" smtClean="0">
                <a:ea typeface="黑体" pitchFamily="2" charset="-122"/>
              </a:rPr>
              <a:t>n</a:t>
            </a:r>
            <a:r>
              <a:rPr lang="en-US" altLang="zh-CN" b="1" dirty="0">
                <a:ea typeface="黑体" pitchFamily="2" charset="-122"/>
              </a:rPr>
              <a:t>,…</a:t>
            </a:r>
            <a:br>
              <a:rPr lang="en-US" altLang="zh-CN" b="1" dirty="0">
                <a:ea typeface="黑体" pitchFamily="2" charset="-122"/>
              </a:rPr>
            </a:br>
            <a:r>
              <a:rPr lang="en-US" altLang="zh-CN" dirty="0">
                <a:ea typeface="黑体" pitchFamily="2" charset="-122"/>
              </a:rPr>
              <a:t>    </a:t>
            </a:r>
            <a:r>
              <a:rPr lang="zh-CN" altLang="en-US" dirty="0">
                <a:ea typeface="黑体" pitchFamily="2" charset="-122"/>
              </a:rPr>
              <a:t>则事件组</a:t>
            </a:r>
            <a:r>
              <a:rPr lang="en-US" altLang="zh-CN" b="1" dirty="0">
                <a:ea typeface="黑体" pitchFamily="2" charset="-122"/>
              </a:rPr>
              <a:t>{</a:t>
            </a:r>
            <a:r>
              <a:rPr lang="en-US" altLang="zh-CN" b="1" i="1" dirty="0">
                <a:ea typeface="黑体" pitchFamily="2" charset="-122"/>
              </a:rPr>
              <a:t>X</a:t>
            </a:r>
            <a:r>
              <a:rPr lang="en-US" altLang="zh-CN" b="1" dirty="0">
                <a:ea typeface="黑体" pitchFamily="2" charset="-122"/>
              </a:rPr>
              <a:t>=</a:t>
            </a:r>
            <a:r>
              <a:rPr lang="en-US" altLang="zh-CN" b="1" i="1" dirty="0">
                <a:ea typeface="黑体" pitchFamily="2" charset="-122"/>
              </a:rPr>
              <a:t>x</a:t>
            </a:r>
            <a:r>
              <a:rPr lang="en-US" altLang="zh-CN" b="1" baseline="-25000" dirty="0">
                <a:ea typeface="黑体" pitchFamily="2" charset="-122"/>
              </a:rPr>
              <a:t>1</a:t>
            </a:r>
            <a:r>
              <a:rPr lang="en-US" altLang="zh-CN" b="1" dirty="0">
                <a:ea typeface="黑体" pitchFamily="2" charset="-122"/>
              </a:rPr>
              <a:t>}</a:t>
            </a:r>
            <a:r>
              <a:rPr lang="zh-CN" altLang="en-US" b="1" dirty="0">
                <a:ea typeface="黑体" pitchFamily="2" charset="-122"/>
              </a:rPr>
              <a:t>，</a:t>
            </a:r>
            <a:r>
              <a:rPr lang="en-US" altLang="zh-CN" b="1" dirty="0">
                <a:ea typeface="黑体" pitchFamily="2" charset="-122"/>
              </a:rPr>
              <a:t>…</a:t>
            </a:r>
            <a:r>
              <a:rPr lang="zh-CN" altLang="en-US" b="1" dirty="0">
                <a:ea typeface="黑体" pitchFamily="2" charset="-122"/>
              </a:rPr>
              <a:t>，</a:t>
            </a:r>
            <a:r>
              <a:rPr lang="en-US" altLang="zh-CN" b="1" dirty="0">
                <a:ea typeface="黑体" pitchFamily="2" charset="-122"/>
              </a:rPr>
              <a:t>{</a:t>
            </a:r>
            <a:r>
              <a:rPr lang="en-US" altLang="zh-CN" b="1" i="1" dirty="0">
                <a:ea typeface="黑体" pitchFamily="2" charset="-122"/>
              </a:rPr>
              <a:t>X</a:t>
            </a:r>
            <a:r>
              <a:rPr lang="en-US" altLang="zh-CN" b="1" dirty="0">
                <a:ea typeface="黑体" pitchFamily="2" charset="-122"/>
              </a:rPr>
              <a:t>=</a:t>
            </a:r>
            <a:r>
              <a:rPr lang="en-US" altLang="zh-CN" b="1" i="1" dirty="0" err="1">
                <a:ea typeface="黑体" pitchFamily="2" charset="-122"/>
              </a:rPr>
              <a:t>x</a:t>
            </a:r>
            <a:r>
              <a:rPr lang="en-US" altLang="zh-CN" b="1" baseline="-25000" dirty="0" err="1">
                <a:ea typeface="黑体" pitchFamily="2" charset="-122"/>
              </a:rPr>
              <a:t>n</a:t>
            </a:r>
            <a:r>
              <a:rPr lang="en-US" altLang="zh-CN" b="1" dirty="0">
                <a:ea typeface="黑体" pitchFamily="2" charset="-122"/>
              </a:rPr>
              <a:t>}</a:t>
            </a:r>
            <a:r>
              <a:rPr lang="zh-CN" altLang="en-US" b="1" dirty="0">
                <a:ea typeface="黑体" pitchFamily="2" charset="-122"/>
              </a:rPr>
              <a:t>，</a:t>
            </a:r>
            <a:r>
              <a:rPr lang="en-US" altLang="zh-CN" b="1" dirty="0">
                <a:ea typeface="黑体" pitchFamily="2" charset="-122"/>
              </a:rPr>
              <a:t>…</a:t>
            </a:r>
            <a:r>
              <a:rPr lang="zh-CN" altLang="en-US" dirty="0">
                <a:ea typeface="黑体" pitchFamily="2" charset="-122"/>
              </a:rPr>
              <a:t>构成了</a:t>
            </a:r>
            <a:r>
              <a:rPr lang="zh-CN" altLang="en-US" dirty="0">
                <a:latin typeface="宋体" pitchFamily="2" charset="-122"/>
                <a:sym typeface="Symbol" pitchFamily="18" charset="2"/>
              </a:rPr>
              <a:t></a:t>
            </a:r>
            <a:r>
              <a:rPr lang="zh-CN" altLang="en-US" dirty="0">
                <a:ea typeface="黑体" pitchFamily="2" charset="-122"/>
              </a:rPr>
              <a:t>的一个划分。</a:t>
            </a:r>
          </a:p>
        </p:txBody>
      </p:sp>
      <p:graphicFrame>
        <p:nvGraphicFramePr>
          <p:cNvPr id="36871" name="Object 7"/>
          <p:cNvGraphicFramePr>
            <a:graphicFrameLocks noChangeAspect="1"/>
          </p:cNvGraphicFramePr>
          <p:nvPr/>
        </p:nvGraphicFramePr>
        <p:xfrm>
          <a:off x="1752600" y="4419600"/>
          <a:ext cx="5562600" cy="869950"/>
        </p:xfrm>
        <a:graphic>
          <a:graphicData uri="http://schemas.openxmlformats.org/presentationml/2006/ole">
            <p:oleObj spid="_x0000_s36871" r:id="rId4" imgW="2921000" imgH="457200" progId="Equation.3">
              <p:embed/>
            </p:oleObj>
          </a:graphicData>
        </a:graphic>
      </p:graphicFrame>
      <p:sp>
        <p:nvSpPr>
          <p:cNvPr id="36874" name="Text Box 10"/>
          <p:cNvSpPr txBox="1">
            <a:spLocks noChangeArrowheads="1"/>
          </p:cNvSpPr>
          <p:nvPr/>
        </p:nvSpPr>
        <p:spPr bwMode="auto">
          <a:xfrm>
            <a:off x="914400" y="838200"/>
            <a:ext cx="3200400" cy="457200"/>
          </a:xfrm>
          <a:prstGeom prst="rect">
            <a:avLst/>
          </a:prstGeom>
          <a:noFill/>
          <a:ln w="9525">
            <a:noFill/>
            <a:miter lim="800000"/>
            <a:headEnd/>
            <a:tailEnd/>
          </a:ln>
          <a:effectLst/>
        </p:spPr>
        <p:txBody>
          <a:bodyPr>
            <a:spAutoFit/>
          </a:bodyPr>
          <a:lstStyle/>
          <a:p>
            <a:pPr>
              <a:spcBef>
                <a:spcPct val="50000"/>
              </a:spcBef>
            </a:pPr>
            <a:r>
              <a:rPr lang="zh-CN" altLang="en-US" b="1">
                <a:solidFill>
                  <a:srgbClr val="006600"/>
                </a:solidFill>
                <a:latin typeface="黑体" pitchFamily="2" charset="-122"/>
                <a:ea typeface="黑体" pitchFamily="2" charset="-122"/>
              </a:rPr>
              <a:t>分布律的性质</a:t>
            </a:r>
            <a:r>
              <a:rPr lang="zh-CN" altLang="en-US" b="1">
                <a:latin typeface="黑体" pitchFamily="2" charset="-122"/>
                <a:ea typeface="黑体" pitchFamily="2"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iterate type="lt">
                                    <p:tmPct val="100000"/>
                                  </p:iterate>
                                  <p:childTnLst>
                                    <p:set>
                                      <p:cBhvr>
                                        <p:cTn id="6" dur="1" fill="hold">
                                          <p:stCondLst>
                                            <p:cond delay="0"/>
                                          </p:stCondLst>
                                        </p:cTn>
                                        <p:tgtEl>
                                          <p:spTgt spid="36867">
                                            <p:txEl>
                                              <p:pRg st="0" end="0"/>
                                            </p:txEl>
                                          </p:spTgt>
                                        </p:tgtEl>
                                        <p:attrNameLst>
                                          <p:attrName>style.visibility</p:attrName>
                                        </p:attrNameLst>
                                      </p:cBhvr>
                                      <p:to>
                                        <p:strVal val="visible"/>
                                      </p:to>
                                    </p:set>
                                    <p:animEffect transition="in" filter="dissolve">
                                      <p:cBhvr>
                                        <p:cTn id="7" dur="75"/>
                                        <p:tgtEl>
                                          <p:spTgt spid="368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iterate type="lt">
                                    <p:tmPct val="100000"/>
                                  </p:iterate>
                                  <p:childTnLst>
                                    <p:set>
                                      <p:cBhvr>
                                        <p:cTn id="11" dur="1" fill="hold">
                                          <p:stCondLst>
                                            <p:cond delay="0"/>
                                          </p:stCondLst>
                                        </p:cTn>
                                        <p:tgtEl>
                                          <p:spTgt spid="36867">
                                            <p:txEl>
                                              <p:pRg st="1" end="1"/>
                                            </p:txEl>
                                          </p:spTgt>
                                        </p:tgtEl>
                                        <p:attrNameLst>
                                          <p:attrName>style.visibility</p:attrName>
                                        </p:attrNameLst>
                                      </p:cBhvr>
                                      <p:to>
                                        <p:strVal val="visible"/>
                                      </p:to>
                                    </p:set>
                                    <p:animEffect transition="in" filter="dissolve">
                                      <p:cBhvr>
                                        <p:cTn id="12" dur="75"/>
                                        <p:tgtEl>
                                          <p:spTgt spid="368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iterate type="lt">
                                    <p:tmPct val="100000"/>
                                  </p:iterate>
                                  <p:childTnLst>
                                    <p:set>
                                      <p:cBhvr>
                                        <p:cTn id="16" dur="1" fill="hold">
                                          <p:stCondLst>
                                            <p:cond delay="0"/>
                                          </p:stCondLst>
                                        </p:cTn>
                                        <p:tgtEl>
                                          <p:spTgt spid="36867">
                                            <p:txEl>
                                              <p:pRg st="2" end="2"/>
                                            </p:txEl>
                                          </p:spTgt>
                                        </p:tgtEl>
                                        <p:attrNameLst>
                                          <p:attrName>style.visibility</p:attrName>
                                        </p:attrNameLst>
                                      </p:cBhvr>
                                      <p:to>
                                        <p:strVal val="visible"/>
                                      </p:to>
                                    </p:set>
                                    <p:animEffect transition="in" filter="dissolve">
                                      <p:cBhvr>
                                        <p:cTn id="17" dur="75"/>
                                        <p:tgtEl>
                                          <p:spTgt spid="368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iterate type="lt">
                                    <p:tmPct val="100000"/>
                                  </p:iterate>
                                  <p:childTnLst>
                                    <p:set>
                                      <p:cBhvr>
                                        <p:cTn id="21" dur="1" fill="hold">
                                          <p:stCondLst>
                                            <p:cond delay="0"/>
                                          </p:stCondLst>
                                        </p:cTn>
                                        <p:tgtEl>
                                          <p:spTgt spid="36867">
                                            <p:txEl>
                                              <p:pRg st="3" end="3"/>
                                            </p:txEl>
                                          </p:spTgt>
                                        </p:tgtEl>
                                        <p:attrNameLst>
                                          <p:attrName>style.visibility</p:attrName>
                                        </p:attrNameLst>
                                      </p:cBhvr>
                                      <p:to>
                                        <p:strVal val="visible"/>
                                      </p:to>
                                    </p:set>
                                    <p:animEffect transition="in" filter="dissolve">
                                      <p:cBhvr>
                                        <p:cTn id="22" dur="75"/>
                                        <p:tgtEl>
                                          <p:spTgt spid="36867">
                                            <p:txEl>
                                              <p:pRg st="3" end="3"/>
                                            </p:txEl>
                                          </p:spTgt>
                                        </p:tgtEl>
                                      </p:cBhvr>
                                    </p:animEffect>
                                  </p:childTnLst>
                                </p:cTn>
                              </p:par>
                            </p:childTnLst>
                          </p:cTn>
                        </p:par>
                        <p:par>
                          <p:cTn id="23" fill="hold">
                            <p:stCondLst>
                              <p:cond delay="525"/>
                            </p:stCondLst>
                            <p:childTnLst>
                              <p:par>
                                <p:cTn id="24" presetID="9" presetClass="entr" presetSubtype="0" fill="hold" nodeType="afterEffect">
                                  <p:stCondLst>
                                    <p:cond delay="0"/>
                                  </p:stCondLst>
                                  <p:childTnLst>
                                    <p:set>
                                      <p:cBhvr>
                                        <p:cTn id="25" dur="1" fill="hold">
                                          <p:stCondLst>
                                            <p:cond delay="0"/>
                                          </p:stCondLst>
                                        </p:cTn>
                                        <p:tgtEl>
                                          <p:spTgt spid="36868"/>
                                        </p:tgtEl>
                                        <p:attrNameLst>
                                          <p:attrName>style.visibility</p:attrName>
                                        </p:attrNameLst>
                                      </p:cBhvr>
                                      <p:to>
                                        <p:strVal val="visible"/>
                                      </p:to>
                                    </p:set>
                                    <p:animEffect transition="in" filter="dissolve">
                                      <p:cBhvr>
                                        <p:cTn id="26" dur="500"/>
                                        <p:tgtEl>
                                          <p:spTgt spid="36868"/>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iterate type="lt">
                                    <p:tmPct val="100000"/>
                                  </p:iterate>
                                  <p:childTnLst>
                                    <p:set>
                                      <p:cBhvr>
                                        <p:cTn id="30" dur="1" fill="hold">
                                          <p:stCondLst>
                                            <p:cond delay="0"/>
                                          </p:stCondLst>
                                        </p:cTn>
                                        <p:tgtEl>
                                          <p:spTgt spid="36870"/>
                                        </p:tgtEl>
                                        <p:attrNameLst>
                                          <p:attrName>style.visibility</p:attrName>
                                        </p:attrNameLst>
                                      </p:cBhvr>
                                      <p:to>
                                        <p:strVal val="visible"/>
                                      </p:to>
                                    </p:set>
                                    <p:animEffect transition="in" filter="dissolve">
                                      <p:cBhvr>
                                        <p:cTn id="31" dur="75"/>
                                        <p:tgtEl>
                                          <p:spTgt spid="36870"/>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36871"/>
                                        </p:tgtEl>
                                        <p:attrNameLst>
                                          <p:attrName>style.visibility</p:attrName>
                                        </p:attrNameLst>
                                      </p:cBhvr>
                                      <p:to>
                                        <p:strVal val="visible"/>
                                      </p:to>
                                    </p:set>
                                    <p:animEffect transition="in" filter="dissolve">
                                      <p:cBhvr>
                                        <p:cTn id="36" dur="500"/>
                                        <p:tgtEl>
                                          <p:spTgt spid="368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autoUpdateAnimBg="0"/>
      <p:bldP spid="36870"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1" name="Rectangle 3"/>
          <p:cNvSpPr>
            <a:spLocks noGrp="1" noChangeArrowheads="1"/>
          </p:cNvSpPr>
          <p:nvPr>
            <p:ph type="body" idx="1"/>
          </p:nvPr>
        </p:nvSpPr>
        <p:spPr>
          <a:xfrm>
            <a:off x="838200" y="1524000"/>
            <a:ext cx="7772400" cy="2514600"/>
          </a:xfrm>
        </p:spPr>
        <p:txBody>
          <a:bodyPr/>
          <a:lstStyle/>
          <a:p>
            <a:pPr>
              <a:lnSpc>
                <a:spcPct val="120000"/>
              </a:lnSpc>
              <a:buFont typeface="Wingdings" pitchFamily="2" charset="2"/>
              <a:buNone/>
            </a:pPr>
            <a:r>
              <a:rPr lang="zh-CN" altLang="en-US" sz="2400">
                <a:solidFill>
                  <a:srgbClr val="04060C"/>
                </a:solidFill>
                <a:latin typeface="黑体" pitchFamily="2" charset="-122"/>
                <a:ea typeface="黑体" pitchFamily="2" charset="-122"/>
              </a:rPr>
              <a:t>（</a:t>
            </a:r>
            <a:r>
              <a:rPr lang="en-US" altLang="zh-CN" sz="2400">
                <a:solidFill>
                  <a:srgbClr val="04060C"/>
                </a:solidFill>
                <a:latin typeface="黑体" pitchFamily="2" charset="-122"/>
                <a:ea typeface="黑体" pitchFamily="2" charset="-122"/>
              </a:rPr>
              <a:t>1</a:t>
            </a:r>
            <a:r>
              <a:rPr lang="zh-CN" altLang="en-US" sz="2400">
                <a:solidFill>
                  <a:srgbClr val="04060C"/>
                </a:solidFill>
                <a:latin typeface="黑体" pitchFamily="2" charset="-122"/>
                <a:ea typeface="黑体" pitchFamily="2" charset="-122"/>
              </a:rPr>
              <a:t>）已知随机变量</a:t>
            </a:r>
            <a:r>
              <a:rPr lang="en-US" altLang="zh-CN" sz="2400" b="1" i="1">
                <a:solidFill>
                  <a:srgbClr val="04060C"/>
                </a:solidFill>
                <a:ea typeface="黑体" pitchFamily="2" charset="-122"/>
              </a:rPr>
              <a:t>X</a:t>
            </a:r>
            <a:r>
              <a:rPr lang="zh-CN" altLang="en-US" sz="2400">
                <a:solidFill>
                  <a:srgbClr val="04060C"/>
                </a:solidFill>
                <a:latin typeface="黑体" pitchFamily="2" charset="-122"/>
                <a:ea typeface="黑体" pitchFamily="2" charset="-122"/>
              </a:rPr>
              <a:t>的分布律，可求出</a:t>
            </a:r>
            <a:r>
              <a:rPr lang="en-US" altLang="zh-CN" sz="2400" b="1" i="1">
                <a:solidFill>
                  <a:srgbClr val="04060C"/>
                </a:solidFill>
                <a:ea typeface="黑体" pitchFamily="2" charset="-122"/>
              </a:rPr>
              <a:t>X</a:t>
            </a:r>
            <a:r>
              <a:rPr lang="zh-CN" altLang="en-US" sz="2400">
                <a:solidFill>
                  <a:srgbClr val="04060C"/>
                </a:solidFill>
                <a:latin typeface="黑体" pitchFamily="2" charset="-122"/>
                <a:ea typeface="黑体" pitchFamily="2" charset="-122"/>
              </a:rPr>
              <a:t>的分布函数：</a:t>
            </a:r>
          </a:p>
          <a:p>
            <a:pPr>
              <a:lnSpc>
                <a:spcPct val="120000"/>
              </a:lnSpc>
              <a:buFont typeface="Wingdings" pitchFamily="2" charset="2"/>
              <a:buNone/>
            </a:pPr>
            <a:r>
              <a:rPr lang="zh-CN" altLang="en-US" sz="2400">
                <a:solidFill>
                  <a:srgbClr val="04060C"/>
                </a:solidFill>
                <a:latin typeface="黑体" pitchFamily="2" charset="-122"/>
                <a:ea typeface="黑体" pitchFamily="2" charset="-122"/>
              </a:rPr>
              <a:t>   ①设一离散型随机变量</a:t>
            </a:r>
            <a:r>
              <a:rPr lang="en-US" altLang="zh-CN" sz="2400">
                <a:solidFill>
                  <a:srgbClr val="04060C"/>
                </a:solidFill>
                <a:ea typeface="黑体" pitchFamily="2" charset="-122"/>
              </a:rPr>
              <a:t>X</a:t>
            </a:r>
            <a:r>
              <a:rPr lang="zh-CN" altLang="en-US" sz="2400">
                <a:solidFill>
                  <a:srgbClr val="04060C"/>
                </a:solidFill>
                <a:latin typeface="黑体" pitchFamily="2" charset="-122"/>
                <a:ea typeface="黑体" pitchFamily="2" charset="-122"/>
              </a:rPr>
              <a:t>的分布律为    </a:t>
            </a:r>
            <a:br>
              <a:rPr lang="zh-CN" altLang="en-US" sz="2400">
                <a:solidFill>
                  <a:srgbClr val="04060C"/>
                </a:solidFill>
                <a:latin typeface="黑体" pitchFamily="2" charset="-122"/>
                <a:ea typeface="黑体" pitchFamily="2" charset="-122"/>
              </a:rPr>
            </a:br>
            <a:r>
              <a:rPr lang="zh-CN" altLang="en-US" sz="2400">
                <a:solidFill>
                  <a:srgbClr val="04060C"/>
                </a:solidFill>
                <a:latin typeface="黑体" pitchFamily="2" charset="-122"/>
                <a:ea typeface="黑体" pitchFamily="2" charset="-122"/>
              </a:rPr>
              <a:t>         </a:t>
            </a:r>
            <a:r>
              <a:rPr lang="en-US" altLang="zh-CN" sz="2400" b="1" i="1">
                <a:solidFill>
                  <a:srgbClr val="04060C"/>
                </a:solidFill>
                <a:ea typeface="黑体" pitchFamily="2" charset="-122"/>
              </a:rPr>
              <a:t>P</a:t>
            </a:r>
            <a:r>
              <a:rPr lang="en-US" altLang="zh-CN" sz="2400" b="1">
                <a:solidFill>
                  <a:srgbClr val="04060C"/>
                </a:solidFill>
                <a:ea typeface="黑体" pitchFamily="2" charset="-122"/>
              </a:rPr>
              <a:t>{</a:t>
            </a:r>
            <a:r>
              <a:rPr lang="en-US" altLang="zh-CN" sz="2400" b="1" i="1">
                <a:solidFill>
                  <a:srgbClr val="04060C"/>
                </a:solidFill>
                <a:ea typeface="黑体" pitchFamily="2" charset="-122"/>
              </a:rPr>
              <a:t>X</a:t>
            </a:r>
            <a:r>
              <a:rPr lang="en-US" altLang="zh-CN" sz="2400" b="1">
                <a:solidFill>
                  <a:srgbClr val="04060C"/>
                </a:solidFill>
                <a:ea typeface="黑体" pitchFamily="2" charset="-122"/>
              </a:rPr>
              <a:t>=</a:t>
            </a:r>
            <a:r>
              <a:rPr lang="en-US" altLang="zh-CN" sz="2400" b="1" i="1">
                <a:solidFill>
                  <a:srgbClr val="04060C"/>
                </a:solidFill>
                <a:ea typeface="黑体" pitchFamily="2" charset="-122"/>
              </a:rPr>
              <a:t>x</a:t>
            </a:r>
            <a:r>
              <a:rPr lang="en-US" altLang="zh-CN" sz="2400" b="1" baseline="-25000">
                <a:solidFill>
                  <a:srgbClr val="04060C"/>
                </a:solidFill>
                <a:ea typeface="黑体" pitchFamily="2" charset="-122"/>
              </a:rPr>
              <a:t>k</a:t>
            </a:r>
            <a:r>
              <a:rPr lang="en-US" altLang="zh-CN" sz="2400" b="1">
                <a:solidFill>
                  <a:srgbClr val="04060C"/>
                </a:solidFill>
                <a:ea typeface="黑体" pitchFamily="2" charset="-122"/>
              </a:rPr>
              <a:t>}=</a:t>
            </a:r>
            <a:r>
              <a:rPr lang="en-US" altLang="zh-CN" sz="2400" b="1" i="1">
                <a:solidFill>
                  <a:srgbClr val="04060C"/>
                </a:solidFill>
                <a:ea typeface="黑体" pitchFamily="2" charset="-122"/>
              </a:rPr>
              <a:t>p</a:t>
            </a:r>
            <a:r>
              <a:rPr lang="en-US" altLang="zh-CN" sz="2400" b="1" i="1" baseline="-25000">
                <a:solidFill>
                  <a:srgbClr val="04060C"/>
                </a:solidFill>
                <a:ea typeface="黑体" pitchFamily="2" charset="-122"/>
              </a:rPr>
              <a:t>k </a:t>
            </a:r>
            <a:r>
              <a:rPr lang="en-US" altLang="zh-CN" sz="2400" b="1" baseline="-25000">
                <a:solidFill>
                  <a:srgbClr val="04060C"/>
                </a:solidFill>
                <a:ea typeface="黑体" pitchFamily="2" charset="-122"/>
              </a:rPr>
              <a:t>   </a:t>
            </a:r>
            <a:r>
              <a:rPr lang="en-US" altLang="zh-CN" sz="2400" b="1">
                <a:solidFill>
                  <a:srgbClr val="04060C"/>
                </a:solidFill>
                <a:ea typeface="黑体" pitchFamily="2" charset="-122"/>
              </a:rPr>
              <a:t>(</a:t>
            </a:r>
            <a:r>
              <a:rPr lang="en-US" altLang="zh-CN" sz="2400" b="1" i="1">
                <a:solidFill>
                  <a:srgbClr val="04060C"/>
                </a:solidFill>
                <a:ea typeface="黑体" pitchFamily="2" charset="-122"/>
              </a:rPr>
              <a:t>k</a:t>
            </a:r>
            <a:r>
              <a:rPr lang="en-US" altLang="zh-CN" sz="2400" b="1">
                <a:solidFill>
                  <a:srgbClr val="04060C"/>
                </a:solidFill>
                <a:ea typeface="黑体" pitchFamily="2" charset="-122"/>
              </a:rPr>
              <a:t>=1</a:t>
            </a:r>
            <a:r>
              <a:rPr lang="zh-CN" altLang="en-US" sz="2400" b="1">
                <a:solidFill>
                  <a:srgbClr val="04060C"/>
                </a:solidFill>
                <a:ea typeface="黑体" pitchFamily="2" charset="-122"/>
              </a:rPr>
              <a:t>，</a:t>
            </a:r>
            <a:r>
              <a:rPr lang="en-US" altLang="zh-CN" sz="2400" b="1">
                <a:solidFill>
                  <a:srgbClr val="04060C"/>
                </a:solidFill>
                <a:ea typeface="黑体" pitchFamily="2" charset="-122"/>
              </a:rPr>
              <a:t>2</a:t>
            </a:r>
            <a:r>
              <a:rPr lang="zh-CN" altLang="en-US" sz="2400" b="1">
                <a:solidFill>
                  <a:srgbClr val="04060C"/>
                </a:solidFill>
                <a:ea typeface="黑体" pitchFamily="2" charset="-122"/>
              </a:rPr>
              <a:t>，</a:t>
            </a:r>
            <a:r>
              <a:rPr lang="en-US" altLang="zh-CN" sz="2400" b="1">
                <a:solidFill>
                  <a:srgbClr val="04060C"/>
                </a:solidFill>
                <a:ea typeface="黑体" pitchFamily="2" charset="-122"/>
              </a:rPr>
              <a:t>…)</a:t>
            </a:r>
            <a:br>
              <a:rPr lang="en-US" altLang="zh-CN" sz="2400" b="1">
                <a:solidFill>
                  <a:srgbClr val="04060C"/>
                </a:solidFill>
                <a:ea typeface="黑体" pitchFamily="2" charset="-122"/>
              </a:rPr>
            </a:br>
            <a:r>
              <a:rPr lang="en-US" altLang="zh-CN" sz="2400">
                <a:solidFill>
                  <a:srgbClr val="04060C"/>
                </a:solidFill>
                <a:latin typeface="黑体" pitchFamily="2" charset="-122"/>
                <a:ea typeface="黑体" pitchFamily="2" charset="-122"/>
              </a:rPr>
              <a:t> </a:t>
            </a:r>
            <a:r>
              <a:rPr lang="zh-CN" altLang="en-US" sz="2400">
                <a:solidFill>
                  <a:srgbClr val="04060C"/>
                </a:solidFill>
                <a:latin typeface="黑体" pitchFamily="2" charset="-122"/>
                <a:ea typeface="黑体" pitchFamily="2" charset="-122"/>
              </a:rPr>
              <a:t>由概率的可列可加性可得</a:t>
            </a:r>
            <a:r>
              <a:rPr lang="en-US" altLang="zh-CN" sz="2400" b="1" i="1">
                <a:solidFill>
                  <a:srgbClr val="04060C"/>
                </a:solidFill>
                <a:ea typeface="黑体" pitchFamily="2" charset="-122"/>
              </a:rPr>
              <a:t>X</a:t>
            </a:r>
            <a:r>
              <a:rPr lang="zh-CN" altLang="en-US" sz="2400">
                <a:solidFill>
                  <a:srgbClr val="04060C"/>
                </a:solidFill>
                <a:latin typeface="黑体" pitchFamily="2" charset="-122"/>
                <a:ea typeface="黑体" pitchFamily="2" charset="-122"/>
              </a:rPr>
              <a:t>的分布函数为 </a:t>
            </a:r>
          </a:p>
        </p:txBody>
      </p:sp>
      <p:sp>
        <p:nvSpPr>
          <p:cNvPr id="37893" name="Rectangle 5"/>
          <p:cNvSpPr>
            <a:spLocks noChangeArrowheads="1"/>
          </p:cNvSpPr>
          <p:nvPr/>
        </p:nvSpPr>
        <p:spPr bwMode="auto">
          <a:xfrm>
            <a:off x="3462338" y="3062288"/>
            <a:ext cx="9144000" cy="0"/>
          </a:xfrm>
          <a:prstGeom prst="rect">
            <a:avLst/>
          </a:prstGeom>
          <a:noFill/>
          <a:ln w="9525">
            <a:noFill/>
            <a:miter lim="800000"/>
            <a:headEnd/>
            <a:tailEnd/>
          </a:ln>
          <a:effectLst/>
        </p:spPr>
        <p:txBody>
          <a:bodyPr>
            <a:spAutoFit/>
          </a:bodyPr>
          <a:lstStyle/>
          <a:p>
            <a:endParaRPr lang="zh-CN" altLang="en-US"/>
          </a:p>
        </p:txBody>
      </p:sp>
      <p:graphicFrame>
        <p:nvGraphicFramePr>
          <p:cNvPr id="37892" name="Object 4"/>
          <p:cNvGraphicFramePr>
            <a:graphicFrameLocks noChangeAspect="1"/>
          </p:cNvGraphicFramePr>
          <p:nvPr/>
        </p:nvGraphicFramePr>
        <p:xfrm>
          <a:off x="1752600" y="3429000"/>
          <a:ext cx="5334000" cy="1447800"/>
        </p:xfrm>
        <a:graphic>
          <a:graphicData uri="http://schemas.openxmlformats.org/presentationml/2006/ole">
            <p:oleObj spid="_x0000_s37892" r:id="rId3" imgW="2222500" imgH="736600" progId="Equation.3">
              <p:embed/>
            </p:oleObj>
          </a:graphicData>
        </a:graphic>
      </p:graphicFrame>
      <p:sp>
        <p:nvSpPr>
          <p:cNvPr id="37894" name="Text Box 6"/>
          <p:cNvSpPr txBox="1">
            <a:spLocks noChangeArrowheads="1"/>
          </p:cNvSpPr>
          <p:nvPr/>
        </p:nvSpPr>
        <p:spPr bwMode="auto">
          <a:xfrm>
            <a:off x="1238250" y="4800600"/>
            <a:ext cx="7219950" cy="1296988"/>
          </a:xfrm>
          <a:prstGeom prst="rect">
            <a:avLst/>
          </a:prstGeom>
          <a:noFill/>
          <a:ln w="9525">
            <a:noFill/>
            <a:miter lim="800000"/>
            <a:headEnd/>
            <a:tailEnd/>
          </a:ln>
          <a:effectLst/>
        </p:spPr>
        <p:txBody>
          <a:bodyPr>
            <a:spAutoFit/>
          </a:bodyPr>
          <a:lstStyle/>
          <a:p>
            <a:pPr>
              <a:lnSpc>
                <a:spcPct val="110000"/>
              </a:lnSpc>
            </a:pPr>
            <a:r>
              <a:rPr lang="en-US" altLang="zh-CN">
                <a:latin typeface="黑体" pitchFamily="2" charset="-122"/>
                <a:ea typeface="黑体" pitchFamily="2" charset="-122"/>
              </a:rPr>
              <a:t>  </a:t>
            </a:r>
            <a:r>
              <a:rPr lang="zh-CN" altLang="en-US">
                <a:latin typeface="黑体" pitchFamily="2" charset="-122"/>
                <a:ea typeface="黑体" pitchFamily="2" charset="-122"/>
              </a:rPr>
              <a:t>这里的和式是所有满足</a:t>
            </a:r>
            <a:r>
              <a:rPr lang="en-US" altLang="zh-CN" b="1" i="1">
                <a:ea typeface="黑体" pitchFamily="2" charset="-122"/>
              </a:rPr>
              <a:t>x</a:t>
            </a:r>
            <a:r>
              <a:rPr lang="en-US" altLang="zh-CN" b="1" baseline="-25000">
                <a:ea typeface="黑体" pitchFamily="2" charset="-122"/>
              </a:rPr>
              <a:t>k</a:t>
            </a:r>
            <a:r>
              <a:rPr lang="en-US" altLang="zh-CN" b="1">
                <a:ea typeface="黑体" pitchFamily="2" charset="-122"/>
              </a:rPr>
              <a:t>≤</a:t>
            </a:r>
            <a:r>
              <a:rPr lang="en-US" altLang="zh-CN" b="1" i="1">
                <a:ea typeface="黑体" pitchFamily="2" charset="-122"/>
              </a:rPr>
              <a:t>x</a:t>
            </a:r>
            <a:r>
              <a:rPr lang="zh-CN" altLang="en-US">
                <a:latin typeface="黑体" pitchFamily="2" charset="-122"/>
                <a:ea typeface="黑体" pitchFamily="2" charset="-122"/>
              </a:rPr>
              <a:t>的</a:t>
            </a:r>
            <a:r>
              <a:rPr lang="en-US" altLang="zh-CN" b="1" i="1">
                <a:ea typeface="黑体" pitchFamily="2" charset="-122"/>
              </a:rPr>
              <a:t>k</a:t>
            </a:r>
            <a:r>
              <a:rPr lang="zh-CN" altLang="en-US">
                <a:latin typeface="黑体" pitchFamily="2" charset="-122"/>
                <a:ea typeface="黑体" pitchFamily="2" charset="-122"/>
              </a:rPr>
              <a:t>求和的。分布函数</a:t>
            </a:r>
            <a:r>
              <a:rPr lang="en-US" altLang="zh-CN" b="1" i="1">
                <a:ea typeface="黑体" pitchFamily="2" charset="-122"/>
              </a:rPr>
              <a:t>F</a:t>
            </a:r>
            <a:r>
              <a:rPr lang="en-US" altLang="zh-CN" b="1">
                <a:ea typeface="黑体" pitchFamily="2" charset="-122"/>
              </a:rPr>
              <a:t>(</a:t>
            </a:r>
            <a:r>
              <a:rPr lang="en-US" altLang="zh-CN" b="1" i="1">
                <a:ea typeface="黑体" pitchFamily="2" charset="-122"/>
              </a:rPr>
              <a:t>x</a:t>
            </a:r>
            <a:r>
              <a:rPr lang="en-US" altLang="zh-CN" b="1">
                <a:ea typeface="黑体" pitchFamily="2" charset="-122"/>
              </a:rPr>
              <a:t>)</a:t>
            </a:r>
            <a:r>
              <a:rPr lang="zh-CN" altLang="en-US">
                <a:latin typeface="黑体" pitchFamily="2" charset="-122"/>
                <a:ea typeface="黑体" pitchFamily="2" charset="-122"/>
              </a:rPr>
              <a:t>在</a:t>
            </a:r>
            <a:r>
              <a:rPr lang="en-US" altLang="zh-CN" b="1" i="1">
                <a:ea typeface="黑体" pitchFamily="2" charset="-122"/>
              </a:rPr>
              <a:t>x</a:t>
            </a:r>
            <a:r>
              <a:rPr lang="en-US" altLang="zh-CN" b="1">
                <a:ea typeface="黑体" pitchFamily="2" charset="-122"/>
              </a:rPr>
              <a:t>=</a:t>
            </a:r>
            <a:r>
              <a:rPr lang="en-US" altLang="zh-CN" b="1" i="1">
                <a:ea typeface="黑体" pitchFamily="2" charset="-122"/>
              </a:rPr>
              <a:t>x</a:t>
            </a:r>
            <a:r>
              <a:rPr lang="en-US" altLang="zh-CN" b="1" baseline="-25000">
                <a:ea typeface="黑体" pitchFamily="2" charset="-122"/>
              </a:rPr>
              <a:t>k</a:t>
            </a:r>
            <a:r>
              <a:rPr lang="en-US" altLang="zh-CN" b="1">
                <a:ea typeface="黑体" pitchFamily="2" charset="-122"/>
              </a:rPr>
              <a:t>(</a:t>
            </a:r>
            <a:r>
              <a:rPr lang="en-US" altLang="zh-CN" b="1" i="1">
                <a:ea typeface="黑体" pitchFamily="2" charset="-122"/>
              </a:rPr>
              <a:t>k</a:t>
            </a:r>
            <a:r>
              <a:rPr lang="en-US" altLang="zh-CN" b="1">
                <a:ea typeface="黑体" pitchFamily="2" charset="-122"/>
              </a:rPr>
              <a:t>=1,2,…)</a:t>
            </a:r>
            <a:r>
              <a:rPr lang="zh-CN" altLang="en-US">
                <a:latin typeface="黑体" pitchFamily="2" charset="-122"/>
                <a:ea typeface="黑体" pitchFamily="2" charset="-122"/>
              </a:rPr>
              <a:t>处有跳跃，其跃跳值为</a:t>
            </a:r>
            <a:r>
              <a:rPr lang="en-US" altLang="zh-CN" b="1" i="1">
                <a:ea typeface="黑体" pitchFamily="2" charset="-122"/>
              </a:rPr>
              <a:t>p</a:t>
            </a:r>
            <a:r>
              <a:rPr lang="en-US" altLang="zh-CN" b="1" baseline="-25000">
                <a:ea typeface="黑体" pitchFamily="2" charset="-122"/>
              </a:rPr>
              <a:t>k</a:t>
            </a:r>
            <a:r>
              <a:rPr lang="en-US" altLang="zh-CN" b="1">
                <a:ea typeface="黑体" pitchFamily="2" charset="-122"/>
              </a:rPr>
              <a:t>=</a:t>
            </a:r>
            <a:r>
              <a:rPr lang="en-US" altLang="zh-CN" b="1" i="1">
                <a:ea typeface="黑体" pitchFamily="2" charset="-122"/>
              </a:rPr>
              <a:t>P</a:t>
            </a:r>
            <a:r>
              <a:rPr lang="en-US" altLang="zh-CN" b="1">
                <a:ea typeface="黑体" pitchFamily="2" charset="-122"/>
              </a:rPr>
              <a:t>{</a:t>
            </a:r>
            <a:r>
              <a:rPr lang="en-US" altLang="zh-CN" b="1" i="1">
                <a:ea typeface="黑体" pitchFamily="2" charset="-122"/>
              </a:rPr>
              <a:t>X</a:t>
            </a:r>
            <a:r>
              <a:rPr lang="en-US" altLang="zh-CN" b="1">
                <a:ea typeface="黑体" pitchFamily="2" charset="-122"/>
              </a:rPr>
              <a:t>=</a:t>
            </a:r>
            <a:r>
              <a:rPr lang="en-US" altLang="zh-CN" b="1" i="1">
                <a:ea typeface="黑体" pitchFamily="2" charset="-122"/>
              </a:rPr>
              <a:t>x</a:t>
            </a:r>
            <a:r>
              <a:rPr lang="en-US" altLang="zh-CN" b="1" baseline="-25000">
                <a:ea typeface="黑体" pitchFamily="2" charset="-122"/>
              </a:rPr>
              <a:t>k</a:t>
            </a:r>
            <a:r>
              <a:rPr lang="en-US" altLang="zh-CN" b="1">
                <a:ea typeface="黑体" pitchFamily="2" charset="-122"/>
              </a:rPr>
              <a:t>}</a:t>
            </a:r>
            <a:r>
              <a:rPr lang="zh-CN" altLang="en-US">
                <a:latin typeface="黑体" pitchFamily="2" charset="-122"/>
                <a:ea typeface="黑体" pitchFamily="2" charset="-122"/>
              </a:rPr>
              <a:t>。 </a:t>
            </a:r>
          </a:p>
        </p:txBody>
      </p:sp>
      <p:sp>
        <p:nvSpPr>
          <p:cNvPr id="37895" name="Text Box 7"/>
          <p:cNvSpPr txBox="1">
            <a:spLocks noChangeArrowheads="1"/>
          </p:cNvSpPr>
          <p:nvPr/>
        </p:nvSpPr>
        <p:spPr bwMode="auto">
          <a:xfrm>
            <a:off x="914400" y="914400"/>
            <a:ext cx="4191000" cy="530225"/>
          </a:xfrm>
          <a:prstGeom prst="rect">
            <a:avLst/>
          </a:prstGeom>
          <a:noFill/>
          <a:ln w="9525">
            <a:noFill/>
            <a:miter lim="800000"/>
            <a:headEnd/>
            <a:tailEnd/>
          </a:ln>
          <a:effectLst/>
        </p:spPr>
        <p:txBody>
          <a:bodyPr>
            <a:spAutoFit/>
          </a:bodyPr>
          <a:lstStyle/>
          <a:p>
            <a:pPr>
              <a:lnSpc>
                <a:spcPct val="120000"/>
              </a:lnSpc>
              <a:spcBef>
                <a:spcPct val="20000"/>
              </a:spcBef>
              <a:buClr>
                <a:srgbClr val="A50021"/>
              </a:buClr>
              <a:buSzPct val="75000"/>
              <a:buFont typeface="Wingdings" pitchFamily="2" charset="2"/>
              <a:buNone/>
            </a:pPr>
            <a:r>
              <a:rPr lang="zh-CN" altLang="en-US" b="1">
                <a:solidFill>
                  <a:srgbClr val="006600"/>
                </a:solidFill>
                <a:latin typeface="黑体" pitchFamily="2" charset="-122"/>
                <a:ea typeface="黑体" pitchFamily="2" charset="-122"/>
              </a:rPr>
              <a:t>分布律与分布函数的关系</a:t>
            </a:r>
            <a:endParaRPr lang="zh-CN" altLang="en-US" b="1"/>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iterate type="lt">
                                    <p:tmPct val="100000"/>
                                  </p:iterate>
                                  <p:childTnLst>
                                    <p:set>
                                      <p:cBhvr>
                                        <p:cTn id="6" dur="1" fill="hold">
                                          <p:stCondLst>
                                            <p:cond delay="0"/>
                                          </p:stCondLst>
                                        </p:cTn>
                                        <p:tgtEl>
                                          <p:spTgt spid="37891">
                                            <p:txEl>
                                              <p:pRg st="0" end="0"/>
                                            </p:txEl>
                                          </p:spTgt>
                                        </p:tgtEl>
                                        <p:attrNameLst>
                                          <p:attrName>style.visibility</p:attrName>
                                        </p:attrNameLst>
                                      </p:cBhvr>
                                      <p:to>
                                        <p:strVal val="visible"/>
                                      </p:to>
                                    </p:set>
                                    <p:animEffect transition="in" filter="dissolve">
                                      <p:cBhvr>
                                        <p:cTn id="7" dur="75"/>
                                        <p:tgtEl>
                                          <p:spTgt spid="378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iterate type="lt">
                                    <p:tmPct val="100000"/>
                                  </p:iterate>
                                  <p:childTnLst>
                                    <p:set>
                                      <p:cBhvr>
                                        <p:cTn id="11" dur="1" fill="hold">
                                          <p:stCondLst>
                                            <p:cond delay="0"/>
                                          </p:stCondLst>
                                        </p:cTn>
                                        <p:tgtEl>
                                          <p:spTgt spid="37891">
                                            <p:txEl>
                                              <p:pRg st="1" end="1"/>
                                            </p:txEl>
                                          </p:spTgt>
                                        </p:tgtEl>
                                        <p:attrNameLst>
                                          <p:attrName>style.visibility</p:attrName>
                                        </p:attrNameLst>
                                      </p:cBhvr>
                                      <p:to>
                                        <p:strVal val="visible"/>
                                      </p:to>
                                    </p:set>
                                    <p:animEffect transition="in" filter="dissolve">
                                      <p:cBhvr>
                                        <p:cTn id="12" dur="75"/>
                                        <p:tgtEl>
                                          <p:spTgt spid="378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7892"/>
                                        </p:tgtEl>
                                        <p:attrNameLst>
                                          <p:attrName>style.visibility</p:attrName>
                                        </p:attrNameLst>
                                      </p:cBhvr>
                                      <p:to>
                                        <p:strVal val="visible"/>
                                      </p:to>
                                    </p:set>
                                    <p:animEffect transition="in" filter="dissolve">
                                      <p:cBhvr>
                                        <p:cTn id="17" dur="500"/>
                                        <p:tgtEl>
                                          <p:spTgt spid="3789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iterate type="lt">
                                    <p:tmPct val="100000"/>
                                  </p:iterate>
                                  <p:childTnLst>
                                    <p:set>
                                      <p:cBhvr>
                                        <p:cTn id="21" dur="1" fill="hold">
                                          <p:stCondLst>
                                            <p:cond delay="0"/>
                                          </p:stCondLst>
                                        </p:cTn>
                                        <p:tgtEl>
                                          <p:spTgt spid="37894"/>
                                        </p:tgtEl>
                                        <p:attrNameLst>
                                          <p:attrName>style.visibility</p:attrName>
                                        </p:attrNameLst>
                                      </p:cBhvr>
                                      <p:to>
                                        <p:strVal val="visible"/>
                                      </p:to>
                                    </p:set>
                                    <p:animEffect transition="in" filter="dissolve">
                                      <p:cBhvr>
                                        <p:cTn id="22" dur="75"/>
                                        <p:tgtEl>
                                          <p:spTgt spid="378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autoUpdateAnimBg="0"/>
      <p:bldP spid="37894" grpId="0" autoUpdateAnimBg="0"/>
    </p:bldLst>
  </p:timing>
</p:sld>
</file>

<file path=ppt/theme/theme1.xml><?xml version="1.0" encoding="utf-8"?>
<a:theme xmlns:a="http://schemas.openxmlformats.org/drawingml/2006/main" name="Nature">
  <a:themeElements>
    <a:clrScheme name="Nature 2">
      <a:dk1>
        <a:srgbClr val="5B5249"/>
      </a:dk1>
      <a:lt1>
        <a:srgbClr val="FFFFFF"/>
      </a:lt1>
      <a:dk2>
        <a:srgbClr val="2A3D7A"/>
      </a:dk2>
      <a:lt2>
        <a:srgbClr val="CEC8BA"/>
      </a:lt2>
      <a:accent1>
        <a:srgbClr val="C9DDF1"/>
      </a:accent1>
      <a:accent2>
        <a:srgbClr val="FAC164"/>
      </a:accent2>
      <a:accent3>
        <a:srgbClr val="FFFFFF"/>
      </a:accent3>
      <a:accent4>
        <a:srgbClr val="4C453D"/>
      </a:accent4>
      <a:accent5>
        <a:srgbClr val="E1EBF7"/>
      </a:accent5>
      <a:accent6>
        <a:srgbClr val="E3AF5A"/>
      </a:accent6>
      <a:hlink>
        <a:srgbClr val="B0AE6A"/>
      </a:hlink>
      <a:folHlink>
        <a:srgbClr val="C3E684"/>
      </a:folHlink>
    </a:clrScheme>
    <a:fontScheme name="Nature">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rgbClr val="04060C"/>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rgbClr val="04060C"/>
            </a:solidFill>
            <a:effectLst/>
            <a:latin typeface="Times New Roman" pitchFamily="18" charset="0"/>
            <a:ea typeface="宋体" pitchFamily="2" charset="-122"/>
          </a:defRPr>
        </a:defPPr>
      </a:lstStyle>
    </a:lnDef>
  </a:objectDefaults>
  <a:extraClrSchemeLst>
    <a:extraClrScheme>
      <a:clrScheme name="Nature 1">
        <a:dk1>
          <a:srgbClr val="666699"/>
        </a:dk1>
        <a:lt1>
          <a:srgbClr val="FFFFCC"/>
        </a:lt1>
        <a:dk2>
          <a:srgbClr val="687FCA"/>
        </a:dk2>
        <a:lt2>
          <a:srgbClr val="192449"/>
        </a:lt2>
        <a:accent1>
          <a:srgbClr val="C9DDF1"/>
        </a:accent1>
        <a:accent2>
          <a:srgbClr val="FAC164"/>
        </a:accent2>
        <a:accent3>
          <a:srgbClr val="B9C0E1"/>
        </a:accent3>
        <a:accent4>
          <a:srgbClr val="DADAAE"/>
        </a:accent4>
        <a:accent5>
          <a:srgbClr val="E1EBF7"/>
        </a:accent5>
        <a:accent6>
          <a:srgbClr val="E3AF5A"/>
        </a:accent6>
        <a:hlink>
          <a:srgbClr val="B0AE6A"/>
        </a:hlink>
        <a:folHlink>
          <a:srgbClr val="C3E684"/>
        </a:folHlink>
      </a:clrScheme>
      <a:clrMap bg1="dk2" tx1="lt1" bg2="dk1" tx2="lt2" accent1="accent1" accent2="accent2" accent3="accent3" accent4="accent4" accent5="accent5" accent6="accent6" hlink="hlink" folHlink="folHlink"/>
    </a:extraClrScheme>
    <a:extraClrScheme>
      <a:clrScheme name="Nature 2">
        <a:dk1>
          <a:srgbClr val="5B5249"/>
        </a:dk1>
        <a:lt1>
          <a:srgbClr val="FFFFFF"/>
        </a:lt1>
        <a:dk2>
          <a:srgbClr val="2A3D7A"/>
        </a:dk2>
        <a:lt2>
          <a:srgbClr val="CEC8BA"/>
        </a:lt2>
        <a:accent1>
          <a:srgbClr val="C9DDF1"/>
        </a:accent1>
        <a:accent2>
          <a:srgbClr val="FAC164"/>
        </a:accent2>
        <a:accent3>
          <a:srgbClr val="FFFFFF"/>
        </a:accent3>
        <a:accent4>
          <a:srgbClr val="4C453D"/>
        </a:accent4>
        <a:accent5>
          <a:srgbClr val="E1EBF7"/>
        </a:accent5>
        <a:accent6>
          <a:srgbClr val="E3AF5A"/>
        </a:accent6>
        <a:hlink>
          <a:srgbClr val="B0AE6A"/>
        </a:hlink>
        <a:folHlink>
          <a:srgbClr val="C3E684"/>
        </a:folHlink>
      </a:clrScheme>
      <a:clrMap bg1="lt1" tx1="dk1" bg2="lt2" tx2="dk2" accent1="accent1" accent2="accent2" accent3="accent3" accent4="accent4" accent5="accent5" accent6="accent6" hlink="hlink" folHlink="folHlink"/>
    </a:extraClrScheme>
    <a:extraClrScheme>
      <a:clrScheme name="Nature 3">
        <a:dk1>
          <a:srgbClr val="333333"/>
        </a:dk1>
        <a:lt1>
          <a:srgbClr val="FFFFFF"/>
        </a:lt1>
        <a:dk2>
          <a:srgbClr val="000000"/>
        </a:dk2>
        <a:lt2>
          <a:srgbClr val="DDDDDD"/>
        </a:lt2>
        <a:accent1>
          <a:srgbClr val="DDDDDD"/>
        </a:accent1>
        <a:accent2>
          <a:srgbClr val="B2B2B2"/>
        </a:accent2>
        <a:accent3>
          <a:srgbClr val="FFFFFF"/>
        </a:accent3>
        <a:accent4>
          <a:srgbClr val="2A2A2A"/>
        </a:accent4>
        <a:accent5>
          <a:srgbClr val="EBEBEB"/>
        </a:accent5>
        <a:accent6>
          <a:srgbClr val="A1A1A1"/>
        </a:accent6>
        <a:hlink>
          <a:srgbClr val="808080"/>
        </a:hlink>
        <a:folHlink>
          <a:srgbClr val="5F5F5F"/>
        </a:folHlink>
      </a:clrScheme>
      <a:clrMap bg1="lt1" tx1="dk1" bg2="lt2" tx2="dk2" accent1="accent1" accent2="accent2" accent3="accent3" accent4="accent4" accent5="accent5" accent6="accent6" hlink="hlink" folHlink="folHlink"/>
    </a:extraClrScheme>
    <a:extraClrScheme>
      <a:clrScheme name="Nature 4">
        <a:dk1>
          <a:srgbClr val="8061A5"/>
        </a:dk1>
        <a:lt1>
          <a:srgbClr val="FFFFCC"/>
        </a:lt1>
        <a:dk2>
          <a:srgbClr val="967DB5"/>
        </a:dk2>
        <a:lt2>
          <a:srgbClr val="192449"/>
        </a:lt2>
        <a:accent1>
          <a:srgbClr val="D6C9F1"/>
        </a:accent1>
        <a:accent2>
          <a:srgbClr val="FAC164"/>
        </a:accent2>
        <a:accent3>
          <a:srgbClr val="C9BFD7"/>
        </a:accent3>
        <a:accent4>
          <a:srgbClr val="DADAAE"/>
        </a:accent4>
        <a:accent5>
          <a:srgbClr val="E8E1F7"/>
        </a:accent5>
        <a:accent6>
          <a:srgbClr val="E3AF5A"/>
        </a:accent6>
        <a:hlink>
          <a:srgbClr val="B0AE6A"/>
        </a:hlink>
        <a:folHlink>
          <a:srgbClr val="C3E684"/>
        </a:folHlink>
      </a:clrScheme>
      <a:clrMap bg1="dk2" tx1="lt1" bg2="dk1" tx2="lt2" accent1="accent1" accent2="accent2" accent3="accent3" accent4="accent4" accent5="accent5" accent6="accent6" hlink="hlink" folHlink="folHlink"/>
    </a:extraClrScheme>
    <a:extraClrScheme>
      <a:clrScheme name="Nature 5">
        <a:dk1>
          <a:srgbClr val="5B5249"/>
        </a:dk1>
        <a:lt1>
          <a:srgbClr val="FFFFFF"/>
        </a:lt1>
        <a:dk2>
          <a:srgbClr val="2A3D7A"/>
        </a:dk2>
        <a:lt2>
          <a:srgbClr val="CEC8BA"/>
        </a:lt2>
        <a:accent1>
          <a:srgbClr val="C9DDF1"/>
        </a:accent1>
        <a:accent2>
          <a:srgbClr val="FAC164"/>
        </a:accent2>
        <a:accent3>
          <a:srgbClr val="FFFFFF"/>
        </a:accent3>
        <a:accent4>
          <a:srgbClr val="4C453D"/>
        </a:accent4>
        <a:accent5>
          <a:srgbClr val="E1EBF7"/>
        </a:accent5>
        <a:accent6>
          <a:srgbClr val="E3AF5A"/>
        </a:accent6>
        <a:hlink>
          <a:srgbClr val="993333"/>
        </a:hlink>
        <a:folHlink>
          <a:srgbClr val="3333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5B5249"/>
    </a:dk1>
    <a:lt1>
      <a:srgbClr val="FFFFFF"/>
    </a:lt1>
    <a:dk2>
      <a:srgbClr val="2A3D7A"/>
    </a:dk2>
    <a:lt2>
      <a:srgbClr val="CEC8BA"/>
    </a:lt2>
    <a:accent1>
      <a:srgbClr val="C9DDF1"/>
    </a:accent1>
    <a:accent2>
      <a:srgbClr val="FAC164"/>
    </a:accent2>
    <a:accent3>
      <a:srgbClr val="FFFFFF"/>
    </a:accent3>
    <a:accent4>
      <a:srgbClr val="4C453D"/>
    </a:accent4>
    <a:accent5>
      <a:srgbClr val="E1EBF7"/>
    </a:accent5>
    <a:accent6>
      <a:srgbClr val="E3AF5A"/>
    </a:accent6>
    <a:hlink>
      <a:srgbClr val="0000CC"/>
    </a:hlink>
    <a:folHlink>
      <a:srgbClr val="3333FF"/>
    </a:folHlink>
  </a:clrScheme>
</a:themeOverride>
</file>

<file path=ppt/theme/themeOverride2.xml><?xml version="1.0" encoding="utf-8"?>
<a:themeOverride xmlns:a="http://schemas.openxmlformats.org/drawingml/2006/main">
  <a:clrScheme name="">
    <a:dk1>
      <a:srgbClr val="5B5249"/>
    </a:dk1>
    <a:lt1>
      <a:srgbClr val="FFFFFF"/>
    </a:lt1>
    <a:dk2>
      <a:srgbClr val="2A3D7A"/>
    </a:dk2>
    <a:lt2>
      <a:srgbClr val="CEC8BA"/>
    </a:lt2>
    <a:accent1>
      <a:srgbClr val="C9DDF1"/>
    </a:accent1>
    <a:accent2>
      <a:srgbClr val="FAC164"/>
    </a:accent2>
    <a:accent3>
      <a:srgbClr val="FFFFFF"/>
    </a:accent3>
    <a:accent4>
      <a:srgbClr val="4C453D"/>
    </a:accent4>
    <a:accent5>
      <a:srgbClr val="E1EBF7"/>
    </a:accent5>
    <a:accent6>
      <a:srgbClr val="E3AF5A"/>
    </a:accent6>
    <a:hlink>
      <a:srgbClr val="0000CC"/>
    </a:hlink>
    <a:folHlink>
      <a:srgbClr val="666699"/>
    </a:folHlink>
  </a:clrScheme>
</a:themeOverride>
</file>

<file path=ppt/theme/themeOverride3.xml><?xml version="1.0" encoding="utf-8"?>
<a:themeOverride xmlns:a="http://schemas.openxmlformats.org/drawingml/2006/main">
  <a:clrScheme name="">
    <a:dk1>
      <a:srgbClr val="5B5249"/>
    </a:dk1>
    <a:lt1>
      <a:srgbClr val="FFFFFF"/>
    </a:lt1>
    <a:dk2>
      <a:srgbClr val="2A3D7A"/>
    </a:dk2>
    <a:lt2>
      <a:srgbClr val="CEC8BA"/>
    </a:lt2>
    <a:accent1>
      <a:srgbClr val="C9DDF1"/>
    </a:accent1>
    <a:accent2>
      <a:srgbClr val="FAC164"/>
    </a:accent2>
    <a:accent3>
      <a:srgbClr val="FFFFFF"/>
    </a:accent3>
    <a:accent4>
      <a:srgbClr val="4C453D"/>
    </a:accent4>
    <a:accent5>
      <a:srgbClr val="E1EBF7"/>
    </a:accent5>
    <a:accent6>
      <a:srgbClr val="E3AF5A"/>
    </a:accent6>
    <a:hlink>
      <a:srgbClr val="0000CC"/>
    </a:hlink>
    <a:folHlink>
      <a:srgbClr val="666699"/>
    </a:folHlink>
  </a:clrScheme>
</a:themeOverride>
</file>

<file path=docProps/app.xml><?xml version="1.0" encoding="utf-8"?>
<Properties xmlns="http://schemas.openxmlformats.org/officeDocument/2006/extended-properties" xmlns:vt="http://schemas.openxmlformats.org/officeDocument/2006/docPropsVTypes">
  <Template>C:\Program Files\Microsoft Office\Templates\Presentation Designs\Nature.pot</Template>
  <TotalTime>1906</TotalTime>
  <Words>2168</Words>
  <Application>Microsoft PowerPoint</Application>
  <PresentationFormat>全屏显示(4:3)</PresentationFormat>
  <Paragraphs>204</Paragraphs>
  <Slides>35</Slides>
  <Notes>8</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35</vt:i4>
      </vt:variant>
    </vt:vector>
  </HeadingPairs>
  <TitlesOfParts>
    <vt:vector size="39" baseType="lpstr">
      <vt:lpstr>Nature</vt:lpstr>
      <vt:lpstr>Equation</vt:lpstr>
      <vt:lpstr>Microsoft 公式 3.0</vt:lpstr>
      <vt:lpstr>公式</vt:lpstr>
      <vt:lpstr>2.2 离散型随机变量及其分布律</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 </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vector>
  </TitlesOfParts>
  <Company>bupt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第二章 随机变量及其分布</dc:title>
  <dc:creator>jina-jin</dc:creator>
  <cp:lastModifiedBy>微软用户</cp:lastModifiedBy>
  <cp:revision>50</cp:revision>
  <dcterms:created xsi:type="dcterms:W3CDTF">2002-04-03T06:53:57Z</dcterms:created>
  <dcterms:modified xsi:type="dcterms:W3CDTF">2012-02-26T09:23:15Z</dcterms:modified>
</cp:coreProperties>
</file>