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315" r:id="rId16"/>
    <p:sldId id="316" r:id="rId17"/>
    <p:sldId id="274" r:id="rId18"/>
    <p:sldId id="275" r:id="rId19"/>
    <p:sldId id="276" r:id="rId20"/>
    <p:sldId id="277" r:id="rId21"/>
    <p:sldId id="318" r:id="rId22"/>
    <p:sldId id="319" r:id="rId23"/>
    <p:sldId id="278" r:id="rId24"/>
    <p:sldId id="279" r:id="rId25"/>
    <p:sldId id="280" r:id="rId26"/>
    <p:sldId id="281" r:id="rId27"/>
    <p:sldId id="282" r:id="rId28"/>
    <p:sldId id="317" r:id="rId29"/>
    <p:sldId id="32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3" r:id="rId38"/>
    <p:sldId id="314" r:id="rId39"/>
    <p:sldId id="321" r:id="rId40"/>
    <p:sldId id="322" r:id="rId41"/>
    <p:sldId id="272" r:id="rId42"/>
    <p:sldId id="29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6600"/>
    <a:srgbClr val="FFFF99"/>
    <a:srgbClr val="9900FF"/>
    <a:srgbClr val="FF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17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0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9.xml"/><Relationship Id="rId25" Type="http://schemas.openxmlformats.org/officeDocument/2006/relationships/slide" Target="slides/slide31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4.xml"/><Relationship Id="rId29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0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23" Type="http://schemas.openxmlformats.org/officeDocument/2006/relationships/slide" Target="slides/slide27.xml"/><Relationship Id="rId28" Type="http://schemas.openxmlformats.org/officeDocument/2006/relationships/slide" Target="slides/slide41.xml"/><Relationship Id="rId10" Type="http://schemas.openxmlformats.org/officeDocument/2006/relationships/slide" Target="slides/slide10.xml"/><Relationship Id="rId19" Type="http://schemas.openxmlformats.org/officeDocument/2006/relationships/slide" Target="slides/slide2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6.xml"/><Relationship Id="rId27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77A01-6A4A-4459-8CE2-820D7758CA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8687785-55E4-48A8-88EC-70FF8BC4D9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26C7D-1EDE-45D1-A83C-01670410F33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另一类叫非离散型随机变量，而非离散型随机变量中最常见的也是最重要的是连续型随机变量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这种随机变量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的所有可能的取值充满一个区间，而且其分布函数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F(x)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恰好是某一个非负函数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f(t)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在区间（－∞，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）上的积分。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8875F-C5D7-4E2C-8E9E-8AC1BD1DB1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f(x)</a:t>
            </a:r>
            <a:r>
              <a:rPr lang="zh-CN" altLang="en-US" sz="10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的特性：</a:t>
            </a:r>
            <a:r>
              <a:rPr lang="zh-CN" altLang="en-US" sz="100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10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中间大，两头小</a:t>
            </a:r>
            <a:r>
              <a:rPr lang="zh-CN" altLang="en-US" sz="100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sz="10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6451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6453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4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454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4543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4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5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5AE682-E429-4363-B27A-5788E5B870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AE51D-BFC9-41E2-907E-F511494E63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91B80-09C4-409B-8397-1D6714C039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C3D04-8869-4334-89A1-85DC33CEAC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0E275-967D-4245-A551-DB3AADB513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6A091-315A-4497-97FD-CF30EDEA02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13D50-4B33-4ED4-8867-DEEDA87528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1A0C-BEC7-4B2A-9415-D2753A5AB6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ECE4B-DA71-495A-8947-5FAE86D4DA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33A7C-D7B0-4245-87B3-86517ACCAF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81F48-108C-473A-8FFE-40506E2290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&#31532;&#19968;&#33410;.ppt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63491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2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63514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17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3518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51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6352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6352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DA8151A3-8E5D-4900-BF31-25CCF87409C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3522" name="Picture 34" descr="back3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705600" y="6248400"/>
            <a:ext cx="1257300" cy="331788"/>
          </a:xfrm>
          <a:prstGeom prst="rect">
            <a:avLst/>
          </a:prstGeom>
          <a:noFill/>
        </p:spPr>
      </p:pic>
      <p:pic>
        <p:nvPicPr>
          <p:cNvPr id="63523" name="Picture 35" descr="rarrw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53400" y="6248400"/>
            <a:ext cx="354013" cy="354013"/>
          </a:xfrm>
          <a:prstGeom prst="rect">
            <a:avLst/>
          </a:prstGeom>
          <a:noFill/>
        </p:spPr>
      </p:pic>
      <p:pic>
        <p:nvPicPr>
          <p:cNvPr id="63524" name="Picture 36" descr="larrw">
            <a:hlinkClick r:id="rId16" action="ppaction://hlinkpres?slideindex=1&amp;slidetitle="/>
          </p:cNvPr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6172200" y="6248400"/>
            <a:ext cx="354013" cy="3540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.xml"/><Relationship Id="rId5" Type="http://schemas.openxmlformats.org/officeDocument/2006/relationships/oleObject" Target="../embeddings/oleObject33.bin"/><Relationship Id="rId4" Type="http://schemas.openxmlformats.org/officeDocument/2006/relationships/hyperlink" Target="&#25351;&#25968;&#20998;&#24067;/zhishu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0.png"/><Relationship Id="rId5" Type="http://schemas.openxmlformats.org/officeDocument/2006/relationships/oleObject" Target="../embeddings/oleObject45.bin"/><Relationship Id="rId4" Type="http://schemas.openxmlformats.org/officeDocument/2006/relationships/hyperlink" Target="&#27491;&#24577;&#20998;&#24067;/zhengtai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jpeg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48.bin"/><Relationship Id="rId5" Type="http://schemas.openxmlformats.org/officeDocument/2006/relationships/hyperlink" Target="&#27491;&#24577;&#20998;&#24067;/zhengtai.htm" TargetMode="External"/><Relationship Id="rId4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9.bin"/><Relationship Id="rId7" Type="http://schemas.openxmlformats.org/officeDocument/2006/relationships/image" Target="../media/image7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5.jpeg"/><Relationship Id="rId4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jpeg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jpeg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8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610600" cy="685800"/>
          </a:xfrm>
        </p:spPr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2.3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连续型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随机变量及其概率密度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pic>
        <p:nvPicPr>
          <p:cNvPr id="3076" name="Picture 4" descr="PE03513_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5410200"/>
            <a:ext cx="1046163" cy="1143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85913" y="2667000"/>
          <a:ext cx="4981575" cy="1627188"/>
        </p:xfrm>
        <a:graphic>
          <a:graphicData uri="http://schemas.openxmlformats.org/presentationml/2006/ole">
            <p:oleObj spid="_x0000_s14339" name="Equation" r:id="rId3" imgW="2565360" imgH="83808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47800" y="4464050"/>
          <a:ext cx="5943600" cy="746125"/>
        </p:xfrm>
        <a:graphic>
          <a:graphicData uri="http://schemas.openxmlformats.org/presentationml/2006/ole">
            <p:oleObj spid="_x0000_s14340" r:id="rId4" imgW="3111500" imgH="39370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263775" y="762000"/>
          <a:ext cx="3170238" cy="1517650"/>
        </p:xfrm>
        <a:graphic>
          <a:graphicData uri="http://schemas.openxmlformats.org/presentationml/2006/ole">
            <p:oleObj spid="_x0000_s14341" name="Equation" r:id="rId5" imgW="175248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9906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endParaRPr lang="en-US" altLang="zh-CN" sz="280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．设连续随机变量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  <a:r>
              <a:rPr lang="zh-CN" altLang="en-US" sz="28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57400" y="2057400"/>
          <a:ext cx="3276600" cy="1195388"/>
        </p:xfrm>
        <a:graphic>
          <a:graphicData uri="http://schemas.openxmlformats.org/presentationml/2006/ole">
            <p:oleObj spid="_x0000_s15363" r:id="rId3" imgW="1803400" imgH="660400" progId="Equation.3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3328988"/>
            <a:ext cx="76200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在区间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(a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b)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上服从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均匀分布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，记为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U(a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b)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U(a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b)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，则容易计算出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38400" y="4267200"/>
          <a:ext cx="3048000" cy="1609725"/>
        </p:xfrm>
        <a:graphic>
          <a:graphicData uri="http://schemas.openxmlformats.org/presentationml/2006/ole">
            <p:oleObj spid="_x0000_s15365" r:id="rId4" imgW="1676400" imgH="88900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14400" y="7620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2.3.2  </a:t>
            </a:r>
            <a:r>
              <a:rPr lang="zh-CN" altLang="en-US" sz="3200" b="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三</a:t>
            </a:r>
            <a:r>
              <a:rPr lang="zh-CN" altLang="en-US" sz="3200" b="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种重要的连续型分布：</a:t>
            </a:r>
          </a:p>
        </p:txBody>
      </p: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5943600" y="1839913"/>
            <a:ext cx="2209800" cy="1436687"/>
            <a:chOff x="3744" y="1111"/>
            <a:chExt cx="1392" cy="905"/>
          </a:xfrm>
        </p:grpSpPr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744" y="182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V="1">
              <a:off x="4127" y="1241"/>
              <a:ext cx="0" cy="71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3988" y="1533"/>
              <a:ext cx="4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3744" y="1826"/>
              <a:ext cx="20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510" y="1826"/>
              <a:ext cx="6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3953" y="1826"/>
              <a:ext cx="3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3988" y="1533"/>
              <a:ext cx="0" cy="293"/>
            </a:xfrm>
            <a:prstGeom prst="line">
              <a:avLst/>
            </a:prstGeom>
            <a:noFill/>
            <a:ln w="9525">
              <a:solidFill>
                <a:srgbClr val="FFFF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4475" y="1533"/>
              <a:ext cx="0" cy="293"/>
            </a:xfrm>
            <a:prstGeom prst="line">
              <a:avLst/>
            </a:prstGeom>
            <a:noFill/>
            <a:ln w="9525">
              <a:solidFill>
                <a:srgbClr val="FFFF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4133" y="1111"/>
            <a:ext cx="435" cy="231"/>
          </p:xfrm>
          <a:graphic>
            <a:graphicData uri="http://schemas.openxmlformats.org/presentationml/2006/ole">
              <p:oleObj spid="_x0000_s15376" name="公式" r:id="rId5" imgW="355320" imgH="203040" progId="Equation.3">
                <p:embed/>
              </p:oleObj>
            </a:graphicData>
          </a:graphic>
        </p:graphicFrame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3910" y="1826"/>
            <a:ext cx="161" cy="168"/>
          </p:xfrm>
          <a:graphic>
            <a:graphicData uri="http://schemas.openxmlformats.org/presentationml/2006/ole">
              <p:oleObj spid="_x0000_s15377" name="公式" r:id="rId6" imgW="126720" imgH="139680" progId="Equation.3">
                <p:embed/>
              </p:oleObj>
            </a:graphicData>
          </a:graphic>
        </p:graphicFrame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4392" y="1804"/>
            <a:ext cx="160" cy="212"/>
          </p:xfrm>
          <a:graphic>
            <a:graphicData uri="http://schemas.openxmlformats.org/presentationml/2006/ole">
              <p:oleObj spid="_x0000_s15378" name="公式" r:id="rId7" imgW="126720" imgH="1774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及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的图形分别如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: </a:t>
            </a:r>
          </a:p>
        </p:txBody>
      </p:sp>
      <p:grpSp>
        <p:nvGrpSpPr>
          <p:cNvPr id="16414" name="Group 30"/>
          <p:cNvGrpSpPr>
            <a:grpSpLocks/>
          </p:cNvGrpSpPr>
          <p:nvPr/>
        </p:nvGrpSpPr>
        <p:grpSpPr bwMode="auto">
          <a:xfrm>
            <a:off x="1066800" y="1600200"/>
            <a:ext cx="3579813" cy="2098675"/>
            <a:chOff x="672" y="1008"/>
            <a:chExt cx="2255" cy="1322"/>
          </a:xfrm>
        </p:grpSpPr>
        <p:sp>
          <p:nvSpPr>
            <p:cNvPr id="16387" name="Line 3"/>
            <p:cNvSpPr>
              <a:spLocks noChangeShapeType="1"/>
            </p:cNvSpPr>
            <p:nvPr/>
          </p:nvSpPr>
          <p:spPr bwMode="auto">
            <a:xfrm>
              <a:off x="1008" y="1440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768" y="1008"/>
              <a:ext cx="2159" cy="1322"/>
              <a:chOff x="768" y="1008"/>
              <a:chExt cx="2159" cy="1322"/>
            </a:xfrm>
          </p:grpSpPr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2064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 flipV="1">
                <a:off x="1344" y="1056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1" name="Line 7"/>
              <p:cNvSpPr>
                <a:spLocks noChangeShapeType="1"/>
              </p:cNvSpPr>
              <p:nvPr/>
            </p:nvSpPr>
            <p:spPr bwMode="auto">
              <a:xfrm flipV="1">
                <a:off x="1008" y="201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2" name="Line 8"/>
              <p:cNvSpPr>
                <a:spLocks noChangeShapeType="1"/>
              </p:cNvSpPr>
              <p:nvPr/>
            </p:nvSpPr>
            <p:spPr bwMode="auto">
              <a:xfrm flipV="1">
                <a:off x="2448" y="201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b="0">
                    <a:solidFill>
                      <a:srgbClr val="04060C"/>
                    </a:solidFill>
                    <a:ea typeface="黑体" pitchFamily="2" charset="-122"/>
                  </a:rPr>
                  <a:t>f(x)</a:t>
                </a:r>
              </a:p>
            </p:txBody>
          </p:sp>
          <p:sp>
            <p:nvSpPr>
              <p:cNvPr id="16394" name="Text Box 10"/>
              <p:cNvSpPr txBox="1">
                <a:spLocks noChangeArrowheads="1"/>
              </p:cNvSpPr>
              <p:nvPr/>
            </p:nvSpPr>
            <p:spPr bwMode="auto">
              <a:xfrm>
                <a:off x="902" y="2042"/>
                <a:ext cx="20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4060C"/>
                    </a:solidFill>
                    <a:ea typeface="黑体" pitchFamily="2" charset="-122"/>
                  </a:rPr>
                  <a:t>a                             b     x</a:t>
                </a:r>
              </a:p>
            </p:txBody>
          </p:sp>
        </p:grpSp>
        <p:sp>
          <p:nvSpPr>
            <p:cNvPr id="16407" name="Oval 23"/>
            <p:cNvSpPr>
              <a:spLocks noChangeArrowheads="1"/>
            </p:cNvSpPr>
            <p:nvPr/>
          </p:nvSpPr>
          <p:spPr bwMode="auto">
            <a:xfrm>
              <a:off x="2448" y="1392"/>
              <a:ext cx="48" cy="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Oval 24"/>
            <p:cNvSpPr>
              <a:spLocks noChangeArrowheads="1"/>
            </p:cNvSpPr>
            <p:nvPr/>
          </p:nvSpPr>
          <p:spPr bwMode="auto">
            <a:xfrm>
              <a:off x="960" y="1392"/>
              <a:ext cx="48" cy="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2448" y="206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672" y="206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4953000" y="1676400"/>
            <a:ext cx="3351213" cy="2022475"/>
            <a:chOff x="3120" y="1056"/>
            <a:chExt cx="2111" cy="1274"/>
          </a:xfrm>
        </p:grpSpPr>
        <p:grpSp>
          <p:nvGrpSpPr>
            <p:cNvPr id="16395" name="Group 11"/>
            <p:cNvGrpSpPr>
              <a:grpSpLocks/>
            </p:cNvGrpSpPr>
            <p:nvPr/>
          </p:nvGrpSpPr>
          <p:grpSpPr bwMode="auto">
            <a:xfrm>
              <a:off x="3456" y="1440"/>
              <a:ext cx="1632" cy="624"/>
              <a:chOff x="3456" y="1440"/>
              <a:chExt cx="1632" cy="624"/>
            </a:xfrm>
          </p:grpSpPr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 flipV="1">
                <a:off x="3456" y="1440"/>
                <a:ext cx="912" cy="624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3216" y="1056"/>
              <a:ext cx="2015" cy="1274"/>
              <a:chOff x="3216" y="1056"/>
              <a:chExt cx="2015" cy="1274"/>
            </a:xfrm>
          </p:grpSpPr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3216" y="2064"/>
                <a:ext cx="1968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 flipV="1">
                <a:off x="3792" y="1056"/>
                <a:ext cx="0" cy="120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 flipV="1">
                <a:off x="4368" y="201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3796" y="1065"/>
                <a:ext cx="3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b="0">
                    <a:solidFill>
                      <a:srgbClr val="04060C"/>
                    </a:solidFill>
                    <a:ea typeface="黑体" pitchFamily="2" charset="-122"/>
                  </a:rPr>
                  <a:t>F(x)</a:t>
                </a:r>
              </a:p>
            </p:txBody>
          </p: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3644" y="13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0">
                    <a:solidFill>
                      <a:srgbClr val="04060C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350" y="2042"/>
                <a:ext cx="18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4060C"/>
                    </a:solidFill>
                    <a:ea typeface="黑体" pitchFamily="2" charset="-122"/>
                  </a:rPr>
                  <a:t>a                 b              x</a:t>
                </a:r>
              </a:p>
            </p:txBody>
          </p:sp>
        </p:grp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3120" y="206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3456" y="1440"/>
              <a:ext cx="91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H="1">
              <a:off x="4368" y="1440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905000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设电阻值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是一个随机变量，均匀分布在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900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欧</a:t>
            </a:r>
            <a:r>
              <a:rPr lang="en-US" altLang="zh-CN" sz="240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—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1100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欧。求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的概率密度及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落在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950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欧</a:t>
            </a:r>
            <a:r>
              <a:rPr lang="en-US" altLang="zh-CN" sz="240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—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1050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欧的概率。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按题意，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905000" y="2743200"/>
          <a:ext cx="4343400" cy="1147763"/>
        </p:xfrm>
        <a:graphic>
          <a:graphicData uri="http://schemas.openxmlformats.org/presentationml/2006/ole">
            <p:oleObj spid="_x0000_s17412" r:id="rId3" imgW="2489200" imgH="6604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371600" y="3902075"/>
          <a:ext cx="5791200" cy="822325"/>
        </p:xfrm>
        <a:graphic>
          <a:graphicData uri="http://schemas.openxmlformats.org/presentationml/2006/ole">
            <p:oleObj spid="_x0000_s17413" r:id="rId4" imgW="27559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1600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注释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(1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均匀分布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的特性：若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U(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，对于任意的区间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(c</a:t>
            </a:r>
            <a:r>
              <a:rPr lang="zh-CN" altLang="en-US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c+</a:t>
            </a:r>
            <a:r>
              <a:rPr lang="en-US" altLang="zh-CN" sz="2400" b="1" i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sz="2400" b="1" dirty="0" smtClean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)∈(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28800" y="2133600"/>
          <a:ext cx="4648200" cy="760413"/>
        </p:xfrm>
        <a:graphic>
          <a:graphicData uri="http://schemas.openxmlformats.org/presentationml/2006/ole">
            <p:oleObj spid="_x0000_s19459" name="Equation" r:id="rId3" imgW="2387520" imgH="393480" progId="Equation.3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804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就是说在同样长的子区间内概率是相同的，这个概率</a:t>
            </a:r>
            <a:b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只依赖于区间的长度而不依赖于区间的位置。</a:t>
            </a:r>
          </a:p>
          <a:p>
            <a:pPr>
              <a:lnSpc>
                <a:spcPct val="140000"/>
              </a:lnSpc>
            </a:pP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en-US" altLang="zh-CN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我们现在能把一个区间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[a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b]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上随机地选取一个点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P</a:t>
            </a: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的直观概念加以精确化。简单地说就是所选取的点</a:t>
            </a: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的坐</a:t>
            </a:r>
            <a:b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标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[a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b]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上是均匀分布的。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6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838200" y="838200"/>
            <a:ext cx="7315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区间</a:t>
            </a:r>
            <a:r>
              <a:rPr lang="en-US" altLang="zh-CN"/>
              <a:t>( 0, 1)</a:t>
            </a:r>
            <a:r>
              <a:rPr lang="zh-CN" altLang="en-US"/>
              <a:t>上的均匀分布</a:t>
            </a:r>
            <a:r>
              <a:rPr lang="en-US" altLang="zh-CN" i="1"/>
              <a:t>U</a:t>
            </a:r>
            <a:r>
              <a:rPr lang="en-US" altLang="zh-CN"/>
              <a:t>(0,1)</a:t>
            </a:r>
            <a:r>
              <a:rPr lang="zh-CN" altLang="zh-CN"/>
              <a:t>在计算机模拟中起着重要的作用</a:t>
            </a:r>
            <a:r>
              <a:rPr lang="en-US" altLang="zh-CN"/>
              <a:t>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838200" y="1752600"/>
            <a:ext cx="7467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/>
              <a:t>实用中，用计算机程序可以在短时间内产生大量服从 </a:t>
            </a:r>
            <a:r>
              <a:rPr lang="en-US" altLang="zh-CN"/>
              <a:t>( 0, 1)</a:t>
            </a:r>
            <a:r>
              <a:rPr lang="zh-CN" altLang="en-US"/>
              <a:t>上均匀分布的随机数</a:t>
            </a:r>
            <a:r>
              <a:rPr lang="en-US" altLang="zh-CN"/>
              <a:t>. </a:t>
            </a:r>
            <a:r>
              <a:rPr lang="zh-CN" altLang="en-US"/>
              <a:t>它是由一种迭代过程产生的</a:t>
            </a:r>
            <a:r>
              <a:rPr lang="en-US" altLang="zh-CN"/>
              <a:t>. 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38200" y="3124200"/>
            <a:ext cx="7848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        </a:t>
            </a:r>
            <a:r>
              <a:rPr lang="zh-CN" altLang="en-US"/>
              <a:t>严格地说，计算机中产生的</a:t>
            </a:r>
            <a:r>
              <a:rPr lang="en-US" altLang="zh-CN" i="1"/>
              <a:t>U </a:t>
            </a:r>
            <a:r>
              <a:rPr lang="en-US" altLang="zh-CN"/>
              <a:t>(0,1) </a:t>
            </a:r>
            <a:r>
              <a:rPr lang="zh-CN" altLang="en-US"/>
              <a:t>随机数并非完全随机，但很接近随机，故常称为</a:t>
            </a:r>
            <a:r>
              <a:rPr lang="zh-CN" altLang="en-US">
                <a:solidFill>
                  <a:srgbClr val="9900FF"/>
                </a:solidFill>
              </a:rPr>
              <a:t>伪随机数</a:t>
            </a:r>
            <a:r>
              <a:rPr lang="en-US" altLang="zh-CN"/>
              <a:t>.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838200" y="4156075"/>
            <a:ext cx="731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如取</a:t>
            </a:r>
            <a:r>
              <a:rPr lang="en-US" altLang="zh-CN" i="1"/>
              <a:t>n</a:t>
            </a:r>
            <a:r>
              <a:rPr lang="zh-CN" altLang="en-US"/>
              <a:t>足够大，独立产生</a:t>
            </a:r>
            <a:r>
              <a:rPr lang="en-US" altLang="zh-CN" i="1"/>
              <a:t>n</a:t>
            </a:r>
            <a:r>
              <a:rPr lang="zh-CN" altLang="en-US"/>
              <a:t>个</a:t>
            </a:r>
            <a:r>
              <a:rPr lang="en-US" altLang="zh-CN" i="1"/>
              <a:t>U</a:t>
            </a:r>
            <a:r>
              <a:rPr lang="en-US" altLang="zh-CN"/>
              <a:t>(0,1)</a:t>
            </a:r>
            <a:r>
              <a:rPr lang="zh-CN" altLang="en-US"/>
              <a:t>随机数，则从用这 </a:t>
            </a:r>
            <a:r>
              <a:rPr lang="en-US" altLang="zh-CN" i="1"/>
              <a:t>n </a:t>
            </a:r>
            <a:r>
              <a:rPr lang="zh-CN" altLang="en-US"/>
              <a:t>个数字画出的频率直方图就可看出，它很接近于</a:t>
            </a:r>
            <a:r>
              <a:rPr lang="en-US" altLang="zh-CN"/>
              <a:t>( 0, 1)</a:t>
            </a:r>
            <a:r>
              <a:rPr lang="zh-CN" altLang="en-US"/>
              <a:t>上的均匀分布</a:t>
            </a:r>
            <a:r>
              <a:rPr lang="en-US" altLang="zh-CN" i="1"/>
              <a:t>U</a:t>
            </a:r>
            <a:r>
              <a:rPr lang="en-US" altLang="zh-CN"/>
              <a:t>(0,1).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utoUpdateAnimBg="0"/>
      <p:bldP spid="70660" grpId="0" autoUpdateAnimBg="0"/>
      <p:bldP spid="706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 descr="均匀分布直方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4991100" cy="3086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指数分布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设连续型随机变量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具有概率密度为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743200" y="1828800"/>
          <a:ext cx="3276600" cy="989013"/>
        </p:xfrm>
        <a:graphic>
          <a:graphicData uri="http://schemas.openxmlformats.org/presentationml/2006/ole">
            <p:oleObj spid="_x0000_s20483" r:id="rId3" imgW="1612900" imgH="482600" progId="Equation.3">
              <p:embed/>
            </p:oleObj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3100388"/>
            <a:ext cx="6934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λ&gt;o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为常数，则称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服从参数为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λ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的指数分布。</a:t>
            </a:r>
          </a:p>
          <a:p>
            <a:pPr>
              <a:lnSpc>
                <a:spcPct val="140000"/>
              </a:lnSpc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容易验证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指数分布的分布函数为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438400" y="4508500"/>
          <a:ext cx="3581400" cy="977900"/>
        </p:xfrm>
        <a:graphic>
          <a:graphicData uri="http://schemas.openxmlformats.org/presentationml/2006/ole">
            <p:oleObj spid="_x0000_s20485" r:id="rId4" imgW="1777229" imgH="482391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2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hlinkClick r:id="rId4" action="ppaction://hlinkfile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及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  <a:hlinkClick r:id="rId4" action="ppaction://hlinkfile"/>
              </a:rPr>
              <a:t>的图形 </a:t>
            </a:r>
            <a:endParaRPr lang="zh-CN" altLang="en-US" sz="240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1066800" y="1752600"/>
            <a:ext cx="2987675" cy="2081213"/>
            <a:chOff x="672" y="1104"/>
            <a:chExt cx="1882" cy="1311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768" y="1248"/>
              <a:ext cx="1536" cy="768"/>
              <a:chOff x="768" y="1257"/>
              <a:chExt cx="1536" cy="759"/>
            </a:xfrm>
          </p:grpSpPr>
          <p:sp>
            <p:nvSpPr>
              <p:cNvPr id="21509" name="Freeform 5"/>
              <p:cNvSpPr>
                <a:spLocks/>
              </p:cNvSpPr>
              <p:nvPr/>
            </p:nvSpPr>
            <p:spPr bwMode="auto">
              <a:xfrm>
                <a:off x="1008" y="1392"/>
                <a:ext cx="1296" cy="6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480"/>
                  </a:cxn>
                  <a:cxn ang="0">
                    <a:pos x="1296" y="624"/>
                  </a:cxn>
                </a:cxnLst>
                <a:rect l="0" t="0" r="r" b="b"/>
                <a:pathLst>
                  <a:path w="1296" h="624">
                    <a:moveTo>
                      <a:pt x="0" y="0"/>
                    </a:moveTo>
                    <a:cubicBezTo>
                      <a:pt x="60" y="188"/>
                      <a:pt x="120" y="376"/>
                      <a:pt x="336" y="480"/>
                    </a:cubicBezTo>
                    <a:cubicBezTo>
                      <a:pt x="552" y="584"/>
                      <a:pt x="924" y="604"/>
                      <a:pt x="1296" y="624"/>
                    </a:cubicBezTo>
                  </a:path>
                </a:pathLst>
              </a:custGeom>
              <a:noFill/>
              <a:ln w="9525" cap="flat" cmpd="sng">
                <a:solidFill>
                  <a:srgbClr val="04060C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768" y="1257"/>
                <a:ext cx="34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0">
                    <a:solidFill>
                      <a:srgbClr val="04060C"/>
                    </a:solidFill>
                    <a:latin typeface="黑体" pitchFamily="2" charset="-122"/>
                    <a:ea typeface="黑体" pitchFamily="2" charset="-122"/>
                  </a:rPr>
                  <a:t>λ</a:t>
                </a:r>
              </a:p>
            </p:txBody>
          </p:sp>
        </p:grpSp>
        <p:grpSp>
          <p:nvGrpSpPr>
            <p:cNvPr id="21511" name="Group 7"/>
            <p:cNvGrpSpPr>
              <a:grpSpLocks/>
            </p:cNvGrpSpPr>
            <p:nvPr/>
          </p:nvGrpSpPr>
          <p:grpSpPr bwMode="auto">
            <a:xfrm>
              <a:off x="672" y="1104"/>
              <a:ext cx="1882" cy="1311"/>
              <a:chOff x="672" y="1104"/>
              <a:chExt cx="1882" cy="1296"/>
            </a:xfrm>
          </p:grpSpPr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672" y="2064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V="1">
                <a:off x="1008" y="1104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4" name="Text Box 10"/>
              <p:cNvSpPr txBox="1">
                <a:spLocks noChangeArrowheads="1"/>
              </p:cNvSpPr>
              <p:nvPr/>
            </p:nvSpPr>
            <p:spPr bwMode="auto">
              <a:xfrm>
                <a:off x="1012" y="1113"/>
                <a:ext cx="33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b="0">
                    <a:solidFill>
                      <a:srgbClr val="04060C"/>
                    </a:solidFill>
                    <a:ea typeface="黑体" pitchFamily="2" charset="-122"/>
                  </a:rPr>
                  <a:t>f(x)</a:t>
                </a:r>
              </a:p>
            </p:txBody>
          </p:sp>
          <p:sp>
            <p:nvSpPr>
              <p:cNvPr id="21515" name="Text Box 11"/>
              <p:cNvSpPr txBox="1">
                <a:spLocks noChangeArrowheads="1"/>
              </p:cNvSpPr>
              <p:nvPr/>
            </p:nvSpPr>
            <p:spPr bwMode="auto">
              <a:xfrm>
                <a:off x="2342" y="2016"/>
                <a:ext cx="212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4060C"/>
                    </a:solidFill>
                    <a:ea typeface="黑体" pitchFamily="2" charset="-122"/>
                  </a:rPr>
                  <a:t>x</a:t>
                </a:r>
              </a:p>
            </p:txBody>
          </p:sp>
        </p:grp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4648200" y="1752600"/>
            <a:ext cx="3003550" cy="2057400"/>
            <a:chOff x="2928" y="1104"/>
            <a:chExt cx="1892" cy="1296"/>
          </a:xfrm>
        </p:grpSpPr>
        <p:sp>
          <p:nvSpPr>
            <p:cNvPr id="21507" name="Freeform 3"/>
            <p:cNvSpPr>
              <a:spLocks/>
            </p:cNvSpPr>
            <p:nvPr/>
          </p:nvSpPr>
          <p:spPr bwMode="auto">
            <a:xfrm flipV="1">
              <a:off x="3264" y="1440"/>
              <a:ext cx="153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480"/>
                </a:cxn>
                <a:cxn ang="0">
                  <a:pos x="1296" y="624"/>
                </a:cxn>
              </a:cxnLst>
              <a:rect l="0" t="0" r="r" b="b"/>
              <a:pathLst>
                <a:path w="1296" h="624">
                  <a:moveTo>
                    <a:pt x="0" y="0"/>
                  </a:moveTo>
                  <a:cubicBezTo>
                    <a:pt x="60" y="188"/>
                    <a:pt x="120" y="376"/>
                    <a:pt x="336" y="480"/>
                  </a:cubicBezTo>
                  <a:cubicBezTo>
                    <a:pt x="552" y="584"/>
                    <a:pt x="924" y="604"/>
                    <a:pt x="1296" y="624"/>
                  </a:cubicBezTo>
                </a:path>
              </a:pathLst>
            </a:custGeom>
            <a:noFill/>
            <a:ln w="9525" cap="flat" cmpd="sng">
              <a:solidFill>
                <a:srgbClr val="04060C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3072" y="1248"/>
              <a:ext cx="1680" cy="288"/>
              <a:chOff x="3072" y="1248"/>
              <a:chExt cx="1680" cy="288"/>
            </a:xfrm>
          </p:grpSpPr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1488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24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4060C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2928" y="1104"/>
              <a:ext cx="1892" cy="1296"/>
              <a:chOff x="2928" y="1104"/>
              <a:chExt cx="1892" cy="1296"/>
            </a:xfrm>
          </p:grpSpPr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4060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1521" name="Group 17"/>
              <p:cNvGrpSpPr>
                <a:grpSpLocks/>
              </p:cNvGrpSpPr>
              <p:nvPr/>
            </p:nvGrpSpPr>
            <p:grpSpPr bwMode="auto">
              <a:xfrm>
                <a:off x="3264" y="1104"/>
                <a:ext cx="1556" cy="1296"/>
                <a:chOff x="3264" y="1104"/>
                <a:chExt cx="1556" cy="1296"/>
              </a:xfrm>
            </p:grpSpPr>
            <p:sp>
              <p:nvSpPr>
                <p:cNvPr id="2152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264" y="1104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rgbClr val="04060C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64" y="1104"/>
                  <a:ext cx="3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0">
                      <a:solidFill>
                        <a:srgbClr val="04060C"/>
                      </a:solidFill>
                      <a:ea typeface="黑体" pitchFamily="2" charset="-122"/>
                    </a:rPr>
                    <a:t>F(x)</a:t>
                  </a:r>
                </a:p>
              </p:txBody>
            </p:sp>
            <p:sp>
              <p:nvSpPr>
                <p:cNvPr id="215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01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0">
                      <a:solidFill>
                        <a:srgbClr val="04060C"/>
                      </a:solidFill>
                      <a:ea typeface="黑体" pitchFamily="2" charset="-122"/>
                    </a:rPr>
                    <a:t>x</a:t>
                  </a:r>
                </a:p>
              </p:txBody>
            </p:sp>
          </p:grpSp>
        </p:grpSp>
      </p:grp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050925" y="3937000"/>
            <a:ext cx="67643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指数分布的一个重要特性是</a:t>
            </a:r>
            <a:r>
              <a:rPr lang="zh-CN" altLang="en-US" b="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无记忆性</a:t>
            </a:r>
            <a:r>
              <a:rPr lang="zh-CN" altLang="en-US" b="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满足：对于任意的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s&gt;o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t&gt;0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有 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60045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2590800" y="4895850"/>
          <a:ext cx="3886200" cy="438150"/>
        </p:xfrm>
        <a:graphic>
          <a:graphicData uri="http://schemas.openxmlformats.org/presentationml/2006/ole">
            <p:oleObj spid="_x0000_s21527" name="Equation" r:id="rId5" imgW="1942920" imgH="215640" progId="Equation.3">
              <p:embed/>
            </p:oleObj>
          </a:graphicData>
        </a:graphic>
      </p:graphicFrame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066800" y="550703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zh-CN" altLang="en-US" b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随机变量</a:t>
            </a:r>
            <a:r>
              <a:rPr lang="en-US" altLang="zh-CN">
                <a:solidFill>
                  <a:srgbClr val="0000C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具有无记忆性。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65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25" grpId="0" autoUpdateAnimBg="0"/>
      <p:bldP spid="215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服从参数为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λ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的指数分布，则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47800" y="1447800"/>
          <a:ext cx="6400800" cy="1690688"/>
        </p:xfrm>
        <a:graphic>
          <a:graphicData uri="http://schemas.openxmlformats.org/presentationml/2006/ole">
            <p:oleObj spid="_x0000_s22531" r:id="rId3" imgW="3352800" imgH="889000" progId="Equation.3">
              <p:embed/>
            </p:oleObj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3276600"/>
            <a:ext cx="7859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因此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P{X≥s+t|X≥s}=P{X≥t}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，即指数分布具有</a:t>
            </a:r>
            <a:r>
              <a:rPr lang="zh-CN" altLang="en-US" b="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无记忆性</a:t>
            </a:r>
            <a:r>
              <a:rPr lang="zh-CN" altLang="en-US" b="0">
                <a:solidFill>
                  <a:srgbClr val="04060C"/>
                </a:solidFill>
                <a:latin typeface="Times New Roman"/>
                <a:ea typeface="黑体" pitchFamily="2" charset="-122"/>
              </a:rPr>
              <a:t>”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 </a:t>
            </a:r>
            <a:endParaRPr lang="en-US" altLang="zh-CN" b="0">
              <a:solidFill>
                <a:srgbClr val="04060C"/>
              </a:solidFill>
              <a:ea typeface="黑体" pitchFamily="2" charset="-122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76962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lnSpc>
                <a:spcPct val="13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 设设备在任何长为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t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时间内发生故障的次数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N(t)~</a:t>
            </a:r>
            <a:r>
              <a:rPr lang="en-US" altLang="zh-CN" dirty="0">
                <a:solidFill>
                  <a:srgbClr val="04060C"/>
                </a:solidFill>
              </a:rPr>
              <a:t>π(</a:t>
            </a:r>
            <a:r>
              <a:rPr lang="en-US" altLang="zh-CN" dirty="0" err="1">
                <a:solidFill>
                  <a:srgbClr val="04060C"/>
                </a:solidFill>
                <a:ea typeface="黑体" pitchFamily="2" charset="-122"/>
              </a:rPr>
              <a:t>λt</a:t>
            </a:r>
            <a:r>
              <a:rPr lang="en-US" altLang="zh-CN" dirty="0">
                <a:solidFill>
                  <a:srgbClr val="04060C"/>
                </a:solidFill>
              </a:rPr>
              <a:t>)</a:t>
            </a:r>
            <a:r>
              <a:rPr lang="en-US" altLang="zh-CN" b="0" dirty="0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b="0" dirty="0" smtClean="0">
                <a:solidFill>
                  <a:srgbClr val="04060C"/>
                </a:solidFill>
                <a:ea typeface="黑体" pitchFamily="2" charset="-122"/>
              </a:rPr>
              <a:t>的</a:t>
            </a:r>
            <a:r>
              <a:rPr lang="en-US" altLang="zh-CN" dirty="0" err="1" smtClean="0">
                <a:solidFill>
                  <a:srgbClr val="04060C"/>
                </a:solidFill>
                <a:ea typeface="黑体" pitchFamily="2" charset="-122"/>
              </a:rPr>
              <a:t>Possion</a:t>
            </a:r>
            <a:r>
              <a:rPr lang="zh-CN" altLang="en-US" b="0" dirty="0">
                <a:solidFill>
                  <a:srgbClr val="04060C"/>
                </a:solidFill>
                <a:ea typeface="黑体" pitchFamily="2" charset="-122"/>
              </a:rPr>
              <a:t>分布</a:t>
            </a:r>
            <a:r>
              <a:rPr lang="en-US" altLang="zh-CN" b="0" dirty="0">
                <a:solidFill>
                  <a:srgbClr val="04060C"/>
                </a:solidFill>
                <a:ea typeface="黑体" pitchFamily="2" charset="-122"/>
              </a:rPr>
              <a:t>,</a:t>
            </a:r>
            <a:r>
              <a:rPr lang="zh-CN" altLang="en-US" b="0" dirty="0">
                <a:solidFill>
                  <a:srgbClr val="04060C"/>
                </a:solidFill>
                <a:ea typeface="黑体" pitchFamily="2" charset="-122"/>
              </a:rPr>
              <a:t>求相继两次故障间的时间间隔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T</a:t>
            </a:r>
            <a:r>
              <a:rPr lang="zh-CN" altLang="en-US" b="0" dirty="0">
                <a:solidFill>
                  <a:srgbClr val="04060C"/>
                </a:solidFill>
                <a:ea typeface="黑体" pitchFamily="2" charset="-122"/>
              </a:rPr>
              <a:t>的分布函数。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22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pPr marL="193675" indent="-193675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设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随机变量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zh-CN" altLang="en-US" sz="24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b="1" kern="1200" dirty="0" smtClean="0">
                <a:solidFill>
                  <a:srgbClr val="1C1C1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若存在非负</a:t>
            </a:r>
            <a:r>
              <a:rPr lang="zh-CN" altLang="en-US" sz="24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b="1" kern="1200" dirty="0">
                <a:solidFill>
                  <a:srgbClr val="1C1C1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，使对于任意实数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，有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590800" y="2286000"/>
          <a:ext cx="2514600" cy="774700"/>
        </p:xfrm>
        <a:graphic>
          <a:graphicData uri="http://schemas.openxmlformats.org/presentationml/2006/ole">
            <p:oleObj spid="_x0000_s4099" name="Equation" r:id="rId3" imgW="1143000" imgH="355320" progId="Equation.3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7467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则称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zh-CN" altLang="en-US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连续型随机变量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，其中函数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f(x)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称为随机变量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的概率密度函数，简称为</a:t>
            </a:r>
            <a:r>
              <a:rPr lang="zh-CN" altLang="en-US" b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概率密度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396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例如：在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[0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1]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取点的例，设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为取得点的坐标，则随机变量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19200" y="4724400"/>
          <a:ext cx="3001963" cy="1492250"/>
        </p:xfrm>
        <a:graphic>
          <a:graphicData uri="http://schemas.openxmlformats.org/presentationml/2006/ole">
            <p:oleObj spid="_x0000_s4102" name="Equation" r:id="rId4" imgW="1434960" imgH="7110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267200" y="4953000"/>
          <a:ext cx="3795713" cy="920750"/>
        </p:xfrm>
        <a:graphic>
          <a:graphicData uri="http://schemas.openxmlformats.org/presentationml/2006/ole">
            <p:oleObj spid="_x0000_s4103" name="Equation" r:id="rId5" imgW="1879560" imgH="457200" progId="Equation.3">
              <p:embed/>
            </p:oleObj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28600" y="838200"/>
            <a:ext cx="7620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0" dirty="0" smtClean="0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2.3.1</a:t>
            </a:r>
            <a:r>
              <a:rPr lang="zh-CN" altLang="en-US" sz="3600" b="0" dirty="0" smtClean="0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连续型</a:t>
            </a:r>
            <a:r>
              <a:rPr lang="zh-CN" altLang="en-US" sz="3600" b="0" dirty="0">
                <a:solidFill>
                  <a:schemeClr val="tx2"/>
                </a:solidFill>
                <a:latin typeface="宋体" pitchFamily="2" charset="-122"/>
                <a:ea typeface="华文行楷" pitchFamily="2" charset="-122"/>
              </a:rPr>
              <a:t>随机变量及其概率密度</a:t>
            </a:r>
            <a:r>
              <a:rPr lang="zh-CN" altLang="en-US" sz="3200" b="0" dirty="0">
                <a:latin typeface="宋体" pitchFamily="2" charset="-122"/>
                <a:cs typeface="Times New Roman" pitchFamily="18" charset="0"/>
              </a:rPr>
              <a:t/>
            </a:r>
            <a:br>
              <a:rPr lang="zh-CN" altLang="en-US" sz="3200" b="0" dirty="0">
                <a:latin typeface="宋体" pitchFamily="2" charset="-122"/>
                <a:cs typeface="Times New Roman" pitchFamily="18" charset="0"/>
              </a:rPr>
            </a:br>
            <a:endParaRPr lang="zh-CN" altLang="en-US" sz="3200" b="0" dirty="0">
              <a:latin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25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0" grpId="0" autoUpdateAnimBg="0"/>
      <p:bldP spid="410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4478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解</a:t>
            </a:r>
            <a:r>
              <a:rPr lang="zh-CN" altLang="en-US" sz="2400" dirty="0" smtClean="0">
                <a:solidFill>
                  <a:srgbClr val="04060C"/>
                </a:solidFill>
                <a:ea typeface="黑体" pitchFamily="2" charset="-122"/>
              </a:rPr>
              <a:t>：关键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：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t&gt;0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时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,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{T&gt;t}={N(t)=0}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      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时间间隔大于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，在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[0</a:t>
            </a:r>
            <a:r>
              <a:rPr lang="zh-CN" altLang="en-US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t]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时间内未发生故障。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         因为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{T&gt;t}={N(t)=0}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,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71600" y="2273300"/>
          <a:ext cx="5410200" cy="850900"/>
        </p:xfrm>
        <a:graphic>
          <a:graphicData uri="http://schemas.openxmlformats.org/presentationml/2006/ole">
            <p:oleObj spid="_x0000_s23555" r:id="rId3" imgW="2667000" imgH="4191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133600" y="3125788"/>
          <a:ext cx="3276600" cy="455612"/>
        </p:xfrm>
        <a:graphic>
          <a:graphicData uri="http://schemas.openxmlformats.org/presentationml/2006/ole">
            <p:oleObj spid="_x0000_s23556" r:id="rId4" imgW="1651000" imgH="2286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14475" y="3711575"/>
          <a:ext cx="4135438" cy="1012825"/>
        </p:xfrm>
        <a:graphic>
          <a:graphicData uri="http://schemas.openxmlformats.org/presentationml/2006/ole">
            <p:oleObj spid="_x0000_s23557" name="Equation" r:id="rId5" imgW="1981080" imgH="482400" progId="Equation.3">
              <p:embed/>
            </p:oleObj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568450" y="48768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服从参数为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λ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的指数分布。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1000" y="5430838"/>
            <a:ext cx="80010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>
                <a:solidFill>
                  <a:srgbClr val="9900FF"/>
                </a:solidFill>
              </a:rPr>
              <a:t>        指数分布常用于可靠性统计研究中，如元件的寿命.</a:t>
            </a:r>
            <a:endParaRPr lang="en-US" altLang="zh-CN"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8" grpId="0" autoUpdateAnimBg="0"/>
      <p:bldP spid="235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高尔顿钉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45339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Freeform 3"/>
          <p:cNvSpPr>
            <a:spLocks/>
          </p:cNvSpPr>
          <p:nvPr/>
        </p:nvSpPr>
        <p:spPr bwMode="auto">
          <a:xfrm>
            <a:off x="2590800" y="3581400"/>
            <a:ext cx="2209800" cy="15240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240" y="960"/>
              </a:cxn>
              <a:cxn ang="0">
                <a:pos x="384" y="864"/>
              </a:cxn>
              <a:cxn ang="0">
                <a:pos x="528" y="576"/>
              </a:cxn>
              <a:cxn ang="0">
                <a:pos x="624" y="336"/>
              </a:cxn>
              <a:cxn ang="0">
                <a:pos x="768" y="96"/>
              </a:cxn>
              <a:cxn ang="0">
                <a:pos x="864" y="0"/>
              </a:cxn>
              <a:cxn ang="0">
                <a:pos x="1008" y="96"/>
              </a:cxn>
              <a:cxn ang="0">
                <a:pos x="1056" y="240"/>
              </a:cxn>
              <a:cxn ang="0">
                <a:pos x="1248" y="576"/>
              </a:cxn>
              <a:cxn ang="0">
                <a:pos x="1488" y="912"/>
              </a:cxn>
              <a:cxn ang="0">
                <a:pos x="1920" y="960"/>
              </a:cxn>
            </a:cxnLst>
            <a:rect l="0" t="0" r="r" b="b"/>
            <a:pathLst>
              <a:path w="1920" h="976">
                <a:moveTo>
                  <a:pt x="0" y="960"/>
                </a:moveTo>
                <a:cubicBezTo>
                  <a:pt x="88" y="968"/>
                  <a:pt x="176" y="976"/>
                  <a:pt x="240" y="960"/>
                </a:cubicBezTo>
                <a:cubicBezTo>
                  <a:pt x="304" y="944"/>
                  <a:pt x="336" y="928"/>
                  <a:pt x="384" y="864"/>
                </a:cubicBezTo>
                <a:cubicBezTo>
                  <a:pt x="432" y="800"/>
                  <a:pt x="488" y="664"/>
                  <a:pt x="528" y="576"/>
                </a:cubicBezTo>
                <a:cubicBezTo>
                  <a:pt x="568" y="488"/>
                  <a:pt x="584" y="416"/>
                  <a:pt x="624" y="336"/>
                </a:cubicBezTo>
                <a:cubicBezTo>
                  <a:pt x="664" y="256"/>
                  <a:pt x="728" y="152"/>
                  <a:pt x="768" y="96"/>
                </a:cubicBezTo>
                <a:cubicBezTo>
                  <a:pt x="808" y="40"/>
                  <a:pt x="824" y="0"/>
                  <a:pt x="864" y="0"/>
                </a:cubicBezTo>
                <a:cubicBezTo>
                  <a:pt x="904" y="0"/>
                  <a:pt x="976" y="56"/>
                  <a:pt x="1008" y="96"/>
                </a:cubicBezTo>
                <a:cubicBezTo>
                  <a:pt x="1040" y="136"/>
                  <a:pt x="1016" y="160"/>
                  <a:pt x="1056" y="240"/>
                </a:cubicBezTo>
                <a:cubicBezTo>
                  <a:pt x="1096" y="320"/>
                  <a:pt x="1176" y="464"/>
                  <a:pt x="1248" y="576"/>
                </a:cubicBezTo>
                <a:cubicBezTo>
                  <a:pt x="1320" y="688"/>
                  <a:pt x="1376" y="848"/>
                  <a:pt x="1488" y="912"/>
                </a:cubicBezTo>
                <a:cubicBezTo>
                  <a:pt x="1600" y="976"/>
                  <a:pt x="1856" y="952"/>
                  <a:pt x="1920" y="960"/>
                </a:cubicBezTo>
              </a:path>
            </a:pathLst>
          </a:custGeom>
          <a:noFill/>
          <a:ln w="57150" cmpd="sng">
            <a:solidFill>
              <a:srgbClr val="CC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858000" y="533400"/>
            <a:ext cx="685800" cy="45339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zh-CN" sz="320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高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尔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顿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板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FF99"/>
                </a:solidFill>
              </a:rPr>
              <a:t>验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14400" y="5715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宋体" pitchFamily="2" charset="-122"/>
              </a:rPr>
              <a:t>这条曲线就近似我们将要介绍的正态分布的密度曲线。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838200" y="701675"/>
            <a:ext cx="7069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下面是我们用某大学男大学生的身高的数据画出的频率直方图。</a:t>
            </a:r>
          </a:p>
        </p:txBody>
      </p:sp>
      <p:pic>
        <p:nvPicPr>
          <p:cNvPr id="74755" name="Picture 3" descr="身高直方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39888"/>
            <a:ext cx="6045200" cy="346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705600" y="2057400"/>
            <a:ext cx="1905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红线</a:t>
            </a:r>
            <a:r>
              <a:rPr lang="zh-CN" altLang="en-US"/>
              <a:t>是拟合的正态密度曲线</a:t>
            </a:r>
          </a:p>
          <a:p>
            <a:endParaRPr lang="en-US" altLang="zh-CN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85800" y="55626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可见，某大学男大学生的身高应服从正态分布。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6" grpId="0" autoUpdateAnimBg="0"/>
      <p:bldP spid="747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38200" y="4022725"/>
            <a:ext cx="75438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验证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f(x)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是一个合理的概率密度函数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显然，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f(x)≧0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②下面验证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）定义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：设随机变量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</a:t>
            </a:r>
            <a:r>
              <a:rPr lang="zh-CN" altLang="en-US" sz="28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905000" y="2057400"/>
          <a:ext cx="4876800" cy="1009650"/>
        </p:xfrm>
        <a:graphic>
          <a:graphicData uri="http://schemas.openxmlformats.org/presentationml/2006/ole">
            <p:oleObj spid="_x0000_s24579" r:id="rId3" imgW="2387600" imgH="495300" progId="Equation.3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90600" y="3036888"/>
            <a:ext cx="7391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μ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σ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σ&gt;0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为常数，则称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服从参数为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μ,σ</a:t>
            </a:r>
            <a:r>
              <a:rPr lang="en-US" altLang="zh-CN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b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正态分布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记为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N(μ,σ</a:t>
            </a:r>
            <a:r>
              <a:rPr lang="en-US" altLang="zh-CN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90800" y="4962525"/>
          <a:ext cx="1849438" cy="676275"/>
        </p:xfrm>
        <a:graphic>
          <a:graphicData uri="http://schemas.openxmlformats.org/presentationml/2006/ole">
            <p:oleObj spid="_x0000_s24581" name="Equation" r:id="rId4" imgW="965160" imgH="355320" progId="Equation.3">
              <p:embed/>
            </p:oleObj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09600" y="8382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90000"/>
            </a:pPr>
            <a:r>
              <a:rPr lang="en-US" altLang="zh-CN" sz="2800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．正态分布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78" grpId="0" build="p" autoUpdateAnimBg="0"/>
      <p:bldP spid="2458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239000" cy="7620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对于积分                ，作代换          ，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 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2492375" y="762000"/>
            <a:ext cx="4981575" cy="865188"/>
            <a:chOff x="1570" y="480"/>
            <a:chExt cx="3138" cy="545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1570" y="483"/>
            <a:ext cx="1420" cy="525"/>
          </p:xfrm>
          <a:graphic>
            <a:graphicData uri="http://schemas.openxmlformats.org/presentationml/2006/ole">
              <p:oleObj spid="_x0000_s25603" name="Equation" r:id="rId3" imgW="1307880" imgH="482400" progId="Equation.3">
                <p:embed/>
              </p:oleObj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3840" y="480"/>
            <a:ext cx="868" cy="545"/>
          </p:xfrm>
          <a:graphic>
            <a:graphicData uri="http://schemas.openxmlformats.org/presentationml/2006/ole">
              <p:oleObj spid="_x0000_s25604" name="Equation" r:id="rId4" imgW="622080" imgH="393480" progId="Equation.3">
                <p:embed/>
              </p:oleObj>
            </a:graphicData>
          </a:graphic>
        </p:graphicFrame>
      </p:grp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295400" y="1905000"/>
          <a:ext cx="6880225" cy="885825"/>
        </p:xfrm>
        <a:graphic>
          <a:graphicData uri="http://schemas.openxmlformats.org/presentationml/2006/ole">
            <p:oleObj spid="_x0000_s25605" name="Equation" r:id="rId5" imgW="3771720" imgH="48240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676400" y="3021013"/>
          <a:ext cx="5180013" cy="844550"/>
        </p:xfrm>
        <a:graphic>
          <a:graphicData uri="http://schemas.openxmlformats.org/presentationml/2006/ole">
            <p:oleObj spid="_x0000_s25606" name="Equation" r:id="rId6" imgW="2666880" imgH="431640" progId="Equation.3">
              <p:embed/>
            </p:oleObj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62000" y="4106863"/>
            <a:ext cx="7696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μ=0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σ=1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</a:t>
            </a:r>
            <a:r>
              <a:rPr lang="zh-CN" altLang="en-US" b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标准正态分布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，记为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N(0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1)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，其概率密度为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562600" y="4572000"/>
          <a:ext cx="2133600" cy="874713"/>
        </p:xfrm>
        <a:graphic>
          <a:graphicData uri="http://schemas.openxmlformats.org/presentationml/2006/ole">
            <p:oleObj spid="_x0000_s25609" name="Equation" r:id="rId7" imgW="1143000" imgH="469800" progId="Equation.3">
              <p:embed/>
            </p:oleObj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81000" y="5356225"/>
            <a:ext cx="8077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99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9900FF"/>
                </a:solidFill>
                <a:latin typeface="宋体" pitchFamily="2" charset="-122"/>
              </a:rPr>
              <a:t>标准正态分布的重要性在于，任何一个一般的正态分布都可以通过线性变换转化为标准正态分布</a:t>
            </a:r>
            <a:r>
              <a:rPr lang="en-US" altLang="zh-CN">
                <a:solidFill>
                  <a:srgbClr val="9900FF"/>
                </a:solidFill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5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07" grpId="0" autoUpdateAnimBg="0"/>
      <p:bldP spid="2561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772400" cy="16764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  <a:hlinkClick r:id="rId4" action="ppaction://hlinkfile"/>
              </a:rPr>
              <a:t>正态密度函数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hlinkClick r:id="rId4" action="ppaction://hlinkfile"/>
              </a:rPr>
              <a:t>f(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hlinkClick r:id="rId4" action="ppaction://hlinkfile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hlinkClick r:id="rId4" action="ppaction://hlinkfile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的几何特征 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因为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81200" y="1600200"/>
          <a:ext cx="6096000" cy="825500"/>
        </p:xfrm>
        <a:graphic>
          <a:graphicData uri="http://schemas.openxmlformats.org/presentationml/2006/ole">
            <p:oleObj spid="_x0000_s26627" r:id="rId5" imgW="3657600" imgH="495300" progId="Equation.3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2667000"/>
            <a:ext cx="67056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得：驻点：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=μ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为函数的极大值点；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拐点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：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=μ±σ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作图如下</a:t>
            </a:r>
          </a:p>
          <a:p>
            <a:pPr>
              <a:lnSpc>
                <a:spcPct val="90000"/>
              </a:lnSpc>
            </a:pPr>
            <a:endParaRPr lang="en-US" altLang="zh-CN" b="0">
              <a:ea typeface="黑体" pitchFamily="2" charset="-122"/>
            </a:endParaRPr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2209800" y="3581400"/>
            <a:ext cx="4495800" cy="2546350"/>
            <a:chOff x="1392" y="2304"/>
            <a:chExt cx="2832" cy="1604"/>
          </a:xfrm>
        </p:grpSpPr>
        <p:pic>
          <p:nvPicPr>
            <p:cNvPr id="26638" name="Picture 14"/>
            <p:cNvPicPr>
              <a:picLocks noChangeAspect="1" noChangeArrowheads="1"/>
            </p:cNvPicPr>
            <p:nvPr/>
          </p:nvPicPr>
          <p:blipFill>
            <a:blip r:embed="rId6">
              <a:lum bright="-8000" contrast="100000"/>
            </a:blip>
            <a:srcRect/>
            <a:stretch>
              <a:fillRect/>
            </a:stretch>
          </p:blipFill>
          <p:spPr bwMode="auto">
            <a:xfrm>
              <a:off x="1392" y="2304"/>
              <a:ext cx="2832" cy="160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392" y="2304"/>
              <a:ext cx="2832" cy="15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7772400" cy="19050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所以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① 曲线关于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=μ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对称，这表明对于任意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h&gt;o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，有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P{μ-h&lt;X≤μ}= P{μ&lt;X≤μ+h }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②当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=μ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时取到最大值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267200" y="2362200"/>
          <a:ext cx="1884363" cy="809625"/>
        </p:xfrm>
        <a:graphic>
          <a:graphicData uri="http://schemas.openxmlformats.org/presentationml/2006/ole">
            <p:oleObj spid="_x0000_s27651" name="Equation" r:id="rId3" imgW="1015920" imgH="431640" progId="Equation.3">
              <p:embed/>
            </p:oleObj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3352800"/>
            <a:ext cx="78041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离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μ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越远，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的值越小，表明对于同样长度的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区间，当区间离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μ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越远，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落这个区间上的概率越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小。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990600" y="4887913"/>
            <a:ext cx="6553200" cy="1589087"/>
            <a:chOff x="624" y="3079"/>
            <a:chExt cx="4128" cy="1001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3744" y="3154"/>
            <a:ext cx="768" cy="350"/>
          </p:xfrm>
          <a:graphic>
            <a:graphicData uri="http://schemas.openxmlformats.org/presentationml/2006/ole">
              <p:oleObj spid="_x0000_s27653" name="Equation" r:id="rId4" imgW="838080" imgH="279360" progId="Equation.3">
                <p:embed/>
              </p:oleObj>
            </a:graphicData>
          </a:graphic>
        </p:graphicFrame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24" y="3079"/>
              <a:ext cx="4128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③</a:t>
              </a: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在</a:t>
              </a:r>
              <a:r>
                <a:rPr lang="en-US" altLang="zh-CN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>
                  <a:solidFill>
                    <a:srgbClr val="04060C"/>
                  </a:solidFill>
                  <a:ea typeface="黑体" pitchFamily="2" charset="-122"/>
                </a:rPr>
                <a:t>=μ±σ</a:t>
              </a: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处曲线有拐点，又由于        ，</a:t>
              </a:r>
              <a:b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   所以曲线以</a:t>
              </a:r>
              <a:r>
                <a:rPr lang="en-US" altLang="zh-CN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轴为水平渐近线。   </a:t>
              </a:r>
            </a:p>
            <a:p>
              <a:pPr>
                <a:spcBef>
                  <a:spcPct val="50000"/>
                </a:spcBef>
              </a:pPr>
              <a:endParaRPr lang="en-US" altLang="zh-CN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2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772400" cy="3276600"/>
          </a:xfrm>
        </p:spPr>
        <p:txBody>
          <a:bodyPr/>
          <a:lstStyle/>
          <a:p>
            <a:pPr marL="282575" indent="-282575">
              <a:lnSpc>
                <a:spcPct val="140000"/>
              </a:lnSpc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④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如果固定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σ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，改变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的值，则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  <a:hlinkClick r:id="rId5" action="ppaction://hlinkfile"/>
              </a:rPr>
              <a:t>图形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沿着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轴平移，而不改变其形状，可见正态分布的概率密度曲线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=f(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的位置完全由参数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所确定，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称为位置参数。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如果固定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，改变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σ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，由于最大值           ，可知当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σ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越小时图形变得越尖，因而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落在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μ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附近的概率越大。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019800" y="2209800"/>
          <a:ext cx="1600200" cy="687388"/>
        </p:xfrm>
        <a:graphic>
          <a:graphicData uri="http://schemas.openxmlformats.org/presentationml/2006/ole">
            <p:oleObj spid="_x0000_s28675" name="Equation" r:id="rId6" imgW="1015920" imgH="431640" progId="Equation.3">
              <p:embed/>
            </p:oleObj>
          </a:graphicData>
        </a:graphic>
      </p:graphicFrame>
      <p:pic>
        <p:nvPicPr>
          <p:cNvPr id="28679" name="Picture 7" descr="正态图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3683000"/>
            <a:ext cx="3124200" cy="264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8680" name="Picture 8" descr="正态图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76400" y="3724275"/>
            <a:ext cx="3200400" cy="2676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775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90600" y="1295400"/>
            <a:ext cx="457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正态分布是应用最广泛的一种连续型分布</a:t>
            </a:r>
            <a:r>
              <a:rPr lang="en-US" altLang="zh-CN"/>
              <a:t>.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3400" y="4495800"/>
            <a:ext cx="609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正态分布在十九世纪前叶由高斯加以推广，所以通常称为高斯分布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pic>
        <p:nvPicPr>
          <p:cNvPr id="72708" name="Picture 4" descr="高斯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038600"/>
            <a:ext cx="1493838" cy="1981200"/>
          </a:xfrm>
          <a:prstGeom prst="rect">
            <a:avLst/>
          </a:prstGeom>
          <a:noFill/>
        </p:spPr>
      </p:pic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6858000" y="1104900"/>
            <a:ext cx="1676400" cy="2771775"/>
            <a:chOff x="4320" y="48"/>
            <a:chExt cx="1056" cy="1746"/>
          </a:xfrm>
        </p:grpSpPr>
        <p:pic>
          <p:nvPicPr>
            <p:cNvPr id="72710" name="Picture 6" descr="德莫佛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0" y="48"/>
              <a:ext cx="1056" cy="1408"/>
            </a:xfrm>
            <a:prstGeom prst="rect">
              <a:avLst/>
            </a:prstGeom>
            <a:noFill/>
          </p:spPr>
        </p:pic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4464" y="1506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itchFamily="2" charset="-122"/>
                </a:rPr>
                <a:t>德莫佛</a:t>
              </a:r>
            </a:p>
          </p:txBody>
        </p:sp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838200" y="2636838"/>
            <a:ext cx="571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德莫佛最早发现了二项概率的一个近似公式，这一公式被认为是</a:t>
            </a:r>
            <a:r>
              <a:rPr lang="zh-CN" altLang="en-US"/>
              <a:t>正态分布的首次露面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1206500"/>
            <a:ext cx="7924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如我们遇到过的年降雨量和身高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在正常条件下各种产品的质量指标，如零件的尺寸；纤维的强度和张力；农作物的产量，小麦的穗长、株高；测量误差，射击目标的水平或垂直偏差；信号噪声等等，都服从或近似服从正态分布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pic>
        <p:nvPicPr>
          <p:cNvPr id="75779" name="Picture 3" descr="752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95600" y="4114800"/>
            <a:ext cx="1979613" cy="1319213"/>
          </a:xfrm>
          <a:prstGeom prst="rect">
            <a:avLst/>
          </a:prstGeom>
          <a:noFill/>
        </p:spPr>
      </p:pic>
      <p:pic>
        <p:nvPicPr>
          <p:cNvPr id="75780" name="Picture 4" descr="specl0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886200"/>
            <a:ext cx="1266825" cy="1905000"/>
          </a:xfrm>
          <a:prstGeom prst="rect">
            <a:avLst/>
          </a:prstGeom>
          <a:noFill/>
        </p:spPr>
      </p:pic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609600" y="4267200"/>
            <a:ext cx="2133600" cy="1214438"/>
            <a:chOff x="2250" y="915"/>
            <a:chExt cx="1686" cy="1584"/>
          </a:xfrm>
        </p:grpSpPr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2274" y="939"/>
              <a:ext cx="1662" cy="1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2274" y="939"/>
              <a:ext cx="1662" cy="154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Freeform 8"/>
            <p:cNvSpPr>
              <a:spLocks/>
            </p:cNvSpPr>
            <p:nvPr/>
          </p:nvSpPr>
          <p:spPr bwMode="auto">
            <a:xfrm>
              <a:off x="2250" y="915"/>
              <a:ext cx="1686" cy="1584"/>
            </a:xfrm>
            <a:custGeom>
              <a:avLst/>
              <a:gdLst/>
              <a:ahLst/>
              <a:cxnLst>
                <a:cxn ang="0">
                  <a:pos x="1686" y="0"/>
                </a:cxn>
                <a:cxn ang="0">
                  <a:pos x="0" y="0"/>
                </a:cxn>
                <a:cxn ang="0">
                  <a:pos x="0" y="1584"/>
                </a:cxn>
                <a:cxn ang="0">
                  <a:pos x="1686" y="1584"/>
                </a:cxn>
                <a:cxn ang="0">
                  <a:pos x="1686" y="1548"/>
                </a:cxn>
                <a:cxn ang="0">
                  <a:pos x="42" y="1548"/>
                </a:cxn>
                <a:cxn ang="0">
                  <a:pos x="42" y="42"/>
                </a:cxn>
                <a:cxn ang="0">
                  <a:pos x="1686" y="42"/>
                </a:cxn>
                <a:cxn ang="0">
                  <a:pos x="1686" y="0"/>
                </a:cxn>
              </a:cxnLst>
              <a:rect l="0" t="0" r="r" b="b"/>
              <a:pathLst>
                <a:path w="1686" h="1584">
                  <a:moveTo>
                    <a:pt x="1686" y="0"/>
                  </a:moveTo>
                  <a:lnTo>
                    <a:pt x="0" y="0"/>
                  </a:lnTo>
                  <a:lnTo>
                    <a:pt x="0" y="1584"/>
                  </a:lnTo>
                  <a:lnTo>
                    <a:pt x="1686" y="1584"/>
                  </a:lnTo>
                  <a:lnTo>
                    <a:pt x="1686" y="1548"/>
                  </a:lnTo>
                  <a:lnTo>
                    <a:pt x="42" y="1548"/>
                  </a:lnTo>
                  <a:lnTo>
                    <a:pt x="42" y="42"/>
                  </a:lnTo>
                  <a:lnTo>
                    <a:pt x="1686" y="4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7A7A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Freeform 9"/>
            <p:cNvSpPr>
              <a:spLocks/>
            </p:cNvSpPr>
            <p:nvPr/>
          </p:nvSpPr>
          <p:spPr bwMode="auto">
            <a:xfrm>
              <a:off x="2250" y="915"/>
              <a:ext cx="1686" cy="1584"/>
            </a:xfrm>
            <a:custGeom>
              <a:avLst/>
              <a:gdLst/>
              <a:ahLst/>
              <a:cxnLst>
                <a:cxn ang="0">
                  <a:pos x="1686" y="0"/>
                </a:cxn>
                <a:cxn ang="0">
                  <a:pos x="0" y="0"/>
                </a:cxn>
                <a:cxn ang="0">
                  <a:pos x="0" y="1584"/>
                </a:cxn>
                <a:cxn ang="0">
                  <a:pos x="1686" y="1584"/>
                </a:cxn>
                <a:cxn ang="0">
                  <a:pos x="1686" y="1548"/>
                </a:cxn>
                <a:cxn ang="0">
                  <a:pos x="42" y="1548"/>
                </a:cxn>
                <a:cxn ang="0">
                  <a:pos x="42" y="42"/>
                </a:cxn>
                <a:cxn ang="0">
                  <a:pos x="1686" y="42"/>
                </a:cxn>
                <a:cxn ang="0">
                  <a:pos x="1686" y="0"/>
                </a:cxn>
              </a:cxnLst>
              <a:rect l="0" t="0" r="r" b="b"/>
              <a:pathLst>
                <a:path w="1686" h="1584">
                  <a:moveTo>
                    <a:pt x="1686" y="0"/>
                  </a:moveTo>
                  <a:lnTo>
                    <a:pt x="0" y="0"/>
                  </a:lnTo>
                  <a:lnTo>
                    <a:pt x="0" y="1584"/>
                  </a:lnTo>
                  <a:lnTo>
                    <a:pt x="1686" y="1584"/>
                  </a:lnTo>
                  <a:lnTo>
                    <a:pt x="1686" y="1548"/>
                  </a:lnTo>
                  <a:lnTo>
                    <a:pt x="42" y="1548"/>
                  </a:lnTo>
                  <a:lnTo>
                    <a:pt x="42" y="42"/>
                  </a:lnTo>
                  <a:lnTo>
                    <a:pt x="1686" y="42"/>
                  </a:lnTo>
                  <a:lnTo>
                    <a:pt x="168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250" y="915"/>
              <a:ext cx="1686" cy="158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2292" y="957"/>
              <a:ext cx="1644" cy="150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2346" y="1077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2346" y="1233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2346" y="1389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2346" y="1545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2346" y="1695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2346" y="1851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2346" y="2007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2346" y="2163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>
              <a:off x="2346" y="2319"/>
              <a:ext cx="15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2418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2580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2742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2910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>
              <a:off x="3072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3234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3396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>
              <a:off x="3558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3720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3882" y="987"/>
              <a:ext cx="1" cy="14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Freeform 31"/>
            <p:cNvSpPr>
              <a:spLocks/>
            </p:cNvSpPr>
            <p:nvPr/>
          </p:nvSpPr>
          <p:spPr bwMode="auto">
            <a:xfrm>
              <a:off x="2526" y="1257"/>
              <a:ext cx="1056" cy="9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90"/>
                </a:cxn>
                <a:cxn ang="0">
                  <a:pos x="1056" y="990"/>
                </a:cxn>
              </a:cxnLst>
              <a:rect l="0" t="0" r="r" b="b"/>
              <a:pathLst>
                <a:path w="1056" h="990">
                  <a:moveTo>
                    <a:pt x="0" y="0"/>
                  </a:moveTo>
                  <a:lnTo>
                    <a:pt x="0" y="990"/>
                  </a:lnTo>
                  <a:lnTo>
                    <a:pt x="1056" y="9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Freeform 32"/>
            <p:cNvSpPr>
              <a:spLocks/>
            </p:cNvSpPr>
            <p:nvPr/>
          </p:nvSpPr>
          <p:spPr bwMode="auto">
            <a:xfrm>
              <a:off x="2586" y="1377"/>
              <a:ext cx="996" cy="492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246" y="84"/>
                </a:cxn>
                <a:cxn ang="0">
                  <a:pos x="312" y="204"/>
                </a:cxn>
                <a:cxn ang="0">
                  <a:pos x="396" y="108"/>
                </a:cxn>
                <a:cxn ang="0">
                  <a:pos x="498" y="492"/>
                </a:cxn>
                <a:cxn ang="0">
                  <a:pos x="618" y="6"/>
                </a:cxn>
                <a:cxn ang="0">
                  <a:pos x="708" y="372"/>
                </a:cxn>
                <a:cxn ang="0">
                  <a:pos x="876" y="0"/>
                </a:cxn>
                <a:cxn ang="0">
                  <a:pos x="924" y="132"/>
                </a:cxn>
                <a:cxn ang="0">
                  <a:pos x="996" y="0"/>
                </a:cxn>
              </a:cxnLst>
              <a:rect l="0" t="0" r="r" b="b"/>
              <a:pathLst>
                <a:path w="996" h="492">
                  <a:moveTo>
                    <a:pt x="0" y="318"/>
                  </a:moveTo>
                  <a:lnTo>
                    <a:pt x="246" y="84"/>
                  </a:lnTo>
                  <a:lnTo>
                    <a:pt x="312" y="204"/>
                  </a:lnTo>
                  <a:lnTo>
                    <a:pt x="396" y="108"/>
                  </a:lnTo>
                  <a:lnTo>
                    <a:pt x="498" y="492"/>
                  </a:lnTo>
                  <a:lnTo>
                    <a:pt x="618" y="6"/>
                  </a:lnTo>
                  <a:lnTo>
                    <a:pt x="708" y="372"/>
                  </a:lnTo>
                  <a:lnTo>
                    <a:pt x="876" y="0"/>
                  </a:lnTo>
                  <a:lnTo>
                    <a:pt x="924" y="132"/>
                  </a:lnTo>
                  <a:lnTo>
                    <a:pt x="996" y="0"/>
                  </a:lnTo>
                </a:path>
              </a:pathLst>
            </a:custGeom>
            <a:noFill/>
            <a:ln w="0">
              <a:solidFill>
                <a:srgbClr val="FF00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5809" name="Picture 33" descr="射击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810000"/>
            <a:ext cx="2389188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112838" y="762000"/>
          <a:ext cx="2649537" cy="758825"/>
        </p:xfrm>
        <a:graphic>
          <a:graphicData uri="http://schemas.openxmlformats.org/presentationml/2006/ole">
            <p:oleObj spid="_x0000_s5125" name="公式" r:id="rId3" imgW="1231560" imgH="355320" progId="Equation.3">
              <p:embed/>
            </p:oleObj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674574" y="858838"/>
            <a:ext cx="3793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为连续型随机变量。 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  <a:noFill/>
          <a:ln/>
        </p:spPr>
        <p:txBody>
          <a:bodyPr/>
          <a:lstStyle/>
          <a:p>
            <a:pPr marL="193675" indent="-193675">
              <a:buFontTx/>
              <a:buNone/>
            </a:pPr>
            <a:r>
              <a:rPr lang="en-US" altLang="zh-CN" sz="28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8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连续型随机变量的分布函数</a:t>
            </a:r>
            <a:r>
              <a:rPr lang="en-US" altLang="zh-CN" sz="2800" dirty="0">
                <a:solidFill>
                  <a:srgbClr val="04060C"/>
                </a:solidFill>
                <a:ea typeface="黑体" pitchFamily="2" charset="-122"/>
              </a:rPr>
              <a:t>F(x)</a:t>
            </a:r>
            <a:r>
              <a:rPr lang="zh-CN" altLang="en-US" sz="28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性质</a:t>
            </a:r>
          </a:p>
          <a:p>
            <a:pPr marL="193675" indent="-193675"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（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）连续型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随机变量的分布函数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是连续函数。</a:t>
            </a:r>
          </a:p>
          <a:p>
            <a:pPr marL="193675" indent="-193675"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（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）对于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连续型随机变量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来说，它取任一指定实数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的概率均为零，即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P{X=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}=0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193675" indent="-193675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事实上，设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P{</a:t>
            </a:r>
            <a:r>
              <a:rPr lang="en-US" altLang="zh-CN" sz="2400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=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}=F(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)-F(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-0)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而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为连续函数，所以有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-0)=F(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，即得：</a:t>
            </a:r>
            <a:b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P{X=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}=0.</a:t>
            </a:r>
          </a:p>
          <a:p>
            <a:pPr marL="193675" indent="-193675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这里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P{X=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}=0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，而事件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{X=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并非不可能事件。就是说，若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是不可能事件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则有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P(A)=0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；反之，若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P(A)=0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并不一定是不可能事件。同样的，对必然事件也有类似的结论。</a:t>
            </a:r>
          </a:p>
          <a:p>
            <a:pPr marL="193675" indent="-193675">
              <a:buFontTx/>
              <a:buNone/>
            </a:pP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19812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正态分布的概率计算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①标准正态分布的概率计算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N(0</a:t>
            </a:r>
            <a:r>
              <a:rPr lang="zh-CN" altLang="en-US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，则概率密度               ，如图。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029200" y="1905000"/>
          <a:ext cx="2057400" cy="841375"/>
        </p:xfrm>
        <a:graphic>
          <a:graphicData uri="http://schemas.openxmlformats.org/presentationml/2006/ole">
            <p:oleObj spid="_x0000_s30723" name="Equation" r:id="rId3" imgW="1143000" imgH="469800" progId="Equation.3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47800" y="52578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</a:pP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的分布函数为：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038600" y="5103813"/>
          <a:ext cx="2819400" cy="915987"/>
        </p:xfrm>
        <a:graphic>
          <a:graphicData uri="http://schemas.openxmlformats.org/presentationml/2006/ole">
            <p:oleObj spid="_x0000_s30726" name="Equation" r:id="rId4" imgW="1434960" imgH="469800" progId="Equation.3">
              <p:embed/>
            </p:oleObj>
          </a:graphicData>
        </a:graphic>
      </p:graphicFrame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914400" y="2819400"/>
            <a:ext cx="2667000" cy="2041525"/>
            <a:chOff x="288" y="2872"/>
            <a:chExt cx="1680" cy="1286"/>
          </a:xfrm>
        </p:grpSpPr>
        <p:pic>
          <p:nvPicPr>
            <p:cNvPr id="30728" name="Picture 8" descr="N(0,1)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p:oleObj spid="_x0000_s30729" name="公式" r:id="rId6" imgW="355320" imgH="203040" progId="Equation.3">
                <p:embed/>
              </p:oleObj>
            </a:graphicData>
          </a:graphic>
        </p:graphicFrame>
      </p:grp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4800600" y="2819400"/>
            <a:ext cx="2667000" cy="2133600"/>
            <a:chOff x="3648" y="2112"/>
            <a:chExt cx="1824" cy="1494"/>
          </a:xfrm>
        </p:grpSpPr>
        <p:pic>
          <p:nvPicPr>
            <p:cNvPr id="30731" name="Picture 11" descr="N(0,1)分布函数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48" y="2112"/>
              <a:ext cx="1824" cy="14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4568" y="2112"/>
            <a:ext cx="328" cy="180"/>
          </p:xfrm>
          <a:graphic>
            <a:graphicData uri="http://schemas.openxmlformats.org/presentationml/2006/ole">
              <p:oleObj spid="_x0000_s30732" name="公式" r:id="rId8" imgW="368280" imgH="2030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882650" y="990600"/>
            <a:ext cx="7499350" cy="481013"/>
            <a:chOff x="716" y="1281"/>
            <a:chExt cx="4724" cy="303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716" y="1281"/>
              <a:ext cx="4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一般的，                         通过查表求得。 </a:t>
              </a:r>
            </a:p>
          </p:txBody>
        </p:sp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1536" y="1325"/>
            <a:ext cx="2304" cy="259"/>
          </p:xfrm>
          <a:graphic>
            <a:graphicData uri="http://schemas.openxmlformats.org/presentationml/2006/ole">
              <p:oleObj spid="_x0000_s31749" name="Equation" r:id="rId3" imgW="1777680" imgH="203040" progId="Equation.3">
                <p:embed/>
              </p:oleObj>
            </a:graphicData>
          </a:graphic>
        </p:graphicFrame>
      </p:grp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57200" y="1447800"/>
            <a:ext cx="6781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常用性质</a:t>
            </a:r>
            <a:r>
              <a:rPr lang="en-US" altLang="zh-CN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对于任意实数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，有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Φ(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)+Φ(-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)=1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 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597150"/>
          <a:ext cx="5257800" cy="908050"/>
        </p:xfrm>
        <a:graphic>
          <a:graphicData uri="http://schemas.openxmlformats.org/presentationml/2006/ole">
            <p:oleObj spid="_x0000_s31751" name="Equation" r:id="rId4" imgW="2705040" imgH="469800" progId="Equation.3">
              <p:embed/>
            </p:oleObj>
          </a:graphicData>
        </a:graphic>
      </p:graphicFrame>
      <p:sp>
        <p:nvSpPr>
          <p:cNvPr id="31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②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一般正态分布的概率计算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若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N(μ</a:t>
            </a:r>
            <a:r>
              <a:rPr lang="zh-CN" altLang="en-US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σ</a:t>
            </a:r>
            <a:r>
              <a:rPr lang="en-US" altLang="zh-CN" sz="2400" b="1" baseline="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的分布函数为： 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819400" y="5146675"/>
          <a:ext cx="3276600" cy="949325"/>
        </p:xfrm>
        <a:graphic>
          <a:graphicData uri="http://schemas.openxmlformats.org/presentationml/2006/ole">
            <p:oleObj spid="_x0000_s31755" name="Equation" r:id="rId5" imgW="1676160" imgH="482400" progId="Equation.3">
              <p:embed/>
            </p:oleObj>
          </a:graphicData>
        </a:graphic>
      </p:graphicFrame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6553200" y="2362200"/>
            <a:ext cx="2209800" cy="2362200"/>
            <a:chOff x="432" y="1728"/>
            <a:chExt cx="1696" cy="1536"/>
          </a:xfrm>
        </p:grpSpPr>
        <p:pic>
          <p:nvPicPr>
            <p:cNvPr id="31757" name="Picture 13" descr="正态图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2" y="1728"/>
              <a:ext cx="1696" cy="15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713" y="3048"/>
            <a:ext cx="303" cy="168"/>
          </p:xfrm>
          <a:graphic>
            <a:graphicData uri="http://schemas.openxmlformats.org/presentationml/2006/ole">
              <p:oleObj spid="_x0000_s31758" name="公式" r:id="rId7" imgW="253800" imgH="139680" progId="Equation.3">
                <p:embed/>
              </p:oleObj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1473" y="3048"/>
            <a:ext cx="168" cy="168"/>
          </p:xfrm>
          <a:graphic>
            <a:graphicData uri="http://schemas.openxmlformats.org/presentationml/2006/ole">
              <p:oleObj spid="_x0000_s31759" name="公式" r:id="rId8" imgW="139680" imgH="1396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 autoUpdateAnimBg="0"/>
      <p:bldP spid="3175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79525" y="1143000"/>
            <a:ext cx="462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对此积分作代换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s=(t-μ)/σ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 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47800" y="1754188"/>
          <a:ext cx="6172200" cy="836612"/>
        </p:xfrm>
        <a:graphic>
          <a:graphicData uri="http://schemas.openxmlformats.org/presentationml/2006/ole">
            <p:oleObj spid="_x0000_s32773" name="Equation" r:id="rId3" imgW="3581280" imgH="482400" progId="Equation.3">
              <p:embed/>
            </p:oleObj>
          </a:graphicData>
        </a:graphic>
      </p:graphicFrame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1143000" y="2667000"/>
            <a:ext cx="6669088" cy="762000"/>
            <a:chOff x="720" y="2688"/>
            <a:chExt cx="4201" cy="480"/>
          </a:xfrm>
        </p:grpSpPr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720" y="2777"/>
              <a:ext cx="4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因此计算</a:t>
              </a:r>
              <a:r>
                <a:rPr lang="en-US" altLang="zh-CN">
                  <a:solidFill>
                    <a:srgbClr val="04060C"/>
                  </a:solidFill>
                  <a:ea typeface="黑体" pitchFamily="2" charset="-122"/>
                </a:rPr>
                <a:t>F(</a:t>
              </a:r>
              <a:r>
                <a:rPr lang="en-US" altLang="zh-CN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>
                  <a:solidFill>
                    <a:srgbClr val="04060C"/>
                  </a:solidFill>
                  <a:ea typeface="黑体" pitchFamily="2" charset="-122"/>
                </a:rPr>
                <a:t>)</a:t>
              </a: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时化为求          </a:t>
              </a:r>
              <a:r>
                <a:rPr lang="en-US" altLang="zh-CN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可查表求得</a:t>
              </a:r>
              <a:r>
                <a:rPr lang="en-US" altLang="zh-CN" b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. </a:t>
              </a:r>
            </a:p>
          </p:txBody>
        </p:sp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2784" y="2688"/>
            <a:ext cx="768" cy="480"/>
          </p:xfrm>
          <a:graphic>
            <a:graphicData uri="http://schemas.openxmlformats.org/presentationml/2006/ole">
              <p:oleObj spid="_x0000_s32775" r:id="rId4" imgW="685800" imgH="431800" progId="Equation.3">
                <p:embed/>
              </p:oleObj>
            </a:graphicData>
          </a:graphic>
        </p:graphicFrame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838200" y="3505200"/>
            <a:ext cx="5715000" cy="1285875"/>
            <a:chOff x="720" y="3210"/>
            <a:chExt cx="3600" cy="810"/>
          </a:xfrm>
        </p:grpSpPr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720" y="321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04060C"/>
                  </a:solidFill>
                  <a:latin typeface="宋体" pitchFamily="2" charset="-122"/>
                  <a:ea typeface="黑体" pitchFamily="2" charset="-122"/>
                </a:rPr>
                <a:t>一般的，</a:t>
              </a:r>
              <a:endParaRPr lang="zh-CN" altLang="en-US" b="0">
                <a:solidFill>
                  <a:srgbClr val="04060C"/>
                </a:solidFill>
                <a:ea typeface="黑体" pitchFamily="2" charset="-122"/>
              </a:endParaRPr>
            </a:p>
          </p:txBody>
        </p:sp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1536" y="3264"/>
            <a:ext cx="2784" cy="756"/>
          </p:xfrm>
          <a:graphic>
            <a:graphicData uri="http://schemas.openxmlformats.org/presentationml/2006/ole">
              <p:oleObj spid="_x0000_s32777" name="Equation" r:id="rId5" imgW="2412720" imgH="6602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38200" y="1144588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N(1.5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，求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P{-1≤x≤2}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295400" y="1906588"/>
          <a:ext cx="6781800" cy="763587"/>
        </p:xfrm>
        <a:graphic>
          <a:graphicData uri="http://schemas.openxmlformats.org/presentationml/2006/ole">
            <p:oleObj spid="_x0000_s33801" r:id="rId3" imgW="3797300" imgH="431800" progId="Equation.3">
              <p:embed/>
            </p:oleObj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895600" y="2860675"/>
          <a:ext cx="5645150" cy="415925"/>
        </p:xfrm>
        <a:graphic>
          <a:graphicData uri="http://schemas.openxmlformats.org/presentationml/2006/ole">
            <p:oleObj spid="_x0000_s33802" name="Equation" r:id="rId4" imgW="2705040" imgH="203040" progId="Equation.3">
              <p:embed/>
            </p:oleObj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895600" y="3598863"/>
          <a:ext cx="2733675" cy="363537"/>
        </p:xfrm>
        <a:graphic>
          <a:graphicData uri="http://schemas.openxmlformats.org/presentationml/2006/ole">
            <p:oleObj spid="_x0000_s33803" r:id="rId5" imgW="1358310" imgH="177723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2971800" y="4191000"/>
          <a:ext cx="1219200" cy="379413"/>
        </p:xfrm>
        <a:graphic>
          <a:graphicData uri="http://schemas.openxmlformats.org/presentationml/2006/ole">
            <p:oleObj spid="_x0000_s33804" r:id="rId6" imgW="583693" imgH="177646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600200" y="2005013"/>
          <a:ext cx="4495800" cy="774700"/>
        </p:xfrm>
        <a:graphic>
          <a:graphicData uri="http://schemas.openxmlformats.org/presentationml/2006/ole">
            <p:oleObj spid="_x0000_s34819" r:id="rId3" imgW="2489200" imgH="431800" progId="Equation.3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600200" y="2590800"/>
          <a:ext cx="2514600" cy="801688"/>
        </p:xfrm>
        <a:graphic>
          <a:graphicData uri="http://schemas.openxmlformats.org/presentationml/2006/ole">
            <p:oleObj spid="_x0000_s34820" r:id="rId4" imgW="1346200" imgH="43180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600200" y="3429000"/>
          <a:ext cx="4191000" cy="815975"/>
        </p:xfrm>
        <a:graphic>
          <a:graphicData uri="http://schemas.openxmlformats.org/presentationml/2006/ole">
            <p:oleObj spid="_x0000_s34821" r:id="rId5" imgW="2197100" imgH="431800" progId="Equation.3">
              <p:embed/>
            </p:oleObj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509713" y="4391025"/>
          <a:ext cx="5183187" cy="866775"/>
        </p:xfrm>
        <a:graphic>
          <a:graphicData uri="http://schemas.openxmlformats.org/presentationml/2006/ole">
            <p:oleObj spid="_x0000_s34822" name="Equation" r:id="rId6" imgW="2552400" imgH="431640" progId="Equation.3">
              <p:embed/>
            </p:oleObj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431925" y="5486400"/>
            <a:ext cx="446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查表得：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(3-c)/2=0.43</a:t>
            </a:r>
            <a:r>
              <a:rPr lang="en-US" altLang="zh-CN" b="0">
                <a:solidFill>
                  <a:srgbClr val="04060C"/>
                </a:solidFill>
                <a:ea typeface="黑体" pitchFamily="2" charset="-122"/>
              </a:rPr>
              <a:t>,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c=2.14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12192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具有分布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N(3</a:t>
            </a:r>
            <a:r>
              <a:rPr lang="zh-CN" altLang="en-US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4)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，求数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，使得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P{x&gt;c}=2P{x≤c}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  <p:bldP spid="3482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867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3   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假设测量的随机误差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X~N(0 , 10</a:t>
            </a:r>
            <a:r>
              <a:rPr lang="en-US" altLang="zh-CN" sz="2400" b="1" baseline="30000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试求在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100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次独立重复测量中至少有三次测量的绝对值大于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19.6(A)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的概率</a:t>
            </a:r>
            <a:r>
              <a:rPr lang="en-US" altLang="zh-CN" sz="2400" b="1" dirty="0">
                <a:solidFill>
                  <a:srgbClr val="04060C"/>
                </a:solidFill>
              </a:rPr>
              <a:t>α,</a:t>
            </a:r>
            <a:r>
              <a:rPr lang="zh-CN" altLang="en-US" sz="2400" b="1" dirty="0">
                <a:solidFill>
                  <a:srgbClr val="04060C"/>
                </a:solidFill>
              </a:rPr>
              <a:t>并</a:t>
            </a:r>
            <a:r>
              <a:rPr lang="zh-CN" altLang="en-US" sz="2400" b="1" dirty="0" smtClean="0">
                <a:solidFill>
                  <a:srgbClr val="04060C"/>
                </a:solidFill>
              </a:rPr>
              <a:t>利用</a:t>
            </a:r>
            <a:r>
              <a:rPr lang="en-US" altLang="zh-CN" sz="2400" b="1" dirty="0" err="1" smtClean="0">
                <a:solidFill>
                  <a:srgbClr val="04060C"/>
                </a:solidFill>
                <a:latin typeface="Times New Roman" pitchFamily="18" charset="0"/>
              </a:rPr>
              <a:t>Possion</a:t>
            </a:r>
            <a:r>
              <a:rPr lang="zh-CN" altLang="en-US" sz="2400" b="1" dirty="0">
                <a:solidFill>
                  <a:srgbClr val="04060C"/>
                </a:solidFill>
              </a:rPr>
              <a:t>分布求</a:t>
            </a:r>
            <a:r>
              <a:rPr lang="en-US" altLang="zh-CN" sz="2400" b="1" dirty="0">
                <a:solidFill>
                  <a:srgbClr val="04060C"/>
                </a:solidFill>
              </a:rPr>
              <a:t>α</a:t>
            </a:r>
            <a:r>
              <a:rPr lang="zh-CN" altLang="en-US" sz="2400" b="1" dirty="0">
                <a:solidFill>
                  <a:srgbClr val="04060C"/>
                </a:solidFill>
              </a:rPr>
              <a:t>的近似值。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 </a:t>
            </a:r>
          </a:p>
          <a:p>
            <a:pPr marL="457200" indent="-457200">
              <a:lnSpc>
                <a:spcPct val="14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解：设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为每次测量误差绝对值大于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19.6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的概率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,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     p=P{|X|&gt;19.6}=P{|X|/10 &gt; 19.6/10}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       =P{|X|/10&gt;1.96} =1- P{|X|/10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</a:rPr>
              <a:t>≤1.96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       =1-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</a:rPr>
              <a:t>Φ(1.96)+Φ(-1.96) 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</a:t>
            </a:r>
            <a:b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</a:b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  =1-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</a:rPr>
              <a:t>Φ(1.96)+1-Φ(1.96)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</a:rPr>
              <a:t>        =2-2Φ(1.96)</a:t>
            </a:r>
          </a:p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</a:rPr>
              <a:t>        =0.05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90600" y="2590800"/>
          <a:ext cx="6096000" cy="927100"/>
        </p:xfrm>
        <a:graphic>
          <a:graphicData uri="http://schemas.openxmlformats.org/presentationml/2006/ole">
            <p:oleObj spid="_x0000_s36867" r:id="rId3" imgW="2946400" imgH="44450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00200" y="2057400"/>
          <a:ext cx="3352800" cy="452438"/>
        </p:xfrm>
        <a:graphic>
          <a:graphicData uri="http://schemas.openxmlformats.org/presentationml/2006/ole">
            <p:oleObj spid="_x0000_s36868" r:id="rId4" imgW="1485900" imgH="203200" progId="Equation.3">
              <p:embed/>
            </p:oleObj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03288" y="792163"/>
            <a:ext cx="67564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SzPct val="90000"/>
            </a:pP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表示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100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次独立测量中事件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出现的次数</a:t>
            </a:r>
            <a:r>
              <a:rPr lang="en-US" altLang="zh-CN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,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则： </a:t>
            </a:r>
            <a:b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       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Y~b(100 , 0.05</a:t>
            </a:r>
            <a:r>
              <a:rPr lang="en-US" altLang="zh-CN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762000" y="91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性质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   已知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X~ N(</a:t>
            </a:r>
            <a:r>
              <a:rPr lang="en-US" altLang="zh-CN">
                <a:solidFill>
                  <a:srgbClr val="04060C"/>
                </a:solidFill>
              </a:rPr>
              <a:t>μ, σ</a:t>
            </a:r>
            <a:r>
              <a:rPr lang="en-US" altLang="zh-CN" baseline="30000">
                <a:solidFill>
                  <a:srgbClr val="04060C"/>
                </a:solidFill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4005263" y="1712913"/>
          <a:ext cx="1666875" cy="657225"/>
        </p:xfrm>
        <a:graphic>
          <a:graphicData uri="http://schemas.openxmlformats.org/presentationml/2006/ole">
            <p:oleObj spid="_x0000_s79875" name="公式" r:id="rId3" imgW="10029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762000" y="91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</a:pP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例</a:t>
            </a:r>
            <a:r>
              <a:rPr lang="en-US" altLang="zh-CN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4   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已知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X~ N(</a:t>
            </a:r>
            <a:r>
              <a:rPr lang="en-US" altLang="zh-CN">
                <a:solidFill>
                  <a:srgbClr val="04060C"/>
                </a:solidFill>
              </a:rPr>
              <a:t>μ, σ</a:t>
            </a:r>
            <a:r>
              <a:rPr lang="en-US" altLang="zh-CN" baseline="30000">
                <a:solidFill>
                  <a:srgbClr val="04060C"/>
                </a:solidFill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.</a:t>
            </a:r>
            <a:r>
              <a:rPr lang="zh-CN" altLang="en-US" b="0">
                <a:solidFill>
                  <a:srgbClr val="04060C"/>
                </a:solidFill>
                <a:latin typeface="Tahoma" pitchFamily="34" charset="0"/>
                <a:ea typeface="黑体" pitchFamily="2" charset="-122"/>
              </a:rPr>
              <a:t>求：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143000" y="1447800"/>
          <a:ext cx="7391400" cy="1187450"/>
        </p:xfrm>
        <a:graphic>
          <a:graphicData uri="http://schemas.openxmlformats.org/presentationml/2006/ole">
            <p:oleObj spid="_x0000_s66563" r:id="rId3" imgW="4445000" imgH="711200" progId="Equation.3">
              <p:embed/>
            </p:oleObj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14400" y="2722563"/>
            <a:ext cx="75438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P{|X-</a:t>
            </a:r>
            <a:r>
              <a:rPr lang="en-US" altLang="zh-CN">
                <a:solidFill>
                  <a:srgbClr val="04060C"/>
                </a:solidFill>
              </a:rPr>
              <a:t>μ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|&lt;2</a:t>
            </a:r>
            <a:r>
              <a:rPr lang="en-US" altLang="zh-CN">
                <a:solidFill>
                  <a:srgbClr val="04060C"/>
                </a:solidFill>
              </a:rPr>
              <a:t>σ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}=2</a:t>
            </a:r>
            <a:r>
              <a:rPr lang="en-US" altLang="zh-CN">
                <a:solidFill>
                  <a:srgbClr val="04060C"/>
                </a:solidFill>
              </a:rPr>
              <a:t>Φ(2)-1=0.9544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4060C"/>
                </a:solidFill>
              </a:rPr>
              <a:t>3</a:t>
            </a:r>
            <a:r>
              <a:rPr lang="zh-CN" altLang="en-US">
                <a:solidFill>
                  <a:srgbClr val="04060C"/>
                </a:solidFill>
              </a:rPr>
              <a:t>）</a:t>
            </a:r>
            <a:r>
              <a:rPr lang="en-US" altLang="zh-CN">
                <a:solidFill>
                  <a:srgbClr val="04060C"/>
                </a:solidFill>
              </a:rPr>
              <a:t>P{|X-μ|&lt;3σ}=2Φ(3)-1=0.9944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00"/>
                </a:solidFill>
                <a:ea typeface="黑体" pitchFamily="2" charset="-122"/>
              </a:rPr>
              <a:t>说明：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X~ N(</a:t>
            </a:r>
            <a:r>
              <a:rPr lang="en-US" altLang="zh-CN">
                <a:solidFill>
                  <a:srgbClr val="04060C"/>
                </a:solidFill>
              </a:rPr>
              <a:t>μ, σ</a:t>
            </a:r>
            <a:r>
              <a:rPr lang="en-US" altLang="zh-CN" baseline="30000">
                <a:solidFill>
                  <a:srgbClr val="04060C"/>
                </a:solidFill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落在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(-3</a:t>
            </a:r>
            <a:r>
              <a:rPr lang="en-US" altLang="zh-CN">
                <a:solidFill>
                  <a:srgbClr val="04060C"/>
                </a:solidFill>
              </a:rPr>
              <a:t>σ,3σ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内的概率为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0.9944</a:t>
            </a:r>
            <a:r>
              <a:rPr lang="en-US" altLang="zh-CN" b="0">
                <a:solidFill>
                  <a:srgbClr val="04060C"/>
                </a:solidFill>
                <a:ea typeface="黑体" pitchFamily="2" charset="-122"/>
              </a:rPr>
              <a:t>, 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这一事实称为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“</a:t>
            </a:r>
            <a:r>
              <a:rPr lang="en-US" altLang="zh-CN">
                <a:solidFill>
                  <a:srgbClr val="04060C"/>
                </a:solidFill>
              </a:rPr>
              <a:t>3σ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规则”这也是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N(0 , 1)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表只作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(-3 , 3)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内的概率的原因。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56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04800" y="1371600"/>
            <a:ext cx="8229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 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例</a:t>
            </a:r>
            <a:r>
              <a:rPr lang="en-US" altLang="zh-CN">
                <a:solidFill>
                  <a:srgbClr val="1C1C1C"/>
                </a:solidFill>
              </a:rPr>
              <a:t>2 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公共汽车车门的高度是按男子与车门顶头碰头机会在</a:t>
            </a:r>
            <a:r>
              <a:rPr lang="en-US" altLang="zh-CN">
                <a:solidFill>
                  <a:srgbClr val="1C1C1C"/>
                </a:solidFill>
              </a:rPr>
              <a:t>0.01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以下来设计的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.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设男子身高</a:t>
            </a:r>
            <a:r>
              <a:rPr lang="en-US" altLang="zh-CN" i="1">
                <a:solidFill>
                  <a:srgbClr val="1C1C1C"/>
                </a:solidFill>
              </a:rPr>
              <a:t>X</a:t>
            </a:r>
            <a:r>
              <a:rPr lang="zh-CN" altLang="en-US">
                <a:solidFill>
                  <a:srgbClr val="1C1C1C"/>
                </a:solidFill>
              </a:rPr>
              <a:t>～</a:t>
            </a:r>
            <a:r>
              <a:rPr lang="en-US" altLang="zh-CN" i="1">
                <a:solidFill>
                  <a:srgbClr val="1C1C1C"/>
                </a:solidFill>
              </a:rPr>
              <a:t>N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1C1C1C"/>
                </a:solidFill>
              </a:rPr>
              <a:t>170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,</a:t>
            </a:r>
            <a:r>
              <a:rPr lang="en-US" altLang="zh-CN">
                <a:solidFill>
                  <a:srgbClr val="1C1C1C"/>
                </a:solidFill>
              </a:rPr>
              <a:t>6</a:t>
            </a:r>
            <a:r>
              <a:rPr lang="en-US" altLang="zh-CN" baseline="30000">
                <a:solidFill>
                  <a:srgbClr val="1C1C1C"/>
                </a:solidFill>
              </a:rPr>
              <a:t>2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),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问车门高度应如何确定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?    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914400" y="2947988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解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:  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设车门高度为</a:t>
            </a:r>
            <a:r>
              <a:rPr lang="en-US" altLang="zh-CN" i="1">
                <a:solidFill>
                  <a:srgbClr val="1C1C1C"/>
                </a:solidFill>
              </a:rPr>
              <a:t>h</a:t>
            </a:r>
            <a:r>
              <a:rPr lang="en-US" altLang="zh-CN">
                <a:solidFill>
                  <a:srgbClr val="1C1C1C"/>
                </a:solidFill>
              </a:rPr>
              <a:t> cm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,</a:t>
            </a:r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按设计要求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905000" y="3505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X≥ h</a:t>
            </a:r>
            <a:r>
              <a:rPr lang="en-US" altLang="zh-CN"/>
              <a:t>)≤0.01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143000" y="3962400"/>
            <a:ext cx="318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宋体" pitchFamily="2" charset="-122"/>
              </a:rPr>
              <a:t>或  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&lt; </a:t>
            </a:r>
            <a:r>
              <a:rPr lang="en-US" altLang="zh-CN" i="1"/>
              <a:t>h</a:t>
            </a:r>
            <a:r>
              <a:rPr lang="en-US" altLang="zh-CN"/>
              <a:t>)</a:t>
            </a:r>
            <a:r>
              <a:rPr lang="en-US" altLang="zh-CN" i="1"/>
              <a:t>≥</a:t>
            </a:r>
            <a:r>
              <a:rPr lang="en-US" altLang="zh-CN"/>
              <a:t> 0.99</a:t>
            </a:r>
            <a:r>
              <a:rPr lang="zh-CN" altLang="en-US">
                <a:latin typeface="宋体" pitchFamily="2" charset="-122"/>
              </a:rPr>
              <a:t>，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85800" y="4495800"/>
            <a:ext cx="495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下面我们来求满足上式的最小的 </a:t>
            </a:r>
            <a:r>
              <a:rPr lang="en-US" altLang="zh-CN" i="1">
                <a:solidFill>
                  <a:srgbClr val="1C1C1C"/>
                </a:solidFill>
              </a:rPr>
              <a:t>h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.</a:t>
            </a:r>
          </a:p>
        </p:txBody>
      </p:sp>
      <p:pic>
        <p:nvPicPr>
          <p:cNvPr id="76807" name="Picture 7" descr="公交车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3763963"/>
            <a:ext cx="2921000" cy="1628775"/>
          </a:xfrm>
          <a:prstGeom prst="rect">
            <a:avLst/>
          </a:prstGeom>
          <a:noFill/>
        </p:spPr>
      </p:pic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09600" y="838200"/>
            <a:ext cx="426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</a:rPr>
              <a:t>再看一个应用正态分布的例子</a:t>
            </a:r>
            <a:r>
              <a:rPr lang="en-US" altLang="zh-CN">
                <a:solidFill>
                  <a:srgbClr val="9900FF"/>
                </a:solidFill>
              </a:rPr>
              <a:t>: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849313" y="5080000"/>
            <a:ext cx="285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因为</a:t>
            </a:r>
            <a:r>
              <a:rPr lang="en-US" altLang="zh-CN" i="1">
                <a:solidFill>
                  <a:srgbClr val="1C1C1C"/>
                </a:solidFill>
              </a:rPr>
              <a:t>X</a:t>
            </a:r>
            <a:r>
              <a:rPr lang="zh-CN" altLang="en-US">
                <a:solidFill>
                  <a:srgbClr val="1C1C1C"/>
                </a:solidFill>
              </a:rPr>
              <a:t>～</a:t>
            </a:r>
            <a:r>
              <a:rPr lang="en-US" altLang="zh-CN" i="1">
                <a:solidFill>
                  <a:srgbClr val="1C1C1C"/>
                </a:solidFill>
              </a:rPr>
              <a:t>N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1C1C1C"/>
                </a:solidFill>
              </a:rPr>
              <a:t>170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,</a:t>
            </a:r>
            <a:r>
              <a:rPr lang="en-US" altLang="zh-CN">
                <a:solidFill>
                  <a:srgbClr val="1C1C1C"/>
                </a:solidFill>
              </a:rPr>
              <a:t>6</a:t>
            </a:r>
            <a:r>
              <a:rPr lang="en-US" altLang="zh-CN" baseline="30000">
                <a:solidFill>
                  <a:srgbClr val="1C1C1C"/>
                </a:solidFill>
              </a:rPr>
              <a:t>2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),</a:t>
            </a: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3657600" y="4929188"/>
          <a:ext cx="2286000" cy="792162"/>
        </p:xfrm>
        <a:graphic>
          <a:graphicData uri="http://schemas.openxmlformats.org/presentationml/2006/ole">
            <p:oleObj spid="_x0000_s76810" name="公式" r:id="rId4" imgW="1130040" imgH="393480" progId="Equation.3">
              <p:embed/>
            </p:oleObj>
          </a:graphicData>
        </a:graphic>
      </p:graphicFrame>
      <p:grpSp>
        <p:nvGrpSpPr>
          <p:cNvPr id="76815" name="Group 15"/>
          <p:cNvGrpSpPr>
            <a:grpSpLocks/>
          </p:cNvGrpSpPr>
          <p:nvPr/>
        </p:nvGrpSpPr>
        <p:grpSpPr bwMode="auto">
          <a:xfrm>
            <a:off x="685800" y="5584825"/>
            <a:ext cx="4527550" cy="892175"/>
            <a:chOff x="432" y="3518"/>
            <a:chExt cx="2852" cy="562"/>
          </a:xfrm>
        </p:grpSpPr>
        <p:graphicFrame>
          <p:nvGraphicFramePr>
            <p:cNvPr id="76811" name="Object 11"/>
            <p:cNvGraphicFramePr>
              <a:graphicFrameLocks noChangeAspect="1"/>
            </p:cNvGraphicFramePr>
            <p:nvPr/>
          </p:nvGraphicFramePr>
          <p:xfrm>
            <a:off x="1584" y="3518"/>
            <a:ext cx="1056" cy="562"/>
          </p:xfrm>
          <a:graphic>
            <a:graphicData uri="http://schemas.openxmlformats.org/presentationml/2006/ole">
              <p:oleObj spid="_x0000_s76811" name="公式" r:id="rId5" imgW="736560" imgH="393480" progId="Equation.3">
                <p:embed/>
              </p:oleObj>
            </a:graphicData>
          </a:graphic>
        </p:graphicFrame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2640" y="3633"/>
            <a:ext cx="240" cy="288"/>
          </p:xfrm>
          <a:graphic>
            <a:graphicData uri="http://schemas.openxmlformats.org/presentationml/2006/ole">
              <p:oleObj spid="_x0000_s76812" name="公式" r:id="rId6" imgW="126720" imgH="152280" progId="Equation.3">
                <p:embed/>
              </p:oleObj>
            </a:graphicData>
          </a:graphic>
        </p:graphicFrame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432" y="3633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1C1C1C"/>
                  </a:solidFill>
                  <a:latin typeface="宋体" pitchFamily="2" charset="-122"/>
                </a:rPr>
                <a:t>故 </a:t>
              </a:r>
              <a:r>
                <a:rPr lang="en-US" altLang="zh-CN" i="1">
                  <a:solidFill>
                    <a:srgbClr val="1C1C1C"/>
                  </a:solidFill>
                </a:rPr>
                <a:t>P</a:t>
              </a:r>
              <a:r>
                <a:rPr lang="en-US" altLang="zh-CN">
                  <a:solidFill>
                    <a:srgbClr val="1C1C1C"/>
                  </a:solidFill>
                </a:rPr>
                <a:t>(</a:t>
              </a:r>
              <a:r>
                <a:rPr lang="en-US" altLang="zh-CN" i="1">
                  <a:solidFill>
                    <a:srgbClr val="1C1C1C"/>
                  </a:solidFill>
                </a:rPr>
                <a:t>X</a:t>
              </a:r>
              <a:r>
                <a:rPr lang="en-US" altLang="zh-CN">
                  <a:solidFill>
                    <a:srgbClr val="1C1C1C"/>
                  </a:solidFill>
                </a:rPr>
                <a:t>&lt; </a:t>
              </a:r>
              <a:r>
                <a:rPr lang="en-US" altLang="zh-CN" i="1">
                  <a:solidFill>
                    <a:srgbClr val="1C1C1C"/>
                  </a:solidFill>
                </a:rPr>
                <a:t>h</a:t>
              </a:r>
              <a:r>
                <a:rPr lang="en-US" altLang="zh-CN">
                  <a:solidFill>
                    <a:srgbClr val="1C1C1C"/>
                  </a:solidFill>
                </a:rPr>
                <a:t>)=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2832" y="3681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1C1C1C"/>
                  </a:solidFill>
                </a:rPr>
                <a:t>0.99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  <p:bldP spid="76804" grpId="0"/>
      <p:bldP spid="76805" grpId="0"/>
      <p:bldP spid="76806" grpId="0" autoUpdateAnimBg="0"/>
      <p:bldP spid="76808" grpId="0" autoUpdateAnimBg="0"/>
      <p:bldP spid="768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28194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）在计算连续型随机变量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落在某一区间的概率时，不必区分该区间是开区间或闭区间或半开区间。例如有</a:t>
            </a:r>
            <a:b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P{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&lt;</a:t>
            </a:r>
            <a:r>
              <a:rPr lang="en-US" altLang="zh-CN" sz="2400" b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X≤b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}=P{</a:t>
            </a:r>
            <a:r>
              <a:rPr lang="en-US" altLang="zh-CN" sz="2400" b="1" i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≤X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&lt;b}</a:t>
            </a:r>
            <a:b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</a:b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                             = P{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&lt; X &lt;b}=P{</a:t>
            </a:r>
            <a:r>
              <a:rPr lang="en-US" altLang="zh-CN" sz="2400" b="1" i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400" b="1" dirty="0" err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≤X≤b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概率密度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 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的性质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i="1" dirty="0" smtClean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en-US" altLang="zh-CN" sz="2400" b="1" dirty="0" smtClean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)≥0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371600" y="3733800"/>
          <a:ext cx="1676400" cy="676275"/>
        </p:xfrm>
        <a:graphic>
          <a:graphicData uri="http://schemas.openxmlformats.org/presentationml/2006/ole">
            <p:oleObj spid="_x0000_s7171" name="Equation" r:id="rId3" imgW="876240" imgH="355320" progId="Equation.3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00400" y="3656013"/>
          <a:ext cx="4800600" cy="763587"/>
        </p:xfrm>
        <a:graphic>
          <a:graphicData uri="http://schemas.openxmlformats.org/presentationml/2006/ole">
            <p:oleObj spid="_x0000_s7172" name="Equation" r:id="rId4" imgW="2209680" imgH="35532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4467225"/>
            <a:ext cx="74676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反之，满足（</a:t>
            </a:r>
            <a:r>
              <a:rPr lang="en-US" altLang="zh-CN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1)(2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）的一个可积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函数 </a:t>
            </a:r>
            <a:r>
              <a:rPr lang="en-US" altLang="zh-CN" i="1" dirty="0" smtClean="0">
                <a:solidFill>
                  <a:srgbClr val="04060C"/>
                </a:solidFill>
              </a:rPr>
              <a:t>f</a:t>
            </a:r>
            <a:r>
              <a:rPr lang="en-US" altLang="zh-CN" dirty="0" smtClean="0">
                <a:solidFill>
                  <a:srgbClr val="04060C"/>
                </a:solidFill>
              </a:rPr>
              <a:t>(</a:t>
            </a:r>
            <a:r>
              <a:rPr lang="en-US" altLang="zh-CN" i="1" dirty="0" smtClean="0">
                <a:solidFill>
                  <a:srgbClr val="04060C"/>
                </a:solidFill>
              </a:rPr>
              <a:t>x</a:t>
            </a:r>
            <a:r>
              <a:rPr lang="en-US" altLang="zh-CN" dirty="0" smtClean="0">
                <a:solidFill>
                  <a:srgbClr val="04060C"/>
                </a:solidFill>
              </a:rPr>
              <a:t>) 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必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是某连续型随机变量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的概率密度，因此，常用这两条性质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检验 </a:t>
            </a:r>
            <a:r>
              <a:rPr lang="en-US" altLang="zh-CN" i="1" dirty="0" smtClean="0">
                <a:solidFill>
                  <a:srgbClr val="04060C"/>
                </a:solidFill>
              </a:rPr>
              <a:t>f</a:t>
            </a:r>
            <a:r>
              <a:rPr lang="en-US" altLang="zh-CN" dirty="0" smtClean="0">
                <a:solidFill>
                  <a:srgbClr val="04060C"/>
                </a:solidFill>
              </a:rPr>
              <a:t>(</a:t>
            </a:r>
            <a:r>
              <a:rPr lang="en-US" altLang="zh-CN" i="1" dirty="0" smtClean="0">
                <a:solidFill>
                  <a:srgbClr val="04060C"/>
                </a:solidFill>
              </a:rPr>
              <a:t>x</a:t>
            </a:r>
            <a:r>
              <a:rPr lang="en-US" altLang="zh-CN" dirty="0" smtClean="0">
                <a:solidFill>
                  <a:srgbClr val="04060C"/>
                </a:solidFill>
              </a:rPr>
              <a:t>) 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是否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为概率密度。</a:t>
            </a:r>
          </a:p>
          <a:p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几何意义：曲线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= </a:t>
            </a:r>
            <a:r>
              <a:rPr lang="en-US" altLang="zh-CN" i="1" dirty="0">
                <a:solidFill>
                  <a:srgbClr val="04060C"/>
                </a:solidFill>
              </a:rPr>
              <a:t>f</a:t>
            </a:r>
            <a:r>
              <a:rPr lang="en-US" altLang="zh-CN" dirty="0">
                <a:solidFill>
                  <a:srgbClr val="04060C"/>
                </a:solidFill>
              </a:rPr>
              <a:t>(</a:t>
            </a:r>
            <a:r>
              <a:rPr lang="en-US" altLang="zh-CN" i="1" dirty="0">
                <a:solidFill>
                  <a:srgbClr val="04060C"/>
                </a:solidFill>
              </a:rPr>
              <a:t>x</a:t>
            </a:r>
            <a:r>
              <a:rPr lang="en-US" altLang="zh-CN" dirty="0">
                <a:solidFill>
                  <a:srgbClr val="04060C"/>
                </a:solidFill>
              </a:rPr>
              <a:t>)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轴之间的面积等于</a:t>
            </a: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 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5945188" y="1905000"/>
            <a:ext cx="3046412" cy="1782763"/>
            <a:chOff x="1296" y="1296"/>
            <a:chExt cx="2783" cy="1567"/>
          </a:xfrm>
        </p:grpSpPr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2065" y="1296"/>
              <a:ext cx="725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i="1">
                  <a:solidFill>
                    <a:srgbClr val="FFFF00"/>
                  </a:solidFill>
                </a:rPr>
                <a:t> </a:t>
              </a:r>
              <a:r>
                <a:rPr kumimoji="0" lang="en-US" altLang="zh-CN" i="1">
                  <a:solidFill>
                    <a:srgbClr val="FF3300"/>
                  </a:solidFill>
                </a:rPr>
                <a:t>f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x</a:t>
              </a:r>
              <a:r>
                <a:rPr kumimoji="0" lang="en-US" altLang="zh-CN">
                  <a:solidFill>
                    <a:srgbClr val="FF3300"/>
                  </a:solidFill>
                </a:rPr>
                <a:t>)</a:t>
              </a:r>
              <a:endParaRPr kumimoji="0" lang="en-US" altLang="zh-CN" i="1">
                <a:solidFill>
                  <a:srgbClr val="FF3300"/>
                </a:solidFill>
              </a:endParaRPr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1296" y="1392"/>
              <a:ext cx="2783" cy="1471"/>
              <a:chOff x="1296" y="1392"/>
              <a:chExt cx="2783" cy="1471"/>
            </a:xfrm>
          </p:grpSpPr>
          <p:sp>
            <p:nvSpPr>
              <p:cNvPr id="7189" name="Text Box 21"/>
              <p:cNvSpPr txBox="1">
                <a:spLocks noChangeArrowheads="1"/>
              </p:cNvSpPr>
              <p:nvPr/>
            </p:nvSpPr>
            <p:spPr bwMode="auto">
              <a:xfrm>
                <a:off x="3790" y="2266"/>
                <a:ext cx="289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0" lang="en-US" altLang="zh-CN" sz="2800" i="1"/>
                  <a:t>x</a:t>
                </a:r>
                <a:endParaRPr kumimoji="0" lang="en-US" altLang="zh-CN" sz="3200"/>
              </a:p>
            </p:txBody>
          </p:sp>
          <p:sp>
            <p:nvSpPr>
              <p:cNvPr id="7190" name="Line 2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4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1872" y="2353"/>
                <a:ext cx="240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sz="3200"/>
                  <a:t>o</a:t>
                </a:r>
              </a:p>
            </p:txBody>
          </p:sp>
          <p:sp>
            <p:nvSpPr>
              <p:cNvPr id="7192" name="Freeform 24"/>
              <p:cNvSpPr>
                <a:spLocks/>
              </p:cNvSpPr>
              <p:nvPr/>
            </p:nvSpPr>
            <p:spPr bwMode="auto">
              <a:xfrm>
                <a:off x="1364" y="2450"/>
                <a:ext cx="38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13"/>
                  </a:cxn>
                  <a:cxn ang="0">
                    <a:pos x="0" y="0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Line 25"/>
              <p:cNvSpPr>
                <a:spLocks noChangeShapeType="1"/>
              </p:cNvSpPr>
              <p:nvPr/>
            </p:nvSpPr>
            <p:spPr bwMode="auto">
              <a:xfrm flipV="1">
                <a:off x="2112" y="1392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FFFF99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Freeform 26"/>
              <p:cNvSpPr>
                <a:spLocks/>
              </p:cNvSpPr>
              <p:nvPr/>
            </p:nvSpPr>
            <p:spPr bwMode="auto">
              <a:xfrm>
                <a:off x="1680" y="1728"/>
                <a:ext cx="1248" cy="728"/>
              </a:xfrm>
              <a:custGeom>
                <a:avLst/>
                <a:gdLst/>
                <a:ahLst/>
                <a:cxnLst>
                  <a:cxn ang="0">
                    <a:pos x="0" y="704"/>
                  </a:cxn>
                  <a:cxn ang="0">
                    <a:pos x="336" y="656"/>
                  </a:cxn>
                  <a:cxn ang="0">
                    <a:pos x="528" y="272"/>
                  </a:cxn>
                  <a:cxn ang="0">
                    <a:pos x="672" y="32"/>
                  </a:cxn>
                  <a:cxn ang="0">
                    <a:pos x="768" y="80"/>
                  </a:cxn>
                  <a:cxn ang="0">
                    <a:pos x="864" y="272"/>
                  </a:cxn>
                  <a:cxn ang="0">
                    <a:pos x="912" y="416"/>
                  </a:cxn>
                  <a:cxn ang="0">
                    <a:pos x="1056" y="656"/>
                  </a:cxn>
                  <a:cxn ang="0">
                    <a:pos x="1248" y="704"/>
                  </a:cxn>
                </a:cxnLst>
                <a:rect l="0" t="0" r="r" b="b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2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1752600" y="1295400"/>
          <a:ext cx="381000" cy="350838"/>
        </p:xfrm>
        <a:graphic>
          <a:graphicData uri="http://schemas.openxmlformats.org/presentationml/2006/ole">
            <p:oleObj spid="_x0000_s77834" name="公式" r:id="rId3" imgW="164880" imgH="152280" progId="Equation.3">
              <p:embed/>
            </p:oleObj>
          </a:graphicData>
        </a:graphic>
      </p:graphicFrame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762000" y="1235075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查表得  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(</a:t>
            </a:r>
            <a:r>
              <a:rPr lang="en-US" altLang="zh-CN">
                <a:solidFill>
                  <a:srgbClr val="1C1C1C"/>
                </a:solidFill>
              </a:rPr>
              <a:t>2.33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)=</a:t>
            </a:r>
            <a:r>
              <a:rPr lang="en-US" altLang="zh-CN">
                <a:solidFill>
                  <a:srgbClr val="1C1C1C"/>
                </a:solidFill>
              </a:rPr>
              <a:t>0.9901&gt;0.99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1600200" y="2073275"/>
          <a:ext cx="966788" cy="746125"/>
        </p:xfrm>
        <a:graphic>
          <a:graphicData uri="http://schemas.openxmlformats.org/presentationml/2006/ole">
            <p:oleObj spid="_x0000_s77837" name="公式" r:id="rId4" imgW="507960" imgH="393480" progId="Equation.3">
              <p:embed/>
            </p:oleObj>
          </a:graphicData>
        </a:graphic>
      </p:graphicFrame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774700" y="2247900"/>
            <a:ext cx="271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C1C1C"/>
                </a:solidFill>
                <a:latin typeface="宋体" pitchFamily="2" charset="-122"/>
              </a:rPr>
              <a:t>所以       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=</a:t>
            </a:r>
            <a:r>
              <a:rPr lang="en-US" altLang="zh-CN">
                <a:solidFill>
                  <a:srgbClr val="1C1C1C"/>
                </a:solidFill>
              </a:rPr>
              <a:t>2.33</a:t>
            </a:r>
            <a:r>
              <a:rPr lang="en-US" altLang="zh-CN">
                <a:solidFill>
                  <a:srgbClr val="1C1C1C"/>
                </a:solidFill>
                <a:latin typeface="宋体" pitchFamily="2" charset="-122"/>
              </a:rPr>
              <a:t>,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762000" y="3048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1C1C1C"/>
                </a:solidFill>
              </a:rPr>
              <a:t>即  </a:t>
            </a:r>
            <a:r>
              <a:rPr lang="en-US" altLang="zh-CN" i="1">
                <a:solidFill>
                  <a:srgbClr val="1C1C1C"/>
                </a:solidFill>
              </a:rPr>
              <a:t>h</a:t>
            </a:r>
            <a:r>
              <a:rPr lang="en-US" altLang="zh-CN">
                <a:solidFill>
                  <a:srgbClr val="1C1C1C"/>
                </a:solidFill>
              </a:rPr>
              <a:t>=170+13.98    184</a:t>
            </a:r>
            <a:endParaRPr lang="en-US" altLang="zh-CN" b="0">
              <a:solidFill>
                <a:srgbClr val="1C1C1C"/>
              </a:solidFill>
            </a:endParaRPr>
          </a:p>
        </p:txBody>
      </p:sp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2971800" y="3124200"/>
          <a:ext cx="304800" cy="303213"/>
        </p:xfrm>
        <a:graphic>
          <a:graphicData uri="http://schemas.openxmlformats.org/presentationml/2006/ole">
            <p:oleObj spid="_x0000_s77841" name="公式" r:id="rId5" imgW="126720" imgH="126720" progId="Equation.3">
              <p:embed/>
            </p:oleObj>
          </a:graphicData>
        </a:graphic>
      </p:graphicFrame>
      <p:pic>
        <p:nvPicPr>
          <p:cNvPr id="77848" name="Picture 24" descr="公交车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1752600"/>
            <a:ext cx="2160588" cy="1204913"/>
          </a:xfrm>
          <a:prstGeom prst="rect">
            <a:avLst/>
          </a:prstGeom>
          <a:noFill/>
        </p:spPr>
      </p:pic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762000" y="4060825"/>
            <a:ext cx="7696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后面第五章中，我们还将介绍为什么这么多随机现象都近似服从正态分布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30480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设分布函数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为严格递增的分布函数，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en-US" altLang="zh-CN" sz="2400" b="1" baseline="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-1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的反函数，若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U (0</a:t>
            </a:r>
            <a:r>
              <a:rPr lang="zh-CN" altLang="en-US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1)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Y=F</a:t>
            </a:r>
            <a:r>
              <a:rPr lang="en-US" altLang="zh-CN" sz="2400" b="1" baseline="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-1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(X)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F(y)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en-US" altLang="zh-CN" sz="2400" b="1" baseline="-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(y)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，由分布函数的定义有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en-US" altLang="zh-CN" sz="2400" b="1" baseline="-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(y)=P{Y≤y}=P{ F</a:t>
            </a:r>
            <a:r>
              <a:rPr lang="en-US" altLang="zh-CN" sz="2400" b="1" baseline="300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-1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(X)≤y}=P{ X≤F(y)}=F(y)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这个结论在随机模拟中具有基本的重要性。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4.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其它常用的连续型分布有以下几个：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Г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分布：设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 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981200" y="1676400"/>
          <a:ext cx="4422775" cy="1382713"/>
        </p:xfrm>
        <a:graphic>
          <a:graphicData uri="http://schemas.openxmlformats.org/presentationml/2006/ole">
            <p:oleObj spid="_x0000_s39939" name="Equation" r:id="rId3" imgW="2286000" imgH="711000" progId="Equation.3">
              <p:embed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66800" y="2992438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ɑ&gt;0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β&gt;0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为参数，则称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Г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分布，记为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Г(ɑ, β)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。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057400" y="4343400"/>
          <a:ext cx="4191000" cy="1447800"/>
        </p:xfrm>
        <a:graphic>
          <a:graphicData uri="http://schemas.openxmlformats.org/presentationml/2006/ole">
            <p:oleObj spid="_x0000_s39941" r:id="rId4" imgW="2070100" imgH="711200" progId="Equation.3">
              <p:embed/>
            </p:oleObj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447800" y="5832475"/>
            <a:ext cx="6675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σ&gt;0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为常数，称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服从参数为的瑞利分布。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38200" y="3927475"/>
            <a:ext cx="619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）瑞利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(Ragleiqh)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25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39940" grpId="0" build="p" autoUpdateAnimBg="0" advAuto="0"/>
      <p:bldP spid="39942" grpId="0" autoUpdateAnimBg="0"/>
      <p:bldP spid="399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3)</a:t>
            </a:r>
            <a:r>
              <a:rPr lang="en-US" altLang="zh-CN" sz="2400" b="1" dirty="0" smtClean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落在区间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 i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73238" y="1371600"/>
          <a:ext cx="5541962" cy="681038"/>
        </p:xfrm>
        <a:graphic>
          <a:graphicData uri="http://schemas.openxmlformats.org/presentationml/2006/ole">
            <p:oleObj spid="_x0000_s8195" name="Equation" r:id="rId3" imgW="2869920" imgH="355320" progId="Equation.3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731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几何意义：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落在区间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&lt;X≤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}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等于区间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上曲线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=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之下的曲边梯形的面积．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14400" y="3124200"/>
            <a:ext cx="74676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(4</a:t>
            </a:r>
            <a:r>
              <a:rPr lang="en-US" altLang="zh-CN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在点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处连续，则有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F′(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)=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1219200" y="3630613"/>
            <a:ext cx="7162800" cy="1627187"/>
            <a:chOff x="768" y="2527"/>
            <a:chExt cx="4512" cy="1025"/>
          </a:xfrm>
        </p:grpSpPr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1872" y="2527"/>
            <a:ext cx="1296" cy="401"/>
          </p:xfrm>
          <a:graphic>
            <a:graphicData uri="http://schemas.openxmlformats.org/presentationml/2006/ole">
              <p:oleObj spid="_x0000_s8198" name="Equation" r:id="rId4" imgW="1143000" imgH="355320" progId="Equation.3">
                <p:embed/>
              </p:oleObj>
            </a:graphicData>
          </a:graphic>
        </p:graphicFrame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768" y="2551"/>
              <a:ext cx="4512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zh-CN" altLang="en-US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这是因为              ，当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f</a:t>
              </a:r>
              <a:r>
                <a:rPr lang="en-US" altLang="zh-CN" b="0" dirty="0">
                  <a:solidFill>
                    <a:srgbClr val="04060C"/>
                  </a:solidFill>
                  <a:ea typeface="黑体" pitchFamily="2" charset="-122"/>
                </a:rPr>
                <a:t>(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b="0" dirty="0">
                  <a:solidFill>
                    <a:srgbClr val="04060C"/>
                  </a:solidFill>
                  <a:ea typeface="黑体" pitchFamily="2" charset="-122"/>
                </a:rPr>
                <a:t>)</a:t>
              </a:r>
              <a:r>
                <a:rPr lang="zh-CN" altLang="en-US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连续时，</a:t>
              </a:r>
              <a:r>
                <a:rPr lang="zh-CN" altLang="en-US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/>
              </a:r>
              <a:br>
                <a:rPr lang="zh-CN" altLang="en-US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</a:br>
              <a:r>
                <a:rPr lang="zh-CN" altLang="en-US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F(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)</a:t>
              </a:r>
              <a:r>
                <a:rPr lang="zh-CN" altLang="en-US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可导，所以在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f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(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)</a:t>
              </a:r>
              <a:r>
                <a:rPr lang="zh-CN" altLang="en-US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的连续点处，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F′(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)=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f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(</a:t>
              </a:r>
              <a:r>
                <a:rPr lang="en-US" altLang="zh-CN" i="1" dirty="0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dirty="0">
                  <a:solidFill>
                    <a:srgbClr val="04060C"/>
                  </a:solidFill>
                  <a:ea typeface="黑体" pitchFamily="2" charset="-122"/>
                </a:rPr>
                <a:t>)</a:t>
              </a:r>
              <a:r>
                <a:rPr lang="en-US" altLang="zh-CN" b="0" dirty="0">
                  <a:solidFill>
                    <a:srgbClr val="04060C"/>
                  </a:solidFill>
                  <a:latin typeface="黑体" pitchFamily="2" charset="-122"/>
                  <a:ea typeface="黑体" pitchFamily="2" charset="-122"/>
                </a:rPr>
                <a:t>. </a:t>
              </a:r>
            </a:p>
            <a:p>
              <a:pPr>
                <a:spcBef>
                  <a:spcPct val="50000"/>
                </a:spcBef>
              </a:pPr>
              <a:endParaRPr lang="en-US" altLang="zh-CN" b="0" dirty="0"/>
            </a:p>
          </p:txBody>
        </p:sp>
      </p:grp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914400" y="4648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buSzPct val="90000"/>
            </a:pPr>
            <a:r>
              <a:rPr lang="en-US" altLang="zh-CN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(5)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概率密度 </a:t>
            </a:r>
            <a:r>
              <a:rPr lang="en-US" altLang="zh-CN" i="1" dirty="0" smtClean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dirty="0" smtClean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 dirty="0" smtClean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 smtClean="0">
                <a:solidFill>
                  <a:srgbClr val="04060C"/>
                </a:solidFill>
                <a:ea typeface="黑体" pitchFamily="2" charset="-122"/>
              </a:rPr>
              <a:t>) 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物理意义</a:t>
            </a:r>
            <a:b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由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的连续点</a:t>
            </a:r>
            <a:r>
              <a:rPr lang="en-US" altLang="zh-CN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处有 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435100" y="5565775"/>
          <a:ext cx="6073775" cy="682625"/>
        </p:xfrm>
        <a:graphic>
          <a:graphicData uri="http://schemas.openxmlformats.org/presentationml/2006/ole">
            <p:oleObj spid="_x0000_s8202" name="Equation" r:id="rId5" imgW="34797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6" grpId="0" autoUpdateAnimBg="0"/>
      <p:bldP spid="8197" grpId="0" autoUpdateAnimBg="0"/>
      <p:bldP spid="820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73914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这里我们看到概率密度的定义与物理学中的线密度的定义相类似，若非均匀直线的线密度为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，则在区间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上的直线的质量为         ．这就是称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为概率密度的原因，它反映了概率在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点处的＂密集程度＂。 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800600" y="1752600"/>
          <a:ext cx="1301750" cy="647700"/>
        </p:xfrm>
        <a:graphic>
          <a:graphicData uri="http://schemas.openxmlformats.org/presentationml/2006/ole">
            <p:oleObj spid="_x0000_s9221" name="Equation" r:id="rId3" imgW="711000" imgH="355320" progId="Equation.3">
              <p:embed/>
            </p:oleObj>
          </a:graphicData>
        </a:graphic>
      </p:graphicFrame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772400" cy="1600200"/>
          </a:xfrm>
          <a:noFill/>
          <a:ln/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．概率密度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8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与分布函数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8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的关系：</a:t>
            </a:r>
          </a:p>
          <a:p>
            <a:pPr marL="457200" indent="-457200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若连续型随机变量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具有概率密度为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b="1" i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，那么它的分布函数为 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819400" y="4270375"/>
          <a:ext cx="2209800" cy="682625"/>
        </p:xfrm>
        <a:graphic>
          <a:graphicData uri="http://schemas.openxmlformats.org/presentationml/2006/ole">
            <p:oleObj spid="_x0000_s9224" name="Equation" r:id="rId4" imgW="1143000" imgH="355320" progId="Equation.3">
              <p:embed/>
            </p:oleObj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62000" y="4876800"/>
            <a:ext cx="79248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7350" indent="-387350">
              <a:lnSpc>
                <a:spcPct val="11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若连续型随机变量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，那么它的概率密度为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)=F′(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b="0">
                <a:solidFill>
                  <a:srgbClr val="04060C"/>
                </a:solidFill>
                <a:ea typeface="黑体" pitchFamily="2" charset="-122"/>
              </a:rPr>
              <a:t>.</a:t>
            </a:r>
          </a:p>
          <a:p>
            <a:pPr marL="387350" indent="-387350">
              <a:spcBef>
                <a:spcPct val="50000"/>
              </a:spcBef>
            </a:pPr>
            <a:endParaRPr lang="en-US" altLang="zh-CN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3" grpId="0" build="p" autoUpdateAnimBg="0"/>
      <p:bldP spid="92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696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69925" indent="-669925">
              <a:lnSpc>
                <a:spcPct val="110000"/>
              </a:lnSpc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注意：对于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不可导的点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处，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在该点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处的函数值可任意给出。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260600" y="2514600"/>
          <a:ext cx="2921000" cy="917575"/>
        </p:xfrm>
        <a:graphic>
          <a:graphicData uri="http://schemas.openxmlformats.org/presentationml/2006/ole">
            <p:oleObj spid="_x0000_s10247" name="Equation" r:id="rId3" imgW="1549080" imgH="482400" progId="Equation.3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5800" y="3505200"/>
            <a:ext cx="685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试确定常数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0">
                <a:solidFill>
                  <a:srgbClr val="04060C"/>
                </a:solidFill>
                <a:ea typeface="黑体" pitchFamily="2" charset="-122"/>
              </a:rPr>
              <a:t>(3)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并求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P{X&gt;0.1}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62000" y="4135438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(1)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由于             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        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，解得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=3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624138" y="4038600"/>
          <a:ext cx="3668712" cy="668338"/>
        </p:xfrm>
        <a:graphic>
          <a:graphicData uri="http://schemas.openxmlformats.org/presentationml/2006/ole">
            <p:oleObj spid="_x0000_s10250" name="Equation" r:id="rId4" imgW="2145960" imgH="393480" progId="Equation.3">
              <p:embed/>
            </p:oleObj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447800" y="4964113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191000" y="4792663"/>
          <a:ext cx="2692400" cy="846137"/>
        </p:xfrm>
        <a:graphic>
          <a:graphicData uri="http://schemas.openxmlformats.org/presentationml/2006/ole">
            <p:oleObj spid="_x0000_s10252" name="Equation" r:id="rId5" imgW="154908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25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25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6" grpId="0" build="p" autoUpdateAnimBg="0"/>
      <p:bldP spid="10248" grpId="0" autoUpdateAnimBg="0"/>
      <p:bldP spid="10249" grpId="0" autoUpdateAnimBg="0"/>
      <p:bldP spid="102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从而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514600" y="914400"/>
          <a:ext cx="5867400" cy="1079500"/>
        </p:xfrm>
        <a:graphic>
          <a:graphicData uri="http://schemas.openxmlformats.org/presentationml/2006/ole">
            <p:oleObj spid="_x0000_s12291" name="Equation" r:id="rId3" imgW="3060360" imgH="55872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00200" y="2133600"/>
          <a:ext cx="3352800" cy="971550"/>
        </p:xfrm>
        <a:graphic>
          <a:graphicData uri="http://schemas.openxmlformats.org/presentationml/2006/ole">
            <p:oleObj spid="_x0000_s12292" name="Equation" r:id="rId4" imgW="1663560" imgH="4824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066800" y="3276600"/>
          <a:ext cx="7086600" cy="701675"/>
        </p:xfrm>
        <a:graphic>
          <a:graphicData uri="http://schemas.openxmlformats.org/presentationml/2006/ole">
            <p:oleObj spid="_x0000_s12293" name="Equation" r:id="rId5" imgW="3555720" imgH="3553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762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确定常数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使得函数 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220913" y="1371600"/>
          <a:ext cx="3025775" cy="915988"/>
        </p:xfrm>
        <a:graphic>
          <a:graphicData uri="http://schemas.openxmlformats.org/presentationml/2006/ole">
            <p:oleObj spid="_x0000_s13315" name="Equation" r:id="rId3" imgW="1663560" imgH="507960" progId="Equation.3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2306638"/>
            <a:ext cx="7391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为连续型随机变量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的分布函数，并求出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的概率密度及概率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P{-1&lt;X&lt;2}</a:t>
            </a:r>
            <a:r>
              <a:rPr lang="zh-CN" altLang="en-US" b="0">
                <a:solidFill>
                  <a:srgbClr val="04060C"/>
                </a:solidFill>
                <a:ea typeface="黑体" pitchFamily="2" charset="-122"/>
              </a:rPr>
              <a:t>。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58850" y="320040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由分布函数的性质知 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098800" y="3657600"/>
          <a:ext cx="2336800" cy="566738"/>
        </p:xfrm>
        <a:graphic>
          <a:graphicData uri="http://schemas.openxmlformats.org/presentationml/2006/ole">
            <p:oleObj spid="_x0000_s13318" name="Equation" r:id="rId4" imgW="1143000" imgH="279360" progId="Equation.3">
              <p:embed/>
            </p:oleObj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441450" y="4041775"/>
            <a:ext cx="68643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所以  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B=1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又由连续型随机变量的分布函数的连续性知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=0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处有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F(0-0)=F(0)</a:t>
            </a: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即：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A=1-A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b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所以：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A=1/2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</a:t>
            </a:r>
            <a:r>
              <a:rPr lang="en-US" altLang="zh-CN" b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b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分布函数为：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6" grpId="0" autoUpdateAnimBg="0"/>
      <p:bldP spid="13317" grpId="0" autoUpdateAnimBg="0"/>
      <p:bldP spid="13319" grpId="0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0000CC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0000CC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0000CC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1370</TotalTime>
  <Words>2219</Words>
  <Application>Microsoft PowerPoint</Application>
  <PresentationFormat>全屏显示(4:3)</PresentationFormat>
  <Paragraphs>175</Paragraphs>
  <Slides>42</Slides>
  <Notes>2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Sumi Painting</vt:lpstr>
      <vt:lpstr>Equation</vt:lpstr>
      <vt:lpstr>公式</vt:lpstr>
      <vt:lpstr>Microsoft 公式 3.0</vt:lpstr>
      <vt:lpstr>2.3连续型随机变量及其概率密度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fjin</dc:creator>
  <cp:lastModifiedBy>微软用户</cp:lastModifiedBy>
  <cp:revision>33</cp:revision>
  <dcterms:created xsi:type="dcterms:W3CDTF">2002-07-16T09:47:32Z</dcterms:created>
  <dcterms:modified xsi:type="dcterms:W3CDTF">2012-03-04T15:48:38Z</dcterms:modified>
</cp:coreProperties>
</file>