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10"/>
    <p:sldId id="263" r:id="rId11"/>
    <p:sldId id="270" r:id="rId12"/>
    <p:sldId id="268" r:id="rId13"/>
    <p:sldId id="262" r:id="rId14"/>
    <p:sldId id="267" r:id="rId15"/>
    <p:sldId id="269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0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3574415" y="3872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447415" y="3745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320415" y="3618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8210" y="518795"/>
            <a:ext cx="183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Mission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986020" y="518795"/>
            <a:ext cx="301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Environment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2814955" y="1694180"/>
            <a:ext cx="2725420" cy="120523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242945" y="355282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Body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31695" y="5590540"/>
            <a:ext cx="40640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11045" y="1125855"/>
            <a:ext cx="1030605" cy="55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64965" y="3002280"/>
            <a:ext cx="3810" cy="43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4163695" y="4710430"/>
            <a:ext cx="50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36260" y="4577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“bodies”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5278120" y="1196340"/>
            <a:ext cx="864870" cy="5327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18210" y="518795"/>
            <a:ext cx="183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Mission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986020" y="518795"/>
            <a:ext cx="301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Environment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2814955" y="1694180"/>
            <a:ext cx="2725420" cy="120523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Auto-riding Agent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11045" y="1125855"/>
            <a:ext cx="1030605" cy="55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64965" y="3002280"/>
            <a:ext cx="3810" cy="43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" y="3598545"/>
            <a:ext cx="1294130" cy="10572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045" y="3598545"/>
            <a:ext cx="1285240" cy="139001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710" y="3674745"/>
            <a:ext cx="1801495" cy="10801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155" y="5091430"/>
            <a:ext cx="875030" cy="1371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165" y="5091430"/>
            <a:ext cx="1860550" cy="1144905"/>
          </a:xfrm>
          <a:prstGeom prst="rect">
            <a:avLst/>
          </a:prstGeom>
        </p:spPr>
      </p:pic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7844155" y="354330"/>
            <a:ext cx="2395855" cy="165163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3" name="直接箭头连接符 22"/>
          <p:cNvCxnSpPr/>
          <p:nvPr/>
        </p:nvCxnSpPr>
        <p:spPr>
          <a:xfrm flipV="1">
            <a:off x="5391785" y="1152525"/>
            <a:ext cx="742950" cy="60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470" y="2225040"/>
            <a:ext cx="2415540" cy="16370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4470" y="4081145"/>
            <a:ext cx="2447290" cy="14966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20775" y="1171575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Sdem Agent Algorithm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148455" y="1063625"/>
            <a:ext cx="4845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latin typeface="Arial" panose="020B0604020202020204" pitchFamily="34" charset="0"/>
              </a:rPr>
              <a:t>×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08575" y="1171575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different vehicles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338060" y="1066800"/>
            <a:ext cx="4845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>
                <a:latin typeface="Arial" panose="020B0604020202020204" pitchFamily="34" charset="0"/>
              </a:rPr>
              <a:t>×</a:t>
            </a: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2600" y="117475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Terrians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906135" y="1650365"/>
            <a:ext cx="143192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Bike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Snake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Crocodile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Fish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…</a:t>
            </a:r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>
          <a:xfrm>
            <a:off x="5713730" y="1746250"/>
            <a:ext cx="0" cy="20447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693785" y="1650365"/>
            <a:ext cx="143192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Grass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Rocks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Mud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pool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…</a:t>
            </a:r>
            <a:endParaRPr lang="en-US" altLang="zh-CN"/>
          </a:p>
        </p:txBody>
      </p:sp>
      <p:cxnSp>
        <p:nvCxnSpPr>
          <p:cNvPr id="14" name="直接连接符 13"/>
          <p:cNvCxnSpPr/>
          <p:nvPr/>
        </p:nvCxnSpPr>
        <p:spPr>
          <a:xfrm>
            <a:off x="8509635" y="1746250"/>
            <a:ext cx="0" cy="20447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609090" y="1650365"/>
            <a:ext cx="143192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MLP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large scale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KAN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Brain-like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…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1416685" y="1746250"/>
            <a:ext cx="0" cy="204470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10000" y="2099945"/>
            <a:ext cx="143192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Simulation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Monk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Test Bench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3712210" y="2232025"/>
            <a:ext cx="3175" cy="1205865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右大括号 19"/>
          <p:cNvSpPr/>
          <p:nvPr/>
        </p:nvSpPr>
        <p:spPr>
          <a:xfrm rot="5400000">
            <a:off x="6947535" y="1798955"/>
            <a:ext cx="218440" cy="48482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522720" y="4498340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S.R.</a:t>
            </a:r>
            <a:endParaRPr lang="en-US" altLang="zh-CN"/>
          </a:p>
        </p:txBody>
      </p:sp>
      <p:sp>
        <p:nvSpPr>
          <p:cNvPr id="22" name="右大括号 21"/>
          <p:cNvSpPr/>
          <p:nvPr/>
        </p:nvSpPr>
        <p:spPr>
          <a:xfrm rot="5400000">
            <a:off x="4043045" y="2266950"/>
            <a:ext cx="218440" cy="58089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38550" y="5438140"/>
            <a:ext cx="106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N.C.S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3588385" y="1873885"/>
            <a:ext cx="3888105" cy="19805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3600"/>
              <a:t>(  S.D.E.M. )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2447290" y="1228725"/>
            <a:ext cx="2491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Research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6426835" y="1043940"/>
            <a:ext cx="24917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Computational Resource</a:t>
            </a:r>
            <a:endParaRPr lang="en-US" altLang="zh-CN" sz="240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064000" y="1816100"/>
            <a:ext cx="629285" cy="49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632575" y="1903730"/>
            <a:ext cx="602615" cy="506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64680" y="2602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</a:rPr>
              <a:t>Auto-riding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</a:rPr>
              <a:t>Development Platform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49345" y="3854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Unmanned Vehicle Companies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30600" y="4891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Applications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558155" y="3319145"/>
            <a:ext cx="8255" cy="40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549900" y="4356100"/>
            <a:ext cx="8255" cy="40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 15"/>
          <p:cNvSpPr/>
          <p:nvPr/>
        </p:nvSpPr>
        <p:spPr>
          <a:xfrm>
            <a:off x="3574415" y="3872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447415" y="3745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320415" y="361886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918210" y="518795"/>
            <a:ext cx="1836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Mission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4986020" y="518795"/>
            <a:ext cx="30156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/>
              <a:t>Environment</a:t>
            </a:r>
            <a:endParaRPr lang="en-US" altLang="zh-CN" sz="2800"/>
          </a:p>
        </p:txBody>
      </p:sp>
      <p:sp>
        <p:nvSpPr>
          <p:cNvPr id="6" name="椭圆 5"/>
          <p:cNvSpPr/>
          <p:nvPr/>
        </p:nvSpPr>
        <p:spPr>
          <a:xfrm>
            <a:off x="2814955" y="1694180"/>
            <a:ext cx="2725420" cy="120523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242945" y="3552825"/>
            <a:ext cx="1869440" cy="8826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/>
              <a:t>Body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31695" y="5590540"/>
            <a:ext cx="4064000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011045" y="1125855"/>
            <a:ext cx="1030605" cy="55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356860" y="1108710"/>
            <a:ext cx="838835" cy="60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164965" y="3002280"/>
            <a:ext cx="3810" cy="4387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4163695" y="4710430"/>
            <a:ext cx="5080" cy="8801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36260" y="4577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“bodies”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54430" y="72453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18515" y="463423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54430" y="267970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“doing”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588385" y="1873885"/>
            <a:ext cx="3888105" cy="19805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400"/>
              <a:t>(  Mechanism )</a:t>
            </a:r>
            <a:endParaRPr lang="en-US" altLang="zh-CN" sz="4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36420" y="119634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1837690" y="3222625"/>
            <a:ext cx="7620" cy="14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245745" y="916305"/>
            <a:ext cx="5347335" cy="2938145"/>
          </a:xfrm>
          <a:prstGeom prst="arc">
            <a:avLst>
              <a:gd name="adj1" fmla="val 16232631"/>
              <a:gd name="adj2" fmla="val 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5400000">
            <a:off x="1718310" y="1021080"/>
            <a:ext cx="2403475" cy="5346700"/>
          </a:xfrm>
          <a:prstGeom prst="arc">
            <a:avLst>
              <a:gd name="adj1" fmla="val 16232631"/>
              <a:gd name="adj2" fmla="val 65782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593715" y="3667125"/>
            <a:ext cx="9525" cy="1229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16170" y="500253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Nonsence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45195" y="231394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54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5400">
              <a:latin typeface="Segoe Script" panose="030B0504020000000003" charset="0"/>
              <a:cs typeface="Segoe Script" panose="030B0504020000000003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7620000" y="2882265"/>
            <a:ext cx="742315" cy="0"/>
          </a:xfrm>
          <a:prstGeom prst="straightConnector1">
            <a:avLst/>
          </a:prstGeom>
          <a:ln w="31750" cap="sq" cmpd="dbl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991600" y="2854325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Mechanism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1" idx="0"/>
          </p:cNvCxnSpPr>
          <p:nvPr/>
        </p:nvCxnSpPr>
        <p:spPr>
          <a:xfrm>
            <a:off x="2933065" y="916305"/>
            <a:ext cx="6207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136380" y="916305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9131300" y="3333115"/>
            <a:ext cx="8890" cy="150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483985" y="4812665"/>
            <a:ext cx="2647315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850" y="102997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-139065" y="493966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6850" y="298513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“doing”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630805" y="2179320"/>
            <a:ext cx="3888105" cy="19805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400"/>
              <a:t>(  Mechanism )</a:t>
            </a:r>
            <a:endParaRPr lang="en-US" altLang="zh-CN" sz="440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78840" y="1501775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880110" y="3528060"/>
            <a:ext cx="7620" cy="14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>
            <a:off x="-711835" y="1221740"/>
            <a:ext cx="5347335" cy="2938145"/>
          </a:xfrm>
          <a:prstGeom prst="arc">
            <a:avLst>
              <a:gd name="adj1" fmla="val 16232631"/>
              <a:gd name="adj2" fmla="val 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弧形 11"/>
          <p:cNvSpPr/>
          <p:nvPr/>
        </p:nvSpPr>
        <p:spPr>
          <a:xfrm rot="5400000">
            <a:off x="760730" y="1326515"/>
            <a:ext cx="2403475" cy="5346700"/>
          </a:xfrm>
          <a:prstGeom prst="arc">
            <a:avLst>
              <a:gd name="adj1" fmla="val 16232631"/>
              <a:gd name="adj2" fmla="val 65782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4636135" y="3972560"/>
            <a:ext cx="9525" cy="1229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58590" y="530796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Nonsence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7615" y="261937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54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5400">
              <a:latin typeface="Segoe Script" panose="030B0504020000000003" charset="0"/>
              <a:cs typeface="Segoe Script" panose="030B0504020000000003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6662420" y="3187700"/>
            <a:ext cx="742315" cy="0"/>
          </a:xfrm>
          <a:prstGeom prst="straightConnector1">
            <a:avLst/>
          </a:prstGeom>
          <a:ln w="31750" cap="sq" cmpd="dbl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034020" y="315976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Mechanism</a:t>
            </a:r>
            <a:endParaRPr lang="en-US" altLang="zh-CN"/>
          </a:p>
        </p:txBody>
      </p:sp>
      <p:cxnSp>
        <p:nvCxnSpPr>
          <p:cNvPr id="18" name="直接箭头连接符 17"/>
          <p:cNvCxnSpPr>
            <a:stCxn id="11" idx="0"/>
          </p:cNvCxnSpPr>
          <p:nvPr/>
        </p:nvCxnSpPr>
        <p:spPr>
          <a:xfrm>
            <a:off x="1975485" y="1221740"/>
            <a:ext cx="6207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178800" y="1221740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173720" y="3638550"/>
            <a:ext cx="8890" cy="150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5526405" y="5118100"/>
            <a:ext cx="2647315" cy="17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925050" y="127063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40645" y="1811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Dynamics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9925050" y="249745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240645" y="303784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Regulations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9925050" y="372427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40645" y="426466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10052050" y="495109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367645" y="549148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NaF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9431020" y="1621155"/>
            <a:ext cx="358775" cy="38703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49225" y="2179320"/>
            <a:ext cx="3888105" cy="19805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4400"/>
              <a:t>(  Mechanism )</a:t>
            </a:r>
            <a:endParaRPr lang="en-US" altLang="zh-CN" sz="4400"/>
          </a:p>
        </p:txBody>
      </p:sp>
      <p:sp>
        <p:nvSpPr>
          <p:cNvPr id="15" name="文本框 14"/>
          <p:cNvSpPr txBox="1"/>
          <p:nvPr/>
        </p:nvSpPr>
        <p:spPr>
          <a:xfrm>
            <a:off x="5106035" y="261937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54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5400">
              <a:latin typeface="Segoe Script" panose="030B0504020000000003" charset="0"/>
              <a:cs typeface="Segoe Script" panose="030B0504020000000003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180840" y="3187700"/>
            <a:ext cx="742315" cy="0"/>
          </a:xfrm>
          <a:prstGeom prst="straightConnector1">
            <a:avLst/>
          </a:prstGeom>
          <a:ln w="31750" cap="sq" cmpd="dbl">
            <a:solidFill>
              <a:schemeClr val="accent1"/>
            </a:solidFill>
            <a:round/>
            <a:headEnd type="arrow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552440" y="3159760"/>
            <a:ext cx="1400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Mechanism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8857615" y="190246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73210" y="244284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Dynamics</a:t>
            </a:r>
            <a:endParaRPr lang="en-US" altLang="zh-CN" sz="1400"/>
          </a:p>
        </p:txBody>
      </p:sp>
      <p:sp>
        <p:nvSpPr>
          <p:cNvPr id="10" name="文本框 9"/>
          <p:cNvSpPr txBox="1"/>
          <p:nvPr/>
        </p:nvSpPr>
        <p:spPr>
          <a:xfrm>
            <a:off x="8789035" y="337375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04630" y="391414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Regulations</a:t>
            </a:r>
            <a:endParaRPr lang="en-US" altLang="zh-CN" sz="1400"/>
          </a:p>
        </p:txBody>
      </p:sp>
      <p:sp>
        <p:nvSpPr>
          <p:cNvPr id="23" name="文本框 22"/>
          <p:cNvSpPr txBox="1"/>
          <p:nvPr/>
        </p:nvSpPr>
        <p:spPr>
          <a:xfrm>
            <a:off x="7451725" y="199453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67320" y="25349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7499350" y="337375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814945" y="391414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NaF</a:t>
            </a:r>
            <a:endParaRPr lang="en-US" altLang="zh-CN" sz="14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52615" y="1460500"/>
            <a:ext cx="3547110" cy="354711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4"/>
          </p:cNvCxnSpPr>
          <p:nvPr/>
        </p:nvCxnSpPr>
        <p:spPr>
          <a:xfrm>
            <a:off x="8726170" y="1460500"/>
            <a:ext cx="0" cy="354711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2"/>
            <a:endCxn id="29" idx="6"/>
          </p:cNvCxnSpPr>
          <p:nvPr/>
        </p:nvCxnSpPr>
        <p:spPr>
          <a:xfrm>
            <a:off x="6952615" y="3234055"/>
            <a:ext cx="354711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485765" y="509968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801360" y="564007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FF0000"/>
                </a:solidFill>
              </a:rPr>
              <a:t>Intelligence</a:t>
            </a:r>
            <a:endParaRPr lang="en-US" altLang="zh-CN" sz="1400">
              <a:solidFill>
                <a:srgbClr val="FF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6571615" y="4349750"/>
            <a:ext cx="1196340" cy="1144270"/>
          </a:xfrm>
          <a:prstGeom prst="straightConnector1">
            <a:avLst/>
          </a:prstGeom>
          <a:ln w="31750" cap="rnd">
            <a:solidFill>
              <a:schemeClr val="accent1"/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772920" y="42100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65960" y="96139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Dynamics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772920" y="166306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11350" y="220345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Regulations</a:t>
            </a:r>
            <a:endParaRPr lang="en-US" altLang="zh-CN" sz="1200"/>
          </a:p>
        </p:txBody>
      </p:sp>
      <p:sp>
        <p:nvSpPr>
          <p:cNvPr id="23" name="文本框 22"/>
          <p:cNvSpPr txBox="1"/>
          <p:nvPr/>
        </p:nvSpPr>
        <p:spPr>
          <a:xfrm>
            <a:off x="702945" y="5130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20420" y="96139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25" name="文本框 24"/>
          <p:cNvSpPr txBox="1"/>
          <p:nvPr/>
        </p:nvSpPr>
        <p:spPr>
          <a:xfrm>
            <a:off x="574040" y="166306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89635" y="220345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AI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56210" y="87630"/>
            <a:ext cx="2900680" cy="2900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连接符 29"/>
          <p:cNvCxnSpPr>
            <a:stCxn id="29" idx="0"/>
            <a:endCxn id="29" idx="4"/>
          </p:cNvCxnSpPr>
          <p:nvPr/>
        </p:nvCxnSpPr>
        <p:spPr>
          <a:xfrm>
            <a:off x="1606550" y="87630"/>
            <a:ext cx="0" cy="29006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2"/>
            <a:endCxn id="29" idx="6"/>
          </p:cNvCxnSpPr>
          <p:nvPr/>
        </p:nvCxnSpPr>
        <p:spPr>
          <a:xfrm>
            <a:off x="156210" y="1537970"/>
            <a:ext cx="290068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398770" y="42100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91810" y="96139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Dynamics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398770" y="166306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537200" y="220345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Regulations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4328795" y="5130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46270" y="96139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32" name="文本框 31"/>
          <p:cNvSpPr txBox="1"/>
          <p:nvPr/>
        </p:nvSpPr>
        <p:spPr>
          <a:xfrm>
            <a:off x="4199890" y="166306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515485" y="220345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AI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3782060" y="87630"/>
            <a:ext cx="2900680" cy="2900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5" name="直接连接符 34"/>
          <p:cNvCxnSpPr>
            <a:endCxn id="34" idx="4"/>
          </p:cNvCxnSpPr>
          <p:nvPr/>
        </p:nvCxnSpPr>
        <p:spPr>
          <a:xfrm>
            <a:off x="5226050" y="1540510"/>
            <a:ext cx="6350" cy="144780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34" idx="6"/>
          </p:cNvCxnSpPr>
          <p:nvPr/>
        </p:nvCxnSpPr>
        <p:spPr>
          <a:xfrm flipV="1">
            <a:off x="5234940" y="1537970"/>
            <a:ext cx="1447800" cy="1143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827530" y="402082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020570" y="456120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Dynamics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>
            <a:off x="1827530" y="52628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65960" y="580326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Regulations</a:t>
            </a:r>
            <a:endParaRPr lang="en-US" altLang="zh-CN" sz="1200"/>
          </a:p>
        </p:txBody>
      </p:sp>
      <p:sp>
        <p:nvSpPr>
          <p:cNvPr id="41" name="文本框 40"/>
          <p:cNvSpPr txBox="1"/>
          <p:nvPr/>
        </p:nvSpPr>
        <p:spPr>
          <a:xfrm>
            <a:off x="757555" y="411289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9635" y="4638040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43" name="文本框 42"/>
          <p:cNvSpPr txBox="1"/>
          <p:nvPr/>
        </p:nvSpPr>
        <p:spPr>
          <a:xfrm>
            <a:off x="628650" y="52628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44245" y="580326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AI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10820" y="3687445"/>
            <a:ext cx="2900680" cy="2900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>
            <a:stCxn id="45" idx="0"/>
            <a:endCxn id="45" idx="4"/>
          </p:cNvCxnSpPr>
          <p:nvPr/>
        </p:nvCxnSpPr>
        <p:spPr>
          <a:xfrm>
            <a:off x="1661160" y="3687445"/>
            <a:ext cx="0" cy="29006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5" idx="2"/>
            <a:endCxn id="45" idx="6"/>
          </p:cNvCxnSpPr>
          <p:nvPr/>
        </p:nvCxnSpPr>
        <p:spPr>
          <a:xfrm>
            <a:off x="210820" y="5137785"/>
            <a:ext cx="2900680" cy="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53380" y="402082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646420" y="456120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Dynamics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5577205" y="51358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715635" y="567626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Regulations</a:t>
            </a:r>
            <a:endParaRPr lang="en-US" altLang="zh-CN" sz="1200"/>
          </a:p>
        </p:txBody>
      </p:sp>
      <p:sp>
        <p:nvSpPr>
          <p:cNvPr id="52" name="文本框 51"/>
          <p:cNvSpPr txBox="1"/>
          <p:nvPr/>
        </p:nvSpPr>
        <p:spPr>
          <a:xfrm>
            <a:off x="4383405" y="4112895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500880" y="456120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people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4254500" y="526288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570095" y="580326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AI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3836670" y="3687445"/>
            <a:ext cx="2900680" cy="2900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连接符 56"/>
          <p:cNvCxnSpPr>
            <a:stCxn id="56" idx="0"/>
          </p:cNvCxnSpPr>
          <p:nvPr/>
        </p:nvCxnSpPr>
        <p:spPr>
          <a:xfrm>
            <a:off x="5287010" y="3687445"/>
            <a:ext cx="0" cy="14401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56" idx="6"/>
          </p:cNvCxnSpPr>
          <p:nvPr/>
        </p:nvCxnSpPr>
        <p:spPr>
          <a:xfrm>
            <a:off x="5278120" y="5127625"/>
            <a:ext cx="1459230" cy="1016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3863340" y="1086485"/>
            <a:ext cx="1362710" cy="436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4824095" y="142875"/>
            <a:ext cx="401955" cy="1397635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3915410" y="4664075"/>
            <a:ext cx="1354455" cy="46355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278120" y="5118735"/>
            <a:ext cx="603250" cy="136271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9998710" y="219075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0191750" y="273113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Dynamics</a:t>
            </a:r>
            <a:endParaRPr lang="en-US" altLang="zh-CN" sz="1200"/>
          </a:p>
        </p:txBody>
      </p:sp>
      <p:sp>
        <p:nvSpPr>
          <p:cNvPr id="69" name="文本框 68"/>
          <p:cNvSpPr txBox="1"/>
          <p:nvPr/>
        </p:nvSpPr>
        <p:spPr>
          <a:xfrm>
            <a:off x="8799830" y="3432810"/>
            <a:ext cx="866140" cy="899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200">
                <a:solidFill>
                  <a:srgbClr val="FF000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200">
              <a:solidFill>
                <a:srgbClr val="FF000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115425" y="3973195"/>
            <a:ext cx="114554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>
                <a:solidFill>
                  <a:srgbClr val="FF0000"/>
                </a:solidFill>
              </a:rPr>
              <a:t>AI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8382000" y="1857375"/>
            <a:ext cx="2900680" cy="29006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0"/>
            <a:endCxn id="71" idx="4"/>
          </p:cNvCxnSpPr>
          <p:nvPr/>
        </p:nvCxnSpPr>
        <p:spPr>
          <a:xfrm>
            <a:off x="9832340" y="1857375"/>
            <a:ext cx="0" cy="29006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234055" y="1519555"/>
            <a:ext cx="375920" cy="8255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V="1">
            <a:off x="3291205" y="5137785"/>
            <a:ext cx="375920" cy="8255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7126605" y="1540510"/>
            <a:ext cx="1183005" cy="86106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126605" y="4000500"/>
            <a:ext cx="1148080" cy="1153795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34" idx="2"/>
          </p:cNvCxnSpPr>
          <p:nvPr/>
        </p:nvCxnSpPr>
        <p:spPr>
          <a:xfrm>
            <a:off x="3782060" y="1537970"/>
            <a:ext cx="1443990" cy="762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3843020" y="5146040"/>
            <a:ext cx="1443990" cy="762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5287010" y="5135880"/>
            <a:ext cx="6350" cy="144780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232400" y="71755"/>
            <a:ext cx="6350" cy="1447800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640" y="101473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725" y="492442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21640" y="296989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“doing”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03630" y="1486535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1104900" y="3512820"/>
            <a:ext cx="7620" cy="14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15615" y="37846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79700" y="637540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97605" y="85026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3698875" y="5747385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7490" y="849630"/>
            <a:ext cx="1740535" cy="46450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252345" y="541020"/>
            <a:ext cx="488950" cy="60102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15615" y="140462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1210" y="194500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Cybernetics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001645" y="352234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7240" y="406273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Dynamics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2693670" y="537908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80460" y="256603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79825" y="466407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11725" y="4062730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Basic Control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11725" y="1883410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Hyper Control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638925" y="1581785"/>
            <a:ext cx="133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“guidance”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38925" y="2259965"/>
            <a:ext cx="144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“Navigation”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66560" y="4062730"/>
            <a:ext cx="85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“PID”</a:t>
            </a:r>
            <a:endParaRPr lang="en-US" altLang="zh-CN">
              <a:highlight>
                <a:srgbClr val="FFFF00"/>
              </a:highlight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544695" y="207835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544695" y="424116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717915" y="1644015"/>
            <a:ext cx="176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Universal approximation theorem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8393430" y="208724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8227060" y="425005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098915" y="4062730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done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889500" y="537908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 &amp; Tuning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522470" y="5557520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744970" y="5566410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616825" y="537908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640" y="101473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725" y="492442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21640" y="296989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“doing”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03630" y="1486535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1104900" y="3512820"/>
            <a:ext cx="7620" cy="14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15615" y="37846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79700" y="637540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97605" y="85026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3698875" y="5747385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7490" y="849630"/>
            <a:ext cx="1740535" cy="46450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252345" y="541020"/>
            <a:ext cx="488950" cy="60102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15615" y="140462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1210" y="194500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Cybernetics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001645" y="352234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7240" y="406273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Dynamics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2693670" y="537908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80460" y="256603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79825" y="466407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911725" y="4062730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Basic Control</a:t>
            </a:r>
            <a:endParaRPr lang="en-US" altLang="zh-CN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4544695" y="207835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4544695" y="424116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949190" y="1644015"/>
            <a:ext cx="17665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Universal approximation theorem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6858635" y="207835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6855460" y="423227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889500" y="537908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 &amp; Tuning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4522470" y="5557520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744970" y="5566410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238490" y="4062730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“pwm”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13675" y="1883410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“MLP”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698865" y="1883410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“KAN”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875905" y="5379085"/>
            <a:ext cx="1610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“Application”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7997825" y="38544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7661910" y="639889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8679815" y="857250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41" idx="0"/>
          </p:cNvCxnSpPr>
          <p:nvPr/>
        </p:nvCxnSpPr>
        <p:spPr>
          <a:xfrm flipH="1">
            <a:off x="8681085" y="5770880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8662670" y="256603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8643620" y="4599940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9123680" y="285813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00FF00"/>
                </a:highlight>
              </a:rPr>
              <a:t>Embodied</a:t>
            </a:r>
            <a:endParaRPr lang="en-US" altLang="zh-CN">
              <a:highlight>
                <a:srgbClr val="00FF00"/>
              </a:highlight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82380" y="4622165"/>
            <a:ext cx="1749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 Bench</a:t>
            </a:r>
            <a:endParaRPr lang="en-US" altLang="zh-CN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6985635" y="2205355"/>
            <a:ext cx="261620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1640" y="101473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5725" y="492442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21640" y="2969895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“doing”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03630" y="1486535"/>
            <a:ext cx="0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5" idx="0"/>
          </p:cNvCxnSpPr>
          <p:nvPr/>
        </p:nvCxnSpPr>
        <p:spPr>
          <a:xfrm flipH="1">
            <a:off x="1104900" y="3512820"/>
            <a:ext cx="7620" cy="141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15615" y="37846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679700" y="637540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97605" y="85026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3698875" y="5747385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37490" y="849630"/>
            <a:ext cx="1740535" cy="46450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6" name="左大括号 15"/>
          <p:cNvSpPr/>
          <p:nvPr/>
        </p:nvSpPr>
        <p:spPr>
          <a:xfrm>
            <a:off x="2252345" y="541020"/>
            <a:ext cx="488950" cy="60102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015615" y="140462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31210" y="194500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Cybernetics</a:t>
            </a:r>
            <a:endParaRPr lang="en-US" altLang="zh-CN" sz="1400"/>
          </a:p>
        </p:txBody>
      </p:sp>
      <p:sp>
        <p:nvSpPr>
          <p:cNvPr id="19" name="文本框 18"/>
          <p:cNvSpPr txBox="1"/>
          <p:nvPr/>
        </p:nvSpPr>
        <p:spPr>
          <a:xfrm>
            <a:off x="3001645" y="352234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17240" y="406273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Dynamics</a:t>
            </a:r>
            <a:endParaRPr lang="en-US" altLang="zh-CN" sz="1400"/>
          </a:p>
        </p:txBody>
      </p:sp>
      <p:sp>
        <p:nvSpPr>
          <p:cNvPr id="21" name="文本框 20"/>
          <p:cNvSpPr txBox="1"/>
          <p:nvPr/>
        </p:nvSpPr>
        <p:spPr>
          <a:xfrm>
            <a:off x="2693670" y="537908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680460" y="256603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679825" y="466407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297170" y="37338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>
            <a:off x="5979160" y="84518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80430" y="5689600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04100" y="215646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719695" y="269684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highlight>
                  <a:srgbClr val="00FF00"/>
                </a:highlight>
              </a:rPr>
              <a:t>Embodied</a:t>
            </a:r>
            <a:endParaRPr lang="en-US" altLang="zh-CN" sz="1400">
              <a:highlight>
                <a:srgbClr val="00FF00"/>
              </a:highlight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255260" y="377825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solidFill>
                  <a:srgbClr val="00B0F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solidFill>
                <a:srgbClr val="00B0F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70855" y="431863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Physics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60620" y="637540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5259705" y="259143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solidFill>
                  <a:srgbClr val="00B0F0"/>
                </a:solidFill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solidFill>
                <a:srgbClr val="00B0F0"/>
              </a:solidFill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91175" y="325628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Design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160645" y="1404620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76240" y="194500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Cybernetics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7508875" y="4625340"/>
            <a:ext cx="1400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00B0F0"/>
                </a:solidFill>
              </a:rPr>
              <a:t>Environment</a:t>
            </a:r>
            <a:endParaRPr lang="en-US" altLang="zh-CN" sz="1600">
              <a:solidFill>
                <a:srgbClr val="00B0F0"/>
              </a:solidFill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6763385" y="1929765"/>
            <a:ext cx="367665" cy="1529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5973445" y="2430780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5982335" y="3636010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982335" y="473011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4969510" y="531622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61" name="右大括号 60"/>
          <p:cNvSpPr/>
          <p:nvPr/>
        </p:nvSpPr>
        <p:spPr>
          <a:xfrm>
            <a:off x="6851650" y="4455795"/>
            <a:ext cx="367665" cy="11360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4483100" y="3310255"/>
            <a:ext cx="664210" cy="9359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40" idx="1"/>
          </p:cNvCxnSpPr>
          <p:nvPr/>
        </p:nvCxnSpPr>
        <p:spPr>
          <a:xfrm>
            <a:off x="4465955" y="4262755"/>
            <a:ext cx="789305" cy="65405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8875395" y="2759710"/>
            <a:ext cx="471805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 flipV="1">
            <a:off x="8875395" y="4822825"/>
            <a:ext cx="471805" cy="8890"/>
          </a:xfrm>
          <a:prstGeom prst="straightConnector1">
            <a:avLst/>
          </a:prstGeom>
          <a:ln w="31750" cap="sq" cmpd="dbl">
            <a:solidFill>
              <a:srgbClr val="7030A0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648190" y="259143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“MLP”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533380" y="259143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“KAN”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012045" y="4664075"/>
            <a:ext cx="885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“touch”</a:t>
            </a:r>
            <a:endParaRPr lang="en-US" altLang="zh-CN">
              <a:highlight>
                <a:srgbClr val="FFFF00"/>
              </a:highlight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772015" y="378460"/>
            <a:ext cx="1365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Mission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9436100" y="6375400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Accomplished</a:t>
            </a:r>
            <a:endParaRPr lang="en-US" altLang="zh-CN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0447020" y="107759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H="1">
            <a:off x="10447020" y="5494655"/>
            <a:ext cx="6985" cy="628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10436860" y="3142615"/>
            <a:ext cx="17145" cy="992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7205980" y="1609725"/>
            <a:ext cx="1058545" cy="10998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r>
              <a:rPr lang="en-US" altLang="zh-CN" sz="3600">
                <a:latin typeface="Segoe Script" panose="030B0504020000000003" charset="0"/>
                <a:cs typeface="Segoe Script" panose="030B0504020000000003" charset="0"/>
              </a:rPr>
              <a:t>f</a:t>
            </a:r>
            <a:endParaRPr lang="en-US" altLang="zh-CN" sz="3600">
              <a:latin typeface="Segoe Script" panose="030B0504020000000003" charset="0"/>
              <a:cs typeface="Segoe Script" panose="030B0504020000000003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521575" y="215011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highlight>
                  <a:srgbClr val="00FF00"/>
                </a:highlight>
              </a:rPr>
              <a:t>Embodied</a:t>
            </a:r>
            <a:endParaRPr lang="en-US" altLang="zh-CN" sz="1400">
              <a:highlight>
                <a:srgbClr val="00FF00"/>
              </a:highlight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189605" y="367665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Physics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209925" y="2614295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solidFill>
                  <a:srgbClr val="00B0F0"/>
                </a:solidFill>
              </a:rPr>
              <a:t>Design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94990" y="1303020"/>
            <a:ext cx="14001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Cybernetics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7308850" y="4337050"/>
            <a:ext cx="1400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tx1"/>
                </a:solidFill>
              </a:rPr>
              <a:t>Environment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右大括号 55"/>
          <p:cNvSpPr/>
          <p:nvPr/>
        </p:nvSpPr>
        <p:spPr>
          <a:xfrm>
            <a:off x="6583045" y="1370330"/>
            <a:ext cx="367665" cy="15290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/>
          <p:nvPr/>
        </p:nvCxnSpPr>
        <p:spPr>
          <a:xfrm>
            <a:off x="3592195" y="178879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3601085" y="2994025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3601085" y="4088130"/>
            <a:ext cx="19050" cy="610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588260" y="4674235"/>
            <a:ext cx="203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ground</a:t>
            </a:r>
            <a:endParaRPr lang="en-US" altLang="zh-CN"/>
          </a:p>
        </p:txBody>
      </p:sp>
      <p:sp>
        <p:nvSpPr>
          <p:cNvPr id="61" name="右大括号 60"/>
          <p:cNvSpPr/>
          <p:nvPr/>
        </p:nvSpPr>
        <p:spPr>
          <a:xfrm>
            <a:off x="6617335" y="3896360"/>
            <a:ext cx="367665" cy="11360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472940" y="101917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50"/>
                </a:solidFill>
              </a:rPr>
              <a:t>Guidance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1205" y="169227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50"/>
                </a:solidFill>
              </a:rPr>
              <a:t>Navigation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72940" y="475678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/>
                </a:solidFill>
              </a:rPr>
              <a:t>Atmosphere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26915" y="4165600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</a:rPr>
              <a:t>Aerodynamics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61205" y="3858895"/>
            <a:ext cx="176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</a:rPr>
              <a:t>Electrics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50690" y="3400425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</a:rPr>
              <a:t>Structure Mechanics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0690" y="2432050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</a:rPr>
              <a:t>Flight Control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50690" y="2849880"/>
            <a:ext cx="2318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00B0F0"/>
                </a:solidFill>
              </a:rPr>
              <a:t>Motor Control</a:t>
            </a:r>
            <a:endParaRPr lang="en-US" altLang="zh-CN">
              <a:solidFill>
                <a:srgbClr val="00B0F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commondata" val="eyJoZGlkIjoiZWJlZTE4ZmRmNTRhNDc4NTg1ZDFmODYwOTJhNzI2NT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1428</Words>
  <Application>WPS 演示</Application>
  <PresentationFormat>宽屏</PresentationFormat>
  <Paragraphs>385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微软雅黑 Light</vt:lpstr>
      <vt:lpstr>方正楷体_GB2312</vt:lpstr>
      <vt:lpstr>Malgun Gothic Semilight</vt:lpstr>
      <vt:lpstr>MingLiU_HKSCS-ExtB</vt:lpstr>
      <vt:lpstr>Yu Gothic UI Light</vt:lpstr>
      <vt:lpstr>Nirmala UI Semilight</vt:lpstr>
      <vt:lpstr>Segoe Print</vt:lpstr>
      <vt:lpstr>Segoe Script</vt:lpstr>
      <vt:lpstr>Sitka Small</vt:lpstr>
      <vt:lpstr>Symbol</vt:lpstr>
      <vt:lpstr>Segoe UI Symbol</vt:lpstr>
      <vt:lpstr>Segoe UI Black</vt:lpstr>
      <vt:lpstr>MV Boli</vt:lpstr>
      <vt:lpstr>Segoe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王腾 | OtHniel</cp:lastModifiedBy>
  <cp:revision>156</cp:revision>
  <dcterms:created xsi:type="dcterms:W3CDTF">2019-06-19T02:08:00Z</dcterms:created>
  <dcterms:modified xsi:type="dcterms:W3CDTF">2024-05-30T20:36:30Z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2BA6AC3283BE4DB08288994E3850A0FA_11</vt:lpwstr>
  </property>
</Properties>
</file>