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9" r:id="rId6"/>
    <p:sldId id="268" r:id="rId7"/>
    <p:sldId id="261" r:id="rId8"/>
    <p:sldId id="270" r:id="rId9"/>
    <p:sldId id="262" r:id="rId10"/>
    <p:sldId id="267" r:id="rId11"/>
    <p:sldId id="263" r:id="rId12"/>
    <p:sldId id="264" r:id="rId13"/>
    <p:sldId id="265" r:id="rId14"/>
    <p:sldId id="266" r:id="rId15"/>
    <p:sldId id="257" r:id="rId16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2022PublicDataServiceProject_NIA\&#45432;&#51064;&#5098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2022PublicDataServiceProject_NIA\&#45432;&#51064;_&#49884;&#46020;&#48324;&#51221;&#52293;&#51064;&#51648;&#460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2022PublicDataServiceProject_NIA\&#45432;&#51064;_&#49884;&#46020;&#48324;&#51221;&#52293;&#51064;&#51648;&#460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54561941753439"/>
          <c:y val="8.8566516649326882E-2"/>
          <c:w val="0.80322789305847331"/>
          <c:h val="0.7256094725035018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노인율!$B$1:$F$1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노인율!$B$2:$F$2</c:f>
              <c:numCache>
                <c:formatCode>General</c:formatCode>
                <c:ptCount val="5"/>
                <c:pt idx="0">
                  <c:v>14.2</c:v>
                </c:pt>
                <c:pt idx="1">
                  <c:v>14.8</c:v>
                </c:pt>
                <c:pt idx="2">
                  <c:v>15.5</c:v>
                </c:pt>
                <c:pt idx="3">
                  <c:v>16.399999999999999</c:v>
                </c:pt>
                <c:pt idx="4">
                  <c:v>17.100000000000001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B1-4DE1-BECC-90FA95A992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1745155872"/>
        <c:axId val="1745135072"/>
      </c:barChart>
      <c:catAx>
        <c:axId val="1745155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  <a:cs typeface="+mn-cs"/>
                  </a:defRPr>
                </a:pPr>
                <a:r>
                  <a:rPr lang="ko-KR"/>
                  <a:t>연도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745135072"/>
        <c:crosses val="autoZero"/>
        <c:auto val="1"/>
        <c:lblAlgn val="ctr"/>
        <c:lblOffset val="100"/>
        <c:noMultiLvlLbl val="0"/>
      </c:catAx>
      <c:valAx>
        <c:axId val="174513507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  <a:cs typeface="+mn-cs"/>
                  </a:defRPr>
                </a:pPr>
                <a:r>
                  <a:rPr lang="ko-KR"/>
                  <a:t>노인율 </a:t>
                </a:r>
                <a:r>
                  <a:rPr lang="en-US"/>
                  <a:t>[%]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74515587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이사만루체 Light" panose="00000300000000000000" pitchFamily="2" charset="-127"/>
          <a:ea typeface="이사만루체 Light" panose="00000300000000000000" pitchFamily="2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Sheet1!$F$8</c:f>
              <c:strCache>
                <c:ptCount val="1"/>
                <c:pt idx="0">
                  <c:v>잘 알고 있다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Sheet1!$G$7:$J$7</c:f>
              <c:strCache>
                <c:ptCount val="4"/>
                <c:pt idx="0">
                  <c:v>치매조기검진서비스</c:v>
                </c:pt>
                <c:pt idx="1">
                  <c:v>치매치료관리비 지원 서비스</c:v>
                </c:pt>
                <c:pt idx="2">
                  <c:v>치매전담요양기관</c:v>
                </c:pt>
                <c:pt idx="3">
                  <c:v>치매안심센터</c:v>
                </c:pt>
              </c:strCache>
            </c:strRef>
          </c:cat>
          <c:val>
            <c:numRef>
              <c:f>Sheet1!$G$8:$J$8</c:f>
              <c:numCache>
                <c:formatCode>General</c:formatCode>
                <c:ptCount val="4"/>
                <c:pt idx="0">
                  <c:v>44.1</c:v>
                </c:pt>
                <c:pt idx="1">
                  <c:v>29.7</c:v>
                </c:pt>
                <c:pt idx="2">
                  <c:v>26.9</c:v>
                </c:pt>
                <c:pt idx="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EC-42AA-AD9E-7FE7F6B70706}"/>
            </c:ext>
          </c:extLst>
        </c:ser>
        <c:ser>
          <c:idx val="1"/>
          <c:order val="1"/>
          <c:tx>
            <c:strRef>
              <c:f>Sheet1!$F$9</c:f>
              <c:strCache>
                <c:ptCount val="1"/>
                <c:pt idx="0">
                  <c:v>들어봤지만
잘 알지 못한다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Sheet1!$G$7:$J$7</c:f>
              <c:strCache>
                <c:ptCount val="4"/>
                <c:pt idx="0">
                  <c:v>치매조기검진서비스</c:v>
                </c:pt>
                <c:pt idx="1">
                  <c:v>치매치료관리비 지원 서비스</c:v>
                </c:pt>
                <c:pt idx="2">
                  <c:v>치매전담요양기관</c:v>
                </c:pt>
                <c:pt idx="3">
                  <c:v>치매안심센터</c:v>
                </c:pt>
              </c:strCache>
            </c:strRef>
          </c:cat>
          <c:val>
            <c:numRef>
              <c:f>Sheet1!$G$9:$J$9</c:f>
              <c:numCache>
                <c:formatCode>General</c:formatCode>
                <c:ptCount val="4"/>
                <c:pt idx="0">
                  <c:v>42.2</c:v>
                </c:pt>
                <c:pt idx="1">
                  <c:v>44.7</c:v>
                </c:pt>
                <c:pt idx="2">
                  <c:v>45.8</c:v>
                </c:pt>
                <c:pt idx="3">
                  <c:v>45.5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EC-42AA-AD9E-7FE7F6B70706}"/>
            </c:ext>
          </c:extLst>
        </c:ser>
        <c:ser>
          <c:idx val="2"/>
          <c:order val="2"/>
          <c:tx>
            <c:strRef>
              <c:f>Sheet1!$F$10</c:f>
              <c:strCache>
                <c:ptCount val="1"/>
                <c:pt idx="0">
                  <c:v>모른다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Sheet1!$G$7:$J$7</c:f>
              <c:strCache>
                <c:ptCount val="4"/>
                <c:pt idx="0">
                  <c:v>치매조기검진서비스</c:v>
                </c:pt>
                <c:pt idx="1">
                  <c:v>치매치료관리비 지원 서비스</c:v>
                </c:pt>
                <c:pt idx="2">
                  <c:v>치매전담요양기관</c:v>
                </c:pt>
                <c:pt idx="3">
                  <c:v>치매안심센터</c:v>
                </c:pt>
              </c:strCache>
            </c:strRef>
          </c:cat>
          <c:val>
            <c:numRef>
              <c:f>Sheet1!$G$10:$J$10</c:f>
              <c:numCache>
                <c:formatCode>General</c:formatCode>
                <c:ptCount val="4"/>
                <c:pt idx="0">
                  <c:v>13.8</c:v>
                </c:pt>
                <c:pt idx="1">
                  <c:v>25.7</c:v>
                </c:pt>
                <c:pt idx="2">
                  <c:v>27.2</c:v>
                </c:pt>
                <c:pt idx="3">
                  <c:v>28.5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EC-42AA-AD9E-7FE7F6B70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3609439"/>
        <c:axId val="1493611935"/>
      </c:barChart>
      <c:catAx>
        <c:axId val="149360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493611935"/>
        <c:crosses val="autoZero"/>
        <c:auto val="1"/>
        <c:lblAlgn val="ctr"/>
        <c:lblOffset val="100"/>
        <c:noMultiLvlLbl val="0"/>
      </c:catAx>
      <c:valAx>
        <c:axId val="1493611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493609439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60607171885345"/>
          <c:y val="0.76874640282306828"/>
          <c:w val="0.74068192319771053"/>
          <c:h val="0.226308087349385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이사만루체 Light" panose="00000300000000000000" pitchFamily="2" charset="-127"/>
              <a:ea typeface="이사만루체 Light" panose="000003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이사만루체 Light" panose="00000300000000000000" pitchFamily="2" charset="-127"/>
          <a:ea typeface="이사만루체 Light" panose="00000300000000000000" pitchFamily="2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Sheet1!$F$3</c:f>
              <c:strCache>
                <c:ptCount val="1"/>
                <c:pt idx="0">
                  <c:v>잘 알고 있다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Sheet1!$G$2:$I$2</c:f>
              <c:strCache>
                <c:ptCount val="3"/>
                <c:pt idx="0">
                  <c:v>주택연금</c:v>
                </c:pt>
                <c:pt idx="1">
                  <c:v>노인보호전문기관</c:v>
                </c:pt>
                <c:pt idx="2">
                  <c:v>맞춤형 노인돌봄서비스</c:v>
                </c:pt>
              </c:strCache>
            </c:strRef>
          </c:cat>
          <c:val>
            <c:numRef>
              <c:f>Sheet1!$G$3:$I$3</c:f>
              <c:numCache>
                <c:formatCode>General</c:formatCode>
                <c:ptCount val="3"/>
                <c:pt idx="0">
                  <c:v>29.4</c:v>
                </c:pt>
                <c:pt idx="1">
                  <c:v>21.9</c:v>
                </c:pt>
                <c:pt idx="2">
                  <c:v>38.6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D3-4AE6-B25C-6AACC87CA04C}"/>
            </c:ext>
          </c:extLst>
        </c:ser>
        <c:ser>
          <c:idx val="1"/>
          <c:order val="1"/>
          <c:tx>
            <c:strRef>
              <c:f>Sheet1!$F$4</c:f>
              <c:strCache>
                <c:ptCount val="1"/>
                <c:pt idx="0">
                  <c:v>들어봤지만
잘 알지 못한다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Sheet1!$G$2:$I$2</c:f>
              <c:strCache>
                <c:ptCount val="3"/>
                <c:pt idx="0">
                  <c:v>주택연금</c:v>
                </c:pt>
                <c:pt idx="1">
                  <c:v>노인보호전문기관</c:v>
                </c:pt>
                <c:pt idx="2">
                  <c:v>맞춤형 노인돌봄서비스</c:v>
                </c:pt>
              </c:strCache>
            </c:strRef>
          </c:cat>
          <c:val>
            <c:numRef>
              <c:f>Sheet1!$G$4:$I$4</c:f>
              <c:numCache>
                <c:formatCode>General</c:formatCode>
                <c:ptCount val="3"/>
                <c:pt idx="0">
                  <c:v>44.3</c:v>
                </c:pt>
                <c:pt idx="1">
                  <c:v>43.3</c:v>
                </c:pt>
                <c:pt idx="2">
                  <c:v>46.9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D3-4AE6-B25C-6AACC87CA04C}"/>
            </c:ext>
          </c:extLst>
        </c:ser>
        <c:ser>
          <c:idx val="2"/>
          <c:order val="2"/>
          <c:tx>
            <c:strRef>
              <c:f>Sheet1!$F$5</c:f>
              <c:strCache>
                <c:ptCount val="1"/>
                <c:pt idx="0">
                  <c:v>모른다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Sheet1!$G$2:$I$2</c:f>
              <c:strCache>
                <c:ptCount val="3"/>
                <c:pt idx="0">
                  <c:v>주택연금</c:v>
                </c:pt>
                <c:pt idx="1">
                  <c:v>노인보호전문기관</c:v>
                </c:pt>
                <c:pt idx="2">
                  <c:v>맞춤형 노인돌봄서비스</c:v>
                </c:pt>
              </c:strCache>
            </c:strRef>
          </c:cat>
          <c:val>
            <c:numRef>
              <c:f>Sheet1!$G$5:$I$5</c:f>
              <c:numCache>
                <c:formatCode>General</c:formatCode>
                <c:ptCount val="3"/>
                <c:pt idx="0">
                  <c:v>26.3</c:v>
                </c:pt>
                <c:pt idx="1">
                  <c:v>34.9</c:v>
                </c:pt>
                <c:pt idx="2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D3-4AE6-B25C-6AACC87CA0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1"/>
        <c:overlap val="-27"/>
        <c:axId val="1493598623"/>
        <c:axId val="1493581567"/>
      </c:barChart>
      <c:catAx>
        <c:axId val="1493598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493581567"/>
        <c:crosses val="autoZero"/>
        <c:auto val="1"/>
        <c:lblAlgn val="ctr"/>
        <c:lblOffset val="100"/>
        <c:noMultiLvlLbl val="0"/>
      </c:catAx>
      <c:valAx>
        <c:axId val="1493581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493598623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이사만루체 Light" panose="00000300000000000000" pitchFamily="2" charset="-127"/>
              <a:ea typeface="이사만루체 Light" panose="000003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>
          <a:latin typeface="이사만루체 Light" panose="00000300000000000000" pitchFamily="2" charset="-127"/>
          <a:ea typeface="이사만루체 Light" panose="00000300000000000000" pitchFamily="2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2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3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7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8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6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765B-E13B-403F-8095-F9A71F58D080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4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hotos of Hospice">
            <a:extLst>
              <a:ext uri="{FF2B5EF4-FFF2-40B4-BE49-F238E27FC236}">
                <a16:creationId xmlns:a16="http://schemas.microsoft.com/office/drawing/2014/main" id="{FDE396EA-2F48-DA07-A6A7-D85A60276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248" y="0"/>
            <a:ext cx="771524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F570724-57A2-A09C-1721-62C247A7CFC3}"/>
              </a:ext>
            </a:extLst>
          </p:cNvPr>
          <p:cNvSpPr/>
          <p:nvPr/>
        </p:nvSpPr>
        <p:spPr>
          <a:xfrm rot="1290648">
            <a:off x="-1559751" y="-1153751"/>
            <a:ext cx="4729139" cy="676219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5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DF5DB-7108-68FE-C114-9C19275CCAFD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세부 설명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BAFD2B-0ED6-CE45-AA72-97F8FB7D5C59}"/>
              </a:ext>
            </a:extLst>
          </p:cNvPr>
          <p:cNvSpPr/>
          <p:nvPr/>
        </p:nvSpPr>
        <p:spPr>
          <a:xfrm>
            <a:off x="513328" y="993203"/>
            <a:ext cx="5811535" cy="59133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    사용자 맞춤형 복지 추천 및 지원금 예측</a:t>
            </a:r>
          </a:p>
        </p:txBody>
      </p: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5D1F73CF-3807-C0CE-4EA6-9365C066A065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AF9E731-5EDD-FF7F-AFA1-0542C0B04A24}"/>
              </a:ext>
            </a:extLst>
          </p:cNvPr>
          <p:cNvSpPr/>
          <p:nvPr/>
        </p:nvSpPr>
        <p:spPr>
          <a:xfrm>
            <a:off x="513329" y="995723"/>
            <a:ext cx="1346206" cy="59133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추천 </a:t>
            </a:r>
            <a:r>
              <a:rPr lang="en-US" altLang="ko-KR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&amp; </a:t>
            </a:r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예측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EA99E6-935C-0F4B-329C-DEB1E52DC4DC}"/>
              </a:ext>
            </a:extLst>
          </p:cNvPr>
          <p:cNvSpPr/>
          <p:nvPr/>
        </p:nvSpPr>
        <p:spPr>
          <a:xfrm>
            <a:off x="513328" y="1665684"/>
            <a:ext cx="5811535" cy="59133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         노인 돌봄 서비스 및 보호 전문 기관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상담센터 정보 제공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AC5F2F0-BDB2-6952-9881-5F27CDA1C02C}"/>
              </a:ext>
            </a:extLst>
          </p:cNvPr>
          <p:cNvSpPr/>
          <p:nvPr/>
        </p:nvSpPr>
        <p:spPr>
          <a:xfrm>
            <a:off x="513329" y="1668204"/>
            <a:ext cx="1346206" cy="59133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돌봄 및</a:t>
            </a:r>
            <a:endParaRPr lang="en-US" altLang="ko-KR" sz="1400" b="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보호 정보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80FD694-4061-2F6E-B314-78A5BF2A15DB}"/>
              </a:ext>
            </a:extLst>
          </p:cNvPr>
          <p:cNvSpPr/>
          <p:nvPr/>
        </p:nvSpPr>
        <p:spPr>
          <a:xfrm>
            <a:off x="504740" y="2335645"/>
            <a:ext cx="5811535" cy="59133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        건강 검진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치매 검진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의료 복지 시설 정보 제공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9B2A734-6D41-FD37-E1F8-6DFF47AC7714}"/>
              </a:ext>
            </a:extLst>
          </p:cNvPr>
          <p:cNvSpPr/>
          <p:nvPr/>
        </p:nvSpPr>
        <p:spPr>
          <a:xfrm>
            <a:off x="504741" y="2338165"/>
            <a:ext cx="1346206" cy="59133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건강 보장</a:t>
            </a:r>
            <a:endParaRPr lang="en-US" altLang="ko-KR" sz="1400" b="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6CF5A31-FE9E-608A-38D0-66B397F1694D}"/>
              </a:ext>
            </a:extLst>
          </p:cNvPr>
          <p:cNvSpPr/>
          <p:nvPr/>
        </p:nvSpPr>
        <p:spPr>
          <a:xfrm>
            <a:off x="513328" y="3016237"/>
            <a:ext cx="5811535" cy="59133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       기초 연금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일자리 정보 제공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D672D28-7122-262B-1168-21FBF3699432}"/>
              </a:ext>
            </a:extLst>
          </p:cNvPr>
          <p:cNvSpPr/>
          <p:nvPr/>
        </p:nvSpPr>
        <p:spPr>
          <a:xfrm>
            <a:off x="513329" y="3018757"/>
            <a:ext cx="1346206" cy="59133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소득 보장</a:t>
            </a:r>
            <a:endParaRPr lang="en-US" altLang="ko-KR" sz="1400" b="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936741A-B6B4-76A5-CED7-196B3B42BB97}"/>
              </a:ext>
            </a:extLst>
          </p:cNvPr>
          <p:cNvSpPr/>
          <p:nvPr/>
        </p:nvSpPr>
        <p:spPr>
          <a:xfrm>
            <a:off x="504739" y="3684061"/>
            <a:ext cx="5811535" cy="59133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       주거 및 여가 복지 시설 정보 제공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31D1E3-3DB1-8FD5-6533-4A6BC8F85A7E}"/>
              </a:ext>
            </a:extLst>
          </p:cNvPr>
          <p:cNvSpPr/>
          <p:nvPr/>
        </p:nvSpPr>
        <p:spPr>
          <a:xfrm>
            <a:off x="504740" y="3686581"/>
            <a:ext cx="1346206" cy="59133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주거 및 여가 보장</a:t>
            </a:r>
            <a:r>
              <a:rPr lang="en-US" altLang="ko-KR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7C110DF-9DA5-A6EC-698A-F58262C4A010}"/>
              </a:ext>
            </a:extLst>
          </p:cNvPr>
          <p:cNvSpPr/>
          <p:nvPr/>
        </p:nvSpPr>
        <p:spPr>
          <a:xfrm>
            <a:off x="513328" y="4369008"/>
            <a:ext cx="5811535" cy="59133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       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IT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기기 사용 방법 및 관련 교육 정보 제공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67A56D5-AF1F-32AB-BE7F-6A2029188935}"/>
              </a:ext>
            </a:extLst>
          </p:cNvPr>
          <p:cNvSpPr/>
          <p:nvPr/>
        </p:nvSpPr>
        <p:spPr>
          <a:xfrm>
            <a:off x="513329" y="4371528"/>
            <a:ext cx="1346206" cy="59133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IT </a:t>
            </a:r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교육 정보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4BBE7F-F91F-DDAA-3798-98FC12509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43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4B1EDAD-D9AB-1466-4B75-9934E2DC8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577238"/>
              </p:ext>
            </p:extLst>
          </p:nvPr>
        </p:nvGraphicFramePr>
        <p:xfrm>
          <a:off x="135731" y="1047750"/>
          <a:ext cx="6586538" cy="2897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269">
                  <a:extLst>
                    <a:ext uri="{9D8B030D-6E8A-4147-A177-3AD203B41FA5}">
                      <a16:colId xmlns:a16="http://schemas.microsoft.com/office/drawing/2014/main" val="1783432188"/>
                    </a:ext>
                  </a:extLst>
                </a:gridCol>
                <a:gridCol w="3293269">
                  <a:extLst>
                    <a:ext uri="{9D8B030D-6E8A-4147-A177-3AD203B41FA5}">
                      <a16:colId xmlns:a16="http://schemas.microsoft.com/office/drawing/2014/main" val="355995365"/>
                    </a:ext>
                  </a:extLst>
                </a:gridCol>
              </a:tblGrid>
              <a:tr h="579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문제점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해결 방안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841"/>
                  </a:ext>
                </a:extLst>
              </a:tr>
              <a:tr h="580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지역별로 원하는 데이터가 </a:t>
                      </a:r>
                      <a:endParaRPr lang="en-US" altLang="ko-KR" b="0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존재하지 않을 수 있음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지자체 홈페이지 </a:t>
                      </a:r>
                      <a:r>
                        <a:rPr lang="ko-KR" altLang="en-US" b="0" dirty="0" err="1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크롤링</a:t>
                      </a:r>
                      <a:r>
                        <a:rPr lang="ko-KR" altLang="en-US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및 </a:t>
                      </a:r>
                      <a:endParaRPr lang="en-US" altLang="ko-KR" b="0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오픈 </a:t>
                      </a:r>
                      <a:r>
                        <a:rPr lang="en-US" altLang="ko-KR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API </a:t>
                      </a:r>
                      <a:r>
                        <a:rPr lang="ko-KR" altLang="en-US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사용 예정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075479"/>
                  </a:ext>
                </a:extLst>
              </a:tr>
              <a:tr h="579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고령자의 서비스 접근성이 떨어짐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IT </a:t>
                      </a:r>
                      <a:r>
                        <a:rPr lang="ko-KR" altLang="en-US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기기 교육 정보 제공 및 </a:t>
                      </a:r>
                      <a:endParaRPr lang="en-US" altLang="ko-KR" b="0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보호자와 함께 사용하도록 권장 예정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79870"/>
                  </a:ext>
                </a:extLst>
              </a:tr>
              <a:tr h="579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데이터 </a:t>
                      </a:r>
                      <a:r>
                        <a:rPr lang="ko-KR" altLang="en-US" b="0" dirty="0" err="1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크롤링</a:t>
                      </a:r>
                      <a:r>
                        <a:rPr lang="ko-KR" altLang="en-US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시 홈페이지 </a:t>
                      </a:r>
                      <a:r>
                        <a:rPr lang="ko-KR" altLang="en-US" b="0" dirty="0" err="1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리뉴얼될</a:t>
                      </a:r>
                      <a:r>
                        <a:rPr lang="ko-KR" altLang="en-US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경우 </a:t>
                      </a:r>
                      <a:endParaRPr lang="en-US" altLang="ko-KR" b="0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데이터 수집이 어려움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객체 지향적인 코드를 이용해 </a:t>
                      </a:r>
                      <a:endParaRPr lang="en-US" altLang="ko-KR" b="0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데이터 수집이 원활하게 할 예정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370619"/>
                  </a:ext>
                </a:extLst>
              </a:tr>
              <a:tr h="579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모델링 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8454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C18CD5-EA2D-6B29-DA2D-4FCAD18275BA}"/>
              </a:ext>
            </a:extLst>
          </p:cNvPr>
          <p:cNvSpPr txBox="1"/>
          <p:nvPr/>
        </p:nvSpPr>
        <p:spPr>
          <a:xfrm>
            <a:off x="637774" y="146134"/>
            <a:ext cx="481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sz="2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아이디어 실현 문제점 및 해결 방안</a:t>
            </a:r>
          </a:p>
        </p:txBody>
      </p: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51DDF1C5-A47D-A434-70DD-92ED15957A4D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1B77248-A2F7-A09A-3BFD-631D61E5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0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BA91EA5-E75D-8C97-6879-C22E78B335CB}"/>
              </a:ext>
            </a:extLst>
          </p:cNvPr>
          <p:cNvSpPr/>
          <p:nvPr/>
        </p:nvSpPr>
        <p:spPr>
          <a:xfrm>
            <a:off x="810260" y="1498599"/>
            <a:ext cx="5359399" cy="2849881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복지 정보 종합 제공 시스템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9213F99-2A54-49CD-1342-CF2DF212E4E5}"/>
              </a:ext>
            </a:extLst>
          </p:cNvPr>
          <p:cNvSpPr/>
          <p:nvPr/>
        </p:nvSpPr>
        <p:spPr>
          <a:xfrm>
            <a:off x="6348129" y="2078959"/>
            <a:ext cx="451642" cy="1873885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공공데이터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E4FB6F-B7B3-EEB9-5C32-AFAD8431C044}"/>
              </a:ext>
            </a:extLst>
          </p:cNvPr>
          <p:cNvSpPr/>
          <p:nvPr/>
        </p:nvSpPr>
        <p:spPr>
          <a:xfrm>
            <a:off x="5554031" y="2078959"/>
            <a:ext cx="451642" cy="1873885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수집</a:t>
            </a:r>
            <a:endParaRPr lang="ko-KR" altLang="en-US" b="1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F29B2E-C872-9708-01C3-A5F100A6D028}"/>
              </a:ext>
            </a:extLst>
          </p:cNvPr>
          <p:cNvSpPr/>
          <p:nvPr/>
        </p:nvSpPr>
        <p:spPr>
          <a:xfrm>
            <a:off x="4743614" y="2078959"/>
            <a:ext cx="451642" cy="1873885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변환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42F091-9111-1455-4BFA-8AFBDF0F3A3E}"/>
              </a:ext>
            </a:extLst>
          </p:cNvPr>
          <p:cNvSpPr/>
          <p:nvPr/>
        </p:nvSpPr>
        <p:spPr>
          <a:xfrm>
            <a:off x="3920496" y="2078959"/>
            <a:ext cx="451642" cy="1873885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DB</a:t>
            </a:r>
            <a:endParaRPr lang="ko-KR" altLang="en-US" b="1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5F3E6F-C9FA-4B72-5360-24BA9B741420}"/>
              </a:ext>
            </a:extLst>
          </p:cNvPr>
          <p:cNvSpPr/>
          <p:nvPr/>
        </p:nvSpPr>
        <p:spPr>
          <a:xfrm>
            <a:off x="3098805" y="2078959"/>
            <a:ext cx="451642" cy="1873885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기능구현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3525AE9-0863-2EF4-1CBC-1E581F714FAD}"/>
              </a:ext>
            </a:extLst>
          </p:cNvPr>
          <p:cNvSpPr/>
          <p:nvPr/>
        </p:nvSpPr>
        <p:spPr>
          <a:xfrm>
            <a:off x="2071739" y="2480022"/>
            <a:ext cx="599304" cy="422176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일자리</a:t>
            </a:r>
            <a:endParaRPr lang="en-US" altLang="ko-KR" sz="1000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95D08E1-3E94-A69B-8668-D052C9C0ED1C}"/>
              </a:ext>
            </a:extLst>
          </p:cNvPr>
          <p:cNvSpPr/>
          <p:nvPr/>
        </p:nvSpPr>
        <p:spPr>
          <a:xfrm>
            <a:off x="919480" y="2093123"/>
            <a:ext cx="1804167" cy="1821654"/>
          </a:xfrm>
          <a:prstGeom prst="roundRect">
            <a:avLst>
              <a:gd name="adj" fmla="val 91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 인터페이스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5DC029-F8B6-E97B-3727-2A479A75EC76}"/>
              </a:ext>
            </a:extLst>
          </p:cNvPr>
          <p:cNvCxnSpPr>
            <a:cxnSpLocks/>
          </p:cNvCxnSpPr>
          <p:nvPr/>
        </p:nvCxnSpPr>
        <p:spPr>
          <a:xfrm flipH="1">
            <a:off x="6027422" y="3039682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178E43-152A-AE16-225D-9106089356C6}"/>
              </a:ext>
            </a:extLst>
          </p:cNvPr>
          <p:cNvCxnSpPr>
            <a:cxnSpLocks/>
          </p:cNvCxnSpPr>
          <p:nvPr/>
        </p:nvCxnSpPr>
        <p:spPr>
          <a:xfrm flipH="1">
            <a:off x="5220022" y="305168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B15ECB-9BF5-874B-46DC-9DD6DE0B4107}"/>
              </a:ext>
            </a:extLst>
          </p:cNvPr>
          <p:cNvCxnSpPr>
            <a:cxnSpLocks/>
          </p:cNvCxnSpPr>
          <p:nvPr/>
        </p:nvCxnSpPr>
        <p:spPr>
          <a:xfrm flipH="1">
            <a:off x="4409600" y="304660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C1875D-6408-82F9-EA3D-A77150505866}"/>
              </a:ext>
            </a:extLst>
          </p:cNvPr>
          <p:cNvSpPr txBox="1"/>
          <p:nvPr/>
        </p:nvSpPr>
        <p:spPr>
          <a:xfrm>
            <a:off x="-27673" y="3419476"/>
            <a:ext cx="76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</a:t>
            </a:r>
          </a:p>
        </p:txBody>
      </p:sp>
      <p:pic>
        <p:nvPicPr>
          <p:cNvPr id="17" name="그래픽 16" descr="남자 윤곽선">
            <a:extLst>
              <a:ext uri="{FF2B5EF4-FFF2-40B4-BE49-F238E27FC236}">
                <a16:creationId xmlns:a16="http://schemas.microsoft.com/office/drawing/2014/main" id="{08D145AE-E9F7-2D52-2DDB-0C8C5915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790" r="26181"/>
          <a:stretch/>
        </p:blipFill>
        <p:spPr>
          <a:xfrm>
            <a:off x="86356" y="2280920"/>
            <a:ext cx="539962" cy="113855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7C70950-911D-0B03-A016-6899846ACA91}"/>
              </a:ext>
            </a:extLst>
          </p:cNvPr>
          <p:cNvCxnSpPr>
            <a:cxnSpLocks/>
          </p:cNvCxnSpPr>
          <p:nvPr/>
        </p:nvCxnSpPr>
        <p:spPr>
          <a:xfrm flipH="1">
            <a:off x="616158" y="287896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949BAD-9EED-6E4E-B94D-8C39BB99E241}"/>
              </a:ext>
            </a:extLst>
          </p:cNvPr>
          <p:cNvCxnSpPr>
            <a:cxnSpLocks/>
          </p:cNvCxnSpPr>
          <p:nvPr/>
        </p:nvCxnSpPr>
        <p:spPr>
          <a:xfrm>
            <a:off x="620394" y="313804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C172FC-4D26-40E4-26B4-FFDCA9E3EB89}"/>
              </a:ext>
            </a:extLst>
          </p:cNvPr>
          <p:cNvCxnSpPr>
            <a:cxnSpLocks/>
          </p:cNvCxnSpPr>
          <p:nvPr/>
        </p:nvCxnSpPr>
        <p:spPr>
          <a:xfrm flipH="1">
            <a:off x="2761144" y="287896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78D2508-50B0-E684-A2A9-315156CE7A75}"/>
              </a:ext>
            </a:extLst>
          </p:cNvPr>
          <p:cNvCxnSpPr>
            <a:cxnSpLocks/>
          </p:cNvCxnSpPr>
          <p:nvPr/>
        </p:nvCxnSpPr>
        <p:spPr>
          <a:xfrm>
            <a:off x="2765380" y="313804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E89552-1F38-E6AF-9ACD-F64AC17DA8AC}"/>
              </a:ext>
            </a:extLst>
          </p:cNvPr>
          <p:cNvCxnSpPr>
            <a:cxnSpLocks/>
          </p:cNvCxnSpPr>
          <p:nvPr/>
        </p:nvCxnSpPr>
        <p:spPr>
          <a:xfrm flipH="1">
            <a:off x="3593836" y="2887728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9AB6C8-515B-BFD3-B581-52B53FC9945C}"/>
              </a:ext>
            </a:extLst>
          </p:cNvPr>
          <p:cNvCxnSpPr>
            <a:cxnSpLocks/>
          </p:cNvCxnSpPr>
          <p:nvPr/>
        </p:nvCxnSpPr>
        <p:spPr>
          <a:xfrm>
            <a:off x="3598072" y="3146808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C776093-F460-054A-0BF6-3B8E3D0CAB69}"/>
              </a:ext>
            </a:extLst>
          </p:cNvPr>
          <p:cNvSpPr/>
          <p:nvPr/>
        </p:nvSpPr>
        <p:spPr>
          <a:xfrm>
            <a:off x="2193538" y="2946235"/>
            <a:ext cx="472187" cy="422175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</a:t>
            </a:r>
            <a:endParaRPr lang="en-US" altLang="ko-KR" sz="1000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D99A542-CDAA-25C0-A7D4-36D0CF85375C}"/>
              </a:ext>
            </a:extLst>
          </p:cNvPr>
          <p:cNvSpPr/>
          <p:nvPr/>
        </p:nvSpPr>
        <p:spPr>
          <a:xfrm>
            <a:off x="2189390" y="3413202"/>
            <a:ext cx="460020" cy="414923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의료</a:t>
            </a:r>
            <a:endParaRPr lang="en-US" altLang="ko-KR" sz="1000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4AD2EB-A791-E9FA-8709-081D037AE723}"/>
              </a:ext>
            </a:extLst>
          </p:cNvPr>
          <p:cNvSpPr/>
          <p:nvPr/>
        </p:nvSpPr>
        <p:spPr>
          <a:xfrm>
            <a:off x="961582" y="3413202"/>
            <a:ext cx="1172688" cy="419196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IT</a:t>
            </a:r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기기 사용방법 및 교육 정보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B738169-CBAF-E463-8C4D-609AAAA66403}"/>
              </a:ext>
            </a:extLst>
          </p:cNvPr>
          <p:cNvSpPr/>
          <p:nvPr/>
        </p:nvSpPr>
        <p:spPr>
          <a:xfrm>
            <a:off x="972912" y="2949793"/>
            <a:ext cx="1161358" cy="419196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돌봄 서비스 정보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B880E93-91AE-8C73-38E8-9BEB69C2B207}"/>
              </a:ext>
            </a:extLst>
          </p:cNvPr>
          <p:cNvSpPr/>
          <p:nvPr/>
        </p:nvSpPr>
        <p:spPr>
          <a:xfrm>
            <a:off x="971440" y="2483002"/>
            <a:ext cx="1050365" cy="419196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 추천 및 </a:t>
            </a:r>
            <a:endParaRPr lang="en-US" altLang="ko-KR" sz="1000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지원금 예측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0F1906-2B3D-3F86-DDF5-D023E3D4A5AC}"/>
              </a:ext>
            </a:extLst>
          </p:cNvPr>
          <p:cNvSpPr txBox="1"/>
          <p:nvPr/>
        </p:nvSpPr>
        <p:spPr>
          <a:xfrm>
            <a:off x="637774" y="146134"/>
            <a:ext cx="481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sz="2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아이디어 구성도</a:t>
            </a:r>
          </a:p>
        </p:txBody>
      </p:sp>
      <p:sp>
        <p:nvSpPr>
          <p:cNvPr id="38" name="사각형: 잘린 대각선 방향 모서리 37">
            <a:extLst>
              <a:ext uri="{FF2B5EF4-FFF2-40B4-BE49-F238E27FC236}">
                <a16:creationId xmlns:a16="http://schemas.microsoft.com/office/drawing/2014/main" id="{EC54929B-9C2B-284D-12A4-713A410438D2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2A954800-81BF-6E49-B1DA-0581F1108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113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574A0D-98E5-573F-FFBB-A389D846358E}"/>
              </a:ext>
            </a:extLst>
          </p:cNvPr>
          <p:cNvSpPr txBox="1"/>
          <p:nvPr/>
        </p:nvSpPr>
        <p:spPr>
          <a:xfrm>
            <a:off x="389204" y="837808"/>
            <a:ext cx="535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전국 </a:t>
            </a:r>
            <a:r>
              <a:rPr lang="ko-KR" altLang="en-US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노인율</a:t>
            </a:r>
            <a:endParaRPr lang="ko-KR" altLang="en-US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B001C-677B-C702-B58F-53B52257289C}"/>
              </a:ext>
            </a:extLst>
          </p:cNvPr>
          <p:cNvSpPr txBox="1"/>
          <p:nvPr/>
        </p:nvSpPr>
        <p:spPr>
          <a:xfrm>
            <a:off x="637774" y="146134"/>
            <a:ext cx="481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sz="2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팀 역량</a:t>
            </a:r>
          </a:p>
        </p:txBody>
      </p:sp>
      <p:sp>
        <p:nvSpPr>
          <p:cNvPr id="7" name="사각형: 잘린 대각선 방향 모서리 6">
            <a:extLst>
              <a:ext uri="{FF2B5EF4-FFF2-40B4-BE49-F238E27FC236}">
                <a16:creationId xmlns:a16="http://schemas.microsoft.com/office/drawing/2014/main" id="{04047CF6-4D4B-5E0E-8498-D127FEBDA11F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C740E76-0108-31B1-1442-4DB100723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5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84FB046-796A-6583-199F-58BE0F6A3AC8}"/>
              </a:ext>
            </a:extLst>
          </p:cNvPr>
          <p:cNvSpPr/>
          <p:nvPr/>
        </p:nvSpPr>
        <p:spPr>
          <a:xfrm>
            <a:off x="1026270" y="1263416"/>
            <a:ext cx="4805459" cy="662433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복지 혜택 수혜 활성화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9DCB4C-1F4C-108B-21D8-E230534E2466}"/>
              </a:ext>
            </a:extLst>
          </p:cNvPr>
          <p:cNvSpPr/>
          <p:nvPr/>
        </p:nvSpPr>
        <p:spPr>
          <a:xfrm>
            <a:off x="1026270" y="2240533"/>
            <a:ext cx="4805459" cy="662433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 인구 정보 격차 최소화</a:t>
            </a:r>
            <a:endParaRPr lang="en-US" altLang="ko-KR" sz="14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26AFED-F940-A52C-D9F2-CFF06DDC7B7F}"/>
              </a:ext>
            </a:extLst>
          </p:cNvPr>
          <p:cNvSpPr/>
          <p:nvPr/>
        </p:nvSpPr>
        <p:spPr>
          <a:xfrm>
            <a:off x="1026270" y="3217650"/>
            <a:ext cx="4805459" cy="662433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 인구 </a:t>
            </a:r>
            <a:r>
              <a:rPr lang="en-US" altLang="ko-KR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IT </a:t>
            </a:r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기기 역량 향상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90812-98D4-2056-0382-892C26CC8925}"/>
              </a:ext>
            </a:extLst>
          </p:cNvPr>
          <p:cNvSpPr txBox="1"/>
          <p:nvPr/>
        </p:nvSpPr>
        <p:spPr>
          <a:xfrm>
            <a:off x="637774" y="146134"/>
            <a:ext cx="481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sz="2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기대 효과</a:t>
            </a:r>
          </a:p>
        </p:txBody>
      </p: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7133356A-51DB-8BAA-C6D9-147987E7D392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896573D-6743-0732-33C5-D15C51D2B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2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29FA349-E00F-B14D-0ABE-BBDE10B80B5E}"/>
              </a:ext>
            </a:extLst>
          </p:cNvPr>
          <p:cNvSpPr/>
          <p:nvPr/>
        </p:nvSpPr>
        <p:spPr>
          <a:xfrm>
            <a:off x="628177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공공데이터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6487429-8C8A-EAAA-3AAF-E0873D0411F8}"/>
              </a:ext>
            </a:extLst>
          </p:cNvPr>
          <p:cNvSpPr/>
          <p:nvPr/>
        </p:nvSpPr>
        <p:spPr>
          <a:xfrm>
            <a:off x="543052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수집</a:t>
            </a:r>
            <a:endParaRPr lang="ko-KR" altLang="en-US" b="1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C11D6C-9A96-3F26-F36C-0F6A84331F51}"/>
              </a:ext>
            </a:extLst>
          </p:cNvPr>
          <p:cNvSpPr/>
          <p:nvPr/>
        </p:nvSpPr>
        <p:spPr>
          <a:xfrm>
            <a:off x="454152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변환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0E66B02-DE12-54C8-23A4-AA107FD50E89}"/>
              </a:ext>
            </a:extLst>
          </p:cNvPr>
          <p:cNvSpPr/>
          <p:nvPr/>
        </p:nvSpPr>
        <p:spPr>
          <a:xfrm>
            <a:off x="363982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DB</a:t>
            </a:r>
            <a:endParaRPr lang="ko-KR" altLang="en-US" b="1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E97553-F5CD-ABCC-0E2E-C0E20C14F538}"/>
              </a:ext>
            </a:extLst>
          </p:cNvPr>
          <p:cNvSpPr/>
          <p:nvPr/>
        </p:nvSpPr>
        <p:spPr>
          <a:xfrm>
            <a:off x="276098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기능구현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DA9FE9-2EDA-2A75-C694-FD2416095174}"/>
              </a:ext>
            </a:extLst>
          </p:cNvPr>
          <p:cNvSpPr/>
          <p:nvPr/>
        </p:nvSpPr>
        <p:spPr>
          <a:xfrm>
            <a:off x="1702117" y="3419475"/>
            <a:ext cx="667385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일자리</a:t>
            </a:r>
            <a:endParaRPr lang="en-US" altLang="ko-KR" sz="1200" b="1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128BEC-1048-9050-D49E-625C2FFF65DC}"/>
              </a:ext>
            </a:extLst>
          </p:cNvPr>
          <p:cNvSpPr/>
          <p:nvPr/>
        </p:nvSpPr>
        <p:spPr>
          <a:xfrm>
            <a:off x="932180" y="2000250"/>
            <a:ext cx="1471297" cy="21297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 인터페이스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07FFAC5-7961-1311-6CC1-4950F8C514F4}"/>
              </a:ext>
            </a:extLst>
          </p:cNvPr>
          <p:cNvSpPr/>
          <p:nvPr/>
        </p:nvSpPr>
        <p:spPr>
          <a:xfrm>
            <a:off x="848360" y="1498599"/>
            <a:ext cx="5321299" cy="2849881"/>
          </a:xfrm>
          <a:prstGeom prst="roundRect">
            <a:avLst>
              <a:gd name="adj" fmla="val 95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복지 정보 종합 제공 시스템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DD3C93-786B-F6FA-32F2-CAC5E8C007E6}"/>
              </a:ext>
            </a:extLst>
          </p:cNvPr>
          <p:cNvCxnSpPr>
            <a:cxnSpLocks/>
          </p:cNvCxnSpPr>
          <p:nvPr/>
        </p:nvCxnSpPr>
        <p:spPr>
          <a:xfrm flipH="1">
            <a:off x="5970270" y="3039682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13BB3D-D0CC-A313-193B-99970E154B92}"/>
              </a:ext>
            </a:extLst>
          </p:cNvPr>
          <p:cNvCxnSpPr>
            <a:cxnSpLocks/>
          </p:cNvCxnSpPr>
          <p:nvPr/>
        </p:nvCxnSpPr>
        <p:spPr>
          <a:xfrm flipH="1">
            <a:off x="5091430" y="305168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087B7A-23BD-3131-498C-DD541B779470}"/>
              </a:ext>
            </a:extLst>
          </p:cNvPr>
          <p:cNvCxnSpPr>
            <a:cxnSpLocks/>
          </p:cNvCxnSpPr>
          <p:nvPr/>
        </p:nvCxnSpPr>
        <p:spPr>
          <a:xfrm flipH="1">
            <a:off x="4202430" y="304660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DD2018-8B7A-3DB2-816F-2072BF244B03}"/>
              </a:ext>
            </a:extLst>
          </p:cNvPr>
          <p:cNvSpPr txBox="1"/>
          <p:nvPr/>
        </p:nvSpPr>
        <p:spPr>
          <a:xfrm>
            <a:off x="-27673" y="3419476"/>
            <a:ext cx="76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</a:t>
            </a:r>
          </a:p>
        </p:txBody>
      </p:sp>
      <p:pic>
        <p:nvPicPr>
          <p:cNvPr id="28" name="그래픽 27" descr="남자 윤곽선">
            <a:extLst>
              <a:ext uri="{FF2B5EF4-FFF2-40B4-BE49-F238E27FC236}">
                <a16:creationId xmlns:a16="http://schemas.microsoft.com/office/drawing/2014/main" id="{278FBA2D-B931-DF54-3B02-66CDEA9B3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790" r="26181"/>
          <a:stretch/>
        </p:blipFill>
        <p:spPr>
          <a:xfrm>
            <a:off x="86356" y="2280920"/>
            <a:ext cx="539962" cy="1138555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ADC5B1-4DEE-1581-0BDB-9E71D4FE7168}"/>
              </a:ext>
            </a:extLst>
          </p:cNvPr>
          <p:cNvCxnSpPr>
            <a:cxnSpLocks/>
          </p:cNvCxnSpPr>
          <p:nvPr/>
        </p:nvCxnSpPr>
        <p:spPr>
          <a:xfrm flipH="1">
            <a:off x="616158" y="287896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8A8EBDF-5479-C193-8D47-2A7281E8F95D}"/>
              </a:ext>
            </a:extLst>
          </p:cNvPr>
          <p:cNvCxnSpPr>
            <a:cxnSpLocks/>
          </p:cNvCxnSpPr>
          <p:nvPr/>
        </p:nvCxnSpPr>
        <p:spPr>
          <a:xfrm>
            <a:off x="620394" y="313804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A3D3AF5-9DA8-8AC3-B488-359887590143}"/>
              </a:ext>
            </a:extLst>
          </p:cNvPr>
          <p:cNvCxnSpPr>
            <a:cxnSpLocks/>
          </p:cNvCxnSpPr>
          <p:nvPr/>
        </p:nvCxnSpPr>
        <p:spPr>
          <a:xfrm flipH="1">
            <a:off x="2439670" y="287896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3E37A6D-DF21-A641-D1B5-6FA69D6A1F56}"/>
              </a:ext>
            </a:extLst>
          </p:cNvPr>
          <p:cNvCxnSpPr>
            <a:cxnSpLocks/>
          </p:cNvCxnSpPr>
          <p:nvPr/>
        </p:nvCxnSpPr>
        <p:spPr>
          <a:xfrm>
            <a:off x="2443906" y="313804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97F9421-9A27-906F-4CF1-08B12CB69462}"/>
              </a:ext>
            </a:extLst>
          </p:cNvPr>
          <p:cNvCxnSpPr>
            <a:cxnSpLocks/>
          </p:cNvCxnSpPr>
          <p:nvPr/>
        </p:nvCxnSpPr>
        <p:spPr>
          <a:xfrm flipH="1">
            <a:off x="3329514" y="2887728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8569D7A-D671-2D51-DCEE-CB7C45402DE2}"/>
              </a:ext>
            </a:extLst>
          </p:cNvPr>
          <p:cNvCxnSpPr>
            <a:cxnSpLocks/>
          </p:cNvCxnSpPr>
          <p:nvPr/>
        </p:nvCxnSpPr>
        <p:spPr>
          <a:xfrm>
            <a:off x="3333750" y="3146808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0DE72C4-CA8E-E68B-7F68-57C854D2530B}"/>
              </a:ext>
            </a:extLst>
          </p:cNvPr>
          <p:cNvSpPr txBox="1"/>
          <p:nvPr/>
        </p:nvSpPr>
        <p:spPr>
          <a:xfrm>
            <a:off x="254000" y="152400"/>
            <a:ext cx="303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아이디어 구성도</a:t>
            </a:r>
          </a:p>
        </p:txBody>
      </p:sp>
    </p:spTree>
    <p:extLst>
      <p:ext uri="{BB962C8B-B14F-4D97-AF65-F5344CB8AC3E}">
        <p14:creationId xmlns:p14="http://schemas.microsoft.com/office/powerpoint/2010/main" val="65801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photos of Senior">
            <a:extLst>
              <a:ext uri="{FF2B5EF4-FFF2-40B4-BE49-F238E27FC236}">
                <a16:creationId xmlns:a16="http://schemas.microsoft.com/office/drawing/2014/main" id="{E35D4DDD-6BA2-1F43-F67C-06502EE65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r="2376"/>
          <a:stretch/>
        </p:blipFill>
        <p:spPr bwMode="auto">
          <a:xfrm>
            <a:off x="-345440" y="0"/>
            <a:ext cx="742188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47ACA8C-FDB1-21B9-7B2C-6CA9A17A4B71}"/>
              </a:ext>
            </a:extLst>
          </p:cNvPr>
          <p:cNvSpPr/>
          <p:nvPr/>
        </p:nvSpPr>
        <p:spPr>
          <a:xfrm rot="1290648">
            <a:off x="-1204150" y="-1128351"/>
            <a:ext cx="4729139" cy="676219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15C5A5-4C0A-ADE4-5F28-2700C92C6BC7}"/>
              </a:ext>
            </a:extLst>
          </p:cNvPr>
          <p:cNvSpPr/>
          <p:nvPr/>
        </p:nvSpPr>
        <p:spPr>
          <a:xfrm>
            <a:off x="671513" y="1571662"/>
            <a:ext cx="5514974" cy="54271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시니어 </a:t>
            </a:r>
            <a:r>
              <a:rPr lang="ko-KR" altLang="en-US" dirty="0" err="1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프렌드</a:t>
            </a:r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(Senior Friend)</a:t>
            </a:r>
            <a:endParaRPr lang="ko-KR" altLang="en-US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F932FE9-84A2-BBF0-09DB-21B5D958856A}"/>
              </a:ext>
            </a:extLst>
          </p:cNvPr>
          <p:cNvSpPr/>
          <p:nvPr/>
        </p:nvSpPr>
        <p:spPr>
          <a:xfrm>
            <a:off x="671513" y="1571661"/>
            <a:ext cx="935829" cy="54271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명칭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4FA55C-478E-A4CD-4334-5DA078FBC302}"/>
              </a:ext>
            </a:extLst>
          </p:cNvPr>
          <p:cNvSpPr/>
          <p:nvPr/>
        </p:nvSpPr>
        <p:spPr>
          <a:xfrm>
            <a:off x="663357" y="2534299"/>
            <a:ext cx="5514974" cy="54271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고령자를 위한 복지 및 생활 정보 제공 서비스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CF78EF-3452-0013-7EF2-8FCFB662645C}"/>
              </a:ext>
            </a:extLst>
          </p:cNvPr>
          <p:cNvSpPr/>
          <p:nvPr/>
        </p:nvSpPr>
        <p:spPr>
          <a:xfrm>
            <a:off x="663357" y="2534298"/>
            <a:ext cx="935829" cy="54271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설명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F81C8-ABC6-E064-471A-613AB495C762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아이디어명</a:t>
            </a:r>
          </a:p>
        </p:txBody>
      </p:sp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92C40E69-A7F9-BDB6-AF6C-CF3621F408A9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628DAA2-202A-751C-D181-148464EA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00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D9EE04-2EFE-8948-F504-5B2333646876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문제 인식 및 배경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9AA6D0F8-65DF-1AA0-C798-9641CC31DB7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25086EA-D51E-EAD8-8B45-C1AD56A6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F90786CB-953D-4297-BAE7-23BC0E87EB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323542"/>
              </p:ext>
            </p:extLst>
          </p:nvPr>
        </p:nvGraphicFramePr>
        <p:xfrm>
          <a:off x="1342198" y="1378443"/>
          <a:ext cx="4173603" cy="2386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7FC516C-BE96-C4F8-0103-FA1A88729A5C}"/>
              </a:ext>
            </a:extLst>
          </p:cNvPr>
          <p:cNvSpPr txBox="1"/>
          <p:nvPr/>
        </p:nvSpPr>
        <p:spPr>
          <a:xfrm>
            <a:off x="177448" y="794522"/>
            <a:ext cx="56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연도별 </a:t>
            </a:r>
            <a:r>
              <a:rPr lang="ko-KR" altLang="en-US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노인율</a:t>
            </a: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그래프</a:t>
            </a:r>
            <a:endParaRPr lang="en-US" alt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C0F2B-AC6C-8B5C-4BEF-3DD73C776ED9}"/>
              </a:ext>
            </a:extLst>
          </p:cNvPr>
          <p:cNvSpPr txBox="1"/>
          <p:nvPr/>
        </p:nvSpPr>
        <p:spPr>
          <a:xfrm>
            <a:off x="1099868" y="4010424"/>
            <a:ext cx="561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최근 </a:t>
            </a:r>
            <a:r>
              <a: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5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년간 노인율이 계속해서 증가하고 있음</a:t>
            </a:r>
            <a:endParaRPr lang="en-US" altLang="ko-KR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68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D9EE04-2EFE-8948-F504-5B2333646876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문제 인식 및 배경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9AA6D0F8-65DF-1AA0-C798-9641CC31DB7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25086EA-D51E-EAD8-8B45-C1AD56A6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21250E86-525D-F341-3021-AD922D269B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353750"/>
              </p:ext>
            </p:extLst>
          </p:nvPr>
        </p:nvGraphicFramePr>
        <p:xfrm>
          <a:off x="429454" y="1163855"/>
          <a:ext cx="5999092" cy="2567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D2AAFE2-AE4C-19AB-C7BA-8426B6A30DE7}"/>
              </a:ext>
            </a:extLst>
          </p:cNvPr>
          <p:cNvSpPr txBox="1"/>
          <p:nvPr/>
        </p:nvSpPr>
        <p:spPr>
          <a:xfrm>
            <a:off x="177448" y="794522"/>
            <a:ext cx="56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 </a:t>
            </a:r>
            <a:r>
              <a:rPr lang="ko-KR" altLang="en-US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혜택별</a:t>
            </a: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인지도 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– </a:t>
            </a: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치매 검진</a:t>
            </a:r>
            <a:endParaRPr lang="en-US" alt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A7981-09AD-1FCB-5D17-4EB20E8BFE84}"/>
              </a:ext>
            </a:extLst>
          </p:cNvPr>
          <p:cNvSpPr txBox="1"/>
          <p:nvPr/>
        </p:nvSpPr>
        <p:spPr>
          <a:xfrm>
            <a:off x="326571" y="3669946"/>
            <a:ext cx="5992821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치매 조기 검진 서비스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에 대해 잘 알고 있는 고령층은 다른 복지 혜택에 비해 높게 나타남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하지만 </a:t>
            </a:r>
            <a:r>
              <a:rPr lang="ko-KR" altLang="en-US" sz="1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치매 관련 치료비 지원 및 기관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에 대해서는 잘 알지 못함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고령층 대부분은 치매검진에 대해 잘 알지 못하는 것으로 나타남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40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D9EE04-2EFE-8948-F504-5B2333646876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문제 인식 및 배경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9AA6D0F8-65DF-1AA0-C798-9641CC31DB7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25086EA-D51E-EAD8-8B45-C1AD56A6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B5CEB588-15BA-2561-05E4-AA6BD50AE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763028"/>
              </p:ext>
            </p:extLst>
          </p:nvPr>
        </p:nvGraphicFramePr>
        <p:xfrm>
          <a:off x="262287" y="1273059"/>
          <a:ext cx="6333423" cy="2236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3E5CCC4-3B18-20BE-0B15-4626C16A9244}"/>
              </a:ext>
            </a:extLst>
          </p:cNvPr>
          <p:cNvSpPr txBox="1"/>
          <p:nvPr/>
        </p:nvSpPr>
        <p:spPr>
          <a:xfrm>
            <a:off x="177448" y="794522"/>
            <a:ext cx="56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 </a:t>
            </a:r>
            <a:r>
              <a:rPr lang="ko-KR" altLang="en-US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혜택별</a:t>
            </a: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인지도 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– </a:t>
            </a: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연금 및 돌봄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보호 서비스</a:t>
            </a:r>
            <a:endParaRPr lang="en-US" alt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BCA9F-3BC4-B136-1952-FF0D4EA3C2A6}"/>
              </a:ext>
            </a:extLst>
          </p:cNvPr>
          <p:cNvSpPr txBox="1"/>
          <p:nvPr/>
        </p:nvSpPr>
        <p:spPr>
          <a:xfrm>
            <a:off x="326571" y="3691244"/>
            <a:ext cx="6333422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고령자의 소득을 대체하는 </a:t>
            </a:r>
            <a:r>
              <a:rPr lang="ko-KR" altLang="en-US" sz="1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주택연금 제도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는 대부분이 알지 못하는 것으로 나타남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학대 예방 및 대응을 하는 </a:t>
            </a:r>
            <a:r>
              <a:rPr lang="ko-KR" altLang="en-US" sz="1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보호 전문 기관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과 </a:t>
            </a:r>
            <a:r>
              <a:rPr lang="ko-KR" altLang="en-US" sz="1400" b="1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노인돌봄</a:t>
            </a:r>
            <a:r>
              <a:rPr lang="ko-KR" altLang="en-US" sz="1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서비스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에 대해서도 대부분이 잘 알지 못하는 것으로 나타남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10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85DEC6-D191-6B73-D5EA-1B5E15AD3E70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차별성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87EAB00F-6DF8-5F88-8EF0-07328DF7E7D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47A9773-42E5-84C7-6FE7-584010F4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F2EC12-7A23-5A9F-57FF-DA43BFCF7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8" t="4365" r="2178"/>
          <a:stretch/>
        </p:blipFill>
        <p:spPr>
          <a:xfrm>
            <a:off x="3632200" y="1481317"/>
            <a:ext cx="3206750" cy="1890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0613F6-6E7E-B7A1-4B6B-69B43B13A293}"/>
              </a:ext>
            </a:extLst>
          </p:cNvPr>
          <p:cNvSpPr txBox="1"/>
          <p:nvPr/>
        </p:nvSpPr>
        <p:spPr>
          <a:xfrm>
            <a:off x="200780" y="3913889"/>
            <a:ext cx="6548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모든 연령을 대상으로 하여 </a:t>
            </a:r>
            <a:r>
              <a: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IT 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기기 활용이 어려운 노인이 원하는 정보를 직접 찾기에는 어려움</a:t>
            </a:r>
            <a:endParaRPr lang="en-US" altLang="ko-KR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사용하기 어려운 </a:t>
            </a:r>
            <a:r>
              <a:rPr lang="en-US" altLang="ko-KR" sz="1600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ui</a:t>
            </a:r>
            <a:r>
              <a: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 인터페이스</a:t>
            </a:r>
            <a:r>
              <a: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 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및 명칭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6D3C499-BFC1-5968-8F62-20407494E0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47" t="11331" r="41218" b="37210"/>
          <a:stretch/>
        </p:blipFill>
        <p:spPr>
          <a:xfrm>
            <a:off x="239227" y="1328501"/>
            <a:ext cx="3189773" cy="2220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98C3D7-53DE-FF59-37DB-606AB3074427}"/>
              </a:ext>
            </a:extLst>
          </p:cNvPr>
          <p:cNvSpPr txBox="1"/>
          <p:nvPr/>
        </p:nvSpPr>
        <p:spPr>
          <a:xfrm>
            <a:off x="4001861" y="3457301"/>
            <a:ext cx="2467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▲ 정보 검색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4E2523-3866-5124-1E9F-6D0F4A29F741}"/>
              </a:ext>
            </a:extLst>
          </p:cNvPr>
          <p:cNvSpPr txBox="1"/>
          <p:nvPr/>
        </p:nvSpPr>
        <p:spPr>
          <a:xfrm>
            <a:off x="588780" y="3599925"/>
            <a:ext cx="2467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▲ 메뉴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349483-71E6-8303-FFF9-98992ADC5F88}"/>
              </a:ext>
            </a:extLst>
          </p:cNvPr>
          <p:cNvSpPr txBox="1"/>
          <p:nvPr/>
        </p:nvSpPr>
        <p:spPr>
          <a:xfrm>
            <a:off x="-64746" y="808809"/>
            <a:ext cx="519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현재 운영 중인 복지 정보 제공 서비스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(</a:t>
            </a: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복지로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endParaRPr lang="ko-KR" altLang="en-US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13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85DEC6-D191-6B73-D5EA-1B5E15AD3E70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차별성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87EAB00F-6DF8-5F88-8EF0-07328DF7E7D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47A9773-42E5-84C7-6FE7-584010F4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F2EC12-7A23-5A9F-57FF-DA43BFCF7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8" t="4365" r="2178"/>
          <a:stretch/>
        </p:blipFill>
        <p:spPr>
          <a:xfrm>
            <a:off x="3632200" y="1481317"/>
            <a:ext cx="3206750" cy="1890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0613F6-6E7E-B7A1-4B6B-69B43B13A293}"/>
              </a:ext>
            </a:extLst>
          </p:cNvPr>
          <p:cNvSpPr txBox="1"/>
          <p:nvPr/>
        </p:nvSpPr>
        <p:spPr>
          <a:xfrm>
            <a:off x="200780" y="3913889"/>
            <a:ext cx="6548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모든 연령을 대상으로 하여 </a:t>
            </a:r>
            <a:r>
              <a: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IT 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기기 활용이 어려운 노인이 원하는 정보를 직접 찾기에는 어려움</a:t>
            </a:r>
            <a:endParaRPr lang="en-US" altLang="ko-KR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사용하기 어려운 </a:t>
            </a:r>
            <a:r>
              <a:rPr lang="en-US" altLang="ko-KR" sz="1600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ui</a:t>
            </a:r>
            <a:r>
              <a: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 인터페이스</a:t>
            </a:r>
            <a:r>
              <a: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 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및 명칭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6D3C499-BFC1-5968-8F62-20407494E0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47" t="11331" r="41218" b="37210"/>
          <a:stretch/>
        </p:blipFill>
        <p:spPr>
          <a:xfrm>
            <a:off x="239227" y="1328501"/>
            <a:ext cx="3189773" cy="2220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98C3D7-53DE-FF59-37DB-606AB3074427}"/>
              </a:ext>
            </a:extLst>
          </p:cNvPr>
          <p:cNvSpPr txBox="1"/>
          <p:nvPr/>
        </p:nvSpPr>
        <p:spPr>
          <a:xfrm>
            <a:off x="4001861" y="3457301"/>
            <a:ext cx="2467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▲ 정보 검색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4E2523-3866-5124-1E9F-6D0F4A29F741}"/>
              </a:ext>
            </a:extLst>
          </p:cNvPr>
          <p:cNvSpPr txBox="1"/>
          <p:nvPr/>
        </p:nvSpPr>
        <p:spPr>
          <a:xfrm>
            <a:off x="588780" y="3599925"/>
            <a:ext cx="2467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▲ 메뉴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349483-71E6-8303-FFF9-98992ADC5F88}"/>
              </a:ext>
            </a:extLst>
          </p:cNvPr>
          <p:cNvSpPr txBox="1"/>
          <p:nvPr/>
        </p:nvSpPr>
        <p:spPr>
          <a:xfrm>
            <a:off x="-64746" y="808809"/>
            <a:ext cx="519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현재 운영 중인 복지 정보 제공 서비스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(</a:t>
            </a: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복지로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endParaRPr lang="ko-KR" altLang="en-US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88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BAFD2B-0ED6-CE45-AA72-97F8FB7D5C59}"/>
              </a:ext>
            </a:extLst>
          </p:cNvPr>
          <p:cNvSpPr/>
          <p:nvPr/>
        </p:nvSpPr>
        <p:spPr>
          <a:xfrm>
            <a:off x="121445" y="1257508"/>
            <a:ext cx="3240375" cy="915540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 맞춤형 복지 추천 </a:t>
            </a:r>
            <a:endParaRPr lang="en-US" altLang="ko-KR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및 지원금 예측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08360E9-E9A3-F8A5-D8EF-6305A660443D}"/>
              </a:ext>
            </a:extLst>
          </p:cNvPr>
          <p:cNvSpPr/>
          <p:nvPr/>
        </p:nvSpPr>
        <p:spPr>
          <a:xfrm>
            <a:off x="3489040" y="1257508"/>
            <a:ext cx="3240375" cy="915540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 정보 제공 </a:t>
            </a:r>
            <a:endParaRPr lang="en-US" altLang="ko-KR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연금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복지시설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의료 서비스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4B003E1-2402-E0A1-77EB-53D0F83877C4}"/>
              </a:ext>
            </a:extLst>
          </p:cNvPr>
          <p:cNvSpPr/>
          <p:nvPr/>
        </p:nvSpPr>
        <p:spPr>
          <a:xfrm>
            <a:off x="121444" y="2254192"/>
            <a:ext cx="3240375" cy="915540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의료 서비스 정보 제공 </a:t>
            </a:r>
            <a:endParaRPr lang="en-US" altLang="ko-KR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건강검진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치매검진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0A0CC8-E336-1AF9-8999-080A12DD8307}"/>
              </a:ext>
            </a:extLst>
          </p:cNvPr>
          <p:cNvSpPr/>
          <p:nvPr/>
        </p:nvSpPr>
        <p:spPr>
          <a:xfrm>
            <a:off x="3489039" y="2254192"/>
            <a:ext cx="3240375" cy="915540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돌봄 서비스 및 </a:t>
            </a:r>
            <a:endParaRPr lang="en-US" altLang="ko-KR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보호 전문기관 정보 제공 </a:t>
            </a:r>
            <a:endParaRPr lang="en-US" altLang="ko-KR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노인학대 예방 및 대응기관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528784-9ED6-92F1-5CC6-235E413DC0B4}"/>
              </a:ext>
            </a:extLst>
          </p:cNvPr>
          <p:cNvSpPr/>
          <p:nvPr/>
        </p:nvSpPr>
        <p:spPr>
          <a:xfrm>
            <a:off x="121444" y="3250876"/>
            <a:ext cx="3240375" cy="915540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일자리 정보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4BBB9A-4040-D6AA-406D-0CA86EA3FF41}"/>
              </a:ext>
            </a:extLst>
          </p:cNvPr>
          <p:cNvSpPr/>
          <p:nvPr/>
        </p:nvSpPr>
        <p:spPr>
          <a:xfrm>
            <a:off x="3489038" y="3250876"/>
            <a:ext cx="3240375" cy="915540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IT </a:t>
            </a:r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기기 사용 방법 및 </a:t>
            </a:r>
            <a:endParaRPr lang="en-US" altLang="ko-KR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관련 교육 제공 </a:t>
            </a:r>
            <a:endParaRPr lang="en-US" altLang="ko-KR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인터넷 쇼핑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기차표 예약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키오스크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ED3AD-ED96-E608-8DAD-B200084B58BF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세부 설명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사각형: 잘린 대각선 방향 모서리 19">
            <a:extLst>
              <a:ext uri="{FF2B5EF4-FFF2-40B4-BE49-F238E27FC236}">
                <a16:creationId xmlns:a16="http://schemas.microsoft.com/office/drawing/2014/main" id="{8867148F-DE9E-5991-142B-32266738FA94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09772E3-B6EC-2062-B00D-F976B3790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89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1792</TotalTime>
  <Words>492</Words>
  <Application>Microsoft Office PowerPoint</Application>
  <PresentationFormat>사용자 지정</PresentationFormat>
  <Paragraphs>112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이사만루체 Light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이재상</dc:creator>
  <cp:lastModifiedBy>이재상</cp:lastModifiedBy>
  <cp:revision>22</cp:revision>
  <dcterms:created xsi:type="dcterms:W3CDTF">2022-10-13T05:00:15Z</dcterms:created>
  <dcterms:modified xsi:type="dcterms:W3CDTF">2022-10-19T12:02:14Z</dcterms:modified>
</cp:coreProperties>
</file>