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74" r:id="rId3"/>
    <p:sldId id="265" r:id="rId4"/>
    <p:sldId id="259" r:id="rId5"/>
    <p:sldId id="260" r:id="rId6"/>
    <p:sldId id="272" r:id="rId7"/>
    <p:sldId id="271" r:id="rId8"/>
    <p:sldId id="269" r:id="rId9"/>
    <p:sldId id="268" r:id="rId10"/>
    <p:sldId id="261" r:id="rId11"/>
    <p:sldId id="273" r:id="rId12"/>
    <p:sldId id="267" r:id="rId13"/>
    <p:sldId id="263" r:id="rId14"/>
    <p:sldId id="264" r:id="rId15"/>
    <p:sldId id="266" r:id="rId16"/>
    <p:sldId id="275" r:id="rId17"/>
    <p:sldId id="276" r:id="rId18"/>
  </p:sldIdLst>
  <p:sldSz cx="6858000" cy="51435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이사만루체 Bold" panose="00000800000000000000" pitchFamily="2" charset="-127"/>
      <p:bold r:id="rId25"/>
    </p:embeddedFont>
    <p:embeddedFont>
      <p:font typeface="이사만루체 Light" panose="00000300000000000000" pitchFamily="2" charset="-127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&#509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2022PublicDataServiceProject_NIA\&#45432;&#51064;_&#49884;&#46020;&#48324;&#51221;&#52293;&#51064;&#51648;&#460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64E-2"/>
          <c:w val="0.82562796850393705"/>
          <c:h val="0.73395399432669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'인구 추이'!$B$1:$J$1</c:f>
              <c:numCache>
                <c:formatCode>General</c:formatCode>
                <c:ptCount val="9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  <c:pt idx="4">
                  <c:v>2030</c:v>
                </c:pt>
                <c:pt idx="5">
                  <c:v>2036</c:v>
                </c:pt>
                <c:pt idx="6">
                  <c:v>2040</c:v>
                </c:pt>
                <c:pt idx="7">
                  <c:v>2050</c:v>
                </c:pt>
                <c:pt idx="8">
                  <c:v>2060</c:v>
                </c:pt>
              </c:numCache>
            </c:numRef>
          </c:cat>
          <c:val>
            <c:numRef>
              <c:f>'인구 추이'!$B$2:$J$2</c:f>
              <c:numCache>
                <c:formatCode>General</c:formatCode>
                <c:ptCount val="9"/>
                <c:pt idx="0">
                  <c:v>14.9</c:v>
                </c:pt>
                <c:pt idx="1">
                  <c:v>15.7</c:v>
                </c:pt>
                <c:pt idx="2">
                  <c:v>16.5</c:v>
                </c:pt>
                <c:pt idx="3">
                  <c:v>20.3</c:v>
                </c:pt>
                <c:pt idx="4">
                  <c:v>25</c:v>
                </c:pt>
                <c:pt idx="5">
                  <c:v>30.5</c:v>
                </c:pt>
                <c:pt idx="6">
                  <c:v>33.9</c:v>
                </c:pt>
                <c:pt idx="7">
                  <c:v>39.799999999999997</c:v>
                </c:pt>
                <c:pt idx="8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44B0-9AF5-EE57EF533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비율</a:t>
                </a:r>
                <a:r>
                  <a:rPr lang="ko-KR" dirty="0"/>
                  <a:t> </a:t>
                </a:r>
                <a:r>
                  <a:rPr lang="en-US" dirty="0"/>
                  <a:t>[%]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82143131766"/>
          <c:y val="9.7225434493376936E-2"/>
          <c:w val="0.77599751042674647"/>
          <c:h val="0.73395399432669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'2021년_연령별 자살율'!$B$1:$I$1</c:f>
              <c:strCache>
                <c:ptCount val="8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 이상</c:v>
                </c:pt>
              </c:strCache>
            </c:strRef>
          </c:cat>
          <c:val>
            <c:numRef>
              <c:f>'2021년_연령별 자살율'!$B$2:$I$2</c:f>
              <c:numCache>
                <c:formatCode>General</c:formatCode>
                <c:ptCount val="8"/>
                <c:pt idx="0">
                  <c:v>7.1</c:v>
                </c:pt>
                <c:pt idx="1">
                  <c:v>23.5</c:v>
                </c:pt>
                <c:pt idx="2">
                  <c:v>27.3</c:v>
                </c:pt>
                <c:pt idx="3">
                  <c:v>28.2</c:v>
                </c:pt>
                <c:pt idx="4">
                  <c:v>30.1</c:v>
                </c:pt>
                <c:pt idx="5">
                  <c:v>28.4</c:v>
                </c:pt>
                <c:pt idx="6">
                  <c:v>41.8</c:v>
                </c:pt>
                <c:pt idx="7">
                  <c:v>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A-4070-9F6A-D8D085869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/>
                  <a:t>연</a:t>
                </a:r>
                <a:r>
                  <a:rPr lang="ko-KR" altLang="en-US"/>
                  <a:t>령대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자살률</a:t>
                </a:r>
                <a:r>
                  <a:rPr lang="ko-KR" dirty="0"/>
                  <a:t> </a:t>
                </a:r>
                <a:r>
                  <a:rPr lang="en-US" dirty="0"/>
                  <a:t>[%]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1.8131620108349837E-2"/>
              <c:y val="0.34397803984488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36E-2"/>
          <c:w val="0.82131900179144268"/>
          <c:h val="0.648250514278450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'자살 생각 이유'!$B$1:$H$1</c:f>
              <c:strCache>
                <c:ptCount val="7"/>
                <c:pt idx="0">
                  <c:v>건강</c:v>
                </c:pt>
                <c:pt idx="1">
                  <c:v>경제적 어려움</c:v>
                </c:pt>
                <c:pt idx="2">
                  <c:v>외로움</c:v>
                </c:pt>
                <c:pt idx="3">
                  <c:v>가족, 지인의 사망</c:v>
                </c:pt>
                <c:pt idx="4">
                  <c:v>가족, 친구 간의 갈등 및 단절</c:v>
                </c:pt>
                <c:pt idx="5">
                  <c:v>배우자, 
가족의 건강</c:v>
                </c:pt>
                <c:pt idx="6">
                  <c:v>기타</c:v>
                </c:pt>
              </c:strCache>
            </c:strRef>
          </c:cat>
          <c:val>
            <c:numRef>
              <c:f>'자살 생각 이유'!$B$2:$H$2</c:f>
              <c:numCache>
                <c:formatCode>General</c:formatCode>
                <c:ptCount val="7"/>
                <c:pt idx="0">
                  <c:v>23.7</c:v>
                </c:pt>
                <c:pt idx="1">
                  <c:v>23</c:v>
                </c:pt>
                <c:pt idx="2">
                  <c:v>18.399999999999999</c:v>
                </c:pt>
                <c:pt idx="3">
                  <c:v>13.8</c:v>
                </c:pt>
                <c:pt idx="4">
                  <c:v>13.1</c:v>
                </c:pt>
                <c:pt idx="5">
                  <c:v>7.6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1-4750-9083-609CEE932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자살 생각한 이유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/>
                  <a:t>비율</a:t>
                </a:r>
                <a:r>
                  <a:rPr lang="ko-KR"/>
                  <a:t> </a:t>
                </a:r>
                <a:r>
                  <a:rPr lang="en-US"/>
                  <a:t>[%]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4563779527558"/>
          <c:y val="9.7225434493376936E-2"/>
          <c:w val="0.82131900179144268"/>
          <c:h val="0.7006158730468259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00-42E4-819A-12BA0B9208A4}"/>
              </c:ext>
            </c:extLst>
          </c:dPt>
          <c:cat>
            <c:strRef>
              <c:f>디지털정보격차!$B$1:$I$1</c:f>
              <c:strCache>
                <c:ptCount val="8"/>
                <c:pt idx="0">
                  <c:v>일반 국민</c:v>
                </c:pt>
                <c:pt idx="1">
                  <c:v>19세 이하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  <c:pt idx="5">
                  <c:v>50대</c:v>
                </c:pt>
                <c:pt idx="6">
                  <c:v>60대</c:v>
                </c:pt>
                <c:pt idx="7">
                  <c:v>70대 이상</c:v>
                </c:pt>
              </c:strCache>
            </c:strRef>
          </c:cat>
          <c:val>
            <c:numRef>
              <c:f>디지털정보격차!$B$2:$I$2</c:f>
              <c:numCache>
                <c:formatCode>General</c:formatCode>
                <c:ptCount val="8"/>
                <c:pt idx="0">
                  <c:v>100</c:v>
                </c:pt>
                <c:pt idx="1">
                  <c:v>108.2</c:v>
                </c:pt>
                <c:pt idx="2">
                  <c:v>125.4</c:v>
                </c:pt>
                <c:pt idx="3">
                  <c:v>122.8</c:v>
                </c:pt>
                <c:pt idx="4">
                  <c:v>112.3</c:v>
                </c:pt>
                <c:pt idx="5">
                  <c:v>97</c:v>
                </c:pt>
                <c:pt idx="6">
                  <c:v>77.099999999999994</c:v>
                </c:pt>
                <c:pt idx="7">
                  <c:v>46.6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0-42E4-819A-12BA0B920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745155872"/>
        <c:axId val="1745135072"/>
      </c:barChart>
      <c:catAx>
        <c:axId val="17451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 dirty="0"/>
                  <a:t>연령대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35072"/>
        <c:crosses val="autoZero"/>
        <c:auto val="1"/>
        <c:lblAlgn val="ctr"/>
        <c:lblOffset val="100"/>
        <c:noMultiLvlLbl val="0"/>
      </c:catAx>
      <c:valAx>
        <c:axId val="1745135072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  <a:cs typeface="+mn-cs"/>
                  </a:defRPr>
                </a:pPr>
                <a:r>
                  <a:rPr lang="ko-KR" altLang="en-US"/>
                  <a:t>수준</a:t>
                </a:r>
                <a:r>
                  <a:rPr lang="ko-KR"/>
                  <a:t> </a:t>
                </a:r>
                <a:r>
                  <a:rPr lang="en-US"/>
                  <a:t>[%]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7451558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Sheet1!$G$8:$J$8</c:f>
              <c:numCache>
                <c:formatCode>General</c:formatCode>
                <c:ptCount val="4"/>
                <c:pt idx="0">
                  <c:v>44.1</c:v>
                </c:pt>
                <c:pt idx="1">
                  <c:v>29.7</c:v>
                </c:pt>
                <c:pt idx="2">
                  <c:v>26.9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C-42AA-AD9E-7FE7F6B70706}"/>
            </c:ext>
          </c:extLst>
        </c:ser>
        <c:ser>
          <c:idx val="1"/>
          <c:order val="1"/>
          <c:tx>
            <c:strRef>
              <c:f>Sheet1!$F$9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Sheet1!$G$9:$J$9</c:f>
              <c:numCache>
                <c:formatCode>General</c:formatCode>
                <c:ptCount val="4"/>
                <c:pt idx="0">
                  <c:v>42.2</c:v>
                </c:pt>
                <c:pt idx="1">
                  <c:v>44.7</c:v>
                </c:pt>
                <c:pt idx="2">
                  <c:v>45.8</c:v>
                </c:pt>
                <c:pt idx="3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C-42AA-AD9E-7FE7F6B70706}"/>
            </c:ext>
          </c:extLst>
        </c:ser>
        <c:ser>
          <c:idx val="2"/>
          <c:order val="2"/>
          <c:tx>
            <c:strRef>
              <c:f>Sheet1!$F$10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Sheet1!$G$7:$J$7</c:f>
              <c:strCache>
                <c:ptCount val="4"/>
                <c:pt idx="0">
                  <c:v>치매조기검진서비스</c:v>
                </c:pt>
                <c:pt idx="1">
                  <c:v>치매치료관리비 지원 서비스</c:v>
                </c:pt>
                <c:pt idx="2">
                  <c:v>치매전담요양기관</c:v>
                </c:pt>
                <c:pt idx="3">
                  <c:v>치매안심센터</c:v>
                </c:pt>
              </c:strCache>
            </c:strRef>
          </c:cat>
          <c:val>
            <c:numRef>
              <c:f>Sheet1!$G$10:$J$10</c:f>
              <c:numCache>
                <c:formatCode>General</c:formatCode>
                <c:ptCount val="4"/>
                <c:pt idx="0">
                  <c:v>13.8</c:v>
                </c:pt>
                <c:pt idx="1">
                  <c:v>25.7</c:v>
                </c:pt>
                <c:pt idx="2">
                  <c:v>27.2</c:v>
                </c:pt>
                <c:pt idx="3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C-42AA-AD9E-7FE7F6B70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3609439"/>
        <c:axId val="1493611935"/>
      </c:barChart>
      <c:catAx>
        <c:axId val="149360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11935"/>
        <c:crosses val="autoZero"/>
        <c:auto val="1"/>
        <c:lblAlgn val="ctr"/>
        <c:lblOffset val="100"/>
        <c:noMultiLvlLbl val="0"/>
      </c:catAx>
      <c:valAx>
        <c:axId val="14936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60943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60607171885345"/>
          <c:y val="0.76874640282306828"/>
          <c:w val="0.74068192319771053"/>
          <c:h val="0.22630808734938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61572123005208E-2"/>
          <c:y val="6.3120285827709413E-2"/>
          <c:w val="0.89993373251715525"/>
          <c:h val="0.54601559677978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잘 알고 있다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Sheet1!$G$3:$I$3</c:f>
              <c:numCache>
                <c:formatCode>General</c:formatCode>
                <c:ptCount val="3"/>
                <c:pt idx="0">
                  <c:v>29.4</c:v>
                </c:pt>
                <c:pt idx="1">
                  <c:v>21.9</c:v>
                </c:pt>
                <c:pt idx="2">
                  <c:v>38.6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3-4AE6-B25C-6AACC87CA04C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들어봤지만
잘 알지 못한다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Sheet1!$G$4:$I$4</c:f>
              <c:numCache>
                <c:formatCode>General</c:formatCode>
                <c:ptCount val="3"/>
                <c:pt idx="0">
                  <c:v>44.3</c:v>
                </c:pt>
                <c:pt idx="1">
                  <c:v>43.3</c:v>
                </c:pt>
                <c:pt idx="2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3-4AE6-B25C-6AACC87CA04C}"/>
            </c:ext>
          </c:extLst>
        </c:ser>
        <c:ser>
          <c:idx val="2"/>
          <c:order val="2"/>
          <c:tx>
            <c:strRef>
              <c:f>Sheet1!$F$5</c:f>
              <c:strCache>
                <c:ptCount val="1"/>
                <c:pt idx="0">
                  <c:v>모른다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Sheet1!$G$2:$I$2</c:f>
              <c:strCache>
                <c:ptCount val="3"/>
                <c:pt idx="0">
                  <c:v>주택연금</c:v>
                </c:pt>
                <c:pt idx="1">
                  <c:v>노인보호전문기관</c:v>
                </c:pt>
                <c:pt idx="2">
                  <c:v>맞춤형 노인돌봄서비스</c:v>
                </c:pt>
              </c:strCache>
            </c:strRef>
          </c:cat>
          <c:val>
            <c:numRef>
              <c:f>Sheet1!$G$5:$I$5</c:f>
              <c:numCache>
                <c:formatCode>General</c:formatCode>
                <c:ptCount val="3"/>
                <c:pt idx="0">
                  <c:v>26.3</c:v>
                </c:pt>
                <c:pt idx="1">
                  <c:v>34.9</c:v>
                </c:pt>
                <c:pt idx="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3-4AE6-B25C-6AACC87CA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1"/>
        <c:overlap val="-27"/>
        <c:axId val="1493598623"/>
        <c:axId val="1493581567"/>
      </c:barChart>
      <c:catAx>
        <c:axId val="149359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81567"/>
        <c:crosses val="autoZero"/>
        <c:auto val="1"/>
        <c:lblAlgn val="ctr"/>
        <c:lblOffset val="100"/>
        <c:noMultiLvlLbl val="0"/>
      </c:catAx>
      <c:valAx>
        <c:axId val="149358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defRPr>
            </a:pPr>
            <a:endParaRPr lang="ko-KR"/>
          </a:p>
        </c:txPr>
        <c:crossAx val="14935986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latin typeface="이사만루체 Light" panose="00000300000000000000" pitchFamily="2" charset="-127"/>
          <a:ea typeface="이사만루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3254034" y="-471632"/>
            <a:ext cx="4533776" cy="688232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F4FB-D2EC-2629-10A2-957B24C23301}"/>
              </a:ext>
            </a:extLst>
          </p:cNvPr>
          <p:cNvSpPr txBox="1"/>
          <p:nvPr/>
        </p:nvSpPr>
        <p:spPr>
          <a:xfrm>
            <a:off x="3942925" y="330021"/>
            <a:ext cx="28769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0" dirty="0">
                <a:solidFill>
                  <a:srgbClr val="92D05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</a:t>
            </a:r>
            <a:r>
              <a:rPr lang="ko-KR" altLang="en-US" sz="5000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복지 및 생활 정보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8186E-EF68-68F3-DEE3-1E1E5DCB6445}"/>
              </a:ext>
            </a:extLst>
          </p:cNvPr>
          <p:cNvSpPr txBox="1"/>
          <p:nvPr/>
        </p:nvSpPr>
        <p:spPr>
          <a:xfrm>
            <a:off x="4041987" y="4444872"/>
            <a:ext cx="30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Team </a:t>
            </a:r>
            <a:r>
              <a:rPr lang="en-US" altLang="ko-KR" sz="2400" b="1" dirty="0">
                <a:solidFill>
                  <a:srgbClr val="92D050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Optimizer</a:t>
            </a:r>
            <a:endParaRPr lang="ko-KR" altLang="en-US" sz="2400" b="1" dirty="0">
              <a:solidFill>
                <a:srgbClr val="92D050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2EC12-7A23-5A9F-57FF-DA43BFCF7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" t="4365" r="2178" b="24545"/>
          <a:stretch/>
        </p:blipFill>
        <p:spPr>
          <a:xfrm>
            <a:off x="3509159" y="1590560"/>
            <a:ext cx="3329792" cy="167170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534003" y="4050158"/>
            <a:ext cx="5935286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모든 연령을 대상으로 하여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활용이 어려운 고령자가 원하는 정보를 직접 찾기 어려움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사용하기 어려운 </a:t>
            </a:r>
            <a:r>
              <a:rPr lang="en-US" altLang="ko-KR" sz="1600" dirty="0">
                <a:ea typeface="이사만루체 Light" panose="00000300000000000000" pitchFamily="2" charset="-127"/>
              </a:rPr>
              <a:t>UI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명칭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D3C499-BFC1-5968-8F62-20407494E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" t="11331" r="41218" b="37210"/>
          <a:stretch/>
        </p:blipFill>
        <p:spPr>
          <a:xfrm>
            <a:off x="239227" y="1437743"/>
            <a:ext cx="3189773" cy="22209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8C3D7-53DE-FF59-37DB-606AB3074427}"/>
              </a:ext>
            </a:extLst>
          </p:cNvPr>
          <p:cNvSpPr txBox="1"/>
          <p:nvPr/>
        </p:nvSpPr>
        <p:spPr>
          <a:xfrm>
            <a:off x="4001861" y="3566543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정보 검색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588780" y="3709167"/>
            <a:ext cx="246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메뉴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64746" y="808809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정보 제공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978DC-7B6B-1A4A-93CF-508F8F4CC560}"/>
              </a:ext>
            </a:extLst>
          </p:cNvPr>
          <p:cNvSpPr/>
          <p:nvPr/>
        </p:nvSpPr>
        <p:spPr>
          <a:xfrm>
            <a:off x="6317675" y="1748036"/>
            <a:ext cx="455218" cy="213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9B5DF-E77E-6AD4-1B74-37F192141E59}"/>
              </a:ext>
            </a:extLst>
          </p:cNvPr>
          <p:cNvSpPr txBox="1"/>
          <p:nvPr/>
        </p:nvSpPr>
        <p:spPr>
          <a:xfrm>
            <a:off x="3263491" y="1122740"/>
            <a:ext cx="35945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https://www.bokjiro.go.kr/ssis-tbu/index.do</a:t>
            </a:r>
          </a:p>
        </p:txBody>
      </p:sp>
    </p:spTree>
    <p:extLst>
      <p:ext uri="{BB962C8B-B14F-4D97-AF65-F5344CB8AC3E}">
        <p14:creationId xmlns:p14="http://schemas.microsoft.com/office/powerpoint/2010/main" val="382813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차별성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0613F6-6E7E-B7A1-4B6B-69B43B13A293}"/>
              </a:ext>
            </a:extLst>
          </p:cNvPr>
          <p:cNvSpPr txBox="1"/>
          <p:nvPr/>
        </p:nvSpPr>
        <p:spPr>
          <a:xfrm>
            <a:off x="3169372" y="1372854"/>
            <a:ext cx="35065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가구 구성원의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인적 사항</a:t>
            </a:r>
            <a:r>
              <a:rPr lang="en-US" altLang="ko-KR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금융 정보</a:t>
            </a:r>
            <a:r>
              <a:rPr lang="en-US" altLang="ko-KR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경제 상황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바탕으로 사회보장급여 제도를 추천해 줌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하지만 신청 과정에서 가구 구성원별로 인증을 해야 하는 과정 때문에 </a:t>
            </a:r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이용 편의성이 떨어짐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E2523-3866-5124-1E9F-6D0F4A29F741}"/>
              </a:ext>
            </a:extLst>
          </p:cNvPr>
          <p:cNvSpPr txBox="1"/>
          <p:nvPr/>
        </p:nvSpPr>
        <p:spPr>
          <a:xfrm>
            <a:off x="214924" y="4883844"/>
            <a:ext cx="246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▲ 신청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-41150" y="785213"/>
            <a:ext cx="51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운영 중인 복지 급여 추천 서비스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(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복지로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61251-F146-CE05-0239-E12D223B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7" t="15146" r="26502" b="5716"/>
          <a:stretch/>
        </p:blipFill>
        <p:spPr>
          <a:xfrm>
            <a:off x="53788" y="1154545"/>
            <a:ext cx="3082480" cy="37449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5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F5DB-7108-68FE-C114-9C19275CCAFD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세부 설명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BAFD2B-0ED6-CE45-AA72-97F8FB7D5C59}"/>
              </a:ext>
            </a:extLst>
          </p:cNvPr>
          <p:cNvSpPr/>
          <p:nvPr/>
        </p:nvSpPr>
        <p:spPr>
          <a:xfrm>
            <a:off x="646365" y="1645041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사용자 맞춤형 복지 추천 및 지원금 예측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D1F73CF-3807-C0CE-4EA6-9365C066A065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F9E731-5EDD-FF7F-AFA1-0542C0B04A24}"/>
              </a:ext>
            </a:extLst>
          </p:cNvPr>
          <p:cNvSpPr/>
          <p:nvPr/>
        </p:nvSpPr>
        <p:spPr>
          <a:xfrm>
            <a:off x="646365" y="1647561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제도 </a:t>
            </a:r>
            <a:endParaRPr lang="en-US" altLang="ko-KR" sz="12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 </a:t>
            </a:r>
            <a:r>
              <a:rPr lang="en-US" altLang="ko-KR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예측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EA99E6-935C-0F4B-329C-DEB1E52DC4DC}"/>
              </a:ext>
            </a:extLst>
          </p:cNvPr>
          <p:cNvSpPr/>
          <p:nvPr/>
        </p:nvSpPr>
        <p:spPr>
          <a:xfrm>
            <a:off x="646365" y="2317522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 노인 돌봄 서비스 및 보호 전문 기관</a:t>
            </a:r>
            <a:r>
              <a:rPr lang="en-US" altLang="ko-KR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상담센터 정보 제공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C5F2F0-BDB2-6952-9881-5F27CDA1C02C}"/>
              </a:ext>
            </a:extLst>
          </p:cNvPr>
          <p:cNvSpPr/>
          <p:nvPr/>
        </p:nvSpPr>
        <p:spPr>
          <a:xfrm>
            <a:off x="646365" y="2320042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보호 서비스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CF5A31-FE9E-608A-38D0-66B397F1694D}"/>
              </a:ext>
            </a:extLst>
          </p:cNvPr>
          <p:cNvSpPr/>
          <p:nvPr/>
        </p:nvSpPr>
        <p:spPr>
          <a:xfrm>
            <a:off x="637775" y="2984963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 실시간 노인 일자리 정보 제공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672D28-7122-262B-1168-21FBF3699432}"/>
              </a:ext>
            </a:extLst>
          </p:cNvPr>
          <p:cNvSpPr/>
          <p:nvPr/>
        </p:nvSpPr>
        <p:spPr>
          <a:xfrm>
            <a:off x="637775" y="2987483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 </a:t>
            </a:r>
            <a:endParaRPr lang="en-US" altLang="ko-KR" sz="12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r>
              <a:rPr lang="en-US" altLang="ko-KR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36741A-B6B4-76A5-CED7-196B3B42BB97}"/>
              </a:ext>
            </a:extLst>
          </p:cNvPr>
          <p:cNvSpPr/>
          <p:nvPr/>
        </p:nvSpPr>
        <p:spPr>
          <a:xfrm>
            <a:off x="629186" y="3652787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여가 및 문화생활 정보 제공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31D1E3-3DB1-8FD5-6533-4A6BC8F85A7E}"/>
              </a:ext>
            </a:extLst>
          </p:cNvPr>
          <p:cNvSpPr/>
          <p:nvPr/>
        </p:nvSpPr>
        <p:spPr>
          <a:xfrm>
            <a:off x="629186" y="3655307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여가 및 문화생활</a:t>
            </a:r>
            <a:r>
              <a:rPr lang="en-US" altLang="ko-KR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C110DF-9DA5-A6EC-698A-F58262C4A010}"/>
              </a:ext>
            </a:extLst>
          </p:cNvPr>
          <p:cNvSpPr/>
          <p:nvPr/>
        </p:nvSpPr>
        <p:spPr>
          <a:xfrm>
            <a:off x="629186" y="4331295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 </a:t>
            </a:r>
            <a:r>
              <a:rPr lang="en-US" altLang="ko-KR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3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사용 방법 및 관련 교육 정보 제공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7A56D5-AF1F-32AB-BE7F-6A2029188935}"/>
              </a:ext>
            </a:extLst>
          </p:cNvPr>
          <p:cNvSpPr/>
          <p:nvPr/>
        </p:nvSpPr>
        <p:spPr>
          <a:xfrm>
            <a:off x="629186" y="4333815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교육 정보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BBE7F-F91F-DDAA-3798-98FC1250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6A576-B62C-76E1-0C42-5721422D8D6E}"/>
              </a:ext>
            </a:extLst>
          </p:cNvPr>
          <p:cNvSpPr/>
          <p:nvPr/>
        </p:nvSpPr>
        <p:spPr>
          <a:xfrm>
            <a:off x="637775" y="969053"/>
            <a:ext cx="5606436" cy="59133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소득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 보장 정보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기초연금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건강검진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치매검진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복지시설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제공</a:t>
            </a:r>
            <a:endParaRPr lang="ko-KR" altLang="en-US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56E5F8-93BF-770A-AEF4-CC609FAE6EEA}"/>
              </a:ext>
            </a:extLst>
          </p:cNvPr>
          <p:cNvSpPr/>
          <p:nvPr/>
        </p:nvSpPr>
        <p:spPr>
          <a:xfrm>
            <a:off x="637775" y="971573"/>
            <a:ext cx="1177906" cy="59133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정보 안내</a:t>
            </a:r>
            <a:endParaRPr lang="en-US" altLang="ko-KR" sz="12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3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B1EDAD-D9AB-1466-4B75-9934E2DC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3918"/>
              </p:ext>
            </p:extLst>
          </p:nvPr>
        </p:nvGraphicFramePr>
        <p:xfrm>
          <a:off x="102715" y="1423138"/>
          <a:ext cx="6652570" cy="28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65">
                  <a:extLst>
                    <a:ext uri="{9D8B030D-6E8A-4147-A177-3AD203B41FA5}">
                      <a16:colId xmlns:a16="http://schemas.microsoft.com/office/drawing/2014/main" val="1783432188"/>
                    </a:ext>
                  </a:extLst>
                </a:gridCol>
                <a:gridCol w="3497205">
                  <a:extLst>
                    <a:ext uri="{9D8B030D-6E8A-4147-A177-3AD203B41FA5}">
                      <a16:colId xmlns:a16="http://schemas.microsoft.com/office/drawing/2014/main" val="355995365"/>
                    </a:ext>
                  </a:extLst>
                </a:gridCol>
              </a:tblGrid>
              <a:tr h="54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예상 이슈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해결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841"/>
                  </a:ext>
                </a:extLst>
              </a:tr>
              <a:tr h="767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지역별로 원하는 데이터가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존재하지 않을 수 있음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지자체 홈페이지 </a:t>
                      </a:r>
                      <a:r>
                        <a:rPr lang="ko-KR" altLang="en-US" sz="1200" b="1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및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오픈 </a:t>
                      </a:r>
                      <a:r>
                        <a:rPr lang="en-US" altLang="ko-KR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API</a:t>
                      </a:r>
                      <a:r>
                        <a:rPr lang="en-US" altLang="ko-KR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사용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75479"/>
                  </a:ext>
                </a:extLst>
              </a:tr>
              <a:tr h="766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고령자의 서비스 접근성이 떨어짐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IT 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기기 교육 정보 제공 및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보호자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또는 </a:t>
                      </a: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사회복지사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와 함께 사용하도록 권장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79870"/>
                  </a:ext>
                </a:extLst>
              </a:tr>
              <a:tr h="766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시 홈페이지가 리뉴얼 될 경우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어려움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객체 지향적인 코드</a:t>
                      </a: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를 이용해 </a:t>
                      </a:r>
                      <a:endParaRPr lang="en-US" altLang="ko-KR" sz="1200" b="0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수집이 원활하게 할 예정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7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C18CD5-EA2D-6B29-DA2D-4FCAD18275BA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예상 이슈 및 해결 방안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1DDF1C5-A47D-A434-70DD-92ED15957A4D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1B77248-A2F7-A09A-3BFD-631D61E5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A91EA5-E75D-8C97-6879-C22E78B335CB}"/>
              </a:ext>
            </a:extLst>
          </p:cNvPr>
          <p:cNvSpPr/>
          <p:nvPr/>
        </p:nvSpPr>
        <p:spPr>
          <a:xfrm>
            <a:off x="939800" y="1498599"/>
            <a:ext cx="5128259" cy="2849881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213F99-2A54-49CD-1342-CF2DF212E4E5}"/>
              </a:ext>
            </a:extLst>
          </p:cNvPr>
          <p:cNvSpPr/>
          <p:nvPr/>
        </p:nvSpPr>
        <p:spPr>
          <a:xfrm>
            <a:off x="6358187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E4FB6F-B7B3-EEB9-5C32-AFAD8431C044}"/>
              </a:ext>
            </a:extLst>
          </p:cNvPr>
          <p:cNvSpPr/>
          <p:nvPr/>
        </p:nvSpPr>
        <p:spPr>
          <a:xfrm>
            <a:off x="5570289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29B2E-C872-9708-01C3-A5F100A6D028}"/>
              </a:ext>
            </a:extLst>
          </p:cNvPr>
          <p:cNvSpPr/>
          <p:nvPr/>
        </p:nvSpPr>
        <p:spPr>
          <a:xfrm>
            <a:off x="4800594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42F091-9111-1455-4BFA-8AFBDF0F3A3E}"/>
              </a:ext>
            </a:extLst>
          </p:cNvPr>
          <p:cNvSpPr/>
          <p:nvPr/>
        </p:nvSpPr>
        <p:spPr>
          <a:xfrm>
            <a:off x="4013890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5F3E6F-C9FA-4B72-5360-24BA9B741420}"/>
              </a:ext>
            </a:extLst>
          </p:cNvPr>
          <p:cNvSpPr/>
          <p:nvPr/>
        </p:nvSpPr>
        <p:spPr>
          <a:xfrm>
            <a:off x="3222151" y="2078959"/>
            <a:ext cx="451642" cy="187388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5DC029-F8B6-E97B-3727-2A479A75EC76}"/>
              </a:ext>
            </a:extLst>
          </p:cNvPr>
          <p:cNvCxnSpPr>
            <a:cxnSpLocks/>
          </p:cNvCxnSpPr>
          <p:nvPr/>
        </p:nvCxnSpPr>
        <p:spPr>
          <a:xfrm flipH="1">
            <a:off x="6041526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178E43-152A-AE16-225D-9106089356C6}"/>
              </a:ext>
            </a:extLst>
          </p:cNvPr>
          <p:cNvCxnSpPr>
            <a:cxnSpLocks/>
          </p:cNvCxnSpPr>
          <p:nvPr/>
        </p:nvCxnSpPr>
        <p:spPr>
          <a:xfrm flipH="1">
            <a:off x="5264602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B15ECB-9BF5-874B-46DC-9DD6DE0B4107}"/>
              </a:ext>
            </a:extLst>
          </p:cNvPr>
          <p:cNvCxnSpPr>
            <a:cxnSpLocks/>
          </p:cNvCxnSpPr>
          <p:nvPr/>
        </p:nvCxnSpPr>
        <p:spPr>
          <a:xfrm flipH="1">
            <a:off x="4482764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C1875D-6408-82F9-EA3D-A77150505866}"/>
              </a:ext>
            </a:extLst>
          </p:cNvPr>
          <p:cNvSpPr txBox="1"/>
          <p:nvPr/>
        </p:nvSpPr>
        <p:spPr>
          <a:xfrm>
            <a:off x="-46509" y="3419476"/>
            <a:ext cx="622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17" name="그래픽 16" descr="남자 윤곽선">
            <a:extLst>
              <a:ext uri="{FF2B5EF4-FFF2-40B4-BE49-F238E27FC236}">
                <a16:creationId xmlns:a16="http://schemas.microsoft.com/office/drawing/2014/main" id="{08D145AE-E9F7-2D52-2DDB-0C8C5915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52699" y="2384603"/>
            <a:ext cx="476290" cy="100429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C70950-911D-0B03-A016-6899846ACA91}"/>
              </a:ext>
            </a:extLst>
          </p:cNvPr>
          <p:cNvCxnSpPr>
            <a:cxnSpLocks/>
          </p:cNvCxnSpPr>
          <p:nvPr/>
        </p:nvCxnSpPr>
        <p:spPr>
          <a:xfrm flipH="1">
            <a:off x="581400" y="2903240"/>
            <a:ext cx="6550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949BAD-9EED-6E4E-B94D-8C39BB99E241}"/>
              </a:ext>
            </a:extLst>
          </p:cNvPr>
          <p:cNvCxnSpPr>
            <a:cxnSpLocks/>
          </p:cNvCxnSpPr>
          <p:nvPr/>
        </p:nvCxnSpPr>
        <p:spPr>
          <a:xfrm>
            <a:off x="597512" y="3138044"/>
            <a:ext cx="640570" cy="8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C172FC-4D26-40E4-26B4-FFDCA9E3EB89}"/>
              </a:ext>
            </a:extLst>
          </p:cNvPr>
          <p:cNvCxnSpPr>
            <a:cxnSpLocks/>
          </p:cNvCxnSpPr>
          <p:nvPr/>
        </p:nvCxnSpPr>
        <p:spPr>
          <a:xfrm flipH="1">
            <a:off x="2902566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8D2508-50B0-E684-A2A9-315156CE7A75}"/>
              </a:ext>
            </a:extLst>
          </p:cNvPr>
          <p:cNvCxnSpPr>
            <a:cxnSpLocks/>
          </p:cNvCxnSpPr>
          <p:nvPr/>
        </p:nvCxnSpPr>
        <p:spPr>
          <a:xfrm>
            <a:off x="2906802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E89552-1F38-E6AF-9ACD-F64AC17DA8AC}"/>
              </a:ext>
            </a:extLst>
          </p:cNvPr>
          <p:cNvCxnSpPr>
            <a:cxnSpLocks/>
          </p:cNvCxnSpPr>
          <p:nvPr/>
        </p:nvCxnSpPr>
        <p:spPr>
          <a:xfrm flipH="1">
            <a:off x="3695322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9AB6C8-515B-BFD3-B581-52B53FC9945C}"/>
              </a:ext>
            </a:extLst>
          </p:cNvPr>
          <p:cNvCxnSpPr>
            <a:cxnSpLocks/>
          </p:cNvCxnSpPr>
          <p:nvPr/>
        </p:nvCxnSpPr>
        <p:spPr>
          <a:xfrm>
            <a:off x="3699558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0F1906-2B3D-3F86-DDF5-D023E3D4A5A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EC54929B-9C2B-284D-12A4-713A410438D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A954800-81BF-6E49-B1DA-0581F110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9E7ACE8-9ECC-60E3-500B-96C58AF9561F}"/>
              </a:ext>
            </a:extLst>
          </p:cNvPr>
          <p:cNvSpPr/>
          <p:nvPr/>
        </p:nvSpPr>
        <p:spPr>
          <a:xfrm>
            <a:off x="2219200" y="3411309"/>
            <a:ext cx="624102" cy="42217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D6A6AC-5141-1E1D-6110-384091ED213E}"/>
              </a:ext>
            </a:extLst>
          </p:cNvPr>
          <p:cNvSpPr/>
          <p:nvPr/>
        </p:nvSpPr>
        <p:spPr>
          <a:xfrm>
            <a:off x="1360674" y="2078959"/>
            <a:ext cx="1520054" cy="1821654"/>
          </a:xfrm>
          <a:prstGeom prst="roundRect">
            <a:avLst>
              <a:gd name="adj" fmla="val 91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657B810-31A4-FEE7-C509-BE5C4F55E9D1}"/>
              </a:ext>
            </a:extLst>
          </p:cNvPr>
          <p:cNvSpPr/>
          <p:nvPr/>
        </p:nvSpPr>
        <p:spPr>
          <a:xfrm>
            <a:off x="2364990" y="2505415"/>
            <a:ext cx="480515" cy="42217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4950E5F-A247-4923-E255-1DB35D4EB0C2}"/>
              </a:ext>
            </a:extLst>
          </p:cNvPr>
          <p:cNvSpPr/>
          <p:nvPr/>
        </p:nvSpPr>
        <p:spPr>
          <a:xfrm>
            <a:off x="2364990" y="2961988"/>
            <a:ext cx="478312" cy="41492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문화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20E8FB7-BEB9-D351-A770-27217E5A361E}"/>
              </a:ext>
            </a:extLst>
          </p:cNvPr>
          <p:cNvSpPr/>
          <p:nvPr/>
        </p:nvSpPr>
        <p:spPr>
          <a:xfrm>
            <a:off x="1398637" y="2961988"/>
            <a:ext cx="909007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보호 서비스 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6A09850-10F3-F02B-069D-DB486169DBEB}"/>
              </a:ext>
            </a:extLst>
          </p:cNvPr>
          <p:cNvSpPr/>
          <p:nvPr/>
        </p:nvSpPr>
        <p:spPr>
          <a:xfrm>
            <a:off x="1398638" y="2504121"/>
            <a:ext cx="909007" cy="41919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추천 및 </a:t>
            </a:r>
            <a:endParaRPr lang="en-US" altLang="ko-KR" sz="1000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지원금 예측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3BC7A-7A4B-2CBB-E60B-F1624A161B7E}"/>
              </a:ext>
            </a:extLst>
          </p:cNvPr>
          <p:cNvSpPr/>
          <p:nvPr/>
        </p:nvSpPr>
        <p:spPr>
          <a:xfrm>
            <a:off x="1391114" y="3419855"/>
            <a:ext cx="775071" cy="42217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0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기기 교육정보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F37EEB-3FBB-CF15-68FB-BB901DA26669}"/>
              </a:ext>
            </a:extLst>
          </p:cNvPr>
          <p:cNvSpPr txBox="1"/>
          <p:nvPr/>
        </p:nvSpPr>
        <p:spPr>
          <a:xfrm>
            <a:off x="535647" y="2399450"/>
            <a:ext cx="7875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출력</a:t>
            </a:r>
            <a:endParaRPr lang="en-US" altLang="ko-KR" sz="7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제도 추천</a:t>
            </a:r>
            <a:endParaRPr lang="en-US" altLang="ko-KR" sz="6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</a:t>
            </a:r>
            <a:r>
              <a:rPr lang="en-US" altLang="ko-KR" sz="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생활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71712-95ED-BF8D-1D1E-E6F780D29980}"/>
              </a:ext>
            </a:extLst>
          </p:cNvPr>
          <p:cNvSpPr txBox="1"/>
          <p:nvPr/>
        </p:nvSpPr>
        <p:spPr>
          <a:xfrm>
            <a:off x="538530" y="3265350"/>
            <a:ext cx="7875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입력</a:t>
            </a:r>
            <a:endParaRPr lang="en-US" altLang="ko-KR" sz="7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나이 및 경제 상황</a:t>
            </a:r>
            <a:endParaRPr lang="en-US" altLang="ko-KR" sz="6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</a:t>
            </a:r>
            <a:r>
              <a:rPr lang="en-US" altLang="ko-KR" sz="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위치 데이터</a:t>
            </a:r>
          </a:p>
        </p:txBody>
      </p:sp>
    </p:spTree>
    <p:extLst>
      <p:ext uri="{BB962C8B-B14F-4D97-AF65-F5344CB8AC3E}">
        <p14:creationId xmlns:p14="http://schemas.microsoft.com/office/powerpoint/2010/main" val="337811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4FB046-796A-6583-199F-58BE0F6A3AC8}"/>
              </a:ext>
            </a:extLst>
          </p:cNvPr>
          <p:cNvSpPr/>
          <p:nvPr/>
        </p:nvSpPr>
        <p:spPr>
          <a:xfrm>
            <a:off x="1097062" y="1086435"/>
            <a:ext cx="4805459" cy="662433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복지 수혜 활성화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9DCB4C-1F4C-108B-21D8-E230534E2466}"/>
              </a:ext>
            </a:extLst>
          </p:cNvPr>
          <p:cNvSpPr/>
          <p:nvPr/>
        </p:nvSpPr>
        <p:spPr>
          <a:xfrm>
            <a:off x="1097062" y="2063552"/>
            <a:ext cx="4805459" cy="662433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및 생활정보를 효과적으로 전달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26AFED-F940-A52C-D9F2-CFF06DDC7B7F}"/>
              </a:ext>
            </a:extLst>
          </p:cNvPr>
          <p:cNvSpPr/>
          <p:nvPr/>
        </p:nvSpPr>
        <p:spPr>
          <a:xfrm>
            <a:off x="1097062" y="3040669"/>
            <a:ext cx="4805459" cy="66243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사회 진출 활성화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90812-98D4-2056-0382-892C26CC8925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7133356A-51DB-8BAA-C6D9-147987E7D392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96573D-6743-0732-33C5-D15C51D2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CD15B0-4DCE-0B4F-FBDA-2BCB39192789}"/>
              </a:ext>
            </a:extLst>
          </p:cNvPr>
          <p:cNvSpPr/>
          <p:nvPr/>
        </p:nvSpPr>
        <p:spPr>
          <a:xfrm>
            <a:off x="1097062" y="4017786"/>
            <a:ext cx="4805459" cy="6624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여가</a:t>
            </a:r>
            <a:r>
              <a:rPr lang="en-US" altLang="ko-KR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문화생활 활성화를 통한 우울증 해소</a:t>
            </a:r>
          </a:p>
        </p:txBody>
      </p:sp>
    </p:spTree>
    <p:extLst>
      <p:ext uri="{BB962C8B-B14F-4D97-AF65-F5344CB8AC3E}">
        <p14:creationId xmlns:p14="http://schemas.microsoft.com/office/powerpoint/2010/main" val="62932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5DEC6-D191-6B73-D5EA-1B5E15AD3E70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참고 문헌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87EAB00F-6DF8-5F88-8EF0-07328DF7E7D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47A9773-42E5-84C7-6FE7-584010F4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349483-71E6-8303-FFF9-98992ADC5F88}"/>
              </a:ext>
            </a:extLst>
          </p:cNvPr>
          <p:cNvSpPr txBox="1"/>
          <p:nvPr/>
        </p:nvSpPr>
        <p:spPr>
          <a:xfrm>
            <a:off x="524919" y="1021294"/>
            <a:ext cx="519554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통계청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장래인구추계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(2021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통계청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사망원인통계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(2021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과학기술정보통신부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2021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디지털정보격차 실태조사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보건복지부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2020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노인 실태 조사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서울디지털재단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디지털 접근성 장애요인 분석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(2020.12)</a:t>
            </a:r>
          </a:p>
        </p:txBody>
      </p:sp>
    </p:spTree>
    <p:extLst>
      <p:ext uri="{BB962C8B-B14F-4D97-AF65-F5344CB8AC3E}">
        <p14:creationId xmlns:p14="http://schemas.microsoft.com/office/powerpoint/2010/main" val="317865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1792606" y="1913069"/>
            <a:ext cx="429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973057" y="2709759"/>
            <a:ext cx="4911886" cy="4571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7" y="1913069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3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5C5A5-4C0A-ADE4-5F28-2700C92C6BC7}"/>
              </a:ext>
            </a:extLst>
          </p:cNvPr>
          <p:cNvSpPr/>
          <p:nvPr/>
        </p:nvSpPr>
        <p:spPr>
          <a:xfrm>
            <a:off x="1805607" y="1449708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아이디어 설명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932FE9-84A2-BBF0-09DB-21B5D958856A}"/>
              </a:ext>
            </a:extLst>
          </p:cNvPr>
          <p:cNvSpPr/>
          <p:nvPr/>
        </p:nvSpPr>
        <p:spPr>
          <a:xfrm>
            <a:off x="1805607" y="1449707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1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3225519" y="638325"/>
            <a:ext cx="99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목  차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2577295" y="1119674"/>
            <a:ext cx="1798762" cy="712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74" y="530855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1C5119-7D82-6BF2-52BE-044273317870}"/>
              </a:ext>
            </a:extLst>
          </p:cNvPr>
          <p:cNvSpPr/>
          <p:nvPr/>
        </p:nvSpPr>
        <p:spPr>
          <a:xfrm>
            <a:off x="1805607" y="2100871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문제 인식 및 배경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48B9059-C233-7B45-4445-E91488AA6A09}"/>
              </a:ext>
            </a:extLst>
          </p:cNvPr>
          <p:cNvSpPr/>
          <p:nvPr/>
        </p:nvSpPr>
        <p:spPr>
          <a:xfrm>
            <a:off x="1805607" y="2100870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D14A68-1C99-88DA-FB53-0B0310447823}"/>
              </a:ext>
            </a:extLst>
          </p:cNvPr>
          <p:cNvSpPr/>
          <p:nvPr/>
        </p:nvSpPr>
        <p:spPr>
          <a:xfrm>
            <a:off x="1805607" y="2752034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차별성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F9E85E-FE6D-CE30-9E0B-DC06D246AB19}"/>
              </a:ext>
            </a:extLst>
          </p:cNvPr>
          <p:cNvSpPr/>
          <p:nvPr/>
        </p:nvSpPr>
        <p:spPr>
          <a:xfrm>
            <a:off x="1805607" y="2752033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3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ABBE38-5035-9247-5EC3-2830C4F5CB9E}"/>
              </a:ext>
            </a:extLst>
          </p:cNvPr>
          <p:cNvSpPr/>
          <p:nvPr/>
        </p:nvSpPr>
        <p:spPr>
          <a:xfrm>
            <a:off x="1805607" y="3403197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세부 설명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C8EE37-ACE6-4E05-402A-5C02AA02439C}"/>
              </a:ext>
            </a:extLst>
          </p:cNvPr>
          <p:cNvSpPr/>
          <p:nvPr/>
        </p:nvSpPr>
        <p:spPr>
          <a:xfrm>
            <a:off x="1805607" y="3403196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0DE000-8DAC-53DD-724D-0DC71490AAC5}"/>
              </a:ext>
            </a:extLst>
          </p:cNvPr>
          <p:cNvSpPr/>
          <p:nvPr/>
        </p:nvSpPr>
        <p:spPr>
          <a:xfrm>
            <a:off x="1805607" y="4063946"/>
            <a:ext cx="343141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예상 이슈 및 해결방안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6A6AF3-8DF8-9742-F207-3DC8351B72C7}"/>
              </a:ext>
            </a:extLst>
          </p:cNvPr>
          <p:cNvSpPr/>
          <p:nvPr/>
        </p:nvSpPr>
        <p:spPr>
          <a:xfrm>
            <a:off x="1805607" y="4063945"/>
            <a:ext cx="599147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endParaRPr lang="ko-KR" altLang="en-US" sz="2000" b="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0B001C-677B-C702-B58F-53B52257289C}"/>
              </a:ext>
            </a:extLst>
          </p:cNvPr>
          <p:cNvSpPr txBox="1"/>
          <p:nvPr/>
        </p:nvSpPr>
        <p:spPr>
          <a:xfrm>
            <a:off x="637774" y="146134"/>
            <a:ext cx="481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 역량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04047CF6-4D4B-5E0E-8498-D127FEBDA11F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740E76-0108-31B1-1442-4DB10072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017729-0209-749F-6390-333B5DEDE3B6}"/>
              </a:ext>
            </a:extLst>
          </p:cNvPr>
          <p:cNvSpPr/>
          <p:nvPr/>
        </p:nvSpPr>
        <p:spPr>
          <a:xfrm>
            <a:off x="1677267" y="1125400"/>
            <a:ext cx="4062374" cy="835462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Tableau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데이터 시각화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Open API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 공공 데이터 분석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B827D61-3AB2-E278-4434-DA0DB1E29A9D}"/>
              </a:ext>
            </a:extLst>
          </p:cNvPr>
          <p:cNvSpPr/>
          <p:nvPr/>
        </p:nvSpPr>
        <p:spPr>
          <a:xfrm>
            <a:off x="1278368" y="839907"/>
            <a:ext cx="1381767" cy="442718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 재 상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00D4D9-C546-6D2E-3853-AB16470119F1}"/>
              </a:ext>
            </a:extLst>
          </p:cNvPr>
          <p:cNvSpPr/>
          <p:nvPr/>
        </p:nvSpPr>
        <p:spPr>
          <a:xfrm>
            <a:off x="1677267" y="2385737"/>
            <a:ext cx="4062374" cy="1187532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MySQL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이용한 데이터베이스 구축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Python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사용한 데이터 탐색 및 </a:t>
            </a:r>
            <a:r>
              <a:rPr lang="ko-KR" altLang="en-US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전처리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Python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사용한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GUI 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906D85-E3B0-B383-A5AB-70DD952208B0}"/>
              </a:ext>
            </a:extLst>
          </p:cNvPr>
          <p:cNvSpPr/>
          <p:nvPr/>
        </p:nvSpPr>
        <p:spPr>
          <a:xfrm>
            <a:off x="1278364" y="2127975"/>
            <a:ext cx="1381767" cy="442719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우 남 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768246-31E2-5FAC-7CC3-7463FF8D1E2F}"/>
              </a:ext>
            </a:extLst>
          </p:cNvPr>
          <p:cNvSpPr/>
          <p:nvPr/>
        </p:nvSpPr>
        <p:spPr>
          <a:xfrm>
            <a:off x="1677267" y="3998144"/>
            <a:ext cx="4062374" cy="90224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Selenium, </a:t>
            </a: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BeautifulSoup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 웹페이지 </a:t>
            </a:r>
            <a:r>
              <a:rPr lang="ko-KR" altLang="en-US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크롤링</a:t>
            </a:r>
            <a:endParaRPr lang="en-US" altLang="ko-KR" sz="12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Tensorflow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Keras</a:t>
            </a:r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</a:t>
            </a:r>
            <a:r>
              <a:rPr lang="en-US" altLang="ko-KR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Deep-learning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79A622-204E-8E8B-79D0-D959BAEDA55C}"/>
              </a:ext>
            </a:extLst>
          </p:cNvPr>
          <p:cNvSpPr/>
          <p:nvPr/>
        </p:nvSpPr>
        <p:spPr>
          <a:xfrm>
            <a:off x="1267045" y="3743102"/>
            <a:ext cx="1393086" cy="442718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김 도 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2E18E4-057B-F347-4708-E0CAA0332572}"/>
              </a:ext>
            </a:extLst>
          </p:cNvPr>
          <p:cNvSpPr/>
          <p:nvPr/>
        </p:nvSpPr>
        <p:spPr>
          <a:xfrm>
            <a:off x="1278364" y="839907"/>
            <a:ext cx="398903" cy="211445"/>
          </a:xfrm>
          <a:prstGeom prst="roundRect">
            <a:avLst>
              <a:gd name="adj" fmla="val 21015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100375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5C5A5-4C0A-ADE4-5F28-2700C92C6BC7}"/>
              </a:ext>
            </a:extLst>
          </p:cNvPr>
          <p:cNvSpPr/>
          <p:nvPr/>
        </p:nvSpPr>
        <p:spPr>
          <a:xfrm>
            <a:off x="1088315" y="998710"/>
            <a:ext cx="4729921" cy="542717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</a:t>
            </a:r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시니어 </a:t>
            </a:r>
            <a:r>
              <a:rPr lang="ko-KR" altLang="en-US" sz="16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프렌드</a:t>
            </a:r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(Senior Friend)</a:t>
            </a:r>
            <a:endParaRPr lang="ko-KR" altLang="en-US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932FE9-84A2-BBF0-09DB-21B5D958856A}"/>
              </a:ext>
            </a:extLst>
          </p:cNvPr>
          <p:cNvSpPr/>
          <p:nvPr/>
        </p:nvSpPr>
        <p:spPr>
          <a:xfrm>
            <a:off x="1088315" y="998709"/>
            <a:ext cx="935829" cy="542717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4FA55C-478E-A4CD-4334-5DA078FBC302}"/>
              </a:ext>
            </a:extLst>
          </p:cNvPr>
          <p:cNvSpPr/>
          <p:nvPr/>
        </p:nvSpPr>
        <p:spPr>
          <a:xfrm>
            <a:off x="1088315" y="1781880"/>
            <a:ext cx="4729921" cy="1068256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사각지대에 처한 고령자를 위해 복지 및 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  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생활 정보를 종합하여 제공하고자 함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사회복지사 업무 시 활용 가능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CF78EF-3452-0013-7EF2-8FCFB662645C}"/>
              </a:ext>
            </a:extLst>
          </p:cNvPr>
          <p:cNvSpPr/>
          <p:nvPr/>
        </p:nvSpPr>
        <p:spPr>
          <a:xfrm>
            <a:off x="1088315" y="1781880"/>
            <a:ext cx="935829" cy="1068256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F81C8-ABC6-E064-471A-613AB495C762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아이디어 설명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92C40E69-A7F9-BDB6-AF6C-CF3621F408A9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628DAA2-202A-751C-D181-148464E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43EAF5-290C-420E-BA21-0267D064342F}"/>
              </a:ext>
            </a:extLst>
          </p:cNvPr>
          <p:cNvSpPr/>
          <p:nvPr/>
        </p:nvSpPr>
        <p:spPr>
          <a:xfrm>
            <a:off x="1088315" y="3090589"/>
            <a:ext cx="4729921" cy="178659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정책 오픈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사회복지시설 오픈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지자체 공연정보 오픈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일자리 데이터</a:t>
            </a:r>
            <a:endParaRPr lang="en-US" altLang="ko-KR" sz="14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                 ·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배움터 </a:t>
            </a:r>
            <a:r>
              <a:rPr lang="en-US" altLang="ko-KR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IT </a:t>
            </a:r>
            <a:r>
              <a:rPr lang="ko-KR" altLang="en-US" sz="14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교육 현황 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347329-194A-12DA-42B1-0A7A36018CE7}"/>
              </a:ext>
            </a:extLst>
          </p:cNvPr>
          <p:cNvSpPr/>
          <p:nvPr/>
        </p:nvSpPr>
        <p:spPr>
          <a:xfrm>
            <a:off x="1088315" y="3090589"/>
            <a:ext cx="935829" cy="1786599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41260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고령화 사회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285243" y="4154694"/>
            <a:ext cx="628751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 인구는 계속해서 증가하여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2050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이후로는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넘을 것으로 예측됨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3FF5E0E-6313-4416-87D1-403362B74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6798"/>
              </p:ext>
            </p:extLst>
          </p:nvPr>
        </p:nvGraphicFramePr>
        <p:xfrm>
          <a:off x="514350" y="1077912"/>
          <a:ext cx="5787696" cy="298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431699-B20C-C91B-2BBE-9DCC5A752448}"/>
              </a:ext>
            </a:extLst>
          </p:cNvPr>
          <p:cNvCxnSpPr/>
          <p:nvPr/>
        </p:nvCxnSpPr>
        <p:spPr>
          <a:xfrm>
            <a:off x="1280160" y="1803400"/>
            <a:ext cx="476504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고령층의 높은 자살률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492616" y="4240559"/>
            <a:ext cx="587276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70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 이상부터 자살률이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초과함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자살을 생각하는 이유로는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건강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경제적 어려움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외로움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순으로 높게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5B2AB37-646A-44BE-AFFC-4FD68BC73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199612"/>
              </p:ext>
            </p:extLst>
          </p:nvPr>
        </p:nvGraphicFramePr>
        <p:xfrm>
          <a:off x="112769" y="1446950"/>
          <a:ext cx="3316231" cy="260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3BC0B7-BA84-9DC1-BE9F-473F89BA63EB}"/>
              </a:ext>
            </a:extLst>
          </p:cNvPr>
          <p:cNvSpPr txBox="1"/>
          <p:nvPr/>
        </p:nvSpPr>
        <p:spPr>
          <a:xfrm>
            <a:off x="326571" y="1207637"/>
            <a:ext cx="144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연령별 자살률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BD416-67E7-1A9C-6212-3F8F91CE8E94}"/>
              </a:ext>
            </a:extLst>
          </p:cNvPr>
          <p:cNvSpPr txBox="1"/>
          <p:nvPr/>
        </p:nvSpPr>
        <p:spPr>
          <a:xfrm>
            <a:off x="3428999" y="1239594"/>
            <a:ext cx="144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자살 생각 이유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BCEC25B-7D02-4A5D-B265-BEB6EB384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310615"/>
              </p:ext>
            </p:extLst>
          </p:nvPr>
        </p:nvGraphicFramePr>
        <p:xfrm>
          <a:off x="3360717" y="1471631"/>
          <a:ext cx="3497283" cy="276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14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C516C-BE96-C4F8-0103-FA1A88729A5C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 격차 심화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0F2B-AC6C-8B5C-4BEF-3DD73C776ED9}"/>
              </a:ext>
            </a:extLst>
          </p:cNvPr>
          <p:cNvSpPr txBox="1"/>
          <p:nvPr/>
        </p:nvSpPr>
        <p:spPr>
          <a:xfrm>
            <a:off x="593573" y="3969183"/>
            <a:ext cx="583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정보화 수준이 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60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대를 넘어갈수록 </a:t>
            </a:r>
            <a:r>
              <a:rPr lang="ko-KR" altLang="en-US" sz="15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일반 국민 이하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로 나타남</a:t>
            </a:r>
            <a:endParaRPr lang="en-US" altLang="ko-KR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27AC2C5-2043-4F61-A92D-CCB130C90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17774"/>
              </p:ext>
            </p:extLst>
          </p:nvPr>
        </p:nvGraphicFramePr>
        <p:xfrm>
          <a:off x="360094" y="1084835"/>
          <a:ext cx="6137809" cy="2666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C671CF-FDCC-6613-1ECD-E47677DC62F9}"/>
              </a:ext>
            </a:extLst>
          </p:cNvPr>
          <p:cNvSpPr txBox="1"/>
          <p:nvPr/>
        </p:nvSpPr>
        <p:spPr>
          <a:xfrm>
            <a:off x="542367" y="4508479"/>
            <a:ext cx="5882709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※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디지털 정보화 수준 </a:t>
            </a: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유무선 정보기기 및 환경의 접근</a:t>
            </a: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역량</a:t>
            </a: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활용 수준을 종합적으로 측정한 지수</a:t>
            </a:r>
            <a:endParaRPr lang="en-US" altLang="ko-KR" sz="11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※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일반 국민 </a:t>
            </a: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만 </a:t>
            </a:r>
            <a:r>
              <a:rPr lang="en-US" altLang="ko-KR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</a:t>
            </a:r>
            <a:r>
              <a:rPr lang="ko-KR" altLang="en-US" sz="11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세 이상 인구의 디지털 정보화 수준</a:t>
            </a:r>
            <a:endParaRPr lang="en-US" altLang="ko-KR" sz="11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43121F-D2D2-13D4-CBE8-55507F255E13}"/>
              </a:ext>
            </a:extLst>
          </p:cNvPr>
          <p:cNvCxnSpPr>
            <a:cxnSpLocks/>
          </p:cNvCxnSpPr>
          <p:nvPr/>
        </p:nvCxnSpPr>
        <p:spPr>
          <a:xfrm>
            <a:off x="1178560" y="1772920"/>
            <a:ext cx="508508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1250E86-525D-F341-3021-AD922D269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15697"/>
              </p:ext>
            </p:extLst>
          </p:nvPr>
        </p:nvGraphicFramePr>
        <p:xfrm>
          <a:off x="429454" y="1212025"/>
          <a:ext cx="5999092" cy="246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2AAFE2-AE4C-19AB-C7BA-8426B6A30DE7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혜택 별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검진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7981-09AD-1FCB-5D17-4EB20E8BFE84}"/>
              </a:ext>
            </a:extLst>
          </p:cNvPr>
          <p:cNvSpPr txBox="1"/>
          <p:nvPr/>
        </p:nvSpPr>
        <p:spPr>
          <a:xfrm>
            <a:off x="326571" y="3669946"/>
            <a:ext cx="5992821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조기 검진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 잘 알고 있는 고령층은 다른 치매 복지 혜택에 비해 높게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하지만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 관련 치료비 지원 및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대해서는 </a:t>
            </a:r>
            <a:r>
              <a:rPr lang="ko-KR" altLang="en-US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altLang="ko-KR" sz="1400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70%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 잘 알지 못함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고령층 대부분은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치매검진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0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9EE04-2EFE-8948-F504-5B2333646876}"/>
              </a:ext>
            </a:extLst>
          </p:cNvPr>
          <p:cNvSpPr txBox="1"/>
          <p:nvPr/>
        </p:nvSpPr>
        <p:spPr>
          <a:xfrm>
            <a:off x="637775" y="1461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dirty="0"/>
              <a:t>문제 인식 및 배경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AA6D0F8-65DF-1AA0-C798-9641CC31DB70}"/>
              </a:ext>
            </a:extLst>
          </p:cNvPr>
          <p:cNvSpPr/>
          <p:nvPr/>
        </p:nvSpPr>
        <p:spPr>
          <a:xfrm>
            <a:off x="53788" y="644835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5086EA-D51E-EAD8-8B45-C1AD56A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" y="56016"/>
            <a:ext cx="622407" cy="6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5CEB588-15BA-2561-05E4-AA6BD50AE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21142"/>
              </p:ext>
            </p:extLst>
          </p:nvPr>
        </p:nvGraphicFramePr>
        <p:xfrm>
          <a:off x="313087" y="1273059"/>
          <a:ext cx="6333423" cy="223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E5CCC4-3B18-20BE-0B15-4626C16A9244}"/>
              </a:ext>
            </a:extLst>
          </p:cNvPr>
          <p:cNvSpPr txBox="1"/>
          <p:nvPr/>
        </p:nvSpPr>
        <p:spPr>
          <a:xfrm>
            <a:off x="177448" y="794522"/>
            <a:ext cx="5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복지 혜택 별 인지도 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연금 및 돌봄</a:t>
            </a:r>
            <a:r>
              <a:rPr lang="en-US" altLang="ko-KR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보호 서비스</a:t>
            </a:r>
            <a:endParaRPr lang="en-US" alt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CA9F-3BC4-B136-1952-FF0D4EA3C2A6}"/>
              </a:ext>
            </a:extLst>
          </p:cNvPr>
          <p:cNvSpPr txBox="1"/>
          <p:nvPr/>
        </p:nvSpPr>
        <p:spPr>
          <a:xfrm>
            <a:off x="309877" y="3554677"/>
            <a:ext cx="633342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고령자의 소득을 대체하는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주택연금 제도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는 대부분이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학대 예방 및 대응을 하는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보호 전문 기관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과 </a:t>
            </a:r>
            <a:r>
              <a:rPr lang="ko-KR" altLang="en-US" sz="1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돌봄 서비스</a:t>
            </a: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에 대해서도 대부분이 잘 알지 못하는 것으로 나타남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1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728</Words>
  <Application>Microsoft Office PowerPoint</Application>
  <PresentationFormat>사용자 지정</PresentationFormat>
  <Paragraphs>147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Calibri Light</vt:lpstr>
      <vt:lpstr>Arial</vt:lpstr>
      <vt:lpstr>이사만루체 Light</vt:lpstr>
      <vt:lpstr>이사만루체 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44</cp:revision>
  <dcterms:created xsi:type="dcterms:W3CDTF">2022-10-13T05:00:15Z</dcterms:created>
  <dcterms:modified xsi:type="dcterms:W3CDTF">2022-10-21T01:12:57Z</dcterms:modified>
</cp:coreProperties>
</file>