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
  </p:notesMasterIdLst>
  <p:sldIdLst>
    <p:sldId id="256"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Trebuchet MS" panose="020B0603020202020204" pitchFamily="34" charset="0"/>
      <p:regular r:id="rId8"/>
      <p:bold r:id="rId9"/>
      <p:italic r:id="rId10"/>
      <p:boldItalic r:id="rId11"/>
    </p:embeddedFont>
    <p:embeddedFont>
      <p:font typeface="Average" panose="020B060402020202020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863" autoAdjust="0"/>
    <p:restoredTop sz="94010" autoAdjust="0"/>
  </p:normalViewPr>
  <p:slideViewPr>
    <p:cSldViewPr>
      <p:cViewPr>
        <p:scale>
          <a:sx n="30" d="100"/>
          <a:sy n="30" d="100"/>
        </p:scale>
        <p:origin x="1245" y="87"/>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1pPr>
            <a:lvl2pPr marL="1566862" marR="0" lvl="1" indent="-1109662"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2pPr>
            <a:lvl3pPr marL="3133725" marR="0" lvl="2" indent="-2219325"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3pPr>
            <a:lvl4pPr marL="4702175" marR="0" lvl="3" indent="-3330575"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4pPr>
            <a:lvl5pPr marL="6269037" marR="0" lvl="4" indent="-4440237"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5pPr>
            <a:lvl6pPr marL="7835900" marR="0" lvl="5" indent="-5549900"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6pPr>
            <a:lvl7pPr marL="10969625" marR="0" lvl="6" indent="-7769225"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7pPr>
            <a:lvl8pPr marL="15670212" marR="0" lvl="7" indent="-11098212"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8pPr>
            <a:lvl9pPr marL="21937662" marR="0" lvl="8" indent="-15536862"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Calibri"/>
                <a:ea typeface="Calibri"/>
                <a:cs typeface="Calibri"/>
                <a:sym typeface="Calibri"/>
              </a:defRPr>
            </a:lvl1pPr>
            <a:lvl2pPr marL="1566862" marR="0" lvl="1" indent="-1109662"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2pPr>
            <a:lvl3pPr marL="3133725" marR="0" lvl="2" indent="-2219325"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3pPr>
            <a:lvl4pPr marL="4702175" marR="0" lvl="3" indent="-3330575"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4pPr>
            <a:lvl5pPr marL="6269037" marR="0" lvl="4" indent="-4440237"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5pPr>
            <a:lvl6pPr marL="7835900" marR="0" lvl="5" indent="-5549900"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6pPr>
            <a:lvl7pPr marL="10969625" marR="0" lvl="6" indent="-7769225"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7pPr>
            <a:lvl8pPr marL="15670212" marR="0" lvl="7" indent="-11098212"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8pPr>
            <a:lvl9pPr marL="21937662" marR="0" lvl="8" indent="-15536862"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857250" y="685800"/>
            <a:ext cx="51434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1pPr>
            <a:lvl2pPr marL="1566862" marR="0" lvl="1" indent="-1109662"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2pPr>
            <a:lvl3pPr marL="3133725" marR="0" lvl="2" indent="-2219325"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3pPr>
            <a:lvl4pPr marL="4702175" marR="0" lvl="3" indent="-3330575"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4pPr>
            <a:lvl5pPr marL="6269037" marR="0" lvl="4" indent="-4440237"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5pPr>
            <a:lvl6pPr marL="7835900" marR="0" lvl="5" indent="-5549900"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6pPr>
            <a:lvl7pPr marL="10969625" marR="0" lvl="6" indent="-7769225"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7pPr>
            <a:lvl8pPr marL="15670212" marR="0" lvl="7" indent="-11098212"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8pPr>
            <a:lvl9pPr marL="21937662" marR="0" lvl="8" indent="-15536862" algn="l" rtl="0">
              <a:lnSpc>
                <a:spcPct val="100000"/>
              </a:lnSpc>
              <a:spcBef>
                <a:spcPts val="0"/>
              </a:spcBef>
              <a:spcAft>
                <a:spcPts val="0"/>
              </a:spcAft>
              <a:buNone/>
              <a:defRPr sz="62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757364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Shape 20"/>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1" name="Shape 2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000" b="1" i="0" u="none" strike="noStrike" cap="none" dirty="0"/>
              <a:t>To match other CalPlug posters for Spring Workshop 2016 – print onto</a:t>
            </a:r>
            <a:r>
              <a:rPr lang="en-US" sz="1000" b="1" i="0" u="none" strike="noStrike" cap="none" baseline="0" dirty="0"/>
              <a:t> ANSI Size E with scaling on HP 1055cm printer</a:t>
            </a:r>
            <a:endParaRPr lang="en-US" sz="1000" b="1" i="0" u="none" strike="noStrike" cap="none" dirty="0"/>
          </a:p>
          <a:p>
            <a:pPr marL="0" marR="0" lvl="0" indent="0" algn="l" rtl="0">
              <a:spcBef>
                <a:spcPts val="0"/>
              </a:spcBef>
              <a:buSzPct val="25000"/>
              <a:buFont typeface="Arial"/>
              <a:buNone/>
            </a:pPr>
            <a:r>
              <a:rPr lang="en-US" sz="1000" b="0" i="0" u="none" strike="noStrike" cap="none" dirty="0"/>
              <a:t> </a:t>
            </a:r>
          </a:p>
          <a:p>
            <a:pPr marL="0" marR="0" lvl="0" indent="0" algn="l" rtl="0">
              <a:spcBef>
                <a:spcPts val="0"/>
              </a:spcBef>
              <a:buSzPct val="25000"/>
              <a:buFont typeface="Arial"/>
              <a:buNone/>
            </a:pPr>
            <a:r>
              <a:rPr lang="en-US" sz="1000" b="0" i="0" u="none" strike="noStrike" cap="none" dirty="0"/>
              <a:t>1. Header section – provide title, logo, location of the hardware.</a:t>
            </a:r>
          </a:p>
          <a:p>
            <a:pPr marL="0" marR="0" lvl="0" indent="0" algn="l" rtl="0">
              <a:spcBef>
                <a:spcPts val="0"/>
              </a:spcBef>
              <a:buSzPct val="25000"/>
              <a:buFont typeface="Arial"/>
              <a:buNone/>
            </a:pPr>
            <a:r>
              <a:rPr lang="en-US" sz="1000" b="0" i="0" u="none" strike="noStrike" cap="none" dirty="0"/>
              <a:t> </a:t>
            </a:r>
          </a:p>
          <a:p>
            <a:pPr marL="0" marR="0" lvl="0" indent="0" algn="l" rtl="0">
              <a:spcBef>
                <a:spcPts val="0"/>
              </a:spcBef>
              <a:buSzPct val="25000"/>
              <a:buFont typeface="Arial"/>
              <a:buNone/>
            </a:pPr>
            <a:r>
              <a:rPr lang="en-US" sz="1000" b="0" i="0" u="none" strike="noStrike" cap="none" dirty="0"/>
              <a:t>2. List team members – include major (</a:t>
            </a:r>
            <a:r>
              <a:rPr lang="en-US" sz="1000" b="0" i="0" u="none" strike="noStrike" cap="none" dirty="0" err="1"/>
              <a:t>ie</a:t>
            </a:r>
            <a:r>
              <a:rPr lang="en-US" sz="1000" b="0" i="0" u="none" strike="noStrike" cap="none" dirty="0"/>
              <a:t>. EE, </a:t>
            </a:r>
            <a:r>
              <a:rPr lang="en-US" sz="1000" b="0" i="0" u="none" strike="noStrike" cap="none" dirty="0" err="1"/>
              <a:t>CpE</a:t>
            </a:r>
            <a:r>
              <a:rPr lang="en-US" sz="1000" b="0" i="0" u="none" strike="noStrike" cap="none" dirty="0"/>
              <a:t>, CSE) and advisors.</a:t>
            </a:r>
          </a:p>
          <a:p>
            <a:pPr marL="0" marR="0" lvl="0" indent="0" algn="l" rtl="0">
              <a:spcBef>
                <a:spcPts val="0"/>
              </a:spcBef>
              <a:buSzPct val="25000"/>
              <a:buFont typeface="Arial"/>
              <a:buNone/>
            </a:pPr>
            <a:r>
              <a:rPr lang="en-US" sz="1000" b="0" i="0" u="none" strike="noStrike" cap="none" dirty="0"/>
              <a:t> </a:t>
            </a:r>
          </a:p>
          <a:p>
            <a:pPr marL="0" marR="0" lvl="0" indent="0" algn="l" rtl="0">
              <a:spcBef>
                <a:spcPts val="0"/>
              </a:spcBef>
              <a:buSzPct val="25000"/>
              <a:buFont typeface="Arial"/>
              <a:buNone/>
            </a:pPr>
            <a:r>
              <a:rPr lang="en-US" sz="1000" b="0" i="0" u="none" strike="noStrike" cap="none" dirty="0"/>
              <a:t>3. Goal - goal of the project and system requirements. Include a website if any, or design challenge site.</a:t>
            </a:r>
          </a:p>
          <a:p>
            <a:pPr marL="0" marR="0" lvl="0" indent="0" algn="l" rtl="0">
              <a:spcBef>
                <a:spcPts val="0"/>
              </a:spcBef>
              <a:buSzPct val="25000"/>
              <a:buFont typeface="Arial"/>
              <a:buNone/>
            </a:pPr>
            <a:r>
              <a:rPr lang="en-US" sz="1000" b="0" i="0" u="none" strike="noStrike" cap="none" dirty="0"/>
              <a:t> </a:t>
            </a:r>
          </a:p>
          <a:p>
            <a:pPr marL="0" marR="0" lvl="0" indent="0" algn="l" rtl="0">
              <a:spcBef>
                <a:spcPts val="0"/>
              </a:spcBef>
              <a:buSzPct val="25000"/>
              <a:buFont typeface="Arial"/>
              <a:buNone/>
            </a:pPr>
            <a:r>
              <a:rPr lang="en-US" sz="1000" b="0" i="0" u="none" strike="noStrike" cap="none" dirty="0"/>
              <a:t>4. Background – overview of system design. --Decompose the system into subsystems, provide drawings, photographs and experiments if any.</a:t>
            </a:r>
          </a:p>
          <a:p>
            <a:pPr marL="0" marR="0" lvl="0" indent="0" algn="l" rtl="0">
              <a:spcBef>
                <a:spcPts val="0"/>
              </a:spcBef>
              <a:buSzPct val="25000"/>
              <a:buFont typeface="Arial"/>
              <a:buNone/>
            </a:pPr>
            <a:r>
              <a:rPr lang="en-US" sz="1000" b="0" i="0" u="none" strike="noStrike" cap="none" dirty="0"/>
              <a:t> </a:t>
            </a:r>
          </a:p>
          <a:p>
            <a:pPr marL="0" marR="0" lvl="0" indent="0" algn="l" rtl="0">
              <a:spcBef>
                <a:spcPts val="0"/>
              </a:spcBef>
              <a:buSzPct val="25000"/>
              <a:buFont typeface="Arial"/>
              <a:buNone/>
            </a:pPr>
            <a:r>
              <a:rPr lang="en-US" sz="1000" b="0" i="0" u="none" strike="noStrike" cap="none" dirty="0"/>
              <a:t>5. Team organization -- present the organization chart, with majors of participants.</a:t>
            </a:r>
          </a:p>
          <a:p>
            <a:pPr marL="0" marR="0" lvl="0" indent="0" algn="l" rtl="0">
              <a:spcBef>
                <a:spcPts val="0"/>
              </a:spcBef>
              <a:buSzPct val="25000"/>
              <a:buFont typeface="Arial"/>
              <a:buNone/>
            </a:pPr>
            <a:r>
              <a:rPr lang="en-US" sz="1000" b="0" i="0" u="none" strike="noStrike" cap="none" dirty="0"/>
              <a:t>-Identify subsystem teams and team leads, explain design trade-off are managed.</a:t>
            </a:r>
          </a:p>
          <a:p>
            <a:pPr marL="0" marR="0" lvl="0" indent="0" algn="l" rtl="0">
              <a:spcBef>
                <a:spcPts val="0"/>
              </a:spcBef>
              <a:buSzPct val="25000"/>
              <a:buFont typeface="Arial"/>
              <a:buNone/>
            </a:pPr>
            <a:r>
              <a:rPr lang="en-US" sz="1000" b="0" i="0" u="none" strike="noStrike" cap="none" dirty="0"/>
              <a:t> </a:t>
            </a:r>
          </a:p>
          <a:p>
            <a:pPr marL="0" marR="0" lvl="0" indent="0" algn="l" rtl="0">
              <a:spcBef>
                <a:spcPts val="0"/>
              </a:spcBef>
              <a:buSzPct val="25000"/>
              <a:buFont typeface="Arial"/>
              <a:buNone/>
            </a:pPr>
            <a:r>
              <a:rPr lang="en-US" sz="1000" b="0" i="0" u="none" strike="noStrike" cap="none" dirty="0"/>
              <a:t>6. Subsystem presentations -- describe each subsystem design.</a:t>
            </a:r>
          </a:p>
          <a:p>
            <a:pPr marL="0" marR="0" lvl="0" indent="0" algn="l" rtl="0">
              <a:spcBef>
                <a:spcPts val="0"/>
              </a:spcBef>
              <a:buSzPct val="25000"/>
              <a:buFont typeface="Arial"/>
              <a:buNone/>
            </a:pPr>
            <a:r>
              <a:rPr lang="en-US" sz="1000" b="0" i="0" u="none" strike="noStrike" cap="none" dirty="0"/>
              <a:t>-- Goal, Assembly drawings, Reports, Parts drawings, Purchase parts list, Cost.</a:t>
            </a:r>
          </a:p>
          <a:p>
            <a:pPr marL="0" marR="0" lvl="0" indent="0" algn="l" rtl="0">
              <a:spcBef>
                <a:spcPts val="0"/>
              </a:spcBef>
              <a:buSzPct val="25000"/>
              <a:buFont typeface="Arial"/>
              <a:buNone/>
            </a:pPr>
            <a:r>
              <a:rPr lang="en-US" sz="1000" b="0" i="0" u="none" strike="noStrike" cap="none" dirty="0"/>
              <a:t> </a:t>
            </a:r>
          </a:p>
          <a:p>
            <a:pPr marL="0" marR="0" lvl="0" indent="0" algn="l" rtl="0">
              <a:spcBef>
                <a:spcPts val="0"/>
              </a:spcBef>
              <a:buSzPct val="25000"/>
              <a:buFont typeface="Arial"/>
              <a:buNone/>
            </a:pPr>
            <a:r>
              <a:rPr lang="en-US" sz="1000" b="0" i="0" u="none" strike="noStrike" cap="none" dirty="0"/>
              <a:t>7. Parts List and Budget (Bill of Material) and Manufacturing Plan</a:t>
            </a:r>
          </a:p>
          <a:p>
            <a:pPr marL="0" marR="0" lvl="0" indent="0" algn="l" rtl="0">
              <a:spcBef>
                <a:spcPts val="0"/>
              </a:spcBef>
              <a:buSzPct val="25000"/>
              <a:buFont typeface="Arial"/>
              <a:buNone/>
            </a:pPr>
            <a:r>
              <a:rPr lang="en-US" sz="1000" b="0" i="0" u="none" strike="noStrike" cap="none" dirty="0"/>
              <a:t>-- Provide list of assemblies, list of machined parts and the list of purchase parts, and the total estimated cost. Outline a manufacturing process and estimate its cost per finished product.</a:t>
            </a:r>
          </a:p>
          <a:p>
            <a:pPr marL="0" marR="0" lvl="0" indent="0" algn="l" rtl="0">
              <a:spcBef>
                <a:spcPts val="0"/>
              </a:spcBef>
              <a:buSzPct val="25000"/>
              <a:buFont typeface="Arial"/>
              <a:buNone/>
            </a:pPr>
            <a:r>
              <a:rPr lang="en-US" sz="1000" b="0" i="0" u="none" strike="noStrike" cap="none" dirty="0"/>
              <a:t> </a:t>
            </a:r>
          </a:p>
          <a:p>
            <a:pPr marL="0" marR="0" lvl="0" indent="0" algn="l" rtl="0">
              <a:spcBef>
                <a:spcPts val="0"/>
              </a:spcBef>
              <a:buSzPct val="25000"/>
              <a:buFont typeface="Arial"/>
              <a:buNone/>
            </a:pPr>
            <a:r>
              <a:rPr lang="en-US" sz="1000" b="0" i="0" u="none" strike="noStrike" cap="none" dirty="0"/>
              <a:t>8. Describe the Results, Innovation and Business Opportunity</a:t>
            </a:r>
          </a:p>
          <a:p>
            <a:pPr marL="0" marR="0" lvl="0" indent="0" algn="l" rtl="0">
              <a:spcBef>
                <a:spcPts val="0"/>
              </a:spcBef>
              <a:buSzPct val="25000"/>
              <a:buFont typeface="Arial"/>
              <a:buNone/>
            </a:pPr>
            <a:r>
              <a:rPr lang="en-US" sz="1000" b="0" i="0" u="none" strike="noStrike" cap="none" dirty="0"/>
              <a:t>-- Identify the feature or features that distinguish this product from the competition. Describe the target market, its size and location, and estimate a sales price and volume.</a:t>
            </a:r>
          </a:p>
          <a:p>
            <a:pPr marL="0" marR="0" lvl="0" indent="0" algn="l" rtl="0">
              <a:spcBef>
                <a:spcPts val="0"/>
              </a:spcBef>
              <a:buSzPct val="25000"/>
              <a:buFont typeface="Arial"/>
              <a:buNone/>
            </a:pPr>
            <a:r>
              <a:rPr lang="en-US" sz="1000" b="0" i="0" u="none" strike="noStrike" cap="none" dirty="0"/>
              <a:t> </a:t>
            </a:r>
          </a:p>
          <a:p>
            <a:pPr marL="0" marR="0" lvl="0" indent="0" algn="l" rtl="0">
              <a:spcBef>
                <a:spcPts val="0"/>
              </a:spcBef>
              <a:buSzPct val="25000"/>
              <a:buFont typeface="Arial"/>
              <a:buNone/>
            </a:pPr>
            <a:r>
              <a:rPr lang="en-US" sz="1000" b="0" i="0" u="none" strike="noStrike" cap="none" dirty="0"/>
              <a:t>9. Plan – describe the plan and schedule for the next phase. Include website address and contact information for those seeking more about the project.</a:t>
            </a:r>
          </a:p>
          <a:p>
            <a:pPr marL="0" marR="0" lvl="0" indent="0" algn="l" rtl="0">
              <a:spcBef>
                <a:spcPts val="0"/>
              </a:spcBef>
              <a:buSzPct val="25000"/>
              <a:buFont typeface="Arial"/>
              <a:buNone/>
            </a:pPr>
            <a:r>
              <a:rPr lang="en-US" sz="1000" b="0" i="0" u="none" strike="noStrike" cap="none" dirty="0"/>
              <a:t> </a:t>
            </a:r>
          </a:p>
          <a:p>
            <a:pPr marL="0" marR="0" lvl="0" indent="0" algn="l" rtl="0">
              <a:spcBef>
                <a:spcPts val="0"/>
              </a:spcBef>
              <a:buSzPct val="25000"/>
              <a:buFont typeface="Arial"/>
              <a:buNone/>
            </a:pPr>
            <a:r>
              <a:rPr lang="en-US" sz="1000" b="0" i="0" u="none" strike="noStrike" cap="none" dirty="0"/>
              <a:t>10. Summary and Team Photo.</a:t>
            </a:r>
          </a:p>
          <a:p>
            <a:pPr marL="0" marR="0" lvl="0" indent="0" algn="l" rtl="0">
              <a:spcBef>
                <a:spcPts val="0"/>
              </a:spcBef>
              <a:buSzPct val="25000"/>
              <a:buNone/>
            </a:pPr>
            <a:endParaRPr sz="1000" b="0" i="0" u="none" strike="noStrike" cap="none" dirty="0"/>
          </a:p>
        </p:txBody>
      </p:sp>
      <p:sp>
        <p:nvSpPr>
          <p:cNvPr id="22" name="Shape 22"/>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a:solidFill>
                  <a:srgbClr val="000000"/>
                </a:solidFill>
                <a:latin typeface="Calibri"/>
                <a:ea typeface="Calibri"/>
                <a:cs typeface="Calibri"/>
                <a:sym typeface="Calibri"/>
              </a:rPr>
              <a:t>1</a:t>
            </a:fld>
            <a:endParaRPr lang="en-US" sz="1200" b="0" i="0" u="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6236" y="20342225"/>
            <a:ext cx="7680325" cy="11684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100" b="0" i="0" u="none" strike="noStrike" cap="none">
                <a:solidFill>
                  <a:srgbClr val="898989"/>
                </a:solidFill>
                <a:latin typeface="Calibri"/>
                <a:ea typeface="Calibri"/>
                <a:cs typeface="Calibri"/>
                <a:sym typeface="Calibri"/>
              </a:defRPr>
            </a:lvl1pPr>
            <a:lvl2pPr marL="1566862" marR="0" lvl="1" indent="-110966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4pPr>
            <a:lvl5pPr marL="6269037" marR="0" lvl="4" indent="-4440237"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5pPr>
            <a:lvl6pPr marL="7835900" marR="0" lvl="5" indent="-5549900"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6pPr>
            <a:lvl7pPr marL="10969625" marR="0" lvl="6" indent="-776922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7pPr>
            <a:lvl8pPr marL="15670212" marR="0" lvl="7" indent="-1109821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8pPr>
            <a:lvl9pPr marL="21937662" marR="0" lvl="8" indent="-1553686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20342225"/>
            <a:ext cx="10423524" cy="11684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1pPr>
            <a:lvl2pPr marL="1566862" marR="0" lvl="1" indent="-110966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4pPr>
            <a:lvl5pPr marL="6269037" marR="0" lvl="4" indent="-4440237"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5pPr>
            <a:lvl6pPr marL="7835900" marR="0" lvl="5" indent="-5549900"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6pPr>
            <a:lvl7pPr marL="10969625" marR="0" lvl="6" indent="-776922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7pPr>
            <a:lvl8pPr marL="15670212" marR="0" lvl="7" indent="-1109821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8pPr>
            <a:lvl9pPr marL="21937662" marR="0" lvl="8" indent="-1553686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20342225"/>
            <a:ext cx="7680325" cy="1168400"/>
          </a:xfrm>
          <a:prstGeom prst="rect">
            <a:avLst/>
          </a:prstGeom>
          <a:noFill/>
          <a:ln>
            <a:noFill/>
          </a:ln>
        </p:spPr>
        <p:txBody>
          <a:bodyPr lIns="313500" tIns="156750" rIns="313500" bIns="156750" anchor="ctr" anchorCtr="0">
            <a:noAutofit/>
          </a:bodyPr>
          <a:lstStyle/>
          <a:p>
            <a:pPr marL="0" marR="0" lvl="0" indent="0" algn="r" rtl="0">
              <a:lnSpc>
                <a:spcPct val="100000"/>
              </a:lnSpc>
              <a:spcBef>
                <a:spcPts val="0"/>
              </a:spcBef>
              <a:spcAft>
                <a:spcPts val="0"/>
              </a:spcAft>
              <a:buSzPct val="25000"/>
              <a:buNone/>
            </a:pPr>
            <a:fld id="{00000000-1234-1234-1234-123412341234}" type="slidenum">
              <a:rPr lang="en-US" sz="4100" b="0" i="0" u="none" strike="noStrike" cap="none">
                <a:solidFill>
                  <a:srgbClr val="898989"/>
                </a:solidFill>
                <a:latin typeface="Calibri"/>
                <a:ea typeface="Calibri"/>
                <a:cs typeface="Calibri"/>
                <a:sym typeface="Calibri"/>
              </a:rPr>
              <a:t>‹#›</a:t>
            </a:fld>
            <a:endParaRPr lang="en-US" sz="41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879475"/>
            <a:ext cx="29625924" cy="36576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None/>
              <a:defRPr sz="151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None/>
              <a:defRPr sz="151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None/>
              <a:defRPr sz="151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None/>
              <a:defRPr sz="151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None/>
              <a:defRPr sz="151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None/>
              <a:defRPr sz="151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None/>
              <a:defRPr sz="151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None/>
              <a:defRPr sz="151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None/>
              <a:defRPr sz="151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646236" y="5121275"/>
            <a:ext cx="29625924" cy="14484350"/>
          </a:xfrm>
          <a:prstGeom prst="rect">
            <a:avLst/>
          </a:prstGeom>
          <a:noFill/>
          <a:ln>
            <a:noFill/>
          </a:ln>
        </p:spPr>
        <p:txBody>
          <a:bodyPr lIns="91425" tIns="91425" rIns="91425" bIns="91425" anchor="t" anchorCtr="0"/>
          <a:lstStyle>
            <a:lvl1pPr marL="1174750" marR="0" lvl="0" indent="-476250" algn="l" rtl="0">
              <a:lnSpc>
                <a:spcPct val="100000"/>
              </a:lnSpc>
              <a:spcBef>
                <a:spcPts val="2200"/>
              </a:spcBef>
              <a:spcAft>
                <a:spcPts val="0"/>
              </a:spcAft>
              <a:buClr>
                <a:schemeClr val="dk1"/>
              </a:buClr>
              <a:buSzPct val="100000"/>
              <a:buFont typeface="Arial"/>
              <a:buChar char="•"/>
              <a:defRPr sz="11000" b="0" i="0" u="none" strike="noStrike" cap="none">
                <a:solidFill>
                  <a:schemeClr val="dk1"/>
                </a:solidFill>
                <a:latin typeface="Calibri"/>
                <a:ea typeface="Calibri"/>
                <a:cs typeface="Calibri"/>
                <a:sym typeface="Calibri"/>
              </a:defRPr>
            </a:lvl1pPr>
            <a:lvl2pPr marL="2546350" marR="0" lvl="1" indent="-374650" algn="l" rtl="0">
              <a:lnSpc>
                <a:spcPct val="100000"/>
              </a:lnSpc>
              <a:spcBef>
                <a:spcPts val="1920"/>
              </a:spcBef>
              <a:spcAft>
                <a:spcPts val="0"/>
              </a:spcAft>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3917950" marR="0" lvl="2" indent="-273050" algn="l" rtl="0">
              <a:lnSpc>
                <a:spcPct val="100000"/>
              </a:lnSpc>
              <a:spcBef>
                <a:spcPts val="1640"/>
              </a:spcBef>
              <a:spcAft>
                <a:spcPts val="0"/>
              </a:spcAft>
              <a:buClr>
                <a:schemeClr val="dk1"/>
              </a:buClr>
              <a:buSzPct val="100000"/>
              <a:buFont typeface="Arial"/>
              <a:buChar char="•"/>
              <a:defRPr sz="8200" b="0" i="0" u="none" strike="noStrike" cap="none">
                <a:solidFill>
                  <a:schemeClr val="dk1"/>
                </a:solidFill>
                <a:latin typeface="Calibri"/>
                <a:ea typeface="Calibri"/>
                <a:cs typeface="Calibri"/>
                <a:sym typeface="Calibri"/>
              </a:defRPr>
            </a:lvl3pPr>
            <a:lvl4pPr marL="5484812" marR="0" lvl="3" indent="-347662" algn="l" rtl="0">
              <a:lnSpc>
                <a:spcPct val="100000"/>
              </a:lnSpc>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4pPr>
            <a:lvl5pPr marL="7053261" marR="0" lvl="4" indent="-354011" algn="l" rtl="0">
              <a:lnSpc>
                <a:spcPct val="100000"/>
              </a:lnSpc>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5pPr>
            <a:lvl6pPr marL="8621712" marR="0" lvl="5" indent="-347661" algn="l" rtl="0">
              <a:lnSpc>
                <a:spcPct val="100000"/>
              </a:lnSpc>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6pPr>
            <a:lvl7pPr marL="11758612" marR="0" lvl="6" indent="-347661" algn="l" rtl="0">
              <a:lnSpc>
                <a:spcPct val="100000"/>
              </a:lnSpc>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7pPr>
            <a:lvl8pPr marL="16463962" marR="0" lvl="7" indent="-354012" algn="l" rtl="0">
              <a:lnSpc>
                <a:spcPct val="100000"/>
              </a:lnSpc>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8pPr>
            <a:lvl9pPr marL="22737762" marR="0" lvl="8" indent="-354012" algn="l" rtl="0">
              <a:lnSpc>
                <a:spcPct val="100000"/>
              </a:lnSpc>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646236" y="20342225"/>
            <a:ext cx="7680325" cy="11684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100" b="0" i="0" u="none" strike="noStrike" cap="none">
                <a:solidFill>
                  <a:srgbClr val="898989"/>
                </a:solidFill>
                <a:latin typeface="Calibri"/>
                <a:ea typeface="Calibri"/>
                <a:cs typeface="Calibri"/>
                <a:sym typeface="Calibri"/>
              </a:defRPr>
            </a:lvl1pPr>
            <a:lvl2pPr marL="1566862" marR="0" lvl="1" indent="-110966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4pPr>
            <a:lvl5pPr marL="6269037" marR="0" lvl="4" indent="-4440237"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5pPr>
            <a:lvl6pPr marL="7835900" marR="0" lvl="5" indent="-5549900"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6pPr>
            <a:lvl7pPr marL="10969625" marR="0" lvl="6" indent="-776922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7pPr>
            <a:lvl8pPr marL="15670212" marR="0" lvl="7" indent="-1109821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8pPr>
            <a:lvl9pPr marL="21937662" marR="0" lvl="8" indent="-1553686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20342225"/>
            <a:ext cx="10423524" cy="11684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1pPr>
            <a:lvl2pPr marL="1566862" marR="0" lvl="1" indent="-110966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2pPr>
            <a:lvl3pPr marL="3133725" marR="0" lvl="2" indent="-221932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3pPr>
            <a:lvl4pPr marL="4702175" marR="0" lvl="3" indent="-333057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4pPr>
            <a:lvl5pPr marL="6269037" marR="0" lvl="4" indent="-4440237"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5pPr>
            <a:lvl6pPr marL="7835900" marR="0" lvl="5" indent="-5549900"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6pPr>
            <a:lvl7pPr marL="10969625" marR="0" lvl="6" indent="-7769225"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7pPr>
            <a:lvl8pPr marL="15670212" marR="0" lvl="7" indent="-1109821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8pPr>
            <a:lvl9pPr marL="21937662" marR="0" lvl="8" indent="-15536862" algn="l" rtl="0">
              <a:lnSpc>
                <a:spcPct val="100000"/>
              </a:lnSpc>
              <a:spcBef>
                <a:spcPts val="0"/>
              </a:spcBef>
              <a:spcAft>
                <a:spcPts val="0"/>
              </a:spcAft>
              <a:buNone/>
              <a:defRPr sz="62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20342225"/>
            <a:ext cx="7680325" cy="1168400"/>
          </a:xfrm>
          <a:prstGeom prst="rect">
            <a:avLst/>
          </a:prstGeom>
          <a:noFill/>
          <a:ln>
            <a:noFill/>
          </a:ln>
        </p:spPr>
        <p:txBody>
          <a:bodyPr lIns="313500" tIns="156750" rIns="313500" bIns="15675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100" b="0" i="0" u="none" strike="noStrike" cap="none">
                <a:solidFill>
                  <a:srgbClr val="898989"/>
                </a:solidFill>
                <a:latin typeface="Calibri"/>
                <a:ea typeface="Calibri"/>
                <a:cs typeface="Calibri"/>
                <a:sym typeface="Calibri"/>
              </a:rPr>
              <a:t>‹#›</a:t>
            </a:fld>
            <a:endParaRPr lang="en-US" sz="41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Shape 24"/>
          <p:cNvSpPr txBox="1">
            <a:spLocks noGrp="1"/>
          </p:cNvSpPr>
          <p:nvPr>
            <p:ph type="title" idx="4294967295"/>
          </p:nvPr>
        </p:nvSpPr>
        <p:spPr>
          <a:xfrm>
            <a:off x="923925" y="879475"/>
            <a:ext cx="31057800" cy="3657600"/>
          </a:xfrm>
          <a:prstGeom prst="rect">
            <a:avLst/>
          </a:prstGeom>
          <a:solidFill>
            <a:srgbClr val="17375E"/>
          </a:solidFill>
          <a:ln>
            <a:noFill/>
          </a:ln>
        </p:spPr>
        <p:txBody>
          <a:bodyPr lIns="313500" tIns="156750" rIns="313500" bIns="156750" anchor="ctr" anchorCtr="0">
            <a:noAutofit/>
          </a:bodyPr>
          <a:lstStyle/>
          <a:p>
            <a:pPr lvl="0" rtl="0">
              <a:spcBef>
                <a:spcPts val="0"/>
              </a:spcBef>
              <a:buClr>
                <a:srgbClr val="F9C507"/>
              </a:buClr>
              <a:buSzPct val="25000"/>
              <a:buFont typeface="Trebuchet MS"/>
              <a:buNone/>
            </a:pPr>
            <a:r>
              <a:rPr lang="en-US" sz="6000" dirty="0">
                <a:solidFill>
                  <a:srgbClr val="F9C507"/>
                </a:solidFill>
                <a:latin typeface="Trebuchet MS"/>
                <a:ea typeface="Trebuchet MS"/>
                <a:cs typeface="Trebuchet MS"/>
                <a:sym typeface="Trebuchet MS"/>
              </a:rPr>
              <a:t>      </a:t>
            </a:r>
          </a:p>
          <a:p>
            <a:pPr lvl="0" rtl="0">
              <a:spcBef>
                <a:spcPts val="0"/>
              </a:spcBef>
              <a:buClr>
                <a:srgbClr val="F9C507"/>
              </a:buClr>
              <a:buSzPct val="25000"/>
              <a:buFont typeface="Trebuchet MS"/>
              <a:buNone/>
            </a:pPr>
            <a:endParaRPr sz="6000" dirty="0">
              <a:solidFill>
                <a:srgbClr val="F9C507"/>
              </a:solidFill>
              <a:latin typeface="Trebuchet MS"/>
              <a:ea typeface="Trebuchet MS"/>
              <a:cs typeface="Trebuchet MS"/>
              <a:sym typeface="Trebuchet MS"/>
            </a:endParaRPr>
          </a:p>
          <a:p>
            <a:pPr lvl="0">
              <a:buClr>
                <a:srgbClr val="F9C507"/>
              </a:buClr>
              <a:buSzPct val="25000"/>
            </a:pPr>
            <a:r>
              <a:rPr lang="en-US" sz="6000" dirty="0">
                <a:solidFill>
                  <a:srgbClr val="F9C507"/>
                </a:solidFill>
                <a:latin typeface="Trebuchet MS"/>
                <a:ea typeface="Trebuchet MS"/>
                <a:cs typeface="Trebuchet MS"/>
                <a:sym typeface="Trebuchet MS"/>
              </a:rPr>
              <a:t>Projector Buddy: A Tool for Classroom Energy Management</a:t>
            </a:r>
            <a:br>
              <a:rPr lang="en-US" sz="6900" dirty="0">
                <a:solidFill>
                  <a:srgbClr val="F9C507"/>
                </a:solidFill>
                <a:latin typeface="Trebuchet MS"/>
                <a:ea typeface="Trebuchet MS"/>
                <a:cs typeface="Trebuchet MS"/>
                <a:sym typeface="Trebuchet MS"/>
              </a:rPr>
            </a:br>
            <a:br>
              <a:rPr lang="en-US" sz="3000" dirty="0">
                <a:solidFill>
                  <a:srgbClr val="F9C507"/>
                </a:solidFill>
                <a:latin typeface="Trebuchet MS"/>
                <a:ea typeface="Trebuchet MS"/>
                <a:cs typeface="Trebuchet MS"/>
                <a:sym typeface="Trebuchet MS"/>
              </a:rPr>
            </a:br>
            <a:r>
              <a:rPr lang="en-US" sz="3000" dirty="0">
                <a:solidFill>
                  <a:srgbClr val="F9C507"/>
                </a:solidFill>
                <a:latin typeface="Trebuchet MS"/>
                <a:ea typeface="Trebuchet MS"/>
                <a:cs typeface="Trebuchet MS"/>
                <a:sym typeface="Trebuchet MS"/>
              </a:rPr>
              <a:t>Jerry Lee, Justin Le, Sean </a:t>
            </a:r>
            <a:r>
              <a:rPr lang="en-US" sz="3000" dirty="0" err="1">
                <a:solidFill>
                  <a:srgbClr val="F9C507"/>
                </a:solidFill>
                <a:latin typeface="Trebuchet MS"/>
                <a:ea typeface="Trebuchet MS"/>
                <a:cs typeface="Trebuchet MS"/>
                <a:sym typeface="Trebuchet MS"/>
              </a:rPr>
              <a:t>Santarsiero</a:t>
            </a:r>
            <a:r>
              <a:rPr lang="en-US" sz="3000" dirty="0">
                <a:solidFill>
                  <a:srgbClr val="F9C507"/>
                </a:solidFill>
                <a:latin typeface="Trebuchet MS"/>
                <a:ea typeface="Trebuchet MS"/>
                <a:cs typeface="Trebuchet MS"/>
                <a:sym typeface="Trebuchet MS"/>
              </a:rPr>
              <a:t>, Sid </a:t>
            </a:r>
            <a:r>
              <a:rPr lang="en-US" sz="3000" dirty="0" err="1">
                <a:solidFill>
                  <a:srgbClr val="F9C507"/>
                </a:solidFill>
                <a:latin typeface="Trebuchet MS"/>
                <a:ea typeface="Trebuchet MS"/>
                <a:cs typeface="Trebuchet MS"/>
                <a:sym typeface="Trebuchet MS"/>
              </a:rPr>
              <a:t>Kasat</a:t>
            </a:r>
            <a:br>
              <a:rPr lang="en-US" sz="3000" dirty="0">
                <a:solidFill>
                  <a:srgbClr val="F9C507"/>
                </a:solidFill>
                <a:latin typeface="Trebuchet MS"/>
                <a:ea typeface="Trebuchet MS"/>
                <a:cs typeface="Trebuchet MS"/>
                <a:sym typeface="Trebuchet MS"/>
              </a:rPr>
            </a:br>
            <a:r>
              <a:rPr lang="en-US" sz="3000" u="sng" dirty="0">
                <a:solidFill>
                  <a:srgbClr val="F9C507"/>
                </a:solidFill>
                <a:latin typeface="Trebuchet MS"/>
                <a:ea typeface="Trebuchet MS"/>
                <a:cs typeface="Trebuchet MS"/>
                <a:sym typeface="Trebuchet MS"/>
              </a:rPr>
              <a:t>Project Advisors</a:t>
            </a:r>
            <a:r>
              <a:rPr lang="en-US" sz="3000" dirty="0">
                <a:solidFill>
                  <a:srgbClr val="F9C507"/>
                </a:solidFill>
                <a:latin typeface="Trebuchet MS"/>
                <a:ea typeface="Trebuchet MS"/>
                <a:cs typeface="Trebuchet MS"/>
                <a:sym typeface="Trebuchet MS"/>
              </a:rPr>
              <a:t>: Dr. Michael </a:t>
            </a:r>
            <a:r>
              <a:rPr lang="en-US" sz="3000" dirty="0" err="1">
                <a:solidFill>
                  <a:srgbClr val="F9C507"/>
                </a:solidFill>
                <a:latin typeface="Trebuchet MS"/>
                <a:ea typeface="Trebuchet MS"/>
                <a:cs typeface="Trebuchet MS"/>
                <a:sym typeface="Trebuchet MS"/>
              </a:rPr>
              <a:t>Klopfer</a:t>
            </a:r>
            <a:r>
              <a:rPr lang="en-US" sz="3000" dirty="0">
                <a:solidFill>
                  <a:srgbClr val="F9C507"/>
                </a:solidFill>
                <a:latin typeface="Trebuchet MS"/>
                <a:ea typeface="Trebuchet MS"/>
                <a:cs typeface="Trebuchet MS"/>
                <a:sym typeface="Trebuchet MS"/>
              </a:rPr>
              <a:t>, Dr. Jason Luo, Dr. Crystal Rapier, Prof. G.P. Li </a:t>
            </a:r>
            <a:br>
              <a:rPr lang="en-US" sz="3000" dirty="0">
                <a:solidFill>
                  <a:srgbClr val="F9C507"/>
                </a:solidFill>
                <a:latin typeface="Trebuchet MS"/>
                <a:ea typeface="Trebuchet MS"/>
                <a:cs typeface="Trebuchet MS"/>
                <a:sym typeface="Trebuchet MS"/>
              </a:rPr>
            </a:br>
            <a:r>
              <a:rPr lang="en-US" sz="3000" dirty="0">
                <a:solidFill>
                  <a:srgbClr val="F9C507"/>
                </a:solidFill>
                <a:latin typeface="Trebuchet MS"/>
                <a:ea typeface="Trebuchet MS"/>
                <a:cs typeface="Trebuchet MS"/>
                <a:sym typeface="Trebuchet MS"/>
              </a:rPr>
              <a:t> California Plug Load Research Center (CalPlug)</a:t>
            </a:r>
            <a:br>
              <a:rPr lang="en-US" sz="2800" dirty="0">
                <a:solidFill>
                  <a:srgbClr val="F9C507"/>
                </a:solidFill>
              </a:rPr>
            </a:br>
            <a:endParaRPr lang="en-US" sz="2800" dirty="0">
              <a:solidFill>
                <a:srgbClr val="F9C507"/>
              </a:solidFill>
            </a:endParaRPr>
          </a:p>
          <a:p>
            <a:pPr marL="0" marR="0" lvl="0" indent="0" algn="ctr" rtl="0">
              <a:lnSpc>
                <a:spcPct val="100000"/>
              </a:lnSpc>
              <a:spcBef>
                <a:spcPts val="0"/>
              </a:spcBef>
              <a:spcAft>
                <a:spcPts val="0"/>
              </a:spcAft>
              <a:buClr>
                <a:srgbClr val="F9C507"/>
              </a:buClr>
              <a:buSzPct val="25000"/>
              <a:buFont typeface="Trebuchet MS"/>
              <a:buNone/>
            </a:pPr>
            <a:endParaRPr sz="6000" dirty="0">
              <a:solidFill>
                <a:srgbClr val="F9C507"/>
              </a:solidFill>
              <a:latin typeface="Trebuchet MS"/>
              <a:ea typeface="Trebuchet MS"/>
              <a:cs typeface="Trebuchet MS"/>
              <a:sym typeface="Trebuchet MS"/>
            </a:endParaRPr>
          </a:p>
        </p:txBody>
      </p:sp>
      <p:pic>
        <p:nvPicPr>
          <p:cNvPr id="26" name="Shape 26"/>
          <p:cNvPicPr preferRelativeResize="0"/>
          <p:nvPr/>
        </p:nvPicPr>
        <p:blipFill rotWithShape="1">
          <a:blip r:embed="rId3">
            <a:alphaModFix/>
          </a:blip>
          <a:srcRect/>
          <a:stretch/>
        </p:blipFill>
        <p:spPr>
          <a:xfrm>
            <a:off x="1043764" y="990600"/>
            <a:ext cx="3411600" cy="3429000"/>
          </a:xfrm>
          <a:prstGeom prst="rect">
            <a:avLst/>
          </a:prstGeom>
          <a:noFill/>
          <a:ln>
            <a:noFill/>
          </a:ln>
        </p:spPr>
      </p:pic>
      <p:sp>
        <p:nvSpPr>
          <p:cNvPr id="27" name="Shape 27"/>
          <p:cNvSpPr txBox="1"/>
          <p:nvPr/>
        </p:nvSpPr>
        <p:spPr>
          <a:xfrm>
            <a:off x="862012" y="5683250"/>
            <a:ext cx="31056300" cy="639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6200" b="0" i="0" u="none">
              <a:solidFill>
                <a:schemeClr val="dk1"/>
              </a:solidFill>
              <a:latin typeface="Arial"/>
              <a:ea typeface="Arial"/>
              <a:cs typeface="Arial"/>
              <a:sym typeface="Arial"/>
            </a:endParaRPr>
          </a:p>
        </p:txBody>
      </p:sp>
      <p:sp>
        <p:nvSpPr>
          <p:cNvPr id="29" name="Shape 29"/>
          <p:cNvSpPr/>
          <p:nvPr/>
        </p:nvSpPr>
        <p:spPr>
          <a:xfrm>
            <a:off x="634381" y="4934593"/>
            <a:ext cx="10031100" cy="16477607"/>
          </a:xfrm>
          <a:prstGeom prst="rect">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Clr>
                <a:srgbClr val="000000"/>
              </a:buClr>
              <a:buFont typeface="Arial"/>
              <a:buNone/>
            </a:pPr>
            <a:endParaRPr/>
          </a:p>
        </p:txBody>
      </p:sp>
      <p:sp>
        <p:nvSpPr>
          <p:cNvPr id="30" name="Shape 30"/>
          <p:cNvSpPr txBox="1"/>
          <p:nvPr/>
        </p:nvSpPr>
        <p:spPr>
          <a:xfrm>
            <a:off x="642027" y="5510199"/>
            <a:ext cx="10031100" cy="27956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dirty="0">
                <a:solidFill>
                  <a:schemeClr val="dk1"/>
                </a:solidFill>
                <a:latin typeface="Average"/>
                <a:ea typeface="Average"/>
                <a:cs typeface="Average"/>
                <a:sym typeface="Average"/>
              </a:rPr>
              <a:t>Technology enabled classrooms are key in preparing students for the 21</a:t>
            </a:r>
            <a:r>
              <a:rPr lang="en-US" sz="2400" baseline="30000" dirty="0">
                <a:solidFill>
                  <a:schemeClr val="dk1"/>
                </a:solidFill>
                <a:latin typeface="Average"/>
                <a:ea typeface="Average"/>
                <a:cs typeface="Average"/>
                <a:sym typeface="Average"/>
              </a:rPr>
              <a:t>st</a:t>
            </a:r>
            <a:r>
              <a:rPr lang="en-US" sz="2400" dirty="0">
                <a:solidFill>
                  <a:schemeClr val="dk1"/>
                </a:solidFill>
                <a:latin typeface="Average"/>
                <a:ea typeface="Average"/>
                <a:cs typeface="Average"/>
                <a:sym typeface="Average"/>
              </a:rPr>
              <a:t> century.  The increasing variety and number of new devices in the classroom permit educators to capture and engage a wider variety of learners.  Many educational devices are plug load (plug-in) consumer electronics.  The energy foot print of “smart” classrooms (K-16) is an open question.   Numerous devices and systems in the classroom could be investigated for the opportunity to boost energy efficiency and reduce power consumption.</a:t>
            </a: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a:buClr>
                <a:schemeClr val="dk1"/>
              </a:buClr>
              <a:buSzPct val="25000"/>
            </a:pPr>
            <a:r>
              <a:rPr lang="en-US" sz="2400" dirty="0">
                <a:solidFill>
                  <a:schemeClr val="dk1"/>
                </a:solidFill>
                <a:latin typeface="Average"/>
                <a:ea typeface="Average"/>
                <a:cs typeface="Average"/>
                <a:sym typeface="Average"/>
              </a:rPr>
              <a:t>Projectors are an essential part of the “smart” classroom and are easy targets for energy savings.  These devices can consume several hundred watts of power in operation and non-negligible power in standby mode. Misconfigured/disabled power save settings on the projectors or control systems that keep projectors “awake” can prevent practical energy savings.</a:t>
            </a:r>
          </a:p>
          <a:p>
            <a:pPr marL="0" marR="0" lvl="0" indent="0" algn="l" rtl="0">
              <a:lnSpc>
                <a:spcPct val="100000"/>
              </a:lnSpc>
              <a:spcBef>
                <a:spcPts val="0"/>
              </a:spcBef>
              <a:spcAft>
                <a:spcPts val="0"/>
              </a:spcAft>
              <a:buClr>
                <a:schemeClr val="dk1"/>
              </a:buClr>
              <a:buSzPct val="25000"/>
              <a:buFont typeface="Arial"/>
              <a:buNone/>
            </a:pPr>
            <a:endParaRPr lang="en-US" sz="2400" b="0" i="0" u="none" dirty="0">
              <a:solidFill>
                <a:schemeClr val="dk1"/>
              </a:solidFill>
              <a:latin typeface="Average"/>
              <a:ea typeface="Average"/>
              <a:cs typeface="Average"/>
              <a:sym typeface="Average"/>
            </a:endParaRPr>
          </a:p>
        </p:txBody>
      </p:sp>
      <p:sp>
        <p:nvSpPr>
          <p:cNvPr id="31" name="Shape 31"/>
          <p:cNvSpPr/>
          <p:nvPr/>
        </p:nvSpPr>
        <p:spPr>
          <a:xfrm>
            <a:off x="634381" y="4891474"/>
            <a:ext cx="10031100" cy="538800"/>
          </a:xfrm>
          <a:prstGeom prst="rect">
            <a:avLst/>
          </a:prstGeom>
          <a:solidFill>
            <a:srgbClr val="FFF2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sz="2400" b="1" dirty="0">
                <a:latin typeface="Average"/>
                <a:ea typeface="Average"/>
                <a:cs typeface="Average"/>
                <a:sym typeface="Average"/>
              </a:rPr>
              <a:t>Background</a:t>
            </a:r>
          </a:p>
        </p:txBody>
      </p:sp>
      <p:sp>
        <p:nvSpPr>
          <p:cNvPr id="36" name="Shape 36"/>
          <p:cNvSpPr/>
          <p:nvPr/>
        </p:nvSpPr>
        <p:spPr>
          <a:xfrm>
            <a:off x="10963724" y="4928850"/>
            <a:ext cx="11200499" cy="16483350"/>
          </a:xfrm>
          <a:prstGeom prst="rect">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37" name="Shape 37"/>
          <p:cNvSpPr/>
          <p:nvPr/>
        </p:nvSpPr>
        <p:spPr>
          <a:xfrm>
            <a:off x="22413650" y="4928850"/>
            <a:ext cx="10031100" cy="16483350"/>
          </a:xfrm>
          <a:prstGeom prst="rect">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38" name="Shape 38"/>
          <p:cNvSpPr/>
          <p:nvPr/>
        </p:nvSpPr>
        <p:spPr>
          <a:xfrm>
            <a:off x="10963725" y="4895125"/>
            <a:ext cx="11200500" cy="538800"/>
          </a:xfrm>
          <a:prstGeom prst="rect">
            <a:avLst/>
          </a:prstGeom>
          <a:solidFill>
            <a:srgbClr val="FFF2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dirty="0">
                <a:latin typeface="Average"/>
                <a:ea typeface="Average"/>
                <a:cs typeface="Average"/>
                <a:sym typeface="Average"/>
              </a:rPr>
              <a:t>Proposed Solution</a:t>
            </a:r>
          </a:p>
        </p:txBody>
      </p:sp>
      <p:sp>
        <p:nvSpPr>
          <p:cNvPr id="39" name="Shape 39"/>
          <p:cNvSpPr txBox="1"/>
          <p:nvPr/>
        </p:nvSpPr>
        <p:spPr>
          <a:xfrm>
            <a:off x="10969975" y="5430274"/>
            <a:ext cx="11200500" cy="3408925"/>
          </a:xfrm>
          <a:prstGeom prst="rect">
            <a:avLst/>
          </a:prstGeom>
          <a:noFill/>
          <a:ln>
            <a:noFill/>
          </a:ln>
        </p:spPr>
        <p:txBody>
          <a:bodyPr lIns="91425" tIns="91425" rIns="91425" bIns="91425" anchor="t" anchorCtr="0">
            <a:noAutofit/>
          </a:bodyPr>
          <a:lstStyle/>
          <a:p>
            <a:pPr lvl="0" rtl="0">
              <a:spcBef>
                <a:spcPts val="0"/>
              </a:spcBef>
              <a:buNone/>
            </a:pPr>
            <a:endParaRPr sz="2400" dirty="0">
              <a:solidFill>
                <a:schemeClr val="dk1"/>
              </a:solidFill>
              <a:latin typeface="Average"/>
              <a:ea typeface="Average"/>
              <a:cs typeface="Average"/>
              <a:sym typeface="Average"/>
            </a:endParaRPr>
          </a:p>
          <a:p>
            <a:pPr lvl="0" rtl="0">
              <a:lnSpc>
                <a:spcPct val="150000"/>
              </a:lnSpc>
              <a:spcBef>
                <a:spcPts val="0"/>
              </a:spcBef>
              <a:buClr>
                <a:schemeClr val="dk1"/>
              </a:buClr>
              <a:buFont typeface="Arial"/>
              <a:buNone/>
            </a:pPr>
            <a:endParaRPr sz="2400" dirty="0">
              <a:solidFill>
                <a:schemeClr val="dk1"/>
              </a:solidFill>
              <a:latin typeface="Average"/>
              <a:ea typeface="Average"/>
              <a:cs typeface="Average"/>
              <a:sym typeface="Average"/>
            </a:endParaRPr>
          </a:p>
          <a:p>
            <a:pPr lvl="0">
              <a:spcBef>
                <a:spcPts val="0"/>
              </a:spcBef>
              <a:buNone/>
            </a:pPr>
            <a:endParaRPr sz="2400" dirty="0">
              <a:latin typeface="Average"/>
              <a:ea typeface="Average"/>
              <a:cs typeface="Average"/>
              <a:sym typeface="Average"/>
            </a:endParaRPr>
          </a:p>
        </p:txBody>
      </p:sp>
      <p:sp>
        <p:nvSpPr>
          <p:cNvPr id="65" name="Shape 41"/>
          <p:cNvSpPr/>
          <p:nvPr/>
        </p:nvSpPr>
        <p:spPr>
          <a:xfrm>
            <a:off x="22413650" y="18346007"/>
            <a:ext cx="10031100" cy="538800"/>
          </a:xfrm>
          <a:prstGeom prst="rect">
            <a:avLst/>
          </a:prstGeom>
          <a:solidFill>
            <a:srgbClr val="FFF2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dirty="0">
                <a:latin typeface="Average"/>
                <a:ea typeface="Average"/>
                <a:cs typeface="Average"/>
                <a:sym typeface="Average"/>
              </a:rPr>
              <a:t>Future Work</a:t>
            </a:r>
          </a:p>
        </p:txBody>
      </p:sp>
      <p:sp>
        <p:nvSpPr>
          <p:cNvPr id="66" name="Shape 45"/>
          <p:cNvSpPr txBox="1"/>
          <p:nvPr/>
        </p:nvSpPr>
        <p:spPr>
          <a:xfrm>
            <a:off x="22394750" y="18964000"/>
            <a:ext cx="10068900" cy="1542455"/>
          </a:xfrm>
          <a:prstGeom prst="rect">
            <a:avLst/>
          </a:prstGeom>
          <a:noFill/>
          <a:ln>
            <a:noFill/>
          </a:ln>
        </p:spPr>
        <p:txBody>
          <a:bodyPr lIns="91425" tIns="91425" rIns="91425" bIns="91425" anchor="t" anchorCtr="0">
            <a:noAutofit/>
          </a:bodyPr>
          <a:lstStyle/>
          <a:p>
            <a:pPr>
              <a:buClr>
                <a:schemeClr val="dk1"/>
              </a:buClr>
              <a:buSzPct val="25000"/>
            </a:pPr>
            <a:r>
              <a:rPr lang="en-US" sz="2400" dirty="0">
                <a:solidFill>
                  <a:schemeClr val="dk1"/>
                </a:solidFill>
                <a:latin typeface="Average"/>
                <a:ea typeface="Average"/>
                <a:cs typeface="Average"/>
                <a:sym typeface="Average"/>
              </a:rPr>
              <a:t>Now that a fully functional, low power prototype has been made, the next step for the project will be a PCB design. The goal of this design is to fully utilize space and functionalities of the ESP32 such as the dual processors and low power usage in order to expand this system to work with other classroom plug load devices. Providing a “middle-man” between devices can greatly reduce the impending vampire load found in consumer products.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8244750"/>
            <a:ext cx="9791155" cy="630473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799" y="16704668"/>
            <a:ext cx="6400799" cy="4538263"/>
          </a:xfrm>
          <a:prstGeom prst="rect">
            <a:avLst/>
          </a:prstGeom>
          <a:ln>
            <a:solidFill>
              <a:schemeClr val="tx1"/>
            </a:solidFill>
          </a:ln>
        </p:spPr>
      </p:pic>
      <p:sp>
        <p:nvSpPr>
          <p:cNvPr id="64" name="Shape 30"/>
          <p:cNvSpPr txBox="1"/>
          <p:nvPr/>
        </p:nvSpPr>
        <p:spPr>
          <a:xfrm>
            <a:off x="698116" y="16535400"/>
            <a:ext cx="3569242" cy="4876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dirty="0">
                <a:solidFill>
                  <a:schemeClr val="dk1"/>
                </a:solidFill>
                <a:latin typeface="Average"/>
                <a:ea typeface="Average"/>
                <a:cs typeface="Average"/>
                <a:sym typeface="Average"/>
              </a:rPr>
              <a:t>This can lead to shorter projector bulb and device lifetimes in addition to increased energy usage.  Can a simple, low cost device save energy and money for schools by automatically turning projectors off when they are not in use?  What other opportunities are available for similar approaches?</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50999" y="2219122"/>
            <a:ext cx="4800601" cy="1344168"/>
          </a:xfrm>
          <a:prstGeom prst="rect">
            <a:avLst/>
          </a:prstGeom>
        </p:spPr>
      </p:pic>
      <p:sp>
        <p:nvSpPr>
          <p:cNvPr id="68" name="Shape 30"/>
          <p:cNvSpPr txBox="1"/>
          <p:nvPr/>
        </p:nvSpPr>
        <p:spPr>
          <a:xfrm>
            <a:off x="10969975" y="5486400"/>
            <a:ext cx="11194248" cy="5029200"/>
          </a:xfrm>
          <a:prstGeom prst="rect">
            <a:avLst/>
          </a:prstGeom>
          <a:noFill/>
          <a:ln>
            <a:noFill/>
          </a:ln>
        </p:spPr>
        <p:txBody>
          <a:bodyPr lIns="91425" tIns="45700" rIns="91425" bIns="45700" anchor="t" anchorCtr="0">
            <a:noAutofit/>
          </a:bodyPr>
          <a:lstStyle/>
          <a:p>
            <a:pPr lvl="0">
              <a:buClr>
                <a:schemeClr val="dk1"/>
              </a:buClr>
              <a:buSzPct val="25000"/>
            </a:pPr>
            <a:r>
              <a:rPr lang="en-US" sz="2400" dirty="0">
                <a:solidFill>
                  <a:schemeClr val="dk1"/>
                </a:solidFill>
                <a:latin typeface="Average"/>
                <a:ea typeface="Average"/>
                <a:cs typeface="Average"/>
                <a:sym typeface="Average"/>
              </a:rPr>
              <a:t>A “smart” device to control user interface devices (projectors, TVs, stereos, etc.) needs to identify user engagement and enact power savings in a way that does not interfere with user experience.  Building upon CalPlug’s “5W5S” device, we have designed a system to detect users in the location of a projector and turn it off if no usage is detected.  The current proof-of-concept device uses three mechanisms.  Motion (1) is used to detect movement, modulated light/audio (2) is used to detect changes in images on the screen/sound in the room, and projector current (3) is used to identify if the projector is in use.  Through correlation of sensor inputs, user engagement can be inferred in common classroom usage scenarios.   For example, a changing picture/sound with no detected motion may be a video based lecture.  In this case, students would be seated and watching a video.  Multiple motion events over a short period of time with an unchanging screen image may be indicative of the beginning or end of a class period. In general, only when a fixed picture is observed and no motion/characteristic audio is detected will the system begin the shutdown process after a specified delay period. </a:t>
            </a:r>
          </a:p>
          <a:p>
            <a:pPr>
              <a:buClr>
                <a:schemeClr val="dk1"/>
              </a:buClr>
              <a:buSzPct val="25000"/>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ct val="25000"/>
              <a:buFont typeface="Arial"/>
              <a:buNone/>
            </a:pPr>
            <a:endParaRPr lang="en-US" sz="2400" dirty="0">
              <a:solidFill>
                <a:schemeClr val="dk1"/>
              </a:solidFill>
              <a:latin typeface="Average"/>
              <a:ea typeface="Average"/>
              <a:cs typeface="Average"/>
              <a:sym typeface="Average"/>
            </a:endParaRPr>
          </a:p>
        </p:txBody>
      </p:sp>
      <p:pic>
        <p:nvPicPr>
          <p:cNvPr id="12" name="Picture 11"/>
          <p:cNvPicPr>
            <a:picLocks noChangeAspect="1"/>
          </p:cNvPicPr>
          <p:nvPr/>
        </p:nvPicPr>
        <p:blipFill>
          <a:blip r:embed="rId7"/>
          <a:stretch>
            <a:fillRect/>
          </a:stretch>
        </p:blipFill>
        <p:spPr>
          <a:xfrm>
            <a:off x="14969112" y="10676475"/>
            <a:ext cx="6926043" cy="5445825"/>
          </a:xfrm>
          <a:prstGeom prst="rect">
            <a:avLst/>
          </a:prstGeom>
          <a:ln w="38100">
            <a:solidFill>
              <a:srgbClr val="FF3399"/>
            </a:solidFill>
          </a:ln>
        </p:spPr>
      </p:pic>
      <p:pic>
        <p:nvPicPr>
          <p:cNvPr id="13" name="Picture 12"/>
          <p:cNvPicPr>
            <a:picLocks noChangeAspect="1"/>
          </p:cNvPicPr>
          <p:nvPr/>
        </p:nvPicPr>
        <p:blipFill>
          <a:blip r:embed="rId8"/>
          <a:stretch>
            <a:fillRect/>
          </a:stretch>
        </p:blipFill>
        <p:spPr>
          <a:xfrm>
            <a:off x="17099408" y="16242949"/>
            <a:ext cx="4864450" cy="4864450"/>
          </a:xfrm>
          <a:prstGeom prst="rect">
            <a:avLst/>
          </a:prstGeom>
          <a:ln>
            <a:solidFill>
              <a:schemeClr val="tx1"/>
            </a:solidFill>
          </a:ln>
        </p:spPr>
      </p:pic>
      <p:sp>
        <p:nvSpPr>
          <p:cNvPr id="69" name="Shape 30"/>
          <p:cNvSpPr txBox="1"/>
          <p:nvPr/>
        </p:nvSpPr>
        <p:spPr>
          <a:xfrm>
            <a:off x="10963724" y="10972800"/>
            <a:ext cx="4047676" cy="10363200"/>
          </a:xfrm>
          <a:prstGeom prst="rect">
            <a:avLst/>
          </a:prstGeom>
          <a:noFill/>
          <a:ln>
            <a:noFill/>
          </a:ln>
        </p:spPr>
        <p:txBody>
          <a:bodyPr lIns="91425" tIns="45700" rIns="91425" bIns="45700" anchor="t" anchorCtr="0">
            <a:noAutofit/>
          </a:bodyPr>
          <a:lstStyle/>
          <a:p>
            <a:pPr lvl="0">
              <a:buClr>
                <a:schemeClr val="dk1"/>
              </a:buClr>
              <a:buSzPct val="25000"/>
            </a:pPr>
            <a:r>
              <a:rPr lang="en-US" sz="2400" dirty="0">
                <a:solidFill>
                  <a:schemeClr val="dk1"/>
                </a:solidFill>
                <a:latin typeface="Average"/>
                <a:ea typeface="Average"/>
                <a:cs typeface="Average"/>
                <a:sym typeface="Average"/>
              </a:rPr>
              <a:t>Before shutdown occurs, a tell-tale indicator message is flashed on the screen using a laser projected static stencil. A laser provides proper focus at a variety of projector-to-screen distances.</a:t>
            </a:r>
          </a:p>
          <a:p>
            <a:pPr lvl="0">
              <a:buClr>
                <a:schemeClr val="dk1"/>
              </a:buClr>
              <a:buSzPct val="25000"/>
            </a:pPr>
            <a:endParaRPr lang="en-US" sz="2400" dirty="0">
              <a:solidFill>
                <a:schemeClr val="dk1"/>
              </a:solidFill>
              <a:latin typeface="Average"/>
              <a:ea typeface="Average"/>
              <a:cs typeface="Average"/>
              <a:sym typeface="Average"/>
            </a:endParaRPr>
          </a:p>
          <a:p>
            <a:pPr lvl="0">
              <a:buClr>
                <a:schemeClr val="dk1"/>
              </a:buClr>
              <a:buSzPct val="25000"/>
            </a:pPr>
            <a:endParaRPr lang="en-US" sz="2400" dirty="0">
              <a:solidFill>
                <a:schemeClr val="dk1"/>
              </a:solidFill>
              <a:latin typeface="Average"/>
              <a:ea typeface="Average"/>
              <a:cs typeface="Average"/>
              <a:sym typeface="Average"/>
            </a:endParaRPr>
          </a:p>
          <a:p>
            <a:pPr lvl="0">
              <a:buClr>
                <a:schemeClr val="dk1"/>
              </a:buClr>
              <a:buSzPct val="25000"/>
            </a:pPr>
            <a:endParaRPr lang="en-US" sz="2400" dirty="0">
              <a:solidFill>
                <a:schemeClr val="dk1"/>
              </a:solidFill>
              <a:latin typeface="Average"/>
              <a:ea typeface="Average"/>
              <a:cs typeface="Average"/>
              <a:sym typeface="Average"/>
            </a:endParaRPr>
          </a:p>
          <a:p>
            <a:pPr lvl="0">
              <a:buClr>
                <a:schemeClr val="dk1"/>
              </a:buClr>
              <a:buSzPct val="25000"/>
            </a:pPr>
            <a:r>
              <a:rPr lang="en-US" sz="2400" dirty="0">
                <a:solidFill>
                  <a:schemeClr val="dk1"/>
                </a:solidFill>
                <a:latin typeface="Average"/>
                <a:ea typeface="Average"/>
                <a:cs typeface="Average"/>
                <a:sym typeface="Average"/>
              </a:rPr>
              <a:t>This projected indicator serves as a final warning before the projector is powered down gracefully via infrared (IR) commands.  </a:t>
            </a:r>
          </a:p>
        </p:txBody>
      </p:sp>
      <p:sp>
        <p:nvSpPr>
          <p:cNvPr id="70" name="Shape 30"/>
          <p:cNvSpPr txBox="1"/>
          <p:nvPr/>
        </p:nvSpPr>
        <p:spPr>
          <a:xfrm>
            <a:off x="22413650" y="5486400"/>
            <a:ext cx="3612407" cy="12859607"/>
          </a:xfrm>
          <a:prstGeom prst="rect">
            <a:avLst/>
          </a:prstGeom>
          <a:noFill/>
          <a:ln>
            <a:noFill/>
          </a:ln>
        </p:spPr>
        <p:txBody>
          <a:bodyPr lIns="91425" tIns="45700" rIns="91425" bIns="45700" anchor="t" anchorCtr="0">
            <a:noAutofit/>
          </a:bodyPr>
          <a:lstStyle/>
          <a:p>
            <a:pPr>
              <a:buClr>
                <a:schemeClr val="dk1"/>
              </a:buClr>
              <a:buSzPct val="25000"/>
            </a:pPr>
            <a:r>
              <a:rPr lang="en-US" sz="2400" dirty="0">
                <a:solidFill>
                  <a:schemeClr val="dk1"/>
                </a:solidFill>
                <a:latin typeface="Average"/>
                <a:ea typeface="Average"/>
                <a:cs typeface="Average"/>
                <a:sym typeface="Average"/>
              </a:rPr>
              <a:t>Reduction in vampire load (standby power) can be accomplished by relay control.  The power to the projector can be removed when it is fully shut down and restored eminently before the projector is turned back on.  The IR transceiver component of the device can relay commands to power on and off the projector as needed.  The device will be programmed at time of installation with the On and OFF IR codes for the particular projector it will be connected to.  A simple programming sequence will be used to allow semi-skilled technical laborers to install the device in the period of 10 minutes.  </a:t>
            </a:r>
          </a:p>
          <a:p>
            <a:pPr>
              <a:buClr>
                <a:schemeClr val="dk1"/>
              </a:buClr>
              <a:buSzPct val="25000"/>
            </a:pPr>
            <a:endParaRPr lang="en-US" sz="1500" dirty="0">
              <a:solidFill>
                <a:schemeClr val="dk1"/>
              </a:solidFill>
              <a:latin typeface="Average"/>
              <a:ea typeface="Average"/>
              <a:cs typeface="Average"/>
              <a:sym typeface="Average"/>
            </a:endParaRPr>
          </a:p>
          <a:p>
            <a:pPr>
              <a:buClr>
                <a:schemeClr val="dk1"/>
              </a:buClr>
              <a:buSzPct val="25000"/>
            </a:pPr>
            <a:r>
              <a:rPr lang="en-US" sz="2400" dirty="0">
                <a:solidFill>
                  <a:schemeClr val="dk1"/>
                </a:solidFill>
                <a:latin typeface="Average"/>
                <a:ea typeface="Average"/>
                <a:cs typeface="Average"/>
                <a:sym typeface="Average"/>
              </a:rPr>
              <a:t>The initial proof-of-concept device was constructed using an Arduino Due (ARM Cortex M3 microcontroller).  The full working prototype was made using an ESP32 microcontroller due to its in-built capabilities.</a:t>
            </a:r>
          </a:p>
        </p:txBody>
      </p:sp>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26057" y="13030200"/>
            <a:ext cx="6301794" cy="5181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26058" y="5095875"/>
            <a:ext cx="6301792" cy="7784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68200" y="13686568"/>
            <a:ext cx="1072969" cy="862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31077143" y="4191000"/>
            <a:ext cx="926857" cy="307777"/>
          </a:xfrm>
          <a:prstGeom prst="rect">
            <a:avLst/>
          </a:prstGeom>
        </p:spPr>
        <p:txBody>
          <a:bodyPr wrap="none">
            <a:spAutoFit/>
          </a:bodyPr>
          <a:lstStyle/>
          <a:p>
            <a:r>
              <a:rPr lang="en-US" dirty="0">
                <a:solidFill>
                  <a:srgbClr val="F9C507"/>
                </a:solidFill>
                <a:latin typeface="Trebuchet MS"/>
                <a:ea typeface="Trebuchet MS"/>
                <a:cs typeface="Trebuchet MS"/>
                <a:sym typeface="Trebuchet MS"/>
              </a:rPr>
              <a:t>May 2016</a:t>
            </a:r>
            <a:endParaRPr lang="en-US" dirty="0"/>
          </a:p>
        </p:txBody>
      </p:sp>
      <p:sp>
        <p:nvSpPr>
          <p:cNvPr id="2" name="TextBox 1">
            <a:extLst>
              <a:ext uri="{FF2B5EF4-FFF2-40B4-BE49-F238E27FC236}">
                <a16:creationId xmlns:a16="http://schemas.microsoft.com/office/drawing/2014/main" id="{305A63BC-B77C-4EE2-967E-9A14F20AA48A}"/>
              </a:ext>
            </a:extLst>
          </p:cNvPr>
          <p:cNvSpPr txBox="1"/>
          <p:nvPr/>
        </p:nvSpPr>
        <p:spPr>
          <a:xfrm>
            <a:off x="11007611" y="16659285"/>
            <a:ext cx="6085545" cy="4524315"/>
          </a:xfrm>
          <a:prstGeom prst="rect">
            <a:avLst/>
          </a:prstGeom>
          <a:noFill/>
        </p:spPr>
        <p:txBody>
          <a:bodyPr wrap="square" rtlCol="0">
            <a:spAutoFit/>
          </a:bodyPr>
          <a:lstStyle/>
          <a:p>
            <a:r>
              <a:rPr lang="en-US" sz="2400" dirty="0">
                <a:latin typeface="Average" panose="020B0604020202020204" charset="0"/>
              </a:rPr>
              <a:t>The design is aimed so the user can simply plug it in and immediately begin reducing power consumption. With our newest design, we have adapted our system to use even less power yet added a more Real-time interaction with the environment using a new multi-process algorithm that adds task parallelism and concurrency to the low throughput system. Classroom energy management can easily benefit from Projector Buddy and can be the a gateway to a more energy friendly ecosystem in this age of rising technologies. </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1481</TotalTime>
  <Words>840</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Trebuchet MS</vt:lpstr>
      <vt:lpstr>Arial</vt:lpstr>
      <vt:lpstr>Average</vt:lpstr>
      <vt:lpstr>Office Theme</vt:lpstr>
      <vt:lpstr>        Projector Buddy: A Tool for Classroom Energy Management  Jerry Lee, Justin Le, Sean Santarsiero, Sid Kasat Project Advisors: Dr. Michael Klopfer, Dr. Jason Luo, Dr. Crystal Rapier, Prof. G.P. Li   California Plug Load Research Center (CalPlug)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PowerAid: A Smart, Wireless Triple-Relay Metering Load Controller Aditi Bhatia (Electrical Engineering, B.S.), Sonum Hingorani (Computer Science &amp; Engineering, B.S.),  Nina Tamashiro (Electrical Engineering, B.S.), Katherine Tran (Computer Science &amp; Engineering, B.S.) Faculty Mentors: Professor G.P. Li &amp; Michael Klopfer (CalPlug)  Department of Electrical Engineering and Computer Science</dc:title>
  <dc:creator>Mike Klopfer</dc:creator>
  <cp:lastModifiedBy>Justin  Le</cp:lastModifiedBy>
  <cp:revision>50</cp:revision>
  <dcterms:modified xsi:type="dcterms:W3CDTF">2018-05-05T04:54:05Z</dcterms:modified>
</cp:coreProperties>
</file>