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7b1f81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57b1f81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8a723af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8a723af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57b1f81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57b1f81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57b1f812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57b1f812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57b1f81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57b1f81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57b1f812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57b1f81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571ecee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571ecee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71eceea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71eceea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571eceea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571eceea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571ecee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571ecee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7b1f8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7b1f8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57b1f81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57b1f81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www.dane.gov.co/index.php/comunicados-y-boletines/indice-de-precios-y-costos/ip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https://www.kaggle.com/datasets/alejandrocrdobaros/ipc-from-september-2022-to-august-2024-by-dan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987349" y="1629550"/>
            <a:ext cx="41058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del IPC en Medellín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87350" y="3147050"/>
            <a:ext cx="36072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Alejandro Córdoba Ríos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Juan Camilo Manjarrés Baena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Adrián David Perdomo Echeverri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3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1" name="Google Shape;61;p1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48081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Análisis Predictivo de Datos</a:t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69;p13"/>
          <p:cNvCxnSpPr>
            <a:stCxn id="59" idx="3"/>
            <a:endCxn id="58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9" idx="3"/>
            <a:endCxn id="57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3"/>
            <a:endCxn id="56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59" idx="3"/>
            <a:endCxn id="55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13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4;p1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77;p1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0;p1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4;p13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Partición de los datos</a:t>
            </a:r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406775"/>
            <a:ext cx="5741700" cy="30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2"/>
          <p:cNvGrpSpPr/>
          <p:nvPr/>
        </p:nvGrpSpPr>
        <p:grpSpPr>
          <a:xfrm>
            <a:off x="6264251" y="1550400"/>
            <a:ext cx="914284" cy="915371"/>
            <a:chOff x="1112442" y="1187530"/>
            <a:chExt cx="1673287" cy="1673439"/>
          </a:xfrm>
        </p:grpSpPr>
        <p:grpSp>
          <p:nvGrpSpPr>
            <p:cNvPr id="278" name="Google Shape;278;p22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279" name="Google Shape;279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1769089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8070234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22"/>
            <p:cNvSpPr txBox="1"/>
            <p:nvPr/>
          </p:nvSpPr>
          <p:spPr>
            <a:xfrm>
              <a:off x="1495169" y="2177769"/>
              <a:ext cx="9072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3" name="Google Shape;283;p22"/>
          <p:cNvGrpSpPr/>
          <p:nvPr/>
        </p:nvGrpSpPr>
        <p:grpSpPr>
          <a:xfrm>
            <a:off x="6264251" y="2677725"/>
            <a:ext cx="914284" cy="915371"/>
            <a:chOff x="1112442" y="1187530"/>
            <a:chExt cx="1673287" cy="1673439"/>
          </a:xfrm>
        </p:grpSpPr>
        <p:grpSp>
          <p:nvGrpSpPr>
            <p:cNvPr id="284" name="Google Shape;284;p22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285" name="Google Shape;285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1769089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8070234" name="adj1"/>
                  <a:gd fmla="val 7332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22"/>
            <p:cNvSpPr txBox="1"/>
            <p:nvPr/>
          </p:nvSpPr>
          <p:spPr>
            <a:xfrm>
              <a:off x="1495169" y="2177769"/>
              <a:ext cx="9072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89" name="Google Shape;289;p22"/>
          <p:cNvSpPr txBox="1"/>
          <p:nvPr/>
        </p:nvSpPr>
        <p:spPr>
          <a:xfrm>
            <a:off x="7332125" y="3771425"/>
            <a:ext cx="147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Total: 108 meses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7332122" y="1578650"/>
            <a:ext cx="147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Entrenamiento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7304925" y="1865750"/>
            <a:ext cx="1506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Primeros 86 meses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7332122" y="2705963"/>
            <a:ext cx="147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Prueba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7304925" y="2993063"/>
            <a:ext cx="1506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Últimos 22 meses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Modelos entrenados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441750" y="2244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0.022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max_depth: 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n_estimators: 54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0.65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XGBRegressor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0.67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441750" y="34336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LightGBM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441750" y="42743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0.34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max_depth: 20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n_estimators: 19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num_leaves: 50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6766625" y="3387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depth: 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0.06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n_estimators: 131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0.85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7003500" y="2696200"/>
            <a:ext cx="1683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CatBoostRegressor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12390848" name="adj2"/>
              <a:gd fmla="val 570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991768" name="adj2"/>
              <a:gd fmla="val 801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2959958" name="adj2"/>
              <a:gd fmla="val 1213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441750" y="1982288"/>
            <a:ext cx="2064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Entrenamiento: 0.33 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Hiperparámetros: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441750" y="3815900"/>
            <a:ext cx="2064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Entrenamiento: 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1.36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Hiperparámetros: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6622200" y="3159088"/>
            <a:ext cx="2064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Entrenamiento: 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1.32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Hiperparámetros: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2405251" y="4709625"/>
            <a:ext cx="4333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Métrica usada: Error absoluto medio porcentual (MAPE)</a:t>
            </a:r>
            <a:endParaRPr i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Modelos entrenados</a:t>
            </a:r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88" y="1625300"/>
            <a:ext cx="4876874" cy="25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988" y="1099361"/>
            <a:ext cx="3210013" cy="1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987" y="2999001"/>
            <a:ext cx="3210026" cy="170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de características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88" y="1070575"/>
            <a:ext cx="6268436" cy="39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en los futuros meses</a:t>
            </a: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00" y="1036975"/>
            <a:ext cx="7220603" cy="39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3" y="152400"/>
            <a:ext cx="79729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Descripción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IPC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Índice de Precios al Consumidor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DANE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Departamento Administrativo Nacional de Estadísticas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Últimos 10 años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Variación mensual de los últimos 120 meses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Predicciones futuras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Calcular la variación de este indicador en meses futuros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11" name="Google Shape;111;p1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15" name="Google Shape;115;p14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18" name="Google Shape;118;p14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33" name="Google Shape;133;p14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5131375" y="1513063"/>
            <a:ext cx="27432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009608" y="1140788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360188" y="3518300"/>
            <a:ext cx="27432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0196" y="3137625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1269413" y="1520725"/>
            <a:ext cx="27432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Objetivos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442163" y="1656500"/>
            <a:ext cx="218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Interpretar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442163" y="1954275"/>
            <a:ext cx="237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 IPC en su correspondiente fecha.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304125" y="1648850"/>
            <a:ext cx="1705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Identificar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304126" y="1946625"/>
            <a:ext cx="237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la temporalidad afecta la economía.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511625" y="3654075"/>
            <a:ext cx="218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Predecir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511640" y="3951850"/>
            <a:ext cx="237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que podría suceder después teniendo en cuenta los datos actuales.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628796" y="11408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5911548" y="3351739"/>
            <a:ext cx="351786" cy="326274"/>
            <a:chOff x="-62511900" y="4129100"/>
            <a:chExt cx="304050" cy="282000"/>
          </a:xfrm>
        </p:grpSpPr>
        <p:sp>
          <p:nvSpPr>
            <p:cNvPr id="155" name="Google Shape;155;p15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3821202" y="1334124"/>
            <a:ext cx="368186" cy="366364"/>
            <a:chOff x="-62151950" y="4111775"/>
            <a:chExt cx="318225" cy="316650"/>
          </a:xfrm>
        </p:grpSpPr>
        <p:sp>
          <p:nvSpPr>
            <p:cNvPr id="161" name="Google Shape;161;p15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7203676" y="1334407"/>
            <a:ext cx="366364" cy="367290"/>
            <a:chOff x="-61783350" y="3743950"/>
            <a:chExt cx="316650" cy="317450"/>
          </a:xfrm>
        </p:grpSpPr>
        <p:sp>
          <p:nvSpPr>
            <p:cNvPr id="166" name="Google Shape;166;p15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Recolección de datos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Reportes históricos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Recopilar anexos del DANE en formato .xlsx y .xls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Extraer la información útil de los 120 archivos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Construir un único archivo final en formato .csv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Procesamiento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final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4343410" y="2343305"/>
            <a:ext cx="457186" cy="457188"/>
            <a:chOff x="-2571737" y="2403625"/>
            <a:chExt cx="292225" cy="291425"/>
          </a:xfrm>
        </p:grpSpPr>
        <p:sp>
          <p:nvSpPr>
            <p:cNvPr id="184" name="Google Shape;184;p1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6620602" y="2343157"/>
            <a:ext cx="457204" cy="457204"/>
            <a:chOff x="1492675" y="4992125"/>
            <a:chExt cx="481825" cy="481825"/>
          </a:xfrm>
        </p:grpSpPr>
        <p:sp>
          <p:nvSpPr>
            <p:cNvPr id="192" name="Google Shape;192;p1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2032807" y="2343141"/>
            <a:ext cx="457194" cy="457211"/>
            <a:chOff x="-62151950" y="4111775"/>
            <a:chExt cx="318225" cy="316650"/>
          </a:xfrm>
        </p:grpSpPr>
        <p:sp>
          <p:nvSpPr>
            <p:cNvPr id="195" name="Google Shape;195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Reportes históricos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963" y="960200"/>
            <a:ext cx="4668074" cy="36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970650" y="4740075"/>
            <a:ext cx="720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https://www.dane.gov.co/index.php/comunicados-y-boletines/indice-de-precios-y-costos/ipc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Procesamiento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5" y="1126200"/>
            <a:ext cx="5497108" cy="35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300" y="1126200"/>
            <a:ext cx="2820775" cy="35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final</a:t>
            </a:r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0438"/>
            <a:ext cx="41529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1250"/>
            <a:ext cx="4152900" cy="144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493400" y="2414600"/>
            <a:ext cx="14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687000" y="4740075"/>
            <a:ext cx="777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https://www.kaggle.com/datasets/alejandrocrdobaros/ipc-from-september-2022-to-august-2024-by-dane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625" y="1150450"/>
            <a:ext cx="4330624" cy="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9625" y="1883725"/>
            <a:ext cx="2643775" cy="1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/>
          <p:nvPr/>
        </p:nvSpPr>
        <p:spPr>
          <a:xfrm>
            <a:off x="7319097" y="2505075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7359701" y="2543775"/>
            <a:ext cx="1470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Últimos 2 años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7319097" y="2831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359701" y="2869700"/>
            <a:ext cx="1470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Últimos 5 años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7327597" y="3156925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7368201" y="3195625"/>
            <a:ext cx="1470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Últimos 10 años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9625" y="3506389"/>
            <a:ext cx="2643775" cy="126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estadístico</a:t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2" y="1297437"/>
            <a:ext cx="5547425" cy="2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/>
          <p:nvPr/>
        </p:nvSpPr>
        <p:spPr>
          <a:xfrm>
            <a:off x="6007800" y="1907251"/>
            <a:ext cx="2679000" cy="610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007800" y="1297425"/>
            <a:ext cx="2679000" cy="61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129864" y="1363127"/>
            <a:ext cx="481473" cy="482050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6621908" y="1387862"/>
            <a:ext cx="14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Media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8129807" y="1423875"/>
            <a:ext cx="481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0.49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8132951" y="1971912"/>
            <a:ext cx="481738" cy="482050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6621908" y="1985567"/>
            <a:ext cx="1469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Desviación estándar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8133078" y="2032546"/>
            <a:ext cx="481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0.41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082371" y="1363127"/>
            <a:ext cx="481473" cy="482050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6082371" y="1971595"/>
            <a:ext cx="481473" cy="482050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6017109" y="3655477"/>
            <a:ext cx="2679000" cy="610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6091680" y="3720482"/>
            <a:ext cx="481473" cy="482050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017109" y="3047100"/>
            <a:ext cx="2679000" cy="610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139116" y="3110978"/>
            <a:ext cx="481449" cy="482050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6650885" y="3136382"/>
            <a:ext cx="14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Mínimo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8163274" y="3171482"/>
            <a:ext cx="433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-0.34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8139150" y="3719451"/>
            <a:ext cx="481449" cy="48236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6631217" y="3733702"/>
            <a:ext cx="1469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Máximo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8139116" y="3779984"/>
            <a:ext cx="481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1.78</a:t>
            </a:r>
            <a:endParaRPr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6091680" y="3110601"/>
            <a:ext cx="481473" cy="482050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388" y="14199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375" y="20297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3912" y="3169613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912" y="377867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nuevas características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" y="2396900"/>
            <a:ext cx="8600126" cy="19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3212100" y="144292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5176750" y="1616925"/>
            <a:ext cx="610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4127075" y="1567275"/>
            <a:ext cx="1150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Retardo: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479632" y="162201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