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8" r:id="rId4"/>
    <p:sldId id="268" r:id="rId5"/>
    <p:sldId id="264" r:id="rId6"/>
    <p:sldId id="265" r:id="rId7"/>
    <p:sldId id="271" r:id="rId8"/>
    <p:sldId id="280" r:id="rId9"/>
    <p:sldId id="275" r:id="rId10"/>
    <p:sldId id="278" r:id="rId11"/>
    <p:sldId id="281" r:id="rId12"/>
    <p:sldId id="266" r:id="rId13"/>
    <p:sldId id="273" r:id="rId14"/>
    <p:sldId id="274" r:id="rId15"/>
    <p:sldId id="282" r:id="rId16"/>
    <p:sldId id="277" r:id="rId17"/>
    <p:sldId id="276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3" y="6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-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03E4-DE88-4979-B1FF-96D12FACE10A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46C61-D62B-4651-A0E4-6D800047F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팀원들의 프로젝트에 필요한 지식과 의지가 부족하다</a:t>
            </a:r>
            <a:r>
              <a:rPr lang="en-US" altLang="ko-KR" dirty="0"/>
              <a:t>.</a:t>
            </a:r>
          </a:p>
          <a:p>
            <a:r>
              <a:rPr lang="ko-KR" altLang="en-US"/>
              <a:t>요구사항 분석단계부터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46C61-D62B-4651-A0E4-6D800047FA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79929" y="4706922"/>
            <a:ext cx="872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Why we use an </a:t>
            </a:r>
            <a:r>
              <a:rPr lang="en-US" altLang="ko-KR" sz="3600" b="1" spc="-150" dirty="0">
                <a:solidFill>
                  <a:srgbClr val="FF0000"/>
                </a:solidFill>
              </a:rPr>
              <a:t>Packages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 Diagram</a:t>
            </a:r>
          </a:p>
          <a:p>
            <a:pPr algn="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that is one of the </a:t>
            </a:r>
            <a:r>
              <a:rPr lang="en-US" altLang="ko-KR" sz="3600" b="1" spc="-150" dirty="0">
                <a:solidFill>
                  <a:srgbClr val="FFFF00"/>
                </a:solidFill>
              </a:rPr>
              <a:t>UML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 Diagram </a:t>
            </a:r>
            <a:endParaRPr lang="ko-KR" altLang="en-US" sz="3600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719257" y="5937169"/>
            <a:ext cx="660403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39558" y="111061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Software Engineering  Theory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46558" y="1973064"/>
            <a:ext cx="9487094" cy="25908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Packages Diagram </a:t>
            </a:r>
            <a:r>
              <a:rPr lang="ko-KR" altLang="en-US" sz="3600" spc="-300" dirty="0"/>
              <a:t>기대효과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27361" y="2811264"/>
            <a:ext cx="7306071" cy="914400"/>
            <a:chOff x="2427361" y="2971800"/>
            <a:chExt cx="7306071" cy="914400"/>
          </a:xfrm>
        </p:grpSpPr>
        <p:pic>
          <p:nvPicPr>
            <p:cNvPr id="7" name="그래픽 6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361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8422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9483" y="2971800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544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605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2666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3727" y="29718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4788" y="2971800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5849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10" y="2971800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7971" y="29718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903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714026" y="5327257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20YY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1320346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79923" y="2304545"/>
            <a:ext cx="9227668" cy="1338828"/>
            <a:chOff x="2136048" y="2607702"/>
            <a:chExt cx="4042067" cy="413625"/>
          </a:xfrm>
        </p:grpSpPr>
        <p:sp>
          <p:nvSpPr>
            <p:cNvPr id="8" name="TextBox 7"/>
            <p:cNvSpPr txBox="1"/>
            <p:nvPr/>
          </p:nvSpPr>
          <p:spPr>
            <a:xfrm>
              <a:off x="2136048" y="2607702"/>
              <a:ext cx="3760292" cy="242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accent1"/>
                  </a:solidFill>
                </a:rPr>
                <a:t>How to use Package Diagram?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611" y="2850172"/>
              <a:ext cx="3129504" cy="17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3000" dirty="0">
                  <a:solidFill>
                    <a:schemeClr val="accent2">
                      <a:lumMod val="50000"/>
                    </a:schemeClr>
                  </a:solidFill>
                </a:rPr>
                <a:t>Explain for Package diagram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7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실제 이미지 첨부 및 기능에 대한 정의</a:t>
            </a:r>
            <a:r>
              <a:rPr lang="en-US" altLang="ko-KR" sz="3600" spc="-300" dirty="0"/>
              <a:t>1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실제 이미지 첨부 및 기능에 대한 정의</a:t>
            </a:r>
            <a:r>
              <a:rPr lang="en-US" altLang="ko-KR" sz="3600" spc="-300" dirty="0"/>
              <a:t>2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083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실제 이미지 첨부 및 기능에 대한 정의</a:t>
            </a:r>
            <a:r>
              <a:rPr lang="en-US" altLang="ko-KR" sz="3600" spc="-300" dirty="0"/>
              <a:t>3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225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  <a:endParaRPr lang="ko-KR" alt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1320346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928292" y="2394193"/>
            <a:ext cx="7893856" cy="1338828"/>
            <a:chOff x="2753963" y="2607702"/>
            <a:chExt cx="3457807" cy="413625"/>
          </a:xfrm>
        </p:grpSpPr>
        <p:sp>
          <p:nvSpPr>
            <p:cNvPr id="8" name="TextBox 7"/>
            <p:cNvSpPr txBox="1"/>
            <p:nvPr/>
          </p:nvSpPr>
          <p:spPr>
            <a:xfrm>
              <a:off x="2753963" y="2607702"/>
              <a:ext cx="2524462" cy="242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accent1"/>
                  </a:solidFill>
                </a:rPr>
                <a:t>Cooperative attitude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611" y="2850172"/>
              <a:ext cx="3163159" cy="17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3000" dirty="0">
                  <a:solidFill>
                    <a:schemeClr val="accent2">
                      <a:lumMod val="50000"/>
                    </a:schemeClr>
                  </a:solidFill>
                </a:rPr>
                <a:t>Introduce our GIT HUB and Google Docs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73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GIT HUB </a:t>
            </a:r>
            <a:r>
              <a:rPr lang="ko-KR" altLang="en-US" sz="3600" spc="-300" dirty="0"/>
              <a:t>이미지 및 주소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840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Google Doc </a:t>
            </a:r>
            <a:r>
              <a:rPr lang="ko-KR" altLang="en-US" sz="3600" spc="-300" dirty="0"/>
              <a:t>사용모습 캡쳐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253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9" y="439900"/>
            <a:ext cx="2969640" cy="1365957"/>
            <a:chOff x="605679" y="643489"/>
            <a:chExt cx="1468390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1259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I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228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228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D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2158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2158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X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3535502"/>
            <a:ext cx="3763886" cy="618758"/>
            <a:chOff x="1694919" y="2604052"/>
            <a:chExt cx="3763886" cy="618758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33955" y="2604052"/>
              <a:ext cx="2831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Why we use UML?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7249" y="2930422"/>
              <a:ext cx="3011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>
                  <a:solidFill>
                    <a:schemeClr val="accent2">
                      <a:lumMod val="50000"/>
                    </a:schemeClr>
                  </a:solidFill>
                </a:rPr>
                <a:t>Why we must learn for UML Diagram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8" y="4288869"/>
            <a:ext cx="5054747" cy="626825"/>
            <a:chOff x="1694919" y="2604052"/>
            <a:chExt cx="3552102" cy="62682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4664" y="2604052"/>
              <a:ext cx="2532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What is Packages Diagram?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35465" y="2938489"/>
              <a:ext cx="3011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>
                  <a:solidFill>
                    <a:schemeClr val="accent2">
                      <a:lumMod val="50000"/>
                    </a:schemeClr>
                  </a:solidFill>
                </a:rPr>
                <a:t>Definition of packages diagram and Component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5021916"/>
            <a:ext cx="4898920" cy="584775"/>
            <a:chOff x="1694919" y="2604052"/>
            <a:chExt cx="4898920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5398" y="2604052"/>
              <a:ext cx="4388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How to use Package Diagram?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5765123"/>
            <a:ext cx="4898920" cy="618758"/>
            <a:chOff x="1694919" y="2604052"/>
            <a:chExt cx="4898920" cy="618758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20300" y="2639635"/>
              <a:ext cx="2662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Cooperative attitude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7249" y="2930422"/>
              <a:ext cx="414659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>
                  <a:solidFill>
                    <a:schemeClr val="accent2">
                      <a:lumMod val="50000"/>
                    </a:schemeClr>
                  </a:solidFill>
                </a:rPr>
                <a:t>Introduce our GIT HUB and Google Docs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1CD76F-1789-409A-BB76-274F34A0B2B5}"/>
              </a:ext>
            </a:extLst>
          </p:cNvPr>
          <p:cNvSpPr txBox="1"/>
          <p:nvPr/>
        </p:nvSpPr>
        <p:spPr>
          <a:xfrm>
            <a:off x="2456160" y="5420425"/>
            <a:ext cx="4285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</a:rPr>
              <a:t>Explain for Package diagram mechanism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1320346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290601" y="2304550"/>
            <a:ext cx="8687708" cy="1338825"/>
            <a:chOff x="2359744" y="2607703"/>
            <a:chExt cx="3805544" cy="413624"/>
          </a:xfrm>
        </p:grpSpPr>
        <p:sp>
          <p:nvSpPr>
            <p:cNvPr id="8" name="TextBox 7"/>
            <p:cNvSpPr txBox="1"/>
            <p:nvPr/>
          </p:nvSpPr>
          <p:spPr>
            <a:xfrm>
              <a:off x="2359744" y="2607703"/>
              <a:ext cx="2299766" cy="242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accent1"/>
                  </a:solidFill>
                </a:rPr>
                <a:t>Why we use UML?</a:t>
              </a:r>
              <a:endParaRPr lang="ko-KR" altLang="en-US" sz="45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53732" y="2850172"/>
              <a:ext cx="3011556" cy="17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3000" dirty="0">
                  <a:solidFill>
                    <a:schemeClr val="accent2">
                      <a:lumMod val="50000"/>
                    </a:schemeClr>
                  </a:solidFill>
                </a:rPr>
                <a:t>Why we must learn for UML Diagram</a:t>
              </a:r>
              <a:endParaRPr lang="ko-KR" altLang="en-US" sz="3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41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UML</a:t>
            </a:r>
            <a:r>
              <a:rPr lang="ko-KR" altLang="en-US" sz="3600" spc="-300" dirty="0"/>
              <a:t>  혹은 팀프로젝트를 </a:t>
            </a:r>
            <a:r>
              <a:rPr lang="ko-KR" altLang="en-US" sz="3600" spc="-300" dirty="0" err="1"/>
              <a:t>할때의</a:t>
            </a:r>
            <a:r>
              <a:rPr lang="ko-KR" altLang="en-US" sz="3600" spc="-300" dirty="0"/>
              <a:t> 프로젝트 </a:t>
            </a:r>
            <a:r>
              <a:rPr lang="ko-KR" altLang="en-US" sz="3600" spc="-300" dirty="0" err="1"/>
              <a:t>성공율</a:t>
            </a:r>
            <a:r>
              <a:rPr lang="ko-KR" altLang="en-US" sz="3600" spc="-300" dirty="0"/>
              <a:t> 언급하며 </a:t>
            </a:r>
            <a:r>
              <a:rPr lang="en-US" altLang="ko-KR" sz="3600" spc="-300" dirty="0"/>
              <a:t>UML </a:t>
            </a:r>
            <a:r>
              <a:rPr lang="ko-KR" altLang="en-US" sz="3600" spc="-300" dirty="0"/>
              <a:t>중요성 강조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38736" y="2076230"/>
            <a:ext cx="9714528" cy="2343369"/>
            <a:chOff x="741835" y="2781300"/>
            <a:chExt cx="7660330" cy="1847850"/>
          </a:xfrm>
        </p:grpSpPr>
        <p:sp>
          <p:nvSpPr>
            <p:cNvPr id="22" name="원호 21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32268"/>
                <a:gd name="adj2" fmla="val 5288874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3" name="원호 22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32268"/>
                <a:gd name="adj2" fmla="val 8137888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원호 23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32268"/>
                <a:gd name="adj2" fmla="val 11885483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원호 24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8214368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원호 25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5305407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7" name="원호 26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11960566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6287" y="3431541"/>
              <a:ext cx="995051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75%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2466" y="3401855"/>
              <a:ext cx="1019067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62%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5139" y="3401854"/>
              <a:ext cx="986202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6652" y="5058435"/>
            <a:ext cx="11141765" cy="110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07039" y="5280397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데이터로 알 수 있는 결과에 대하여 서술하기</a:t>
            </a:r>
          </a:p>
        </p:txBody>
      </p:sp>
    </p:spTree>
    <p:extLst>
      <p:ext uri="{BB962C8B-B14F-4D97-AF65-F5344CB8AC3E}">
        <p14:creationId xmlns:p14="http://schemas.microsoft.com/office/powerpoint/2010/main" val="76076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9028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UML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: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표준화하는</a:t>
            </a:r>
            <a:r>
              <a:rPr lang="ko-KR" altLang="en-US" sz="3600" spc="-300" dirty="0"/>
              <a:t> 이미지에 대한 것 첨부 후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4665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46652" y="4869726"/>
            <a:ext cx="3011556" cy="1184940"/>
            <a:chOff x="685640" y="4524314"/>
            <a:chExt cx="2047355" cy="1184940"/>
          </a:xfrm>
        </p:grpSpPr>
        <p:sp>
          <p:nvSpPr>
            <p:cNvPr id="11" name="TextBox 10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59022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590222" y="4869726"/>
            <a:ext cx="3011556" cy="1184940"/>
            <a:chOff x="685640" y="4524314"/>
            <a:chExt cx="2047355" cy="1184940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3379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633792" y="4869726"/>
            <a:ext cx="3011556" cy="1184940"/>
            <a:chOff x="685640" y="4524314"/>
            <a:chExt cx="2047355" cy="1184940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 descr="헤드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204" y="2634795"/>
            <a:ext cx="1974396" cy="1974396"/>
          </a:xfrm>
          <a:prstGeom prst="rect">
            <a:avLst/>
          </a:prstGeom>
        </p:spPr>
      </p:pic>
      <p:pic>
        <p:nvPicPr>
          <p:cNvPr id="31" name="그래픽 30" descr="올린 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287" y="2647950"/>
            <a:ext cx="2081890" cy="2081890"/>
          </a:xfrm>
          <a:prstGeom prst="rect">
            <a:avLst/>
          </a:prstGeom>
        </p:spPr>
      </p:pic>
      <p:pic>
        <p:nvPicPr>
          <p:cNvPr id="32" name="그래픽 31" descr="피아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534" y="2755169"/>
            <a:ext cx="1867452" cy="18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6707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UML </a:t>
            </a:r>
            <a:r>
              <a:rPr lang="ko-KR" altLang="en-US" sz="3600" spc="-300" dirty="0"/>
              <a:t>구조 및 </a:t>
            </a:r>
            <a:r>
              <a:rPr lang="en-US" altLang="ko-KR" sz="3600" spc="-300" dirty="0"/>
              <a:t>Packages diagram </a:t>
            </a:r>
            <a:r>
              <a:rPr lang="ko-KR" altLang="en-US" sz="3600" spc="-300" dirty="0"/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B9D86A-8584-46E7-AA3E-63C8F2F5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4" y="1628632"/>
            <a:ext cx="9122087" cy="51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8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1320346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928292" y="2304546"/>
            <a:ext cx="9140098" cy="1862050"/>
            <a:chOff x="2102037" y="2607702"/>
            <a:chExt cx="4003708" cy="575272"/>
          </a:xfrm>
        </p:grpSpPr>
        <p:sp>
          <p:nvSpPr>
            <p:cNvPr id="8" name="TextBox 7"/>
            <p:cNvSpPr txBox="1"/>
            <p:nvPr/>
          </p:nvSpPr>
          <p:spPr>
            <a:xfrm>
              <a:off x="2102037" y="2607702"/>
              <a:ext cx="3451334" cy="242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accent1"/>
                  </a:solidFill>
                </a:rPr>
                <a:t>What is Packages Diagram?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5751" y="2850172"/>
              <a:ext cx="3329994" cy="33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3200" dirty="0">
                  <a:solidFill>
                    <a:schemeClr val="accent2">
                      <a:lumMod val="50000"/>
                    </a:schemeClr>
                  </a:solidFill>
                </a:rPr>
                <a:t>Definition of </a:t>
              </a:r>
            </a:p>
            <a:p>
              <a:pPr algn="r"/>
              <a:r>
                <a:rPr lang="en-US" altLang="ko-KR" sz="3200" dirty="0">
                  <a:solidFill>
                    <a:schemeClr val="accent2">
                      <a:lumMod val="50000"/>
                    </a:schemeClr>
                  </a:solidFill>
                </a:rPr>
                <a:t>packages diagram and Component</a:t>
              </a:r>
              <a:endParaRPr lang="ko-KR" altLang="en-US" sz="3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04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Packages</a:t>
            </a:r>
            <a:r>
              <a:rPr lang="ko-KR" altLang="en-US" sz="3600" spc="-300" dirty="0"/>
              <a:t> </a:t>
            </a:r>
            <a:r>
              <a:rPr lang="en-US" altLang="ko-KR" sz="3600" spc="-300" dirty="0" err="1"/>
              <a:t>diagaram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에 대한 정의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 descr="헤드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204" y="2634795"/>
            <a:ext cx="1974396" cy="1974396"/>
          </a:xfrm>
          <a:prstGeom prst="rect">
            <a:avLst/>
          </a:prstGeom>
        </p:spPr>
      </p:pic>
      <p:pic>
        <p:nvPicPr>
          <p:cNvPr id="31" name="그래픽 30" descr="올린 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287" y="2647950"/>
            <a:ext cx="2081890" cy="2081890"/>
          </a:xfrm>
          <a:prstGeom prst="rect">
            <a:avLst/>
          </a:prstGeom>
        </p:spPr>
      </p:pic>
      <p:pic>
        <p:nvPicPr>
          <p:cNvPr id="32" name="그래픽 31" descr="피아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534" y="2755169"/>
            <a:ext cx="1867452" cy="18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0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595</Words>
  <Application>Microsoft Office PowerPoint</Application>
  <PresentationFormat>와이드스크린</PresentationFormat>
  <Paragraphs>87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Nexa Rust Script L0</vt:lpstr>
      <vt:lpstr>Noto Sans CJK KR DemiLight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재근</cp:lastModifiedBy>
  <cp:revision>26</cp:revision>
  <dcterms:created xsi:type="dcterms:W3CDTF">2017-01-17T13:28:44Z</dcterms:created>
  <dcterms:modified xsi:type="dcterms:W3CDTF">2019-05-15T00:34:20Z</dcterms:modified>
</cp:coreProperties>
</file>