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notesMasterIdLst>
    <p:notesMasterId r:id="rId23"/>
  </p:notesMasterIdLst>
  <p:sldIdLst>
    <p:sldId id="257" r:id="rId3"/>
    <p:sldId id="259" r:id="rId4"/>
    <p:sldId id="266" r:id="rId5"/>
    <p:sldId id="260" r:id="rId6"/>
    <p:sldId id="267" r:id="rId7"/>
    <p:sldId id="275" r:id="rId8"/>
    <p:sldId id="262" r:id="rId9"/>
    <p:sldId id="261" r:id="rId10"/>
    <p:sldId id="268" r:id="rId11"/>
    <p:sldId id="269" r:id="rId12"/>
    <p:sldId id="270" r:id="rId13"/>
    <p:sldId id="271" r:id="rId14"/>
    <p:sldId id="272" r:id="rId15"/>
    <p:sldId id="273" r:id="rId16"/>
    <p:sldId id="274" r:id="rId17"/>
    <p:sldId id="263" r:id="rId18"/>
    <p:sldId id="277" r:id="rId19"/>
    <p:sldId id="276" r:id="rId20"/>
    <p:sldId id="264" r:id="rId21"/>
    <p:sldId id="265" r:id="rId2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B6B35A-7C26-4A3E-9B7A-981338F12961}" v="226" dt="2023-05-07T14:38:37.0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9" autoAdjust="0"/>
    <p:restoredTop sz="93955" autoAdjust="0"/>
  </p:normalViewPr>
  <p:slideViewPr>
    <p:cSldViewPr snapToGrid="0">
      <p:cViewPr varScale="1">
        <p:scale>
          <a:sx n="64" d="100"/>
          <a:sy n="64" d="100"/>
        </p:scale>
        <p:origin x="560" y="52"/>
      </p:cViewPr>
      <p:guideLst>
        <p:guide orient="horz" pos="2160"/>
        <p:guide pos="3840"/>
      </p:guideLst>
    </p:cSldViewPr>
  </p:slideViewPr>
  <p:outlineViewPr>
    <p:cViewPr>
      <p:scale>
        <a:sx n="33" d="100"/>
        <a:sy n="33" d="100"/>
      </p:scale>
      <p:origin x="0" y="259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D77B75-3591-4A0B-B745-C5048765CA8F}" type="datetimeFigureOut">
              <a:rPr lang="sr-Latn-RS"/>
              <a:pPr/>
              <a:t>11.6.2023.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9B898A-7336-41CF-8174-87B282F05BAC}" type="slidenum">
              <a:rPr/>
              <a:pPr/>
              <a:t>‹#›</a:t>
            </a:fld>
            <a:endParaRPr lang="en-GB"/>
          </a:p>
        </p:txBody>
      </p:sp>
    </p:spTree>
    <p:extLst>
      <p:ext uri="{BB962C8B-B14F-4D97-AF65-F5344CB8AC3E}">
        <p14:creationId xmlns:p14="http://schemas.microsoft.com/office/powerpoint/2010/main" val="3798258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aws.amazon.com/wellarchitected/latest/framework/welcome.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aws.amazon.com/wellarchitected/latest/framework/welcome.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aws.amazon.com/wellarchitected/latest/framework/welcome.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aws.amazon.com/architecture/icon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demo, guide the audience through the two to three most important benefits of the solution and how it addresses the requirements.</a:t>
            </a:r>
          </a:p>
          <a:p>
            <a:r>
              <a:rPr lang="en-US" dirty="0"/>
              <a:t>Your demo materials can be screen captures, recordings, or to show AWS console.   </a:t>
            </a:r>
            <a:endParaRPr lang="en-US" dirty="0">
              <a:cs typeface="Calibri"/>
            </a:endParaRPr>
          </a:p>
        </p:txBody>
      </p:sp>
      <p:sp>
        <p:nvSpPr>
          <p:cNvPr id="4" name="Slide Number Placeholder 3"/>
          <p:cNvSpPr>
            <a:spLocks noGrp="1"/>
          </p:cNvSpPr>
          <p:nvPr>
            <p:ph type="sldNum" sz="quarter" idx="5"/>
          </p:nvPr>
        </p:nvSpPr>
        <p:spPr/>
        <p:txBody>
          <a:bodyPr/>
          <a:lstStyle/>
          <a:p>
            <a:fld id="{4C9B898A-7336-41CF-8174-87B282F05BAC}" type="slidenum">
              <a:rPr/>
              <a:pPr/>
              <a:t>10</a:t>
            </a:fld>
            <a:endParaRPr lang="en-GB"/>
          </a:p>
        </p:txBody>
      </p:sp>
    </p:spTree>
    <p:extLst>
      <p:ext uri="{BB962C8B-B14F-4D97-AF65-F5344CB8AC3E}">
        <p14:creationId xmlns:p14="http://schemas.microsoft.com/office/powerpoint/2010/main" val="240786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demo, guide the audience through the two to three most important benefits of the solution and how it addresses the requirements.</a:t>
            </a:r>
          </a:p>
          <a:p>
            <a:r>
              <a:rPr lang="en-US" dirty="0"/>
              <a:t>Your demo materials can be screen captures, recordings, or to show AWS console.   </a:t>
            </a:r>
            <a:endParaRPr lang="en-US" dirty="0">
              <a:cs typeface="Calibri"/>
            </a:endParaRPr>
          </a:p>
        </p:txBody>
      </p:sp>
      <p:sp>
        <p:nvSpPr>
          <p:cNvPr id="4" name="Slide Number Placeholder 3"/>
          <p:cNvSpPr>
            <a:spLocks noGrp="1"/>
          </p:cNvSpPr>
          <p:nvPr>
            <p:ph type="sldNum" sz="quarter" idx="5"/>
          </p:nvPr>
        </p:nvSpPr>
        <p:spPr/>
        <p:txBody>
          <a:bodyPr/>
          <a:lstStyle/>
          <a:p>
            <a:fld id="{4C9B898A-7336-41CF-8174-87B282F05BAC}" type="slidenum">
              <a:rPr/>
              <a:pPr/>
              <a:t>11</a:t>
            </a:fld>
            <a:endParaRPr lang="en-GB"/>
          </a:p>
        </p:txBody>
      </p:sp>
    </p:spTree>
    <p:extLst>
      <p:ext uri="{BB962C8B-B14F-4D97-AF65-F5344CB8AC3E}">
        <p14:creationId xmlns:p14="http://schemas.microsoft.com/office/powerpoint/2010/main" val="2407863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demo, guide the audience through the two to three most important benefits of the solution and how it addresses the requirements.</a:t>
            </a:r>
          </a:p>
          <a:p>
            <a:r>
              <a:rPr lang="en-US" dirty="0"/>
              <a:t>Your demo materials can be screen captures, recordings, or to show AWS console.   </a:t>
            </a:r>
            <a:endParaRPr lang="en-US" dirty="0">
              <a:cs typeface="Calibri"/>
            </a:endParaRPr>
          </a:p>
        </p:txBody>
      </p:sp>
      <p:sp>
        <p:nvSpPr>
          <p:cNvPr id="4" name="Slide Number Placeholder 3"/>
          <p:cNvSpPr>
            <a:spLocks noGrp="1"/>
          </p:cNvSpPr>
          <p:nvPr>
            <p:ph type="sldNum" sz="quarter" idx="5"/>
          </p:nvPr>
        </p:nvSpPr>
        <p:spPr/>
        <p:txBody>
          <a:bodyPr/>
          <a:lstStyle/>
          <a:p>
            <a:fld id="{4C9B898A-7336-41CF-8174-87B282F05BAC}" type="slidenum">
              <a:rPr/>
              <a:pPr/>
              <a:t>12</a:t>
            </a:fld>
            <a:endParaRPr lang="en-GB"/>
          </a:p>
        </p:txBody>
      </p:sp>
    </p:spTree>
    <p:extLst>
      <p:ext uri="{BB962C8B-B14F-4D97-AF65-F5344CB8AC3E}">
        <p14:creationId xmlns:p14="http://schemas.microsoft.com/office/powerpoint/2010/main" val="2407863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demo, guide the audience through the two to three most important benefits of the solution and how it addresses the requirements.</a:t>
            </a:r>
          </a:p>
          <a:p>
            <a:r>
              <a:rPr lang="en-US" dirty="0"/>
              <a:t>Your demo materials can be screen captures, recordings, or to show AWS console.   </a:t>
            </a:r>
            <a:endParaRPr lang="en-US" dirty="0">
              <a:cs typeface="Calibri"/>
            </a:endParaRPr>
          </a:p>
        </p:txBody>
      </p:sp>
      <p:sp>
        <p:nvSpPr>
          <p:cNvPr id="4" name="Slide Number Placeholder 3"/>
          <p:cNvSpPr>
            <a:spLocks noGrp="1"/>
          </p:cNvSpPr>
          <p:nvPr>
            <p:ph type="sldNum" sz="quarter" idx="5"/>
          </p:nvPr>
        </p:nvSpPr>
        <p:spPr/>
        <p:txBody>
          <a:bodyPr/>
          <a:lstStyle/>
          <a:p>
            <a:fld id="{4C9B898A-7336-41CF-8174-87B282F05BAC}" type="slidenum">
              <a:rPr/>
              <a:pPr/>
              <a:t>13</a:t>
            </a:fld>
            <a:endParaRPr lang="en-GB"/>
          </a:p>
        </p:txBody>
      </p:sp>
    </p:spTree>
    <p:extLst>
      <p:ext uri="{BB962C8B-B14F-4D97-AF65-F5344CB8AC3E}">
        <p14:creationId xmlns:p14="http://schemas.microsoft.com/office/powerpoint/2010/main" val="240786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demo, guide the audience through the two to three most important benefits of the solution and how it addresses the requirements.</a:t>
            </a:r>
          </a:p>
          <a:p>
            <a:r>
              <a:rPr lang="en-US" dirty="0"/>
              <a:t>Your demo materials can be screen captures, recordings, or to show AWS console.   </a:t>
            </a:r>
            <a:endParaRPr lang="en-US" dirty="0">
              <a:cs typeface="Calibri"/>
            </a:endParaRPr>
          </a:p>
        </p:txBody>
      </p:sp>
      <p:sp>
        <p:nvSpPr>
          <p:cNvPr id="4" name="Slide Number Placeholder 3"/>
          <p:cNvSpPr>
            <a:spLocks noGrp="1"/>
          </p:cNvSpPr>
          <p:nvPr>
            <p:ph type="sldNum" sz="quarter" idx="5"/>
          </p:nvPr>
        </p:nvSpPr>
        <p:spPr/>
        <p:txBody>
          <a:bodyPr/>
          <a:lstStyle/>
          <a:p>
            <a:fld id="{4C9B898A-7336-41CF-8174-87B282F05BAC}" type="slidenum">
              <a:rPr/>
              <a:pPr/>
              <a:t>14</a:t>
            </a:fld>
            <a:endParaRPr lang="en-GB"/>
          </a:p>
        </p:txBody>
      </p:sp>
    </p:spTree>
    <p:extLst>
      <p:ext uri="{BB962C8B-B14F-4D97-AF65-F5344CB8AC3E}">
        <p14:creationId xmlns:p14="http://schemas.microsoft.com/office/powerpoint/2010/main" val="2407863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demo, guide the audience through the two to three most important benefits of the solution and how it addresses the requirements.</a:t>
            </a:r>
          </a:p>
          <a:p>
            <a:r>
              <a:rPr lang="en-US" dirty="0"/>
              <a:t>Your demo materials can be screen captures, recordings, or to show AWS console.   </a:t>
            </a:r>
            <a:endParaRPr lang="en-US" dirty="0">
              <a:cs typeface="Calibri"/>
            </a:endParaRPr>
          </a:p>
        </p:txBody>
      </p:sp>
      <p:sp>
        <p:nvSpPr>
          <p:cNvPr id="4" name="Slide Number Placeholder 3"/>
          <p:cNvSpPr>
            <a:spLocks noGrp="1"/>
          </p:cNvSpPr>
          <p:nvPr>
            <p:ph type="sldNum" sz="quarter" idx="5"/>
          </p:nvPr>
        </p:nvSpPr>
        <p:spPr/>
        <p:txBody>
          <a:bodyPr/>
          <a:lstStyle/>
          <a:p>
            <a:fld id="{4C9B898A-7336-41CF-8174-87B282F05BAC}" type="slidenum">
              <a:rPr/>
              <a:pPr/>
              <a:t>15</a:t>
            </a:fld>
            <a:endParaRPr lang="en-GB"/>
          </a:p>
        </p:txBody>
      </p:sp>
    </p:spTree>
    <p:extLst>
      <p:ext uri="{BB962C8B-B14F-4D97-AF65-F5344CB8AC3E}">
        <p14:creationId xmlns:p14="http://schemas.microsoft.com/office/powerpoint/2010/main" val="2407863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any challenges that you encountered and how you overcame those challenges.</a:t>
            </a:r>
          </a:p>
          <a:p>
            <a:r>
              <a:rPr lang="en-US" dirty="0"/>
              <a:t>For example: “I got stuck when I was creating an EC2 instance to host the application. I used the resources that were listed in the instructions to walk myself through the process to create a new EC2, and I was able to complete the task. The links to labs in other courses were very helpful.” </a:t>
            </a:r>
          </a:p>
          <a:p>
            <a:endParaRPr lang="en-US" dirty="0"/>
          </a:p>
          <a:p>
            <a:r>
              <a:rPr lang="en-US" dirty="0"/>
              <a:t>Describe any new skills that you learned from this project. </a:t>
            </a:r>
          </a:p>
          <a:p>
            <a:r>
              <a:rPr lang="en-US" dirty="0"/>
              <a:t>For example: “I learned how to set up auto scaling correctly so my resources were automatically adjusted and allocated at the lowest possible cost.”</a:t>
            </a:r>
          </a:p>
          <a:p>
            <a:endParaRPr lang="en-US" dirty="0"/>
          </a:p>
          <a:p>
            <a:r>
              <a:rPr lang="en-US" dirty="0"/>
              <a:t>Discuss any future, out-of-scope use cases in the next steps.</a:t>
            </a:r>
          </a:p>
          <a:p>
            <a:r>
              <a:rPr lang="en-US" dirty="0"/>
              <a:t>For example: “I would like to scale out the web application so that multiple departments can use it.”</a:t>
            </a:r>
          </a:p>
          <a:p>
            <a:endParaRPr lang="en-US" dirty="0"/>
          </a:p>
          <a:p>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4C9B898A-7336-41CF-8174-87B282F05BAC}" type="slidenum">
              <a:rPr/>
              <a:pPr/>
              <a:t>16</a:t>
            </a:fld>
            <a:endParaRPr lang="en-GB"/>
          </a:p>
        </p:txBody>
      </p:sp>
    </p:spTree>
    <p:extLst>
      <p:ext uri="{BB962C8B-B14F-4D97-AF65-F5344CB8AC3E}">
        <p14:creationId xmlns:p14="http://schemas.microsoft.com/office/powerpoint/2010/main" val="42052738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9B898A-7336-41CF-8174-87B282F05BAC}" type="slidenum">
              <a:rPr/>
              <a:pPr/>
              <a:t>2</a:t>
            </a:fld>
            <a:endParaRPr lang="en-GB"/>
          </a:p>
        </p:txBody>
      </p:sp>
    </p:spTree>
    <p:extLst>
      <p:ext uri="{BB962C8B-B14F-4D97-AF65-F5344CB8AC3E}">
        <p14:creationId xmlns:p14="http://schemas.microsoft.com/office/powerpoint/2010/main" val="2357839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9B898A-7336-41CF-8174-87B282F05BAC}" type="slidenum">
              <a:rPr/>
              <a:pPr/>
              <a:t>3</a:t>
            </a:fld>
            <a:endParaRPr lang="en-GB"/>
          </a:p>
        </p:txBody>
      </p:sp>
    </p:spTree>
    <p:extLst>
      <p:ext uri="{BB962C8B-B14F-4D97-AF65-F5344CB8AC3E}">
        <p14:creationId xmlns:p14="http://schemas.microsoft.com/office/powerpoint/2010/main" val="2357839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at a high level what you have built. </a:t>
            </a:r>
          </a:p>
          <a:p>
            <a:r>
              <a:rPr lang="en-US" dirty="0"/>
              <a:t>For example: “I built a web application for a company to host their blog.“</a:t>
            </a:r>
          </a:p>
          <a:p>
            <a:endParaRPr lang="en-US" dirty="0"/>
          </a:p>
          <a:p>
            <a:r>
              <a:rPr lang="en-US" dirty="0"/>
              <a:t>Talk about why you chose certain parts of the solutions and any tradeoffs that you made. Focus on how you designed the solutions and how you applied the AWS Well-Architected Framework as part of the process (AWS Well-Architected Framework: </a:t>
            </a:r>
            <a:r>
              <a:rPr lang="en-US" dirty="0">
                <a:hlinkClick r:id="rId3"/>
              </a:rPr>
              <a:t>https://docs.aws.amazon.com/wellarchitected/latest/framework/welcome.html</a:t>
            </a:r>
            <a:r>
              <a:rPr lang="en-US" dirty="0"/>
              <a:t>). </a:t>
            </a:r>
            <a:endParaRPr lang="en-US" dirty="0">
              <a:cs typeface="Calibri"/>
            </a:endParaRPr>
          </a:p>
          <a:p>
            <a:r>
              <a:rPr lang="en-US" dirty="0"/>
              <a:t>For example: “I configured load balancers and auto scaling to make the application highly available and reliable.”  </a:t>
            </a:r>
          </a:p>
          <a:p>
            <a:endParaRPr lang="en-US" dirty="0"/>
          </a:p>
          <a:p>
            <a:r>
              <a:rPr lang="en-US" dirty="0"/>
              <a:t>Include the use cases that you are addressing. Think about who your users are and how they would want to interact with your solution to solve their problem. </a:t>
            </a:r>
          </a:p>
          <a:p>
            <a:r>
              <a:rPr lang="en-US" dirty="0"/>
              <a:t>For example: “Users can view, upload, edit, and delete blog posts. Administrators can approve blog posts.”</a:t>
            </a:r>
          </a:p>
          <a:p>
            <a:endParaRPr lang="en-US" dirty="0"/>
          </a:p>
          <a:p>
            <a:r>
              <a:rPr lang="en-US" dirty="0"/>
              <a:t>Talk about the use cases that you addressed as part of the minimum viable product (MVP) that you scoped and built.</a:t>
            </a:r>
          </a:p>
          <a:p>
            <a:endParaRPr lang="en-US" dirty="0"/>
          </a:p>
          <a:p>
            <a:r>
              <a:rPr lang="en-US" b="1" dirty="0"/>
              <a:t>Note:</a:t>
            </a:r>
            <a:endParaRPr lang="en-US" dirty="0"/>
          </a:p>
          <a:p>
            <a:pPr marL="171450" indent="-171450">
              <a:buFont typeface="Arial,Sans-Serif"/>
              <a:buChar char="•"/>
            </a:pPr>
            <a:r>
              <a:rPr lang="en-US" dirty="0"/>
              <a:t>An above-bar description is concise and includes the most important benefits. For example: “The solution allows customers to quickly upload, store, and search large catalogs of images and videos in Amazon S3.”</a:t>
            </a:r>
            <a:endParaRPr lang="en-US" dirty="0">
              <a:cs typeface="Calibri"/>
            </a:endParaRPr>
          </a:p>
          <a:p>
            <a:pPr marL="171450" indent="-171450">
              <a:buFont typeface="Arial,Sans-Serif"/>
              <a:buChar char="•"/>
            </a:pPr>
            <a:r>
              <a:rPr lang="en-US" dirty="0"/>
              <a:t>A below-bar description is too detailed or not specific. For example: “Our solution analyzes media files.”</a:t>
            </a:r>
            <a:endParaRPr lang="en-GB" dirty="0"/>
          </a:p>
        </p:txBody>
      </p:sp>
      <p:sp>
        <p:nvSpPr>
          <p:cNvPr id="4" name="Slide Number Placeholder 3"/>
          <p:cNvSpPr>
            <a:spLocks noGrp="1"/>
          </p:cNvSpPr>
          <p:nvPr>
            <p:ph type="sldNum" sz="quarter" idx="5"/>
          </p:nvPr>
        </p:nvSpPr>
        <p:spPr/>
        <p:txBody>
          <a:bodyPr/>
          <a:lstStyle/>
          <a:p>
            <a:fld id="{4C9B898A-7336-41CF-8174-87B282F05BAC}" type="slidenum">
              <a:rPr/>
              <a:pPr/>
              <a:t>4</a:t>
            </a:fld>
            <a:endParaRPr lang="en-GB"/>
          </a:p>
        </p:txBody>
      </p:sp>
    </p:spTree>
    <p:extLst>
      <p:ext uri="{BB962C8B-B14F-4D97-AF65-F5344CB8AC3E}">
        <p14:creationId xmlns:p14="http://schemas.microsoft.com/office/powerpoint/2010/main" val="4002670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at a high level what you have built. </a:t>
            </a:r>
          </a:p>
          <a:p>
            <a:r>
              <a:rPr lang="en-US" dirty="0"/>
              <a:t>For example: “I built a web application for a company to host their blog.“</a:t>
            </a:r>
          </a:p>
          <a:p>
            <a:endParaRPr lang="en-US" dirty="0"/>
          </a:p>
          <a:p>
            <a:r>
              <a:rPr lang="en-US" dirty="0"/>
              <a:t>Talk about why you chose certain parts of the solutions and any tradeoffs that you made. Focus on how you designed the solutions and how you applied the AWS Well-Architected Framework as part of the process (AWS Well-Architected Framework: </a:t>
            </a:r>
            <a:r>
              <a:rPr lang="en-US" dirty="0">
                <a:hlinkClick r:id="rId3"/>
              </a:rPr>
              <a:t>https://docs.aws.amazon.com/wellarchitected/latest/framework/welcome.html</a:t>
            </a:r>
            <a:r>
              <a:rPr lang="en-US" dirty="0"/>
              <a:t>). </a:t>
            </a:r>
            <a:endParaRPr lang="en-US" dirty="0">
              <a:cs typeface="Calibri"/>
            </a:endParaRPr>
          </a:p>
          <a:p>
            <a:r>
              <a:rPr lang="en-US" dirty="0"/>
              <a:t>For example: “I configured load balancers and auto scaling to make the application highly available and reliable.”  </a:t>
            </a:r>
          </a:p>
          <a:p>
            <a:endParaRPr lang="en-US" dirty="0"/>
          </a:p>
          <a:p>
            <a:r>
              <a:rPr lang="en-US" dirty="0"/>
              <a:t>Include the use cases that you are addressing. Think about who your users are and how they would want to interact with your solution to solve their problem. </a:t>
            </a:r>
          </a:p>
          <a:p>
            <a:r>
              <a:rPr lang="en-US" dirty="0"/>
              <a:t>For example: “Users can view, upload, edit, and delete blog posts. Administrators can approve blog posts.”</a:t>
            </a:r>
          </a:p>
          <a:p>
            <a:endParaRPr lang="en-US" dirty="0"/>
          </a:p>
          <a:p>
            <a:r>
              <a:rPr lang="en-US" dirty="0"/>
              <a:t>Talk about the use cases that you addressed as part of the minimum viable product (MVP) that you scoped and built.</a:t>
            </a:r>
          </a:p>
          <a:p>
            <a:endParaRPr lang="en-US" dirty="0"/>
          </a:p>
          <a:p>
            <a:r>
              <a:rPr lang="en-US" b="1" dirty="0"/>
              <a:t>Note:</a:t>
            </a:r>
            <a:endParaRPr lang="en-US" dirty="0"/>
          </a:p>
          <a:p>
            <a:pPr marL="171450" indent="-171450">
              <a:buFont typeface="Arial,Sans-Serif"/>
              <a:buChar char="•"/>
            </a:pPr>
            <a:r>
              <a:rPr lang="en-US" dirty="0"/>
              <a:t>An above-bar description is concise and includes the most important benefits. For example: “The solution allows customers to quickly upload, store, and search large catalogs of images and videos in Amazon S3.”</a:t>
            </a:r>
            <a:endParaRPr lang="en-US" dirty="0">
              <a:cs typeface="Calibri"/>
            </a:endParaRPr>
          </a:p>
          <a:p>
            <a:pPr marL="171450" indent="-171450">
              <a:buFont typeface="Arial,Sans-Serif"/>
              <a:buChar char="•"/>
            </a:pPr>
            <a:r>
              <a:rPr lang="en-US" dirty="0"/>
              <a:t>A below-bar description is too detailed or not specific. For example: “Our solution analyzes media files.”</a:t>
            </a:r>
            <a:endParaRPr lang="en-GB" dirty="0"/>
          </a:p>
        </p:txBody>
      </p:sp>
      <p:sp>
        <p:nvSpPr>
          <p:cNvPr id="4" name="Slide Number Placeholder 3"/>
          <p:cNvSpPr>
            <a:spLocks noGrp="1"/>
          </p:cNvSpPr>
          <p:nvPr>
            <p:ph type="sldNum" sz="quarter" idx="5"/>
          </p:nvPr>
        </p:nvSpPr>
        <p:spPr/>
        <p:txBody>
          <a:bodyPr/>
          <a:lstStyle/>
          <a:p>
            <a:fld id="{4C9B898A-7336-41CF-8174-87B282F05BAC}" type="slidenum">
              <a:rPr/>
              <a:pPr/>
              <a:t>5</a:t>
            </a:fld>
            <a:endParaRPr lang="en-GB"/>
          </a:p>
        </p:txBody>
      </p:sp>
    </p:spTree>
    <p:extLst>
      <p:ext uri="{BB962C8B-B14F-4D97-AF65-F5344CB8AC3E}">
        <p14:creationId xmlns:p14="http://schemas.microsoft.com/office/powerpoint/2010/main" val="4002670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at a high level what you have built. </a:t>
            </a:r>
          </a:p>
          <a:p>
            <a:r>
              <a:rPr lang="en-US" dirty="0"/>
              <a:t>For example: “I built a web application for a company to host their blog.“</a:t>
            </a:r>
          </a:p>
          <a:p>
            <a:endParaRPr lang="en-US" dirty="0"/>
          </a:p>
          <a:p>
            <a:r>
              <a:rPr lang="en-US" dirty="0"/>
              <a:t>Talk about why you chose certain parts of the solutions and any tradeoffs that you made. Focus on how you designed the solutions and how you applied the AWS Well-Architected Framework as part of the process (AWS Well-Architected Framework: </a:t>
            </a:r>
            <a:r>
              <a:rPr lang="en-US" dirty="0">
                <a:hlinkClick r:id="rId3"/>
              </a:rPr>
              <a:t>https://docs.aws.amazon.com/wellarchitected/latest/framework/welcome.html</a:t>
            </a:r>
            <a:r>
              <a:rPr lang="en-US" dirty="0"/>
              <a:t>). </a:t>
            </a:r>
            <a:endParaRPr lang="en-US" dirty="0">
              <a:cs typeface="Calibri"/>
            </a:endParaRPr>
          </a:p>
          <a:p>
            <a:r>
              <a:rPr lang="en-US" dirty="0"/>
              <a:t>For example: “I configured load balancers and auto scaling to make the application highly available and reliable.”  </a:t>
            </a:r>
          </a:p>
          <a:p>
            <a:endParaRPr lang="en-US" dirty="0"/>
          </a:p>
          <a:p>
            <a:r>
              <a:rPr lang="en-US" dirty="0"/>
              <a:t>Include the use cases that you are addressing. Think about who your users are and how they would want to interact with your solution to solve their problem. </a:t>
            </a:r>
          </a:p>
          <a:p>
            <a:r>
              <a:rPr lang="en-US" dirty="0"/>
              <a:t>For example: “Users can view, upload, edit, and delete blog posts. Administrators can approve blog posts.”</a:t>
            </a:r>
          </a:p>
          <a:p>
            <a:endParaRPr lang="en-US" dirty="0"/>
          </a:p>
          <a:p>
            <a:r>
              <a:rPr lang="en-US" dirty="0"/>
              <a:t>Talk about the use cases that you addressed as part of the minimum viable product (MVP) that you scoped and built.</a:t>
            </a:r>
          </a:p>
          <a:p>
            <a:endParaRPr lang="en-US" dirty="0"/>
          </a:p>
          <a:p>
            <a:r>
              <a:rPr lang="en-US" b="1" dirty="0"/>
              <a:t>Note:</a:t>
            </a:r>
            <a:endParaRPr lang="en-US" dirty="0"/>
          </a:p>
          <a:p>
            <a:pPr marL="171450" indent="-171450">
              <a:buFont typeface="Arial,Sans-Serif"/>
              <a:buChar char="•"/>
            </a:pPr>
            <a:r>
              <a:rPr lang="en-US" dirty="0"/>
              <a:t>An above-bar description is concise and includes the most important benefits. For example: “The solution allows customers to quickly upload, store, and search large catalogs of images and videos in Amazon S3.”</a:t>
            </a:r>
            <a:endParaRPr lang="en-US" dirty="0">
              <a:cs typeface="Calibri"/>
            </a:endParaRPr>
          </a:p>
          <a:p>
            <a:pPr marL="171450" indent="-171450">
              <a:buFont typeface="Arial,Sans-Serif"/>
              <a:buChar char="•"/>
            </a:pPr>
            <a:r>
              <a:rPr lang="en-US" dirty="0"/>
              <a:t>A below-bar description is too detailed or not specific. For example: “Our solution analyzes media files.”</a:t>
            </a:r>
            <a:endParaRPr lang="en-GB" dirty="0"/>
          </a:p>
        </p:txBody>
      </p:sp>
      <p:sp>
        <p:nvSpPr>
          <p:cNvPr id="4" name="Slide Number Placeholder 3"/>
          <p:cNvSpPr>
            <a:spLocks noGrp="1"/>
          </p:cNvSpPr>
          <p:nvPr>
            <p:ph type="sldNum" sz="quarter" idx="5"/>
          </p:nvPr>
        </p:nvSpPr>
        <p:spPr/>
        <p:txBody>
          <a:bodyPr/>
          <a:lstStyle/>
          <a:p>
            <a:fld id="{4C9B898A-7336-41CF-8174-87B282F05BAC}" type="slidenum">
              <a:rPr/>
              <a:pPr/>
              <a:t>6</a:t>
            </a:fld>
            <a:endParaRPr lang="en-GB"/>
          </a:p>
        </p:txBody>
      </p:sp>
    </p:spTree>
    <p:extLst>
      <p:ext uri="{BB962C8B-B14F-4D97-AF65-F5344CB8AC3E}">
        <p14:creationId xmlns:p14="http://schemas.microsoft.com/office/powerpoint/2010/main" val="4002670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 </a:t>
            </a:r>
            <a:r>
              <a:rPr lang="en-US" dirty="0"/>
              <a:t>Remove this slide from your final presentation. </a:t>
            </a:r>
          </a:p>
          <a:p>
            <a:r>
              <a:rPr lang="en-US" dirty="0"/>
              <a:t>This example architecture diagram shows a solution to configure a webhook to link Git with AWS. You can find this example in the Toolkits for PowerPoint at </a:t>
            </a:r>
            <a:r>
              <a:rPr lang="en-US" dirty="0">
                <a:hlinkClick r:id="rId3"/>
              </a:rPr>
              <a:t>https://aws.amazon.com/architecture/icons</a:t>
            </a:r>
            <a:r>
              <a:rPr lang="en-US" dirty="0"/>
              <a:t>.</a:t>
            </a:r>
          </a:p>
        </p:txBody>
      </p:sp>
      <p:sp>
        <p:nvSpPr>
          <p:cNvPr id="4" name="Slide Number Placeholder 3"/>
          <p:cNvSpPr>
            <a:spLocks noGrp="1"/>
          </p:cNvSpPr>
          <p:nvPr>
            <p:ph type="sldNum" sz="quarter" idx="5"/>
          </p:nvPr>
        </p:nvSpPr>
        <p:spPr/>
        <p:txBody>
          <a:bodyPr/>
          <a:lstStyle/>
          <a:p>
            <a:fld id="{4C9B898A-7336-41CF-8174-87B282F05BAC}" type="slidenum">
              <a:rPr/>
              <a:pPr/>
              <a:t>7</a:t>
            </a:fld>
            <a:endParaRPr lang="en-GB"/>
          </a:p>
        </p:txBody>
      </p:sp>
    </p:spTree>
    <p:extLst>
      <p:ext uri="{BB962C8B-B14F-4D97-AF65-F5344CB8AC3E}">
        <p14:creationId xmlns:p14="http://schemas.microsoft.com/office/powerpoint/2010/main" val="1798556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demo, guide the audience through the two to three most important benefits of the solution and how it addresses the requirements.</a:t>
            </a:r>
          </a:p>
          <a:p>
            <a:r>
              <a:rPr lang="en-US" dirty="0"/>
              <a:t>Your demo materials can be screen captures, recordings, or to show AWS console.   </a:t>
            </a:r>
            <a:endParaRPr lang="en-US" dirty="0">
              <a:cs typeface="Calibri"/>
            </a:endParaRPr>
          </a:p>
        </p:txBody>
      </p:sp>
      <p:sp>
        <p:nvSpPr>
          <p:cNvPr id="4" name="Slide Number Placeholder 3"/>
          <p:cNvSpPr>
            <a:spLocks noGrp="1"/>
          </p:cNvSpPr>
          <p:nvPr>
            <p:ph type="sldNum" sz="quarter" idx="5"/>
          </p:nvPr>
        </p:nvSpPr>
        <p:spPr/>
        <p:txBody>
          <a:bodyPr/>
          <a:lstStyle/>
          <a:p>
            <a:fld id="{4C9B898A-7336-41CF-8174-87B282F05BAC}" type="slidenum">
              <a:rPr/>
              <a:pPr/>
              <a:t>8</a:t>
            </a:fld>
            <a:endParaRPr lang="en-GB"/>
          </a:p>
        </p:txBody>
      </p:sp>
    </p:spTree>
    <p:extLst>
      <p:ext uri="{BB962C8B-B14F-4D97-AF65-F5344CB8AC3E}">
        <p14:creationId xmlns:p14="http://schemas.microsoft.com/office/powerpoint/2010/main" val="240786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demo, guide the audience through the two to three most important benefits of the solution and how it addresses the requirements.</a:t>
            </a:r>
          </a:p>
          <a:p>
            <a:r>
              <a:rPr lang="en-US" dirty="0"/>
              <a:t>Your demo materials can be screen captures, recordings, or to show AWS console.   </a:t>
            </a:r>
            <a:endParaRPr lang="en-US" dirty="0">
              <a:cs typeface="Calibri"/>
            </a:endParaRPr>
          </a:p>
        </p:txBody>
      </p:sp>
      <p:sp>
        <p:nvSpPr>
          <p:cNvPr id="4" name="Slide Number Placeholder 3"/>
          <p:cNvSpPr>
            <a:spLocks noGrp="1"/>
          </p:cNvSpPr>
          <p:nvPr>
            <p:ph type="sldNum" sz="quarter" idx="5"/>
          </p:nvPr>
        </p:nvSpPr>
        <p:spPr/>
        <p:txBody>
          <a:bodyPr/>
          <a:lstStyle/>
          <a:p>
            <a:fld id="{4C9B898A-7336-41CF-8174-87B282F05BAC}" type="slidenum">
              <a:rPr/>
              <a:pPr/>
              <a:t>9</a:t>
            </a:fld>
            <a:endParaRPr lang="en-GB"/>
          </a:p>
        </p:txBody>
      </p:sp>
    </p:spTree>
    <p:extLst>
      <p:ext uri="{BB962C8B-B14F-4D97-AF65-F5344CB8AC3E}">
        <p14:creationId xmlns:p14="http://schemas.microsoft.com/office/powerpoint/2010/main" val="240786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pPr/>
              <a:t>11/06/2023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pPr/>
              <a:t>11/06/2023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pPr/>
              <a:t>11/06/2023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1"/>
          <p:cNvSpPr txBox="1">
            <a:spLocks noGrp="1"/>
          </p:cNvSpPr>
          <p:nvPr>
            <p:ph type="ctrTitle"/>
          </p:nvPr>
        </p:nvSpPr>
        <p:spPr>
          <a:xfrm>
            <a:off x="415611" y="992767"/>
            <a:ext cx="11360800" cy="2736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6933"/>
            </a:lvl1pPr>
            <a:lvl2pPr lvl="1" algn="ctr">
              <a:lnSpc>
                <a:spcPct val="100000"/>
              </a:lnSpc>
              <a:spcBef>
                <a:spcPts val="0"/>
              </a:spcBef>
              <a:spcAft>
                <a:spcPts val="0"/>
              </a:spcAft>
              <a:buSzPts val="5200"/>
              <a:buNone/>
              <a:defRPr sz="6933"/>
            </a:lvl2pPr>
            <a:lvl3pPr lvl="2" algn="ctr">
              <a:lnSpc>
                <a:spcPct val="100000"/>
              </a:lnSpc>
              <a:spcBef>
                <a:spcPts val="0"/>
              </a:spcBef>
              <a:spcAft>
                <a:spcPts val="0"/>
              </a:spcAft>
              <a:buSzPts val="5200"/>
              <a:buNone/>
              <a:defRPr sz="6933"/>
            </a:lvl3pPr>
            <a:lvl4pPr lvl="3" algn="ctr">
              <a:lnSpc>
                <a:spcPct val="100000"/>
              </a:lnSpc>
              <a:spcBef>
                <a:spcPts val="0"/>
              </a:spcBef>
              <a:spcAft>
                <a:spcPts val="0"/>
              </a:spcAft>
              <a:buSzPts val="5200"/>
              <a:buNone/>
              <a:defRPr sz="6933"/>
            </a:lvl4pPr>
            <a:lvl5pPr lvl="4" algn="ctr">
              <a:lnSpc>
                <a:spcPct val="100000"/>
              </a:lnSpc>
              <a:spcBef>
                <a:spcPts val="0"/>
              </a:spcBef>
              <a:spcAft>
                <a:spcPts val="0"/>
              </a:spcAft>
              <a:buSzPts val="5200"/>
              <a:buNone/>
              <a:defRPr sz="6933"/>
            </a:lvl5pPr>
            <a:lvl6pPr lvl="5" algn="ctr">
              <a:lnSpc>
                <a:spcPct val="100000"/>
              </a:lnSpc>
              <a:spcBef>
                <a:spcPts val="0"/>
              </a:spcBef>
              <a:spcAft>
                <a:spcPts val="0"/>
              </a:spcAft>
              <a:buSzPts val="5200"/>
              <a:buNone/>
              <a:defRPr sz="6933"/>
            </a:lvl6pPr>
            <a:lvl7pPr lvl="6" algn="ctr">
              <a:lnSpc>
                <a:spcPct val="100000"/>
              </a:lnSpc>
              <a:spcBef>
                <a:spcPts val="0"/>
              </a:spcBef>
              <a:spcAft>
                <a:spcPts val="0"/>
              </a:spcAft>
              <a:buSzPts val="5200"/>
              <a:buNone/>
              <a:defRPr sz="6933"/>
            </a:lvl7pPr>
            <a:lvl8pPr lvl="7" algn="ctr">
              <a:lnSpc>
                <a:spcPct val="100000"/>
              </a:lnSpc>
              <a:spcBef>
                <a:spcPts val="0"/>
              </a:spcBef>
              <a:spcAft>
                <a:spcPts val="0"/>
              </a:spcAft>
              <a:buSzPts val="5200"/>
              <a:buNone/>
              <a:defRPr sz="6933"/>
            </a:lvl8pPr>
            <a:lvl9pPr lvl="8" algn="ctr">
              <a:lnSpc>
                <a:spcPct val="100000"/>
              </a:lnSpc>
              <a:spcBef>
                <a:spcPts val="0"/>
              </a:spcBef>
              <a:spcAft>
                <a:spcPts val="0"/>
              </a:spcAft>
              <a:buSzPts val="5200"/>
              <a:buNone/>
              <a:defRPr sz="6933"/>
            </a:lvl9pPr>
          </a:lstStyle>
          <a:p>
            <a:endParaRPr/>
          </a:p>
        </p:txBody>
      </p:sp>
      <p:sp>
        <p:nvSpPr>
          <p:cNvPr id="11" name="Google Shape;11;p21"/>
          <p:cNvSpPr txBox="1">
            <a:spLocks noGrp="1"/>
          </p:cNvSpPr>
          <p:nvPr>
            <p:ph type="subTitle" idx="1"/>
          </p:nvPr>
        </p:nvSpPr>
        <p:spPr>
          <a:xfrm>
            <a:off x="415600" y="3778833"/>
            <a:ext cx="11360800" cy="105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22"/>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22"/>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16" name="Google Shape;16;p2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23"/>
          <p:cNvSpPr txBox="1">
            <a:spLocks noGrp="1"/>
          </p:cNvSpPr>
          <p:nvPr>
            <p:ph type="title"/>
          </p:nvPr>
        </p:nvSpPr>
        <p:spPr>
          <a:xfrm>
            <a:off x="415600" y="2867800"/>
            <a:ext cx="11360800" cy="1122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a:endParaRPr/>
          </a:p>
        </p:txBody>
      </p:sp>
      <p:sp>
        <p:nvSpPr>
          <p:cNvPr id="19" name="Google Shape;19;p2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4"/>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4"/>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3" name="Google Shape;23;p24"/>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4" name="Google Shape;24;p2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5"/>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26"/>
          <p:cNvSpPr txBox="1">
            <a:spLocks noGrp="1"/>
          </p:cNvSpPr>
          <p:nvPr>
            <p:ph type="title"/>
          </p:nvPr>
        </p:nvSpPr>
        <p:spPr>
          <a:xfrm>
            <a:off x="415600" y="740800"/>
            <a:ext cx="3744000" cy="1007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a:endParaRPr/>
          </a:p>
        </p:txBody>
      </p:sp>
      <p:sp>
        <p:nvSpPr>
          <p:cNvPr id="30" name="Google Shape;30;p26"/>
          <p:cNvSpPr txBox="1">
            <a:spLocks noGrp="1"/>
          </p:cNvSpPr>
          <p:nvPr>
            <p:ph type="body" idx="1"/>
          </p:nvPr>
        </p:nvSpPr>
        <p:spPr>
          <a:xfrm>
            <a:off x="415600" y="1852800"/>
            <a:ext cx="3744000" cy="4239200"/>
          </a:xfrm>
          <a:prstGeom prst="rect">
            <a:avLst/>
          </a:prstGeom>
          <a:noFill/>
          <a:ln>
            <a:noFill/>
          </a:ln>
        </p:spPr>
        <p:txBody>
          <a:bodyPr spcFirstLastPara="1" wrap="square" lIns="91425" tIns="91425" rIns="91425" bIns="91425" anchor="t" anchorCtr="0">
            <a:noAutofit/>
          </a:bodyPr>
          <a:lstStyle>
            <a:lvl1pPr marL="609585" lvl="0" indent="-406390" algn="l">
              <a:lnSpc>
                <a:spcPct val="115000"/>
              </a:lnSpc>
              <a:spcBef>
                <a:spcPts val="0"/>
              </a:spcBef>
              <a:spcAft>
                <a:spcPts val="0"/>
              </a:spcAft>
              <a:buSzPts val="1200"/>
              <a:buChar char="●"/>
              <a:defRPr sz="1600"/>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31" name="Google Shape;31;p2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27"/>
          <p:cNvSpPr txBox="1">
            <a:spLocks noGrp="1"/>
          </p:cNvSpPr>
          <p:nvPr>
            <p:ph type="title"/>
          </p:nvPr>
        </p:nvSpPr>
        <p:spPr>
          <a:xfrm>
            <a:off x="653667" y="600200"/>
            <a:ext cx="8490400" cy="5454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a:endParaRPr/>
          </a:p>
        </p:txBody>
      </p:sp>
      <p:sp>
        <p:nvSpPr>
          <p:cNvPr id="34" name="Google Shape;34;p2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28"/>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7" name="Google Shape;37;p28"/>
          <p:cNvSpPr txBox="1">
            <a:spLocks noGrp="1"/>
          </p:cNvSpPr>
          <p:nvPr>
            <p:ph type="title"/>
          </p:nvPr>
        </p:nvSpPr>
        <p:spPr>
          <a:xfrm>
            <a:off x="354000" y="1644233"/>
            <a:ext cx="5393600" cy="1976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a:endParaRPr/>
          </a:p>
        </p:txBody>
      </p:sp>
      <p:sp>
        <p:nvSpPr>
          <p:cNvPr id="38" name="Google Shape;38;p28"/>
          <p:cNvSpPr txBox="1">
            <a:spLocks noGrp="1"/>
          </p:cNvSpPr>
          <p:nvPr>
            <p:ph type="subTitle" idx="1"/>
          </p:nvPr>
        </p:nvSpPr>
        <p:spPr>
          <a:xfrm>
            <a:off x="354000" y="3737433"/>
            <a:ext cx="5393600" cy="164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28"/>
          <p:cNvSpPr txBox="1">
            <a:spLocks noGrp="1"/>
          </p:cNvSpPr>
          <p:nvPr>
            <p:ph type="body" idx="2"/>
          </p:nvPr>
        </p:nvSpPr>
        <p:spPr>
          <a:xfrm>
            <a:off x="6586000" y="965433"/>
            <a:ext cx="5116000" cy="4926800"/>
          </a:xfrm>
          <a:prstGeom prst="rect">
            <a:avLst/>
          </a:prstGeom>
          <a:noFill/>
          <a:ln>
            <a:noFill/>
          </a:ln>
        </p:spPr>
        <p:txBody>
          <a:bodyPr spcFirstLastPara="1" wrap="square" lIns="91425" tIns="91425" rIns="91425" bIns="91425" anchor="ctr"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40" name="Google Shape;40;p2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pPr/>
              <a:t>11/06/2023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9"/>
          <p:cNvSpPr txBox="1">
            <a:spLocks noGrp="1"/>
          </p:cNvSpPr>
          <p:nvPr>
            <p:ph type="body" idx="1"/>
          </p:nvPr>
        </p:nvSpPr>
        <p:spPr>
          <a:xfrm>
            <a:off x="415600" y="5640767"/>
            <a:ext cx="7998400" cy="806800"/>
          </a:xfrm>
          <a:prstGeom prst="rect">
            <a:avLst/>
          </a:prstGeom>
          <a:noFill/>
          <a:ln>
            <a:noFill/>
          </a:ln>
        </p:spPr>
        <p:txBody>
          <a:bodyPr spcFirstLastPara="1" wrap="square" lIns="91425" tIns="91425" rIns="91425" bIns="91425" anchor="ctr" anchorCtr="0">
            <a:noAutofit/>
          </a:bodyPr>
          <a:lstStyle>
            <a:lvl1pPr marL="609585" lvl="0" indent="-304792" algn="l">
              <a:lnSpc>
                <a:spcPct val="100000"/>
              </a:lnSpc>
              <a:spcBef>
                <a:spcPts val="0"/>
              </a:spcBef>
              <a:spcAft>
                <a:spcPts val="0"/>
              </a:spcAft>
              <a:buSzPts val="1800"/>
              <a:buNone/>
              <a:defRPr/>
            </a:lvl1pPr>
          </a:lstStyle>
          <a:p>
            <a:endParaRPr/>
          </a:p>
        </p:txBody>
      </p:sp>
      <p:sp>
        <p:nvSpPr>
          <p:cNvPr id="43" name="Google Shape;43;p2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30"/>
          <p:cNvSpPr txBox="1">
            <a:spLocks noGrp="1"/>
          </p:cNvSpPr>
          <p:nvPr>
            <p:ph type="title" hasCustomPrompt="1"/>
          </p:nvPr>
        </p:nvSpPr>
        <p:spPr>
          <a:xfrm>
            <a:off x="415600" y="1474833"/>
            <a:ext cx="11360800" cy="2618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6000"/>
            </a:lvl1pPr>
            <a:lvl2pPr lvl="1" algn="ctr">
              <a:lnSpc>
                <a:spcPct val="100000"/>
              </a:lnSpc>
              <a:spcBef>
                <a:spcPts val="0"/>
              </a:spcBef>
              <a:spcAft>
                <a:spcPts val="0"/>
              </a:spcAft>
              <a:buSzPts val="12000"/>
              <a:buNone/>
              <a:defRPr sz="16000"/>
            </a:lvl2pPr>
            <a:lvl3pPr lvl="2" algn="ctr">
              <a:lnSpc>
                <a:spcPct val="100000"/>
              </a:lnSpc>
              <a:spcBef>
                <a:spcPts val="0"/>
              </a:spcBef>
              <a:spcAft>
                <a:spcPts val="0"/>
              </a:spcAft>
              <a:buSzPts val="12000"/>
              <a:buNone/>
              <a:defRPr sz="16000"/>
            </a:lvl3pPr>
            <a:lvl4pPr lvl="3" algn="ctr">
              <a:lnSpc>
                <a:spcPct val="100000"/>
              </a:lnSpc>
              <a:spcBef>
                <a:spcPts val="0"/>
              </a:spcBef>
              <a:spcAft>
                <a:spcPts val="0"/>
              </a:spcAft>
              <a:buSzPts val="12000"/>
              <a:buNone/>
              <a:defRPr sz="16000"/>
            </a:lvl4pPr>
            <a:lvl5pPr lvl="4" algn="ctr">
              <a:lnSpc>
                <a:spcPct val="100000"/>
              </a:lnSpc>
              <a:spcBef>
                <a:spcPts val="0"/>
              </a:spcBef>
              <a:spcAft>
                <a:spcPts val="0"/>
              </a:spcAft>
              <a:buSzPts val="12000"/>
              <a:buNone/>
              <a:defRPr sz="16000"/>
            </a:lvl5pPr>
            <a:lvl6pPr lvl="5" algn="ctr">
              <a:lnSpc>
                <a:spcPct val="100000"/>
              </a:lnSpc>
              <a:spcBef>
                <a:spcPts val="0"/>
              </a:spcBef>
              <a:spcAft>
                <a:spcPts val="0"/>
              </a:spcAft>
              <a:buSzPts val="12000"/>
              <a:buNone/>
              <a:defRPr sz="16000"/>
            </a:lvl6pPr>
            <a:lvl7pPr lvl="6" algn="ctr">
              <a:lnSpc>
                <a:spcPct val="100000"/>
              </a:lnSpc>
              <a:spcBef>
                <a:spcPts val="0"/>
              </a:spcBef>
              <a:spcAft>
                <a:spcPts val="0"/>
              </a:spcAft>
              <a:buSzPts val="12000"/>
              <a:buNone/>
              <a:defRPr sz="16000"/>
            </a:lvl7pPr>
            <a:lvl8pPr lvl="7" algn="ctr">
              <a:lnSpc>
                <a:spcPct val="100000"/>
              </a:lnSpc>
              <a:spcBef>
                <a:spcPts val="0"/>
              </a:spcBef>
              <a:spcAft>
                <a:spcPts val="0"/>
              </a:spcAft>
              <a:buSzPts val="12000"/>
              <a:buNone/>
              <a:defRPr sz="16000"/>
            </a:lvl8pPr>
            <a:lvl9pPr lvl="8" algn="ctr">
              <a:lnSpc>
                <a:spcPct val="100000"/>
              </a:lnSpc>
              <a:spcBef>
                <a:spcPts val="0"/>
              </a:spcBef>
              <a:spcAft>
                <a:spcPts val="0"/>
              </a:spcAft>
              <a:buSzPts val="12000"/>
              <a:buNone/>
              <a:defRPr sz="16000"/>
            </a:lvl9pPr>
          </a:lstStyle>
          <a:p>
            <a:r>
              <a:t>xx%</a:t>
            </a:r>
          </a:p>
        </p:txBody>
      </p:sp>
      <p:sp>
        <p:nvSpPr>
          <p:cNvPr id="46" name="Google Shape;46;p30"/>
          <p:cNvSpPr txBox="1">
            <a:spLocks noGrp="1"/>
          </p:cNvSpPr>
          <p:nvPr>
            <p:ph type="body" idx="1"/>
          </p:nvPr>
        </p:nvSpPr>
        <p:spPr>
          <a:xfrm>
            <a:off x="415600" y="4202967"/>
            <a:ext cx="11360800" cy="1734400"/>
          </a:xfrm>
          <a:prstGeom prst="rect">
            <a:avLst/>
          </a:prstGeom>
          <a:noFill/>
          <a:ln>
            <a:noFill/>
          </a:ln>
        </p:spPr>
        <p:txBody>
          <a:bodyPr spcFirstLastPara="1" wrap="square" lIns="91425" tIns="91425" rIns="91425" bIns="91425" anchor="t" anchorCtr="0">
            <a:noAutofit/>
          </a:bodyPr>
          <a:lstStyle>
            <a:lvl1pPr marL="609585" lvl="0" indent="-457189" algn="ctr">
              <a:lnSpc>
                <a:spcPct val="115000"/>
              </a:lnSpc>
              <a:spcBef>
                <a:spcPts val="0"/>
              </a:spcBef>
              <a:spcAft>
                <a:spcPts val="0"/>
              </a:spcAft>
              <a:buSzPts val="1800"/>
              <a:buChar char="●"/>
              <a:defRPr/>
            </a:lvl1pPr>
            <a:lvl2pPr marL="1219170" lvl="1" indent="-423323" algn="ctr">
              <a:lnSpc>
                <a:spcPct val="115000"/>
              </a:lnSpc>
              <a:spcBef>
                <a:spcPts val="2133"/>
              </a:spcBef>
              <a:spcAft>
                <a:spcPts val="0"/>
              </a:spcAft>
              <a:buSzPts val="1400"/>
              <a:buChar char="○"/>
              <a:defRPr/>
            </a:lvl2pPr>
            <a:lvl3pPr marL="1828754" lvl="2" indent="-423323" algn="ctr">
              <a:lnSpc>
                <a:spcPct val="115000"/>
              </a:lnSpc>
              <a:spcBef>
                <a:spcPts val="2133"/>
              </a:spcBef>
              <a:spcAft>
                <a:spcPts val="0"/>
              </a:spcAft>
              <a:buSzPts val="1400"/>
              <a:buChar char="■"/>
              <a:defRPr/>
            </a:lvl3pPr>
            <a:lvl4pPr marL="2438339" lvl="3" indent="-423323" algn="ctr">
              <a:lnSpc>
                <a:spcPct val="115000"/>
              </a:lnSpc>
              <a:spcBef>
                <a:spcPts val="2133"/>
              </a:spcBef>
              <a:spcAft>
                <a:spcPts val="0"/>
              </a:spcAft>
              <a:buSzPts val="1400"/>
              <a:buChar char="●"/>
              <a:defRPr/>
            </a:lvl4pPr>
            <a:lvl5pPr marL="3047924" lvl="4" indent="-423323" algn="ctr">
              <a:lnSpc>
                <a:spcPct val="115000"/>
              </a:lnSpc>
              <a:spcBef>
                <a:spcPts val="2133"/>
              </a:spcBef>
              <a:spcAft>
                <a:spcPts val="0"/>
              </a:spcAft>
              <a:buSzPts val="1400"/>
              <a:buChar char="○"/>
              <a:defRPr/>
            </a:lvl5pPr>
            <a:lvl6pPr marL="3657509" lvl="5" indent="-423323" algn="ctr">
              <a:lnSpc>
                <a:spcPct val="115000"/>
              </a:lnSpc>
              <a:spcBef>
                <a:spcPts val="2133"/>
              </a:spcBef>
              <a:spcAft>
                <a:spcPts val="0"/>
              </a:spcAft>
              <a:buSzPts val="1400"/>
              <a:buChar char="■"/>
              <a:defRPr/>
            </a:lvl6pPr>
            <a:lvl7pPr marL="4267093" lvl="6" indent="-423323" algn="ctr">
              <a:lnSpc>
                <a:spcPct val="115000"/>
              </a:lnSpc>
              <a:spcBef>
                <a:spcPts val="2133"/>
              </a:spcBef>
              <a:spcAft>
                <a:spcPts val="0"/>
              </a:spcAft>
              <a:buSzPts val="1400"/>
              <a:buChar char="●"/>
              <a:defRPr/>
            </a:lvl7pPr>
            <a:lvl8pPr marL="4876678" lvl="7" indent="-423323" algn="ctr">
              <a:lnSpc>
                <a:spcPct val="115000"/>
              </a:lnSpc>
              <a:spcBef>
                <a:spcPts val="2133"/>
              </a:spcBef>
              <a:spcAft>
                <a:spcPts val="0"/>
              </a:spcAft>
              <a:buSzPts val="1400"/>
              <a:buChar char="○"/>
              <a:defRPr/>
            </a:lvl8pPr>
            <a:lvl9pPr marL="5486263" lvl="8" indent="-423323" algn="ctr">
              <a:lnSpc>
                <a:spcPct val="115000"/>
              </a:lnSpc>
              <a:spcBef>
                <a:spcPts val="2133"/>
              </a:spcBef>
              <a:spcAft>
                <a:spcPts val="2133"/>
              </a:spcAft>
              <a:buSzPts val="1400"/>
              <a:buChar char="■"/>
              <a:defRPr/>
            </a:lvl9pPr>
          </a:lstStyle>
          <a:p>
            <a:endParaRPr/>
          </a:p>
        </p:txBody>
      </p:sp>
      <p:sp>
        <p:nvSpPr>
          <p:cNvPr id="47" name="Google Shape;47;p3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pPr/>
              <a:t>11/06/2023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pPr/>
              <a:t>11/06/2023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pPr/>
              <a:t>11/06/2023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pPr/>
              <a:t>11/06/2023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pPr/>
              <a:t>11/06/2023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pPr/>
              <a:t>11/06/2023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pPr/>
              <a:t>11/06/2023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pPr/>
              <a:t>11/06/2023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pPr/>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0"/>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0"/>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8" Type="http://schemas.openxmlformats.org/officeDocument/2006/relationships/hyperlink" Target="https://awsacademy.instructure.com/courses/49302/modules/items/4246188" TargetMode="External"/><Relationship Id="rId3" Type="http://schemas.openxmlformats.org/officeDocument/2006/relationships/hyperlink" Target="https://docs.aws.amazon.com/pricing-calculator/index.html" TargetMode="External"/><Relationship Id="rId7" Type="http://schemas.openxmlformats.org/officeDocument/2006/relationships/hyperlink" Target="https://awsacademy.instructure.com/courses/49302/modules/items/4246271" TargetMode="External"/><Relationship Id="rId2" Type="http://schemas.openxmlformats.org/officeDocument/2006/relationships/hyperlink" Target="https://awsacademy.instructure.com/courses/49302/modules/items/4245907" TargetMode="External"/><Relationship Id="rId1" Type="http://schemas.openxmlformats.org/officeDocument/2006/relationships/slideLayout" Target="../slideLayouts/slideLayout13.xml"/><Relationship Id="rId6" Type="http://schemas.openxmlformats.org/officeDocument/2006/relationships/hyperlink" Target="https://www.youtube.com/watch?v=aeLdPYGnn_Q" TargetMode="External"/><Relationship Id="rId5" Type="http://schemas.openxmlformats.org/officeDocument/2006/relationships/hyperlink" Target="https://awsacademy.instructure.com/courses/49302/modules/items/4246031" TargetMode="External"/><Relationship Id="rId4" Type="http://schemas.openxmlformats.org/officeDocument/2006/relationships/hyperlink" Target="https://docs.aws.amazon.com/elasticloadbalancing/latest/application/application-load-balancers.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cstate="print">
            <a:alphaModFix/>
          </a:blip>
          <a:stretch>
            <a:fillRect/>
          </a:stretch>
        </a:blipFill>
        <a:effectLst/>
      </p:bgPr>
    </p:bg>
    <p:spTree>
      <p:nvGrpSpPr>
        <p:cNvPr id="1" name="Shape 53"/>
        <p:cNvGrpSpPr/>
        <p:nvPr/>
      </p:nvGrpSpPr>
      <p:grpSpPr>
        <a:xfrm>
          <a:off x="0" y="0"/>
          <a:ext cx="0" cy="0"/>
          <a:chOff x="0" y="0"/>
          <a:chExt cx="0" cy="0"/>
        </a:xfrm>
      </p:grpSpPr>
      <p:sp>
        <p:nvSpPr>
          <p:cNvPr id="54" name="Google Shape;54;p1"/>
          <p:cNvSpPr txBox="1"/>
          <p:nvPr/>
        </p:nvSpPr>
        <p:spPr>
          <a:xfrm>
            <a:off x="5766733" y="2643467"/>
            <a:ext cx="5785600" cy="630400"/>
          </a:xfrm>
          <a:prstGeom prst="rect">
            <a:avLst/>
          </a:prstGeom>
          <a:noFill/>
          <a:ln>
            <a:noFill/>
          </a:ln>
        </p:spPr>
        <p:txBody>
          <a:bodyPr spcFirstLastPara="1" wrap="square" lIns="121900" tIns="121900" rIns="121900" bIns="121900" anchor="t" anchorCtr="0">
            <a:noAutofit/>
          </a:bodyPr>
          <a:lstStyle/>
          <a:p>
            <a:pPr>
              <a:buSzPts val="1700"/>
            </a:pPr>
            <a:r>
              <a:rPr lang="en" sz="2267" b="1" dirty="0">
                <a:latin typeface="Nunito"/>
                <a:ea typeface="Nunito"/>
                <a:cs typeface="Nunito"/>
                <a:sym typeface="Nunito"/>
              </a:rPr>
              <a:t>IT </a:t>
            </a:r>
            <a:r>
              <a:rPr lang="bs-Latn-BA" sz="2267" b="1" dirty="0">
                <a:latin typeface="Nunito"/>
                <a:ea typeface="Nunito"/>
                <a:cs typeface="Nunito"/>
                <a:sym typeface="Nunito"/>
              </a:rPr>
              <a:t>334</a:t>
            </a:r>
            <a:r>
              <a:rPr lang="en" sz="2267" b="1" dirty="0">
                <a:latin typeface="Nunito"/>
                <a:ea typeface="Nunito"/>
                <a:cs typeface="Nunito"/>
                <a:sym typeface="Nunito"/>
              </a:rPr>
              <a:t> – DevOps Engineering on AWS Cloud</a:t>
            </a:r>
            <a:endParaRPr sz="2267" b="1" dirty="0">
              <a:latin typeface="Nunito"/>
              <a:ea typeface="Nunito"/>
              <a:cs typeface="Nunito"/>
              <a:sym typeface="Nunito"/>
            </a:endParaRPr>
          </a:p>
        </p:txBody>
      </p:sp>
      <p:sp>
        <p:nvSpPr>
          <p:cNvPr id="55" name="Google Shape;55;p1"/>
          <p:cNvSpPr txBox="1"/>
          <p:nvPr/>
        </p:nvSpPr>
        <p:spPr>
          <a:xfrm>
            <a:off x="5766733" y="3354667"/>
            <a:ext cx="5785600" cy="630400"/>
          </a:xfrm>
          <a:prstGeom prst="rect">
            <a:avLst/>
          </a:prstGeom>
          <a:noFill/>
          <a:ln>
            <a:noFill/>
          </a:ln>
        </p:spPr>
        <p:txBody>
          <a:bodyPr spcFirstLastPara="1" wrap="square" lIns="121900" tIns="121900" rIns="121900" bIns="121900" anchor="t" anchorCtr="0">
            <a:noAutofit/>
          </a:bodyPr>
          <a:lstStyle/>
          <a:p>
            <a:r>
              <a:rPr lang="bs-Latn-BA" sz="2900" dirty="0">
                <a:latin typeface="Nunito Black"/>
                <a:sym typeface="Nunito Black"/>
              </a:rPr>
              <a:t>Project – Building a </a:t>
            </a:r>
            <a:r>
              <a:rPr lang="bs-Latn-BA" sz="2900" dirty="0" err="1">
                <a:latin typeface="Nunito Black"/>
                <a:sym typeface="Nunito Black"/>
              </a:rPr>
              <a:t>Highly</a:t>
            </a:r>
            <a:r>
              <a:rPr lang="bs-Latn-BA" sz="2900" dirty="0">
                <a:latin typeface="Nunito Black"/>
                <a:sym typeface="Nunito Black"/>
              </a:rPr>
              <a:t> </a:t>
            </a:r>
            <a:r>
              <a:rPr lang="bs-Latn-BA" sz="2900" dirty="0" err="1">
                <a:latin typeface="Nunito Black"/>
                <a:sym typeface="Nunito Black"/>
              </a:rPr>
              <a:t>Available</a:t>
            </a:r>
            <a:r>
              <a:rPr lang="bs-Latn-BA" sz="2900" dirty="0">
                <a:latin typeface="Nunito Black"/>
                <a:sym typeface="Nunito Black"/>
              </a:rPr>
              <a:t>, </a:t>
            </a:r>
            <a:r>
              <a:rPr lang="bs-Latn-BA" sz="2900" dirty="0" err="1">
                <a:latin typeface="Nunito Black"/>
                <a:sym typeface="Nunito Black"/>
              </a:rPr>
              <a:t>Scalable</a:t>
            </a:r>
            <a:r>
              <a:rPr lang="bs-Latn-BA" sz="2900" dirty="0">
                <a:latin typeface="Nunito Black"/>
                <a:sym typeface="Nunito Black"/>
              </a:rPr>
              <a:t> Web </a:t>
            </a:r>
            <a:r>
              <a:rPr lang="bs-Latn-BA" sz="2900" dirty="0" err="1">
                <a:latin typeface="Nunito Black"/>
                <a:sym typeface="Nunito Black"/>
              </a:rPr>
              <a:t>Application</a:t>
            </a:r>
            <a:br>
              <a:rPr lang="bs-Latn-BA" sz="2900" dirty="0">
                <a:latin typeface="Nunito Black"/>
                <a:sym typeface="Nunito Black"/>
              </a:rPr>
            </a:br>
            <a:endParaRPr lang="bs-Latn-BA" sz="2900" dirty="0">
              <a:latin typeface="Nunito Black"/>
            </a:endParaRPr>
          </a:p>
        </p:txBody>
      </p:sp>
      <p:sp>
        <p:nvSpPr>
          <p:cNvPr id="56" name="Google Shape;56;p1"/>
          <p:cNvSpPr txBox="1"/>
          <p:nvPr/>
        </p:nvSpPr>
        <p:spPr>
          <a:xfrm>
            <a:off x="774953" y="5588612"/>
            <a:ext cx="2408145" cy="1218465"/>
          </a:xfrm>
          <a:prstGeom prst="rect">
            <a:avLst/>
          </a:prstGeom>
          <a:noFill/>
          <a:ln>
            <a:noFill/>
          </a:ln>
        </p:spPr>
        <p:txBody>
          <a:bodyPr spcFirstLastPara="1" wrap="square" lIns="121900" tIns="121900" rIns="121900" bIns="121900" anchor="t" anchorCtr="0">
            <a:noAutofit/>
          </a:bodyPr>
          <a:lstStyle/>
          <a:p>
            <a:pPr>
              <a:buSzPts val="1200"/>
            </a:pPr>
            <a:r>
              <a:rPr lang="en-US" sz="1600" b="1" dirty="0">
                <a:latin typeface="Nunito"/>
                <a:ea typeface="Nunito"/>
                <a:cs typeface="Nunito"/>
              </a:rPr>
              <a:t>Group 6:</a:t>
            </a:r>
            <a:br>
              <a:rPr lang="en-US" sz="1600" b="1" dirty="0">
                <a:latin typeface="Nunito"/>
                <a:ea typeface="Nunito"/>
                <a:cs typeface="Nunito"/>
              </a:rPr>
            </a:br>
            <a:r>
              <a:rPr lang="hr-HR" sz="1600" dirty="0">
                <a:latin typeface="Nunito"/>
                <a:ea typeface="Nunito"/>
                <a:cs typeface="Nunito"/>
              </a:rPr>
              <a:t>Amila Čaušević</a:t>
            </a:r>
            <a:br>
              <a:rPr lang="en-US" sz="1600" dirty="0">
                <a:latin typeface="Nunito"/>
                <a:ea typeface="Nunito"/>
                <a:cs typeface="Nunito"/>
              </a:rPr>
            </a:br>
            <a:r>
              <a:rPr lang="hr-HR" sz="1600" dirty="0">
                <a:latin typeface="Nunito"/>
                <a:ea typeface="Nunito"/>
                <a:cs typeface="Nunito"/>
              </a:rPr>
              <a:t>Lejla Breščić</a:t>
            </a:r>
            <a:br>
              <a:rPr lang="en-US" sz="1600" dirty="0">
                <a:latin typeface="Nunito"/>
                <a:ea typeface="Nunito"/>
                <a:cs typeface="Nunito"/>
              </a:rPr>
            </a:br>
            <a:r>
              <a:rPr lang="hr-HR" sz="1600" dirty="0">
                <a:latin typeface="Nunito"/>
                <a:ea typeface="Nunito"/>
                <a:cs typeface="Nunito"/>
              </a:rPr>
              <a:t>Amna Ganić</a:t>
            </a:r>
            <a:endParaRPr lang="en-US" dirty="0"/>
          </a:p>
        </p:txBody>
      </p:sp>
      <p:sp>
        <p:nvSpPr>
          <p:cNvPr id="2" name="Google Shape;56;p1">
            <a:extLst>
              <a:ext uri="{FF2B5EF4-FFF2-40B4-BE49-F238E27FC236}">
                <a16:creationId xmlns:a16="http://schemas.microsoft.com/office/drawing/2014/main" id="{BABB3A38-A9A8-FCB1-46E2-770B258857C4}"/>
              </a:ext>
            </a:extLst>
          </p:cNvPr>
          <p:cNvSpPr txBox="1"/>
          <p:nvPr/>
        </p:nvSpPr>
        <p:spPr>
          <a:xfrm>
            <a:off x="2475863" y="5837090"/>
            <a:ext cx="2308754" cy="994834"/>
          </a:xfrm>
          <a:prstGeom prst="rect">
            <a:avLst/>
          </a:prstGeom>
          <a:noFill/>
          <a:ln>
            <a:noFill/>
          </a:ln>
        </p:spPr>
        <p:txBody>
          <a:bodyPr spcFirstLastPara="1" wrap="square" lIns="121900" tIns="121900" rIns="121900" bIns="121900" anchor="t" anchorCtr="0">
            <a:noAutofit/>
          </a:bodyPr>
          <a:lstStyle/>
          <a:p>
            <a:endParaRPr lang="en-US" sz="1600" b="1" dirty="0">
              <a:latin typeface="Nunito"/>
            </a:endParaRPr>
          </a:p>
        </p:txBody>
      </p:sp>
      <p:sp>
        <p:nvSpPr>
          <p:cNvPr id="3" name="Google Shape;56;p1">
            <a:extLst>
              <a:ext uri="{FF2B5EF4-FFF2-40B4-BE49-F238E27FC236}">
                <a16:creationId xmlns:a16="http://schemas.microsoft.com/office/drawing/2014/main" id="{7D7662F5-7A32-C07E-9AD8-92C6BA2D0C39}"/>
              </a:ext>
            </a:extLst>
          </p:cNvPr>
          <p:cNvSpPr txBox="1"/>
          <p:nvPr/>
        </p:nvSpPr>
        <p:spPr>
          <a:xfrm>
            <a:off x="5503463" y="5611256"/>
            <a:ext cx="2308754" cy="994834"/>
          </a:xfrm>
          <a:prstGeom prst="rect">
            <a:avLst/>
          </a:prstGeom>
          <a:noFill/>
          <a:ln>
            <a:noFill/>
          </a:ln>
        </p:spPr>
        <p:txBody>
          <a:bodyPr spcFirstLastPara="1" wrap="square" lIns="121900" tIns="121900" rIns="121900" bIns="121900" anchor="t" anchorCtr="0">
            <a:noAutofit/>
          </a:bodyPr>
          <a:lstStyle/>
          <a:p>
            <a:r>
              <a:rPr lang="en-US" sz="1600" b="1" dirty="0">
                <a:latin typeface="Nunito"/>
              </a:rPr>
              <a:t>Date:</a:t>
            </a:r>
            <a:endParaRPr lang="hr-HR" sz="1600" b="1" dirty="0">
              <a:latin typeface="Nunito"/>
            </a:endParaRPr>
          </a:p>
          <a:p>
            <a:r>
              <a:rPr lang="en-GB" sz="1600" dirty="0">
                <a:latin typeface="Nunito"/>
              </a:rPr>
              <a:t>11</a:t>
            </a:r>
            <a:r>
              <a:rPr lang="hr-HR" sz="1600" dirty="0">
                <a:latin typeface="Nunito"/>
              </a:rPr>
              <a:t>.6.2023.</a:t>
            </a:r>
            <a:endParaRPr lang="en-US" sz="1600" dirty="0">
              <a:latin typeface="Nunito"/>
            </a:endParaRPr>
          </a:p>
        </p:txBody>
      </p:sp>
      <p:sp>
        <p:nvSpPr>
          <p:cNvPr id="4" name="Google Shape;56;p1">
            <a:extLst>
              <a:ext uri="{FF2B5EF4-FFF2-40B4-BE49-F238E27FC236}">
                <a16:creationId xmlns:a16="http://schemas.microsoft.com/office/drawing/2014/main" id="{55B5D172-7E2F-65C4-48AB-7DF2CC3D88DF}"/>
              </a:ext>
            </a:extLst>
          </p:cNvPr>
          <p:cNvSpPr txBox="1"/>
          <p:nvPr/>
        </p:nvSpPr>
        <p:spPr>
          <a:xfrm>
            <a:off x="2757471" y="6118698"/>
            <a:ext cx="2308754" cy="994834"/>
          </a:xfrm>
          <a:prstGeom prst="rect">
            <a:avLst/>
          </a:prstGeom>
          <a:noFill/>
          <a:ln>
            <a:noFill/>
          </a:ln>
        </p:spPr>
        <p:txBody>
          <a:bodyPr spcFirstLastPara="1" wrap="square" lIns="121900" tIns="121900" rIns="121900" bIns="121900" anchor="t" anchorCtr="0">
            <a:noAutofit/>
          </a:bodyPr>
          <a:lstStyle/>
          <a:p>
            <a:endParaRPr lang="en-US" sz="1600" b="1" dirty="0">
              <a:latin typeface="Nunito"/>
            </a:endParaRPr>
          </a:p>
        </p:txBody>
      </p:sp>
      <p:sp>
        <p:nvSpPr>
          <p:cNvPr id="5" name="Google Shape;56;p1">
            <a:extLst>
              <a:ext uri="{FF2B5EF4-FFF2-40B4-BE49-F238E27FC236}">
                <a16:creationId xmlns:a16="http://schemas.microsoft.com/office/drawing/2014/main" id="{726C2C00-CF77-6181-28BB-FB9D57C98422}"/>
              </a:ext>
            </a:extLst>
          </p:cNvPr>
          <p:cNvSpPr txBox="1"/>
          <p:nvPr/>
        </p:nvSpPr>
        <p:spPr>
          <a:xfrm>
            <a:off x="8936706" y="5591629"/>
            <a:ext cx="2308754" cy="994834"/>
          </a:xfrm>
          <a:prstGeom prst="rect">
            <a:avLst/>
          </a:prstGeom>
          <a:noFill/>
          <a:ln>
            <a:noFill/>
          </a:ln>
        </p:spPr>
        <p:txBody>
          <a:bodyPr spcFirstLastPara="1" wrap="square" lIns="121900" tIns="121900" rIns="121900" bIns="121900" anchor="t" anchorCtr="0">
            <a:noAutofit/>
          </a:bodyPr>
          <a:lstStyle/>
          <a:p>
            <a:r>
              <a:rPr lang="en-US" sz="1600" b="1" dirty="0">
                <a:latin typeface="Nunito"/>
              </a:rPr>
              <a:t>Teacher:</a:t>
            </a:r>
            <a:br>
              <a:rPr lang="en-US" sz="1600" b="1" dirty="0">
                <a:latin typeface="Nunito"/>
              </a:rPr>
            </a:br>
            <a:r>
              <a:rPr lang="en-US" sz="1600" dirty="0">
                <a:latin typeface="Nunito"/>
              </a:rPr>
              <a:t>D</a:t>
            </a:r>
            <a:r>
              <a:rPr lang="hr-HR" sz="1600" dirty="0">
                <a:latin typeface="Nunito"/>
              </a:rPr>
              <a:t>ž</a:t>
            </a:r>
            <a:r>
              <a:rPr lang="en-US" sz="1600" dirty="0" err="1">
                <a:latin typeface="Nunito"/>
              </a:rPr>
              <a:t>enana</a:t>
            </a:r>
            <a:r>
              <a:rPr lang="en-US" sz="1600" dirty="0">
                <a:latin typeface="Nunito"/>
              </a:rPr>
              <a:t> </a:t>
            </a:r>
            <a:r>
              <a:rPr lang="en-US" sz="1600" dirty="0" err="1">
                <a:latin typeface="Nunito"/>
              </a:rPr>
              <a:t>Dževlan</a:t>
            </a:r>
            <a:endParaRPr lang="en-US" dirty="0"/>
          </a:p>
        </p:txBody>
      </p:sp>
    </p:spTree>
    <p:extLst>
      <p:ext uri="{BB962C8B-B14F-4D97-AF65-F5344CB8AC3E}">
        <p14:creationId xmlns:p14="http://schemas.microsoft.com/office/powerpoint/2010/main" val="1723192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415600" y="460845"/>
            <a:ext cx="11360800" cy="763600"/>
          </a:xfrm>
        </p:spPr>
        <p:txBody>
          <a:bodyPr/>
          <a:lstStyle/>
          <a:p>
            <a:r>
              <a:rPr lang="en-US" sz="3600" b="1" dirty="0">
                <a:solidFill>
                  <a:srgbClr val="002060"/>
                </a:solidFill>
              </a:rPr>
              <a:t>Demo</a:t>
            </a:r>
            <a:endParaRPr lang="en-US" dirty="0"/>
          </a:p>
          <a:p>
            <a:endParaRPr lang="en-US" sz="3600" b="1" dirty="0">
              <a:solidFill>
                <a:srgbClr val="002060"/>
              </a:solidFill>
            </a:endParaRPr>
          </a:p>
          <a:p>
            <a:endParaRPr lang="en-US" sz="3600" dirty="0">
              <a:solidFill>
                <a:srgbClr val="002060"/>
              </a:solidFill>
            </a:endParaRPr>
          </a:p>
        </p:txBody>
      </p:sp>
      <p:sp>
        <p:nvSpPr>
          <p:cNvPr id="3" name="Text Placeholder 2">
            <a:extLst>
              <a:ext uri="{FF2B5EF4-FFF2-40B4-BE49-F238E27FC236}">
                <a16:creationId xmlns:a16="http://schemas.microsoft.com/office/drawing/2014/main" id="{1E7F509F-96A5-6CC2-5B85-9F94A79F4BB9}"/>
              </a:ext>
            </a:extLst>
          </p:cNvPr>
          <p:cNvSpPr>
            <a:spLocks noGrp="1"/>
          </p:cNvSpPr>
          <p:nvPr>
            <p:ph type="body" idx="1"/>
          </p:nvPr>
        </p:nvSpPr>
        <p:spPr/>
        <p:txBody>
          <a:bodyPr/>
          <a:lstStyle/>
          <a:p>
            <a:pPr marL="152400" indent="0">
              <a:lnSpc>
                <a:spcPct val="100000"/>
              </a:lnSpc>
              <a:spcAft>
                <a:spcPts val="1200"/>
              </a:spcAft>
              <a:buNone/>
            </a:pPr>
            <a:endParaRPr lang="en-US" dirty="0">
              <a:solidFill>
                <a:srgbClr val="000000"/>
              </a:solidFill>
            </a:endParaRPr>
          </a:p>
          <a:p>
            <a:pPr marL="608965" indent="-456565">
              <a:lnSpc>
                <a:spcPct val="100000"/>
              </a:lnSpc>
              <a:spcAft>
                <a:spcPts val="1200"/>
              </a:spcAft>
            </a:pPr>
            <a:endParaRPr lang="en-US" sz="1400" dirty="0">
              <a:solidFill>
                <a:srgbClr val="232F3E"/>
              </a:solidFill>
            </a:endParaRP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1657" y="1360006"/>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5" name="Picture 4" descr="Secrets Manager.jpg"/>
          <p:cNvPicPr>
            <a:picLocks noChangeAspect="1"/>
          </p:cNvPicPr>
          <p:nvPr/>
        </p:nvPicPr>
        <p:blipFill>
          <a:blip r:embed="rId3" cstate="print"/>
          <a:stretch>
            <a:fillRect/>
          </a:stretch>
        </p:blipFill>
        <p:spPr>
          <a:xfrm>
            <a:off x="208344" y="2661042"/>
            <a:ext cx="11688255" cy="1884352"/>
          </a:xfrm>
          <a:prstGeom prst="rect">
            <a:avLst/>
          </a:prstGeom>
        </p:spPr>
      </p:pic>
    </p:spTree>
    <p:extLst>
      <p:ext uri="{BB962C8B-B14F-4D97-AF65-F5344CB8AC3E}">
        <p14:creationId xmlns:p14="http://schemas.microsoft.com/office/powerpoint/2010/main" val="199528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415600" y="460845"/>
            <a:ext cx="11360800" cy="763600"/>
          </a:xfrm>
        </p:spPr>
        <p:txBody>
          <a:bodyPr/>
          <a:lstStyle/>
          <a:p>
            <a:r>
              <a:rPr lang="en-US" sz="3600" b="1" dirty="0">
                <a:solidFill>
                  <a:srgbClr val="002060"/>
                </a:solidFill>
              </a:rPr>
              <a:t>Demo</a:t>
            </a:r>
            <a:endParaRPr lang="en-US" dirty="0"/>
          </a:p>
          <a:p>
            <a:endParaRPr lang="en-US" sz="3600" b="1" dirty="0">
              <a:solidFill>
                <a:srgbClr val="002060"/>
              </a:solidFill>
            </a:endParaRPr>
          </a:p>
          <a:p>
            <a:endParaRPr lang="en-US" sz="3600" dirty="0">
              <a:solidFill>
                <a:srgbClr val="002060"/>
              </a:solidFill>
            </a:endParaRPr>
          </a:p>
        </p:txBody>
      </p:sp>
      <p:sp>
        <p:nvSpPr>
          <p:cNvPr id="3" name="Text Placeholder 2">
            <a:extLst>
              <a:ext uri="{FF2B5EF4-FFF2-40B4-BE49-F238E27FC236}">
                <a16:creationId xmlns:a16="http://schemas.microsoft.com/office/drawing/2014/main" id="{1E7F509F-96A5-6CC2-5B85-9F94A79F4BB9}"/>
              </a:ext>
            </a:extLst>
          </p:cNvPr>
          <p:cNvSpPr>
            <a:spLocks noGrp="1"/>
          </p:cNvSpPr>
          <p:nvPr>
            <p:ph type="body" idx="1"/>
          </p:nvPr>
        </p:nvSpPr>
        <p:spPr/>
        <p:txBody>
          <a:bodyPr/>
          <a:lstStyle/>
          <a:p>
            <a:pPr marL="152400" indent="0">
              <a:lnSpc>
                <a:spcPct val="100000"/>
              </a:lnSpc>
              <a:spcAft>
                <a:spcPts val="1200"/>
              </a:spcAft>
              <a:buNone/>
            </a:pPr>
            <a:endParaRPr lang="en-US" dirty="0">
              <a:solidFill>
                <a:srgbClr val="000000"/>
              </a:solidFill>
            </a:endParaRPr>
          </a:p>
          <a:p>
            <a:pPr marL="608965" indent="-456565">
              <a:lnSpc>
                <a:spcPct val="100000"/>
              </a:lnSpc>
              <a:spcAft>
                <a:spcPts val="1200"/>
              </a:spcAft>
            </a:pPr>
            <a:endParaRPr lang="en-US" sz="1400" dirty="0">
              <a:solidFill>
                <a:srgbClr val="232F3E"/>
              </a:solidFill>
            </a:endParaRP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1657" y="1360006"/>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5" name="Picture 4" descr="Load balancer.jpg"/>
          <p:cNvPicPr>
            <a:picLocks noChangeAspect="1"/>
          </p:cNvPicPr>
          <p:nvPr/>
        </p:nvPicPr>
        <p:blipFill>
          <a:blip r:embed="rId3" cstate="print"/>
          <a:stretch>
            <a:fillRect/>
          </a:stretch>
        </p:blipFill>
        <p:spPr>
          <a:xfrm>
            <a:off x="219918" y="2714038"/>
            <a:ext cx="11759879" cy="1851652"/>
          </a:xfrm>
          <a:prstGeom prst="rect">
            <a:avLst/>
          </a:prstGeom>
        </p:spPr>
      </p:pic>
    </p:spTree>
    <p:extLst>
      <p:ext uri="{BB962C8B-B14F-4D97-AF65-F5344CB8AC3E}">
        <p14:creationId xmlns:p14="http://schemas.microsoft.com/office/powerpoint/2010/main" val="199528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415600" y="460845"/>
            <a:ext cx="11360800" cy="763600"/>
          </a:xfrm>
        </p:spPr>
        <p:txBody>
          <a:bodyPr/>
          <a:lstStyle/>
          <a:p>
            <a:r>
              <a:rPr lang="en-US" sz="3600" b="1" dirty="0">
                <a:solidFill>
                  <a:srgbClr val="002060"/>
                </a:solidFill>
              </a:rPr>
              <a:t>Demo</a:t>
            </a:r>
            <a:endParaRPr lang="en-US" dirty="0"/>
          </a:p>
          <a:p>
            <a:endParaRPr lang="en-US" sz="3600" b="1" dirty="0">
              <a:solidFill>
                <a:srgbClr val="002060"/>
              </a:solidFill>
            </a:endParaRPr>
          </a:p>
          <a:p>
            <a:endParaRPr lang="en-US" sz="3600" dirty="0">
              <a:solidFill>
                <a:srgbClr val="002060"/>
              </a:solidFill>
            </a:endParaRPr>
          </a:p>
        </p:txBody>
      </p:sp>
      <p:sp>
        <p:nvSpPr>
          <p:cNvPr id="3" name="Text Placeholder 2">
            <a:extLst>
              <a:ext uri="{FF2B5EF4-FFF2-40B4-BE49-F238E27FC236}">
                <a16:creationId xmlns:a16="http://schemas.microsoft.com/office/drawing/2014/main" id="{1E7F509F-96A5-6CC2-5B85-9F94A79F4BB9}"/>
              </a:ext>
            </a:extLst>
          </p:cNvPr>
          <p:cNvSpPr>
            <a:spLocks noGrp="1"/>
          </p:cNvSpPr>
          <p:nvPr>
            <p:ph type="body" idx="1"/>
          </p:nvPr>
        </p:nvSpPr>
        <p:spPr/>
        <p:txBody>
          <a:bodyPr/>
          <a:lstStyle/>
          <a:p>
            <a:pPr marL="152400" indent="0">
              <a:lnSpc>
                <a:spcPct val="100000"/>
              </a:lnSpc>
              <a:spcAft>
                <a:spcPts val="1200"/>
              </a:spcAft>
              <a:buNone/>
            </a:pPr>
            <a:endParaRPr lang="en-US" dirty="0">
              <a:solidFill>
                <a:srgbClr val="000000"/>
              </a:solidFill>
            </a:endParaRPr>
          </a:p>
          <a:p>
            <a:pPr marL="608965" indent="-456565">
              <a:lnSpc>
                <a:spcPct val="100000"/>
              </a:lnSpc>
              <a:spcAft>
                <a:spcPts val="1200"/>
              </a:spcAft>
            </a:pPr>
            <a:endParaRPr lang="en-US" sz="1400" dirty="0">
              <a:solidFill>
                <a:srgbClr val="232F3E"/>
              </a:solidFill>
            </a:endParaRP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1657" y="1360006"/>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6" name="Picture 5" descr="AMI.jpg"/>
          <p:cNvPicPr>
            <a:picLocks noChangeAspect="1"/>
          </p:cNvPicPr>
          <p:nvPr/>
        </p:nvPicPr>
        <p:blipFill>
          <a:blip r:embed="rId3" cstate="print"/>
          <a:stretch>
            <a:fillRect/>
          </a:stretch>
        </p:blipFill>
        <p:spPr>
          <a:xfrm>
            <a:off x="147939" y="2880649"/>
            <a:ext cx="11893590" cy="1309386"/>
          </a:xfrm>
          <a:prstGeom prst="rect">
            <a:avLst/>
          </a:prstGeom>
        </p:spPr>
      </p:pic>
    </p:spTree>
    <p:extLst>
      <p:ext uri="{BB962C8B-B14F-4D97-AF65-F5344CB8AC3E}">
        <p14:creationId xmlns:p14="http://schemas.microsoft.com/office/powerpoint/2010/main" val="199528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415600" y="460845"/>
            <a:ext cx="11360800" cy="763600"/>
          </a:xfrm>
        </p:spPr>
        <p:txBody>
          <a:bodyPr/>
          <a:lstStyle/>
          <a:p>
            <a:r>
              <a:rPr lang="en-US" sz="3600" b="1" dirty="0">
                <a:solidFill>
                  <a:srgbClr val="002060"/>
                </a:solidFill>
              </a:rPr>
              <a:t>Demo</a:t>
            </a:r>
            <a:endParaRPr lang="en-US" dirty="0"/>
          </a:p>
          <a:p>
            <a:endParaRPr lang="en-US" sz="3600" b="1" dirty="0">
              <a:solidFill>
                <a:srgbClr val="002060"/>
              </a:solidFill>
            </a:endParaRPr>
          </a:p>
          <a:p>
            <a:endParaRPr lang="en-US" sz="3600" dirty="0">
              <a:solidFill>
                <a:srgbClr val="002060"/>
              </a:solidFill>
            </a:endParaRPr>
          </a:p>
        </p:txBody>
      </p:sp>
      <p:sp>
        <p:nvSpPr>
          <p:cNvPr id="3" name="Text Placeholder 2">
            <a:extLst>
              <a:ext uri="{FF2B5EF4-FFF2-40B4-BE49-F238E27FC236}">
                <a16:creationId xmlns:a16="http://schemas.microsoft.com/office/drawing/2014/main" id="{1E7F509F-96A5-6CC2-5B85-9F94A79F4BB9}"/>
              </a:ext>
            </a:extLst>
          </p:cNvPr>
          <p:cNvSpPr>
            <a:spLocks noGrp="1"/>
          </p:cNvSpPr>
          <p:nvPr>
            <p:ph type="body" idx="1"/>
          </p:nvPr>
        </p:nvSpPr>
        <p:spPr/>
        <p:txBody>
          <a:bodyPr/>
          <a:lstStyle/>
          <a:p>
            <a:pPr marL="152400" indent="0">
              <a:lnSpc>
                <a:spcPct val="100000"/>
              </a:lnSpc>
              <a:spcAft>
                <a:spcPts val="1200"/>
              </a:spcAft>
              <a:buNone/>
            </a:pPr>
            <a:endParaRPr lang="en-US" dirty="0">
              <a:solidFill>
                <a:srgbClr val="000000"/>
              </a:solidFill>
            </a:endParaRPr>
          </a:p>
          <a:p>
            <a:pPr marL="608965" indent="-456565">
              <a:lnSpc>
                <a:spcPct val="100000"/>
              </a:lnSpc>
              <a:spcAft>
                <a:spcPts val="1200"/>
              </a:spcAft>
            </a:pPr>
            <a:endParaRPr lang="en-US" sz="1400" dirty="0">
              <a:solidFill>
                <a:srgbClr val="232F3E"/>
              </a:solidFill>
            </a:endParaRP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1657" y="1360006"/>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7" name="Picture 6" descr="Target Group.jpg"/>
          <p:cNvPicPr>
            <a:picLocks noChangeAspect="1"/>
          </p:cNvPicPr>
          <p:nvPr/>
        </p:nvPicPr>
        <p:blipFill>
          <a:blip r:embed="rId3" cstate="print"/>
          <a:stretch>
            <a:fillRect/>
          </a:stretch>
        </p:blipFill>
        <p:spPr>
          <a:xfrm>
            <a:off x="263483" y="2500131"/>
            <a:ext cx="11628696" cy="1851949"/>
          </a:xfrm>
          <a:prstGeom prst="rect">
            <a:avLst/>
          </a:prstGeom>
        </p:spPr>
      </p:pic>
    </p:spTree>
    <p:extLst>
      <p:ext uri="{BB962C8B-B14F-4D97-AF65-F5344CB8AC3E}">
        <p14:creationId xmlns:p14="http://schemas.microsoft.com/office/powerpoint/2010/main" val="199528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415600" y="460845"/>
            <a:ext cx="11360800" cy="763600"/>
          </a:xfrm>
        </p:spPr>
        <p:txBody>
          <a:bodyPr/>
          <a:lstStyle/>
          <a:p>
            <a:r>
              <a:rPr lang="en-US" sz="3600" b="1" dirty="0">
                <a:solidFill>
                  <a:srgbClr val="002060"/>
                </a:solidFill>
              </a:rPr>
              <a:t>Demo</a:t>
            </a:r>
            <a:endParaRPr lang="en-US" dirty="0"/>
          </a:p>
          <a:p>
            <a:endParaRPr lang="en-US" sz="3600" b="1" dirty="0">
              <a:solidFill>
                <a:srgbClr val="002060"/>
              </a:solidFill>
            </a:endParaRPr>
          </a:p>
          <a:p>
            <a:endParaRPr lang="en-US" sz="3600" dirty="0">
              <a:solidFill>
                <a:srgbClr val="002060"/>
              </a:solidFill>
            </a:endParaRPr>
          </a:p>
        </p:txBody>
      </p:sp>
      <p:sp>
        <p:nvSpPr>
          <p:cNvPr id="3" name="Text Placeholder 2">
            <a:extLst>
              <a:ext uri="{FF2B5EF4-FFF2-40B4-BE49-F238E27FC236}">
                <a16:creationId xmlns:a16="http://schemas.microsoft.com/office/drawing/2014/main" id="{1E7F509F-96A5-6CC2-5B85-9F94A79F4BB9}"/>
              </a:ext>
            </a:extLst>
          </p:cNvPr>
          <p:cNvSpPr>
            <a:spLocks noGrp="1"/>
          </p:cNvSpPr>
          <p:nvPr>
            <p:ph type="body" idx="1"/>
          </p:nvPr>
        </p:nvSpPr>
        <p:spPr/>
        <p:txBody>
          <a:bodyPr/>
          <a:lstStyle/>
          <a:p>
            <a:pPr marL="152400" indent="0">
              <a:lnSpc>
                <a:spcPct val="100000"/>
              </a:lnSpc>
              <a:spcAft>
                <a:spcPts val="1200"/>
              </a:spcAft>
              <a:buNone/>
            </a:pPr>
            <a:endParaRPr lang="en-US" dirty="0">
              <a:solidFill>
                <a:srgbClr val="000000"/>
              </a:solidFill>
            </a:endParaRPr>
          </a:p>
          <a:p>
            <a:pPr marL="608965" indent="-456565">
              <a:lnSpc>
                <a:spcPct val="100000"/>
              </a:lnSpc>
              <a:spcAft>
                <a:spcPts val="1200"/>
              </a:spcAft>
            </a:pPr>
            <a:endParaRPr lang="en-US" sz="1400" dirty="0">
              <a:solidFill>
                <a:srgbClr val="232F3E"/>
              </a:solidFill>
            </a:endParaRP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1657" y="1360006"/>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5" name="Picture 4" descr="Launch templates.jpg"/>
          <p:cNvPicPr>
            <a:picLocks noChangeAspect="1"/>
          </p:cNvPicPr>
          <p:nvPr/>
        </p:nvPicPr>
        <p:blipFill>
          <a:blip r:embed="rId3" cstate="print"/>
          <a:stretch>
            <a:fillRect/>
          </a:stretch>
        </p:blipFill>
        <p:spPr>
          <a:xfrm>
            <a:off x="298596" y="2407534"/>
            <a:ext cx="11561958" cy="2037144"/>
          </a:xfrm>
          <a:prstGeom prst="rect">
            <a:avLst/>
          </a:prstGeom>
        </p:spPr>
      </p:pic>
    </p:spTree>
    <p:extLst>
      <p:ext uri="{BB962C8B-B14F-4D97-AF65-F5344CB8AC3E}">
        <p14:creationId xmlns:p14="http://schemas.microsoft.com/office/powerpoint/2010/main" val="199528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415600" y="460845"/>
            <a:ext cx="11360800" cy="763600"/>
          </a:xfrm>
        </p:spPr>
        <p:txBody>
          <a:bodyPr/>
          <a:lstStyle/>
          <a:p>
            <a:r>
              <a:rPr lang="en-US" sz="3600" b="1" dirty="0">
                <a:solidFill>
                  <a:srgbClr val="002060"/>
                </a:solidFill>
              </a:rPr>
              <a:t>Demo</a:t>
            </a:r>
            <a:endParaRPr lang="en-US" dirty="0"/>
          </a:p>
          <a:p>
            <a:endParaRPr lang="en-US" sz="3600" b="1" dirty="0">
              <a:solidFill>
                <a:srgbClr val="002060"/>
              </a:solidFill>
            </a:endParaRPr>
          </a:p>
          <a:p>
            <a:endParaRPr lang="en-US" sz="3600" dirty="0">
              <a:solidFill>
                <a:srgbClr val="002060"/>
              </a:solidFill>
            </a:endParaRPr>
          </a:p>
        </p:txBody>
      </p:sp>
      <p:sp>
        <p:nvSpPr>
          <p:cNvPr id="3" name="Text Placeholder 2">
            <a:extLst>
              <a:ext uri="{FF2B5EF4-FFF2-40B4-BE49-F238E27FC236}">
                <a16:creationId xmlns:a16="http://schemas.microsoft.com/office/drawing/2014/main" id="{1E7F509F-96A5-6CC2-5B85-9F94A79F4BB9}"/>
              </a:ext>
            </a:extLst>
          </p:cNvPr>
          <p:cNvSpPr>
            <a:spLocks noGrp="1"/>
          </p:cNvSpPr>
          <p:nvPr>
            <p:ph type="body" idx="1"/>
          </p:nvPr>
        </p:nvSpPr>
        <p:spPr/>
        <p:txBody>
          <a:bodyPr/>
          <a:lstStyle/>
          <a:p>
            <a:pPr marL="152400" indent="0">
              <a:lnSpc>
                <a:spcPct val="100000"/>
              </a:lnSpc>
              <a:spcAft>
                <a:spcPts val="1200"/>
              </a:spcAft>
              <a:buNone/>
            </a:pPr>
            <a:endParaRPr lang="en-US" dirty="0">
              <a:solidFill>
                <a:srgbClr val="000000"/>
              </a:solidFill>
            </a:endParaRPr>
          </a:p>
          <a:p>
            <a:pPr marL="608965" indent="-456565">
              <a:lnSpc>
                <a:spcPct val="100000"/>
              </a:lnSpc>
              <a:spcAft>
                <a:spcPts val="1200"/>
              </a:spcAft>
            </a:pPr>
            <a:endParaRPr lang="en-US" sz="1400" dirty="0">
              <a:solidFill>
                <a:srgbClr val="232F3E"/>
              </a:solidFill>
            </a:endParaRP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1657" y="1360006"/>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5" name="Picture 4" descr="Auto scaling group.jpg"/>
          <p:cNvPicPr>
            <a:picLocks noChangeAspect="1"/>
          </p:cNvPicPr>
          <p:nvPr/>
        </p:nvPicPr>
        <p:blipFill>
          <a:blip r:embed="rId3" cstate="print"/>
          <a:stretch>
            <a:fillRect/>
          </a:stretch>
        </p:blipFill>
        <p:spPr>
          <a:xfrm>
            <a:off x="232256" y="2627453"/>
            <a:ext cx="11600476" cy="1585732"/>
          </a:xfrm>
          <a:prstGeom prst="rect">
            <a:avLst/>
          </a:prstGeom>
        </p:spPr>
      </p:pic>
    </p:spTree>
    <p:extLst>
      <p:ext uri="{BB962C8B-B14F-4D97-AF65-F5344CB8AC3E}">
        <p14:creationId xmlns:p14="http://schemas.microsoft.com/office/powerpoint/2010/main" val="199528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415600" y="460845"/>
            <a:ext cx="11360800" cy="763600"/>
          </a:xfrm>
        </p:spPr>
        <p:txBody>
          <a:bodyPr/>
          <a:lstStyle/>
          <a:p>
            <a:r>
              <a:rPr lang="en-US" sz="3600" b="1" dirty="0">
                <a:solidFill>
                  <a:srgbClr val="002060"/>
                </a:solidFill>
              </a:rPr>
              <a:t>Lessons learned</a:t>
            </a:r>
          </a:p>
          <a:p>
            <a:endParaRPr lang="en-US" sz="3600" b="1" dirty="0">
              <a:solidFill>
                <a:srgbClr val="002060"/>
              </a:solidFill>
            </a:endParaRPr>
          </a:p>
          <a:p>
            <a:pPr marL="285750" indent="-285750">
              <a:lnSpc>
                <a:spcPct val="150000"/>
              </a:lnSpc>
              <a:spcAft>
                <a:spcPts val="1200"/>
              </a:spcAft>
              <a:buChar char="•"/>
            </a:pPr>
            <a:r>
              <a:rPr lang="hr-HR" sz="2000" b="1" dirty="0" err="1">
                <a:solidFill>
                  <a:srgbClr val="232F3E"/>
                </a:solidFill>
              </a:rPr>
              <a:t>Challenges</a:t>
            </a:r>
            <a:br>
              <a:rPr lang="hr-HR" sz="2000" dirty="0">
                <a:solidFill>
                  <a:srgbClr val="232F3E"/>
                </a:solidFill>
              </a:rPr>
            </a:br>
            <a:r>
              <a:rPr lang="hr-HR" sz="2000" dirty="0" err="1">
                <a:solidFill>
                  <a:srgbClr val="232F3E"/>
                </a:solidFill>
              </a:rPr>
              <a:t>Regarding</a:t>
            </a:r>
            <a:r>
              <a:rPr lang="hr-HR" sz="2000" dirty="0">
                <a:solidFill>
                  <a:srgbClr val="232F3E"/>
                </a:solidFill>
              </a:rPr>
              <a:t> </a:t>
            </a:r>
            <a:r>
              <a:rPr lang="hr-HR" sz="2000" dirty="0" err="1">
                <a:solidFill>
                  <a:srgbClr val="232F3E"/>
                </a:solidFill>
              </a:rPr>
              <a:t>the</a:t>
            </a:r>
            <a:r>
              <a:rPr lang="hr-HR" sz="2000" dirty="0">
                <a:solidFill>
                  <a:srgbClr val="232F3E"/>
                </a:solidFill>
              </a:rPr>
              <a:t> </a:t>
            </a:r>
            <a:r>
              <a:rPr lang="hr-HR" sz="2000" dirty="0" err="1">
                <a:solidFill>
                  <a:srgbClr val="232F3E"/>
                </a:solidFill>
              </a:rPr>
              <a:t>problems</a:t>
            </a:r>
            <a:r>
              <a:rPr lang="hr-HR" sz="2000" dirty="0">
                <a:solidFill>
                  <a:srgbClr val="232F3E"/>
                </a:solidFill>
              </a:rPr>
              <a:t>, </a:t>
            </a:r>
            <a:r>
              <a:rPr lang="hr-HR" sz="2000" dirty="0" err="1">
                <a:solidFill>
                  <a:srgbClr val="232F3E"/>
                </a:solidFill>
              </a:rPr>
              <a:t>we</a:t>
            </a:r>
            <a:r>
              <a:rPr lang="hr-HR" sz="2000" dirty="0">
                <a:solidFill>
                  <a:srgbClr val="232F3E"/>
                </a:solidFill>
              </a:rPr>
              <a:t> </a:t>
            </a:r>
            <a:r>
              <a:rPr lang="hr-HR" sz="2000" dirty="0" err="1">
                <a:solidFill>
                  <a:srgbClr val="232F3E"/>
                </a:solidFill>
              </a:rPr>
              <a:t>have</a:t>
            </a:r>
            <a:r>
              <a:rPr lang="hr-HR" sz="2000" dirty="0">
                <a:solidFill>
                  <a:srgbClr val="232F3E"/>
                </a:solidFill>
              </a:rPr>
              <a:t> </a:t>
            </a:r>
            <a:r>
              <a:rPr lang="hr-HR" sz="2000" dirty="0" err="1">
                <a:solidFill>
                  <a:srgbClr val="232F3E"/>
                </a:solidFill>
              </a:rPr>
              <a:t>encountered</a:t>
            </a:r>
            <a:r>
              <a:rPr lang="hr-HR" sz="2000" dirty="0">
                <a:solidFill>
                  <a:srgbClr val="232F3E"/>
                </a:solidFill>
              </a:rPr>
              <a:t> a </a:t>
            </a:r>
            <a:r>
              <a:rPr lang="hr-HR" sz="2000" dirty="0" err="1">
                <a:solidFill>
                  <a:srgbClr val="232F3E"/>
                </a:solidFill>
              </a:rPr>
              <a:t>few</a:t>
            </a:r>
            <a:r>
              <a:rPr lang="hr-HR" sz="2000" dirty="0">
                <a:solidFill>
                  <a:srgbClr val="232F3E"/>
                </a:solidFill>
              </a:rPr>
              <a:t> </a:t>
            </a:r>
            <a:r>
              <a:rPr lang="hr-HR" sz="2000" dirty="0" err="1">
                <a:solidFill>
                  <a:srgbClr val="232F3E"/>
                </a:solidFill>
              </a:rPr>
              <a:t>of</a:t>
            </a:r>
            <a:r>
              <a:rPr lang="hr-HR" sz="2000" dirty="0">
                <a:solidFill>
                  <a:srgbClr val="232F3E"/>
                </a:solidFill>
              </a:rPr>
              <a:t> </a:t>
            </a:r>
            <a:r>
              <a:rPr lang="hr-HR" sz="2000" dirty="0" err="1">
                <a:solidFill>
                  <a:srgbClr val="232F3E"/>
                </a:solidFill>
              </a:rPr>
              <a:t>them</a:t>
            </a:r>
            <a:r>
              <a:rPr lang="hr-HR" sz="2000" dirty="0">
                <a:solidFill>
                  <a:srgbClr val="232F3E"/>
                </a:solidFill>
              </a:rPr>
              <a:t>. </a:t>
            </a:r>
            <a:br>
              <a:rPr lang="hr-HR" sz="2000" dirty="0">
                <a:solidFill>
                  <a:srgbClr val="232F3E"/>
                </a:solidFill>
              </a:rPr>
            </a:br>
            <a:r>
              <a:rPr lang="hr-HR" sz="2000" dirty="0">
                <a:solidFill>
                  <a:srgbClr val="232F3E"/>
                </a:solidFill>
              </a:rPr>
              <a:t>- First, </a:t>
            </a:r>
            <a:r>
              <a:rPr lang="hr-HR" sz="2000" dirty="0" err="1">
                <a:solidFill>
                  <a:srgbClr val="232F3E"/>
                </a:solidFill>
              </a:rPr>
              <a:t>when</a:t>
            </a:r>
            <a:r>
              <a:rPr lang="hr-HR" sz="2000" dirty="0">
                <a:solidFill>
                  <a:srgbClr val="232F3E"/>
                </a:solidFill>
              </a:rPr>
              <a:t> </a:t>
            </a:r>
            <a:r>
              <a:rPr lang="hr-HR" sz="2000" dirty="0" err="1">
                <a:solidFill>
                  <a:srgbClr val="232F3E"/>
                </a:solidFill>
              </a:rPr>
              <a:t>creating</a:t>
            </a:r>
            <a:r>
              <a:rPr lang="hr-HR" sz="2000" dirty="0">
                <a:solidFill>
                  <a:srgbClr val="232F3E"/>
                </a:solidFill>
              </a:rPr>
              <a:t> EC2 </a:t>
            </a:r>
            <a:r>
              <a:rPr lang="hr-HR" sz="2000" dirty="0" err="1">
                <a:solidFill>
                  <a:srgbClr val="232F3E"/>
                </a:solidFill>
              </a:rPr>
              <a:t>instances</a:t>
            </a:r>
            <a:r>
              <a:rPr lang="hr-HR" sz="2000" dirty="0">
                <a:solidFill>
                  <a:srgbClr val="232F3E"/>
                </a:solidFill>
              </a:rPr>
              <a:t> &amp; VPC </a:t>
            </a:r>
            <a:r>
              <a:rPr lang="hr-HR" sz="2000" dirty="0" err="1">
                <a:solidFill>
                  <a:srgbClr val="232F3E"/>
                </a:solidFill>
              </a:rPr>
              <a:t>and</a:t>
            </a:r>
            <a:r>
              <a:rPr lang="hr-HR" sz="2000" dirty="0">
                <a:solidFill>
                  <a:srgbClr val="232F3E"/>
                </a:solidFill>
              </a:rPr>
              <a:t> </a:t>
            </a:r>
            <a:r>
              <a:rPr lang="hr-HR" sz="2000" dirty="0" err="1">
                <a:solidFill>
                  <a:srgbClr val="232F3E"/>
                </a:solidFill>
              </a:rPr>
              <a:t>its</a:t>
            </a:r>
            <a:r>
              <a:rPr lang="hr-HR" sz="2000" dirty="0">
                <a:solidFill>
                  <a:srgbClr val="232F3E"/>
                </a:solidFill>
              </a:rPr>
              <a:t> </a:t>
            </a:r>
            <a:r>
              <a:rPr lang="hr-HR" sz="2000" dirty="0" err="1">
                <a:solidFill>
                  <a:srgbClr val="232F3E"/>
                </a:solidFill>
              </a:rPr>
              <a:t>services</a:t>
            </a:r>
            <a:r>
              <a:rPr lang="hr-HR" sz="2000" dirty="0">
                <a:solidFill>
                  <a:srgbClr val="232F3E"/>
                </a:solidFill>
              </a:rPr>
              <a:t> </a:t>
            </a:r>
            <a:r>
              <a:rPr lang="hr-HR" sz="2000" dirty="0" err="1">
                <a:solidFill>
                  <a:srgbClr val="232F3E"/>
                </a:solidFill>
              </a:rPr>
              <a:t>manually</a:t>
            </a:r>
            <a:r>
              <a:rPr lang="hr-HR" sz="2000" dirty="0">
                <a:solidFill>
                  <a:srgbClr val="232F3E"/>
                </a:solidFill>
              </a:rPr>
              <a:t>, </a:t>
            </a:r>
            <a:r>
              <a:rPr lang="hr-HR" sz="2000" dirty="0" err="1">
                <a:solidFill>
                  <a:srgbClr val="232F3E"/>
                </a:solidFill>
              </a:rPr>
              <a:t>our</a:t>
            </a:r>
            <a:r>
              <a:rPr lang="hr-HR" sz="2000" dirty="0">
                <a:solidFill>
                  <a:srgbClr val="232F3E"/>
                </a:solidFill>
              </a:rPr>
              <a:t> EC2 instance </a:t>
            </a:r>
            <a:r>
              <a:rPr lang="hr-HR" sz="2000" dirty="0" err="1">
                <a:solidFill>
                  <a:srgbClr val="232F3E"/>
                </a:solidFill>
              </a:rPr>
              <a:t>couldn’t</a:t>
            </a:r>
            <a:r>
              <a:rPr lang="hr-HR" sz="2000" dirty="0">
                <a:solidFill>
                  <a:srgbClr val="232F3E"/>
                </a:solidFill>
              </a:rPr>
              <a:t> </a:t>
            </a:r>
            <a:r>
              <a:rPr lang="hr-HR" sz="2000" dirty="0" err="1">
                <a:solidFill>
                  <a:srgbClr val="232F3E"/>
                </a:solidFill>
              </a:rPr>
              <a:t>connect</a:t>
            </a:r>
            <a:r>
              <a:rPr lang="hr-HR" sz="2000" dirty="0">
                <a:solidFill>
                  <a:srgbClr val="232F3E"/>
                </a:solidFill>
              </a:rPr>
              <a:t> to </a:t>
            </a:r>
            <a:r>
              <a:rPr lang="hr-HR" sz="2000" dirty="0" err="1">
                <a:solidFill>
                  <a:srgbClr val="232F3E"/>
                </a:solidFill>
              </a:rPr>
              <a:t>the</a:t>
            </a:r>
            <a:r>
              <a:rPr lang="hr-HR" sz="2000" dirty="0">
                <a:solidFill>
                  <a:srgbClr val="232F3E"/>
                </a:solidFill>
              </a:rPr>
              <a:t> </a:t>
            </a:r>
            <a:r>
              <a:rPr lang="hr-HR" sz="2000" dirty="0" err="1">
                <a:solidFill>
                  <a:srgbClr val="232F3E"/>
                </a:solidFill>
              </a:rPr>
              <a:t>public</a:t>
            </a:r>
            <a:r>
              <a:rPr lang="hr-HR" sz="2000" dirty="0">
                <a:solidFill>
                  <a:srgbClr val="232F3E"/>
                </a:solidFill>
              </a:rPr>
              <a:t> IPv4 </a:t>
            </a:r>
            <a:r>
              <a:rPr lang="hr-HR" sz="2000" dirty="0" err="1">
                <a:solidFill>
                  <a:srgbClr val="232F3E"/>
                </a:solidFill>
              </a:rPr>
              <a:t>address</a:t>
            </a:r>
            <a:r>
              <a:rPr lang="hr-HR" sz="2000" dirty="0">
                <a:solidFill>
                  <a:srgbClr val="232F3E"/>
                </a:solidFill>
              </a:rPr>
              <a:t>. </a:t>
            </a:r>
            <a:r>
              <a:rPr lang="hr-HR" sz="2000" dirty="0" err="1">
                <a:solidFill>
                  <a:srgbClr val="232F3E"/>
                </a:solidFill>
              </a:rPr>
              <a:t>Then</a:t>
            </a:r>
            <a:r>
              <a:rPr lang="hr-HR" sz="2000" dirty="0">
                <a:solidFill>
                  <a:srgbClr val="232F3E"/>
                </a:solidFill>
              </a:rPr>
              <a:t> </a:t>
            </a:r>
            <a:r>
              <a:rPr lang="hr-HR" sz="2000" dirty="0" err="1">
                <a:solidFill>
                  <a:srgbClr val="232F3E"/>
                </a:solidFill>
              </a:rPr>
              <a:t>we</a:t>
            </a:r>
            <a:r>
              <a:rPr lang="hr-HR" sz="2000" dirty="0">
                <a:solidFill>
                  <a:srgbClr val="232F3E"/>
                </a:solidFill>
              </a:rPr>
              <a:t> </a:t>
            </a:r>
            <a:r>
              <a:rPr lang="hr-HR" sz="2000" dirty="0" err="1">
                <a:solidFill>
                  <a:srgbClr val="232F3E"/>
                </a:solidFill>
              </a:rPr>
              <a:t>decided</a:t>
            </a:r>
            <a:r>
              <a:rPr lang="hr-HR" sz="2000" dirty="0">
                <a:solidFill>
                  <a:srgbClr val="232F3E"/>
                </a:solidFill>
              </a:rPr>
              <a:t> to </a:t>
            </a:r>
            <a:r>
              <a:rPr lang="hr-HR" sz="2000" dirty="0" err="1">
                <a:solidFill>
                  <a:srgbClr val="232F3E"/>
                </a:solidFill>
              </a:rPr>
              <a:t>follow</a:t>
            </a:r>
            <a:r>
              <a:rPr lang="hr-HR" sz="2000" dirty="0">
                <a:solidFill>
                  <a:srgbClr val="232F3E"/>
                </a:solidFill>
              </a:rPr>
              <a:t> </a:t>
            </a:r>
            <a:r>
              <a:rPr lang="hr-HR" sz="2000" dirty="0" err="1">
                <a:solidFill>
                  <a:srgbClr val="232F3E"/>
                </a:solidFill>
              </a:rPr>
              <a:t>the</a:t>
            </a:r>
            <a:r>
              <a:rPr lang="hr-HR" sz="2000" dirty="0">
                <a:solidFill>
                  <a:srgbClr val="232F3E"/>
                </a:solidFill>
              </a:rPr>
              <a:t> module on AWS </a:t>
            </a:r>
            <a:r>
              <a:rPr lang="hr-HR" sz="2000" dirty="0" err="1">
                <a:solidFill>
                  <a:srgbClr val="232F3E"/>
                </a:solidFill>
              </a:rPr>
              <a:t>Academy</a:t>
            </a:r>
            <a:r>
              <a:rPr lang="hr-HR" sz="2000" dirty="0">
                <a:solidFill>
                  <a:srgbClr val="232F3E"/>
                </a:solidFill>
              </a:rPr>
              <a:t>, </a:t>
            </a:r>
            <a:r>
              <a:rPr lang="hr-HR" sz="2000" dirty="0" err="1">
                <a:solidFill>
                  <a:srgbClr val="232F3E"/>
                </a:solidFill>
              </a:rPr>
              <a:t>we</a:t>
            </a:r>
            <a:r>
              <a:rPr lang="hr-HR" sz="2000" dirty="0">
                <a:solidFill>
                  <a:srgbClr val="232F3E"/>
                </a:solidFill>
              </a:rPr>
              <a:t> </a:t>
            </a:r>
            <a:r>
              <a:rPr lang="hr-HR" sz="2000" dirty="0" err="1">
                <a:solidFill>
                  <a:srgbClr val="232F3E"/>
                </a:solidFill>
              </a:rPr>
              <a:t>automatically</a:t>
            </a:r>
            <a:r>
              <a:rPr lang="hr-HR" sz="2000" dirty="0">
                <a:solidFill>
                  <a:srgbClr val="232F3E"/>
                </a:solidFill>
              </a:rPr>
              <a:t> </a:t>
            </a:r>
            <a:r>
              <a:rPr lang="hr-HR" sz="2000" dirty="0" err="1">
                <a:solidFill>
                  <a:srgbClr val="232F3E"/>
                </a:solidFill>
              </a:rPr>
              <a:t>created</a:t>
            </a:r>
            <a:r>
              <a:rPr lang="hr-HR" sz="2000" dirty="0">
                <a:solidFill>
                  <a:srgbClr val="232F3E"/>
                </a:solidFill>
              </a:rPr>
              <a:t> VPC, IGW, NAT </a:t>
            </a:r>
            <a:r>
              <a:rPr lang="hr-HR" sz="2000" dirty="0" err="1">
                <a:solidFill>
                  <a:srgbClr val="232F3E"/>
                </a:solidFill>
              </a:rPr>
              <a:t>Gateway</a:t>
            </a:r>
            <a:r>
              <a:rPr lang="hr-HR" sz="2000" dirty="0">
                <a:solidFill>
                  <a:srgbClr val="232F3E"/>
                </a:solidFill>
              </a:rPr>
              <a:t>, </a:t>
            </a:r>
            <a:r>
              <a:rPr lang="hr-HR" sz="2000" dirty="0" err="1">
                <a:solidFill>
                  <a:srgbClr val="232F3E"/>
                </a:solidFill>
              </a:rPr>
              <a:t>public</a:t>
            </a:r>
            <a:r>
              <a:rPr lang="hr-HR" sz="2000" dirty="0">
                <a:solidFill>
                  <a:srgbClr val="232F3E"/>
                </a:solidFill>
              </a:rPr>
              <a:t> </a:t>
            </a:r>
            <a:r>
              <a:rPr lang="hr-HR" sz="2000" dirty="0" err="1">
                <a:solidFill>
                  <a:srgbClr val="232F3E"/>
                </a:solidFill>
              </a:rPr>
              <a:t>and</a:t>
            </a:r>
            <a:r>
              <a:rPr lang="hr-HR" sz="2000" dirty="0">
                <a:solidFill>
                  <a:srgbClr val="232F3E"/>
                </a:solidFill>
              </a:rPr>
              <a:t> </a:t>
            </a:r>
            <a:r>
              <a:rPr lang="hr-HR" sz="2000" dirty="0" err="1">
                <a:solidFill>
                  <a:srgbClr val="232F3E"/>
                </a:solidFill>
              </a:rPr>
              <a:t>private</a:t>
            </a:r>
            <a:r>
              <a:rPr lang="hr-HR" sz="2000" dirty="0">
                <a:solidFill>
                  <a:srgbClr val="232F3E"/>
                </a:solidFill>
              </a:rPr>
              <a:t> </a:t>
            </a:r>
            <a:r>
              <a:rPr lang="hr-HR" sz="2000" dirty="0" err="1">
                <a:solidFill>
                  <a:srgbClr val="232F3E"/>
                </a:solidFill>
              </a:rPr>
              <a:t>subnets</a:t>
            </a:r>
            <a:r>
              <a:rPr lang="hr-HR" sz="2000" dirty="0">
                <a:solidFill>
                  <a:srgbClr val="232F3E"/>
                </a:solidFill>
              </a:rPr>
              <a:t> </a:t>
            </a:r>
            <a:r>
              <a:rPr lang="hr-HR" sz="2000" dirty="0" err="1">
                <a:solidFill>
                  <a:srgbClr val="232F3E"/>
                </a:solidFill>
              </a:rPr>
              <a:t>and</a:t>
            </a:r>
            <a:r>
              <a:rPr lang="hr-HR" sz="2000" dirty="0">
                <a:solidFill>
                  <a:srgbClr val="232F3E"/>
                </a:solidFill>
              </a:rPr>
              <a:t> </a:t>
            </a:r>
            <a:r>
              <a:rPr lang="hr-HR" sz="2000" dirty="0" err="1">
                <a:solidFill>
                  <a:srgbClr val="232F3E"/>
                </a:solidFill>
              </a:rPr>
              <a:t>appropriate</a:t>
            </a:r>
            <a:r>
              <a:rPr lang="hr-HR" sz="2000" dirty="0">
                <a:solidFill>
                  <a:srgbClr val="232F3E"/>
                </a:solidFill>
              </a:rPr>
              <a:t> </a:t>
            </a:r>
            <a:r>
              <a:rPr lang="hr-HR" sz="2000" dirty="0" err="1">
                <a:solidFill>
                  <a:srgbClr val="232F3E"/>
                </a:solidFill>
              </a:rPr>
              <a:t>security</a:t>
            </a:r>
            <a:r>
              <a:rPr lang="hr-HR" sz="2000" dirty="0">
                <a:solidFill>
                  <a:srgbClr val="232F3E"/>
                </a:solidFill>
              </a:rPr>
              <a:t> </a:t>
            </a:r>
            <a:r>
              <a:rPr lang="hr-HR" sz="2000" dirty="0" err="1">
                <a:solidFill>
                  <a:srgbClr val="232F3E"/>
                </a:solidFill>
              </a:rPr>
              <a:t>group</a:t>
            </a:r>
            <a:r>
              <a:rPr lang="hr-HR" sz="2000" dirty="0">
                <a:solidFill>
                  <a:srgbClr val="232F3E"/>
                </a:solidFill>
              </a:rPr>
              <a:t>, </a:t>
            </a:r>
            <a:r>
              <a:rPr lang="hr-HR" sz="2000" dirty="0" err="1">
                <a:solidFill>
                  <a:srgbClr val="232F3E"/>
                </a:solidFill>
              </a:rPr>
              <a:t>the</a:t>
            </a:r>
            <a:r>
              <a:rPr lang="hr-HR" sz="2000" dirty="0">
                <a:solidFill>
                  <a:srgbClr val="232F3E"/>
                </a:solidFill>
              </a:rPr>
              <a:t> EC2 instance </a:t>
            </a:r>
            <a:r>
              <a:rPr lang="hr-HR" sz="2000" dirty="0" err="1">
                <a:solidFill>
                  <a:srgbClr val="232F3E"/>
                </a:solidFill>
              </a:rPr>
              <a:t>has</a:t>
            </a:r>
            <a:r>
              <a:rPr lang="hr-HR" sz="2000" dirty="0">
                <a:solidFill>
                  <a:srgbClr val="232F3E"/>
                </a:solidFill>
              </a:rPr>
              <a:t> </a:t>
            </a:r>
            <a:r>
              <a:rPr lang="hr-HR" sz="2000" dirty="0" err="1">
                <a:solidFill>
                  <a:srgbClr val="232F3E"/>
                </a:solidFill>
              </a:rPr>
              <a:t>connected</a:t>
            </a:r>
            <a:r>
              <a:rPr lang="hr-HR" sz="2000" dirty="0">
                <a:solidFill>
                  <a:srgbClr val="232F3E"/>
                </a:solidFill>
              </a:rPr>
              <a:t> </a:t>
            </a:r>
            <a:r>
              <a:rPr lang="hr-HR" sz="2000" dirty="0" err="1">
                <a:solidFill>
                  <a:srgbClr val="232F3E"/>
                </a:solidFill>
              </a:rPr>
              <a:t>successfully</a:t>
            </a:r>
            <a:r>
              <a:rPr lang="hr-HR" sz="2000" dirty="0">
                <a:solidFill>
                  <a:srgbClr val="232F3E"/>
                </a:solidFill>
              </a:rPr>
              <a:t>. </a:t>
            </a:r>
            <a:br>
              <a:rPr lang="hr-HR" sz="2000" dirty="0">
                <a:solidFill>
                  <a:srgbClr val="232F3E"/>
                </a:solidFill>
              </a:rPr>
            </a:br>
            <a:r>
              <a:rPr lang="hr-HR" sz="2000" dirty="0">
                <a:solidFill>
                  <a:srgbClr val="232F3E"/>
                </a:solidFill>
              </a:rPr>
              <a:t>- </a:t>
            </a:r>
            <a:r>
              <a:rPr lang="hr-HR" sz="2000" dirty="0" err="1">
                <a:solidFill>
                  <a:srgbClr val="232F3E"/>
                </a:solidFill>
              </a:rPr>
              <a:t>When</a:t>
            </a:r>
            <a:r>
              <a:rPr lang="hr-HR" sz="2000" dirty="0">
                <a:solidFill>
                  <a:srgbClr val="232F3E"/>
                </a:solidFill>
              </a:rPr>
              <a:t> </a:t>
            </a:r>
            <a:r>
              <a:rPr lang="hr-HR" sz="2000" dirty="0" err="1">
                <a:solidFill>
                  <a:srgbClr val="232F3E"/>
                </a:solidFill>
              </a:rPr>
              <a:t>in</a:t>
            </a:r>
            <a:r>
              <a:rPr lang="hr-HR" sz="2000" dirty="0">
                <a:solidFill>
                  <a:srgbClr val="232F3E"/>
                </a:solidFill>
              </a:rPr>
              <a:t> </a:t>
            </a:r>
            <a:r>
              <a:rPr lang="hr-HR" sz="2000" dirty="0" err="1">
                <a:solidFill>
                  <a:srgbClr val="232F3E"/>
                </a:solidFill>
              </a:rPr>
              <a:t>the</a:t>
            </a:r>
            <a:r>
              <a:rPr lang="hr-HR" sz="2000" dirty="0">
                <a:solidFill>
                  <a:srgbClr val="232F3E"/>
                </a:solidFill>
              </a:rPr>
              <a:t> C9 </a:t>
            </a:r>
            <a:r>
              <a:rPr lang="hr-HR" sz="2000" dirty="0" err="1">
                <a:solidFill>
                  <a:srgbClr val="232F3E"/>
                </a:solidFill>
              </a:rPr>
              <a:t>console</a:t>
            </a:r>
            <a:r>
              <a:rPr lang="hr-HR" sz="2000" dirty="0">
                <a:solidFill>
                  <a:srgbClr val="232F3E"/>
                </a:solidFill>
              </a:rPr>
              <a:t>, </a:t>
            </a:r>
            <a:r>
              <a:rPr lang="hr-HR" sz="2000" dirty="0" err="1">
                <a:solidFill>
                  <a:srgbClr val="232F3E"/>
                </a:solidFill>
              </a:rPr>
              <a:t>we</a:t>
            </a:r>
            <a:r>
              <a:rPr lang="hr-HR" sz="2000" dirty="0">
                <a:solidFill>
                  <a:srgbClr val="232F3E"/>
                </a:solidFill>
              </a:rPr>
              <a:t> </a:t>
            </a:r>
            <a:r>
              <a:rPr lang="hr-HR" sz="2000" dirty="0" err="1">
                <a:solidFill>
                  <a:srgbClr val="232F3E"/>
                </a:solidFill>
              </a:rPr>
              <a:t>couldn’t</a:t>
            </a:r>
            <a:r>
              <a:rPr lang="hr-HR" sz="2000" dirty="0">
                <a:solidFill>
                  <a:srgbClr val="232F3E"/>
                </a:solidFill>
              </a:rPr>
              <a:t> </a:t>
            </a:r>
            <a:r>
              <a:rPr lang="hr-HR" sz="2000" dirty="0" err="1">
                <a:solidFill>
                  <a:srgbClr val="232F3E"/>
                </a:solidFill>
              </a:rPr>
              <a:t>migrate</a:t>
            </a:r>
            <a:r>
              <a:rPr lang="hr-HR" sz="2000" dirty="0">
                <a:solidFill>
                  <a:srgbClr val="232F3E"/>
                </a:solidFill>
              </a:rPr>
              <a:t> </a:t>
            </a:r>
            <a:r>
              <a:rPr lang="hr-HR" sz="2000" dirty="0" err="1">
                <a:solidFill>
                  <a:srgbClr val="232F3E"/>
                </a:solidFill>
              </a:rPr>
              <a:t>the</a:t>
            </a:r>
            <a:r>
              <a:rPr lang="hr-HR" sz="2000" dirty="0">
                <a:solidFill>
                  <a:srgbClr val="232F3E"/>
                </a:solidFill>
              </a:rPr>
              <a:t> data </a:t>
            </a:r>
            <a:r>
              <a:rPr lang="hr-HR" sz="2000" dirty="0" err="1">
                <a:solidFill>
                  <a:srgbClr val="232F3E"/>
                </a:solidFill>
              </a:rPr>
              <a:t>from</a:t>
            </a:r>
            <a:r>
              <a:rPr lang="hr-HR" sz="2000" dirty="0">
                <a:solidFill>
                  <a:srgbClr val="232F3E"/>
                </a:solidFill>
              </a:rPr>
              <a:t> EC2 to Amazon RDS, </a:t>
            </a:r>
            <a:r>
              <a:rPr lang="hr-HR" sz="2000" dirty="0" err="1">
                <a:solidFill>
                  <a:srgbClr val="232F3E"/>
                </a:solidFill>
              </a:rPr>
              <a:t>because</a:t>
            </a:r>
            <a:r>
              <a:rPr lang="hr-HR" sz="2000" dirty="0">
                <a:solidFill>
                  <a:srgbClr val="232F3E"/>
                </a:solidFill>
              </a:rPr>
              <a:t> </a:t>
            </a:r>
            <a:r>
              <a:rPr lang="hr-HR" sz="2000" dirty="0" err="1">
                <a:solidFill>
                  <a:srgbClr val="232F3E"/>
                </a:solidFill>
              </a:rPr>
              <a:t>we</a:t>
            </a:r>
            <a:r>
              <a:rPr lang="hr-HR" sz="2000" dirty="0">
                <a:solidFill>
                  <a:srgbClr val="232F3E"/>
                </a:solidFill>
              </a:rPr>
              <a:t> </a:t>
            </a:r>
            <a:r>
              <a:rPr lang="hr-HR" sz="2000" dirty="0" err="1">
                <a:solidFill>
                  <a:srgbClr val="232F3E"/>
                </a:solidFill>
              </a:rPr>
              <a:t>didn’t</a:t>
            </a:r>
            <a:r>
              <a:rPr lang="hr-HR" sz="2000" dirty="0">
                <a:solidFill>
                  <a:srgbClr val="232F3E"/>
                </a:solidFill>
              </a:rPr>
              <a:t> </a:t>
            </a:r>
            <a:r>
              <a:rPr lang="hr-HR" sz="2000" dirty="0" err="1">
                <a:solidFill>
                  <a:srgbClr val="232F3E"/>
                </a:solidFill>
              </a:rPr>
              <a:t>open</a:t>
            </a:r>
            <a:r>
              <a:rPr lang="hr-HR" sz="2000" dirty="0">
                <a:solidFill>
                  <a:srgbClr val="232F3E"/>
                </a:solidFill>
              </a:rPr>
              <a:t> </a:t>
            </a:r>
            <a:r>
              <a:rPr lang="hr-HR" sz="2000" dirty="0" err="1">
                <a:solidFill>
                  <a:srgbClr val="232F3E"/>
                </a:solidFill>
              </a:rPr>
              <a:t>required</a:t>
            </a:r>
            <a:r>
              <a:rPr lang="hr-HR" sz="2000" dirty="0">
                <a:solidFill>
                  <a:srgbClr val="232F3E"/>
                </a:solidFill>
              </a:rPr>
              <a:t> </a:t>
            </a:r>
            <a:r>
              <a:rPr lang="hr-HR" sz="2000" dirty="0" err="1">
                <a:solidFill>
                  <a:srgbClr val="232F3E"/>
                </a:solidFill>
              </a:rPr>
              <a:t>ports</a:t>
            </a:r>
            <a:r>
              <a:rPr lang="hr-HR" sz="2000" dirty="0">
                <a:solidFill>
                  <a:srgbClr val="232F3E"/>
                </a:solidFill>
              </a:rPr>
              <a:t> for </a:t>
            </a:r>
            <a:r>
              <a:rPr lang="hr-HR" sz="2000" dirty="0" err="1">
                <a:solidFill>
                  <a:srgbClr val="232F3E"/>
                </a:solidFill>
              </a:rPr>
              <a:t>the</a:t>
            </a:r>
            <a:r>
              <a:rPr lang="hr-HR" sz="2000" dirty="0">
                <a:solidFill>
                  <a:srgbClr val="232F3E"/>
                </a:solidFill>
              </a:rPr>
              <a:t> instance. </a:t>
            </a:r>
            <a:r>
              <a:rPr lang="hr-HR" sz="2000" dirty="0" err="1">
                <a:solidFill>
                  <a:srgbClr val="232F3E"/>
                </a:solidFill>
              </a:rPr>
              <a:t>After</a:t>
            </a:r>
            <a:r>
              <a:rPr lang="hr-HR" sz="2000" dirty="0">
                <a:solidFill>
                  <a:srgbClr val="232F3E"/>
                </a:solidFill>
              </a:rPr>
              <a:t> </a:t>
            </a:r>
            <a:r>
              <a:rPr lang="hr-HR" sz="2000" dirty="0" err="1">
                <a:solidFill>
                  <a:srgbClr val="232F3E"/>
                </a:solidFill>
              </a:rPr>
              <a:t>adding</a:t>
            </a:r>
            <a:r>
              <a:rPr lang="hr-HR" sz="2000" dirty="0">
                <a:solidFill>
                  <a:srgbClr val="232F3E"/>
                </a:solidFill>
              </a:rPr>
              <a:t> </a:t>
            </a:r>
            <a:r>
              <a:rPr lang="hr-HR" sz="2000" dirty="0" err="1">
                <a:solidFill>
                  <a:srgbClr val="232F3E"/>
                </a:solidFill>
              </a:rPr>
              <a:t>the</a:t>
            </a:r>
            <a:r>
              <a:rPr lang="hr-HR" sz="2000" dirty="0">
                <a:solidFill>
                  <a:srgbClr val="232F3E"/>
                </a:solidFill>
              </a:rPr>
              <a:t> </a:t>
            </a:r>
            <a:r>
              <a:rPr lang="hr-HR" sz="2000" dirty="0" err="1">
                <a:solidFill>
                  <a:srgbClr val="232F3E"/>
                </a:solidFill>
              </a:rPr>
              <a:t>appropriate</a:t>
            </a:r>
            <a:r>
              <a:rPr lang="hr-HR" sz="2000" dirty="0">
                <a:solidFill>
                  <a:srgbClr val="232F3E"/>
                </a:solidFill>
              </a:rPr>
              <a:t> </a:t>
            </a:r>
            <a:r>
              <a:rPr lang="hr-HR" sz="2000" dirty="0" err="1">
                <a:solidFill>
                  <a:srgbClr val="232F3E"/>
                </a:solidFill>
              </a:rPr>
              <a:t>inbound</a:t>
            </a:r>
            <a:r>
              <a:rPr lang="hr-HR" sz="2000" dirty="0">
                <a:solidFill>
                  <a:srgbClr val="232F3E"/>
                </a:solidFill>
              </a:rPr>
              <a:t> </a:t>
            </a:r>
            <a:r>
              <a:rPr lang="hr-HR" sz="2000" dirty="0" err="1">
                <a:solidFill>
                  <a:srgbClr val="232F3E"/>
                </a:solidFill>
              </a:rPr>
              <a:t>rules</a:t>
            </a:r>
            <a:r>
              <a:rPr lang="hr-HR" sz="2000" dirty="0">
                <a:solidFill>
                  <a:srgbClr val="232F3E"/>
                </a:solidFill>
              </a:rPr>
              <a:t>, </a:t>
            </a:r>
            <a:r>
              <a:rPr lang="hr-HR" sz="2000" dirty="0" err="1">
                <a:solidFill>
                  <a:srgbClr val="232F3E"/>
                </a:solidFill>
              </a:rPr>
              <a:t>the</a:t>
            </a:r>
            <a:r>
              <a:rPr lang="hr-HR" sz="2000" dirty="0">
                <a:solidFill>
                  <a:srgbClr val="232F3E"/>
                </a:solidFill>
              </a:rPr>
              <a:t> C9 </a:t>
            </a:r>
            <a:r>
              <a:rPr lang="hr-HR" sz="2000" dirty="0" err="1">
                <a:solidFill>
                  <a:srgbClr val="232F3E"/>
                </a:solidFill>
              </a:rPr>
              <a:t>console</a:t>
            </a:r>
            <a:r>
              <a:rPr lang="hr-HR" sz="2000" dirty="0">
                <a:solidFill>
                  <a:srgbClr val="232F3E"/>
                </a:solidFill>
              </a:rPr>
              <a:t> </a:t>
            </a:r>
            <a:r>
              <a:rPr lang="hr-HR" sz="2000" dirty="0" err="1">
                <a:solidFill>
                  <a:srgbClr val="232F3E"/>
                </a:solidFill>
              </a:rPr>
              <a:t>commands</a:t>
            </a:r>
            <a:r>
              <a:rPr lang="hr-HR" sz="2000" dirty="0">
                <a:solidFill>
                  <a:srgbClr val="232F3E"/>
                </a:solidFill>
              </a:rPr>
              <a:t> </a:t>
            </a:r>
            <a:r>
              <a:rPr lang="hr-HR" sz="2000" dirty="0" err="1">
                <a:solidFill>
                  <a:srgbClr val="232F3E"/>
                </a:solidFill>
              </a:rPr>
              <a:t>started</a:t>
            </a:r>
            <a:r>
              <a:rPr lang="hr-HR" sz="2000" dirty="0">
                <a:solidFill>
                  <a:srgbClr val="232F3E"/>
                </a:solidFill>
              </a:rPr>
              <a:t> </a:t>
            </a:r>
            <a:r>
              <a:rPr lang="hr-HR" sz="2000" dirty="0" err="1">
                <a:solidFill>
                  <a:srgbClr val="232F3E"/>
                </a:solidFill>
              </a:rPr>
              <a:t>working</a:t>
            </a:r>
            <a:r>
              <a:rPr lang="hr-HR" sz="2000" dirty="0">
                <a:solidFill>
                  <a:srgbClr val="232F3E"/>
                </a:solidFill>
              </a:rPr>
              <a:t> </a:t>
            </a:r>
            <a:r>
              <a:rPr lang="hr-HR" sz="2000" dirty="0" err="1">
                <a:solidFill>
                  <a:srgbClr val="232F3E"/>
                </a:solidFill>
              </a:rPr>
              <a:t>and</a:t>
            </a:r>
            <a:r>
              <a:rPr lang="hr-HR" sz="2000" dirty="0">
                <a:solidFill>
                  <a:srgbClr val="232F3E"/>
                </a:solidFill>
              </a:rPr>
              <a:t> </a:t>
            </a:r>
            <a:r>
              <a:rPr lang="hr-HR" sz="2000" dirty="0" err="1">
                <a:solidFill>
                  <a:srgbClr val="232F3E"/>
                </a:solidFill>
              </a:rPr>
              <a:t>the</a:t>
            </a:r>
            <a:r>
              <a:rPr lang="hr-HR" sz="2000" dirty="0">
                <a:solidFill>
                  <a:srgbClr val="232F3E"/>
                </a:solidFill>
              </a:rPr>
              <a:t> </a:t>
            </a:r>
            <a:r>
              <a:rPr lang="hr-HR" sz="2000" dirty="0" err="1">
                <a:solidFill>
                  <a:srgbClr val="232F3E"/>
                </a:solidFill>
              </a:rPr>
              <a:t>migration</a:t>
            </a:r>
            <a:r>
              <a:rPr lang="hr-HR" sz="2000" dirty="0">
                <a:solidFill>
                  <a:srgbClr val="232F3E"/>
                </a:solidFill>
              </a:rPr>
              <a:t> </a:t>
            </a:r>
            <a:r>
              <a:rPr lang="hr-HR" sz="2000" dirty="0" err="1">
                <a:solidFill>
                  <a:srgbClr val="232F3E"/>
                </a:solidFill>
              </a:rPr>
              <a:t>could</a:t>
            </a:r>
            <a:r>
              <a:rPr lang="hr-HR" sz="2000" dirty="0">
                <a:solidFill>
                  <a:srgbClr val="232F3E"/>
                </a:solidFill>
              </a:rPr>
              <a:t> start. </a:t>
            </a:r>
            <a:r>
              <a:rPr lang="hr-HR" sz="2000" dirty="0" err="1">
                <a:solidFill>
                  <a:srgbClr val="232F3E"/>
                </a:solidFill>
              </a:rPr>
              <a:t>The</a:t>
            </a:r>
            <a:r>
              <a:rPr lang="hr-HR" sz="2000" dirty="0">
                <a:solidFill>
                  <a:srgbClr val="232F3E"/>
                </a:solidFill>
              </a:rPr>
              <a:t> </a:t>
            </a:r>
            <a:r>
              <a:rPr lang="hr-HR" sz="2000" dirty="0" err="1">
                <a:solidFill>
                  <a:srgbClr val="232F3E"/>
                </a:solidFill>
              </a:rPr>
              <a:t>second</a:t>
            </a:r>
            <a:r>
              <a:rPr lang="hr-HR" sz="2000" dirty="0">
                <a:solidFill>
                  <a:srgbClr val="232F3E"/>
                </a:solidFill>
              </a:rPr>
              <a:t> </a:t>
            </a:r>
            <a:r>
              <a:rPr lang="hr-HR" sz="2000" dirty="0" err="1">
                <a:solidFill>
                  <a:srgbClr val="232F3E"/>
                </a:solidFill>
              </a:rPr>
              <a:t>issue</a:t>
            </a:r>
            <a:r>
              <a:rPr lang="hr-HR" sz="2000" dirty="0">
                <a:solidFill>
                  <a:srgbClr val="232F3E"/>
                </a:solidFill>
              </a:rPr>
              <a:t> </a:t>
            </a:r>
            <a:r>
              <a:rPr lang="hr-HR" sz="2000" dirty="0" err="1">
                <a:solidFill>
                  <a:srgbClr val="232F3E"/>
                </a:solidFill>
              </a:rPr>
              <a:t>was</a:t>
            </a:r>
            <a:r>
              <a:rPr lang="hr-HR" sz="2000" dirty="0">
                <a:solidFill>
                  <a:srgbClr val="232F3E"/>
                </a:solidFill>
              </a:rPr>
              <a:t> </a:t>
            </a:r>
            <a:r>
              <a:rPr lang="hr-HR" sz="2000" dirty="0" err="1">
                <a:solidFill>
                  <a:srgbClr val="232F3E"/>
                </a:solidFill>
              </a:rPr>
              <a:t>that</a:t>
            </a:r>
            <a:r>
              <a:rPr lang="hr-HR" sz="2000" dirty="0">
                <a:solidFill>
                  <a:srgbClr val="232F3E"/>
                </a:solidFill>
              </a:rPr>
              <a:t> </a:t>
            </a:r>
            <a:r>
              <a:rPr lang="hr-HR" sz="2000" dirty="0" err="1">
                <a:solidFill>
                  <a:srgbClr val="232F3E"/>
                </a:solidFill>
              </a:rPr>
              <a:t>we</a:t>
            </a:r>
            <a:r>
              <a:rPr lang="hr-HR" sz="2000" dirty="0">
                <a:solidFill>
                  <a:srgbClr val="232F3E"/>
                </a:solidFill>
              </a:rPr>
              <a:t> had to </a:t>
            </a:r>
            <a:r>
              <a:rPr lang="hr-HR" sz="2000" dirty="0" err="1">
                <a:solidFill>
                  <a:srgbClr val="232F3E"/>
                </a:solidFill>
              </a:rPr>
              <a:t>firstly</a:t>
            </a:r>
            <a:r>
              <a:rPr lang="hr-HR" sz="2000" dirty="0">
                <a:solidFill>
                  <a:srgbClr val="232F3E"/>
                </a:solidFill>
              </a:rPr>
              <a:t> </a:t>
            </a:r>
            <a:r>
              <a:rPr lang="hr-HR" sz="2000" dirty="0" err="1">
                <a:solidFill>
                  <a:srgbClr val="232F3E"/>
                </a:solidFill>
              </a:rPr>
              <a:t>create</a:t>
            </a:r>
            <a:r>
              <a:rPr lang="hr-HR" sz="2000" dirty="0">
                <a:solidFill>
                  <a:srgbClr val="232F3E"/>
                </a:solidFill>
              </a:rPr>
              <a:t> </a:t>
            </a:r>
            <a:r>
              <a:rPr lang="hr-HR" sz="2000" dirty="0" err="1">
                <a:solidFill>
                  <a:srgbClr val="232F3E"/>
                </a:solidFill>
              </a:rPr>
              <a:t>the</a:t>
            </a:r>
            <a:r>
              <a:rPr lang="hr-HR" sz="2000" dirty="0">
                <a:solidFill>
                  <a:srgbClr val="232F3E"/>
                </a:solidFill>
              </a:rPr>
              <a:t> </a:t>
            </a:r>
            <a:r>
              <a:rPr lang="hr-HR" sz="2000" dirty="0" err="1">
                <a:solidFill>
                  <a:srgbClr val="232F3E"/>
                </a:solidFill>
              </a:rPr>
              <a:t>database</a:t>
            </a:r>
            <a:r>
              <a:rPr lang="hr-HR" sz="2000" dirty="0">
                <a:solidFill>
                  <a:srgbClr val="232F3E"/>
                </a:solidFill>
              </a:rPr>
              <a:t> </a:t>
            </a:r>
            <a:r>
              <a:rPr lang="hr-HR" sz="2000" dirty="0" err="1">
                <a:solidFill>
                  <a:srgbClr val="232F3E"/>
                </a:solidFill>
              </a:rPr>
              <a:t>and</a:t>
            </a:r>
            <a:r>
              <a:rPr lang="hr-HR" sz="2000" dirty="0">
                <a:solidFill>
                  <a:srgbClr val="232F3E"/>
                </a:solidFill>
              </a:rPr>
              <a:t> </a:t>
            </a:r>
            <a:r>
              <a:rPr lang="hr-HR" sz="2000" dirty="0" err="1">
                <a:solidFill>
                  <a:srgbClr val="232F3E"/>
                </a:solidFill>
              </a:rPr>
              <a:t>then</a:t>
            </a:r>
            <a:r>
              <a:rPr lang="hr-HR" sz="2000" dirty="0">
                <a:solidFill>
                  <a:srgbClr val="232F3E"/>
                </a:solidFill>
              </a:rPr>
              <a:t> to </a:t>
            </a:r>
            <a:r>
              <a:rPr lang="hr-HR" sz="2000" dirty="0" err="1">
                <a:solidFill>
                  <a:srgbClr val="232F3E"/>
                </a:solidFill>
              </a:rPr>
              <a:t>migrate</a:t>
            </a:r>
            <a:r>
              <a:rPr lang="hr-HR" sz="2000" dirty="0">
                <a:solidFill>
                  <a:srgbClr val="232F3E"/>
                </a:solidFill>
              </a:rPr>
              <a:t> </a:t>
            </a:r>
            <a:r>
              <a:rPr lang="hr-HR" sz="2000" dirty="0" err="1">
                <a:solidFill>
                  <a:srgbClr val="232F3E"/>
                </a:solidFill>
              </a:rPr>
              <a:t>the</a:t>
            </a:r>
            <a:r>
              <a:rPr lang="hr-HR" sz="2000" dirty="0">
                <a:solidFill>
                  <a:srgbClr val="232F3E"/>
                </a:solidFill>
              </a:rPr>
              <a:t> </a:t>
            </a:r>
            <a:r>
              <a:rPr lang="hr-HR" sz="2000" dirty="0" err="1">
                <a:solidFill>
                  <a:srgbClr val="232F3E"/>
                </a:solidFill>
              </a:rPr>
              <a:t>information</a:t>
            </a:r>
            <a:r>
              <a:rPr lang="hr-HR" sz="2000" dirty="0">
                <a:solidFill>
                  <a:srgbClr val="232F3E"/>
                </a:solidFill>
              </a:rPr>
              <a:t>.</a:t>
            </a:r>
            <a:br>
              <a:rPr lang="hr-HR" dirty="0">
                <a:solidFill>
                  <a:srgbClr val="232F3E"/>
                </a:solidFill>
              </a:rPr>
            </a:br>
            <a:br>
              <a:rPr lang="hr-HR" dirty="0">
                <a:solidFill>
                  <a:srgbClr val="232F3E"/>
                </a:solidFill>
              </a:rPr>
            </a:br>
            <a:br>
              <a:rPr lang="hr-HR" dirty="0">
                <a:solidFill>
                  <a:srgbClr val="232F3E"/>
                </a:solidFill>
              </a:rPr>
            </a:br>
            <a:br>
              <a:rPr lang="hr-HR" dirty="0">
                <a:solidFill>
                  <a:srgbClr val="232F3E"/>
                </a:solidFill>
              </a:rPr>
            </a:br>
            <a:br>
              <a:rPr lang="hr-HR" dirty="0">
                <a:solidFill>
                  <a:srgbClr val="232F3E"/>
                </a:solidFill>
              </a:rPr>
            </a:br>
            <a:br>
              <a:rPr lang="hr-HR" dirty="0">
                <a:solidFill>
                  <a:srgbClr val="232F3E"/>
                </a:solidFill>
              </a:rPr>
            </a:br>
            <a:br>
              <a:rPr lang="hr-HR" dirty="0">
                <a:solidFill>
                  <a:srgbClr val="232F3E"/>
                </a:solidFill>
              </a:rPr>
            </a:br>
            <a:br>
              <a:rPr lang="hr-HR" dirty="0">
                <a:solidFill>
                  <a:srgbClr val="232F3E"/>
                </a:solidFill>
              </a:rPr>
            </a:br>
            <a:br>
              <a:rPr lang="hr-HR" dirty="0">
                <a:solidFill>
                  <a:srgbClr val="232F3E"/>
                </a:solidFill>
              </a:rPr>
            </a:br>
            <a:br>
              <a:rPr lang="hr-HR" dirty="0">
                <a:solidFill>
                  <a:srgbClr val="232F3E"/>
                </a:solidFill>
              </a:rPr>
            </a:br>
            <a:endParaRPr lang="en-US" dirty="0">
              <a:solidFill>
                <a:srgbClr val="232F3E"/>
              </a:solidFill>
            </a:endParaRPr>
          </a:p>
          <a:p>
            <a:endParaRPr lang="en-US" sz="3600" dirty="0">
              <a:solidFill>
                <a:srgbClr val="002060"/>
              </a:solidFill>
            </a:endParaRP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1657" y="1360006"/>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176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zervirano mjesto teksta 2">
            <a:extLst>
              <a:ext uri="{FF2B5EF4-FFF2-40B4-BE49-F238E27FC236}">
                <a16:creationId xmlns:a16="http://schemas.microsoft.com/office/drawing/2014/main" id="{0718320C-F49E-0924-1997-1D418A1ED531}"/>
              </a:ext>
            </a:extLst>
          </p:cNvPr>
          <p:cNvSpPr>
            <a:spLocks noGrp="1"/>
          </p:cNvSpPr>
          <p:nvPr>
            <p:ph type="body" idx="1"/>
          </p:nvPr>
        </p:nvSpPr>
        <p:spPr/>
        <p:txBody>
          <a:bodyPr/>
          <a:lstStyle/>
          <a:p>
            <a:pPr>
              <a:buFontTx/>
              <a:buChar char="-"/>
            </a:pPr>
            <a:r>
              <a:rPr lang="hr-HR" dirty="0">
                <a:solidFill>
                  <a:schemeClr val="tx1"/>
                </a:solidFill>
              </a:rPr>
              <a:t>For </a:t>
            </a:r>
            <a:r>
              <a:rPr lang="hr-HR" dirty="0" err="1">
                <a:solidFill>
                  <a:schemeClr val="tx1"/>
                </a:solidFill>
              </a:rPr>
              <a:t>the</a:t>
            </a:r>
            <a:r>
              <a:rPr lang="hr-HR" dirty="0">
                <a:solidFill>
                  <a:schemeClr val="tx1"/>
                </a:solidFill>
              </a:rPr>
              <a:t> </a:t>
            </a:r>
            <a:r>
              <a:rPr lang="hr-HR" dirty="0" err="1">
                <a:solidFill>
                  <a:schemeClr val="tx1"/>
                </a:solidFill>
              </a:rPr>
              <a:t>load</a:t>
            </a:r>
            <a:r>
              <a:rPr lang="hr-HR" dirty="0">
                <a:solidFill>
                  <a:schemeClr val="tx1"/>
                </a:solidFill>
              </a:rPr>
              <a:t> </a:t>
            </a:r>
            <a:r>
              <a:rPr lang="hr-HR" dirty="0" err="1">
                <a:solidFill>
                  <a:schemeClr val="tx1"/>
                </a:solidFill>
              </a:rPr>
              <a:t>balancer</a:t>
            </a:r>
            <a:r>
              <a:rPr lang="hr-HR" dirty="0">
                <a:solidFill>
                  <a:schemeClr val="tx1"/>
                </a:solidFill>
              </a:rPr>
              <a:t>, </a:t>
            </a:r>
            <a:r>
              <a:rPr lang="hr-HR" dirty="0" err="1">
                <a:solidFill>
                  <a:schemeClr val="tx1"/>
                </a:solidFill>
              </a:rPr>
              <a:t>sometimes</a:t>
            </a:r>
            <a:r>
              <a:rPr lang="hr-HR" dirty="0">
                <a:solidFill>
                  <a:schemeClr val="tx1"/>
                </a:solidFill>
              </a:rPr>
              <a:t> </a:t>
            </a:r>
            <a:r>
              <a:rPr lang="hr-HR" dirty="0" err="1">
                <a:solidFill>
                  <a:schemeClr val="tx1"/>
                </a:solidFill>
              </a:rPr>
              <a:t>its</a:t>
            </a:r>
            <a:r>
              <a:rPr lang="hr-HR" dirty="0">
                <a:solidFill>
                  <a:schemeClr val="tx1"/>
                </a:solidFill>
              </a:rPr>
              <a:t> DNS </a:t>
            </a:r>
            <a:r>
              <a:rPr lang="hr-HR" dirty="0" err="1">
                <a:solidFill>
                  <a:schemeClr val="tx1"/>
                </a:solidFill>
              </a:rPr>
              <a:t>value</a:t>
            </a:r>
            <a:r>
              <a:rPr lang="hr-HR" dirty="0">
                <a:solidFill>
                  <a:schemeClr val="tx1"/>
                </a:solidFill>
              </a:rPr>
              <a:t> </a:t>
            </a:r>
            <a:r>
              <a:rPr lang="hr-HR" dirty="0" err="1">
                <a:solidFill>
                  <a:schemeClr val="tx1"/>
                </a:solidFill>
              </a:rPr>
              <a:t>is</a:t>
            </a:r>
            <a:r>
              <a:rPr lang="hr-HR" dirty="0">
                <a:solidFill>
                  <a:schemeClr val="tx1"/>
                </a:solidFill>
              </a:rPr>
              <a:t> </a:t>
            </a:r>
            <a:r>
              <a:rPr lang="hr-HR" dirty="0" err="1">
                <a:solidFill>
                  <a:schemeClr val="tx1"/>
                </a:solidFill>
              </a:rPr>
              <a:t>not</a:t>
            </a:r>
            <a:r>
              <a:rPr lang="hr-HR" dirty="0">
                <a:solidFill>
                  <a:schemeClr val="tx1"/>
                </a:solidFill>
              </a:rPr>
              <a:t> </a:t>
            </a:r>
            <a:r>
              <a:rPr lang="hr-HR" dirty="0" err="1">
                <a:solidFill>
                  <a:schemeClr val="tx1"/>
                </a:solidFill>
              </a:rPr>
              <a:t>working</a:t>
            </a:r>
            <a:r>
              <a:rPr lang="hr-HR" dirty="0">
                <a:solidFill>
                  <a:schemeClr val="tx1"/>
                </a:solidFill>
              </a:rPr>
              <a:t> for some </a:t>
            </a:r>
            <a:r>
              <a:rPr lang="hr-HR" dirty="0" err="1">
                <a:solidFill>
                  <a:schemeClr val="tx1"/>
                </a:solidFill>
              </a:rPr>
              <a:t>reason</a:t>
            </a:r>
            <a:r>
              <a:rPr lang="hr-HR" dirty="0">
                <a:solidFill>
                  <a:schemeClr val="tx1"/>
                </a:solidFill>
              </a:rPr>
              <a:t>.</a:t>
            </a:r>
          </a:p>
          <a:p>
            <a:pPr marL="152396" indent="0">
              <a:buNone/>
            </a:pPr>
            <a:endParaRPr lang="hr-HR" dirty="0">
              <a:solidFill>
                <a:schemeClr val="tx1"/>
              </a:solidFill>
            </a:endParaRPr>
          </a:p>
          <a:p>
            <a:r>
              <a:rPr lang="hr-HR" b="1" dirty="0">
                <a:solidFill>
                  <a:schemeClr val="tx1"/>
                </a:solidFill>
              </a:rPr>
              <a:t>Resources</a:t>
            </a:r>
          </a:p>
          <a:p>
            <a:pPr marL="152396" indent="0">
              <a:buNone/>
            </a:pPr>
            <a:endParaRPr lang="hr-HR" dirty="0">
              <a:solidFill>
                <a:srgbClr val="232F3E"/>
              </a:solidFill>
            </a:endParaRPr>
          </a:p>
          <a:p>
            <a:pPr>
              <a:buFontTx/>
              <a:buChar char="-"/>
            </a:pPr>
            <a:r>
              <a:rPr lang="hr-HR" dirty="0">
                <a:solidFill>
                  <a:srgbClr val="232F3E"/>
                </a:solidFill>
                <a:hlinkClick r:id="rId2"/>
              </a:rPr>
              <a:t>https://awsacademy.instructure.com/courses/49302/modules/items/4245907</a:t>
            </a:r>
            <a:r>
              <a:rPr lang="hr-HR" dirty="0">
                <a:solidFill>
                  <a:srgbClr val="232F3E"/>
                </a:solidFill>
              </a:rPr>
              <a:t> </a:t>
            </a:r>
          </a:p>
          <a:p>
            <a:pPr>
              <a:buFontTx/>
              <a:buChar char="-"/>
            </a:pPr>
            <a:r>
              <a:rPr lang="hr-HR" dirty="0">
                <a:solidFill>
                  <a:srgbClr val="232F3E"/>
                </a:solidFill>
                <a:hlinkClick r:id="rId3"/>
              </a:rPr>
              <a:t>https://docs.aws.amazon.com/pricing-calculator/index.html</a:t>
            </a:r>
            <a:r>
              <a:rPr lang="hr-HR" dirty="0">
                <a:solidFill>
                  <a:srgbClr val="232F3E"/>
                </a:solidFill>
              </a:rPr>
              <a:t> </a:t>
            </a:r>
          </a:p>
          <a:p>
            <a:pPr>
              <a:buFontTx/>
              <a:buChar char="-"/>
            </a:pPr>
            <a:r>
              <a:rPr lang="hr-HR" dirty="0">
                <a:solidFill>
                  <a:srgbClr val="232F3E"/>
                </a:solidFill>
                <a:hlinkClick r:id="rId4"/>
              </a:rPr>
              <a:t>https://docs.aws.amazon.com/elasticloadbalancing/latest/application/application-load-balancers.html</a:t>
            </a:r>
            <a:r>
              <a:rPr lang="hr-HR" dirty="0">
                <a:solidFill>
                  <a:srgbClr val="232F3E"/>
                </a:solidFill>
              </a:rPr>
              <a:t> </a:t>
            </a:r>
          </a:p>
          <a:p>
            <a:pPr>
              <a:buFontTx/>
              <a:buChar char="-"/>
            </a:pPr>
            <a:r>
              <a:rPr lang="hr-HR" dirty="0">
                <a:solidFill>
                  <a:srgbClr val="232F3E"/>
                </a:solidFill>
                <a:hlinkClick r:id="rId5"/>
              </a:rPr>
              <a:t>https://awsacademy.instructure.com/courses/49302/modules/items/4246031</a:t>
            </a:r>
            <a:r>
              <a:rPr lang="hr-HR" dirty="0">
                <a:solidFill>
                  <a:srgbClr val="232F3E"/>
                </a:solidFill>
              </a:rPr>
              <a:t> </a:t>
            </a:r>
          </a:p>
          <a:p>
            <a:pPr>
              <a:buFontTx/>
              <a:buChar char="-"/>
            </a:pPr>
            <a:r>
              <a:rPr lang="hr-HR" dirty="0">
                <a:solidFill>
                  <a:srgbClr val="232F3E"/>
                </a:solidFill>
                <a:hlinkClick r:id="rId6"/>
              </a:rPr>
              <a:t>https://www.youtube.com/watch?v=aeLdPYGnn_Q</a:t>
            </a:r>
            <a:r>
              <a:rPr lang="hr-HR" dirty="0">
                <a:solidFill>
                  <a:srgbClr val="232F3E"/>
                </a:solidFill>
              </a:rPr>
              <a:t> </a:t>
            </a:r>
          </a:p>
          <a:p>
            <a:pPr>
              <a:buFontTx/>
              <a:buChar char="-"/>
            </a:pPr>
            <a:r>
              <a:rPr lang="hr-HR" dirty="0">
                <a:solidFill>
                  <a:srgbClr val="232F3E"/>
                </a:solidFill>
                <a:hlinkClick r:id="rId7"/>
              </a:rPr>
              <a:t>https://awsacademy.instructure.com/courses/49302/modules/items/4246271</a:t>
            </a:r>
            <a:r>
              <a:rPr lang="hr-HR" dirty="0">
                <a:solidFill>
                  <a:srgbClr val="232F3E"/>
                </a:solidFill>
              </a:rPr>
              <a:t> </a:t>
            </a:r>
          </a:p>
          <a:p>
            <a:pPr>
              <a:buFontTx/>
              <a:buChar char="-"/>
            </a:pPr>
            <a:r>
              <a:rPr lang="hr-HR" dirty="0">
                <a:solidFill>
                  <a:srgbClr val="232F3E"/>
                </a:solidFill>
                <a:hlinkClick r:id="rId8"/>
              </a:rPr>
              <a:t>https://awsacademy.instructure.com/courses/49302/modules/items/4246188</a:t>
            </a:r>
            <a:r>
              <a:rPr lang="hr-HR" dirty="0">
                <a:solidFill>
                  <a:srgbClr val="232F3E"/>
                </a:solidFill>
              </a:rPr>
              <a:t> </a:t>
            </a:r>
          </a:p>
          <a:p>
            <a:pPr>
              <a:buFontTx/>
              <a:buChar char="-"/>
            </a:pPr>
            <a:endParaRPr lang="hr-HR" dirty="0">
              <a:solidFill>
                <a:srgbClr val="232F3E"/>
              </a:solidFill>
            </a:endParaRPr>
          </a:p>
          <a:p>
            <a:pPr>
              <a:buFontTx/>
              <a:buChar char="-"/>
            </a:pPr>
            <a:endParaRPr lang="hr-HR" dirty="0">
              <a:solidFill>
                <a:srgbClr val="232F3E"/>
              </a:solidFill>
            </a:endParaRPr>
          </a:p>
          <a:p>
            <a:pPr>
              <a:buFontTx/>
              <a:buChar char="-"/>
            </a:pPr>
            <a:endParaRPr lang="en-US" dirty="0">
              <a:solidFill>
                <a:srgbClr val="232F3E"/>
              </a:solidFill>
            </a:endParaRPr>
          </a:p>
          <a:p>
            <a:pPr marL="152396" indent="0">
              <a:buNone/>
            </a:pPr>
            <a:r>
              <a:rPr lang="hr-HR" dirty="0">
                <a:solidFill>
                  <a:schemeClr val="tx1"/>
                </a:solidFill>
              </a:rPr>
              <a:t> </a:t>
            </a:r>
          </a:p>
        </p:txBody>
      </p:sp>
      <p:cxnSp>
        <p:nvCxnSpPr>
          <p:cNvPr id="6" name="Straight Arrow Connector 3">
            <a:extLst>
              <a:ext uri="{FF2B5EF4-FFF2-40B4-BE49-F238E27FC236}">
                <a16:creationId xmlns:a16="http://schemas.microsoft.com/office/drawing/2014/main" id="{2C832E62-DAE9-1F92-EB53-C519B92592B5}"/>
              </a:ext>
            </a:extLst>
          </p:cNvPr>
          <p:cNvCxnSpPr/>
          <p:nvPr/>
        </p:nvCxnSpPr>
        <p:spPr>
          <a:xfrm flipV="1">
            <a:off x="-1657" y="1360006"/>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5769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9C47EA9-CE62-4778-903B-7BF51A922E39}"/>
              </a:ext>
            </a:extLst>
          </p:cNvPr>
          <p:cNvSpPr>
            <a:spLocks noGrp="1"/>
          </p:cNvSpPr>
          <p:nvPr>
            <p:ph type="title"/>
          </p:nvPr>
        </p:nvSpPr>
        <p:spPr/>
        <p:txBody>
          <a:bodyPr/>
          <a:lstStyle/>
          <a:p>
            <a:r>
              <a:rPr lang="hr-HR" b="1" dirty="0" err="1">
                <a:solidFill>
                  <a:srgbClr val="002060"/>
                </a:solidFill>
              </a:rPr>
              <a:t>Lessons</a:t>
            </a:r>
            <a:r>
              <a:rPr lang="hr-HR" b="1" dirty="0">
                <a:solidFill>
                  <a:srgbClr val="002060"/>
                </a:solidFill>
              </a:rPr>
              <a:t> </a:t>
            </a:r>
            <a:r>
              <a:rPr lang="hr-HR" b="1" dirty="0" err="1">
                <a:solidFill>
                  <a:srgbClr val="002060"/>
                </a:solidFill>
              </a:rPr>
              <a:t>learned</a:t>
            </a:r>
            <a:endParaRPr lang="hr-HR" b="1" dirty="0">
              <a:solidFill>
                <a:srgbClr val="002060"/>
              </a:solidFill>
            </a:endParaRPr>
          </a:p>
        </p:txBody>
      </p:sp>
      <p:sp>
        <p:nvSpPr>
          <p:cNvPr id="3" name="Rezervirano mjesto teksta 2">
            <a:extLst>
              <a:ext uri="{FF2B5EF4-FFF2-40B4-BE49-F238E27FC236}">
                <a16:creationId xmlns:a16="http://schemas.microsoft.com/office/drawing/2014/main" id="{5C120078-303A-5D60-17F6-ACF80A8A220D}"/>
              </a:ext>
            </a:extLst>
          </p:cNvPr>
          <p:cNvSpPr>
            <a:spLocks noGrp="1"/>
          </p:cNvSpPr>
          <p:nvPr>
            <p:ph type="body" idx="1"/>
          </p:nvPr>
        </p:nvSpPr>
        <p:spPr/>
        <p:txBody>
          <a:bodyPr/>
          <a:lstStyle/>
          <a:p>
            <a:pPr marL="285750" indent="-285750">
              <a:spcAft>
                <a:spcPts val="1200"/>
              </a:spcAft>
              <a:buChar char="•"/>
            </a:pPr>
            <a:r>
              <a:rPr lang="hr-HR" b="1" dirty="0">
                <a:solidFill>
                  <a:schemeClr val="tx1"/>
                </a:solidFill>
              </a:rPr>
              <a:t>New </a:t>
            </a:r>
            <a:r>
              <a:rPr lang="hr-HR" b="1" dirty="0" err="1">
                <a:solidFill>
                  <a:schemeClr val="tx1"/>
                </a:solidFill>
              </a:rPr>
              <a:t>skills</a:t>
            </a:r>
            <a:endParaRPr lang="hr-HR" b="1" dirty="0">
              <a:solidFill>
                <a:schemeClr val="tx1"/>
              </a:solidFill>
            </a:endParaRPr>
          </a:p>
          <a:p>
            <a:pPr marL="285750" indent="-285750">
              <a:spcAft>
                <a:spcPts val="1200"/>
              </a:spcAft>
              <a:buFontTx/>
              <a:buChar char="-"/>
            </a:pPr>
            <a:r>
              <a:rPr lang="hr-HR" dirty="0" err="1">
                <a:solidFill>
                  <a:schemeClr val="tx1"/>
                </a:solidFill>
              </a:rPr>
              <a:t>We</a:t>
            </a:r>
            <a:r>
              <a:rPr lang="hr-HR" dirty="0">
                <a:solidFill>
                  <a:schemeClr val="tx1"/>
                </a:solidFill>
              </a:rPr>
              <a:t> </a:t>
            </a:r>
            <a:r>
              <a:rPr lang="hr-HR" dirty="0" err="1">
                <a:solidFill>
                  <a:schemeClr val="tx1"/>
                </a:solidFill>
              </a:rPr>
              <a:t>learned</a:t>
            </a:r>
            <a:r>
              <a:rPr lang="hr-HR" dirty="0">
                <a:solidFill>
                  <a:schemeClr val="tx1"/>
                </a:solidFill>
              </a:rPr>
              <a:t> how to </a:t>
            </a:r>
            <a:r>
              <a:rPr lang="hr-HR" dirty="0" err="1">
                <a:solidFill>
                  <a:schemeClr val="tx1"/>
                </a:solidFill>
              </a:rPr>
              <a:t>divide</a:t>
            </a:r>
            <a:r>
              <a:rPr lang="hr-HR" dirty="0">
                <a:solidFill>
                  <a:schemeClr val="tx1"/>
                </a:solidFill>
              </a:rPr>
              <a:t> </a:t>
            </a:r>
            <a:r>
              <a:rPr lang="hr-HR" dirty="0" err="1">
                <a:solidFill>
                  <a:schemeClr val="tx1"/>
                </a:solidFill>
              </a:rPr>
              <a:t>the</a:t>
            </a:r>
            <a:r>
              <a:rPr lang="hr-HR" dirty="0">
                <a:solidFill>
                  <a:schemeClr val="tx1"/>
                </a:solidFill>
              </a:rPr>
              <a:t> </a:t>
            </a:r>
            <a:r>
              <a:rPr lang="hr-HR" dirty="0" err="1">
                <a:solidFill>
                  <a:schemeClr val="tx1"/>
                </a:solidFill>
              </a:rPr>
              <a:t>project</a:t>
            </a:r>
            <a:r>
              <a:rPr lang="hr-HR" dirty="0">
                <a:solidFill>
                  <a:schemeClr val="tx1"/>
                </a:solidFill>
              </a:rPr>
              <a:t> </a:t>
            </a:r>
            <a:r>
              <a:rPr lang="hr-HR" dirty="0" err="1">
                <a:solidFill>
                  <a:schemeClr val="tx1"/>
                </a:solidFill>
              </a:rPr>
              <a:t>into</a:t>
            </a:r>
            <a:r>
              <a:rPr lang="hr-HR" dirty="0">
                <a:solidFill>
                  <a:schemeClr val="tx1"/>
                </a:solidFill>
              </a:rPr>
              <a:t> </a:t>
            </a:r>
            <a:r>
              <a:rPr lang="hr-HR" dirty="0" err="1">
                <a:solidFill>
                  <a:schemeClr val="tx1"/>
                </a:solidFill>
              </a:rPr>
              <a:t>two</a:t>
            </a:r>
            <a:r>
              <a:rPr lang="hr-HR" dirty="0">
                <a:solidFill>
                  <a:schemeClr val="tx1"/>
                </a:solidFill>
              </a:rPr>
              <a:t> separate </a:t>
            </a:r>
            <a:r>
              <a:rPr lang="hr-HR" dirty="0" err="1">
                <a:solidFill>
                  <a:schemeClr val="tx1"/>
                </a:solidFill>
              </a:rPr>
              <a:t>infrastructures</a:t>
            </a:r>
            <a:r>
              <a:rPr lang="hr-HR" dirty="0">
                <a:solidFill>
                  <a:schemeClr val="tx1"/>
                </a:solidFill>
              </a:rPr>
              <a:t> : web server &amp; </a:t>
            </a:r>
            <a:r>
              <a:rPr lang="hr-HR" dirty="0" err="1">
                <a:solidFill>
                  <a:schemeClr val="tx1"/>
                </a:solidFill>
              </a:rPr>
              <a:t>database</a:t>
            </a:r>
            <a:r>
              <a:rPr lang="hr-HR" dirty="0">
                <a:solidFill>
                  <a:schemeClr val="tx1"/>
                </a:solidFill>
              </a:rPr>
              <a:t>. </a:t>
            </a:r>
          </a:p>
          <a:p>
            <a:pPr marL="285750" indent="-285750">
              <a:spcAft>
                <a:spcPts val="1200"/>
              </a:spcAft>
              <a:buFontTx/>
              <a:buChar char="-"/>
            </a:pPr>
            <a:r>
              <a:rPr lang="hr-HR" dirty="0" err="1">
                <a:solidFill>
                  <a:schemeClr val="tx1"/>
                </a:solidFill>
              </a:rPr>
              <a:t>We</a:t>
            </a:r>
            <a:r>
              <a:rPr lang="hr-HR" dirty="0">
                <a:solidFill>
                  <a:schemeClr val="tx1"/>
                </a:solidFill>
              </a:rPr>
              <a:t> </a:t>
            </a:r>
            <a:r>
              <a:rPr lang="hr-HR" dirty="0" err="1">
                <a:solidFill>
                  <a:schemeClr val="tx1"/>
                </a:solidFill>
              </a:rPr>
              <a:t>learned</a:t>
            </a:r>
            <a:r>
              <a:rPr lang="hr-HR" dirty="0">
                <a:solidFill>
                  <a:schemeClr val="tx1"/>
                </a:solidFill>
              </a:rPr>
              <a:t> to </a:t>
            </a:r>
            <a:r>
              <a:rPr lang="hr-HR" dirty="0" err="1">
                <a:solidFill>
                  <a:schemeClr val="tx1"/>
                </a:solidFill>
              </a:rPr>
              <a:t>enable</a:t>
            </a:r>
            <a:r>
              <a:rPr lang="hr-HR" dirty="0">
                <a:solidFill>
                  <a:schemeClr val="tx1"/>
                </a:solidFill>
              </a:rPr>
              <a:t> </a:t>
            </a:r>
            <a:r>
              <a:rPr lang="hr-HR" dirty="0" err="1">
                <a:solidFill>
                  <a:schemeClr val="tx1"/>
                </a:solidFill>
              </a:rPr>
              <a:t>the</a:t>
            </a:r>
            <a:r>
              <a:rPr lang="hr-HR" dirty="0">
                <a:solidFill>
                  <a:schemeClr val="tx1"/>
                </a:solidFill>
              </a:rPr>
              <a:t> auto-</a:t>
            </a:r>
            <a:r>
              <a:rPr lang="hr-HR" dirty="0" err="1">
                <a:solidFill>
                  <a:schemeClr val="tx1"/>
                </a:solidFill>
              </a:rPr>
              <a:t>scaling</a:t>
            </a:r>
            <a:r>
              <a:rPr lang="hr-HR" dirty="0">
                <a:solidFill>
                  <a:schemeClr val="tx1"/>
                </a:solidFill>
              </a:rPr>
              <a:t> </a:t>
            </a:r>
            <a:r>
              <a:rPr lang="hr-HR" dirty="0" err="1">
                <a:solidFill>
                  <a:schemeClr val="tx1"/>
                </a:solidFill>
              </a:rPr>
              <a:t>and</a:t>
            </a:r>
            <a:r>
              <a:rPr lang="hr-HR" dirty="0">
                <a:solidFill>
                  <a:schemeClr val="tx1"/>
                </a:solidFill>
              </a:rPr>
              <a:t> to </a:t>
            </a:r>
            <a:r>
              <a:rPr lang="hr-HR" dirty="0" err="1">
                <a:solidFill>
                  <a:schemeClr val="tx1"/>
                </a:solidFill>
              </a:rPr>
              <a:t>see</a:t>
            </a:r>
            <a:r>
              <a:rPr lang="hr-HR" dirty="0">
                <a:solidFill>
                  <a:schemeClr val="tx1"/>
                </a:solidFill>
              </a:rPr>
              <a:t> how </a:t>
            </a:r>
            <a:r>
              <a:rPr lang="hr-HR" dirty="0" err="1">
                <a:solidFill>
                  <a:schemeClr val="tx1"/>
                </a:solidFill>
              </a:rPr>
              <a:t>the</a:t>
            </a:r>
            <a:r>
              <a:rPr lang="hr-HR" dirty="0">
                <a:solidFill>
                  <a:schemeClr val="tx1"/>
                </a:solidFill>
              </a:rPr>
              <a:t> </a:t>
            </a:r>
            <a:r>
              <a:rPr lang="hr-HR" dirty="0" err="1">
                <a:solidFill>
                  <a:schemeClr val="tx1"/>
                </a:solidFill>
              </a:rPr>
              <a:t>new</a:t>
            </a:r>
            <a:r>
              <a:rPr lang="hr-HR" dirty="0">
                <a:solidFill>
                  <a:schemeClr val="tx1"/>
                </a:solidFill>
              </a:rPr>
              <a:t> instance </a:t>
            </a:r>
            <a:r>
              <a:rPr lang="hr-HR" dirty="0" err="1">
                <a:solidFill>
                  <a:schemeClr val="tx1"/>
                </a:solidFill>
              </a:rPr>
              <a:t>is</a:t>
            </a:r>
            <a:r>
              <a:rPr lang="hr-HR" dirty="0">
                <a:solidFill>
                  <a:schemeClr val="tx1"/>
                </a:solidFill>
              </a:rPr>
              <a:t> </a:t>
            </a:r>
            <a:r>
              <a:rPr lang="hr-HR" dirty="0" err="1">
                <a:solidFill>
                  <a:schemeClr val="tx1"/>
                </a:solidFill>
              </a:rPr>
              <a:t>being</a:t>
            </a:r>
            <a:r>
              <a:rPr lang="hr-HR" dirty="0">
                <a:solidFill>
                  <a:schemeClr val="tx1"/>
                </a:solidFill>
              </a:rPr>
              <a:t> </a:t>
            </a:r>
            <a:r>
              <a:rPr lang="hr-HR" dirty="0" err="1">
                <a:solidFill>
                  <a:schemeClr val="tx1"/>
                </a:solidFill>
              </a:rPr>
              <a:t>created</a:t>
            </a:r>
            <a:r>
              <a:rPr lang="hr-HR" dirty="0">
                <a:solidFill>
                  <a:schemeClr val="tx1"/>
                </a:solidFill>
              </a:rPr>
              <a:t> as a backup, </a:t>
            </a:r>
            <a:r>
              <a:rPr lang="hr-HR" dirty="0" err="1">
                <a:solidFill>
                  <a:schemeClr val="tx1"/>
                </a:solidFill>
              </a:rPr>
              <a:t>while</a:t>
            </a:r>
            <a:r>
              <a:rPr lang="hr-HR" dirty="0">
                <a:solidFill>
                  <a:schemeClr val="tx1"/>
                </a:solidFill>
              </a:rPr>
              <a:t> </a:t>
            </a:r>
            <a:r>
              <a:rPr lang="hr-HR" dirty="0" err="1">
                <a:solidFill>
                  <a:schemeClr val="tx1"/>
                </a:solidFill>
              </a:rPr>
              <a:t>the</a:t>
            </a:r>
            <a:r>
              <a:rPr lang="hr-HR" dirty="0">
                <a:solidFill>
                  <a:schemeClr val="tx1"/>
                </a:solidFill>
              </a:rPr>
              <a:t> </a:t>
            </a:r>
            <a:r>
              <a:rPr lang="hr-HR" dirty="0" err="1">
                <a:solidFill>
                  <a:schemeClr val="tx1"/>
                </a:solidFill>
              </a:rPr>
              <a:t>other</a:t>
            </a:r>
            <a:r>
              <a:rPr lang="hr-HR" dirty="0">
                <a:solidFill>
                  <a:schemeClr val="tx1"/>
                </a:solidFill>
              </a:rPr>
              <a:t> one </a:t>
            </a:r>
            <a:r>
              <a:rPr lang="hr-HR" dirty="0" err="1">
                <a:solidFill>
                  <a:schemeClr val="tx1"/>
                </a:solidFill>
              </a:rPr>
              <a:t>is</a:t>
            </a:r>
            <a:r>
              <a:rPr lang="hr-HR" dirty="0">
                <a:solidFill>
                  <a:schemeClr val="tx1"/>
                </a:solidFill>
              </a:rPr>
              <a:t> </a:t>
            </a:r>
            <a:r>
              <a:rPr lang="hr-HR" dirty="0" err="1">
                <a:solidFill>
                  <a:schemeClr val="tx1"/>
                </a:solidFill>
              </a:rPr>
              <a:t>terminated</a:t>
            </a:r>
            <a:r>
              <a:rPr lang="hr-HR" dirty="0">
                <a:solidFill>
                  <a:schemeClr val="tx1"/>
                </a:solidFill>
              </a:rPr>
              <a:t>.</a:t>
            </a:r>
            <a:endParaRPr lang="en-US" dirty="0">
              <a:solidFill>
                <a:schemeClr val="tx1"/>
              </a:solidFill>
            </a:endParaRPr>
          </a:p>
          <a:p>
            <a:pPr marL="285750" indent="-285750">
              <a:spcAft>
                <a:spcPts val="1200"/>
              </a:spcAft>
              <a:buChar char="•"/>
            </a:pPr>
            <a:r>
              <a:rPr lang="hr-HR" b="1" dirty="0" err="1">
                <a:solidFill>
                  <a:schemeClr val="tx1"/>
                </a:solidFill>
              </a:rPr>
              <a:t>Next</a:t>
            </a:r>
            <a:r>
              <a:rPr lang="hr-HR" b="1" dirty="0">
                <a:solidFill>
                  <a:schemeClr val="tx1"/>
                </a:solidFill>
              </a:rPr>
              <a:t> </a:t>
            </a:r>
            <a:r>
              <a:rPr lang="hr-HR" b="1" dirty="0" err="1">
                <a:solidFill>
                  <a:schemeClr val="tx1"/>
                </a:solidFill>
              </a:rPr>
              <a:t>steps</a:t>
            </a:r>
            <a:endParaRPr lang="hr-HR" b="1" dirty="0">
              <a:solidFill>
                <a:schemeClr val="tx1"/>
              </a:solidFill>
            </a:endParaRPr>
          </a:p>
          <a:p>
            <a:pPr marL="285750" indent="-285750">
              <a:spcAft>
                <a:spcPts val="1200"/>
              </a:spcAft>
              <a:buFontTx/>
              <a:buChar char="-"/>
            </a:pPr>
            <a:r>
              <a:rPr lang="hr-HR" dirty="0" err="1">
                <a:solidFill>
                  <a:schemeClr val="tx1"/>
                </a:solidFill>
              </a:rPr>
              <a:t>We</a:t>
            </a:r>
            <a:r>
              <a:rPr lang="hr-HR" dirty="0">
                <a:solidFill>
                  <a:schemeClr val="tx1"/>
                </a:solidFill>
              </a:rPr>
              <a:t> </a:t>
            </a:r>
            <a:r>
              <a:rPr lang="hr-HR" dirty="0" err="1">
                <a:solidFill>
                  <a:schemeClr val="tx1"/>
                </a:solidFill>
              </a:rPr>
              <a:t>would</a:t>
            </a:r>
            <a:r>
              <a:rPr lang="hr-HR" dirty="0">
                <a:solidFill>
                  <a:schemeClr val="tx1"/>
                </a:solidFill>
              </a:rPr>
              <a:t> </a:t>
            </a:r>
            <a:r>
              <a:rPr lang="hr-HR" dirty="0" err="1">
                <a:solidFill>
                  <a:schemeClr val="tx1"/>
                </a:solidFill>
              </a:rPr>
              <a:t>like</a:t>
            </a:r>
            <a:r>
              <a:rPr lang="hr-HR" dirty="0">
                <a:solidFill>
                  <a:schemeClr val="tx1"/>
                </a:solidFill>
              </a:rPr>
              <a:t> to </a:t>
            </a:r>
            <a:r>
              <a:rPr lang="hr-HR" dirty="0" err="1">
                <a:solidFill>
                  <a:schemeClr val="tx1"/>
                </a:solidFill>
              </a:rPr>
              <a:t>explore</a:t>
            </a:r>
            <a:r>
              <a:rPr lang="hr-HR" dirty="0">
                <a:solidFill>
                  <a:schemeClr val="tx1"/>
                </a:solidFill>
              </a:rPr>
              <a:t> </a:t>
            </a:r>
            <a:r>
              <a:rPr lang="hr-HR" dirty="0" err="1">
                <a:solidFill>
                  <a:schemeClr val="tx1"/>
                </a:solidFill>
              </a:rPr>
              <a:t>new</a:t>
            </a:r>
            <a:r>
              <a:rPr lang="hr-HR" dirty="0">
                <a:solidFill>
                  <a:schemeClr val="tx1"/>
                </a:solidFill>
              </a:rPr>
              <a:t> </a:t>
            </a:r>
            <a:r>
              <a:rPr lang="hr-HR" dirty="0" err="1">
                <a:solidFill>
                  <a:schemeClr val="tx1"/>
                </a:solidFill>
              </a:rPr>
              <a:t>ways</a:t>
            </a:r>
            <a:r>
              <a:rPr lang="hr-HR" dirty="0">
                <a:solidFill>
                  <a:schemeClr val="tx1"/>
                </a:solidFill>
              </a:rPr>
              <a:t> on how to </a:t>
            </a:r>
            <a:r>
              <a:rPr lang="hr-HR" dirty="0" err="1">
                <a:solidFill>
                  <a:schemeClr val="tx1"/>
                </a:solidFill>
              </a:rPr>
              <a:t>fullfil</a:t>
            </a:r>
            <a:r>
              <a:rPr lang="hr-HR" dirty="0">
                <a:solidFill>
                  <a:schemeClr val="tx1"/>
                </a:solidFill>
              </a:rPr>
              <a:t> </a:t>
            </a:r>
            <a:r>
              <a:rPr lang="hr-HR" dirty="0" err="1">
                <a:solidFill>
                  <a:schemeClr val="tx1"/>
                </a:solidFill>
              </a:rPr>
              <a:t>all</a:t>
            </a:r>
            <a:r>
              <a:rPr lang="hr-HR" dirty="0">
                <a:solidFill>
                  <a:schemeClr val="tx1"/>
                </a:solidFill>
              </a:rPr>
              <a:t> </a:t>
            </a:r>
            <a:r>
              <a:rPr lang="hr-HR" dirty="0" err="1">
                <a:solidFill>
                  <a:schemeClr val="tx1"/>
                </a:solidFill>
              </a:rPr>
              <a:t>the</a:t>
            </a:r>
            <a:r>
              <a:rPr lang="hr-HR" dirty="0">
                <a:solidFill>
                  <a:schemeClr val="tx1"/>
                </a:solidFill>
              </a:rPr>
              <a:t> </a:t>
            </a:r>
            <a:r>
              <a:rPr lang="hr-HR" dirty="0" err="1">
                <a:solidFill>
                  <a:schemeClr val="tx1"/>
                </a:solidFill>
              </a:rPr>
              <a:t>requirements</a:t>
            </a:r>
            <a:r>
              <a:rPr lang="hr-HR" dirty="0">
                <a:solidFill>
                  <a:schemeClr val="tx1"/>
                </a:solidFill>
              </a:rPr>
              <a:t> </a:t>
            </a:r>
            <a:r>
              <a:rPr lang="hr-HR" dirty="0" err="1">
                <a:solidFill>
                  <a:schemeClr val="tx1"/>
                </a:solidFill>
              </a:rPr>
              <a:t>and</a:t>
            </a:r>
            <a:r>
              <a:rPr lang="hr-HR" dirty="0">
                <a:solidFill>
                  <a:schemeClr val="tx1"/>
                </a:solidFill>
              </a:rPr>
              <a:t> to </a:t>
            </a:r>
            <a:r>
              <a:rPr lang="hr-HR" dirty="0" err="1">
                <a:solidFill>
                  <a:schemeClr val="tx1"/>
                </a:solidFill>
              </a:rPr>
              <a:t>deploy</a:t>
            </a:r>
            <a:r>
              <a:rPr lang="hr-HR" dirty="0">
                <a:solidFill>
                  <a:schemeClr val="tx1"/>
                </a:solidFill>
              </a:rPr>
              <a:t> </a:t>
            </a:r>
            <a:r>
              <a:rPr lang="hr-HR" dirty="0" err="1">
                <a:solidFill>
                  <a:schemeClr val="tx1"/>
                </a:solidFill>
              </a:rPr>
              <a:t>the</a:t>
            </a:r>
            <a:r>
              <a:rPr lang="hr-HR" dirty="0">
                <a:solidFill>
                  <a:schemeClr val="tx1"/>
                </a:solidFill>
              </a:rPr>
              <a:t> </a:t>
            </a:r>
            <a:r>
              <a:rPr lang="hr-HR" dirty="0" err="1">
                <a:solidFill>
                  <a:schemeClr val="tx1"/>
                </a:solidFill>
              </a:rPr>
              <a:t>application</a:t>
            </a:r>
            <a:r>
              <a:rPr lang="hr-HR" dirty="0">
                <a:solidFill>
                  <a:schemeClr val="tx1"/>
                </a:solidFill>
              </a:rPr>
              <a:t>. </a:t>
            </a:r>
          </a:p>
          <a:p>
            <a:pPr marL="285750" indent="-285750">
              <a:spcAft>
                <a:spcPts val="1200"/>
              </a:spcAft>
              <a:buFontTx/>
              <a:buChar char="-"/>
            </a:pPr>
            <a:r>
              <a:rPr lang="hr-HR" dirty="0" err="1">
                <a:solidFill>
                  <a:schemeClr val="tx1"/>
                </a:solidFill>
              </a:rPr>
              <a:t>We</a:t>
            </a:r>
            <a:r>
              <a:rPr lang="hr-HR" dirty="0">
                <a:solidFill>
                  <a:schemeClr val="tx1"/>
                </a:solidFill>
              </a:rPr>
              <a:t> </a:t>
            </a:r>
            <a:r>
              <a:rPr lang="hr-HR" dirty="0" err="1">
                <a:solidFill>
                  <a:schemeClr val="tx1"/>
                </a:solidFill>
              </a:rPr>
              <a:t>would</a:t>
            </a:r>
            <a:r>
              <a:rPr lang="hr-HR" dirty="0">
                <a:solidFill>
                  <a:schemeClr val="tx1"/>
                </a:solidFill>
              </a:rPr>
              <a:t> </a:t>
            </a:r>
            <a:r>
              <a:rPr lang="hr-HR" dirty="0" err="1">
                <a:solidFill>
                  <a:schemeClr val="tx1"/>
                </a:solidFill>
              </a:rPr>
              <a:t>also</a:t>
            </a:r>
            <a:r>
              <a:rPr lang="hr-HR" dirty="0">
                <a:solidFill>
                  <a:schemeClr val="tx1"/>
                </a:solidFill>
              </a:rPr>
              <a:t> </a:t>
            </a:r>
            <a:r>
              <a:rPr lang="hr-HR" dirty="0" err="1">
                <a:solidFill>
                  <a:schemeClr val="tx1"/>
                </a:solidFill>
              </a:rPr>
              <a:t>like</a:t>
            </a:r>
            <a:r>
              <a:rPr lang="hr-HR" dirty="0">
                <a:solidFill>
                  <a:schemeClr val="tx1"/>
                </a:solidFill>
              </a:rPr>
              <a:t> to </a:t>
            </a:r>
            <a:r>
              <a:rPr lang="hr-HR" dirty="0" err="1">
                <a:solidFill>
                  <a:schemeClr val="tx1"/>
                </a:solidFill>
              </a:rPr>
              <a:t>learn</a:t>
            </a:r>
            <a:r>
              <a:rPr lang="hr-HR" dirty="0">
                <a:solidFill>
                  <a:schemeClr val="tx1"/>
                </a:solidFill>
              </a:rPr>
              <a:t> on how to </a:t>
            </a:r>
            <a:r>
              <a:rPr lang="hr-HR" dirty="0" err="1">
                <a:solidFill>
                  <a:schemeClr val="tx1"/>
                </a:solidFill>
              </a:rPr>
              <a:t>minimize</a:t>
            </a:r>
            <a:r>
              <a:rPr lang="hr-HR" dirty="0">
                <a:solidFill>
                  <a:schemeClr val="tx1"/>
                </a:solidFill>
              </a:rPr>
              <a:t> </a:t>
            </a:r>
            <a:r>
              <a:rPr lang="hr-HR" dirty="0" err="1">
                <a:solidFill>
                  <a:schemeClr val="tx1"/>
                </a:solidFill>
              </a:rPr>
              <a:t>the</a:t>
            </a:r>
            <a:r>
              <a:rPr lang="hr-HR" dirty="0">
                <a:solidFill>
                  <a:schemeClr val="tx1"/>
                </a:solidFill>
              </a:rPr>
              <a:t> </a:t>
            </a:r>
            <a:r>
              <a:rPr lang="hr-HR" dirty="0" err="1">
                <a:solidFill>
                  <a:schemeClr val="tx1"/>
                </a:solidFill>
              </a:rPr>
              <a:t>costs</a:t>
            </a:r>
            <a:r>
              <a:rPr lang="hr-HR" dirty="0">
                <a:solidFill>
                  <a:schemeClr val="tx1"/>
                </a:solidFill>
              </a:rPr>
              <a:t> as </a:t>
            </a:r>
            <a:r>
              <a:rPr lang="hr-HR" dirty="0" err="1">
                <a:solidFill>
                  <a:schemeClr val="tx1"/>
                </a:solidFill>
              </a:rPr>
              <a:t>much</a:t>
            </a:r>
            <a:r>
              <a:rPr lang="hr-HR" dirty="0">
                <a:solidFill>
                  <a:schemeClr val="tx1"/>
                </a:solidFill>
              </a:rPr>
              <a:t> as </a:t>
            </a:r>
            <a:r>
              <a:rPr lang="hr-HR" dirty="0" err="1">
                <a:solidFill>
                  <a:schemeClr val="tx1"/>
                </a:solidFill>
              </a:rPr>
              <a:t>possible</a:t>
            </a:r>
            <a:r>
              <a:rPr lang="hr-HR" dirty="0">
                <a:solidFill>
                  <a:schemeClr val="tx1"/>
                </a:solidFill>
              </a:rPr>
              <a:t> </a:t>
            </a:r>
            <a:r>
              <a:rPr lang="hr-HR" dirty="0" err="1">
                <a:solidFill>
                  <a:schemeClr val="tx1"/>
                </a:solidFill>
              </a:rPr>
              <a:t>and</a:t>
            </a:r>
            <a:r>
              <a:rPr lang="hr-HR" dirty="0">
                <a:solidFill>
                  <a:schemeClr val="tx1"/>
                </a:solidFill>
              </a:rPr>
              <a:t> to </a:t>
            </a:r>
            <a:r>
              <a:rPr lang="hr-HR" dirty="0" err="1">
                <a:solidFill>
                  <a:schemeClr val="tx1"/>
                </a:solidFill>
              </a:rPr>
              <a:t>estimate</a:t>
            </a:r>
            <a:r>
              <a:rPr lang="hr-HR" dirty="0">
                <a:solidFill>
                  <a:schemeClr val="tx1"/>
                </a:solidFill>
              </a:rPr>
              <a:t> </a:t>
            </a:r>
            <a:r>
              <a:rPr lang="hr-HR" dirty="0" err="1">
                <a:solidFill>
                  <a:schemeClr val="tx1"/>
                </a:solidFill>
              </a:rPr>
              <a:t>the</a:t>
            </a:r>
            <a:r>
              <a:rPr lang="hr-HR" dirty="0">
                <a:solidFill>
                  <a:schemeClr val="tx1"/>
                </a:solidFill>
              </a:rPr>
              <a:t> </a:t>
            </a:r>
            <a:r>
              <a:rPr lang="hr-HR" dirty="0" err="1">
                <a:solidFill>
                  <a:schemeClr val="tx1"/>
                </a:solidFill>
              </a:rPr>
              <a:t>costs</a:t>
            </a:r>
            <a:r>
              <a:rPr lang="hr-HR" dirty="0">
                <a:solidFill>
                  <a:schemeClr val="tx1"/>
                </a:solidFill>
              </a:rPr>
              <a:t> more </a:t>
            </a:r>
            <a:r>
              <a:rPr lang="hr-HR" dirty="0" err="1">
                <a:solidFill>
                  <a:schemeClr val="tx1"/>
                </a:solidFill>
              </a:rPr>
              <a:t>precise</a:t>
            </a:r>
            <a:r>
              <a:rPr lang="hr-HR" dirty="0">
                <a:solidFill>
                  <a:schemeClr val="tx1"/>
                </a:solidFill>
              </a:rPr>
              <a:t> to </a:t>
            </a:r>
            <a:r>
              <a:rPr lang="hr-HR" dirty="0" err="1">
                <a:solidFill>
                  <a:schemeClr val="tx1"/>
                </a:solidFill>
              </a:rPr>
              <a:t>build</a:t>
            </a:r>
            <a:r>
              <a:rPr lang="hr-HR" dirty="0">
                <a:solidFill>
                  <a:schemeClr val="tx1"/>
                </a:solidFill>
              </a:rPr>
              <a:t> </a:t>
            </a:r>
            <a:r>
              <a:rPr lang="hr-HR" dirty="0" err="1">
                <a:solidFill>
                  <a:schemeClr val="tx1"/>
                </a:solidFill>
              </a:rPr>
              <a:t>the</a:t>
            </a:r>
            <a:r>
              <a:rPr lang="hr-HR" dirty="0">
                <a:solidFill>
                  <a:schemeClr val="tx1"/>
                </a:solidFill>
              </a:rPr>
              <a:t> </a:t>
            </a:r>
            <a:r>
              <a:rPr lang="hr-HR" dirty="0" err="1">
                <a:solidFill>
                  <a:schemeClr val="tx1"/>
                </a:solidFill>
              </a:rPr>
              <a:t>better</a:t>
            </a:r>
            <a:r>
              <a:rPr lang="hr-HR" dirty="0">
                <a:solidFill>
                  <a:schemeClr val="tx1"/>
                </a:solidFill>
              </a:rPr>
              <a:t> </a:t>
            </a:r>
            <a:r>
              <a:rPr lang="hr-HR" dirty="0" err="1">
                <a:solidFill>
                  <a:schemeClr val="tx1"/>
                </a:solidFill>
              </a:rPr>
              <a:t>infrastructure</a:t>
            </a:r>
            <a:r>
              <a:rPr lang="hr-HR" dirty="0">
                <a:solidFill>
                  <a:schemeClr val="tx1"/>
                </a:solidFill>
              </a:rPr>
              <a:t>.</a:t>
            </a:r>
          </a:p>
        </p:txBody>
      </p:sp>
      <p:cxnSp>
        <p:nvCxnSpPr>
          <p:cNvPr id="4" name="Straight Arrow Connector 3">
            <a:extLst>
              <a:ext uri="{FF2B5EF4-FFF2-40B4-BE49-F238E27FC236}">
                <a16:creationId xmlns:a16="http://schemas.microsoft.com/office/drawing/2014/main" id="{1A1C59DC-B564-ECA7-576A-CB86C852613E}"/>
              </a:ext>
            </a:extLst>
          </p:cNvPr>
          <p:cNvCxnSpPr/>
          <p:nvPr/>
        </p:nvCxnSpPr>
        <p:spPr>
          <a:xfrm flipV="1">
            <a:off x="-1657" y="1360006"/>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1903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cstate="print">
            <a:alphaModFix/>
          </a:blip>
          <a:stretch>
            <a:fillRect/>
          </a:stretch>
        </a:blipFill>
        <a:effectLst/>
      </p:bgPr>
    </p:bg>
    <p:spTree>
      <p:nvGrpSpPr>
        <p:cNvPr id="1" name="Shape 175"/>
        <p:cNvGrpSpPr/>
        <p:nvPr/>
      </p:nvGrpSpPr>
      <p:grpSpPr>
        <a:xfrm>
          <a:off x="0" y="0"/>
          <a:ext cx="0" cy="0"/>
          <a:chOff x="0" y="0"/>
          <a:chExt cx="0" cy="0"/>
        </a:xfrm>
      </p:grpSpPr>
      <p:sp>
        <p:nvSpPr>
          <p:cNvPr id="176" name="Google Shape;176;p19"/>
          <p:cNvSpPr txBox="1">
            <a:spLocks noGrp="1"/>
          </p:cNvSpPr>
          <p:nvPr>
            <p:ph type="title"/>
          </p:nvPr>
        </p:nvSpPr>
        <p:spPr>
          <a:xfrm>
            <a:off x="350348" y="3042478"/>
            <a:ext cx="11360800" cy="763600"/>
          </a:xfrm>
          <a:prstGeom prst="rect">
            <a:avLst/>
          </a:prstGeom>
          <a:noFill/>
          <a:ln>
            <a:noFill/>
          </a:ln>
        </p:spPr>
        <p:txBody>
          <a:bodyPr spcFirstLastPara="1" wrap="square" lIns="121900" tIns="121900" rIns="121900" bIns="121900" anchor="t" anchorCtr="0">
            <a:noAutofit/>
          </a:bodyPr>
          <a:lstStyle/>
          <a:p>
            <a:r>
              <a:rPr lang="en" sz="3600" dirty="0">
                <a:solidFill>
                  <a:schemeClr val="tx1">
                    <a:lumMod val="95000"/>
                    <a:lumOff val="5000"/>
                  </a:schemeClr>
                </a:solidFill>
                <a:latin typeface="Nunito"/>
                <a:ea typeface="Nunito"/>
                <a:cs typeface="Nunito"/>
                <a:sym typeface="Nunito"/>
              </a:rPr>
              <a:t>Questions?</a:t>
            </a:r>
            <a:endParaRPr lang="en-US" sz="3600" dirty="0">
              <a:solidFill>
                <a:schemeClr val="tx1">
                  <a:lumMod val="95000"/>
                  <a:lumOff val="5000"/>
                </a:schemeClr>
              </a:solidFill>
              <a:latin typeface="Nunito"/>
              <a:ea typeface="Nunito"/>
              <a:cs typeface="Nunito"/>
            </a:endParaRPr>
          </a:p>
        </p:txBody>
      </p:sp>
    </p:spTree>
    <p:extLst>
      <p:ext uri="{BB962C8B-B14F-4D97-AF65-F5344CB8AC3E}">
        <p14:creationId xmlns:p14="http://schemas.microsoft.com/office/powerpoint/2010/main" val="3011565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415600" y="460845"/>
            <a:ext cx="11360800" cy="763600"/>
          </a:xfrm>
        </p:spPr>
        <p:txBody>
          <a:bodyPr/>
          <a:lstStyle/>
          <a:p>
            <a:r>
              <a:rPr lang="en-US" sz="3600" b="1" dirty="0">
                <a:solidFill>
                  <a:srgbClr val="002060"/>
                </a:solidFill>
              </a:rPr>
              <a:t>Business scenario overview</a:t>
            </a:r>
            <a:endParaRPr lang="en-US" b="1">
              <a:solidFill>
                <a:srgbClr val="002060"/>
              </a:solidFill>
            </a:endParaRPr>
          </a:p>
        </p:txBody>
      </p:sp>
      <p:sp>
        <p:nvSpPr>
          <p:cNvPr id="3" name="Text Placeholder 2">
            <a:extLst>
              <a:ext uri="{FF2B5EF4-FFF2-40B4-BE49-F238E27FC236}">
                <a16:creationId xmlns:a16="http://schemas.microsoft.com/office/drawing/2014/main" id="{1E7F509F-96A5-6CC2-5B85-9F94A79F4BB9}"/>
              </a:ext>
            </a:extLst>
          </p:cNvPr>
          <p:cNvSpPr>
            <a:spLocks noGrp="1"/>
          </p:cNvSpPr>
          <p:nvPr>
            <p:ph type="body" idx="1"/>
          </p:nvPr>
        </p:nvSpPr>
        <p:spPr/>
        <p:txBody>
          <a:bodyPr/>
          <a:lstStyle/>
          <a:p>
            <a:pPr marL="608965" indent="-456565">
              <a:lnSpc>
                <a:spcPct val="100000"/>
              </a:lnSpc>
              <a:spcAft>
                <a:spcPts val="1200"/>
              </a:spcAft>
              <a:buNone/>
            </a:pPr>
            <a:r>
              <a:rPr lang="en-US" sz="2400" b="1" dirty="0">
                <a:solidFill>
                  <a:schemeClr val="tx1"/>
                </a:solidFill>
              </a:rPr>
              <a:t>Scenario overview:</a:t>
            </a:r>
          </a:p>
          <a:p>
            <a:pPr marL="608965" indent="-456565">
              <a:lnSpc>
                <a:spcPct val="100000"/>
              </a:lnSpc>
              <a:spcAft>
                <a:spcPts val="1200"/>
              </a:spcAft>
            </a:pPr>
            <a:r>
              <a:rPr lang="en-US" b="1" dirty="0">
                <a:solidFill>
                  <a:schemeClr val="tx1"/>
                </a:solidFill>
              </a:rPr>
              <a:t>Subject:</a:t>
            </a:r>
            <a:r>
              <a:rPr lang="en-US" dirty="0">
                <a:solidFill>
                  <a:schemeClr val="tx1"/>
                </a:solidFill>
              </a:rPr>
              <a:t> university web application</a:t>
            </a:r>
          </a:p>
          <a:p>
            <a:pPr marL="608965" indent="-456565">
              <a:lnSpc>
                <a:spcPct val="100000"/>
              </a:lnSpc>
              <a:spcAft>
                <a:spcPts val="1200"/>
              </a:spcAft>
            </a:pPr>
            <a:r>
              <a:rPr lang="en-GB" b="1" dirty="0">
                <a:solidFill>
                  <a:schemeClr val="tx1"/>
                </a:solidFill>
              </a:rPr>
              <a:t>Problem:</a:t>
            </a:r>
            <a:r>
              <a:rPr lang="en-GB" dirty="0">
                <a:solidFill>
                  <a:schemeClr val="tx1"/>
                </a:solidFill>
              </a:rPr>
              <a:t> slow app or not available at all during the peak admissions period</a:t>
            </a:r>
          </a:p>
          <a:p>
            <a:pPr marL="608965" indent="-456565">
              <a:lnSpc>
                <a:spcPct val="100000"/>
              </a:lnSpc>
              <a:spcAft>
                <a:spcPts val="1200"/>
              </a:spcAft>
            </a:pPr>
            <a:r>
              <a:rPr lang="en-US" b="1" dirty="0">
                <a:solidFill>
                  <a:schemeClr val="tx1"/>
                </a:solidFill>
              </a:rPr>
              <a:t>Cause:</a:t>
            </a:r>
            <a:r>
              <a:rPr lang="en-US" dirty="0">
                <a:solidFill>
                  <a:schemeClr val="tx1"/>
                </a:solidFill>
              </a:rPr>
              <a:t> high number of inquiries</a:t>
            </a:r>
          </a:p>
          <a:p>
            <a:pPr marL="608965" indent="-456565">
              <a:lnSpc>
                <a:spcPct val="100000"/>
              </a:lnSpc>
              <a:spcAft>
                <a:spcPts val="1200"/>
              </a:spcAft>
              <a:buNone/>
            </a:pPr>
            <a:endParaRPr lang="en-US" sz="1600" dirty="0">
              <a:solidFill>
                <a:schemeClr val="tx1"/>
              </a:solidFill>
            </a:endParaRP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1657" y="1360006"/>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07725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cstate="print">
            <a:alphaModFix/>
          </a:blip>
          <a:stretch>
            <a:fillRect/>
          </a:stretch>
        </a:blipFill>
        <a:effectLst/>
      </p:bgPr>
    </p:bg>
    <p:spTree>
      <p:nvGrpSpPr>
        <p:cNvPr id="1" name="Shape 175"/>
        <p:cNvGrpSpPr/>
        <p:nvPr/>
      </p:nvGrpSpPr>
      <p:grpSpPr>
        <a:xfrm>
          <a:off x="0" y="0"/>
          <a:ext cx="0" cy="0"/>
          <a:chOff x="0" y="0"/>
          <a:chExt cx="0" cy="0"/>
        </a:xfrm>
      </p:grpSpPr>
      <p:sp>
        <p:nvSpPr>
          <p:cNvPr id="176" name="Google Shape;176;p19"/>
          <p:cNvSpPr txBox="1">
            <a:spLocks noGrp="1"/>
          </p:cNvSpPr>
          <p:nvPr>
            <p:ph type="title"/>
          </p:nvPr>
        </p:nvSpPr>
        <p:spPr>
          <a:xfrm>
            <a:off x="333783" y="3042478"/>
            <a:ext cx="11360800" cy="763600"/>
          </a:xfrm>
          <a:prstGeom prst="rect">
            <a:avLst/>
          </a:prstGeom>
          <a:noFill/>
          <a:ln>
            <a:noFill/>
          </a:ln>
        </p:spPr>
        <p:txBody>
          <a:bodyPr spcFirstLastPara="1" wrap="square" lIns="121900" tIns="121900" rIns="121900" bIns="121900" anchor="t" anchorCtr="0">
            <a:noAutofit/>
          </a:bodyPr>
          <a:lstStyle/>
          <a:p>
            <a:r>
              <a:rPr lang="hr-HR" sz="3600" dirty="0" err="1">
                <a:solidFill>
                  <a:schemeClr val="tx1">
                    <a:lumMod val="95000"/>
                    <a:lumOff val="5000"/>
                  </a:schemeClr>
                </a:solidFill>
                <a:latin typeface="Nunito"/>
                <a:ea typeface="Nunito"/>
                <a:cs typeface="Nunito"/>
                <a:sym typeface="Nunito"/>
              </a:rPr>
              <a:t>Thank</a:t>
            </a:r>
            <a:r>
              <a:rPr lang="hr-HR" sz="3600" dirty="0">
                <a:solidFill>
                  <a:schemeClr val="tx1">
                    <a:lumMod val="95000"/>
                    <a:lumOff val="5000"/>
                  </a:schemeClr>
                </a:solidFill>
                <a:latin typeface="Nunito"/>
                <a:ea typeface="Nunito"/>
                <a:cs typeface="Nunito"/>
                <a:sym typeface="Nunito"/>
              </a:rPr>
              <a:t> </a:t>
            </a:r>
            <a:r>
              <a:rPr lang="hr-HR" sz="3600" dirty="0" err="1">
                <a:solidFill>
                  <a:schemeClr val="tx1">
                    <a:lumMod val="95000"/>
                    <a:lumOff val="5000"/>
                  </a:schemeClr>
                </a:solidFill>
                <a:latin typeface="Nunito"/>
                <a:ea typeface="Nunito"/>
                <a:cs typeface="Nunito"/>
                <a:sym typeface="Nunito"/>
              </a:rPr>
              <a:t>you</a:t>
            </a:r>
            <a:r>
              <a:rPr lang="hr-HR" sz="3600" dirty="0">
                <a:solidFill>
                  <a:schemeClr val="tx1">
                    <a:lumMod val="95000"/>
                    <a:lumOff val="5000"/>
                  </a:schemeClr>
                </a:solidFill>
                <a:latin typeface="Nunito"/>
                <a:ea typeface="Nunito"/>
                <a:cs typeface="Nunito"/>
                <a:sym typeface="Nunito"/>
              </a:rPr>
              <a:t> for </a:t>
            </a:r>
            <a:br>
              <a:rPr lang="hr-HR" sz="3600" dirty="0">
                <a:solidFill>
                  <a:schemeClr val="tx1">
                    <a:lumMod val="95000"/>
                    <a:lumOff val="5000"/>
                  </a:schemeClr>
                </a:solidFill>
                <a:latin typeface="Nunito"/>
                <a:ea typeface="Nunito"/>
                <a:cs typeface="Nunito"/>
                <a:sym typeface="Nunito"/>
              </a:rPr>
            </a:br>
            <a:r>
              <a:rPr lang="hr-HR" sz="3600" dirty="0" err="1">
                <a:solidFill>
                  <a:schemeClr val="tx1">
                    <a:lumMod val="95000"/>
                    <a:lumOff val="5000"/>
                  </a:schemeClr>
                </a:solidFill>
                <a:latin typeface="Nunito"/>
                <a:ea typeface="Nunito"/>
                <a:cs typeface="Nunito"/>
                <a:sym typeface="Nunito"/>
              </a:rPr>
              <a:t>your</a:t>
            </a:r>
            <a:r>
              <a:rPr lang="hr-HR" sz="3600" dirty="0">
                <a:solidFill>
                  <a:schemeClr val="tx1">
                    <a:lumMod val="95000"/>
                    <a:lumOff val="5000"/>
                  </a:schemeClr>
                </a:solidFill>
                <a:latin typeface="Nunito"/>
                <a:ea typeface="Nunito"/>
                <a:cs typeface="Nunito"/>
                <a:sym typeface="Nunito"/>
              </a:rPr>
              <a:t> </a:t>
            </a:r>
            <a:r>
              <a:rPr lang="hr-HR" sz="3600" dirty="0" err="1">
                <a:solidFill>
                  <a:schemeClr val="tx1">
                    <a:lumMod val="95000"/>
                    <a:lumOff val="5000"/>
                  </a:schemeClr>
                </a:solidFill>
                <a:latin typeface="Nunito"/>
                <a:ea typeface="Nunito"/>
                <a:cs typeface="Nunito"/>
                <a:sym typeface="Nunito"/>
              </a:rPr>
              <a:t>attention</a:t>
            </a:r>
            <a:r>
              <a:rPr lang="hr-HR" sz="3600" dirty="0">
                <a:solidFill>
                  <a:schemeClr val="tx1">
                    <a:lumMod val="95000"/>
                    <a:lumOff val="5000"/>
                  </a:schemeClr>
                </a:solidFill>
                <a:latin typeface="Nunito"/>
                <a:ea typeface="Nunito"/>
                <a:cs typeface="Nunito"/>
                <a:sym typeface="Nunito"/>
              </a:rPr>
              <a:t>.</a:t>
            </a:r>
            <a:endParaRPr lang="en-US" sz="3600" b="1" dirty="0">
              <a:solidFill>
                <a:schemeClr val="tx1">
                  <a:lumMod val="75000"/>
                  <a:lumOff val="25000"/>
                </a:schemeClr>
              </a:solidFill>
            </a:endParaRPr>
          </a:p>
        </p:txBody>
      </p:sp>
    </p:spTree>
    <p:extLst>
      <p:ext uri="{BB962C8B-B14F-4D97-AF65-F5344CB8AC3E}">
        <p14:creationId xmlns:p14="http://schemas.microsoft.com/office/powerpoint/2010/main" val="544808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415600" y="460845"/>
            <a:ext cx="11360800" cy="763600"/>
          </a:xfrm>
        </p:spPr>
        <p:txBody>
          <a:bodyPr/>
          <a:lstStyle/>
          <a:p>
            <a:r>
              <a:rPr lang="en-US" sz="3600" b="1" dirty="0">
                <a:solidFill>
                  <a:srgbClr val="002060"/>
                </a:solidFill>
              </a:rPr>
              <a:t>Business scenario overview</a:t>
            </a:r>
            <a:endParaRPr lang="en-US" b="1">
              <a:solidFill>
                <a:srgbClr val="002060"/>
              </a:solidFill>
            </a:endParaRPr>
          </a:p>
        </p:txBody>
      </p:sp>
      <p:sp>
        <p:nvSpPr>
          <p:cNvPr id="3" name="Text Placeholder 2">
            <a:extLst>
              <a:ext uri="{FF2B5EF4-FFF2-40B4-BE49-F238E27FC236}">
                <a16:creationId xmlns:a16="http://schemas.microsoft.com/office/drawing/2014/main" id="{1E7F509F-96A5-6CC2-5B85-9F94A79F4BB9}"/>
              </a:ext>
            </a:extLst>
          </p:cNvPr>
          <p:cNvSpPr>
            <a:spLocks noGrp="1"/>
          </p:cNvSpPr>
          <p:nvPr>
            <p:ph type="body" idx="1"/>
          </p:nvPr>
        </p:nvSpPr>
        <p:spPr>
          <a:xfrm>
            <a:off x="415600" y="1536633"/>
            <a:ext cx="11360800" cy="5157678"/>
          </a:xfrm>
        </p:spPr>
        <p:txBody>
          <a:bodyPr/>
          <a:lstStyle/>
          <a:p>
            <a:pPr marL="608965" indent="-456565">
              <a:lnSpc>
                <a:spcPct val="100000"/>
              </a:lnSpc>
              <a:spcAft>
                <a:spcPts val="1200"/>
              </a:spcAft>
              <a:buNone/>
            </a:pPr>
            <a:r>
              <a:rPr lang="en-US" sz="2000" b="1" dirty="0">
                <a:solidFill>
                  <a:schemeClr val="tx1"/>
                </a:solidFill>
              </a:rPr>
              <a:t>Solution requirements:</a:t>
            </a:r>
          </a:p>
          <a:p>
            <a:pPr marL="608965" indent="-456565">
              <a:lnSpc>
                <a:spcPct val="100000"/>
              </a:lnSpc>
              <a:spcAft>
                <a:spcPts val="1200"/>
              </a:spcAft>
            </a:pPr>
            <a:r>
              <a:rPr lang="en-GB" sz="1600" b="1" dirty="0">
                <a:solidFill>
                  <a:schemeClr val="tx1"/>
                </a:solidFill>
              </a:rPr>
              <a:t>Functional: </a:t>
            </a:r>
            <a:r>
              <a:rPr lang="en-GB" sz="1600" dirty="0">
                <a:solidFill>
                  <a:schemeClr val="tx1"/>
                </a:solidFill>
              </a:rPr>
              <a:t>The solution meets the functional requirements, such as the ability to view, add, delete, or modify the student records, without any perceivable delay. </a:t>
            </a:r>
          </a:p>
          <a:p>
            <a:pPr marL="608965" indent="-456565">
              <a:lnSpc>
                <a:spcPct val="100000"/>
              </a:lnSpc>
              <a:spcAft>
                <a:spcPts val="1200"/>
              </a:spcAft>
            </a:pPr>
            <a:r>
              <a:rPr lang="en-GB" sz="1600" b="1" dirty="0">
                <a:solidFill>
                  <a:schemeClr val="tx1"/>
                </a:solidFill>
              </a:rPr>
              <a:t>Load balanced: </a:t>
            </a:r>
            <a:r>
              <a:rPr lang="en-GB" sz="1600" dirty="0">
                <a:solidFill>
                  <a:schemeClr val="tx1"/>
                </a:solidFill>
              </a:rPr>
              <a:t>The solution can properly balance user traffic to avoid overloaded or underutilized resources. </a:t>
            </a:r>
          </a:p>
          <a:p>
            <a:pPr marL="608965" indent="-456565">
              <a:lnSpc>
                <a:spcPct val="100000"/>
              </a:lnSpc>
              <a:spcAft>
                <a:spcPts val="1200"/>
              </a:spcAft>
            </a:pPr>
            <a:r>
              <a:rPr lang="en-GB" sz="1600" b="1" dirty="0">
                <a:solidFill>
                  <a:schemeClr val="tx1"/>
                </a:solidFill>
              </a:rPr>
              <a:t>Scalable:</a:t>
            </a:r>
            <a:r>
              <a:rPr lang="en-GB" sz="1600" dirty="0">
                <a:solidFill>
                  <a:schemeClr val="tx1"/>
                </a:solidFill>
              </a:rPr>
              <a:t> The solution is designed to scale to meet the demands that are placed on the application. </a:t>
            </a:r>
          </a:p>
          <a:p>
            <a:pPr marL="608965" indent="-456565">
              <a:lnSpc>
                <a:spcPct val="100000"/>
              </a:lnSpc>
              <a:spcAft>
                <a:spcPts val="1200"/>
              </a:spcAft>
            </a:pPr>
            <a:r>
              <a:rPr lang="en-GB" sz="1600" b="1" dirty="0">
                <a:solidFill>
                  <a:schemeClr val="tx1"/>
                </a:solidFill>
              </a:rPr>
              <a:t>Highly available:</a:t>
            </a:r>
            <a:r>
              <a:rPr lang="en-GB" sz="1600" dirty="0">
                <a:solidFill>
                  <a:schemeClr val="tx1"/>
                </a:solidFill>
              </a:rPr>
              <a:t> The solution is designed to have limited downtime when a web server becomes unavailable. </a:t>
            </a:r>
          </a:p>
          <a:p>
            <a:pPr marL="608965" indent="-456565">
              <a:lnSpc>
                <a:spcPct val="100000"/>
              </a:lnSpc>
              <a:spcAft>
                <a:spcPts val="1200"/>
              </a:spcAft>
            </a:pPr>
            <a:r>
              <a:rPr lang="en-GB" sz="1600" b="1" dirty="0">
                <a:solidFill>
                  <a:schemeClr val="tx1"/>
                </a:solidFill>
              </a:rPr>
              <a:t>Secure:</a:t>
            </a:r>
            <a:r>
              <a:rPr lang="en-GB" sz="1600" dirty="0">
                <a:solidFill>
                  <a:schemeClr val="tx1"/>
                </a:solidFill>
              </a:rPr>
              <a:t>  The database is secured and can’t be accessed directly from public networks. </a:t>
            </a:r>
          </a:p>
          <a:p>
            <a:pPr marL="608965" indent="-456565">
              <a:lnSpc>
                <a:spcPct val="100000"/>
              </a:lnSpc>
              <a:spcAft>
                <a:spcPts val="1200"/>
              </a:spcAft>
              <a:buNone/>
            </a:pPr>
            <a:r>
              <a:rPr lang="en-GB" sz="1600" dirty="0">
                <a:solidFill>
                  <a:schemeClr val="tx1"/>
                </a:solidFill>
              </a:rPr>
              <a:t>                        The web servers and database can be accessed only over the appropriate ports. </a:t>
            </a:r>
          </a:p>
          <a:p>
            <a:pPr marL="608965" indent="-456565">
              <a:lnSpc>
                <a:spcPct val="100000"/>
              </a:lnSpc>
              <a:spcAft>
                <a:spcPts val="1200"/>
              </a:spcAft>
              <a:buNone/>
            </a:pPr>
            <a:r>
              <a:rPr lang="en-GB" sz="1600" dirty="0">
                <a:solidFill>
                  <a:schemeClr val="tx1"/>
                </a:solidFill>
              </a:rPr>
              <a:t>                        The web application is accessible over the internet. </a:t>
            </a:r>
          </a:p>
          <a:p>
            <a:pPr marL="608965" indent="-456565">
              <a:lnSpc>
                <a:spcPct val="100000"/>
              </a:lnSpc>
              <a:spcAft>
                <a:spcPts val="1200"/>
              </a:spcAft>
              <a:buNone/>
            </a:pPr>
            <a:r>
              <a:rPr lang="en-GB" sz="1600" dirty="0">
                <a:solidFill>
                  <a:schemeClr val="tx1"/>
                </a:solidFill>
              </a:rPr>
              <a:t>                        The database credentials aren’t hardcoded into the web application. </a:t>
            </a:r>
          </a:p>
          <a:p>
            <a:pPr marL="608965" indent="-456565">
              <a:lnSpc>
                <a:spcPct val="100000"/>
              </a:lnSpc>
              <a:spcAft>
                <a:spcPts val="1200"/>
              </a:spcAft>
            </a:pPr>
            <a:r>
              <a:rPr lang="en-GB" sz="1600" b="1" dirty="0">
                <a:solidFill>
                  <a:schemeClr val="tx1"/>
                </a:solidFill>
              </a:rPr>
              <a:t>Cost optimized: </a:t>
            </a:r>
            <a:r>
              <a:rPr lang="en-GB" sz="1600" dirty="0">
                <a:solidFill>
                  <a:schemeClr val="tx1"/>
                </a:solidFill>
              </a:rPr>
              <a:t>The solution is designed to keep costs low. </a:t>
            </a:r>
            <a:endParaRPr lang="en-GB" sz="1600" b="1" dirty="0">
              <a:solidFill>
                <a:schemeClr val="tx1"/>
              </a:solidFill>
            </a:endParaRPr>
          </a:p>
          <a:p>
            <a:pPr marL="608965" indent="-456565">
              <a:lnSpc>
                <a:spcPct val="100000"/>
              </a:lnSpc>
              <a:spcAft>
                <a:spcPts val="1200"/>
              </a:spcAft>
            </a:pPr>
            <a:r>
              <a:rPr lang="en-GB" sz="1600" b="1" dirty="0">
                <a:solidFill>
                  <a:schemeClr val="tx1"/>
                </a:solidFill>
              </a:rPr>
              <a:t>High performing: </a:t>
            </a:r>
            <a:r>
              <a:rPr lang="en-GB" sz="1600" dirty="0">
                <a:solidFill>
                  <a:schemeClr val="tx1"/>
                </a:solidFill>
              </a:rPr>
              <a:t>The routine operations (viewing, adding, deleting, or modifying records) are performed without a perceivable delay under normal, variable, and peak loads.</a:t>
            </a:r>
            <a:endParaRPr lang="en-US" sz="1600" dirty="0">
              <a:solidFill>
                <a:schemeClr val="tx1"/>
              </a:solidFill>
            </a:endParaRPr>
          </a:p>
          <a:p>
            <a:pPr marL="608965" indent="-456565">
              <a:lnSpc>
                <a:spcPct val="100000"/>
              </a:lnSpc>
              <a:spcAft>
                <a:spcPts val="1200"/>
              </a:spcAft>
              <a:buNone/>
            </a:pPr>
            <a:endParaRPr lang="en-US" sz="1600" dirty="0">
              <a:solidFill>
                <a:schemeClr val="tx1"/>
              </a:solidFill>
            </a:endParaRP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1657" y="1360006"/>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0772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415600" y="460845"/>
            <a:ext cx="11360800" cy="763600"/>
          </a:xfrm>
        </p:spPr>
        <p:txBody>
          <a:bodyPr/>
          <a:lstStyle/>
          <a:p>
            <a:r>
              <a:rPr lang="en-US" sz="3600" b="1" dirty="0">
                <a:solidFill>
                  <a:srgbClr val="002060"/>
                </a:solidFill>
              </a:rPr>
              <a:t>Solution overview</a:t>
            </a:r>
          </a:p>
          <a:p>
            <a:endParaRPr lang="en-US" sz="3600" dirty="0">
              <a:solidFill>
                <a:srgbClr val="002060"/>
              </a:solidFill>
            </a:endParaRPr>
          </a:p>
        </p:txBody>
      </p:sp>
      <p:sp>
        <p:nvSpPr>
          <p:cNvPr id="3" name="Text Placeholder 2">
            <a:extLst>
              <a:ext uri="{FF2B5EF4-FFF2-40B4-BE49-F238E27FC236}">
                <a16:creationId xmlns:a16="http://schemas.microsoft.com/office/drawing/2014/main" id="{1E7F509F-96A5-6CC2-5B85-9F94A79F4BB9}"/>
              </a:ext>
            </a:extLst>
          </p:cNvPr>
          <p:cNvSpPr>
            <a:spLocks noGrp="1"/>
          </p:cNvSpPr>
          <p:nvPr>
            <p:ph type="body" idx="1"/>
          </p:nvPr>
        </p:nvSpPr>
        <p:spPr/>
        <p:txBody>
          <a:bodyPr/>
          <a:lstStyle/>
          <a:p>
            <a:pPr marL="608965" indent="-456565">
              <a:lnSpc>
                <a:spcPct val="100000"/>
              </a:lnSpc>
              <a:spcAft>
                <a:spcPts val="1200"/>
              </a:spcAft>
              <a:buNone/>
            </a:pPr>
            <a:r>
              <a:rPr lang="en-GB" sz="2400" b="1" dirty="0">
                <a:solidFill>
                  <a:srgbClr val="232F3E"/>
                </a:solidFill>
              </a:rPr>
              <a:t>We built:</a:t>
            </a:r>
          </a:p>
          <a:p>
            <a:pPr marL="608965" indent="-456565">
              <a:lnSpc>
                <a:spcPct val="100000"/>
              </a:lnSpc>
              <a:spcAft>
                <a:spcPts val="1200"/>
              </a:spcAft>
            </a:pPr>
            <a:r>
              <a:rPr lang="en-GB" dirty="0">
                <a:solidFill>
                  <a:srgbClr val="232F3E"/>
                </a:solidFill>
              </a:rPr>
              <a:t>highly available and scalable solution for hosting the student records web application</a:t>
            </a:r>
          </a:p>
          <a:p>
            <a:pPr marL="608965" indent="-456565">
              <a:lnSpc>
                <a:spcPct val="100000"/>
              </a:lnSpc>
              <a:spcAft>
                <a:spcPts val="1200"/>
              </a:spcAft>
            </a:pPr>
            <a:r>
              <a:rPr lang="en-GB" dirty="0">
                <a:solidFill>
                  <a:srgbClr val="232F3E"/>
                </a:solidFill>
              </a:rPr>
              <a:t>using best practices from the AWS Well-Architected Framework</a:t>
            </a:r>
          </a:p>
          <a:p>
            <a:pPr marL="608965" indent="-456565">
              <a:lnSpc>
                <a:spcPct val="100000"/>
              </a:lnSpc>
              <a:spcAft>
                <a:spcPts val="1200"/>
              </a:spcAft>
            </a:pPr>
            <a:r>
              <a:rPr lang="en-GB" dirty="0">
                <a:solidFill>
                  <a:srgbClr val="232F3E"/>
                </a:solidFill>
              </a:rPr>
              <a:t>utilization of load balancing, auto-scaling, and a multi-tier architecture to handle thousands of users during peak admissions while ensuring high performance and availability</a:t>
            </a:r>
          </a:p>
          <a:p>
            <a:pPr marL="608965" indent="-456565">
              <a:lnSpc>
                <a:spcPct val="100000"/>
              </a:lnSpc>
              <a:spcAft>
                <a:spcPts val="1200"/>
              </a:spcAft>
              <a:buNone/>
            </a:pPr>
            <a:br>
              <a:rPr lang="en-US" sz="1600" dirty="0">
                <a:solidFill>
                  <a:schemeClr val="tx1"/>
                </a:solidFill>
              </a:rPr>
            </a:br>
            <a:r>
              <a:rPr lang="en-US" sz="1600" dirty="0">
                <a:solidFill>
                  <a:schemeClr val="tx1"/>
                </a:solidFill>
              </a:rPr>
              <a:t> </a:t>
            </a:r>
            <a:endParaRPr lang="en-US" sz="1600" dirty="0">
              <a:solidFill>
                <a:srgbClr val="232F3E"/>
              </a:solidFill>
            </a:endParaRP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1657" y="1360006"/>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41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415600" y="460845"/>
            <a:ext cx="11360800" cy="763600"/>
          </a:xfrm>
        </p:spPr>
        <p:txBody>
          <a:bodyPr/>
          <a:lstStyle/>
          <a:p>
            <a:r>
              <a:rPr lang="en-US" sz="3600" b="1" dirty="0">
                <a:solidFill>
                  <a:srgbClr val="002060"/>
                </a:solidFill>
              </a:rPr>
              <a:t>Solution overview</a:t>
            </a:r>
          </a:p>
          <a:p>
            <a:endParaRPr lang="en-US" sz="3600" dirty="0">
              <a:solidFill>
                <a:srgbClr val="002060"/>
              </a:solidFill>
            </a:endParaRPr>
          </a:p>
        </p:txBody>
      </p:sp>
      <p:sp>
        <p:nvSpPr>
          <p:cNvPr id="3" name="Text Placeholder 2">
            <a:extLst>
              <a:ext uri="{FF2B5EF4-FFF2-40B4-BE49-F238E27FC236}">
                <a16:creationId xmlns:a16="http://schemas.microsoft.com/office/drawing/2014/main" id="{1E7F509F-96A5-6CC2-5B85-9F94A79F4BB9}"/>
              </a:ext>
            </a:extLst>
          </p:cNvPr>
          <p:cNvSpPr>
            <a:spLocks noGrp="1"/>
          </p:cNvSpPr>
          <p:nvPr>
            <p:ph type="body" idx="1"/>
          </p:nvPr>
        </p:nvSpPr>
        <p:spPr/>
        <p:txBody>
          <a:bodyPr/>
          <a:lstStyle/>
          <a:p>
            <a:pPr marL="608965" indent="-456565">
              <a:lnSpc>
                <a:spcPct val="100000"/>
              </a:lnSpc>
              <a:spcAft>
                <a:spcPts val="1200"/>
              </a:spcAft>
              <a:buNone/>
            </a:pPr>
            <a:r>
              <a:rPr lang="en-US" sz="2400" b="1" dirty="0">
                <a:solidFill>
                  <a:srgbClr val="232F3E"/>
                </a:solidFill>
              </a:rPr>
              <a:t>Design considerations:</a:t>
            </a:r>
          </a:p>
          <a:p>
            <a:pPr marL="608965" indent="-456565">
              <a:lnSpc>
                <a:spcPct val="100000"/>
              </a:lnSpc>
              <a:spcAft>
                <a:spcPts val="1200"/>
              </a:spcAft>
            </a:pPr>
            <a:r>
              <a:rPr lang="en-US" dirty="0">
                <a:solidFill>
                  <a:srgbClr val="232F3E"/>
                </a:solidFill>
              </a:rPr>
              <a:t>multiple Availability Zones -&gt; </a:t>
            </a:r>
            <a:r>
              <a:rPr lang="en-US" i="1" dirty="0">
                <a:solidFill>
                  <a:srgbClr val="232F3E"/>
                </a:solidFill>
              </a:rPr>
              <a:t>High availability</a:t>
            </a:r>
          </a:p>
          <a:p>
            <a:pPr marL="608965" indent="-456565">
              <a:lnSpc>
                <a:spcPct val="100000"/>
              </a:lnSpc>
              <a:spcAft>
                <a:spcPts val="1200"/>
              </a:spcAft>
            </a:pPr>
            <a:r>
              <a:rPr lang="en-US" dirty="0">
                <a:solidFill>
                  <a:srgbClr val="232F3E"/>
                </a:solidFill>
              </a:rPr>
              <a:t>utilizing cost-effective AWS services - &gt; </a:t>
            </a:r>
            <a:r>
              <a:rPr lang="en-US" i="1" dirty="0">
                <a:solidFill>
                  <a:srgbClr val="232F3E"/>
                </a:solidFill>
              </a:rPr>
              <a:t>Cost optimization</a:t>
            </a:r>
          </a:p>
          <a:p>
            <a:pPr marL="608965" indent="-456565">
              <a:lnSpc>
                <a:spcPct val="100000"/>
              </a:lnSpc>
              <a:spcAft>
                <a:spcPts val="1200"/>
              </a:spcAft>
            </a:pPr>
            <a:r>
              <a:rPr lang="en-US" dirty="0">
                <a:solidFill>
                  <a:srgbClr val="232F3E"/>
                </a:solidFill>
              </a:rPr>
              <a:t>Amazon EC2 -&gt; </a:t>
            </a:r>
            <a:r>
              <a:rPr lang="en-GB" i="1" dirty="0">
                <a:solidFill>
                  <a:schemeClr val="tx1"/>
                </a:solidFill>
              </a:rPr>
              <a:t>Functionality</a:t>
            </a:r>
            <a:endParaRPr lang="en-US" i="1" dirty="0">
              <a:solidFill>
                <a:srgbClr val="232F3E"/>
              </a:solidFill>
            </a:endParaRPr>
          </a:p>
          <a:p>
            <a:pPr marL="608965" indent="-456565">
              <a:lnSpc>
                <a:spcPct val="100000"/>
              </a:lnSpc>
              <a:spcAft>
                <a:spcPts val="1200"/>
              </a:spcAft>
            </a:pPr>
            <a:r>
              <a:rPr lang="en-US" dirty="0">
                <a:solidFill>
                  <a:srgbClr val="232F3E"/>
                </a:solidFill>
              </a:rPr>
              <a:t>Amazon RDS and EC2 Auto Scaling -&gt; Scalability</a:t>
            </a:r>
          </a:p>
          <a:p>
            <a:pPr marL="608965" indent="-456565">
              <a:lnSpc>
                <a:spcPct val="100000"/>
              </a:lnSpc>
              <a:spcAft>
                <a:spcPts val="1200"/>
              </a:spcAft>
            </a:pPr>
            <a:r>
              <a:rPr lang="en-US" dirty="0">
                <a:solidFill>
                  <a:srgbClr val="232F3E"/>
                </a:solidFill>
              </a:rPr>
              <a:t>Amazon VPC, Security group, Secrets Manager  -&gt; </a:t>
            </a:r>
            <a:r>
              <a:rPr lang="en-US" i="1" dirty="0">
                <a:solidFill>
                  <a:srgbClr val="232F3E"/>
                </a:solidFill>
              </a:rPr>
              <a:t>Security</a:t>
            </a:r>
          </a:p>
          <a:p>
            <a:pPr marL="608965" indent="-456565">
              <a:lnSpc>
                <a:spcPct val="100000"/>
              </a:lnSpc>
              <a:spcAft>
                <a:spcPts val="1200"/>
              </a:spcAft>
            </a:pPr>
            <a:r>
              <a:rPr lang="en-US" dirty="0">
                <a:solidFill>
                  <a:srgbClr val="232F3E"/>
                </a:solidFill>
              </a:rPr>
              <a:t>Amazon ELB -&gt; </a:t>
            </a:r>
            <a:r>
              <a:rPr lang="en-US" i="1" dirty="0">
                <a:solidFill>
                  <a:srgbClr val="232F3E"/>
                </a:solidFill>
              </a:rPr>
              <a:t>Load Balancing</a:t>
            </a:r>
          </a:p>
          <a:p>
            <a:pPr marL="608965" indent="-456565">
              <a:lnSpc>
                <a:spcPct val="100000"/>
              </a:lnSpc>
              <a:spcAft>
                <a:spcPts val="1200"/>
              </a:spcAft>
            </a:pPr>
            <a:r>
              <a:rPr lang="en-US" dirty="0">
                <a:solidFill>
                  <a:srgbClr val="232F3E"/>
                </a:solidFill>
              </a:rPr>
              <a:t>Cloud 9 -&gt; used to migrate database from instance to Amazon RDS</a:t>
            </a:r>
          </a:p>
          <a:p>
            <a:pPr marL="608965" indent="-456565">
              <a:lnSpc>
                <a:spcPct val="100000"/>
              </a:lnSpc>
              <a:spcAft>
                <a:spcPts val="1200"/>
              </a:spcAft>
            </a:pPr>
            <a:endParaRPr lang="en-US" sz="1600" dirty="0">
              <a:solidFill>
                <a:srgbClr val="232F3E"/>
              </a:solidFill>
            </a:endParaRPr>
          </a:p>
          <a:p>
            <a:pPr marL="608965" indent="-456565">
              <a:lnSpc>
                <a:spcPct val="100000"/>
              </a:lnSpc>
              <a:spcAft>
                <a:spcPts val="1200"/>
              </a:spcAft>
              <a:buNone/>
            </a:pPr>
            <a:endParaRPr lang="en-US" sz="1600" dirty="0">
              <a:solidFill>
                <a:srgbClr val="232F3E"/>
              </a:solidFill>
            </a:endParaRP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1657" y="1360006"/>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41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415600" y="460845"/>
            <a:ext cx="11360800" cy="763600"/>
          </a:xfrm>
        </p:spPr>
        <p:txBody>
          <a:bodyPr/>
          <a:lstStyle/>
          <a:p>
            <a:r>
              <a:rPr lang="en-US" sz="3600" b="1" dirty="0">
                <a:solidFill>
                  <a:srgbClr val="002060"/>
                </a:solidFill>
              </a:rPr>
              <a:t>Solution overview</a:t>
            </a:r>
          </a:p>
          <a:p>
            <a:endParaRPr lang="en-US" sz="3600" dirty="0">
              <a:solidFill>
                <a:srgbClr val="002060"/>
              </a:solidFill>
            </a:endParaRPr>
          </a:p>
        </p:txBody>
      </p:sp>
      <p:sp>
        <p:nvSpPr>
          <p:cNvPr id="3" name="Text Placeholder 2">
            <a:extLst>
              <a:ext uri="{FF2B5EF4-FFF2-40B4-BE49-F238E27FC236}">
                <a16:creationId xmlns:a16="http://schemas.microsoft.com/office/drawing/2014/main" id="{1E7F509F-96A5-6CC2-5B85-9F94A79F4BB9}"/>
              </a:ext>
            </a:extLst>
          </p:cNvPr>
          <p:cNvSpPr>
            <a:spLocks noGrp="1"/>
          </p:cNvSpPr>
          <p:nvPr>
            <p:ph type="body" idx="1"/>
          </p:nvPr>
        </p:nvSpPr>
        <p:spPr/>
        <p:txBody>
          <a:bodyPr/>
          <a:lstStyle/>
          <a:p>
            <a:pPr marL="608965" indent="-456565">
              <a:lnSpc>
                <a:spcPct val="100000"/>
              </a:lnSpc>
              <a:spcAft>
                <a:spcPts val="1200"/>
              </a:spcAft>
              <a:buNone/>
            </a:pPr>
            <a:r>
              <a:rPr lang="en-US" sz="2400" b="1" dirty="0">
                <a:solidFill>
                  <a:srgbClr val="232F3E"/>
                </a:solidFill>
              </a:rPr>
              <a:t>Use case - </a:t>
            </a:r>
            <a:r>
              <a:rPr lang="en-GB" sz="2400" b="1" dirty="0">
                <a:solidFill>
                  <a:srgbClr val="232F3E"/>
                </a:solidFill>
              </a:rPr>
              <a:t>Peak Admissions Period </a:t>
            </a:r>
            <a:r>
              <a:rPr lang="en-US" sz="2400" b="1" dirty="0">
                <a:solidFill>
                  <a:srgbClr val="232F3E"/>
                </a:solidFill>
              </a:rPr>
              <a:t>:</a:t>
            </a:r>
          </a:p>
          <a:p>
            <a:pPr marL="608965" indent="-456565">
              <a:lnSpc>
                <a:spcPct val="100000"/>
              </a:lnSpc>
              <a:spcAft>
                <a:spcPts val="1200"/>
              </a:spcAft>
            </a:pPr>
            <a:r>
              <a:rPr lang="en-GB" sz="2000" dirty="0">
                <a:solidFill>
                  <a:srgbClr val="232F3E"/>
                </a:solidFill>
              </a:rPr>
              <a:t>The solution is ideal for handling the high influx of users during the peak admissions period. By implementing auto-scaling and load balancing, the architecture can dynamically scale resources based on demand, ensuring that the web application remains responsive and available even during periods of heavy traffic. Users can view records while administrators can upload, edit, and delete posts.</a:t>
            </a:r>
            <a:endParaRPr lang="en-US" sz="2000" b="1" dirty="0">
              <a:solidFill>
                <a:srgbClr val="232F3E"/>
              </a:solidFill>
            </a:endParaRPr>
          </a:p>
          <a:p>
            <a:pPr marL="608965" indent="-456565">
              <a:lnSpc>
                <a:spcPct val="100000"/>
              </a:lnSpc>
              <a:spcAft>
                <a:spcPts val="1200"/>
              </a:spcAft>
            </a:pPr>
            <a:endParaRPr lang="en-GB" sz="2000" dirty="0">
              <a:solidFill>
                <a:srgbClr val="232F3E"/>
              </a:solidFill>
            </a:endParaRPr>
          </a:p>
          <a:p>
            <a:pPr marL="608965" indent="-456565">
              <a:lnSpc>
                <a:spcPct val="100000"/>
              </a:lnSpc>
              <a:spcAft>
                <a:spcPts val="1200"/>
              </a:spcAft>
            </a:pPr>
            <a:endParaRPr lang="en-US" sz="1600" dirty="0">
              <a:solidFill>
                <a:srgbClr val="232F3E"/>
              </a:solidFill>
            </a:endParaRPr>
          </a:p>
          <a:p>
            <a:pPr marL="608965" indent="-456565">
              <a:lnSpc>
                <a:spcPct val="100000"/>
              </a:lnSpc>
              <a:spcAft>
                <a:spcPts val="1200"/>
              </a:spcAft>
              <a:buNone/>
            </a:pPr>
            <a:endParaRPr lang="en-US" sz="1600" dirty="0">
              <a:solidFill>
                <a:srgbClr val="232F3E"/>
              </a:solidFill>
            </a:endParaRP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1657" y="1360006"/>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41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415600" y="460845"/>
            <a:ext cx="11360800" cy="763600"/>
          </a:xfrm>
        </p:spPr>
        <p:txBody>
          <a:bodyPr/>
          <a:lstStyle/>
          <a:p>
            <a:r>
              <a:rPr lang="en-US" sz="3600" b="1" dirty="0">
                <a:solidFill>
                  <a:srgbClr val="002060"/>
                </a:solidFill>
              </a:rPr>
              <a:t>Architecture diagram of the solution </a:t>
            </a:r>
          </a:p>
          <a:p>
            <a:endParaRPr lang="en-US" sz="3600" b="1" dirty="0">
              <a:solidFill>
                <a:srgbClr val="002060"/>
              </a:solidFill>
            </a:endParaRPr>
          </a:p>
          <a:p>
            <a:endParaRPr lang="en-US" sz="3600" dirty="0">
              <a:solidFill>
                <a:srgbClr val="002060"/>
              </a:solidFill>
            </a:endParaRP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1657" y="1360006"/>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6" name="Picture 5" descr="phase 4.png"/>
          <p:cNvPicPr>
            <a:picLocks noChangeAspect="1"/>
          </p:cNvPicPr>
          <p:nvPr/>
        </p:nvPicPr>
        <p:blipFill>
          <a:blip r:embed="rId3" cstate="print"/>
          <a:srcRect r="20766"/>
          <a:stretch>
            <a:fillRect/>
          </a:stretch>
        </p:blipFill>
        <p:spPr>
          <a:xfrm>
            <a:off x="2491839" y="1517100"/>
            <a:ext cx="7208322" cy="5441379"/>
          </a:xfrm>
          <a:prstGeom prst="rect">
            <a:avLst/>
          </a:prstGeom>
        </p:spPr>
      </p:pic>
      <p:sp>
        <p:nvSpPr>
          <p:cNvPr id="5" name="TekstniOkvir 4">
            <a:extLst>
              <a:ext uri="{FF2B5EF4-FFF2-40B4-BE49-F238E27FC236}">
                <a16:creationId xmlns:a16="http://schemas.microsoft.com/office/drawing/2014/main" id="{18718B23-FF54-425B-F2DD-DD9A768F849D}"/>
              </a:ext>
            </a:extLst>
          </p:cNvPr>
          <p:cNvSpPr txBox="1"/>
          <p:nvPr/>
        </p:nvSpPr>
        <p:spPr>
          <a:xfrm>
            <a:off x="4223648" y="6397155"/>
            <a:ext cx="3744704" cy="369332"/>
          </a:xfrm>
          <a:prstGeom prst="rect">
            <a:avLst/>
          </a:prstGeom>
          <a:noFill/>
        </p:spPr>
        <p:txBody>
          <a:bodyPr wrap="square" rtlCol="0">
            <a:spAutoFit/>
          </a:bodyPr>
          <a:lstStyle/>
          <a:p>
            <a:r>
              <a:rPr lang="hr-HR" dirty="0" err="1"/>
              <a:t>Diagram</a:t>
            </a:r>
            <a:r>
              <a:rPr lang="hr-HR" dirty="0"/>
              <a:t> </a:t>
            </a:r>
            <a:r>
              <a:rPr lang="hr-HR" dirty="0" err="1"/>
              <a:t>generated</a:t>
            </a:r>
            <a:r>
              <a:rPr lang="hr-HR" dirty="0"/>
              <a:t> </a:t>
            </a:r>
            <a:r>
              <a:rPr lang="hr-HR" dirty="0" err="1"/>
              <a:t>with</a:t>
            </a:r>
            <a:r>
              <a:rPr lang="hr-HR" dirty="0"/>
              <a:t> </a:t>
            </a:r>
            <a:r>
              <a:rPr lang="hr-HR" dirty="0" err="1"/>
              <a:t>Lucidchart</a:t>
            </a:r>
            <a:endParaRPr lang="hr-HR" dirty="0"/>
          </a:p>
        </p:txBody>
      </p:sp>
    </p:spTree>
    <p:extLst>
      <p:ext uri="{BB962C8B-B14F-4D97-AF65-F5344CB8AC3E}">
        <p14:creationId xmlns:p14="http://schemas.microsoft.com/office/powerpoint/2010/main" val="58646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415600" y="460845"/>
            <a:ext cx="11360800" cy="763600"/>
          </a:xfrm>
        </p:spPr>
        <p:txBody>
          <a:bodyPr/>
          <a:lstStyle/>
          <a:p>
            <a:r>
              <a:rPr lang="en-US" sz="3600" b="1" dirty="0">
                <a:solidFill>
                  <a:srgbClr val="002060"/>
                </a:solidFill>
              </a:rPr>
              <a:t>Demo</a:t>
            </a:r>
            <a:endParaRPr lang="en-US" dirty="0"/>
          </a:p>
          <a:p>
            <a:endParaRPr lang="en-US" sz="3600" b="1" dirty="0">
              <a:solidFill>
                <a:srgbClr val="002060"/>
              </a:solidFill>
            </a:endParaRPr>
          </a:p>
          <a:p>
            <a:endParaRPr lang="en-US" sz="3600" dirty="0">
              <a:solidFill>
                <a:srgbClr val="002060"/>
              </a:solidFill>
            </a:endParaRPr>
          </a:p>
        </p:txBody>
      </p:sp>
      <p:sp>
        <p:nvSpPr>
          <p:cNvPr id="3" name="Text Placeholder 2">
            <a:extLst>
              <a:ext uri="{FF2B5EF4-FFF2-40B4-BE49-F238E27FC236}">
                <a16:creationId xmlns:a16="http://schemas.microsoft.com/office/drawing/2014/main" id="{1E7F509F-96A5-6CC2-5B85-9F94A79F4BB9}"/>
              </a:ext>
            </a:extLst>
          </p:cNvPr>
          <p:cNvSpPr>
            <a:spLocks noGrp="1"/>
          </p:cNvSpPr>
          <p:nvPr>
            <p:ph type="body" idx="1"/>
          </p:nvPr>
        </p:nvSpPr>
        <p:spPr/>
        <p:txBody>
          <a:bodyPr/>
          <a:lstStyle/>
          <a:p>
            <a:pPr marL="152400" indent="0">
              <a:lnSpc>
                <a:spcPct val="100000"/>
              </a:lnSpc>
              <a:spcAft>
                <a:spcPts val="1200"/>
              </a:spcAft>
              <a:buNone/>
            </a:pPr>
            <a:endParaRPr lang="en-US" dirty="0">
              <a:solidFill>
                <a:srgbClr val="000000"/>
              </a:solidFill>
            </a:endParaRPr>
          </a:p>
          <a:p>
            <a:pPr marL="608965" indent="-456565">
              <a:lnSpc>
                <a:spcPct val="100000"/>
              </a:lnSpc>
              <a:spcAft>
                <a:spcPts val="1200"/>
              </a:spcAft>
            </a:pPr>
            <a:endParaRPr lang="en-US" sz="1400" dirty="0">
              <a:solidFill>
                <a:srgbClr val="232F3E"/>
              </a:solidFill>
            </a:endParaRP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1657" y="1360006"/>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8" name="Picture 7" descr="EC2 security groups.jpg"/>
          <p:cNvPicPr>
            <a:picLocks noChangeAspect="1"/>
          </p:cNvPicPr>
          <p:nvPr/>
        </p:nvPicPr>
        <p:blipFill>
          <a:blip r:embed="rId3" cstate="print"/>
          <a:stretch>
            <a:fillRect/>
          </a:stretch>
        </p:blipFill>
        <p:spPr>
          <a:xfrm>
            <a:off x="161723" y="1590071"/>
            <a:ext cx="11851777" cy="4556085"/>
          </a:xfrm>
          <a:prstGeom prst="rect">
            <a:avLst/>
          </a:prstGeom>
        </p:spPr>
      </p:pic>
    </p:spTree>
    <p:extLst>
      <p:ext uri="{BB962C8B-B14F-4D97-AF65-F5344CB8AC3E}">
        <p14:creationId xmlns:p14="http://schemas.microsoft.com/office/powerpoint/2010/main" val="199528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415600" y="460845"/>
            <a:ext cx="11360800" cy="763600"/>
          </a:xfrm>
        </p:spPr>
        <p:txBody>
          <a:bodyPr/>
          <a:lstStyle/>
          <a:p>
            <a:r>
              <a:rPr lang="en-US" sz="3600" b="1" dirty="0">
                <a:solidFill>
                  <a:srgbClr val="002060"/>
                </a:solidFill>
              </a:rPr>
              <a:t>Demo</a:t>
            </a:r>
            <a:endParaRPr lang="en-US" dirty="0"/>
          </a:p>
          <a:p>
            <a:endParaRPr lang="en-US" sz="3600" b="1" dirty="0">
              <a:solidFill>
                <a:srgbClr val="002060"/>
              </a:solidFill>
            </a:endParaRPr>
          </a:p>
          <a:p>
            <a:endParaRPr lang="en-US" sz="3600" dirty="0">
              <a:solidFill>
                <a:srgbClr val="002060"/>
              </a:solidFill>
            </a:endParaRPr>
          </a:p>
        </p:txBody>
      </p:sp>
      <p:sp>
        <p:nvSpPr>
          <p:cNvPr id="3" name="Text Placeholder 2">
            <a:extLst>
              <a:ext uri="{FF2B5EF4-FFF2-40B4-BE49-F238E27FC236}">
                <a16:creationId xmlns:a16="http://schemas.microsoft.com/office/drawing/2014/main" id="{1E7F509F-96A5-6CC2-5B85-9F94A79F4BB9}"/>
              </a:ext>
            </a:extLst>
          </p:cNvPr>
          <p:cNvSpPr>
            <a:spLocks noGrp="1"/>
          </p:cNvSpPr>
          <p:nvPr>
            <p:ph type="body" idx="1"/>
          </p:nvPr>
        </p:nvSpPr>
        <p:spPr/>
        <p:txBody>
          <a:bodyPr/>
          <a:lstStyle/>
          <a:p>
            <a:pPr marL="152400" indent="0">
              <a:lnSpc>
                <a:spcPct val="100000"/>
              </a:lnSpc>
              <a:spcAft>
                <a:spcPts val="1200"/>
              </a:spcAft>
              <a:buNone/>
            </a:pPr>
            <a:endParaRPr lang="en-US" dirty="0">
              <a:solidFill>
                <a:srgbClr val="000000"/>
              </a:solidFill>
            </a:endParaRPr>
          </a:p>
          <a:p>
            <a:pPr marL="608965" indent="-456565">
              <a:lnSpc>
                <a:spcPct val="100000"/>
              </a:lnSpc>
              <a:spcAft>
                <a:spcPts val="1200"/>
              </a:spcAft>
            </a:pPr>
            <a:endParaRPr lang="en-US" sz="1400" dirty="0">
              <a:solidFill>
                <a:srgbClr val="232F3E"/>
              </a:solidFill>
            </a:endParaRP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1657" y="1360006"/>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5" name="Picture 4" descr="Cloud 9.jpg"/>
          <p:cNvPicPr>
            <a:picLocks noChangeAspect="1"/>
          </p:cNvPicPr>
          <p:nvPr/>
        </p:nvPicPr>
        <p:blipFill>
          <a:blip r:embed="rId3" cstate="print"/>
          <a:stretch>
            <a:fillRect/>
          </a:stretch>
        </p:blipFill>
        <p:spPr>
          <a:xfrm>
            <a:off x="196771" y="2619875"/>
            <a:ext cx="11829518" cy="1963700"/>
          </a:xfrm>
          <a:prstGeom prst="rect">
            <a:avLst/>
          </a:prstGeom>
        </p:spPr>
      </p:pic>
    </p:spTree>
    <p:extLst>
      <p:ext uri="{BB962C8B-B14F-4D97-AF65-F5344CB8AC3E}">
        <p14:creationId xmlns:p14="http://schemas.microsoft.com/office/powerpoint/2010/main" val="1995280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1902</TotalTime>
  <Words>2136</Words>
  <Application>Microsoft Office PowerPoint</Application>
  <PresentationFormat>Široki zaslon</PresentationFormat>
  <Paragraphs>163</Paragraphs>
  <Slides>20</Slides>
  <Notes>18</Notes>
  <HiddenSlides>0</HiddenSlides>
  <MMClips>0</MMClips>
  <ScaleCrop>false</ScaleCrop>
  <HeadingPairs>
    <vt:vector size="6" baseType="variant">
      <vt:variant>
        <vt:lpstr>Korišteni fontovi</vt:lpstr>
      </vt:variant>
      <vt:variant>
        <vt:i4>6</vt:i4>
      </vt:variant>
      <vt:variant>
        <vt:lpstr>Tema</vt:lpstr>
      </vt:variant>
      <vt:variant>
        <vt:i4>2</vt:i4>
      </vt:variant>
      <vt:variant>
        <vt:lpstr>Naslovi slajdova</vt:lpstr>
      </vt:variant>
      <vt:variant>
        <vt:i4>20</vt:i4>
      </vt:variant>
    </vt:vector>
  </HeadingPairs>
  <TitlesOfParts>
    <vt:vector size="28" baseType="lpstr">
      <vt:lpstr>Arial</vt:lpstr>
      <vt:lpstr>Arial,Sans-Serif</vt:lpstr>
      <vt:lpstr>Calibri</vt:lpstr>
      <vt:lpstr>Calibri Light</vt:lpstr>
      <vt:lpstr>Nunito</vt:lpstr>
      <vt:lpstr>Nunito Black</vt:lpstr>
      <vt:lpstr>office theme</vt:lpstr>
      <vt:lpstr>Simple Light</vt:lpstr>
      <vt:lpstr>PowerPoint prezentacija</vt:lpstr>
      <vt:lpstr>Business scenario overview</vt:lpstr>
      <vt:lpstr>Business scenario overview</vt:lpstr>
      <vt:lpstr>Solution overview </vt:lpstr>
      <vt:lpstr>Solution overview </vt:lpstr>
      <vt:lpstr>Solution overview </vt:lpstr>
      <vt:lpstr>Architecture diagram of the solution   </vt:lpstr>
      <vt:lpstr>Demo  </vt:lpstr>
      <vt:lpstr>Demo  </vt:lpstr>
      <vt:lpstr>Demo  </vt:lpstr>
      <vt:lpstr>Demo  </vt:lpstr>
      <vt:lpstr>Demo  </vt:lpstr>
      <vt:lpstr>Demo  </vt:lpstr>
      <vt:lpstr>Demo  </vt:lpstr>
      <vt:lpstr>Demo  </vt:lpstr>
      <vt:lpstr>Lessons learned  Challenges Regarding the problems, we have encountered a few of them.  - First, when creating EC2 instances &amp; VPC and its services manually, our EC2 instance couldn’t connect to the public IPv4 address. Then we decided to follow the module on AWS Academy, we automatically created VPC, IGW, NAT Gateway, public and private subnets and appropriate security group, the EC2 instance has connected successfully.  - When in the C9 console, we couldn’t migrate the data from EC2 to Amazon RDS, because we didn’t open required ports for the instance. After adding the appropriate inbound rules, the C9 console commands started working and the migration could start. The second issue was that we had to firstly create the database and then to migrate the information.           </vt:lpstr>
      <vt:lpstr>PowerPoint prezentacija</vt:lpstr>
      <vt:lpstr>Lessons learned</vt:lpstr>
      <vt:lpstr>Questions?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46762549994</cp:lastModifiedBy>
  <cp:revision>132</cp:revision>
  <dcterms:created xsi:type="dcterms:W3CDTF">2023-05-07T14:20:35Z</dcterms:created>
  <dcterms:modified xsi:type="dcterms:W3CDTF">2023-06-11T18:51:35Z</dcterms:modified>
</cp:coreProperties>
</file>