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10"/>
  </p:notesMasterIdLst>
  <p:sldIdLst>
    <p:sldId id="257" r:id="rId3"/>
    <p:sldId id="259" r:id="rId4"/>
    <p:sldId id="260" r:id="rId5"/>
    <p:sldId id="262" r:id="rId6"/>
    <p:sldId id="261" r:id="rId7"/>
    <p:sldId id="263" r:id="rId8"/>
    <p:sldId id="265" r:id="rId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6B35A-7C26-4A3E-9B7A-981338F12961}" v="226" dt="2023-05-07T14:38:37.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D77B75-3591-4A0B-B745-C5048765CA8F}" type="datetimeFigureOut">
              <a:t>11.6.2023.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9B898A-7336-41CF-8174-87B282F05BAC}" type="slidenum">
              <a:t>‹#›</a:t>
            </a:fld>
            <a:endParaRPr lang="en-GB"/>
          </a:p>
        </p:txBody>
      </p:sp>
    </p:spTree>
    <p:extLst>
      <p:ext uri="{BB962C8B-B14F-4D97-AF65-F5344CB8AC3E}">
        <p14:creationId xmlns:p14="http://schemas.microsoft.com/office/powerpoint/2010/main" val="3798258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also go more in depth about the design considerations and trade-offs that you made.</a:t>
            </a:r>
          </a:p>
        </p:txBody>
      </p:sp>
      <p:sp>
        <p:nvSpPr>
          <p:cNvPr id="4" name="Slide Number Placeholder 3"/>
          <p:cNvSpPr>
            <a:spLocks noGrp="1"/>
          </p:cNvSpPr>
          <p:nvPr>
            <p:ph type="sldNum" sz="quarter" idx="5"/>
          </p:nvPr>
        </p:nvSpPr>
        <p:spPr/>
        <p:txBody>
          <a:bodyPr/>
          <a:lstStyle/>
          <a:p>
            <a:fld id="{4C9B898A-7336-41CF-8174-87B282F05BAC}" type="slidenum">
              <a:t>2</a:t>
            </a:fld>
            <a:endParaRPr lang="en-GB"/>
          </a:p>
        </p:txBody>
      </p:sp>
    </p:spTree>
    <p:extLst>
      <p:ext uri="{BB962C8B-B14F-4D97-AF65-F5344CB8AC3E}">
        <p14:creationId xmlns:p14="http://schemas.microsoft.com/office/powerpoint/2010/main" val="2357839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at a high level what you have built. </a:t>
            </a:r>
            <a:endParaRPr lang="en-US" dirty="0"/>
          </a:p>
          <a:p>
            <a:r>
              <a:rPr lang="en-US"/>
              <a:t>For example: “I built a web application for a company to host their blog.“</a:t>
            </a:r>
            <a:endParaRPr lang="en-US" dirty="0"/>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endParaRPr lang="en-US" dirty="0">
              <a:cs typeface="Calibri"/>
            </a:endParaRP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endParaRPr lang="en-US" dirty="0"/>
          </a:p>
          <a:p>
            <a:pPr marL="171450" indent="-171450">
              <a:buFont typeface="Arial,Sans-Serif"/>
              <a:buChar char="•"/>
            </a:pPr>
            <a:r>
              <a:rPr lang="en-US" dirty="0"/>
              <a:t>An above-bar description is concise and includes the most important benefits. For example: “The solution allows customers to quickly upload, store, and search large catalogs of images and videos in Amazon S3.”</a:t>
            </a:r>
            <a:endParaRPr lang="en-US" dirty="0">
              <a:cs typeface="Calibri"/>
            </a:endParaRPr>
          </a:p>
          <a:p>
            <a:pPr marL="171450" indent="-171450">
              <a:buFont typeface="Arial,Sans-Serif"/>
              <a:buChar char="•"/>
            </a:pPr>
            <a:r>
              <a:rPr lang="en-US" dirty="0"/>
              <a:t>A below-bar description is too detailed or not specific. For example: “Our solution analyzes media files.”</a:t>
            </a:r>
            <a:endParaRPr lang="en-GB" dirty="0"/>
          </a:p>
        </p:txBody>
      </p:sp>
      <p:sp>
        <p:nvSpPr>
          <p:cNvPr id="4" name="Slide Number Placeholder 3"/>
          <p:cNvSpPr>
            <a:spLocks noGrp="1"/>
          </p:cNvSpPr>
          <p:nvPr>
            <p:ph type="sldNum" sz="quarter" idx="5"/>
          </p:nvPr>
        </p:nvSpPr>
        <p:spPr/>
        <p:txBody>
          <a:bodyPr/>
          <a:lstStyle/>
          <a:p>
            <a:fld id="{4C9B898A-7336-41CF-8174-87B282F05BAC}" type="slidenum">
              <a:t>3</a:t>
            </a:fld>
            <a:endParaRPr lang="en-GB"/>
          </a:p>
        </p:txBody>
      </p:sp>
    </p:spTree>
    <p:extLst>
      <p:ext uri="{BB962C8B-B14F-4D97-AF65-F5344CB8AC3E}">
        <p14:creationId xmlns:p14="http://schemas.microsoft.com/office/powerpoint/2010/main" val="4002670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a:t>
            </a:r>
            <a:r>
              <a:rPr lang="en-US" dirty="0"/>
              <a:t>Remove this slide from your final presentation. </a:t>
            </a:r>
          </a:p>
          <a:p>
            <a:r>
              <a:rPr lang="en-US" dirty="0"/>
              <a:t>This example architecture diagram shows a solution to configure a webhook to link Git with AWS. You can find this example in the Toolkits for PowerPoint at </a:t>
            </a:r>
            <a:r>
              <a:rPr lang="en-US" dirty="0">
                <a:hlinkClick r:id="rId3"/>
              </a:rPr>
              <a:t>https://aws.amazon.com/architecture/icons</a:t>
            </a:r>
            <a:r>
              <a:rPr lang="en-US" dirty="0"/>
              <a:t>.</a:t>
            </a:r>
          </a:p>
        </p:txBody>
      </p:sp>
      <p:sp>
        <p:nvSpPr>
          <p:cNvPr id="4" name="Slide Number Placeholder 3"/>
          <p:cNvSpPr>
            <a:spLocks noGrp="1"/>
          </p:cNvSpPr>
          <p:nvPr>
            <p:ph type="sldNum" sz="quarter" idx="5"/>
          </p:nvPr>
        </p:nvSpPr>
        <p:spPr/>
        <p:txBody>
          <a:bodyPr/>
          <a:lstStyle/>
          <a:p>
            <a:fld id="{4C9B898A-7336-41CF-8174-87B282F05BAC}" type="slidenum">
              <a:t>4</a:t>
            </a:fld>
            <a:endParaRPr lang="en-GB"/>
          </a:p>
        </p:txBody>
      </p:sp>
    </p:spTree>
    <p:extLst>
      <p:ext uri="{BB962C8B-B14F-4D97-AF65-F5344CB8AC3E}">
        <p14:creationId xmlns:p14="http://schemas.microsoft.com/office/powerpoint/2010/main" val="179855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or to show AWS console.   </a:t>
            </a:r>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5</a:t>
            </a:fld>
            <a:endParaRPr lang="en-GB"/>
          </a:p>
        </p:txBody>
      </p:sp>
    </p:spTree>
    <p:extLst>
      <p:ext uri="{BB962C8B-B14F-4D97-AF65-F5344CB8AC3E}">
        <p14:creationId xmlns:p14="http://schemas.microsoft.com/office/powerpoint/2010/main" val="240786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any challenges that you encountered and how you overcame those challenges.</a:t>
            </a:r>
          </a:p>
          <a:p>
            <a:r>
              <a:rPr lang="en-US"/>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endParaRPr lang="en-US" dirty="0"/>
          </a:p>
          <a:p>
            <a:endParaRPr lang="en-US" dirty="0"/>
          </a:p>
          <a:p>
            <a:r>
              <a:rPr lang="en-US"/>
              <a:t>Describe any new skills that you learned from this project. </a:t>
            </a:r>
            <a:endParaRPr lang="en-US" dirty="0"/>
          </a:p>
          <a:p>
            <a:r>
              <a:rPr lang="en-US"/>
              <a:t>For example: “I learned how to set up auto scaling correctly so my resources were automatically adjusted and allocated at the lowest possible cost.”</a:t>
            </a:r>
            <a:endParaRPr lang="en-US" dirty="0"/>
          </a:p>
          <a:p>
            <a:endParaRPr lang="en-US" dirty="0"/>
          </a:p>
          <a:p>
            <a:r>
              <a:rPr lang="en-US"/>
              <a:t>Discuss any future, out-of-scope use cases in the next steps.</a:t>
            </a:r>
            <a:endParaRPr lang="en-US" dirty="0"/>
          </a:p>
          <a:p>
            <a:r>
              <a:rPr lang="en-US"/>
              <a:t>For example: “I would like to scale out the web application so that multiple departments can use it.”</a:t>
            </a:r>
            <a:endParaRPr lang="en-US" dirty="0"/>
          </a:p>
          <a:p>
            <a:endParaRPr lang="en-US" dirty="0"/>
          </a:p>
          <a:p>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4C9B898A-7336-41CF-8174-87B282F05BAC}" type="slidenum">
              <a:t>6</a:t>
            </a:fld>
            <a:endParaRPr lang="en-GB"/>
          </a:p>
        </p:txBody>
      </p:sp>
    </p:spTree>
    <p:extLst>
      <p:ext uri="{BB962C8B-B14F-4D97-AF65-F5344CB8AC3E}">
        <p14:creationId xmlns:p14="http://schemas.microsoft.com/office/powerpoint/2010/main" val="4205273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1"/>
          <p:cNvSpPr txBox="1">
            <a:spLocks noGrp="1"/>
          </p:cNvSpPr>
          <p:nvPr>
            <p:ph type="ctrTitle"/>
          </p:nvPr>
        </p:nvSpPr>
        <p:spPr>
          <a:xfrm>
            <a:off x="415611" y="992767"/>
            <a:ext cx="11360800" cy="2736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6933"/>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a:endParaRPr/>
          </a:p>
        </p:txBody>
      </p:sp>
      <p:sp>
        <p:nvSpPr>
          <p:cNvPr id="11" name="Google Shape;11;p21"/>
          <p:cNvSpPr txBox="1">
            <a:spLocks noGrp="1"/>
          </p:cNvSpPr>
          <p:nvPr>
            <p:ph type="subTitle" idx="1"/>
          </p:nvPr>
        </p:nvSpPr>
        <p:spPr>
          <a:xfrm>
            <a:off x="415600" y="3778833"/>
            <a:ext cx="11360800" cy="105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6" name="Google Shape;16;p2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3"/>
          <p:cNvSpPr txBox="1">
            <a:spLocks noGrp="1"/>
          </p:cNvSpPr>
          <p:nvPr>
            <p:ph type="title"/>
          </p:nvPr>
        </p:nvSpPr>
        <p:spPr>
          <a:xfrm>
            <a:off x="415600" y="2867800"/>
            <a:ext cx="11360800" cy="1122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a:endParaRPr/>
          </a:p>
        </p:txBody>
      </p:sp>
      <p:sp>
        <p:nvSpPr>
          <p:cNvPr id="19" name="Google Shape;19;p2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4"/>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3" name="Google Shape;23;p24"/>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4" name="Google Shape;24;p2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6"/>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3200"/>
            </a:lvl1pPr>
            <a:lvl2pPr lvl="1" algn="l">
              <a:lnSpc>
                <a:spcPct val="100000"/>
              </a:lnSpc>
              <a:spcBef>
                <a:spcPts val="0"/>
              </a:spcBef>
              <a:spcAft>
                <a:spcPts val="0"/>
              </a:spcAft>
              <a:buSzPts val="2400"/>
              <a:buNone/>
              <a:defRPr sz="3200"/>
            </a:lvl2pPr>
            <a:lvl3pPr lvl="2" algn="l">
              <a:lnSpc>
                <a:spcPct val="100000"/>
              </a:lnSpc>
              <a:spcBef>
                <a:spcPts val="0"/>
              </a:spcBef>
              <a:spcAft>
                <a:spcPts val="0"/>
              </a:spcAft>
              <a:buSzPts val="2400"/>
              <a:buNone/>
              <a:defRPr sz="3200"/>
            </a:lvl3pPr>
            <a:lvl4pPr lvl="3" algn="l">
              <a:lnSpc>
                <a:spcPct val="100000"/>
              </a:lnSpc>
              <a:spcBef>
                <a:spcPts val="0"/>
              </a:spcBef>
              <a:spcAft>
                <a:spcPts val="0"/>
              </a:spcAft>
              <a:buSzPts val="2400"/>
              <a:buNone/>
              <a:defRPr sz="3200"/>
            </a:lvl4pPr>
            <a:lvl5pPr lvl="4" algn="l">
              <a:lnSpc>
                <a:spcPct val="100000"/>
              </a:lnSpc>
              <a:spcBef>
                <a:spcPts val="0"/>
              </a:spcBef>
              <a:spcAft>
                <a:spcPts val="0"/>
              </a:spcAft>
              <a:buSzPts val="2400"/>
              <a:buNone/>
              <a:defRPr sz="3200"/>
            </a:lvl5pPr>
            <a:lvl6pPr lvl="5" algn="l">
              <a:lnSpc>
                <a:spcPct val="100000"/>
              </a:lnSpc>
              <a:spcBef>
                <a:spcPts val="0"/>
              </a:spcBef>
              <a:spcAft>
                <a:spcPts val="0"/>
              </a:spcAft>
              <a:buSzPts val="2400"/>
              <a:buNone/>
              <a:defRPr sz="3200"/>
            </a:lvl6pPr>
            <a:lvl7pPr lvl="6" algn="l">
              <a:lnSpc>
                <a:spcPct val="100000"/>
              </a:lnSpc>
              <a:spcBef>
                <a:spcPts val="0"/>
              </a:spcBef>
              <a:spcAft>
                <a:spcPts val="0"/>
              </a:spcAft>
              <a:buSzPts val="2400"/>
              <a:buNone/>
              <a:defRPr sz="3200"/>
            </a:lvl7pPr>
            <a:lvl8pPr lvl="7" algn="l">
              <a:lnSpc>
                <a:spcPct val="100000"/>
              </a:lnSpc>
              <a:spcBef>
                <a:spcPts val="0"/>
              </a:spcBef>
              <a:spcAft>
                <a:spcPts val="0"/>
              </a:spcAft>
              <a:buSzPts val="2400"/>
              <a:buNone/>
              <a:defRPr sz="3200"/>
            </a:lvl8pPr>
            <a:lvl9pPr lvl="8" algn="l">
              <a:lnSpc>
                <a:spcPct val="100000"/>
              </a:lnSpc>
              <a:spcBef>
                <a:spcPts val="0"/>
              </a:spcBef>
              <a:spcAft>
                <a:spcPts val="0"/>
              </a:spcAft>
              <a:buSzPts val="2400"/>
              <a:buNone/>
              <a:defRPr sz="3200"/>
            </a:lvl9pPr>
          </a:lstStyle>
          <a:p>
            <a:endParaRPr/>
          </a:p>
        </p:txBody>
      </p:sp>
      <p:sp>
        <p:nvSpPr>
          <p:cNvPr id="30" name="Google Shape;30;p26"/>
          <p:cNvSpPr txBox="1">
            <a:spLocks noGrp="1"/>
          </p:cNvSpPr>
          <p:nvPr>
            <p:ph type="body" idx="1"/>
          </p:nvPr>
        </p:nvSpPr>
        <p:spPr>
          <a:xfrm>
            <a:off x="415600" y="1852800"/>
            <a:ext cx="3744000" cy="4239200"/>
          </a:xfrm>
          <a:prstGeom prst="rect">
            <a:avLst/>
          </a:prstGeom>
          <a:noFill/>
          <a:ln>
            <a:noFill/>
          </a:ln>
        </p:spPr>
        <p:txBody>
          <a:bodyPr spcFirstLastPara="1" wrap="square" lIns="91425" tIns="91425" rIns="91425" bIns="91425" anchor="t" anchorCtr="0">
            <a:noAutofit/>
          </a:bodyPr>
          <a:lstStyle>
            <a:lvl1pPr marL="609585" lvl="0" indent="-406390" algn="l">
              <a:lnSpc>
                <a:spcPct val="115000"/>
              </a:lnSpc>
              <a:spcBef>
                <a:spcPts val="0"/>
              </a:spcBef>
              <a:spcAft>
                <a:spcPts val="0"/>
              </a:spcAft>
              <a:buSzPts val="1200"/>
              <a:buChar char="●"/>
              <a:defRPr sz="1600"/>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31" name="Google Shape;31;p26"/>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653667" y="600200"/>
            <a:ext cx="8490400" cy="5454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64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4" name="Google Shape;34;p27"/>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8"/>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37" name="Google Shape;37;p28"/>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5600"/>
            </a:lvl1pPr>
            <a:lvl2pPr lvl="1" algn="ctr">
              <a:lnSpc>
                <a:spcPct val="100000"/>
              </a:lnSpc>
              <a:spcBef>
                <a:spcPts val="0"/>
              </a:spcBef>
              <a:spcAft>
                <a:spcPts val="0"/>
              </a:spcAft>
              <a:buSzPts val="4200"/>
              <a:buNone/>
              <a:defRPr sz="5600"/>
            </a:lvl2pPr>
            <a:lvl3pPr lvl="2" algn="ctr">
              <a:lnSpc>
                <a:spcPct val="100000"/>
              </a:lnSpc>
              <a:spcBef>
                <a:spcPts val="0"/>
              </a:spcBef>
              <a:spcAft>
                <a:spcPts val="0"/>
              </a:spcAft>
              <a:buSzPts val="4200"/>
              <a:buNone/>
              <a:defRPr sz="5600"/>
            </a:lvl3pPr>
            <a:lvl4pPr lvl="3" algn="ctr">
              <a:lnSpc>
                <a:spcPct val="100000"/>
              </a:lnSpc>
              <a:spcBef>
                <a:spcPts val="0"/>
              </a:spcBef>
              <a:spcAft>
                <a:spcPts val="0"/>
              </a:spcAft>
              <a:buSzPts val="4200"/>
              <a:buNone/>
              <a:defRPr sz="5600"/>
            </a:lvl4pPr>
            <a:lvl5pPr lvl="4" algn="ctr">
              <a:lnSpc>
                <a:spcPct val="100000"/>
              </a:lnSpc>
              <a:spcBef>
                <a:spcPts val="0"/>
              </a:spcBef>
              <a:spcAft>
                <a:spcPts val="0"/>
              </a:spcAft>
              <a:buSzPts val="4200"/>
              <a:buNone/>
              <a:defRPr sz="5600"/>
            </a:lvl5pPr>
            <a:lvl6pPr lvl="5" algn="ctr">
              <a:lnSpc>
                <a:spcPct val="100000"/>
              </a:lnSpc>
              <a:spcBef>
                <a:spcPts val="0"/>
              </a:spcBef>
              <a:spcAft>
                <a:spcPts val="0"/>
              </a:spcAft>
              <a:buSzPts val="4200"/>
              <a:buNone/>
              <a:defRPr sz="5600"/>
            </a:lvl6pPr>
            <a:lvl7pPr lvl="6" algn="ctr">
              <a:lnSpc>
                <a:spcPct val="100000"/>
              </a:lnSpc>
              <a:spcBef>
                <a:spcPts val="0"/>
              </a:spcBef>
              <a:spcAft>
                <a:spcPts val="0"/>
              </a:spcAft>
              <a:buSzPts val="4200"/>
              <a:buNone/>
              <a:defRPr sz="5600"/>
            </a:lvl7pPr>
            <a:lvl8pPr lvl="7" algn="ctr">
              <a:lnSpc>
                <a:spcPct val="100000"/>
              </a:lnSpc>
              <a:spcBef>
                <a:spcPts val="0"/>
              </a:spcBef>
              <a:spcAft>
                <a:spcPts val="0"/>
              </a:spcAft>
              <a:buSzPts val="4200"/>
              <a:buNone/>
              <a:defRPr sz="5600"/>
            </a:lvl8pPr>
            <a:lvl9pPr lvl="8" algn="ctr">
              <a:lnSpc>
                <a:spcPct val="100000"/>
              </a:lnSpc>
              <a:spcBef>
                <a:spcPts val="0"/>
              </a:spcBef>
              <a:spcAft>
                <a:spcPts val="0"/>
              </a:spcAft>
              <a:buSzPts val="4200"/>
              <a:buNone/>
              <a:defRPr sz="5600"/>
            </a:lvl9pPr>
          </a:lstStyle>
          <a:p>
            <a:endParaRPr/>
          </a:p>
        </p:txBody>
      </p:sp>
      <p:sp>
        <p:nvSpPr>
          <p:cNvPr id="38" name="Google Shape;38;p28"/>
          <p:cNvSpPr txBox="1">
            <a:spLocks noGrp="1"/>
          </p:cNvSpPr>
          <p:nvPr>
            <p:ph type="subTitle" idx="1"/>
          </p:nvPr>
        </p:nvSpPr>
        <p:spPr>
          <a:xfrm>
            <a:off x="354000" y="3737433"/>
            <a:ext cx="5393600" cy="1646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28"/>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40" name="Google Shape;40;p28"/>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9"/>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Autofit/>
          </a:bodyPr>
          <a:lstStyle>
            <a:lvl1pPr marL="609585" lvl="0" indent="-304792" algn="l">
              <a:lnSpc>
                <a:spcPct val="100000"/>
              </a:lnSpc>
              <a:spcBef>
                <a:spcPts val="0"/>
              </a:spcBef>
              <a:spcAft>
                <a:spcPts val="0"/>
              </a:spcAft>
              <a:buSzPts val="1800"/>
              <a:buNone/>
              <a:defRPr/>
            </a:lvl1pPr>
          </a:lstStyle>
          <a:p>
            <a:endParaRPr/>
          </a:p>
        </p:txBody>
      </p:sp>
      <p:sp>
        <p:nvSpPr>
          <p:cNvPr id="43" name="Google Shape;43;p29"/>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0"/>
          <p:cNvSpPr txBox="1">
            <a:spLocks noGrp="1"/>
          </p:cNvSpPr>
          <p:nvPr>
            <p:ph type="title" hasCustomPrompt="1"/>
          </p:nvPr>
        </p:nvSpPr>
        <p:spPr>
          <a:xfrm>
            <a:off x="415600" y="1474833"/>
            <a:ext cx="11360800" cy="26180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6000"/>
            </a:lvl1pPr>
            <a:lvl2pPr lvl="1" algn="ctr">
              <a:lnSpc>
                <a:spcPct val="100000"/>
              </a:lnSpc>
              <a:spcBef>
                <a:spcPts val="0"/>
              </a:spcBef>
              <a:spcAft>
                <a:spcPts val="0"/>
              </a:spcAft>
              <a:buSzPts val="12000"/>
              <a:buNone/>
              <a:defRPr sz="16000"/>
            </a:lvl2pPr>
            <a:lvl3pPr lvl="2" algn="ctr">
              <a:lnSpc>
                <a:spcPct val="100000"/>
              </a:lnSpc>
              <a:spcBef>
                <a:spcPts val="0"/>
              </a:spcBef>
              <a:spcAft>
                <a:spcPts val="0"/>
              </a:spcAft>
              <a:buSzPts val="12000"/>
              <a:buNone/>
              <a:defRPr sz="16000"/>
            </a:lvl3pPr>
            <a:lvl4pPr lvl="3" algn="ctr">
              <a:lnSpc>
                <a:spcPct val="100000"/>
              </a:lnSpc>
              <a:spcBef>
                <a:spcPts val="0"/>
              </a:spcBef>
              <a:spcAft>
                <a:spcPts val="0"/>
              </a:spcAft>
              <a:buSzPts val="12000"/>
              <a:buNone/>
              <a:defRPr sz="16000"/>
            </a:lvl4pPr>
            <a:lvl5pPr lvl="4" algn="ctr">
              <a:lnSpc>
                <a:spcPct val="100000"/>
              </a:lnSpc>
              <a:spcBef>
                <a:spcPts val="0"/>
              </a:spcBef>
              <a:spcAft>
                <a:spcPts val="0"/>
              </a:spcAft>
              <a:buSzPts val="12000"/>
              <a:buNone/>
              <a:defRPr sz="16000"/>
            </a:lvl5pPr>
            <a:lvl6pPr lvl="5" algn="ctr">
              <a:lnSpc>
                <a:spcPct val="100000"/>
              </a:lnSpc>
              <a:spcBef>
                <a:spcPts val="0"/>
              </a:spcBef>
              <a:spcAft>
                <a:spcPts val="0"/>
              </a:spcAft>
              <a:buSzPts val="12000"/>
              <a:buNone/>
              <a:defRPr sz="16000"/>
            </a:lvl6pPr>
            <a:lvl7pPr lvl="6" algn="ctr">
              <a:lnSpc>
                <a:spcPct val="100000"/>
              </a:lnSpc>
              <a:spcBef>
                <a:spcPts val="0"/>
              </a:spcBef>
              <a:spcAft>
                <a:spcPts val="0"/>
              </a:spcAft>
              <a:buSzPts val="12000"/>
              <a:buNone/>
              <a:defRPr sz="16000"/>
            </a:lvl7pPr>
            <a:lvl8pPr lvl="7" algn="ctr">
              <a:lnSpc>
                <a:spcPct val="100000"/>
              </a:lnSpc>
              <a:spcBef>
                <a:spcPts val="0"/>
              </a:spcBef>
              <a:spcAft>
                <a:spcPts val="0"/>
              </a:spcAft>
              <a:buSzPts val="12000"/>
              <a:buNone/>
              <a:defRPr sz="16000"/>
            </a:lvl8pPr>
            <a:lvl9pPr lvl="8" algn="ctr">
              <a:lnSpc>
                <a:spcPct val="100000"/>
              </a:lnSpc>
              <a:spcBef>
                <a:spcPts val="0"/>
              </a:spcBef>
              <a:spcAft>
                <a:spcPts val="0"/>
              </a:spcAft>
              <a:buSzPts val="12000"/>
              <a:buNone/>
              <a:defRPr sz="16000"/>
            </a:lvl9pPr>
          </a:lstStyle>
          <a:p>
            <a:r>
              <a:t>xx%</a:t>
            </a:r>
          </a:p>
        </p:txBody>
      </p:sp>
      <p:sp>
        <p:nvSpPr>
          <p:cNvPr id="46" name="Google Shape;46;p30"/>
          <p:cNvSpPr txBox="1">
            <a:spLocks noGrp="1"/>
          </p:cNvSpPr>
          <p:nvPr>
            <p:ph type="body" idx="1"/>
          </p:nvPr>
        </p:nvSpPr>
        <p:spPr>
          <a:xfrm>
            <a:off x="415600" y="4202967"/>
            <a:ext cx="11360800" cy="1734400"/>
          </a:xfrm>
          <a:prstGeom prst="rect">
            <a:avLst/>
          </a:prstGeom>
          <a:noFill/>
          <a:ln>
            <a:noFill/>
          </a:ln>
        </p:spPr>
        <p:txBody>
          <a:bodyPr spcFirstLastPara="1" wrap="square" lIns="91425" tIns="91425" rIns="91425" bIns="91425" anchor="t" anchorCtr="0">
            <a:noAutofit/>
          </a:bodyPr>
          <a:lstStyle>
            <a:lvl1pPr marL="609585" lvl="0" indent="-457189" algn="ctr">
              <a:lnSpc>
                <a:spcPct val="115000"/>
              </a:lnSpc>
              <a:spcBef>
                <a:spcPts val="0"/>
              </a:spcBef>
              <a:spcAft>
                <a:spcPts val="0"/>
              </a:spcAft>
              <a:buSzPts val="1800"/>
              <a:buChar char="●"/>
              <a:defRPr/>
            </a:lvl1pPr>
            <a:lvl2pPr marL="1219170" lvl="1" indent="-423323" algn="ctr">
              <a:lnSpc>
                <a:spcPct val="115000"/>
              </a:lnSpc>
              <a:spcBef>
                <a:spcPts val="2133"/>
              </a:spcBef>
              <a:spcAft>
                <a:spcPts val="0"/>
              </a:spcAft>
              <a:buSzPts val="1400"/>
              <a:buChar char="○"/>
              <a:defRPr/>
            </a:lvl2pPr>
            <a:lvl3pPr marL="1828754" lvl="2" indent="-423323" algn="ctr">
              <a:lnSpc>
                <a:spcPct val="115000"/>
              </a:lnSpc>
              <a:spcBef>
                <a:spcPts val="2133"/>
              </a:spcBef>
              <a:spcAft>
                <a:spcPts val="0"/>
              </a:spcAft>
              <a:buSzPts val="1400"/>
              <a:buChar char="■"/>
              <a:defRPr/>
            </a:lvl3pPr>
            <a:lvl4pPr marL="2438339" lvl="3" indent="-423323" algn="ctr">
              <a:lnSpc>
                <a:spcPct val="115000"/>
              </a:lnSpc>
              <a:spcBef>
                <a:spcPts val="2133"/>
              </a:spcBef>
              <a:spcAft>
                <a:spcPts val="0"/>
              </a:spcAft>
              <a:buSzPts val="1400"/>
              <a:buChar char="●"/>
              <a:defRPr/>
            </a:lvl4pPr>
            <a:lvl5pPr marL="3047924" lvl="4" indent="-423323" algn="ctr">
              <a:lnSpc>
                <a:spcPct val="115000"/>
              </a:lnSpc>
              <a:spcBef>
                <a:spcPts val="2133"/>
              </a:spcBef>
              <a:spcAft>
                <a:spcPts val="0"/>
              </a:spcAft>
              <a:buSzPts val="1400"/>
              <a:buChar char="○"/>
              <a:defRPr/>
            </a:lvl5pPr>
            <a:lvl6pPr marL="3657509" lvl="5" indent="-423323" algn="ctr">
              <a:lnSpc>
                <a:spcPct val="115000"/>
              </a:lnSpc>
              <a:spcBef>
                <a:spcPts val="2133"/>
              </a:spcBef>
              <a:spcAft>
                <a:spcPts val="0"/>
              </a:spcAft>
              <a:buSzPts val="1400"/>
              <a:buChar char="■"/>
              <a:defRPr/>
            </a:lvl6pPr>
            <a:lvl7pPr marL="4267093" lvl="6" indent="-423323" algn="ctr">
              <a:lnSpc>
                <a:spcPct val="115000"/>
              </a:lnSpc>
              <a:spcBef>
                <a:spcPts val="2133"/>
              </a:spcBef>
              <a:spcAft>
                <a:spcPts val="0"/>
              </a:spcAft>
              <a:buSzPts val="1400"/>
              <a:buChar char="●"/>
              <a:defRPr/>
            </a:lvl7pPr>
            <a:lvl8pPr marL="4876678" lvl="7" indent="-423323" algn="ctr">
              <a:lnSpc>
                <a:spcPct val="115000"/>
              </a:lnSpc>
              <a:spcBef>
                <a:spcPts val="2133"/>
              </a:spcBef>
              <a:spcAft>
                <a:spcPts val="0"/>
              </a:spcAft>
              <a:buSzPts val="1400"/>
              <a:buChar char="○"/>
              <a:defRPr/>
            </a:lvl8pPr>
            <a:lvl9pPr marL="5486263" lvl="8" indent="-423323" algn="ctr">
              <a:lnSpc>
                <a:spcPct val="115000"/>
              </a:lnSpc>
              <a:spcBef>
                <a:spcPts val="2133"/>
              </a:spcBef>
              <a:spcAft>
                <a:spcPts val="2133"/>
              </a:spcAft>
              <a:buSzPts val="1400"/>
              <a:buChar char="■"/>
              <a:defRPr/>
            </a:lvl9pPr>
          </a:lstStyle>
          <a:p>
            <a:endParaRPr/>
          </a:p>
        </p:txBody>
      </p:sp>
      <p:sp>
        <p:nvSpPr>
          <p:cNvPr id="47" name="Google Shape;47;p3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11/06/2023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11/06/2023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0"/>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
          <p:cNvSpPr txBox="1"/>
          <p:nvPr/>
        </p:nvSpPr>
        <p:spPr>
          <a:xfrm>
            <a:off x="5766733" y="2643467"/>
            <a:ext cx="5785600" cy="630400"/>
          </a:xfrm>
          <a:prstGeom prst="rect">
            <a:avLst/>
          </a:prstGeom>
          <a:noFill/>
          <a:ln>
            <a:noFill/>
          </a:ln>
        </p:spPr>
        <p:txBody>
          <a:bodyPr spcFirstLastPara="1" wrap="square" lIns="121900" tIns="121900" rIns="121900" bIns="121900" anchor="t" anchorCtr="0">
            <a:noAutofit/>
          </a:bodyPr>
          <a:lstStyle/>
          <a:p>
            <a:pPr>
              <a:buSzPts val="1700"/>
            </a:pPr>
            <a:r>
              <a:rPr lang="en" sz="2267" b="1" dirty="0">
                <a:latin typeface="Nunito"/>
                <a:ea typeface="Nunito"/>
                <a:cs typeface="Nunito"/>
                <a:sym typeface="Nunito"/>
              </a:rPr>
              <a:t>IT </a:t>
            </a:r>
            <a:r>
              <a:rPr lang="bs-Latn-BA" sz="2267" b="1" dirty="0">
                <a:latin typeface="Nunito"/>
                <a:ea typeface="Nunito"/>
                <a:cs typeface="Nunito"/>
                <a:sym typeface="Nunito"/>
              </a:rPr>
              <a:t>334</a:t>
            </a:r>
            <a:r>
              <a:rPr lang="en" sz="2267" b="1" dirty="0">
                <a:latin typeface="Nunito"/>
                <a:ea typeface="Nunito"/>
                <a:cs typeface="Nunito"/>
                <a:sym typeface="Nunito"/>
              </a:rPr>
              <a:t> – DevOps Engineering on AWS Cloud</a:t>
            </a:r>
            <a:endParaRPr sz="2267" b="1" dirty="0">
              <a:latin typeface="Nunito"/>
              <a:ea typeface="Nunito"/>
              <a:cs typeface="Nunito"/>
              <a:sym typeface="Nunito"/>
            </a:endParaRPr>
          </a:p>
        </p:txBody>
      </p:sp>
      <p:sp>
        <p:nvSpPr>
          <p:cNvPr id="55" name="Google Shape;55;p1"/>
          <p:cNvSpPr txBox="1"/>
          <p:nvPr/>
        </p:nvSpPr>
        <p:spPr>
          <a:xfrm>
            <a:off x="5766733" y="3354667"/>
            <a:ext cx="5785600" cy="630400"/>
          </a:xfrm>
          <a:prstGeom prst="rect">
            <a:avLst/>
          </a:prstGeom>
          <a:noFill/>
          <a:ln>
            <a:noFill/>
          </a:ln>
        </p:spPr>
        <p:txBody>
          <a:bodyPr spcFirstLastPara="1" wrap="square" lIns="121900" tIns="121900" rIns="121900" bIns="121900" anchor="t" anchorCtr="0">
            <a:noAutofit/>
          </a:bodyPr>
          <a:lstStyle/>
          <a:p>
            <a:r>
              <a:rPr lang="bs-Latn-BA" sz="2900" dirty="0">
                <a:latin typeface="Nunito Black"/>
                <a:sym typeface="Nunito Black"/>
              </a:rPr>
              <a:t>Project – Building a </a:t>
            </a:r>
            <a:r>
              <a:rPr lang="bs-Latn-BA" sz="2900" dirty="0" err="1">
                <a:latin typeface="Nunito Black"/>
                <a:sym typeface="Nunito Black"/>
              </a:rPr>
              <a:t>Highly</a:t>
            </a:r>
            <a:r>
              <a:rPr lang="bs-Latn-BA" sz="2900" dirty="0">
                <a:latin typeface="Nunito Black"/>
                <a:sym typeface="Nunito Black"/>
              </a:rPr>
              <a:t> </a:t>
            </a:r>
            <a:r>
              <a:rPr lang="bs-Latn-BA" sz="2900" dirty="0" err="1">
                <a:latin typeface="Nunito Black"/>
                <a:sym typeface="Nunito Black"/>
              </a:rPr>
              <a:t>Available</a:t>
            </a:r>
            <a:r>
              <a:rPr lang="bs-Latn-BA" sz="2900" dirty="0">
                <a:latin typeface="Nunito Black"/>
                <a:sym typeface="Nunito Black"/>
              </a:rPr>
              <a:t>, </a:t>
            </a:r>
            <a:r>
              <a:rPr lang="bs-Latn-BA" sz="2900" dirty="0" err="1">
                <a:latin typeface="Nunito Black"/>
                <a:sym typeface="Nunito Black"/>
              </a:rPr>
              <a:t>Scalable</a:t>
            </a:r>
            <a:r>
              <a:rPr lang="bs-Latn-BA" sz="2900" dirty="0">
                <a:latin typeface="Nunito Black"/>
                <a:sym typeface="Nunito Black"/>
              </a:rPr>
              <a:t> Web </a:t>
            </a:r>
            <a:r>
              <a:rPr lang="bs-Latn-BA" sz="2900" dirty="0" err="1">
                <a:latin typeface="Nunito Black"/>
                <a:sym typeface="Nunito Black"/>
              </a:rPr>
              <a:t>Application</a:t>
            </a:r>
            <a:br>
              <a:rPr lang="bs-Latn-BA" sz="2900" dirty="0">
                <a:latin typeface="Nunito Black"/>
                <a:sym typeface="Nunito Black"/>
              </a:rPr>
            </a:br>
            <a:endParaRPr lang="bs-Latn-BA" sz="2900" dirty="0">
              <a:latin typeface="Nunito Black"/>
            </a:endParaRPr>
          </a:p>
        </p:txBody>
      </p:sp>
      <p:sp>
        <p:nvSpPr>
          <p:cNvPr id="56" name="Google Shape;56;p1"/>
          <p:cNvSpPr txBox="1"/>
          <p:nvPr/>
        </p:nvSpPr>
        <p:spPr>
          <a:xfrm>
            <a:off x="774953" y="5588612"/>
            <a:ext cx="2408145" cy="1218465"/>
          </a:xfrm>
          <a:prstGeom prst="rect">
            <a:avLst/>
          </a:prstGeom>
          <a:noFill/>
          <a:ln>
            <a:noFill/>
          </a:ln>
        </p:spPr>
        <p:txBody>
          <a:bodyPr spcFirstLastPara="1" wrap="square" lIns="121900" tIns="121900" rIns="121900" bIns="121900" anchor="t" anchorCtr="0">
            <a:noAutofit/>
          </a:bodyPr>
          <a:lstStyle/>
          <a:p>
            <a:pPr>
              <a:buSzPts val="1200"/>
            </a:pPr>
            <a:r>
              <a:rPr lang="en-US" sz="1600" b="1" dirty="0">
                <a:latin typeface="Nunito"/>
                <a:ea typeface="Nunito"/>
                <a:cs typeface="Nunito"/>
              </a:rPr>
              <a:t>Group 10:</a:t>
            </a:r>
            <a:br>
              <a:rPr lang="en-US" sz="1600" b="1" dirty="0">
                <a:latin typeface="Nunito"/>
                <a:ea typeface="Nunito"/>
                <a:cs typeface="Nunito"/>
              </a:rPr>
            </a:br>
            <a:r>
              <a:rPr lang="en-US" sz="1600" dirty="0">
                <a:latin typeface="Nunito"/>
                <a:ea typeface="Nunito"/>
                <a:cs typeface="Nunito"/>
              </a:rPr>
              <a:t>Lejla Srna </a:t>
            </a:r>
          </a:p>
          <a:p>
            <a:pPr>
              <a:buSzPts val="1200"/>
            </a:pPr>
            <a:r>
              <a:rPr lang="en-US" sz="1600" dirty="0">
                <a:latin typeface="Nunito"/>
              </a:rPr>
              <a:t>Faris </a:t>
            </a:r>
            <a:r>
              <a:rPr lang="en-US" sz="1600" dirty="0" err="1">
                <a:latin typeface="Nunito"/>
              </a:rPr>
              <a:t>Čaušević</a:t>
            </a:r>
            <a:r>
              <a:rPr lang="en-US" sz="1600" dirty="0">
                <a:latin typeface="Nunito"/>
              </a:rPr>
              <a:t> </a:t>
            </a:r>
          </a:p>
          <a:p>
            <a:pPr>
              <a:buSzPts val="1200"/>
            </a:pPr>
            <a:r>
              <a:rPr lang="en-US" sz="1600" dirty="0">
                <a:latin typeface="Nunito"/>
              </a:rPr>
              <a:t>Naida </a:t>
            </a:r>
            <a:r>
              <a:rPr lang="en-US" sz="1600" dirty="0" err="1">
                <a:latin typeface="Nunito"/>
              </a:rPr>
              <a:t>Smailbegović</a:t>
            </a:r>
            <a:r>
              <a:rPr lang="en-US" sz="1600" dirty="0">
                <a:latin typeface="Nunito"/>
              </a:rPr>
              <a:t> </a:t>
            </a:r>
            <a:endParaRPr lang="en-US" dirty="0"/>
          </a:p>
        </p:txBody>
      </p:sp>
      <p:sp>
        <p:nvSpPr>
          <p:cNvPr id="2" name="Google Shape;56;p1">
            <a:extLst>
              <a:ext uri="{FF2B5EF4-FFF2-40B4-BE49-F238E27FC236}">
                <a16:creationId xmlns:a16="http://schemas.microsoft.com/office/drawing/2014/main" id="{BABB3A38-A9A8-FCB1-46E2-770B258857C4}"/>
              </a:ext>
            </a:extLst>
          </p:cNvPr>
          <p:cNvSpPr txBox="1"/>
          <p:nvPr/>
        </p:nvSpPr>
        <p:spPr>
          <a:xfrm>
            <a:off x="2475863" y="5837090"/>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3" name="Google Shape;56;p1">
            <a:extLst>
              <a:ext uri="{FF2B5EF4-FFF2-40B4-BE49-F238E27FC236}">
                <a16:creationId xmlns:a16="http://schemas.microsoft.com/office/drawing/2014/main" id="{7D7662F5-7A32-C07E-9AD8-92C6BA2D0C39}"/>
              </a:ext>
            </a:extLst>
          </p:cNvPr>
          <p:cNvSpPr txBox="1"/>
          <p:nvPr/>
        </p:nvSpPr>
        <p:spPr>
          <a:xfrm>
            <a:off x="5465885" y="5861938"/>
            <a:ext cx="2308754" cy="994834"/>
          </a:xfrm>
          <a:prstGeom prst="rect">
            <a:avLst/>
          </a:prstGeom>
          <a:noFill/>
          <a:ln>
            <a:noFill/>
          </a:ln>
        </p:spPr>
        <p:txBody>
          <a:bodyPr spcFirstLastPara="1" wrap="square" lIns="121900" tIns="121900" rIns="121900" bIns="121900" anchor="t" anchorCtr="0">
            <a:noAutofit/>
          </a:bodyPr>
          <a:lstStyle/>
          <a:p>
            <a:r>
              <a:rPr lang="en-US" sz="1600" b="1" dirty="0">
                <a:latin typeface="Nunito"/>
              </a:rPr>
              <a:t>Date </a:t>
            </a:r>
            <a:br>
              <a:rPr lang="en-US" sz="1600" b="1" dirty="0">
                <a:latin typeface="Nunito"/>
              </a:rPr>
            </a:br>
            <a:br>
              <a:rPr lang="en-US" sz="1600" b="1" dirty="0">
                <a:latin typeface="Nunito"/>
              </a:rPr>
            </a:br>
            <a:r>
              <a:rPr lang="en-US" sz="1600" b="1" dirty="0">
                <a:latin typeface="Nunito"/>
              </a:rPr>
              <a:t>10.06.2023. </a:t>
            </a:r>
          </a:p>
        </p:txBody>
      </p:sp>
      <p:sp>
        <p:nvSpPr>
          <p:cNvPr id="4" name="Google Shape;56;p1">
            <a:extLst>
              <a:ext uri="{FF2B5EF4-FFF2-40B4-BE49-F238E27FC236}">
                <a16:creationId xmlns:a16="http://schemas.microsoft.com/office/drawing/2014/main" id="{55B5D172-7E2F-65C4-48AB-7DF2CC3D88DF}"/>
              </a:ext>
            </a:extLst>
          </p:cNvPr>
          <p:cNvSpPr txBox="1"/>
          <p:nvPr/>
        </p:nvSpPr>
        <p:spPr>
          <a:xfrm>
            <a:off x="2757471" y="6118698"/>
            <a:ext cx="2308754" cy="994834"/>
          </a:xfrm>
          <a:prstGeom prst="rect">
            <a:avLst/>
          </a:prstGeom>
          <a:noFill/>
          <a:ln>
            <a:noFill/>
          </a:ln>
        </p:spPr>
        <p:txBody>
          <a:bodyPr spcFirstLastPara="1" wrap="square" lIns="121900" tIns="121900" rIns="121900" bIns="121900" anchor="t" anchorCtr="0">
            <a:noAutofit/>
          </a:bodyPr>
          <a:lstStyle/>
          <a:p>
            <a:endParaRPr lang="en-US" sz="1600" b="1" dirty="0">
              <a:latin typeface="Nunito"/>
            </a:endParaRPr>
          </a:p>
        </p:txBody>
      </p:sp>
      <p:sp>
        <p:nvSpPr>
          <p:cNvPr id="5" name="Google Shape;56;p1">
            <a:extLst>
              <a:ext uri="{FF2B5EF4-FFF2-40B4-BE49-F238E27FC236}">
                <a16:creationId xmlns:a16="http://schemas.microsoft.com/office/drawing/2014/main" id="{726C2C00-CF77-6181-28BB-FB9D57C98422}"/>
              </a:ext>
            </a:extLst>
          </p:cNvPr>
          <p:cNvSpPr txBox="1"/>
          <p:nvPr/>
        </p:nvSpPr>
        <p:spPr>
          <a:xfrm>
            <a:off x="8886602" y="5729416"/>
            <a:ext cx="2308754" cy="994834"/>
          </a:xfrm>
          <a:prstGeom prst="rect">
            <a:avLst/>
          </a:prstGeom>
          <a:noFill/>
          <a:ln>
            <a:noFill/>
          </a:ln>
        </p:spPr>
        <p:txBody>
          <a:bodyPr spcFirstLastPara="1" wrap="square" lIns="121900" tIns="121900" rIns="121900" bIns="121900" anchor="t" anchorCtr="0">
            <a:noAutofit/>
          </a:bodyPr>
          <a:lstStyle/>
          <a:p>
            <a:r>
              <a:rPr lang="en-US" sz="1600" b="1" dirty="0">
                <a:latin typeface="Nunito"/>
              </a:rPr>
              <a:t>Teacher:</a:t>
            </a:r>
            <a:br>
              <a:rPr lang="en-US" sz="1600" b="1" dirty="0">
                <a:latin typeface="Nunito"/>
              </a:rPr>
            </a:br>
            <a:r>
              <a:rPr lang="en-US" sz="1600" dirty="0">
                <a:latin typeface="Nunito"/>
              </a:rPr>
              <a:t>Dzenana </a:t>
            </a:r>
            <a:r>
              <a:rPr lang="en-US" sz="1600" err="1">
                <a:latin typeface="Nunito"/>
              </a:rPr>
              <a:t>Dzevlan</a:t>
            </a:r>
            <a:endParaRPr lang="en-US" err="1"/>
          </a:p>
        </p:txBody>
      </p:sp>
    </p:spTree>
    <p:extLst>
      <p:ext uri="{BB962C8B-B14F-4D97-AF65-F5344CB8AC3E}">
        <p14:creationId xmlns:p14="http://schemas.microsoft.com/office/powerpoint/2010/main" val="172319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Business scenario overview</a:t>
            </a:r>
            <a:endParaRPr lang="en-US" b="1">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599" y="1696546"/>
            <a:ext cx="11360801" cy="4405674"/>
          </a:xfrm>
        </p:spPr>
        <p:txBody>
          <a:bodyPr/>
          <a:lstStyle/>
          <a:p>
            <a:pPr marL="152396" indent="0" algn="just">
              <a:buNone/>
            </a:pPr>
            <a:r>
              <a:rPr lang="en-US" sz="1300" b="0" i="0" dirty="0">
                <a:solidFill>
                  <a:srgbClr val="374151"/>
                </a:solidFill>
                <a:effectLst/>
                <a:latin typeface="Arial" panose="020B0604020202020204" pitchFamily="34" charset="0"/>
                <a:cs typeface="Arial" panose="020B0604020202020204" pitchFamily="34" charset="0"/>
              </a:rPr>
              <a:t>The current web application for student records at Example University experiences performance issues and downtime during peak admissions periods, resulting in a poor user experience. The admissions department has received complaints about the application's slowness or unavailability, impacting their ability to efficiently manage student records. The university needs a solution to improve the performance, scalability, and availability of the web application to ensure a smooth admissions process.</a:t>
            </a:r>
          </a:p>
          <a:p>
            <a:pPr marL="152396" indent="0">
              <a:buNone/>
            </a:pPr>
            <a:endParaRPr lang="en-US" sz="1300" b="0" i="0" dirty="0">
              <a:solidFill>
                <a:srgbClr val="374151"/>
              </a:solidFill>
              <a:effectLst/>
              <a:latin typeface="+mn-lt"/>
            </a:endParaRPr>
          </a:p>
          <a:p>
            <a:pPr marL="152396" indent="0">
              <a:buNone/>
            </a:pPr>
            <a:r>
              <a:rPr lang="en-US" sz="1300" b="0" i="0" dirty="0">
                <a:solidFill>
                  <a:srgbClr val="374151"/>
                </a:solidFill>
                <a:effectLst/>
                <a:latin typeface="+mn-lt"/>
              </a:rPr>
              <a:t>Solution Requirements:</a:t>
            </a:r>
            <a:br>
              <a:rPr lang="en-US" sz="1300" b="0" i="0" dirty="0">
                <a:solidFill>
                  <a:srgbClr val="374151"/>
                </a:solidFill>
                <a:effectLst/>
                <a:latin typeface="+mn-lt"/>
              </a:rPr>
            </a:br>
            <a:endParaRPr lang="en-US" sz="1300" b="0" i="0" dirty="0">
              <a:solidFill>
                <a:srgbClr val="374151"/>
              </a:solidFill>
              <a:effectLst/>
              <a:latin typeface="+mn-lt"/>
            </a:endParaRPr>
          </a:p>
          <a:p>
            <a:pPr>
              <a:buFont typeface="Wingdings" panose="05000000000000000000" pitchFamily="2" charset="2"/>
              <a:buChar char="Ø"/>
            </a:pPr>
            <a:r>
              <a:rPr lang="en-US" sz="1300" b="0" i="0" dirty="0">
                <a:solidFill>
                  <a:srgbClr val="374151"/>
                </a:solidFill>
                <a:effectLst/>
                <a:latin typeface="+mn-lt"/>
              </a:rPr>
              <a:t>Functional</a:t>
            </a:r>
          </a:p>
          <a:p>
            <a:pPr>
              <a:buFont typeface="Wingdings" panose="05000000000000000000" pitchFamily="2" charset="2"/>
              <a:buChar char="Ø"/>
            </a:pPr>
            <a:r>
              <a:rPr lang="en-US" sz="1300" b="0" i="0" dirty="0">
                <a:solidFill>
                  <a:srgbClr val="374151"/>
                </a:solidFill>
                <a:effectLst/>
                <a:latin typeface="+mn-lt"/>
              </a:rPr>
              <a:t>Load Balanced</a:t>
            </a:r>
          </a:p>
          <a:p>
            <a:pPr>
              <a:buFont typeface="Wingdings" panose="05000000000000000000" pitchFamily="2" charset="2"/>
              <a:buChar char="Ø"/>
            </a:pPr>
            <a:r>
              <a:rPr lang="en-US" sz="1300" b="0" i="0" dirty="0">
                <a:solidFill>
                  <a:srgbClr val="374151"/>
                </a:solidFill>
                <a:effectLst/>
                <a:latin typeface="+mn-lt"/>
              </a:rPr>
              <a:t>Scalable</a:t>
            </a:r>
          </a:p>
          <a:p>
            <a:pPr>
              <a:buFont typeface="Wingdings" panose="05000000000000000000" pitchFamily="2" charset="2"/>
              <a:buChar char="Ø"/>
            </a:pPr>
            <a:r>
              <a:rPr lang="en-US" sz="1300" b="0" i="0" dirty="0">
                <a:solidFill>
                  <a:srgbClr val="374151"/>
                </a:solidFill>
                <a:effectLst/>
                <a:latin typeface="+mn-lt"/>
              </a:rPr>
              <a:t>Highly Available</a:t>
            </a:r>
          </a:p>
          <a:p>
            <a:pPr>
              <a:buFont typeface="Wingdings" panose="05000000000000000000" pitchFamily="2" charset="2"/>
              <a:buChar char="Ø"/>
            </a:pPr>
            <a:r>
              <a:rPr lang="en-US" sz="1300" b="0" i="0" dirty="0">
                <a:solidFill>
                  <a:srgbClr val="374151"/>
                </a:solidFill>
                <a:effectLst/>
                <a:latin typeface="+mn-lt"/>
              </a:rPr>
              <a:t>Secure</a:t>
            </a:r>
          </a:p>
          <a:p>
            <a:pPr>
              <a:buFont typeface="Wingdings" panose="05000000000000000000" pitchFamily="2" charset="2"/>
              <a:buChar char="Ø"/>
            </a:pPr>
            <a:r>
              <a:rPr lang="en-US" sz="1300" b="0" i="0" dirty="0">
                <a:solidFill>
                  <a:srgbClr val="374151"/>
                </a:solidFill>
                <a:effectLst/>
                <a:latin typeface="+mn-lt"/>
              </a:rPr>
              <a:t>Cost Optimized</a:t>
            </a:r>
          </a:p>
          <a:p>
            <a:pPr>
              <a:buFont typeface="Wingdings" panose="05000000000000000000" pitchFamily="2" charset="2"/>
              <a:buChar char="Ø"/>
            </a:pPr>
            <a:r>
              <a:rPr lang="en-US" sz="1300" b="0" i="0" dirty="0">
                <a:solidFill>
                  <a:srgbClr val="374151"/>
                </a:solidFill>
                <a:effectLst/>
                <a:latin typeface="+mn-lt"/>
              </a:rPr>
              <a:t>High Performing</a:t>
            </a:r>
            <a:endParaRPr lang="en-US" sz="1300" dirty="0">
              <a:latin typeface="+mn-lt"/>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77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Solution overview</a:t>
            </a: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415600" y="1741907"/>
            <a:ext cx="11360800" cy="4555200"/>
          </a:xfrm>
        </p:spPr>
        <p:txBody>
          <a:bodyPr/>
          <a:lstStyle/>
          <a:p>
            <a:pPr marL="152400" indent="0" algn="just">
              <a:lnSpc>
                <a:spcPct val="100000"/>
              </a:lnSpc>
              <a:spcAft>
                <a:spcPts val="1200"/>
              </a:spcAft>
              <a:buNone/>
            </a:pPr>
            <a:r>
              <a:rPr lang="en-US" sz="1300" b="0" i="0" dirty="0">
                <a:solidFill>
                  <a:schemeClr val="tx1"/>
                </a:solidFill>
                <a:effectLst/>
                <a:latin typeface="Arial" panose="020B0604020202020204" pitchFamily="34" charset="0"/>
                <a:cs typeface="Arial" panose="020B0604020202020204" pitchFamily="34" charset="0"/>
              </a:rPr>
              <a:t>The project involves hosting the student records web application for Example University in the AWS Cloud. The goal is to design and implement an architecture that addresses the performance issues, scalability, and availability concerns of the current system. The solution should ensure seamless access to student records, even during peak admissions periods, while maintaining security and optimizing costs.</a:t>
            </a:r>
          </a:p>
          <a:p>
            <a:pPr marL="152400" indent="0" algn="just">
              <a:lnSpc>
                <a:spcPct val="100000"/>
              </a:lnSpc>
              <a:spcAft>
                <a:spcPts val="1200"/>
              </a:spcAft>
              <a:buNone/>
            </a:pPr>
            <a:endParaRPr lang="en-US" sz="1300" b="0" i="0" dirty="0">
              <a:solidFill>
                <a:schemeClr val="tx1"/>
              </a:solidFill>
              <a:effectLst/>
              <a:latin typeface="Arial" panose="020B0604020202020204" pitchFamily="34" charset="0"/>
              <a:cs typeface="Arial" panose="020B0604020202020204" pitchFamily="34" charset="0"/>
            </a:endParaRPr>
          </a:p>
          <a:p>
            <a:pPr marL="152400" indent="0" algn="just">
              <a:lnSpc>
                <a:spcPct val="100000"/>
              </a:lnSpc>
              <a:spcAft>
                <a:spcPts val="1200"/>
              </a:spcAft>
              <a:buNone/>
            </a:pPr>
            <a:r>
              <a:rPr lang="en-US" sz="1300" dirty="0">
                <a:solidFill>
                  <a:schemeClr val="tx1"/>
                </a:solidFill>
                <a:latin typeface="Arial" panose="020B0604020202020204" pitchFamily="34" charset="0"/>
                <a:cs typeface="Arial" panose="020B0604020202020204" pitchFamily="34" charset="0"/>
              </a:rPr>
              <a:t>USE CASES:</a:t>
            </a:r>
            <a:endParaRPr lang="en-US" sz="1400" dirty="0">
              <a:solidFill>
                <a:schemeClr val="tx1"/>
              </a:solidFill>
            </a:endParaRPr>
          </a:p>
          <a:p>
            <a:pPr marL="608965" indent="-456565" algn="just">
              <a:lnSpc>
                <a:spcPct val="100000"/>
              </a:lnSpc>
              <a:spcAft>
                <a:spcPts val="1200"/>
              </a:spcAft>
              <a:buFont typeface="Wingdings" panose="05000000000000000000" pitchFamily="2" charset="2"/>
              <a:buChar char="Ø"/>
            </a:pPr>
            <a:r>
              <a:rPr lang="en-US" sz="1400" dirty="0">
                <a:solidFill>
                  <a:schemeClr val="tx1"/>
                </a:solidFill>
              </a:rPr>
              <a:t>User management and access: Users should have secure online access to the web application and be able to view, add, delete, and amend student records. Mechanisms for user authentication and permission should be in place to guarantee that only authorized users can carry out these tasks.</a:t>
            </a:r>
          </a:p>
          <a:p>
            <a:pPr marL="608965" indent="-456565" algn="just">
              <a:lnSpc>
                <a:spcPct val="100000"/>
              </a:lnSpc>
              <a:spcAft>
                <a:spcPts val="1200"/>
              </a:spcAft>
              <a:buFont typeface="Wingdings" panose="05000000000000000000" pitchFamily="2" charset="2"/>
              <a:buChar char="Ø"/>
            </a:pPr>
            <a:r>
              <a:rPr lang="en-US" sz="1400" dirty="0">
                <a:solidFill>
                  <a:schemeClr val="tx1"/>
                </a:solidFill>
              </a:rPr>
              <a:t>Scalability during Peak Admissions: To accommodate the increased traffic during peak admissions periods, the design should be able to seamlessly expand resources, such as web servers and database capacity. For users, this guarantees top performance and responsiveness.</a:t>
            </a:r>
          </a:p>
          <a:p>
            <a:pPr marL="608965" indent="-456565" algn="just">
              <a:lnSpc>
                <a:spcPct val="100000"/>
              </a:lnSpc>
              <a:spcAft>
                <a:spcPts val="1200"/>
              </a:spcAft>
              <a:buFont typeface="Wingdings" panose="05000000000000000000" pitchFamily="2" charset="2"/>
              <a:buChar char="Ø"/>
            </a:pPr>
            <a:r>
              <a:rPr lang="en-US" sz="1400" dirty="0">
                <a:solidFill>
                  <a:schemeClr val="tx1"/>
                </a:solidFill>
              </a:rPr>
              <a:t>High Availability: The system should integrate redundancy and failover strategies to offer high availability. The system should continue to function without interruption even if a web server or database goes down, guaranteeing continuous access to student records.</a:t>
            </a:r>
          </a:p>
          <a:p>
            <a:pPr marL="608965" indent="-456565" algn="just">
              <a:lnSpc>
                <a:spcPct val="100000"/>
              </a:lnSpc>
              <a:spcAft>
                <a:spcPts val="1200"/>
              </a:spcAft>
              <a:buFont typeface="Wingdings" panose="05000000000000000000" pitchFamily="2" charset="2"/>
              <a:buChar char="Ø"/>
            </a:pPr>
            <a:r>
              <a:rPr lang="en-US" sz="1300" b="0" i="0" dirty="0">
                <a:solidFill>
                  <a:schemeClr val="tx1"/>
                </a:solidFill>
                <a:effectLst/>
                <a:latin typeface="+mn-lt"/>
              </a:rPr>
              <a:t>Performance Optimization: The architecture should be designed to deliver high performance, allowing routine operations like viewing, adding, deleting, or modifying records to be performed without any perceivable delay, even under varying loads.</a:t>
            </a:r>
          </a:p>
          <a:p>
            <a:pPr marL="608965" indent="-456565" algn="just">
              <a:lnSpc>
                <a:spcPct val="100000"/>
              </a:lnSpc>
              <a:spcAft>
                <a:spcPts val="1200"/>
              </a:spcAft>
            </a:pPr>
            <a:endParaRPr lang="en-US" sz="14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2641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Architecture diagram of the solution : EXAMPLE</a:t>
            </a:r>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a:xfrm>
            <a:off x="6830007" y="1821639"/>
            <a:ext cx="4591829" cy="4697585"/>
          </a:xfrm>
        </p:spPr>
        <p:txBody>
          <a:bodyPr/>
          <a:lstStyle/>
          <a:p>
            <a:pPr marL="152400" indent="0" algn="ctr">
              <a:lnSpc>
                <a:spcPct val="100000"/>
              </a:lnSpc>
              <a:spcAft>
                <a:spcPts val="1200"/>
              </a:spcAft>
              <a:buNone/>
            </a:pPr>
            <a:r>
              <a:rPr lang="en-US" sz="1300" b="1" dirty="0">
                <a:solidFill>
                  <a:schemeClr val="tx1"/>
                </a:solidFill>
              </a:rPr>
              <a:t>Diagram made in Visual Paradigm online tool for designing different types of diagrams. </a:t>
            </a:r>
          </a:p>
          <a:p>
            <a:pPr marL="152400" indent="0" algn="ctr">
              <a:lnSpc>
                <a:spcPct val="100000"/>
              </a:lnSpc>
              <a:spcAft>
                <a:spcPts val="1200"/>
              </a:spcAft>
              <a:buNone/>
            </a:pPr>
            <a:endParaRPr lang="en-US" sz="1300" b="1" dirty="0">
              <a:solidFill>
                <a:schemeClr val="tx1"/>
              </a:solidFill>
            </a:endParaRPr>
          </a:p>
          <a:p>
            <a:pPr marL="152400" indent="0">
              <a:lnSpc>
                <a:spcPct val="100000"/>
              </a:lnSpc>
              <a:spcAft>
                <a:spcPts val="1200"/>
              </a:spcAft>
              <a:buNone/>
            </a:pPr>
            <a:r>
              <a:rPr lang="en-US" sz="1300" b="1" dirty="0">
                <a:solidFill>
                  <a:schemeClr val="tx1"/>
                </a:solidFill>
              </a:rPr>
              <a:t>3 most important components on diagram are:</a:t>
            </a:r>
          </a:p>
          <a:p>
            <a:pPr marL="438150" indent="-285750">
              <a:lnSpc>
                <a:spcPct val="100000"/>
              </a:lnSpc>
              <a:spcAft>
                <a:spcPts val="1200"/>
              </a:spcAft>
              <a:buFont typeface="Wingdings" panose="05000000000000000000" pitchFamily="2" charset="2"/>
              <a:buChar char="Ø"/>
            </a:pPr>
            <a:r>
              <a:rPr lang="en-US" sz="1300" b="1" dirty="0">
                <a:solidFill>
                  <a:schemeClr val="tx1"/>
                </a:solidFill>
              </a:rPr>
              <a:t>EC2 instances for the web servers</a:t>
            </a:r>
          </a:p>
          <a:p>
            <a:pPr marL="438150" indent="-285750">
              <a:lnSpc>
                <a:spcPct val="100000"/>
              </a:lnSpc>
              <a:spcAft>
                <a:spcPts val="1200"/>
              </a:spcAft>
              <a:buFont typeface="Wingdings" panose="05000000000000000000" pitchFamily="2" charset="2"/>
              <a:buChar char="Ø"/>
            </a:pPr>
            <a:r>
              <a:rPr lang="en-US" sz="1300" b="1" dirty="0">
                <a:solidFill>
                  <a:schemeClr val="tx1"/>
                </a:solidFill>
              </a:rPr>
              <a:t>ELB (ALB) for load balancing</a:t>
            </a:r>
          </a:p>
          <a:p>
            <a:pPr marL="438150" indent="-285750">
              <a:lnSpc>
                <a:spcPct val="100000"/>
              </a:lnSpc>
              <a:spcAft>
                <a:spcPts val="1200"/>
              </a:spcAft>
              <a:buFont typeface="Wingdings" panose="05000000000000000000" pitchFamily="2" charset="2"/>
              <a:buChar char="Ø"/>
            </a:pPr>
            <a:r>
              <a:rPr lang="en-US" sz="1300" b="1" dirty="0">
                <a:solidFill>
                  <a:schemeClr val="tx1"/>
                </a:solidFill>
              </a:rPr>
              <a:t>RDS for the database</a:t>
            </a:r>
          </a:p>
          <a:p>
            <a:pPr marL="152400" indent="0">
              <a:lnSpc>
                <a:spcPct val="100000"/>
              </a:lnSpc>
              <a:spcAft>
                <a:spcPts val="1200"/>
              </a:spcAft>
              <a:buNone/>
            </a:pPr>
            <a:endParaRPr lang="en-US" sz="1000" dirty="0">
              <a:solidFill>
                <a:schemeClr val="tx1"/>
              </a:solidFill>
            </a:endParaRPr>
          </a:p>
          <a:p>
            <a:pPr marL="152400" indent="0" algn="just">
              <a:lnSpc>
                <a:spcPct val="100000"/>
              </a:lnSpc>
              <a:spcAft>
                <a:spcPts val="1200"/>
              </a:spcAft>
              <a:buNone/>
            </a:pPr>
            <a:r>
              <a:rPr lang="en-US" sz="1000" dirty="0">
                <a:solidFill>
                  <a:schemeClr val="tx1"/>
                </a:solidFill>
                <a:latin typeface="Arial" panose="020B0604020202020204" pitchFamily="34" charset="0"/>
                <a:cs typeface="Arial" panose="020B0604020202020204" pitchFamily="34" charset="0"/>
              </a:rPr>
              <a:t>Based on the given requirements and assumptions, it is not explicitly mentioned whether outbound internet access is required for the web application or if the web servers in the private subnet need to communicate with external services, but we added NAT Gateway, so web servers in the private subnet can initiate outbound connections. </a:t>
            </a:r>
          </a:p>
          <a:p>
            <a:pPr marL="152400" indent="0" algn="just">
              <a:lnSpc>
                <a:spcPct val="100000"/>
              </a:lnSpc>
              <a:spcAft>
                <a:spcPts val="1200"/>
              </a:spcAft>
              <a:buNone/>
            </a:pPr>
            <a:r>
              <a:rPr lang="en-US" sz="1000" dirty="0">
                <a:solidFill>
                  <a:schemeClr val="tx1"/>
                </a:solidFill>
                <a:latin typeface="Arial" panose="020B0604020202020204" pitchFamily="34" charset="0"/>
                <a:cs typeface="Arial" panose="020B0604020202020204" pitchFamily="34" charset="0"/>
              </a:rPr>
              <a:t>We know that including NAT Gateway affecting </a:t>
            </a:r>
            <a:r>
              <a:rPr lang="en-US" sz="1000" b="0" i="0" dirty="0">
                <a:solidFill>
                  <a:schemeClr val="tx1"/>
                </a:solidFill>
                <a:effectLst/>
                <a:latin typeface="Arial" panose="020B0604020202020204" pitchFamily="34" charset="0"/>
                <a:cs typeface="Arial" panose="020B0604020202020204" pitchFamily="34" charset="0"/>
              </a:rPr>
              <a:t>goal of the project to design a highly available, scalable, load-balanced, and secure because it is not explicitly required, but it was for us easier to include it. </a:t>
            </a:r>
            <a:endParaRPr lang="en-US" sz="1000" dirty="0">
              <a:solidFill>
                <a:schemeClr val="tx1"/>
              </a:solidFill>
              <a:latin typeface="Arial" panose="020B0604020202020204" pitchFamily="34" charset="0"/>
              <a:cs typeface="Arial" panose="020B0604020202020204" pitchFamily="34" charset="0"/>
            </a:endParaRPr>
          </a:p>
          <a:p>
            <a:pPr marL="152400" indent="0">
              <a:lnSpc>
                <a:spcPct val="100000"/>
              </a:lnSpc>
              <a:spcAft>
                <a:spcPts val="1200"/>
              </a:spcAft>
              <a:buNone/>
            </a:pPr>
            <a:endParaRPr lang="en-US" sz="1000" dirty="0">
              <a:solidFill>
                <a:schemeClr val="tx1"/>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5A7DD9D-8BA2-3ECC-257D-1CD2867045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6163"/>
          <a:stretch/>
        </p:blipFill>
        <p:spPr>
          <a:xfrm>
            <a:off x="233265" y="1713138"/>
            <a:ext cx="4729904" cy="5144862"/>
          </a:xfrm>
          <a:prstGeom prst="rect">
            <a:avLst/>
          </a:prstGeom>
        </p:spPr>
      </p:pic>
    </p:spTree>
    <p:extLst>
      <p:ext uri="{BB962C8B-B14F-4D97-AF65-F5344CB8AC3E}">
        <p14:creationId xmlns:p14="http://schemas.microsoft.com/office/powerpoint/2010/main" val="5864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Demo</a:t>
            </a:r>
            <a:endParaRPr lang="en-US" dirty="0"/>
          </a:p>
          <a:p>
            <a:endParaRPr lang="en-US" sz="3600" b="1" dirty="0">
              <a:solidFill>
                <a:srgbClr val="002060"/>
              </a:solidFill>
            </a:endParaRPr>
          </a:p>
          <a:p>
            <a:endParaRPr lang="en-US" sz="3600" dirty="0">
              <a:solidFill>
                <a:srgbClr val="002060"/>
              </a:solidFill>
            </a:endParaRPr>
          </a:p>
        </p:txBody>
      </p:sp>
      <p:sp>
        <p:nvSpPr>
          <p:cNvPr id="3" name="Text Placeholder 2">
            <a:extLst>
              <a:ext uri="{FF2B5EF4-FFF2-40B4-BE49-F238E27FC236}">
                <a16:creationId xmlns:a16="http://schemas.microsoft.com/office/drawing/2014/main" id="{1E7F509F-96A5-6CC2-5B85-9F94A79F4BB9}"/>
              </a:ext>
            </a:extLst>
          </p:cNvPr>
          <p:cNvSpPr>
            <a:spLocks noGrp="1"/>
          </p:cNvSpPr>
          <p:nvPr>
            <p:ph type="body" idx="1"/>
          </p:nvPr>
        </p:nvSpPr>
        <p:spPr/>
        <p:txBody>
          <a:bodyPr/>
          <a:lstStyle/>
          <a:p>
            <a:pPr marL="152400" indent="0">
              <a:lnSpc>
                <a:spcPct val="100000"/>
              </a:lnSpc>
              <a:spcAft>
                <a:spcPts val="1200"/>
              </a:spcAft>
              <a:buNone/>
            </a:pPr>
            <a:endParaRPr lang="en-US" dirty="0">
              <a:solidFill>
                <a:srgbClr val="000000"/>
              </a:solidFill>
            </a:endParaRPr>
          </a:p>
          <a:p>
            <a:pPr marL="608965" indent="-456565">
              <a:lnSpc>
                <a:spcPct val="100000"/>
              </a:lnSpc>
              <a:spcAft>
                <a:spcPts val="1200"/>
              </a:spcAft>
            </a:pPr>
            <a:endParaRPr lang="en-US" sz="1400"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5" descr="A picture containing text, electronics, screenshot, display&#10;&#10;Description automatically generated">
            <a:extLst>
              <a:ext uri="{FF2B5EF4-FFF2-40B4-BE49-F238E27FC236}">
                <a16:creationId xmlns:a16="http://schemas.microsoft.com/office/drawing/2014/main" id="{C343F578-62E5-1013-A7E3-C7D7B6736C58}"/>
              </a:ext>
            </a:extLst>
          </p:cNvPr>
          <p:cNvPicPr>
            <a:picLocks noChangeAspect="1"/>
          </p:cNvPicPr>
          <p:nvPr/>
        </p:nvPicPr>
        <p:blipFill>
          <a:blip r:embed="rId3"/>
          <a:stretch>
            <a:fillRect/>
          </a:stretch>
        </p:blipFill>
        <p:spPr>
          <a:xfrm>
            <a:off x="3153746" y="2145253"/>
            <a:ext cx="5738327" cy="3830740"/>
          </a:xfrm>
          <a:prstGeom prst="rect">
            <a:avLst/>
          </a:prstGeom>
        </p:spPr>
      </p:pic>
    </p:spTree>
    <p:extLst>
      <p:ext uri="{BB962C8B-B14F-4D97-AF65-F5344CB8AC3E}">
        <p14:creationId xmlns:p14="http://schemas.microsoft.com/office/powerpoint/2010/main" val="199528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BFD77-EA61-B3EE-786E-E73F1A11BCFD}"/>
              </a:ext>
            </a:extLst>
          </p:cNvPr>
          <p:cNvSpPr>
            <a:spLocks noGrp="1"/>
          </p:cNvSpPr>
          <p:nvPr>
            <p:ph type="title"/>
          </p:nvPr>
        </p:nvSpPr>
        <p:spPr>
          <a:xfrm>
            <a:off x="415600" y="460845"/>
            <a:ext cx="11360800" cy="763600"/>
          </a:xfrm>
        </p:spPr>
        <p:txBody>
          <a:bodyPr/>
          <a:lstStyle/>
          <a:p>
            <a:r>
              <a:rPr lang="en-US" sz="3600" b="1" dirty="0">
                <a:solidFill>
                  <a:srgbClr val="002060"/>
                </a:solidFill>
              </a:rPr>
              <a:t>Lessons learned</a:t>
            </a:r>
          </a:p>
          <a:p>
            <a:endParaRPr lang="en-US" sz="3600" b="1" dirty="0">
              <a:solidFill>
                <a:srgbClr val="002060"/>
              </a:solidFill>
            </a:endParaRPr>
          </a:p>
          <a:p>
            <a:pPr algn="l"/>
            <a:br>
              <a:rPr lang="en-US" b="0" i="0" dirty="0">
                <a:solidFill>
                  <a:srgbClr val="374151"/>
                </a:solidFill>
                <a:effectLst/>
                <a:latin typeface="Söhne"/>
              </a:rPr>
            </a:br>
            <a:endParaRPr lang="en-US" dirty="0">
              <a:solidFill>
                <a:srgbClr val="232F3E"/>
              </a:solidFill>
            </a:endParaRPr>
          </a:p>
        </p:txBody>
      </p:sp>
      <p:cxnSp>
        <p:nvCxnSpPr>
          <p:cNvPr id="4" name="Straight Arrow Connector 3">
            <a:extLst>
              <a:ext uri="{FF2B5EF4-FFF2-40B4-BE49-F238E27FC236}">
                <a16:creationId xmlns:a16="http://schemas.microsoft.com/office/drawing/2014/main" id="{3F32560A-AB4A-AD23-A5FA-1BFF83D6285F}"/>
              </a:ext>
            </a:extLst>
          </p:cNvPr>
          <p:cNvCxnSpPr/>
          <p:nvPr/>
        </p:nvCxnSpPr>
        <p:spPr>
          <a:xfrm flipV="1">
            <a:off x="-1657" y="1360006"/>
            <a:ext cx="12195314" cy="21533"/>
          </a:xfrm>
          <a:prstGeom prst="straightConnector1">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 Placeholder 2">
            <a:extLst>
              <a:ext uri="{FF2B5EF4-FFF2-40B4-BE49-F238E27FC236}">
                <a16:creationId xmlns:a16="http://schemas.microsoft.com/office/drawing/2014/main" id="{7AB3FEEE-5805-DE78-268A-C0EBF18D1911}"/>
              </a:ext>
            </a:extLst>
          </p:cNvPr>
          <p:cNvSpPr>
            <a:spLocks noGrp="1"/>
          </p:cNvSpPr>
          <p:nvPr>
            <p:ph type="body" idx="1"/>
          </p:nvPr>
        </p:nvSpPr>
        <p:spPr>
          <a:xfrm>
            <a:off x="643813" y="1821639"/>
            <a:ext cx="10778024" cy="4697585"/>
          </a:xfrm>
        </p:spPr>
        <p:txBody>
          <a:bodyPr/>
          <a:lstStyle/>
          <a:p>
            <a:pPr marL="152400" indent="0">
              <a:lnSpc>
                <a:spcPct val="100000"/>
              </a:lnSpc>
              <a:spcAft>
                <a:spcPts val="1200"/>
              </a:spcAft>
              <a:buNone/>
            </a:pPr>
            <a:r>
              <a:rPr lang="en-US" sz="1300" dirty="0">
                <a:solidFill>
                  <a:schemeClr val="tx1"/>
                </a:solidFill>
              </a:rPr>
              <a:t>Thanks to the project, we learned a lot, primarily how to approach a project (what are the initial steps, what to pay attention to, etc.). Also, we learned much more to use the AWS options offered and had the opportunity to explore the environment in more detail.</a:t>
            </a:r>
          </a:p>
          <a:p>
            <a:pPr marL="152400" indent="0">
              <a:lnSpc>
                <a:spcPct val="100000"/>
              </a:lnSpc>
              <a:spcAft>
                <a:spcPts val="1200"/>
              </a:spcAft>
              <a:buNone/>
            </a:pPr>
            <a:r>
              <a:rPr lang="en-US" sz="1300" b="0" i="0" dirty="0">
                <a:solidFill>
                  <a:schemeClr val="tx1"/>
                </a:solidFill>
                <a:effectLst/>
                <a:latin typeface="Arial" panose="020B0604020202020204" pitchFamily="34" charset="0"/>
                <a:cs typeface="Arial" panose="020B0604020202020204" pitchFamily="34" charset="0"/>
              </a:rPr>
              <a:t>During </a:t>
            </a:r>
            <a:r>
              <a:rPr lang="en-US" sz="1300" dirty="0">
                <a:solidFill>
                  <a:schemeClr val="tx1"/>
                </a:solidFill>
                <a:latin typeface="Arial" panose="020B0604020202020204" pitchFamily="34" charset="0"/>
                <a:cs typeface="Arial" panose="020B0604020202020204" pitchFamily="34" charset="0"/>
              </a:rPr>
              <a:t>the implementation of the project, we f</a:t>
            </a:r>
            <a:r>
              <a:rPr lang="en-US" sz="1300" b="0" i="0" dirty="0">
                <a:solidFill>
                  <a:schemeClr val="tx1"/>
                </a:solidFill>
                <a:effectLst/>
                <a:latin typeface="Arial" panose="020B0604020202020204" pitchFamily="34" charset="0"/>
                <a:cs typeface="Arial" panose="020B0604020202020204" pitchFamily="34" charset="0"/>
              </a:rPr>
              <a:t>ound helpful these resources:</a:t>
            </a:r>
          </a:p>
          <a:p>
            <a:pPr marL="323850" indent="-171450">
              <a:lnSpc>
                <a:spcPct val="100000"/>
              </a:lnSpc>
              <a:spcAft>
                <a:spcPts val="1200"/>
              </a:spcAft>
              <a:buFont typeface="Wingdings" panose="05000000000000000000" pitchFamily="2" charset="2"/>
              <a:buChar char="Ø"/>
            </a:pPr>
            <a:r>
              <a:rPr lang="en-US" sz="1300" b="0" i="0" dirty="0">
                <a:solidFill>
                  <a:schemeClr val="tx1"/>
                </a:solidFill>
                <a:effectLst/>
                <a:latin typeface="Arial" panose="020B0604020202020204" pitchFamily="34" charset="0"/>
                <a:cs typeface="Arial" panose="020B0604020202020204" pitchFamily="34" charset="0"/>
              </a:rPr>
              <a:t>AWS Documentation</a:t>
            </a:r>
          </a:p>
          <a:p>
            <a:pPr marL="323850" indent="-171450">
              <a:lnSpc>
                <a:spcPct val="100000"/>
              </a:lnSpc>
              <a:spcAft>
                <a:spcPts val="1200"/>
              </a:spcAft>
              <a:buFont typeface="Wingdings" panose="05000000000000000000" pitchFamily="2" charset="2"/>
              <a:buChar char="Ø"/>
            </a:pPr>
            <a:r>
              <a:rPr lang="en-US" sz="1300" b="0" i="0" dirty="0">
                <a:solidFill>
                  <a:schemeClr val="tx1"/>
                </a:solidFill>
                <a:effectLst/>
                <a:latin typeface="Arial" panose="020B0604020202020204" pitchFamily="34" charset="0"/>
                <a:cs typeface="Arial" panose="020B0604020202020204" pitchFamily="34" charset="0"/>
              </a:rPr>
              <a:t>AWS Well-Architected Framework</a:t>
            </a:r>
          </a:p>
          <a:p>
            <a:pPr marL="323850" indent="-171450">
              <a:lnSpc>
                <a:spcPct val="100000"/>
              </a:lnSpc>
              <a:spcAft>
                <a:spcPts val="1200"/>
              </a:spcAft>
              <a:buFont typeface="Wingdings" panose="05000000000000000000" pitchFamily="2" charset="2"/>
              <a:buChar char="Ø"/>
            </a:pPr>
            <a:r>
              <a:rPr lang="en-US" sz="1300" b="0" i="0" dirty="0">
                <a:solidFill>
                  <a:schemeClr val="tx1"/>
                </a:solidFill>
                <a:effectLst/>
                <a:latin typeface="Arial" panose="020B0604020202020204" pitchFamily="34" charset="0"/>
                <a:cs typeface="Arial" panose="020B0604020202020204" pitchFamily="34" charset="0"/>
              </a:rPr>
              <a:t>Lab documentation</a:t>
            </a:r>
          </a:p>
          <a:p>
            <a:pPr marL="323850" indent="-171450">
              <a:lnSpc>
                <a:spcPct val="100000"/>
              </a:lnSpc>
              <a:spcAft>
                <a:spcPts val="1200"/>
              </a:spcAft>
              <a:buFont typeface="Wingdings" panose="05000000000000000000" pitchFamily="2" charset="2"/>
              <a:buChar char="Ø"/>
            </a:pPr>
            <a:r>
              <a:rPr lang="en-US" sz="1300" b="0" i="0" dirty="0">
                <a:solidFill>
                  <a:schemeClr val="tx1"/>
                </a:solidFill>
                <a:effectLst/>
                <a:latin typeface="Arial" panose="020B0604020202020204" pitchFamily="34" charset="0"/>
                <a:cs typeface="Arial" panose="020B0604020202020204" pitchFamily="34" charset="0"/>
              </a:rPr>
              <a:t>YouTube video tutorials</a:t>
            </a:r>
          </a:p>
          <a:p>
            <a:pPr marL="323850" indent="-171450">
              <a:lnSpc>
                <a:spcPct val="100000"/>
              </a:lnSpc>
              <a:spcAft>
                <a:spcPts val="1200"/>
              </a:spcAft>
              <a:buFont typeface="Wingdings" panose="05000000000000000000" pitchFamily="2" charset="2"/>
              <a:buChar char="Ø"/>
            </a:pPr>
            <a:endParaRPr lang="en-US" sz="1300" dirty="0">
              <a:solidFill>
                <a:schemeClr val="tx1"/>
              </a:solidFill>
              <a:latin typeface="Arial" panose="020B0604020202020204" pitchFamily="34" charset="0"/>
              <a:cs typeface="Arial" panose="020B0604020202020204" pitchFamily="34" charset="0"/>
            </a:endParaRPr>
          </a:p>
          <a:p>
            <a:pPr marL="323850" indent="-171450">
              <a:lnSpc>
                <a:spcPct val="100000"/>
              </a:lnSpc>
              <a:spcAft>
                <a:spcPts val="1200"/>
              </a:spcAft>
              <a:buFont typeface="Wingdings" panose="05000000000000000000" pitchFamily="2" charset="2"/>
              <a:buChar char="Ø"/>
            </a:pPr>
            <a:endParaRPr lang="en-US" sz="1300" dirty="0">
              <a:solidFill>
                <a:schemeClr val="tx1"/>
              </a:solidFill>
            </a:endParaRPr>
          </a:p>
        </p:txBody>
      </p:sp>
    </p:spTree>
    <p:extLst>
      <p:ext uri="{BB962C8B-B14F-4D97-AF65-F5344CB8AC3E}">
        <p14:creationId xmlns:p14="http://schemas.microsoft.com/office/powerpoint/2010/main" val="360017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p19"/>
          <p:cNvSpPr txBox="1">
            <a:spLocks noGrp="1"/>
          </p:cNvSpPr>
          <p:nvPr>
            <p:ph type="title"/>
          </p:nvPr>
        </p:nvSpPr>
        <p:spPr>
          <a:xfrm>
            <a:off x="333783" y="3042478"/>
            <a:ext cx="11360800" cy="763600"/>
          </a:xfrm>
          <a:prstGeom prst="rect">
            <a:avLst/>
          </a:prstGeom>
          <a:noFill/>
          <a:ln>
            <a:noFill/>
          </a:ln>
        </p:spPr>
        <p:txBody>
          <a:bodyPr spcFirstLastPara="1" wrap="square" lIns="121900" tIns="121900" rIns="121900" bIns="121900" anchor="t" anchorCtr="0">
            <a:noAutofit/>
          </a:bodyPr>
          <a:lstStyle/>
          <a:p>
            <a:r>
              <a:rPr lang="en" sz="3600" b="1" dirty="0">
                <a:solidFill>
                  <a:schemeClr val="tx1">
                    <a:lumMod val="75000"/>
                    <a:lumOff val="25000"/>
                  </a:schemeClr>
                </a:solidFill>
                <a:latin typeface="Nunito"/>
                <a:sym typeface="Nunito"/>
              </a:rPr>
              <a:t>THANK YOU!</a:t>
            </a:r>
            <a:endParaRPr lang="en-US" sz="3600" b="1">
              <a:solidFill>
                <a:schemeClr val="tx1">
                  <a:lumMod val="75000"/>
                  <a:lumOff val="25000"/>
                </a:schemeClr>
              </a:solidFill>
            </a:endParaRPr>
          </a:p>
        </p:txBody>
      </p:sp>
    </p:spTree>
    <p:extLst>
      <p:ext uri="{BB962C8B-B14F-4D97-AF65-F5344CB8AC3E}">
        <p14:creationId xmlns:p14="http://schemas.microsoft.com/office/powerpoint/2010/main" val="5448080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1108</Words>
  <Application>Microsoft Office PowerPoint</Application>
  <PresentationFormat>Widescreen</PresentationFormat>
  <Paragraphs>80</Paragraphs>
  <Slides>7</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Arial,Sans-Serif</vt:lpstr>
      <vt:lpstr>Calibri</vt:lpstr>
      <vt:lpstr>Calibri Light</vt:lpstr>
      <vt:lpstr>Nunito</vt:lpstr>
      <vt:lpstr>Nunito Black</vt:lpstr>
      <vt:lpstr>Söhne</vt:lpstr>
      <vt:lpstr>Wingdings</vt:lpstr>
      <vt:lpstr>office theme</vt:lpstr>
      <vt:lpstr>Simple Light</vt:lpstr>
      <vt:lpstr>PowerPoint Presentation</vt:lpstr>
      <vt:lpstr>Business scenario overview</vt:lpstr>
      <vt:lpstr>Solution overview </vt:lpstr>
      <vt:lpstr>Architecture diagram of the solution : EXAMPLE  </vt:lpstr>
      <vt:lpstr>Demo  </vt:lpstr>
      <vt:lpstr>Lessons learned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Lejla Srna</cp:lastModifiedBy>
  <cp:revision>113</cp:revision>
  <dcterms:created xsi:type="dcterms:W3CDTF">2023-05-07T14:20:35Z</dcterms:created>
  <dcterms:modified xsi:type="dcterms:W3CDTF">2023-06-11T16:14:52Z</dcterms:modified>
</cp:coreProperties>
</file>