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21" r:id="rId27"/>
    <p:sldId id="322" r:id="rId28"/>
    <p:sldId id="323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>
      <p:cViewPr varScale="1">
        <p:scale>
          <a:sx n="117" d="100"/>
          <a:sy n="117" d="100"/>
        </p:scale>
        <p:origin x="184" y="5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50736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59968"/>
            <a:ext cx="3429635" cy="315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5425" y="1213308"/>
            <a:ext cx="3731895" cy="310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347362"/>
            <a:ext cx="83745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07568"/>
            <a:ext cx="8313420" cy="350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sei.cmu.edu/library/asset-view.cfm?assetID=45387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5.0680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s://hackaday.com/2017/06/20/practical-iot-cryptography-on-the-espressif-esp826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magazine.com/home/opinion/executive-insight/tighter-control-over-it-asset-management-the-key-to-securing-your-enterpris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OWASP_Internet_of_Things_Projec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8488" y="1881758"/>
            <a:ext cx="57213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0" dirty="0">
                <a:latin typeface="Arial"/>
                <a:cs typeface="Arial"/>
              </a:rPr>
              <a:t>OWASP</a:t>
            </a:r>
            <a:r>
              <a:rPr sz="5200" spc="-254" dirty="0">
                <a:latin typeface="Arial"/>
                <a:cs typeface="Arial"/>
              </a:rPr>
              <a:t> </a:t>
            </a:r>
            <a:r>
              <a:rPr sz="5200" dirty="0">
                <a:latin typeface="Arial"/>
                <a:cs typeface="Arial"/>
              </a:rPr>
              <a:t>IoT</a:t>
            </a:r>
            <a:r>
              <a:rPr sz="5200" spc="-340" dirty="0">
                <a:latin typeface="Arial"/>
                <a:cs typeface="Arial"/>
              </a:rPr>
              <a:t> </a:t>
            </a:r>
            <a:r>
              <a:rPr sz="5200" spc="-505" dirty="0">
                <a:latin typeface="Arial"/>
                <a:cs typeface="Arial"/>
              </a:rPr>
              <a:t>T</a:t>
            </a:r>
            <a:r>
              <a:rPr sz="5200" spc="70" dirty="0">
                <a:latin typeface="Arial"/>
                <a:cs typeface="Arial"/>
              </a:rPr>
              <a:t>o</a:t>
            </a:r>
            <a:r>
              <a:rPr sz="5200" spc="75" dirty="0">
                <a:latin typeface="Arial"/>
                <a:cs typeface="Arial"/>
              </a:rPr>
              <a:t>p</a:t>
            </a:r>
            <a:r>
              <a:rPr sz="5200" spc="-170" dirty="0">
                <a:latin typeface="Arial"/>
                <a:cs typeface="Arial"/>
              </a:rPr>
              <a:t> </a:t>
            </a:r>
            <a:r>
              <a:rPr sz="5200" spc="-25" dirty="0">
                <a:latin typeface="Arial"/>
                <a:cs typeface="Arial"/>
              </a:rPr>
              <a:t>10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038" y="2892926"/>
            <a:ext cx="8599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ntroduction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exploration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root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causes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026" name="Picture 2" descr="OWASP IoT Top 10 - OMVAPT OÜ">
            <a:extLst>
              <a:ext uri="{FF2B5EF4-FFF2-40B4-BE49-F238E27FC236}">
                <a16:creationId xmlns:a16="http://schemas.microsoft.com/office/drawing/2014/main" id="{3E91A332-5C1F-6E7A-BF56-F1C97876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1" y="297257"/>
            <a:ext cx="57277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110" dirty="0"/>
              <a:t> </a:t>
            </a:r>
            <a:r>
              <a:rPr dirty="0"/>
              <a:t>Insecure</a:t>
            </a:r>
            <a:r>
              <a:rPr spc="-110" dirty="0"/>
              <a:t> </a:t>
            </a:r>
            <a:r>
              <a:rPr dirty="0"/>
              <a:t>Ecosystem</a:t>
            </a:r>
            <a:r>
              <a:rPr spc="-105" dirty="0"/>
              <a:t> </a:t>
            </a:r>
            <a:r>
              <a:rPr spc="-10" dirty="0"/>
              <a:t>Interfaces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99" y="1017724"/>
            <a:ext cx="3981398" cy="4098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/>
              <a:t>Insecure</a:t>
            </a:r>
            <a:r>
              <a:rPr spc="-90" dirty="0"/>
              <a:t> </a:t>
            </a:r>
            <a:r>
              <a:rPr dirty="0"/>
              <a:t>interfaces</a:t>
            </a:r>
            <a:r>
              <a:rPr spc="-90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-25" dirty="0"/>
              <a:t>the </a:t>
            </a:r>
            <a:r>
              <a:rPr dirty="0"/>
              <a:t>ecosystem</a:t>
            </a:r>
            <a:r>
              <a:rPr spc="-120" dirty="0"/>
              <a:t> </a:t>
            </a:r>
            <a:r>
              <a:rPr dirty="0"/>
              <a:t>outside</a:t>
            </a:r>
            <a:r>
              <a:rPr spc="-114" dirty="0"/>
              <a:t> </a:t>
            </a:r>
            <a:r>
              <a:rPr spc="-25" dirty="0"/>
              <a:t>the </a:t>
            </a:r>
            <a:r>
              <a:rPr spc="-10" dirty="0"/>
              <a:t>device:</a:t>
            </a:r>
          </a:p>
          <a:p>
            <a:pPr marL="469265" indent="-412115">
              <a:lnSpc>
                <a:spcPct val="100000"/>
              </a:lnSpc>
              <a:spcBef>
                <a:spcPts val="1995"/>
              </a:spcBef>
              <a:buChar char="●"/>
              <a:tabLst>
                <a:tab pos="469265" algn="l"/>
              </a:tabLst>
            </a:pPr>
            <a:r>
              <a:rPr spc="-25" dirty="0"/>
              <a:t>Web</a:t>
            </a: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spc="-20" dirty="0"/>
              <a:t>Backend</a:t>
            </a:r>
            <a:r>
              <a:rPr spc="-120" dirty="0"/>
              <a:t> </a:t>
            </a:r>
            <a:r>
              <a:rPr spc="-25" dirty="0"/>
              <a:t>API</a:t>
            </a: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spc="-10" dirty="0"/>
              <a:t>Cloud</a:t>
            </a: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spc="-10" dirty="0"/>
              <a:t>Mobile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110" dirty="0"/>
              <a:t> </a:t>
            </a:r>
            <a:r>
              <a:rPr dirty="0"/>
              <a:t>Insecure</a:t>
            </a:r>
            <a:r>
              <a:rPr spc="-110" dirty="0"/>
              <a:t> </a:t>
            </a:r>
            <a:r>
              <a:rPr dirty="0"/>
              <a:t>Ecosystem</a:t>
            </a:r>
            <a:r>
              <a:rPr spc="-105" dirty="0"/>
              <a:t> </a:t>
            </a:r>
            <a:r>
              <a:rPr spc="-10" dirty="0"/>
              <a:t>Interfaces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130" dirty="0"/>
              <a:t> </a:t>
            </a:r>
            <a:r>
              <a:rPr spc="-10" dirty="0"/>
              <a:t>issues:</a:t>
            </a:r>
          </a:p>
          <a:p>
            <a:pPr marL="469265" indent="-412115">
              <a:lnSpc>
                <a:spcPct val="100000"/>
              </a:lnSpc>
              <a:spcBef>
                <a:spcPts val="1995"/>
              </a:spcBef>
              <a:buChar char="●"/>
              <a:tabLst>
                <a:tab pos="469265" algn="l"/>
              </a:tabLst>
            </a:pPr>
            <a:r>
              <a:rPr dirty="0"/>
              <a:t>Lack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authentication</a:t>
            </a: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dirty="0"/>
              <a:t>Lack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authorization</a:t>
            </a:r>
          </a:p>
          <a:p>
            <a:pPr marL="469900" marR="1052195" indent="-41275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dirty="0"/>
              <a:t>Lacking</a:t>
            </a:r>
            <a:r>
              <a:rPr spc="-75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spc="-20" dirty="0"/>
              <a:t>weak </a:t>
            </a:r>
            <a:r>
              <a:rPr spc="-10" dirty="0"/>
              <a:t>encryption</a:t>
            </a:r>
          </a:p>
          <a:p>
            <a:pPr marL="469900" marR="5080" indent="-41275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dirty="0"/>
              <a:t>Lack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input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output filtering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75" dirty="0"/>
              <a:t> </a:t>
            </a:r>
            <a:r>
              <a:rPr dirty="0"/>
              <a:t>Lack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Secure</a:t>
            </a:r>
            <a:r>
              <a:rPr spc="-75" dirty="0"/>
              <a:t> </a:t>
            </a:r>
            <a:r>
              <a:rPr dirty="0"/>
              <a:t>Update</a:t>
            </a:r>
            <a:r>
              <a:rPr spc="-75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3308"/>
            <a:ext cx="7968615" cy="226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Lack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ability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securely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update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device.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1995"/>
              </a:spcBef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Lack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firmware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validation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Lack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secure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delivery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(un-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encrypted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transit)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Lack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anti-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rollback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mechanisms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Lack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notifications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changes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due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updates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75" dirty="0"/>
              <a:t> </a:t>
            </a:r>
            <a:r>
              <a:rPr dirty="0"/>
              <a:t>Lack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Secure</a:t>
            </a:r>
            <a:r>
              <a:rPr spc="-75" dirty="0"/>
              <a:t> </a:t>
            </a:r>
            <a:r>
              <a:rPr dirty="0"/>
              <a:t>Update</a:t>
            </a:r>
            <a:r>
              <a:rPr spc="-75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63808"/>
            <a:ext cx="7315834" cy="319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2016</a:t>
            </a:r>
            <a:r>
              <a:rPr sz="24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Carnegie</a:t>
            </a:r>
            <a:r>
              <a:rPr sz="24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Mellon</a:t>
            </a:r>
            <a:r>
              <a:rPr sz="2400" b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95959"/>
                </a:solidFill>
                <a:latin typeface="Arial"/>
                <a:cs typeface="Arial"/>
              </a:rPr>
              <a:t>University</a:t>
            </a:r>
            <a:r>
              <a:rPr sz="24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95959"/>
                </a:solidFill>
                <a:latin typeface="Arial"/>
                <a:cs typeface="Arial"/>
              </a:rPr>
              <a:t>Study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Board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595959"/>
                </a:solidFill>
                <a:latin typeface="Arial"/>
                <a:cs typeface="Arial"/>
              </a:rPr>
              <a:t>Diagnostics:</a:t>
            </a:r>
            <a:r>
              <a:rPr sz="2400" i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Risks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595959"/>
                </a:solidFill>
                <a:latin typeface="Arial"/>
                <a:cs typeface="Arial"/>
              </a:rPr>
              <a:t>Vulnerabilities</a:t>
            </a:r>
            <a:r>
              <a:rPr sz="2400" i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Connected</a:t>
            </a:r>
            <a:r>
              <a:rPr sz="2400" i="1" spc="-1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595959"/>
                </a:solidFill>
                <a:latin typeface="Arial"/>
                <a:cs typeface="Arial"/>
              </a:rPr>
              <a:t>Vehicle</a:t>
            </a:r>
            <a:endParaRPr sz="2400">
              <a:latin typeface="Arial"/>
              <a:cs typeface="Arial"/>
            </a:endParaRPr>
          </a:p>
          <a:p>
            <a:pPr marL="469900" marR="709930" indent="-330200">
              <a:lnSpc>
                <a:spcPts val="2850"/>
              </a:lnSpc>
              <a:buChar char="-"/>
              <a:tabLst>
                <a:tab pos="469900" algn="l"/>
              </a:tabLst>
            </a:pP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Observations:</a:t>
            </a:r>
            <a:r>
              <a:rPr sz="24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insecure</a:t>
            </a:r>
            <a:r>
              <a:rPr sz="24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firmware</a:t>
            </a:r>
            <a:r>
              <a:rPr sz="24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updates</a:t>
            </a:r>
            <a:r>
              <a:rPr sz="24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downloads</a:t>
            </a:r>
            <a:endParaRPr sz="2400">
              <a:latin typeface="Arial"/>
              <a:cs typeface="Arial"/>
            </a:endParaRPr>
          </a:p>
          <a:p>
            <a:pPr marL="469900" marR="81915" indent="-330200">
              <a:lnSpc>
                <a:spcPts val="2850"/>
              </a:lnSpc>
              <a:buChar char="-"/>
              <a:tabLst>
                <a:tab pos="46990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Researchers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were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able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arbitrary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firmware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modifications</a:t>
            </a:r>
            <a:r>
              <a:rPr sz="24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maliciously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update</a:t>
            </a:r>
            <a:r>
              <a:rPr sz="24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remote firmware.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065"/>
              </a:lnSpc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https://resources.sei.cmu.edu/library/asset-view.cfm?assetID=453871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80" dirty="0"/>
              <a:t> </a:t>
            </a:r>
            <a:r>
              <a:rPr dirty="0"/>
              <a:t>Use</a:t>
            </a:r>
            <a:r>
              <a:rPr spc="-7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Insecure</a:t>
            </a:r>
            <a:r>
              <a:rPr spc="-75" dirty="0"/>
              <a:t> </a:t>
            </a:r>
            <a:r>
              <a:rPr dirty="0"/>
              <a:t>or</a:t>
            </a:r>
            <a:r>
              <a:rPr spc="-80" dirty="0"/>
              <a:t> </a:t>
            </a:r>
            <a:r>
              <a:rPr dirty="0"/>
              <a:t>Outdated</a:t>
            </a:r>
            <a:r>
              <a:rPr spc="-75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1159968"/>
            <a:ext cx="8239125" cy="315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deprecated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insecure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components/libraries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could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allow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compromised.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1995"/>
              </a:spcBef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Insecure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customization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operating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  <a:p>
            <a:pPr marL="469900" marR="73025" indent="-41275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Third-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party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libraries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compromised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supply chain</a:t>
            </a:r>
            <a:endParaRPr sz="2400">
              <a:latin typeface="Arial"/>
              <a:cs typeface="Arial"/>
            </a:endParaRPr>
          </a:p>
          <a:p>
            <a:pPr marL="469900" marR="326390" indent="-41275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Third-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party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components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compromised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supply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chain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80" dirty="0"/>
              <a:t> </a:t>
            </a:r>
            <a:r>
              <a:rPr dirty="0"/>
              <a:t>Use</a:t>
            </a:r>
            <a:r>
              <a:rPr spc="-7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Insecure</a:t>
            </a:r>
            <a:r>
              <a:rPr spc="-75" dirty="0"/>
              <a:t> </a:t>
            </a:r>
            <a:r>
              <a:rPr dirty="0"/>
              <a:t>or</a:t>
            </a:r>
            <a:r>
              <a:rPr spc="-80" dirty="0"/>
              <a:t> </a:t>
            </a:r>
            <a:r>
              <a:rPr dirty="0"/>
              <a:t>Outdated</a:t>
            </a:r>
            <a:r>
              <a:rPr spc="-75" dirty="0"/>
              <a:t> </a:t>
            </a:r>
            <a:r>
              <a:rPr spc="-10"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587" y="1609087"/>
            <a:ext cx="1445324" cy="1626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00136" y="3296358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Heartbleed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137" y="1628112"/>
            <a:ext cx="876299" cy="1428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1137" y="1628112"/>
            <a:ext cx="1809749" cy="14287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65330" y="3296358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Meltdown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2452" y="3296358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Spectre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85" dirty="0"/>
              <a:t> </a:t>
            </a:r>
            <a:r>
              <a:rPr spc="-10" dirty="0"/>
              <a:t>Insufficient</a:t>
            </a:r>
            <a:r>
              <a:rPr spc="-85" dirty="0"/>
              <a:t> </a:t>
            </a:r>
            <a:r>
              <a:rPr dirty="0"/>
              <a:t>Privacy</a:t>
            </a:r>
            <a:r>
              <a:rPr spc="-85" dirty="0"/>
              <a:t> </a:t>
            </a:r>
            <a:r>
              <a:rPr spc="-10" dirty="0"/>
              <a:t>Protection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54593"/>
            <a:ext cx="8071484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User’s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personal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stored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ecosystem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insecurely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improperly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95959"/>
                </a:solidFill>
                <a:latin typeface="Arial"/>
                <a:cs typeface="Arial"/>
              </a:rPr>
              <a:t>without permission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85" dirty="0"/>
              <a:t> </a:t>
            </a:r>
            <a:r>
              <a:rPr spc="-10" dirty="0"/>
              <a:t>Insufficient</a:t>
            </a:r>
            <a:r>
              <a:rPr spc="-85" dirty="0"/>
              <a:t> </a:t>
            </a:r>
            <a:r>
              <a:rPr dirty="0"/>
              <a:t>Privacy</a:t>
            </a:r>
            <a:r>
              <a:rPr spc="-85" dirty="0"/>
              <a:t> </a:t>
            </a:r>
            <a:r>
              <a:rPr spc="-10" dirty="0"/>
              <a:t>Protection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84183"/>
            <a:ext cx="7366000" cy="283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2017</a:t>
            </a:r>
            <a:r>
              <a:rPr sz="2400" b="1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Cornell</a:t>
            </a:r>
            <a:r>
              <a:rPr sz="2400" b="1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95959"/>
                </a:solidFill>
                <a:latin typeface="Arial"/>
                <a:cs typeface="Arial"/>
              </a:rPr>
              <a:t>University</a:t>
            </a:r>
            <a:r>
              <a:rPr sz="2400" b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95959"/>
                </a:solidFill>
                <a:latin typeface="Arial"/>
                <a:cs typeface="Arial"/>
              </a:rPr>
              <a:t>Study</a:t>
            </a:r>
            <a:endParaRPr sz="2400">
              <a:latin typeface="Arial"/>
              <a:cs typeface="Arial"/>
            </a:endParaRPr>
          </a:p>
          <a:p>
            <a:pPr marL="12700" marR="152400">
              <a:lnSpc>
                <a:spcPts val="2850"/>
              </a:lnSpc>
              <a:spcBef>
                <a:spcPts val="105"/>
              </a:spcBef>
            </a:pP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400" i="1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Smart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Home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24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Castle:</a:t>
            </a:r>
            <a:r>
              <a:rPr sz="24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595959"/>
                </a:solidFill>
                <a:latin typeface="Arial"/>
                <a:cs typeface="Arial"/>
              </a:rPr>
              <a:t>Vulnerabilities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Encrypted</a:t>
            </a:r>
            <a:r>
              <a:rPr sz="2400" i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IoT</a:t>
            </a:r>
            <a:r>
              <a:rPr sz="2400" i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595959"/>
                </a:solidFill>
                <a:latin typeface="Arial"/>
                <a:cs typeface="Arial"/>
              </a:rPr>
              <a:t>Traffic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“we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examine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four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IoT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smart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home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devices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[...]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find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traffic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rates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reveal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potentially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sensitive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interactions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even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when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traffic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encrypted”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065"/>
              </a:lnSpc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https://arxiv.org/abs/1705.06805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spc="-95" dirty="0"/>
              <a:t> </a:t>
            </a:r>
            <a:r>
              <a:rPr dirty="0"/>
              <a:t>Insecure</a:t>
            </a:r>
            <a:r>
              <a:rPr spc="-95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spc="-10" dirty="0"/>
              <a:t>Transfer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831723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Lack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encryption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access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sensitive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anywhere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within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ecosystem,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including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rest,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transit,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during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processing.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0624" y="2923925"/>
            <a:ext cx="2023050" cy="1543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174" y="2895662"/>
            <a:ext cx="2598200" cy="18445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11855" y="3619478"/>
            <a:ext cx="471805" cy="456565"/>
            <a:chOff x="3611855" y="3619478"/>
            <a:chExt cx="471805" cy="456565"/>
          </a:xfrm>
        </p:grpSpPr>
        <p:sp>
          <p:nvSpPr>
            <p:cNvPr id="7" name="object 7"/>
            <p:cNvSpPr/>
            <p:nvPr/>
          </p:nvSpPr>
          <p:spPr>
            <a:xfrm>
              <a:off x="3616617" y="3624592"/>
              <a:ext cx="462280" cy="447040"/>
            </a:xfrm>
            <a:custGeom>
              <a:avLst/>
              <a:gdLst/>
              <a:ahLst/>
              <a:cxnLst/>
              <a:rect l="l" t="t" r="r" b="b"/>
              <a:pathLst>
                <a:path w="462279" h="447039">
                  <a:moveTo>
                    <a:pt x="461657" y="151130"/>
                  </a:moveTo>
                  <a:lnTo>
                    <a:pt x="302336" y="151130"/>
                  </a:lnTo>
                  <a:lnTo>
                    <a:pt x="302336" y="0"/>
                  </a:lnTo>
                  <a:lnTo>
                    <a:pt x="159308" y="0"/>
                  </a:lnTo>
                  <a:lnTo>
                    <a:pt x="159308" y="151130"/>
                  </a:lnTo>
                  <a:lnTo>
                    <a:pt x="0" y="151130"/>
                  </a:lnTo>
                  <a:lnTo>
                    <a:pt x="0" y="294640"/>
                  </a:lnTo>
                  <a:lnTo>
                    <a:pt x="159308" y="294640"/>
                  </a:lnTo>
                  <a:lnTo>
                    <a:pt x="159308" y="447040"/>
                  </a:lnTo>
                  <a:lnTo>
                    <a:pt x="302336" y="447040"/>
                  </a:lnTo>
                  <a:lnTo>
                    <a:pt x="302336" y="294640"/>
                  </a:lnTo>
                  <a:lnTo>
                    <a:pt x="461657" y="294640"/>
                  </a:lnTo>
                  <a:lnTo>
                    <a:pt x="461657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6618" y="3624240"/>
              <a:ext cx="462280" cy="447040"/>
            </a:xfrm>
            <a:custGeom>
              <a:avLst/>
              <a:gdLst/>
              <a:ahLst/>
              <a:cxnLst/>
              <a:rect l="l" t="t" r="r" b="b"/>
              <a:pathLst>
                <a:path w="462279" h="447039">
                  <a:moveTo>
                    <a:pt x="0" y="151933"/>
                  </a:moveTo>
                  <a:lnTo>
                    <a:pt x="159319" y="151933"/>
                  </a:lnTo>
                  <a:lnTo>
                    <a:pt x="159319" y="0"/>
                  </a:lnTo>
                  <a:lnTo>
                    <a:pt x="302344" y="0"/>
                  </a:lnTo>
                  <a:lnTo>
                    <a:pt x="302344" y="151933"/>
                  </a:lnTo>
                  <a:lnTo>
                    <a:pt x="461663" y="151933"/>
                  </a:lnTo>
                  <a:lnTo>
                    <a:pt x="461663" y="294958"/>
                  </a:lnTo>
                  <a:lnTo>
                    <a:pt x="302344" y="294958"/>
                  </a:lnTo>
                  <a:lnTo>
                    <a:pt x="302344" y="446892"/>
                  </a:lnTo>
                  <a:lnTo>
                    <a:pt x="159319" y="446892"/>
                  </a:lnTo>
                  <a:lnTo>
                    <a:pt x="159319" y="294958"/>
                  </a:lnTo>
                  <a:lnTo>
                    <a:pt x="0" y="294958"/>
                  </a:lnTo>
                  <a:lnTo>
                    <a:pt x="0" y="15193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492127" y="3664156"/>
            <a:ext cx="549275" cy="153035"/>
            <a:chOff x="6492127" y="3664156"/>
            <a:chExt cx="549275" cy="153035"/>
          </a:xfrm>
        </p:grpSpPr>
        <p:sp>
          <p:nvSpPr>
            <p:cNvPr id="10" name="object 10"/>
            <p:cNvSpPr/>
            <p:nvPr/>
          </p:nvSpPr>
          <p:spPr>
            <a:xfrm>
              <a:off x="6496890" y="3668918"/>
              <a:ext cx="539750" cy="143510"/>
            </a:xfrm>
            <a:custGeom>
              <a:avLst/>
              <a:gdLst/>
              <a:ahLst/>
              <a:cxnLst/>
              <a:rect l="l" t="t" r="r" b="b"/>
              <a:pathLst>
                <a:path w="539750" h="143510">
                  <a:moveTo>
                    <a:pt x="539269" y="143024"/>
                  </a:moveTo>
                  <a:lnTo>
                    <a:pt x="0" y="143024"/>
                  </a:lnTo>
                  <a:lnTo>
                    <a:pt x="0" y="0"/>
                  </a:lnTo>
                  <a:lnTo>
                    <a:pt x="539269" y="0"/>
                  </a:lnTo>
                  <a:lnTo>
                    <a:pt x="539269" y="143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96890" y="3668918"/>
              <a:ext cx="539750" cy="143510"/>
            </a:xfrm>
            <a:custGeom>
              <a:avLst/>
              <a:gdLst/>
              <a:ahLst/>
              <a:cxnLst/>
              <a:rect l="l" t="t" r="r" b="b"/>
              <a:pathLst>
                <a:path w="539750" h="143510">
                  <a:moveTo>
                    <a:pt x="0" y="0"/>
                  </a:moveTo>
                  <a:lnTo>
                    <a:pt x="539269" y="0"/>
                  </a:lnTo>
                  <a:lnTo>
                    <a:pt x="539269" y="143024"/>
                  </a:lnTo>
                  <a:lnTo>
                    <a:pt x="0" y="1430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92127" y="3878693"/>
            <a:ext cx="549275" cy="153035"/>
            <a:chOff x="6492127" y="3878693"/>
            <a:chExt cx="549275" cy="153035"/>
          </a:xfrm>
        </p:grpSpPr>
        <p:sp>
          <p:nvSpPr>
            <p:cNvPr id="13" name="object 13"/>
            <p:cNvSpPr/>
            <p:nvPr/>
          </p:nvSpPr>
          <p:spPr>
            <a:xfrm>
              <a:off x="6496890" y="3883456"/>
              <a:ext cx="539750" cy="143510"/>
            </a:xfrm>
            <a:custGeom>
              <a:avLst/>
              <a:gdLst/>
              <a:ahLst/>
              <a:cxnLst/>
              <a:rect l="l" t="t" r="r" b="b"/>
              <a:pathLst>
                <a:path w="539750" h="143510">
                  <a:moveTo>
                    <a:pt x="539269" y="143024"/>
                  </a:moveTo>
                  <a:lnTo>
                    <a:pt x="0" y="143024"/>
                  </a:lnTo>
                  <a:lnTo>
                    <a:pt x="0" y="0"/>
                  </a:lnTo>
                  <a:lnTo>
                    <a:pt x="539269" y="0"/>
                  </a:lnTo>
                  <a:lnTo>
                    <a:pt x="539269" y="143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6890" y="3883456"/>
              <a:ext cx="539750" cy="143510"/>
            </a:xfrm>
            <a:custGeom>
              <a:avLst/>
              <a:gdLst/>
              <a:ahLst/>
              <a:cxnLst/>
              <a:rect l="l" t="t" r="r" b="b"/>
              <a:pathLst>
                <a:path w="539750" h="143510">
                  <a:moveTo>
                    <a:pt x="0" y="0"/>
                  </a:moveTo>
                  <a:lnTo>
                    <a:pt x="539269" y="0"/>
                  </a:lnTo>
                  <a:lnTo>
                    <a:pt x="539269" y="143024"/>
                  </a:lnTo>
                  <a:lnTo>
                    <a:pt x="0" y="1430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98701" y="3321670"/>
            <a:ext cx="192341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spc="-95" dirty="0"/>
              <a:t> </a:t>
            </a:r>
            <a:r>
              <a:rPr dirty="0"/>
              <a:t>Insecure</a:t>
            </a:r>
            <a:r>
              <a:rPr spc="-95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spc="-10" dirty="0"/>
              <a:t>Transfer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77982"/>
            <a:ext cx="7987665" cy="34747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823594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“The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Espressif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ESP8266</a:t>
            </a:r>
            <a:r>
              <a:rPr sz="2400" b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chipset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makes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three-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dollar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‘Internet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Things’</a:t>
            </a:r>
            <a:r>
              <a:rPr sz="2400" spc="-1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development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boards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economic </a:t>
            </a:r>
            <a:r>
              <a:rPr sz="2400" spc="-35" dirty="0">
                <a:solidFill>
                  <a:srgbClr val="595959"/>
                </a:solidFill>
                <a:latin typeface="Arial"/>
                <a:cs typeface="Arial"/>
              </a:rPr>
              <a:t>reality.</a:t>
            </a:r>
            <a:r>
              <a:rPr sz="24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According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popular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automatic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</a:pP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firmware-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site</a:t>
            </a:r>
            <a:r>
              <a:rPr sz="2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nodeMCU-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builds,</a:t>
            </a:r>
            <a:r>
              <a:rPr sz="2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last</a:t>
            </a:r>
            <a:r>
              <a:rPr sz="24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60</a:t>
            </a:r>
            <a:r>
              <a:rPr sz="24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595959"/>
                </a:solidFill>
                <a:latin typeface="Arial"/>
                <a:cs typeface="Arial"/>
              </a:rPr>
              <a:t>days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been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13,341</a:t>
            </a:r>
            <a:r>
              <a:rPr sz="2400" b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custom</a:t>
            </a:r>
            <a:r>
              <a:rPr sz="24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firmware</a:t>
            </a:r>
            <a:r>
              <a:rPr sz="2400" b="1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builds</a:t>
            </a:r>
            <a:r>
              <a:rPr sz="2400" b="1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platform.</a:t>
            </a:r>
            <a:r>
              <a:rPr sz="2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those,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24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19%</a:t>
            </a:r>
            <a:r>
              <a:rPr sz="24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24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SSL</a:t>
            </a:r>
            <a:r>
              <a:rPr sz="24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95959"/>
                </a:solidFill>
                <a:latin typeface="Arial"/>
                <a:cs typeface="Arial"/>
              </a:rPr>
              <a:t>support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2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10%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include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cryptography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module.”</a:t>
            </a:r>
            <a:endParaRPr sz="2400">
              <a:latin typeface="Arial"/>
              <a:cs typeface="Arial"/>
            </a:endParaRPr>
          </a:p>
          <a:p>
            <a:pPr marL="12700" marR="69215">
              <a:lnSpc>
                <a:spcPct val="100699"/>
              </a:lnSpc>
              <a:spcBef>
                <a:spcPts val="2735"/>
              </a:spcBef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https://hackaday.com/2017/06/20/practical-iot-cryptography-on-the-espressif-</a:t>
            </a:r>
            <a:r>
              <a:rPr sz="18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sz="1800" spc="-5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sp8266/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4774" y="496825"/>
            <a:ext cx="1061449" cy="1804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159968"/>
            <a:ext cx="5127625" cy="436017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IoT</a:t>
            </a:r>
            <a:r>
              <a:rPr sz="24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Top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10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Intro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65" dirty="0"/>
              <a:t> </a:t>
            </a:r>
            <a:r>
              <a:rPr dirty="0"/>
              <a:t>Lack</a:t>
            </a:r>
            <a:r>
              <a:rPr spc="-6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Device</a:t>
            </a:r>
            <a:r>
              <a:rPr spc="-6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/>
              <a:t>Lack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security</a:t>
            </a:r>
            <a:r>
              <a:rPr spc="-70" dirty="0"/>
              <a:t> </a:t>
            </a:r>
            <a:r>
              <a:rPr dirty="0"/>
              <a:t>support</a:t>
            </a:r>
            <a:r>
              <a:rPr spc="-70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dirty="0"/>
              <a:t>devices</a:t>
            </a:r>
            <a:r>
              <a:rPr spc="-70" dirty="0"/>
              <a:t> </a:t>
            </a:r>
            <a:r>
              <a:rPr dirty="0"/>
              <a:t>deployed</a:t>
            </a:r>
            <a:r>
              <a:rPr spc="-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10" dirty="0"/>
              <a:t>production, </a:t>
            </a:r>
            <a:r>
              <a:rPr dirty="0"/>
              <a:t>including</a:t>
            </a:r>
            <a:r>
              <a:rPr spc="-105" dirty="0"/>
              <a:t> </a:t>
            </a:r>
            <a:r>
              <a:rPr dirty="0"/>
              <a:t>asset</a:t>
            </a:r>
            <a:r>
              <a:rPr spc="-100" dirty="0"/>
              <a:t> </a:t>
            </a:r>
            <a:r>
              <a:rPr spc="-10" dirty="0"/>
              <a:t>management,</a:t>
            </a:r>
            <a:r>
              <a:rPr spc="-105" dirty="0"/>
              <a:t> </a:t>
            </a:r>
            <a:r>
              <a:rPr dirty="0"/>
              <a:t>update</a:t>
            </a:r>
            <a:r>
              <a:rPr spc="-100" dirty="0"/>
              <a:t> </a:t>
            </a:r>
            <a:r>
              <a:rPr spc="-10" dirty="0"/>
              <a:t>management,</a:t>
            </a:r>
            <a:r>
              <a:rPr spc="-100" dirty="0"/>
              <a:t> </a:t>
            </a:r>
            <a:r>
              <a:rPr spc="-10" dirty="0"/>
              <a:t>secure decommissioning,</a:t>
            </a:r>
            <a:r>
              <a:rPr spc="-60" dirty="0"/>
              <a:t> </a:t>
            </a:r>
            <a:r>
              <a:rPr dirty="0"/>
              <a:t>systems</a:t>
            </a:r>
            <a:r>
              <a:rPr spc="-60" dirty="0"/>
              <a:t> </a:t>
            </a:r>
            <a:r>
              <a:rPr spc="-10" dirty="0"/>
              <a:t>monitoring,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response capabilities.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737" y="2740625"/>
            <a:ext cx="5686424" cy="10096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87" y="3937949"/>
            <a:ext cx="5495924" cy="10477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65" dirty="0"/>
              <a:t> </a:t>
            </a:r>
            <a:r>
              <a:rPr dirty="0"/>
              <a:t>Lack</a:t>
            </a:r>
            <a:r>
              <a:rPr spc="-6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Device</a:t>
            </a:r>
            <a:r>
              <a:rPr spc="-6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02358"/>
            <a:ext cx="8334375" cy="411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haven’t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solved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non-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IoT</a:t>
            </a:r>
            <a:r>
              <a:rPr sz="24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environments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yet..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ts val="2865"/>
              </a:lnSpc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25%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still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rely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Excel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spreadsheets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track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assets</a:t>
            </a:r>
            <a:endParaRPr sz="2400">
              <a:latin typeface="Arial"/>
              <a:cs typeface="Arial"/>
            </a:endParaRPr>
          </a:p>
          <a:p>
            <a:pPr marL="469900" marR="186055" indent="-41275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56%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verify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asset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location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once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year,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10-15%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verify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every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five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years</a:t>
            </a:r>
            <a:endParaRPr sz="2400">
              <a:latin typeface="Arial"/>
              <a:cs typeface="Arial"/>
            </a:endParaRPr>
          </a:p>
          <a:p>
            <a:pPr marL="469900" marR="318135" indent="-41275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Staff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spends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10+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hours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weekly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resolve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accuracy issues</a:t>
            </a:r>
            <a:endParaRPr sz="2400">
              <a:latin typeface="Arial"/>
              <a:cs typeface="Arial"/>
            </a:endParaRPr>
          </a:p>
          <a:p>
            <a:pPr marL="469900" marR="140970" indent="-41275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Nearly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66%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managers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incomplete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record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2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assets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https://www.scmagazine.com/home/opinion/executive-insight/tighter-control-over-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it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-asset-management-the-key-to-securing-your-enterprise/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</a:t>
            </a:r>
            <a:r>
              <a:rPr spc="-105" dirty="0"/>
              <a:t> </a:t>
            </a:r>
            <a:r>
              <a:rPr dirty="0"/>
              <a:t>Insecure</a:t>
            </a:r>
            <a:r>
              <a:rPr spc="-100" dirty="0"/>
              <a:t> </a:t>
            </a:r>
            <a:r>
              <a:rPr dirty="0"/>
              <a:t>Default</a:t>
            </a:r>
            <a:r>
              <a:rPr spc="-100" dirty="0"/>
              <a:t> </a:t>
            </a:r>
            <a:r>
              <a:rPr spc="-10" dirty="0"/>
              <a:t>Settings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825436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Devices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systems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shipped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insecure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default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settings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lack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ability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secure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restricting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operators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modifying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configurations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529455" cy="1720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</a:t>
            </a:r>
            <a:r>
              <a:rPr spc="-105" dirty="0"/>
              <a:t> </a:t>
            </a:r>
            <a:r>
              <a:rPr dirty="0"/>
              <a:t>Insecure</a:t>
            </a:r>
            <a:r>
              <a:rPr spc="-100" dirty="0"/>
              <a:t> </a:t>
            </a:r>
            <a:r>
              <a:rPr dirty="0"/>
              <a:t>Default</a:t>
            </a:r>
            <a:r>
              <a:rPr spc="-100" dirty="0"/>
              <a:t> </a:t>
            </a:r>
            <a:r>
              <a:rPr spc="-10" dirty="0"/>
              <a:t>Settings</a:t>
            </a:r>
          </a:p>
          <a:p>
            <a:pPr marL="12700" marR="5080">
              <a:lnSpc>
                <a:spcPct val="169300"/>
              </a:lnSpc>
              <a:spcBef>
                <a:spcPts val="229"/>
              </a:spcBef>
            </a:pPr>
            <a:r>
              <a:rPr sz="2400" dirty="0">
                <a:solidFill>
                  <a:srgbClr val="595959"/>
                </a:solidFill>
              </a:rPr>
              <a:t>Bad</a:t>
            </a:r>
            <a:r>
              <a:rPr sz="2400" spc="-85" dirty="0">
                <a:solidFill>
                  <a:srgbClr val="595959"/>
                </a:solidFill>
              </a:rPr>
              <a:t> </a:t>
            </a:r>
            <a:r>
              <a:rPr sz="2400" dirty="0">
                <a:solidFill>
                  <a:srgbClr val="595959"/>
                </a:solidFill>
              </a:rPr>
              <a:t>filesystem</a:t>
            </a:r>
            <a:r>
              <a:rPr sz="2400" spc="-85" dirty="0">
                <a:solidFill>
                  <a:srgbClr val="595959"/>
                </a:solidFill>
              </a:rPr>
              <a:t> </a:t>
            </a:r>
            <a:r>
              <a:rPr sz="2400" spc="-10" dirty="0">
                <a:solidFill>
                  <a:srgbClr val="595959"/>
                </a:solidFill>
              </a:rPr>
              <a:t>permissions </a:t>
            </a:r>
            <a:r>
              <a:rPr sz="2400" dirty="0">
                <a:solidFill>
                  <a:srgbClr val="595959"/>
                </a:solidFill>
              </a:rPr>
              <a:t>Exposed</a:t>
            </a:r>
            <a:r>
              <a:rPr sz="2400" spc="-95" dirty="0">
                <a:solidFill>
                  <a:srgbClr val="595959"/>
                </a:solidFill>
              </a:rPr>
              <a:t> </a:t>
            </a:r>
            <a:r>
              <a:rPr sz="2400" dirty="0">
                <a:solidFill>
                  <a:srgbClr val="595959"/>
                </a:solidFill>
              </a:rPr>
              <a:t>services</a:t>
            </a:r>
            <a:r>
              <a:rPr sz="2400" spc="-90" dirty="0">
                <a:solidFill>
                  <a:srgbClr val="595959"/>
                </a:solidFill>
              </a:rPr>
              <a:t> </a:t>
            </a:r>
            <a:r>
              <a:rPr sz="2400" dirty="0">
                <a:solidFill>
                  <a:srgbClr val="595959"/>
                </a:solidFill>
              </a:rPr>
              <a:t>running</a:t>
            </a:r>
            <a:r>
              <a:rPr sz="2400" spc="-95" dirty="0">
                <a:solidFill>
                  <a:srgbClr val="595959"/>
                </a:solidFill>
              </a:rPr>
              <a:t> </a:t>
            </a:r>
            <a:r>
              <a:rPr sz="2400" dirty="0">
                <a:solidFill>
                  <a:srgbClr val="595959"/>
                </a:solidFill>
              </a:rPr>
              <a:t>as</a:t>
            </a:r>
            <a:r>
              <a:rPr sz="2400" spc="-90" dirty="0">
                <a:solidFill>
                  <a:srgbClr val="595959"/>
                </a:solidFill>
              </a:rPr>
              <a:t> </a:t>
            </a:r>
            <a:r>
              <a:rPr sz="2400" spc="-20" dirty="0">
                <a:solidFill>
                  <a:srgbClr val="595959"/>
                </a:solidFill>
              </a:rPr>
              <a:t>root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600" y="2647950"/>
            <a:ext cx="5438774" cy="20002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</a:t>
            </a:r>
            <a:r>
              <a:rPr spc="-75" dirty="0"/>
              <a:t> </a:t>
            </a:r>
            <a:r>
              <a:rPr dirty="0"/>
              <a:t>Lack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Physical</a:t>
            </a:r>
            <a:r>
              <a:rPr spc="-75" dirty="0"/>
              <a:t> </a:t>
            </a:r>
            <a:r>
              <a:rPr spc="-10" dirty="0"/>
              <a:t>Hardening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75596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Lack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physical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hardening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measures,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allowing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potential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attackers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gain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sensitive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help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future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remote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attack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take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local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device.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287" y="2731025"/>
            <a:ext cx="3931422" cy="2211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</a:t>
            </a:r>
            <a:r>
              <a:rPr spc="-75" dirty="0"/>
              <a:t> </a:t>
            </a:r>
            <a:r>
              <a:rPr dirty="0"/>
              <a:t>Lack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Physical</a:t>
            </a:r>
            <a:r>
              <a:rPr spc="-75" dirty="0"/>
              <a:t> </a:t>
            </a:r>
            <a:r>
              <a:rPr spc="-10" dirty="0"/>
              <a:t>Hardening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8125" y="2006200"/>
            <a:ext cx="3129574" cy="2331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5" y="2292699"/>
            <a:ext cx="4754250" cy="1758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8350" y="1260257"/>
            <a:ext cx="5184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Easily</a:t>
            </a:r>
            <a:r>
              <a:rPr sz="24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Available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Debug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Port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Discovery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Root</a:t>
            </a:r>
            <a:r>
              <a:rPr spc="-95" dirty="0"/>
              <a:t> </a:t>
            </a:r>
            <a:r>
              <a:rPr dirty="0"/>
              <a:t>Cause</a:t>
            </a:r>
            <a:r>
              <a:rPr spc="-95" dirty="0"/>
              <a:t> </a:t>
            </a:r>
            <a:r>
              <a:rPr spc="-10" dirty="0"/>
              <a:t>Examination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007568"/>
            <a:ext cx="8313420" cy="2477600"/>
          </a:xfrm>
          <a:prstGeom prst="rect">
            <a:avLst/>
          </a:prstGeom>
        </p:spPr>
        <p:txBody>
          <a:bodyPr vert="horz" wrap="square" lIns="0" tIns="2184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Potential</a:t>
            </a:r>
            <a:r>
              <a:rPr spc="-65" dirty="0"/>
              <a:t> </a:t>
            </a:r>
            <a:r>
              <a:rPr dirty="0"/>
              <a:t>common</a:t>
            </a:r>
            <a:r>
              <a:rPr spc="-65" dirty="0"/>
              <a:t> </a:t>
            </a:r>
            <a:r>
              <a:rPr dirty="0"/>
              <a:t>root</a:t>
            </a:r>
            <a:r>
              <a:rPr spc="-65" dirty="0"/>
              <a:t> </a:t>
            </a:r>
            <a:r>
              <a:rPr dirty="0"/>
              <a:t>causes</a:t>
            </a:r>
            <a:r>
              <a:rPr spc="-6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all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issues</a:t>
            </a:r>
            <a:endParaRPr lang="en-MY" spc="-10" dirty="0"/>
          </a:p>
          <a:p>
            <a:pPr marL="469265" indent="-412115">
              <a:lnSpc>
                <a:spcPct val="100000"/>
              </a:lnSpc>
              <a:spcBef>
                <a:spcPts val="1995"/>
              </a:spcBef>
              <a:buChar char="●"/>
              <a:tabLst>
                <a:tab pos="469265" algn="l"/>
              </a:tabLst>
            </a:pPr>
            <a:r>
              <a:rPr lang="en-MY" dirty="0"/>
              <a:t>Rapid</a:t>
            </a:r>
            <a:r>
              <a:rPr lang="en-MY" spc="-55" dirty="0"/>
              <a:t> </a:t>
            </a:r>
            <a:r>
              <a:rPr lang="en-MY" dirty="0"/>
              <a:t>pace</a:t>
            </a:r>
            <a:r>
              <a:rPr lang="en-MY" spc="-55" dirty="0"/>
              <a:t> </a:t>
            </a:r>
            <a:r>
              <a:rPr lang="en-MY" dirty="0"/>
              <a:t>of</a:t>
            </a:r>
            <a:r>
              <a:rPr lang="en-MY" spc="-55" dirty="0"/>
              <a:t> </a:t>
            </a:r>
            <a:r>
              <a:rPr lang="en-MY" spc="-10" dirty="0"/>
              <a:t>development</a:t>
            </a:r>
            <a:r>
              <a:rPr lang="en-MY" spc="-50" dirty="0"/>
              <a:t> </a:t>
            </a:r>
            <a:r>
              <a:rPr lang="en-MY" dirty="0"/>
              <a:t>to</a:t>
            </a:r>
            <a:r>
              <a:rPr lang="en-MY" spc="-55" dirty="0"/>
              <a:t> </a:t>
            </a:r>
            <a:r>
              <a:rPr lang="en-MY" dirty="0"/>
              <a:t>keep</a:t>
            </a:r>
            <a:r>
              <a:rPr lang="en-MY" spc="-55" dirty="0"/>
              <a:t> </a:t>
            </a:r>
            <a:r>
              <a:rPr lang="en-MY" dirty="0"/>
              <a:t>up</a:t>
            </a:r>
            <a:r>
              <a:rPr lang="en-MY" spc="-55" dirty="0"/>
              <a:t> </a:t>
            </a:r>
            <a:r>
              <a:rPr lang="en-MY" dirty="0"/>
              <a:t>with</a:t>
            </a:r>
            <a:r>
              <a:rPr lang="en-MY" spc="-50" dirty="0"/>
              <a:t> </a:t>
            </a:r>
            <a:r>
              <a:rPr lang="en-MY" dirty="0"/>
              <a:t>the</a:t>
            </a:r>
            <a:r>
              <a:rPr lang="en-MY" spc="-55" dirty="0"/>
              <a:t> </a:t>
            </a:r>
            <a:r>
              <a:rPr lang="en-MY" spc="-10" dirty="0"/>
              <a:t>market</a:t>
            </a: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dirty="0"/>
              <a:t>Product</a:t>
            </a:r>
            <a:r>
              <a:rPr spc="-120" dirty="0"/>
              <a:t> </a:t>
            </a:r>
            <a:r>
              <a:rPr spc="-10" dirty="0"/>
              <a:t>requirements</a:t>
            </a: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dirty="0"/>
              <a:t>Low</a:t>
            </a:r>
            <a:r>
              <a:rPr spc="-85" dirty="0"/>
              <a:t> </a:t>
            </a:r>
            <a:r>
              <a:rPr dirty="0"/>
              <a:t>friction</a:t>
            </a:r>
            <a:r>
              <a:rPr spc="-80" dirty="0"/>
              <a:t> </a:t>
            </a:r>
            <a:r>
              <a:rPr spc="-10" dirty="0"/>
              <a:t>deployment</a:t>
            </a:r>
            <a:r>
              <a:rPr spc="-85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dirty="0"/>
              <a:t>warehouse</a:t>
            </a:r>
            <a:r>
              <a:rPr spc="-85" dirty="0"/>
              <a:t> </a:t>
            </a:r>
            <a:r>
              <a:rPr spc="-10" dirty="0"/>
              <a:t>problem</a:t>
            </a: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dirty="0"/>
              <a:t>Outdated</a:t>
            </a:r>
            <a:r>
              <a:rPr spc="-85" dirty="0"/>
              <a:t> </a:t>
            </a:r>
            <a:r>
              <a:rPr dirty="0"/>
              <a:t>training</a:t>
            </a:r>
            <a:r>
              <a:rPr spc="-80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hardware</a:t>
            </a:r>
            <a:r>
              <a:rPr spc="-8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software</a:t>
            </a:r>
            <a:r>
              <a:rPr spc="-80" dirty="0"/>
              <a:t> </a:t>
            </a:r>
            <a:r>
              <a:rPr spc="-10" dirty="0"/>
              <a:t>teams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65" dirty="0"/>
              <a:t> </a:t>
            </a:r>
            <a:r>
              <a:rPr dirty="0"/>
              <a:t>can</a:t>
            </a:r>
            <a:r>
              <a:rPr spc="-65" dirty="0"/>
              <a:t> </a:t>
            </a:r>
            <a:r>
              <a:rPr dirty="0"/>
              <a:t>we</a:t>
            </a:r>
            <a:r>
              <a:rPr spc="-65" dirty="0"/>
              <a:t> </a:t>
            </a:r>
            <a:r>
              <a:rPr spc="-25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159968"/>
            <a:ext cx="8140700" cy="298030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</a:tabLst>
            </a:pPr>
            <a:r>
              <a:rPr sz="2400" spc="-35" dirty="0">
                <a:solidFill>
                  <a:srgbClr val="595959"/>
                </a:solidFill>
                <a:latin typeface="Arial"/>
                <a:cs typeface="Arial"/>
              </a:rPr>
              <a:t>Turn-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key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ecosystems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ct val="114599"/>
              </a:lnSpc>
              <a:buChar char="●"/>
              <a:tabLst>
                <a:tab pos="42481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Secure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base-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OS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support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quick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easy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updates (docker?)</a:t>
            </a:r>
            <a:endParaRPr sz="2400" dirty="0">
              <a:latin typeface="Arial"/>
              <a:cs typeface="Arial"/>
            </a:endParaRPr>
          </a:p>
          <a:p>
            <a:pPr marL="424815" marR="20320" indent="-412750">
              <a:lnSpc>
                <a:spcPct val="114599"/>
              </a:lnSpc>
              <a:buChar char="●"/>
              <a:tabLst>
                <a:tab pos="42481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Libraries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frameworks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solve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problems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like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updates, 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first-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connection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trouble,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IAM</a:t>
            </a:r>
            <a:r>
              <a:rPr lang="en-US" sz="2400" spc="-25" dirty="0">
                <a:solidFill>
                  <a:srgbClr val="595959"/>
                </a:solidFill>
                <a:latin typeface="Arial"/>
                <a:cs typeface="Arial"/>
              </a:rPr>
              <a:t> (Identity Access Management)</a:t>
            </a:r>
            <a:endParaRPr sz="2400" dirty="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Education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training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(IoT</a:t>
            </a:r>
            <a:r>
              <a:rPr sz="2400" spc="-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Top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10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good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start)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1725041"/>
            <a:ext cx="3108325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-10" dirty="0"/>
              <a:t>Thanks! </a:t>
            </a:r>
            <a:endParaRPr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6700"/>
            <a:ext cx="9144000" cy="5046980"/>
            <a:chOff x="0" y="96700"/>
            <a:chExt cx="9144000" cy="5046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81950"/>
              <a:ext cx="5360400" cy="645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7" y="724750"/>
              <a:ext cx="3552824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2589175"/>
              <a:ext cx="2299912" cy="24019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4563" y="2436774"/>
              <a:ext cx="2514599" cy="21431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347" y="3109300"/>
              <a:ext cx="1640924" cy="1881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8525" y="3781425"/>
              <a:ext cx="1895474" cy="13620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6200" y="96700"/>
              <a:ext cx="3097799" cy="2046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2974" y="2687905"/>
              <a:ext cx="2356749" cy="24555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6800" y="1979571"/>
              <a:ext cx="2997199" cy="1982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7062" y="1824249"/>
              <a:ext cx="2333624" cy="13525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947324"/>
              <a:ext cx="1819886" cy="20467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0698" y="1252722"/>
              <a:ext cx="1239477" cy="17192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37348" y="3500198"/>
              <a:ext cx="1728534" cy="1643301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6125" y="98800"/>
            <a:ext cx="4919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CONNECT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ALL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THINGS!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351425"/>
            <a:ext cx="4291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The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Cost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Convenience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124"/>
            <a:ext cx="1895474" cy="609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225" y="1825300"/>
            <a:ext cx="4493174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2511100"/>
            <a:ext cx="4550228" cy="609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079" y="1086725"/>
            <a:ext cx="3705224" cy="609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573" y="2140800"/>
            <a:ext cx="900124" cy="10286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2400" y="1749100"/>
            <a:ext cx="8427720" cy="3304540"/>
            <a:chOff x="152400" y="1749100"/>
            <a:chExt cx="8427720" cy="330454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" y="3458437"/>
              <a:ext cx="3067049" cy="523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" y="3982325"/>
              <a:ext cx="8427400" cy="1070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5979" y="1749100"/>
              <a:ext cx="3200399" cy="3047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3447" y="2072562"/>
              <a:ext cx="1523999" cy="1533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1907921"/>
            <a:ext cx="7134859" cy="10941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800" spc="-10" dirty="0"/>
              <a:t>OWASP</a:t>
            </a:r>
            <a:r>
              <a:rPr sz="4800" spc="-245" dirty="0"/>
              <a:t> </a:t>
            </a:r>
            <a:r>
              <a:rPr sz="4800" dirty="0"/>
              <a:t>IoT</a:t>
            </a:r>
            <a:r>
              <a:rPr sz="4800" spc="-315" dirty="0"/>
              <a:t> </a:t>
            </a:r>
            <a:r>
              <a:rPr sz="4800" spc="-515" dirty="0"/>
              <a:t>T</a:t>
            </a:r>
            <a:r>
              <a:rPr sz="4800" spc="20" dirty="0"/>
              <a:t>o</a:t>
            </a:r>
            <a:r>
              <a:rPr sz="4800" spc="30" dirty="0"/>
              <a:t>p</a:t>
            </a:r>
            <a:r>
              <a:rPr sz="4800" spc="-155" dirty="0"/>
              <a:t> </a:t>
            </a:r>
            <a:r>
              <a:rPr sz="4800" spc="-25" dirty="0"/>
              <a:t>10</a:t>
            </a:r>
            <a:endParaRPr sz="480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https://www.owasp.org/index.php/OWASP_Internet_of_Things_Project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01" y="503825"/>
            <a:ext cx="75349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pc="-25" dirty="0"/>
              <a:t>1.</a:t>
            </a:r>
            <a:r>
              <a:rPr dirty="0"/>
              <a:t>	Weak,</a:t>
            </a:r>
            <a:r>
              <a:rPr spc="-135" dirty="0"/>
              <a:t> </a:t>
            </a:r>
            <a:r>
              <a:rPr dirty="0"/>
              <a:t>Guessable,</a:t>
            </a:r>
            <a:r>
              <a:rPr spc="-135" dirty="0"/>
              <a:t> </a:t>
            </a:r>
            <a:r>
              <a:rPr dirty="0"/>
              <a:t>or</a:t>
            </a:r>
            <a:r>
              <a:rPr spc="-130" dirty="0"/>
              <a:t> </a:t>
            </a:r>
            <a:r>
              <a:rPr dirty="0"/>
              <a:t>Hardcoded</a:t>
            </a:r>
            <a:r>
              <a:rPr spc="-135" dirty="0"/>
              <a:t> </a:t>
            </a:r>
            <a:r>
              <a:rPr spc="-10" dirty="0"/>
              <a:t>Passwords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124"/>
            <a:ext cx="8839199" cy="3211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01" y="503825"/>
            <a:ext cx="75349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pc="-25" dirty="0"/>
              <a:t>1.</a:t>
            </a:r>
            <a:r>
              <a:rPr dirty="0"/>
              <a:t>	Weak,</a:t>
            </a:r>
            <a:r>
              <a:rPr spc="-135" dirty="0"/>
              <a:t> </a:t>
            </a:r>
            <a:r>
              <a:rPr dirty="0"/>
              <a:t>Guessable,</a:t>
            </a:r>
            <a:r>
              <a:rPr spc="-135" dirty="0"/>
              <a:t> </a:t>
            </a:r>
            <a:r>
              <a:rPr dirty="0"/>
              <a:t>or</a:t>
            </a:r>
            <a:r>
              <a:rPr spc="-130" dirty="0"/>
              <a:t> </a:t>
            </a:r>
            <a:r>
              <a:rPr dirty="0"/>
              <a:t>Hardcoded</a:t>
            </a:r>
            <a:r>
              <a:rPr spc="-135" dirty="0"/>
              <a:t> </a:t>
            </a:r>
            <a:r>
              <a:rPr spc="-10" dirty="0"/>
              <a:t>Passwords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3308"/>
            <a:ext cx="7745095" cy="288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of: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1995"/>
              </a:spcBef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Easily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bruteforced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Publicly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available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Unchangeable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credentials</a:t>
            </a:r>
            <a:endParaRPr sz="2400">
              <a:latin typeface="Arial"/>
              <a:cs typeface="Arial"/>
            </a:endParaRPr>
          </a:p>
          <a:p>
            <a:pPr marL="469900" marR="5080">
              <a:lnSpc>
                <a:spcPct val="114599"/>
              </a:lnSpc>
              <a:spcBef>
                <a:spcPts val="1575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Including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backdoors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firmware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client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grants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unauthorized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access.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100" dirty="0"/>
              <a:t> </a:t>
            </a:r>
            <a:r>
              <a:rPr dirty="0"/>
              <a:t>Insecure</a:t>
            </a:r>
            <a:r>
              <a:rPr spc="-95" dirty="0"/>
              <a:t> </a:t>
            </a:r>
            <a:r>
              <a:rPr dirty="0"/>
              <a:t>Network</a:t>
            </a:r>
            <a:r>
              <a:rPr spc="-95" dirty="0"/>
              <a:t> </a:t>
            </a:r>
            <a:r>
              <a:rPr spc="-10" dirty="0"/>
              <a:t>Services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12" y="1310662"/>
            <a:ext cx="7107974" cy="2522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100" dirty="0"/>
              <a:t> </a:t>
            </a:r>
            <a:r>
              <a:rPr dirty="0"/>
              <a:t>Insecure</a:t>
            </a:r>
            <a:r>
              <a:rPr spc="-95" dirty="0"/>
              <a:t> </a:t>
            </a:r>
            <a:r>
              <a:rPr dirty="0"/>
              <a:t>Network</a:t>
            </a:r>
            <a:r>
              <a:rPr spc="-95" dirty="0"/>
              <a:t> </a:t>
            </a:r>
            <a:r>
              <a:rPr spc="-1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7458709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975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Unneeded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insecure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services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running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itself,</a:t>
            </a:r>
            <a:r>
              <a:rPr sz="2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especially: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1995"/>
              </a:spcBef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Those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exposed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469900" marR="449580" indent="-412750">
              <a:lnSpc>
                <a:spcPct val="114599"/>
              </a:lnSpc>
              <a:buChar char="●"/>
              <a:tabLst>
                <a:tab pos="46990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compromise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confidentiality, integrity/authenticity,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availability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allows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unauthorized</a:t>
            </a: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remote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841</Words>
  <Application>Microsoft Macintosh PowerPoint</Application>
  <PresentationFormat>On-screen Show (16:9)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Times New Roman</vt:lpstr>
      <vt:lpstr>Office Theme</vt:lpstr>
      <vt:lpstr>PowerPoint Presentation</vt:lpstr>
      <vt:lpstr>Overview</vt:lpstr>
      <vt:lpstr>CONNECT ALL THE THINGS!</vt:lpstr>
      <vt:lpstr>The Cost of Convenience</vt:lpstr>
      <vt:lpstr>OWASP IoT Top 10 https://www.owasp.org/index.php/OWASP_Internet_of_Things_Project</vt:lpstr>
      <vt:lpstr>1. Weak, Guessable, or Hardcoded Passwords</vt:lpstr>
      <vt:lpstr>1. Weak, Guessable, or Hardcoded Passwords</vt:lpstr>
      <vt:lpstr>2. Insecure Network Services</vt:lpstr>
      <vt:lpstr>2. Insecure Network Services</vt:lpstr>
      <vt:lpstr>3. Insecure Ecosystem Interfaces</vt:lpstr>
      <vt:lpstr>3. Insecure Ecosystem Interfaces</vt:lpstr>
      <vt:lpstr>4. Lack of Secure Update Mechanism</vt:lpstr>
      <vt:lpstr>4. Lack of Secure Update Mechanism</vt:lpstr>
      <vt:lpstr>5. Use of Insecure or Outdated Components</vt:lpstr>
      <vt:lpstr>5. Use of Insecure or Outdated Components</vt:lpstr>
      <vt:lpstr>6. Insufficient Privacy Protection</vt:lpstr>
      <vt:lpstr>6. Insufficient Privacy Protection</vt:lpstr>
      <vt:lpstr>7. Insecure Data Transfer and Storage</vt:lpstr>
      <vt:lpstr>7. Insecure Data Transfer and Storage</vt:lpstr>
      <vt:lpstr>8. Lack of Device Management</vt:lpstr>
      <vt:lpstr>8. Lack of Device Management</vt:lpstr>
      <vt:lpstr>9. Insecure Default Settings</vt:lpstr>
      <vt:lpstr>9. Insecure Default Settings Bad filesystem permissions Exposed services running as root</vt:lpstr>
      <vt:lpstr>10. Lack of Physical Hardening</vt:lpstr>
      <vt:lpstr>10. Lack of Physical Hardening</vt:lpstr>
      <vt:lpstr>Root Cause Examination</vt:lpstr>
      <vt:lpstr>What can we do?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Shahrulniza Musa - Prof. Dr.</cp:lastModifiedBy>
  <cp:revision>1</cp:revision>
  <dcterms:created xsi:type="dcterms:W3CDTF">2024-05-02T15:20:59Z</dcterms:created>
  <dcterms:modified xsi:type="dcterms:W3CDTF">2024-05-02T15:51:12Z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