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8" r:id="rId4"/>
    <p:sldId id="289" r:id="rId5"/>
    <p:sldId id="290" r:id="rId6"/>
    <p:sldId id="291" r:id="rId7"/>
    <p:sldId id="287" r:id="rId8"/>
    <p:sldId id="292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E6F-1A91-4DA9-9256-6A3DF9A5F07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Résolution générale de problèmes</a:t>
            </a:r>
            <a:br>
              <a:rPr lang="fr-FR" dirty="0" smtClean="0"/>
            </a:br>
            <a:r>
              <a:rPr lang="fr-FR" dirty="0" smtClean="0"/>
              <a:t>A</a:t>
            </a:r>
            <a:r>
              <a:rPr lang="fr-FR" dirty="0" smtClean="0"/>
              <a:t>*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ENSC 2</a:t>
            </a:r>
            <a:r>
              <a:rPr lang="fr-FR" baseline="30000" dirty="0" smtClean="0">
                <a:solidFill>
                  <a:schemeClr val="tx1"/>
                </a:solidFill>
              </a:rPr>
              <a:t>ème</a:t>
            </a:r>
            <a:r>
              <a:rPr lang="fr-FR" dirty="0" smtClean="0">
                <a:solidFill>
                  <a:schemeClr val="tx1"/>
                </a:solidFill>
              </a:rPr>
              <a:t> année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Jean-Marc </a:t>
            </a:r>
            <a:r>
              <a:rPr lang="fr-FR" dirty="0" err="1" smtClean="0">
                <a:solidFill>
                  <a:schemeClr val="tx1"/>
                </a:solidFill>
              </a:rPr>
              <a:t>Salotti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Limites de </a:t>
            </a:r>
            <a:r>
              <a:rPr lang="fr-FR" dirty="0" err="1" smtClean="0"/>
              <a:t>Dijkstra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DAS IHS, Agen, 11/09/2018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99592" y="1628800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Objectif de l’algorithme de </a:t>
            </a:r>
            <a:r>
              <a:rPr lang="fr-FR" b="1" dirty="0" err="1" smtClean="0"/>
              <a:t>Dijkstra</a:t>
            </a:r>
            <a:r>
              <a:rPr lang="fr-FR" b="1" dirty="0" smtClean="0"/>
              <a:t> : </a:t>
            </a:r>
          </a:p>
          <a:p>
            <a:r>
              <a:rPr lang="fr-FR" dirty="0" smtClean="0"/>
              <a:t>Trouver le plus court chemin entre un état initial et un état final, l’espace d’états étant défini par un graphe, avec un coût positif associé à chaque transition.</a:t>
            </a:r>
          </a:p>
          <a:p>
            <a:endParaRPr lang="fr-FR" dirty="0"/>
          </a:p>
          <a:p>
            <a:r>
              <a:rPr lang="fr-FR" dirty="0" smtClean="0"/>
              <a:t>Problèmes de </a:t>
            </a:r>
            <a:r>
              <a:rPr lang="fr-FR" dirty="0" err="1" smtClean="0"/>
              <a:t>Dijkstra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Exploration « radiale », non dirigée par le but.</a:t>
            </a:r>
          </a:p>
          <a:p>
            <a:r>
              <a:rPr lang="fr-FR" dirty="0" smtClean="0"/>
              <a:t>2 exemples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Pour trouver le plus court chemin entre Lyon et Paris, l’algorithme va explorer les routes passant par Marseille, Montpellier …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Pour trouver la solution au taquin, </a:t>
            </a:r>
            <a:r>
              <a:rPr lang="fr-FR" dirty="0" err="1" smtClean="0"/>
              <a:t>Dijkstra</a:t>
            </a:r>
            <a:r>
              <a:rPr lang="fr-FR" dirty="0" smtClean="0"/>
              <a:t> est équivalent à une recherche en largeur d’abord, avec l’exploration de tous les états situés à une profondeur inférieure au nombre de coups nécessaires pour aboutir à la solution.</a:t>
            </a:r>
          </a:p>
          <a:p>
            <a:r>
              <a:rPr lang="fr-FR" dirty="0" smtClean="0"/>
              <a:t>Pas de prise en compte du contexte ou d’informations de haut niveau pour guider la recherche ou décomposer le problème en sous-problèmes =&gt; inexploitable lorsque le nombre de successeurs d’un état est très grand.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A*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</a:t>
            </a:r>
            <a:r>
              <a:rPr lang="fr-FR" dirty="0" smtClean="0"/>
              <a:t>* </a:t>
            </a:r>
            <a:r>
              <a:rPr lang="fr-FR" dirty="0" smtClean="0"/>
              <a:t>(prononcez A étoile) :</a:t>
            </a:r>
            <a:endParaRPr lang="fr-FR" dirty="0" smtClean="0"/>
          </a:p>
          <a:p>
            <a:pPr marL="0" indent="0">
              <a:buNone/>
            </a:pPr>
            <a:r>
              <a:rPr lang="fr-FR" sz="2400" dirty="0" smtClean="0"/>
              <a:t>Algorithme strictement </a:t>
            </a:r>
            <a:r>
              <a:rPr lang="fr-FR" sz="2400" dirty="0" err="1" smtClean="0"/>
              <a:t>équivalentà</a:t>
            </a:r>
            <a:r>
              <a:rPr lang="fr-FR" sz="2400" dirty="0" smtClean="0"/>
              <a:t> </a:t>
            </a:r>
            <a:r>
              <a:rPr lang="fr-FR" sz="2400" dirty="0" err="1" smtClean="0"/>
              <a:t>Dijkstra</a:t>
            </a:r>
            <a:r>
              <a:rPr lang="fr-FR" sz="2400" dirty="0" smtClean="0"/>
              <a:t>, </a:t>
            </a:r>
            <a:r>
              <a:rPr lang="fr-FR" sz="2400" dirty="0" smtClean="0"/>
              <a:t>sauf pour la stratégie de classement des nœuds </a:t>
            </a:r>
            <a:r>
              <a:rPr lang="fr-FR" sz="2400" dirty="0" smtClean="0"/>
              <a:t>placés </a:t>
            </a:r>
            <a:r>
              <a:rPr lang="fr-FR" sz="2400" dirty="0" smtClean="0"/>
              <a:t>dans les Ouverts.</a:t>
            </a:r>
          </a:p>
          <a:p>
            <a:pPr marL="0" indent="0">
              <a:buNone/>
            </a:pPr>
            <a:r>
              <a:rPr lang="fr-FR" sz="2400" dirty="0" smtClean="0"/>
              <a:t>Ajout d’une heuristique h(N) pour estimer le coût du chemin restant pour atteindre le but.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Tri des ouverts en fonction de f(N)</a:t>
            </a:r>
          </a:p>
          <a:p>
            <a:pPr marL="0" indent="0">
              <a:buNone/>
            </a:pPr>
            <a:r>
              <a:rPr lang="fr-FR" sz="2400" dirty="0" smtClean="0"/>
              <a:t>f(N) = </a:t>
            </a:r>
            <a:r>
              <a:rPr lang="fr-FR" sz="2400" dirty="0" err="1" smtClean="0"/>
              <a:t>coût_chemin</a:t>
            </a:r>
            <a:r>
              <a:rPr lang="fr-FR" sz="2400" dirty="0" smtClean="0"/>
              <a:t> (N) + h(N)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063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Exemple applicatif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Pb : Trouver le plus court chemin entre Lyon et Paris.</a:t>
            </a:r>
          </a:p>
          <a:p>
            <a:pPr marL="0" indent="0">
              <a:buNone/>
            </a:pPr>
            <a:r>
              <a:rPr lang="fr-FR" sz="2000" dirty="0" smtClean="0"/>
              <a:t>Heuristique : h(N) = distance vol d’oiseau (</a:t>
            </a:r>
            <a:r>
              <a:rPr lang="fr-FR" sz="2000" dirty="0" err="1" smtClean="0"/>
              <a:t>N,Paris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dirty="0" smtClean="0"/>
              <a:t>f(N) : « distance Lyon --&gt; N par la route » + h(N)</a:t>
            </a:r>
          </a:p>
          <a:p>
            <a:pPr marL="0" indent="0">
              <a:buNone/>
            </a:pPr>
            <a:r>
              <a:rPr lang="fr-FR" sz="2000" dirty="0" smtClean="0"/>
              <a:t>f(Marseille) = 300 + 700 = 1000</a:t>
            </a:r>
          </a:p>
          <a:p>
            <a:pPr marL="0" indent="0">
              <a:buNone/>
            </a:pPr>
            <a:r>
              <a:rPr lang="fr-FR" sz="2000" dirty="0" smtClean="0"/>
              <a:t>f(Auxerre) = 300 + 180 = 480</a:t>
            </a:r>
          </a:p>
          <a:p>
            <a:pPr marL="0" indent="0">
              <a:buNone/>
            </a:pPr>
            <a:r>
              <a:rPr lang="fr-FR" sz="2000" dirty="0" smtClean="0"/>
              <a:t>f(Evry) = 480 + 18 = 498</a:t>
            </a:r>
          </a:p>
          <a:p>
            <a:pPr marL="0" indent="0">
              <a:buNone/>
            </a:pPr>
            <a:r>
              <a:rPr lang="fr-FR" sz="2000" dirty="0" smtClean="0"/>
              <a:t>f(Paris) = 500</a:t>
            </a:r>
          </a:p>
          <a:p>
            <a:pPr marL="0" indent="0">
              <a:buNone/>
            </a:pPr>
            <a:r>
              <a:rPr lang="fr-FR" sz="2000" dirty="0" smtClean="0"/>
              <a:t>=&gt; Ordre d’exploration : Auxerre, Evry, Paris, </a:t>
            </a:r>
            <a:r>
              <a:rPr lang="fr-FR" sz="2000" strike="sngStrike" dirty="0" smtClean="0"/>
              <a:t>Marseille</a:t>
            </a:r>
          </a:p>
          <a:p>
            <a:pPr marL="0" indent="0">
              <a:buNone/>
            </a:pPr>
            <a:r>
              <a:rPr lang="fr-FR" sz="2000" dirty="0" smtClean="0"/>
              <a:t>=&gt; Réduction importante de l’arbre d’exploration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544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fr-FR" dirty="0" smtClean="0"/>
              <a:t>4. Propriétés A*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Si h(N) est un minorant du coût du chemin restant </a:t>
            </a:r>
            <a:r>
              <a:rPr lang="fr-FR" sz="2400" dirty="0" smtClean="0"/>
              <a:t>réel, alors </a:t>
            </a:r>
            <a:r>
              <a:rPr lang="fr-FR" sz="2400" dirty="0" smtClean="0"/>
              <a:t>A* garantit que le chemin trouvé est le plus court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Si on pose h(N)=0 pour tout N, A* équivalent à </a:t>
            </a:r>
            <a:r>
              <a:rPr lang="fr-FR" sz="2400" dirty="0" err="1" smtClean="0"/>
              <a:t>Dijkstra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Remarque : dans certains cas, il peut être intéressant de ne pas choisir un minorant, l’essentiel étant de trouver une bonne solution dans un temps raisonnable.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568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Trouver des 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Idée :</a:t>
            </a:r>
          </a:p>
          <a:p>
            <a:pPr marL="0" indent="0">
              <a:buNone/>
            </a:pPr>
            <a:r>
              <a:rPr lang="fr-FR" sz="2400" dirty="0"/>
              <a:t>relâcher une contrainte du problème pour qu'il devienne facile d'estimer le chemin restant à partir d'un </a:t>
            </a:r>
            <a:r>
              <a:rPr lang="fr-FR" sz="2400" dirty="0" smtClean="0"/>
              <a:t>nœud </a:t>
            </a:r>
            <a:r>
              <a:rPr lang="fr-FR" sz="2400" dirty="0"/>
              <a:t>donné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Exemple : </a:t>
            </a:r>
          </a:p>
          <a:p>
            <a:pPr marL="0" indent="0">
              <a:buNone/>
            </a:pPr>
            <a:r>
              <a:rPr lang="fr-FR" sz="2400" dirty="0" smtClean="0"/>
              <a:t>Plus de tournants, ligne droite jusqu’à l’arrivée = distance à vol d’oiseau =&gt; peut être estimée à partir de la position </a:t>
            </a:r>
            <a:r>
              <a:rPr lang="fr-FR" sz="2400" dirty="0" err="1" smtClean="0"/>
              <a:t>x,y</a:t>
            </a:r>
            <a:r>
              <a:rPr lang="fr-FR" sz="2400" dirty="0" smtClean="0"/>
              <a:t> des </a:t>
            </a:r>
            <a:r>
              <a:rPr lang="fr-FR" sz="2400" dirty="0" smtClean="0"/>
              <a:t>points.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61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. 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000" dirty="0" smtClean="0"/>
              <a:t>Exo1 :</a:t>
            </a:r>
          </a:p>
          <a:p>
            <a:pPr marL="0" indent="0">
              <a:buNone/>
            </a:pPr>
            <a:r>
              <a:rPr lang="fr-FR" sz="2200" dirty="0" smtClean="0"/>
              <a:t>Trouver des heuristiques permettant de réduire l’arbre d’exploration au jeu du taquin.</a:t>
            </a:r>
            <a:endParaRPr lang="fr-FR" sz="22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000" dirty="0" smtClean="0"/>
              <a:t>Exo2 :</a:t>
            </a:r>
          </a:p>
          <a:p>
            <a:pPr marL="0" indent="0">
              <a:buNone/>
            </a:pPr>
            <a:r>
              <a:rPr lang="fr-FR" sz="2200" dirty="0" smtClean="0"/>
              <a:t>Le problème du voyageur de commerce est de se déplacer dans toutes les villes d’une région pour y exposer un produit, tout en minimisant la longueur totale du parcours. </a:t>
            </a:r>
          </a:p>
          <a:p>
            <a:pPr marL="0" indent="0">
              <a:buNone/>
            </a:pPr>
            <a:r>
              <a:rPr lang="fr-FR" sz="2200" dirty="0" smtClean="0"/>
              <a:t>1) Modélisez le problème du voyageur de commerce pour le ramener à celui de la recherche du plus court chemin dans l’espace d’états.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 smtClean="0"/>
              <a:t>2) Proposez une heuristique pour réduire les temps de calculs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8594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Exo 3 :</a:t>
            </a:r>
          </a:p>
          <a:p>
            <a:pPr marL="0" indent="0">
              <a:buNone/>
            </a:pPr>
            <a:r>
              <a:rPr lang="fr-FR" sz="2400" dirty="0" smtClean="0"/>
              <a:t>On souhaite déplacer un robot jusqu’à une position spécifique dans un environnement connu comportant de nombreux obstacles parfaitement localisés. </a:t>
            </a:r>
          </a:p>
          <a:p>
            <a:pPr marL="0" indent="0">
              <a:buNone/>
            </a:pPr>
            <a:r>
              <a:rPr lang="fr-FR" sz="2400" dirty="0" smtClean="0"/>
              <a:t>3.1 Comment planifier sa trajectoire ?</a:t>
            </a:r>
          </a:p>
          <a:p>
            <a:pPr marL="0" indent="0">
              <a:buNone/>
            </a:pPr>
            <a:r>
              <a:rPr lang="fr-FR" sz="2400" dirty="0" smtClean="0"/>
              <a:t>3.2 Comment optimiser la recherche du chemin 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370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5115714"/>
            <a:ext cx="7859216" cy="1184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Illustration de la recherche automatique d’un chemin à l’aide d’un quadrillage </a:t>
            </a:r>
            <a:r>
              <a:rPr lang="fr-FR" sz="2400" dirty="0" smtClean="0"/>
              <a:t>virtuel</a:t>
            </a:r>
            <a:r>
              <a:rPr lang="fr-FR" sz="2400" dirty="0" smtClean="0"/>
              <a:t> </a:t>
            </a:r>
            <a:r>
              <a:rPr lang="fr-FR" sz="2400" dirty="0" smtClean="0"/>
              <a:t>de la zone.</a:t>
            </a:r>
            <a:endParaRPr lang="fr-F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1844823"/>
            <a:ext cx="216992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 descr="pathplann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1135"/>
            <a:ext cx="5040560" cy="45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70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428</Words>
  <Application>Microsoft Office PowerPoint</Application>
  <PresentationFormat>Affichage à l'écran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Résolution générale de problèmes A*</vt:lpstr>
      <vt:lpstr>1. Limites de Dijkstra</vt:lpstr>
      <vt:lpstr>2. A*</vt:lpstr>
      <vt:lpstr>3. Exemple applicatif</vt:lpstr>
      <vt:lpstr>4. Propriétés A*</vt:lpstr>
      <vt:lpstr>5. Trouver des heuristiques</vt:lpstr>
      <vt:lpstr>6. Exercices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Jean-Marc Salotti</dc:creator>
  <cp:lastModifiedBy>Jean-Marc Salotti</cp:lastModifiedBy>
  <cp:revision>83</cp:revision>
  <dcterms:created xsi:type="dcterms:W3CDTF">2012-01-17T18:30:31Z</dcterms:created>
  <dcterms:modified xsi:type="dcterms:W3CDTF">2018-10-20T08:10:06Z</dcterms:modified>
</cp:coreProperties>
</file>